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24" r:id="rId3"/>
    <p:sldId id="322" r:id="rId4"/>
    <p:sldId id="296" r:id="rId5"/>
    <p:sldId id="266" r:id="rId6"/>
    <p:sldId id="267" r:id="rId7"/>
    <p:sldId id="32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3" r:id="rId16"/>
    <p:sldId id="264" r:id="rId17"/>
    <p:sldId id="319" r:id="rId18"/>
    <p:sldId id="281" r:id="rId19"/>
    <p:sldId id="308" r:id="rId20"/>
    <p:sldId id="320" r:id="rId21"/>
    <p:sldId id="283" r:id="rId22"/>
    <p:sldId id="284" r:id="rId23"/>
    <p:sldId id="286" r:id="rId24"/>
    <p:sldId id="282" r:id="rId25"/>
    <p:sldId id="287" r:id="rId26"/>
    <p:sldId id="288" r:id="rId27"/>
    <p:sldId id="260" r:id="rId28"/>
    <p:sldId id="309" r:id="rId29"/>
    <p:sldId id="311" r:id="rId30"/>
    <p:sldId id="310" r:id="rId31"/>
    <p:sldId id="306" r:id="rId32"/>
    <p:sldId id="271" r:id="rId33"/>
    <p:sldId id="314" r:id="rId34"/>
    <p:sldId id="315" r:id="rId35"/>
    <p:sldId id="316" r:id="rId36"/>
    <p:sldId id="272" r:id="rId37"/>
    <p:sldId id="276" r:id="rId38"/>
    <p:sldId id="317" r:id="rId39"/>
    <p:sldId id="279" r:id="rId40"/>
    <p:sldId id="289" r:id="rId41"/>
    <p:sldId id="263" r:id="rId42"/>
    <p:sldId id="262" r:id="rId43"/>
    <p:sldId id="291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0-4CD0-B641-1FEA28E9FB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70-4CD0-B641-1FEA28E9FB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70-4CD0-B641-1FEA28E9F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8873008"/>
        <c:axId val="608876368"/>
        <c:axId val="641223280"/>
      </c:bar3DChart>
      <c:catAx>
        <c:axId val="60887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8876368"/>
        <c:crosses val="autoZero"/>
        <c:auto val="1"/>
        <c:lblAlgn val="ctr"/>
        <c:lblOffset val="100"/>
        <c:noMultiLvlLbl val="0"/>
      </c:catAx>
      <c:valAx>
        <c:axId val="60887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8873008"/>
        <c:crosses val="autoZero"/>
        <c:crossBetween val="between"/>
      </c:valAx>
      <c:serAx>
        <c:axId val="64122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6088763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C213-209E-4046-9EC2-EF11C3816C7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B0C65-6A9B-4BD2-B061-F0452EA2D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66,000 species</a:t>
            </a:r>
            <a:r>
              <a:rPr lang="en-US" baseline="0" dirty="0"/>
              <a:t> of vertebrates (5600 or so mammals); 1.3 million invertebrates, 1 million insects; 307, 000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DB67-C384-4D54-A01F-F6C055C0D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93D227-65F8-4FB9-9D4A-45735BB31B2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88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 eaLnBrk="0" hangingPunct="0"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B2529D-E527-4564-954C-1006C2D546A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7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1/6</a:t>
            </a:r>
            <a:r>
              <a:rPr lang="en-US" baseline="30000" dirty="0"/>
              <a:t>th</a:t>
            </a:r>
            <a:r>
              <a:rPr lang="en-US" dirty="0"/>
              <a:t> of the world’s human population is affected by a fly-borne illness at any one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0C65-6A9B-4BD2-B061-F0452EA2DF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49630287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2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63B0CF-23CF-410C-B9E7-5EEECC040151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C56836-CBF5-40B1-A70B-F3BD743D4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635375"/>
            <a:ext cx="8686800" cy="1470025"/>
          </a:xfrm>
        </p:spPr>
        <p:txBody>
          <a:bodyPr/>
          <a:lstStyle/>
          <a:p>
            <a:r>
              <a:rPr lang="en-US" dirty="0"/>
              <a:t>Introduction to Medical Entomology</a:t>
            </a:r>
          </a:p>
        </p:txBody>
      </p:sp>
      <p:pic>
        <p:nvPicPr>
          <p:cNvPr id="2052" name="Picture 4" descr="http://www.cdc.gov/features/stopmosquitoes/stopmosquitoes_456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63" y="122823"/>
            <a:ext cx="4389274" cy="28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A5911BA5-0277-49F1-BDEF-301C82A5B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231D22-7B56-4641-A735-FEC3B38F4E8A}"/>
              </a:ext>
            </a:extLst>
          </p:cNvPr>
          <p:cNvSpPr txBox="1">
            <a:spLocks/>
          </p:cNvSpPr>
          <p:nvPr/>
        </p:nvSpPr>
        <p:spPr>
          <a:xfrm>
            <a:off x="571500" y="5562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Hanover College, Health Sciences Summer Academy</a:t>
            </a:r>
          </a:p>
          <a:p>
            <a:r>
              <a:rPr lang="en-US"/>
              <a:t>June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.diynetwork.com/DIY/2013/06/05/Original_shellac-being-applied-to-wood_4x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ichebooks.com/kits/images2/MM/mm01to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5705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gaga.biodiv.tw/9702/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5078558" cy="33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islestylekeywest.com/wp-content/uploads/2011/05/cnd-shell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477408" cy="23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1206" y="3657600"/>
            <a:ext cx="40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+mj-lt"/>
              </a:rPr>
              <a:t>Kerria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i="1" dirty="0" err="1">
                <a:latin typeface="+mj-lt"/>
              </a:rPr>
              <a:t>lacca</a:t>
            </a:r>
            <a:r>
              <a:rPr lang="en-US" sz="3600" dirty="0">
                <a:latin typeface="+mj-lt"/>
              </a:rPr>
              <a:t>, the Shellac Bug</a:t>
            </a:r>
            <a:endParaRPr lang="en-US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2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oceanspra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0" y="0"/>
            <a:ext cx="4455930" cy="301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6" descr="oceanspra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3" y="0"/>
            <a:ext cx="3747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food-info.net/images/cochinealinsec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0" y="2934073"/>
            <a:ext cx="4455930" cy="39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1049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bg1"/>
                </a:solidFill>
                <a:latin typeface="+mj-lt"/>
              </a:rPr>
              <a:t>Coccus</a:t>
            </a:r>
            <a:r>
              <a:rPr lang="en-US" sz="3600" i="1" dirty="0">
                <a:solidFill>
                  <a:schemeClr val="bg1"/>
                </a:solidFill>
                <a:latin typeface="+mj-lt"/>
              </a:rPr>
              <a:t> cacti</a:t>
            </a:r>
          </a:p>
        </p:txBody>
      </p:sp>
    </p:spTree>
    <p:extLst>
      <p:ext uri="{BB962C8B-B14F-4D97-AF65-F5344CB8AC3E}">
        <p14:creationId xmlns:p14="http://schemas.microsoft.com/office/powerpoint/2010/main" val="24316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www.worldwidewounds.com/2002/august/Thornton/images/thornt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6276" y="-848005"/>
            <a:ext cx="3023448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.fineartamerica.com/images-medium-large/maggots-lucilia-sericata-cleaning-a-wound-volker-st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33" y="2472621"/>
            <a:ext cx="3258348" cy="4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+mj-lt"/>
              </a:rPr>
              <a:t>Lucilia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sericata</a:t>
            </a:r>
            <a:r>
              <a:rPr lang="en-US" sz="4000" dirty="0">
                <a:latin typeface="+mj-lt"/>
              </a:rPr>
              <a:t>,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the green bottle fly</a:t>
            </a:r>
            <a:endParaRPr lang="en-US" sz="4000" i="1" dirty="0">
              <a:latin typeface="+mj-lt"/>
            </a:endParaRPr>
          </a:p>
        </p:txBody>
      </p:sp>
      <p:pic>
        <p:nvPicPr>
          <p:cNvPr id="10246" name="Picture 6" descr="http://entnemdept.ufl.edu/creatures/livestock/flies/lucilia_sericata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" y="2859664"/>
            <a:ext cx="5862660" cy="39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rensic-topics.com/yahoo_site_admin/assets/images/051_%282%29.223101412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866"/>
            <a:ext cx="9084179" cy="68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ioly.org/wiki/images/thumb/3/38/Forensic_entomology_tshirt.jpg/500px-Forensic_entomology_t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973"/>
            <a:ext cx="5004839" cy="22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www.sabisabi.com/images/DungBeetle-on-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8274"/>
            <a:ext cx="9164782" cy="7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alisman.ro/wp-content/uploads/2006/11/egyptian-scarab-bee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0" y="311467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4.media.tumblr.com/tumblr_mabvqw0Cex1rui49a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57" y="3962400"/>
            <a:ext cx="3945616" cy="27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UUExQWFhUXGBoaFRcYFxwcHRseHBoYGhgeGBkYHCggGhslHhgaIjEiJSkrLy4uFyAzODMsNygtLisBCgoKDg0OGhAQGiwkICQsLCwsLDQsLCwsLCwsLCwsLCwsLCwsLCwsLCwsLCwsLCwsLCwsLCwsLCwsLCwsLCwsLP/AABEIAQMAwwMBIgACEQEDEQH/xAAcAAABBQEBAQAAAAAAAAAAAAAAAwQFBgcCAQj/xABDEAABAgMFBQYEBAMHAwUAAAABAhEAAyEEBRIxQQZRYXGBBxMikaHwMkKx0RRSweEjYoIzcpKissLxFUNjFjSzw9L/xAAXAQEBAQEAAAAAAAAAAAAAAAAAAQID/8QAHxEBAQEAAwADAAMAAAAAAAAAAAERAiExEkFRAxMi/9oADAMBAAIRAxEAPwDcYII5eA5tE9KEqWoslIKlE6AByfKObJa0TUBctaVoVVKkkEHkRHa0BQKSHBDEbwc4yC1WuZdFtmBGJVnUoKVL3pIHiGmMb9WY74luLI2J4IoiNopYvCQtM1PdTrKMZJYUKlIJOig5DaY4uV3WnvJaFalKSRlUpCsusJdLMOYIIIqCCCIG02tarwlSUkiXLlKmzG+YqJQgHgPEW4jdEqyJ6CI+/wC8fw9nmzmfAlwN5yGfEiM87Otqpgnqk2maVpmklC1l2W9Uv8oI0yoGziXlhnTU4I4mzQlJUohKQHJJYAakk5Rllr26mm3oWhZ/DBWEoGSkOQVEM+LUcgN8Lywk1q0EeJMRVnvZ7bNsxGUpE1B4ElKgeoB6mLpIloII8eKhK02lMsAqLAqSkcSpQSkeZEIXvekuzSlTZqmSnzJ0CRqo7oqO219iX+GKlgGVawqYgkA4QVYS2vgL9RFJ242i/HWvupK8UmWcCMJotSs1A67gdwcZxi8m5xa7s3eptVnTOMvu8ZVhS70CiATQZtEpEZMtEmxWdAmLCJctKUA72GgFSaZCscbN36m2S1TEIWlIWUgrbxMBUMTRy3QxZf1mz7S0EEEaQQQQQHijHOGPY9gMwvqXbLsmpMhalyFHwhTqSP5Ch6c04XbnEHtjtTKtRllUsy5qAUzHIKSGcYSztU8ajONhvawInylylh0qG7I6HoY+eNp5QBSMyl0kjIgZHIbiKga0jFjW9aZXFKEy0SkkUKxiDfKKq50ePo+5ZhXLMxQYrUTh/KAyQPJI6kxkHZRcpmz1LUDhQAH0BU5LcWTy8XJ9tQgAACgFBG8ZVjbraZVjQgIQ6pmJidGbIamvpDbYja1M9IlTVfxXCUhlEqAQHUVMzkhRNdIedoFyKtVlIlgGYg40Aj4t6c9R9OMRXZh+GMqicNpDhYVmACx7sflyBarhjpHK8b8912ln9eYvcZT2j2iaLUQFYQSnDkCyEJIJVuxTJjPkXic27v6aidLk2eYUEArmsATUtLFQc6mnCKXeV7Gf3Rn4UzpfeJLKbvHT/DIAYhYU4IGdCKZa5ZWJsR1rvW0zcInTpi0uAylFqHVixVTXzMJrWgMaZZULE6caAZ8cwYQtprUkHcKkAb2YPSuj8CGirTNahNXr5MSBwqzjKlcynGfTN5W+pa1XmtQCStakM6UKmLKHD0SnEQ/0bKEpVtDVqxBrqACMsXh09WasRUq2lyFAs5yaoAZjypXhDnuweGo9eOT/AFFQ8PjC8rfVzXt/aFoEpMwJAT8WAhZpXESS1NQ32t2y1qM20yJkwEzFWVaVL/NgmgVpmH/zRk6LHWrjLo5Ac8agaa7jFtuq/ZllloCAkqMt0GZkiWvCpkJcKUVMlSjkKB1FwMWZWpdbEp2LZ6PGMXztRPTa5i/HJWWSpGJ2YMRUVDuWO/rGjbNbSonWcTJqkS1j4wVMBXCk+IuAaM++KdfklV82qWLOgps8sqSu0FLBYdL4TqQzBPFyzw58Zzjp/Fbw24ZbZYbVZ5FonIwnCkTpiUOcJfCsAaO4beU6AxnV2W82dQWM0KExG7RqZ6A/aPou+Nn5c2zdyEhkowoBfJmbEKhxr9co+d72u5Ula0KFUkpVlWjgj+8mvWN/HrK5b3sWxE+0Xtakd4WxnwBPwoRmWy0cu1aPo23XdYkSZaJUtOFCAwH76njGV9j9pR31fiXKARwq5A1Hpl5aBfm1lmspKZkzEsf9tHiV1qyf6iInH9LtTsEQuy9//jJapglKlpCsKSSDi35bstecTUbl1m9CCCCKOUiKjtns9PmK7+zTFhYDFAWUkgD5FAivA+Y1uAghiysal7ZW6UhUtSsSmIIWPEg5Z0OepJ3Z5UO8J6lkYnxVJrqfrlGzdoN2oSZc8BipQRMYkYwfhxNm2/Nqcss/6f3lsEpNMakpSd2NSUv0d+kZk7OV6ad2PWQpspmEf2i1F+AZH+w+zGgQzumzJlykoQkJSkAJSNAAAB5NDyN1mCKxtrYJHcTJynRMSKTEUXUthBBD4nw1/NFmVFS21k4kysRHcicDOfL4VCWVVDDvDLcFt7gAxnl43xtl2KXZZK1JXOmlS1zSFLJFBX4RkCG83YAxG2u5cS0FJZaVhSVsoqSolRDs9ThBOZJWKAGltvOysnEWzUKliDhWGBUzUI1rrnFSvO8Ag4lpPdoJZ0pch3ALkpcBag/8xd8o57+CN2nlzO8ExQAKkhSk4cIBIDsBQe98VwLDV8h0r7/cXiVeEu1TkidKaWQMIJUVZEBJKRiDsHLPWGl+WWzhI/CgJSFJJyVm7ALWo4ji8OEFmU+TxqWeM5UHd8sLZ2+LWoo2mo/blCwkMqh5NyQS3HPm43NEdJUtImJAcsXUU4qsXwEKJ1euiRUExKXCsKI7xQOIPQtxVSrNRxz3RQvPcIAZiskB6hgCVEDIkkgccW+EbrkJlvgHhxEu5L5EEnVwz76NmIVvG3hZCEpPgJBOjUZL5A0HxU6F4Sss92Bzer79c+uT13VYJS7LFKmWlMucVCWrEdz1xFLparhw+7lG5WJacICQwFG3NmOmXSMHtgIk94KLllK0l6ghiWrQ0/yxsezkwqly1KQZaAGlpV8Si3xNyfPN1HJjEnVat2J2Mc7Zrm7udLtCHCZowrbJK0l0nqD/AJeMbHERtNd6J8lUuYAqWoMoNUblJPyqBq8bZYDYpUwDFKOABdWNUEkhQBoQHDhtDWLRsns3+Kn4VOJUuswjj8oajn6PqBEFZpRkzZslfxAgcCpCilRHMJB6xpnZhaUiRNSohJTMxF2FFDw4i7nI5/8AHLO8bl6XiyWZMtCUISEpSGSkBgBwhaEbLa0TATLWlYBYlKgoA7iRrC0dYwIIIIAhne/e90ruCBM+V2rvFaO3sZw8jxQcQGL7RbR2yae6mhJCFFwxll2yUHKXFc2hjsvLMy9JIT4SFJJcaIdavMJaLl2gWYIXLnKQCC8tYIfMeA4uDAMQ/MZV7ZSUBedmUMj3gHSWtvqPKJx9Xm2KQlkwpHKBQR6qKgBhvarOFpUlQCkqBBSRmDmMxCU+emr0bN/13c4rE3bcIUWSFy2GAqdClBswwU44kJfR84lsi4r+0OyFqlF7HMmlDlpYmYSngASEqHkecR13WVBCZVqCxixJWlXxYg5yNQAFJYbg+8xY7Zt+upRJA3u6v1R9IqV837+MW8wpUAzAHDhorMLIfPRT+r4tzyNZvtV9alErAdyoiia0U4bfqSWYYUVDghyu0YUGp8IUKE0djUj4mqHIryLxPXImVZ/EcMwqFTMmSiAXd0pVMBfnuyeK/f6pQWrDiUFhylBSQCHDpbLpu4xPlKnxqHlzgpZIqDrV2GSXamnlBaJpQqlK/wAoHEVpWnpDq4yE/ClWAgUKQa5PnQFnb6CgnpV3yJiFJmIWXzISQenGN7GcpPZBSJiFuxYsS4IIwvUijio8oibStQmtKCVqUHwsSw+FJWE/y4a0YGvHs3EUYkJ/ELlku2HA76LIDHmacItVzXvLkIShUpCTTEQtBU4J+YM5ZhwZom418T3ZnZa1TSldrBSkHEmWhCS5DEYnJDO1HOWjF9Mu6xBAxHEVkMVLLq5Z0HARWbt2ls4bCSBqwLAav3bpfkOOsSCNpkTn7lTISWKm8T7kg0GYqrfFliYscJ2hIKVA5EF4SsZJD1Y/mNfLTlRt0OY0jEdubB+Ht+MAqE1PeCvzKdLA7nTi4YmiMRYVzZiA+IqLAKOFAzJ8g7k9M2i7dp1iZdmX8uJSOhKFJ8vEG+0RGx0jHbpQUkKTLSpYBehZOEgMxUDk/PMCOfJri0zZe6k2aQmWkHeokMVEs5I04DQARLRxLMdxudM0QQQRQQQQQEBtndPf2aYABiAxJz+JNQ1RXMVpWM62XUBarMo/LNHksFH1UmNjIehjLNo9nFyJszuwRKUCpKwPgfMZ5pJcBw+mRbPl1fY1SG9qmMl3jEL5vy1SlFSrXMV4XSRMIf8ApBAz0aGl37Q2q1EpmzlrQkErSVEJIoA4BGLPLm8SctWzPVw2l2hXOPdIFBRbfMz/ADayzuautHCoLui7qLk1haxy2S46Qp3T+zES02mjfu4fry/eGFpsKdQP8IDeedKsNwHKXMndn686bs6VfTWOV2U7m8teR9sYqK1Mk7gH9K04Ori2gzeIy0IJIUrMUzq9aOmj8xFktNlbPIiu7joW3ZfYwNuSBU67k5nPMsxHB+utiOromNT06xPSUYgH1r5qDen65xXLEshAzzLOWTpk5AKhSgGoMTVjtHUfchqeXkN0UO1WAHN/M/d9DHqLtSnTzLw8kqDe/eoc8TlCygPfAkHLICnR+MBGTZTZUI6QWK2qlzhMHhW4fJpg/KpRBYj5VaNuiSXLH299IZz7PTgYlmtRodz7XSZjIlgJU7HEfE+rg1UfbRarOsEBi4374+eLzs5MtS0qIVLYu9SNxOdN+7lDO69orRMUJJtM7CQyWnKACmpTEzPx06Q2w6bD2po/gyDr39N9Jc1+kQPZwCq0zVJFUoCXY0KlPnuZPPc1Yq1gnTJktClrWtb4JSCslJKizgEsFaPr5Ea7sTcRstnZbd4tRXMALgEsGB4ADq+kS/6q+J6VLwgAR3BBG2RBBBAEEEEARFX3ZJig8sJU4ZctVMQdwytCDUE7zErDC8r3lSEhS1ZlgAHJ5CJVjENqNnLaZjmzrZRJ8IcCuWIUAy+8c3Ddv8PCUEKxqx6MAwbNjXFX1i0bU7f2mUoFKZSUkuhKgVEp0ViSoEZ6EZGGV0W7v8U00MwlTOSzqJoVEkiuZMYnnTXI6RLAoBSO0of3SFGiQstlpX6keo604aQZMUWf96H/AIOf/ELKkj14MzuSSaM/XdkWlO4AFOYyfQ8qkNzL8YSmIoa6Vo2rCgYEkbzRhnnE0xWrykDMAPTD5eGvlyfyo9+zMIPEEPq2WT6ir6uYv95VcandvLZciku+Y6iM/wBqSSHA0bgHGg1Dg9fXXEqKslqDV3cMtc8t++JexWsuNeNeG+g6NpFdsU0gYToQWHzEMW8IxZYtfmBozw9sttwMSzZu3nkKcmevGmmV4sc1xpz6sOlH4sRnEkgvv8q0/XTmxiuXbacQBGv7nq32iekr9v5fqPLXIHDefNxx3Ur9OEerRSO01ePVI9+/dYioGfKwrKaFMwNXRwx98YrNk2QtK3UmSpYNU4WqymOI6VcdOEXS8ZfhDZuGi7bArAkAl1L7yYEAqSc11wJT4kpBzx1HJomtYp2ydyWxCwoyGw/C6pbpLNiCVLdwMqHfz12wJXh8YbQJdyAPzFszDqCLOMiaIIII0gggggCCCGV6XnKkJxTVhAYtvLVoBUnlANr6vqXJSp5gCgPhZ1HgB+sZvdwmXlbkpmlRlAPMAJbCxKUkj8x6sTXWIu+7wMyacBKjMWRKCjvOZ3DUxpHZ/cgs8h28SqlWqiWKietG/liTvurb9RUNs+zZYxzbMTMTn3b+NIGiPzgbjWmpiB2TmkJwPkTlx6CrgvzGWu7xnO3t2SZS++lOJyi6paQGUT8wcjCo6gfFz8QlmHpojOJ2xABPsH6a8YpdgvULyNXYj5nzYjN+GdMtYsdivEEMD+nlGUSk+ZQ/txiMtU4AGvWueQpqKH2IUn2l+X/H0pTjFO2pt5qE1zehPHTm2esSRrTm8bTu/wCKAjLqOtSzxSr+mZ1ApkBxep3M3UGLZhCpAU7BaUnPJw+dahzryzikbR2hsVcnbg9MnYCg4Fk9dxnUfaCEvoFVO40xEEg5uAAKb6O8NpxKlUJYa7geROdfKjwsJzywoEhWHDQA6AZ/K9eYpWEpKw5ZqE0GTcDnvO/ziotN2eBArl6l6mvN/ZixWKe4f374xUrDOcAaCmmm/c7iup9J+yLamu7d7zaAs0n3519/eFpg4e/1hvZFfv7Hl0hxMUw99YixG28jhSpfcM/SLnsYvu5MtJnSqjEvBLGPxF8KyKDDiZyNMznGWbX36iWgpSXWoEJY9NMwD9DnGfS7UreehI/WGLr7Ek2pCiyVAkZsX9RSFo+YNibaoTWJIDEhWRSRXEFZigNeIjcNktrxOT3c0grSKLTksDUjRWRIG9xTJ8u8MW+CPEqfKPY0gggggCMz7TLwlqWEAklDg5M9H4nDrxLaGLltVfX4aSSP7RXhlimbOTXQD1aMaTJM+0JSpTlZ8RBfCA5IfU0NdSeMT24vkWXYC5jMmd9MT8SfACMkGgPNWfIcY1eUhgAMgGiPuSyhMsHCE0yGmQA6ACJOKzDa8bUJUtSzoKDeckjqSBGWWaaqeVzVmiywO8Eu/VnbiB8oi49o1qw2dKNZiwnpkW5O/SKihQElI1z+8YvrX0J+x/ep70EoOWNNFsaGuRDHJTjhDGfYbVJcqSZyEuTMlj+IzqUSuVmpgwZL5ZJEWSzXyopGEsAMvv73w5l3hiT40g8ddfvEuwmKhZ74EwUIU1PDmKE1GaWAV5Ft8Q16q7ylakABiMwWzduDZczFqvO4ZE18IS5oARwOIY0kKAL6KGQ61m8bFPlhagrvAFVBAmPiYulQKFA+AaLLUBzeymHU6aESUpeoHyjyb9t3IHPr8ViJArQ6aO2tdM+kTU6+SZaT3QSVqUB4nDJxFZqEqLBQoNEpzeIq8wEKLt4lLABDKKUsEqKT8IUDiAD0GrRqIiJs6jCg8tdWLDnClmGMU4UY1avoHPkNYUsNgChiUpKA5+KqqDE4QkFWEMXYaiJCXeFnQCA62JAKEZJxDD/aqByd6ZJTlnFQ5uqzEsRvpTy0o5YMBnh30tVjsuHxTGQkOfERlmRyr71qsvazwgIDYiahsVcQFWDZ7yaM+sObNb1ziQpzQ6FJYt4SQfhZuOVc3gtVpvlEsMnxKHh1FWOHepiRhdmD845s4m2neiWDvS6hQgMCdRv1iP8A+n4mJA0OXRgMgNafvFjuxkJCff7xKqNvq4papXdrSMDOFD4kqZsTnMsKvQh8mhLZLslmTWXOUmXKORDKUoPmkZJB3mvCLFeA8PSLT2bWoqsypZLmWtSejkP1IJ6xPyKcXJsHYrMQqXJdQbxLJVUZFj4QeIEZ9tNLVZ7ymlHhC1d4gDUkAr6uVHiFERswjPu1W6CpKJ6GCk/N/Mlygf1YlDyjVnSLDsxfkuchIxkLaqFO4PA5ERYYxLZ+80pnyZ5UUINFFnY5EKAqzuC3rGy2C2ImoC5agpJ1HChoag84nGrTiCCCNIqfaDcJtErvEqIVJSs4dFAgYuR8IjP9jJjTpqCkEFEvCSA4Z8txdJo+STucbRODggh+G/nwjKJKJdnvObKSXQTLSWFAtypIqdCT5HjGfK3O41SxDwJ5QvHEmXhAAjuNMKD2mTP4lnTuExX+Uj7RXFnwiJztPDT7Md6Jg/0/eIGaqkYWlbFNKSz00b7ExLn4aZ+6sIiJUSllXoYVDiTJIGbvn1304wwtITgIId30+2evnD2daTWgGnsxG21QIZ6ewffCM4qlX9dQmSAlHyKUp+Jbd9fSsMp5f8GkpCmlrQrMsypjElviYDcXOTl4tFtQ8tTDRR9NXyrrFKs6wq1SBxXxFMZ9558Y2hO8ZUtU61S0pSEImlMsAAHwuk0behydcZyMVuYGmLGEMXBHlk3ERN2kJ/iqJLqU4JDCpzGEZOTV9GiLQA4J3ijZ/Du4E+UUPbtsblGWdS3ENp784uEmxAClNfNv2iCsxASCKUB89zZ6RarKKAHUN9RFQvIWVIYCrMOftomrDJYAnNoYWGS3nEonIcKRlRMLjoYkezCc0+1S/wC4v0SPq8RpFBDvs0/97auEtHv0iVWmQwvywidImSzqk/TTjD+CNowK+7CZM+ZJ/OMYG6YGxgc6K/qjTuzG8ETrIGUorQcMwLLkHOh/IdNzNVnNd7TrBhKpgFQpKwd5YJUOWEegiv7E32LHbkl/4NoATMY0SSfAo8iW5KVujPitxgggjSOJmRio3FdSJ8y297JCQqYEpI3ISkDCdFJUCXGSid0W6cpgTuD+UV3ZCapNkXNmgpxTZ0wBfhOErJDvl1ifbU8WNIYBy/E/rHneDfGRbSdp0wKUmSkJagUSo+QLDqR0jOr22ptE58c1auBNPLIeUVlrnaZbpa12bAtKlJMwKANQ6UkPu+E+UQKlUEZ5s/aSZhc/Mg+pT/vi+IVQcozhp7KVDgTcojwpoUM3KCH82aySXhrMTi97oZ2uY+HnCVpnEMIYa6vYsjSiTnz9+cUO4UYrRKLFqt/jUz0qa06xZ72nFlDT370MQNxyx38r4nTgDjdjlOOr6aOYoYWxYCVngMBOSQnCGDPQZA50c1JMR0tLsGFN2RbI+nVhrn3aphOIU3M76gANv8OR56iHN3y8QVwSwGZqG5a+kUSdgk+Bjolz05RbLMh8DRB3XLCpRPAiJ25FeBPN/UmAk7PD9EMbOiph8IiuJppDfY7aazWS0Wkz5iUd4ZaU4iAPCkFVTuxiFLUaRkO1055vNUxXmvB/9UMH1DYNo5M5OKWcQ0YpL+Si3VolZcx9G8v0j43sdsXLUFIUpJGRSSCOREahsJt7aEqCZi1zE1KqgqpmcKnxCuhSaZ5CKL72k2/CqWiUnHPXRAZ8Lmq2NCUh2G8pJZq5rduy8y0TkWeS2IFQWokslCW8Stc1EbyWiwXjeCrRbZs2QpUycSJVlAHhydasLUSFak5Cp3aNsXswmxSqnHOWxmr3ncCdBWupJO4DG7cazE9IQQlIJxEAAnJyBUtxghSCNsvFJeKv2gWsSbKNElbLA1DEno7RaYpvanZDMsZ/lUCeR8P6v0jPLxePrD7RYZ09RXKlrWCT8CSr/SC0RFtu6YgtMQpJ3KBB8jH0l2eX6LVZEP8A2kppcwch4VclBjzcaRZJspKgykhQ3EAjyMWyxN18n3GgpmbqPzwkK+iTGgINBGn35spZVSZpRZpKZmBeFSZaQp8JyIDvGVWSY6RE36M+zpSoBNrDebMhBS6xqMnE2a7cx9Yb2pfiHOEJtoYwlPtAcVgO7cQ6mzpWI2x2bCtKq1VLf/HJ6u5HLyEO5sx31y/WE0rZqfNLPTHKf39oCmdySkEihbRgd3Eu3nTSLBdUoBKiN36QzlSAZSWIJJFWDGqmLchkfKJuwSWlqH8o/wBMA9utLSVb2P6RKbPpZIhrd0g90eA+8St1SgEjhAPbKIcPCUiOyYiwhaVRjt8SjNnJSnxKwJoKklTzDQVzmGNUvma0tbZkEDmfCPUiNeuawJkyZcsJAKUJSWGZAALwV8zXR2dXhPDosswDfMAl+XeEEjlFgsWyNssBE2fIKJcs4lLCkqfEO7CRgUcysbo+h4zfthvTwyLInOYsTJn91B8IrvX4gf8AxQzfRL9nFhliQJiUALKlgqarBagwP5fC7cYuMVzYFBFkQFDUkclHH9VGLHE4zpaIIII0ghne9kE2SuWrJSSC3EQ8ghZpGHbFXqbFeGFdETD3UzcKsk9FehMbjGIdpd2GValrbwr8QOj0xfof6o1LYi9vxNjlTCXWBgX/AHk0c8wyv6ocbvEvVThEYhedj7i0TpX5VnDyNR6ERuEZv2m3Zhmy7QBRYwL5j4epH+mMcvZVnmKPOmUhlNm6wraSziIyfPpHSMOrRPr73wnaZ9UwxtVohtPtQzpygJZdqHoPofWOUWl8I1cHyDn/AEjziFm2nXlpSO7FPdTbkKVloEqr5wE/YrF/CRwwn/5H5/8AES8qQyFH3QNCiJLIQN4H+4/7oWWPB1/WCFpYaSeIh3YQyekNFVQBxHpDyXRMFO5ZpHi1RwlVISnTWERRYbN39rs8rQzApQ/lR4z9BGxxnnZpd5XNm2lQokd1L5llLI6YB5xocSKIwy/LSbXec5QLpSoSkHg+AEcziV/XGxbRXiLPZp04/wDblqUOJbwjqWEY92d3eZs1L6lSzyDID9VD1i3wbNdEnDJQDnhBPM5w8jwCPYAggggCCCCAo/ard/eWdKkjxIxKJ/lYBQ55H+mKx2T36JM1dnmFkzFAJfIKyH+LLmUxqt5WfGgj3v1j5+2hsn4e1FvgU+HiHIz6EdBGfK1mx9FxG7RXWLTZ1ysiQ6TuUKpPn6ExDdn+0otUnAtTzpQAWT86flWOeR4g5AiLXFs1nx88XtJUgkKDKBIUDoU0IMVu1TMxG97Z7HC04pkthMI8Q0U2RfRX1pGKX5c0yUopUkggsQRWEv1SxX7ROhoVuOh9BX0hzPkl4SRYSrzPttI0yaLXiDUcfua+9IcXatis/wDhmjJqtDoXOoOC2XvOOjZinHu7lYHMt+/rEVoVoWwR7ywiBavCIjlWh0oOmH64R+sKKnO3vd940yk0mghykxHImZGFhPiKkMcNJ+Jaky0B1rISkbyfpzhMztBnF/2H2YMo/iZ4aYQ0tBzQDmTuWRRtBzIEVZbku1NnkS5Ka4RU7yaqPUknrD6CIzaO+UWSzrnLq1EJ1Uo/Ckcz5AE6QVQO2XaIBAsiaksqax4OlPl4uqIfdlt3lMtE16miqZpY/wC/6CMltU6Za7T4jiWtTqO8k+gKsuCBvj6D2UsYlyEAZYQPKh9Q/IiM3uqm4III0gggggCCCCAIzTtK2aMxCpiEusFwNSAwAGpzy3xpcNL0sgmyyggF2ociygWPlEsWV877P3xMs8xK5ammSzTcoahQ1SoUPFjnWN82Z2glW2SJkssoUmIPxIVuPDcciIxzazZZaCual8TqcAO4dQJJyfwl4jdmL7m2aaJks4VposHJQ1ChqnjoYSmPoyIu+7hk2pLTU10UKKHX9DHVxXwi0ywtIwqbxJOY5H5k7iM4koWajLL57LlOVSVJVqxor7H0inWy5DIJStCgrUFLR9CQjabKiYMMxCVjcoA/WGUfOMyQVUblqRybOGv/AExZxUZ0kCh1YRvlp2Nsq3ISpBOZSr/9OIZ/+gZH55h3E4f0SN0OxkAkMlKdwb6faHKbP0jTj2fJf+2pu7v9ccPbLsJZk1ViX5Aegf1h2Muk2JZZhiegY1PIRYbDsTaprEpEpO9Zr/hDnzaNOsN2ypI/hy0p4gV6nMw7h2IK4NlpNmZTY5n51DL+6Mk/XjE7BHE2aEhyWEUcWy1IlIVMmKCEJDqUSwAjB9t9qlW2YqYcSbPLpKQ1ST+ZvnX6J4lzZu1O/wALUJCZycCfFMSmoSGJBmK/NlhQ3E6RSLkuldqUqZh/hSsLJ3YnqSc1FlF9wO+M8rjUS/Zfc5XPE1aQpzUPvpk2QDMKOBG7IQAGEQuzVypkIFADSg0oSac1H0ichx/UogggjSCCCCAIIIIAggggGdpsCVKCiMn9SC/mkecY32g7Hqs0zvpIaWo+FvkJc4D/AC0p1GgfcIQtlmTMQULSFJOYIcGJZ9xdfPdy7STLMUlCmBNUtVJOqCQQAdzcI1G49uTMABCDvUuYEK/wAF/QQ8tnZ7Y5hfCtFPlWfqpy3B4gLd2eIExErvClCnZZQkuoZJJThJcOz7jDb+GL/d16InA4VIUQWOBWIDgS2cPoyRV02+zKUiVMmLTLGJWFSXCKsZYWpiSyqMGwkOc4tuyN/omkg2mbMWAMUuYhCCjdRKXPPERWEumLdBHgMexUEEEEARzMWAHMNryvBEhBmTFJSgfEpSkpA4krIEZ1eV8TL0mmTZJExITRVomTVIQgZuJSHCyRk5HEUhbgtl+bTypAJmLXLA+YIceqWPm8ZztLtypaSLN3swEf2qgUGmks48NTVyA1KHMTezPZ1L8U22K75QKgB4gkYVEOGY6Gn3YW24tlpEpCSZKArMBQBKXyS5fJ2bKkZ2/SsPu+7ptpIQiWSXcgEqJWalS1buOVSTw3HZXZ1Fls6ZQAJdK1nevM9BQDgImbPY0IDJSAHdgABroOZhxCT9N/BBBBGkEEEEAQQQQBBBBAEEEEAQQQQBHMyWFBiHEdQQDebZwVBQzDg8QffqYrF87OeFS7O0q0pU6JqfC4Oi2BCpYywkEMijUa3xytAIIIcEMYmLKgdm74UsqkWgpTaZf9okBsQ+WZL/MhXmDQxYIq21mzpnGVOlTDKtEpacE0B6EhKgoapLu3PQmLHZFKKRjACmqBl09+ecUKLUAHJYRVb12uUZn4ewyTaJ3zKLplSxk8xbPvoA5YjOLWRCUmzhL7zn9uX3O+CKvZ9jUrnyp9rWbRNlgmoAlJUWw93L0Ca5knUkkxZJFmbGr5llzwoAPQPzJhyBHsBxLlBKQkBgAAByyjuCCAIIIIAggggCCCCAIIIIAggggCCCCAIIIIAggggCCCCA8UHpHks0EEEB6Y9gggPI9gggCCCCAIIIIAggggCCCCAIIIID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TEhUUExQWFhUXGBoaFRcYFxwcHRseHBoYGhgeGBkYHCggGhslHhgaIjEiJSkrLy4uFyAzODMsNygtLisBCgoKDg0OGhAQGiwkICQsLCwsLDQsLCwsLCwsLCwsLCwsLCwsLCwsLCwsLCwsLCwsLCwsLCwsLCwsLCwsLCwsLP/AABEIAQMAwwMBIgACEQEDEQH/xAAcAAABBQEBAQAAAAAAAAAAAAAAAwQFBgcCAQj/xABDEAABAgMFBQYEBAMHAwUAAAABAhEAAyEEBRIxQQZRYXGBBxMikaHwMkKx0RRSweEjYoIzcpKissLxFUNjFjSzw9L/xAAXAQEBAQEAAAAAAAAAAAAAAAAAAQID/8QAHxEBAQEAAwADAAMAAAAAAAAAAAERAiExEkFRAxMi/9oADAMBAAIRAxEAPwDcYII5eA5tE9KEqWoslIKlE6AByfKObJa0TUBctaVoVVKkkEHkRHa0BQKSHBDEbwc4yC1WuZdFtmBGJVnUoKVL3pIHiGmMb9WY74luLI2J4IoiNopYvCQtM1PdTrKMZJYUKlIJOig5DaY4uV3WnvJaFalKSRlUpCsusJdLMOYIIIqCCCIG02tarwlSUkiXLlKmzG+YqJQgHgPEW4jdEqyJ6CI+/wC8fw9nmzmfAlwN5yGfEiM87Otqpgnqk2maVpmklC1l2W9Uv8oI0yoGziXlhnTU4I4mzQlJUohKQHJJYAakk5Rllr26mm3oWhZ/DBWEoGSkOQVEM+LUcgN8Lywk1q0EeJMRVnvZ7bNsxGUpE1B4ElKgeoB6mLpIloII8eKhK02lMsAqLAqSkcSpQSkeZEIXvekuzSlTZqmSnzJ0CRqo7oqO219iX+GKlgGVawqYgkA4QVYS2vgL9RFJ242i/HWvupK8UmWcCMJotSs1A67gdwcZxi8m5xa7s3eptVnTOMvu8ZVhS70CiATQZtEpEZMtEmxWdAmLCJctKUA72GgFSaZCscbN36m2S1TEIWlIWUgrbxMBUMTRy3QxZf1mz7S0EEEaQQQQQHijHOGPY9gMwvqXbLsmpMhalyFHwhTqSP5Ch6c04XbnEHtjtTKtRllUsy5qAUzHIKSGcYSztU8ajONhvawInylylh0qG7I6HoY+eNp5QBSMyl0kjIgZHIbiKga0jFjW9aZXFKEy0SkkUKxiDfKKq50ePo+5ZhXLMxQYrUTh/KAyQPJI6kxkHZRcpmz1LUDhQAH0BU5LcWTy8XJ9tQgAACgFBG8ZVjbraZVjQgIQ6pmJidGbIamvpDbYja1M9IlTVfxXCUhlEqAQHUVMzkhRNdIedoFyKtVlIlgGYg40Aj4t6c9R9OMRXZh+GMqicNpDhYVmACx7sflyBarhjpHK8b8912ln9eYvcZT2j2iaLUQFYQSnDkCyEJIJVuxTJjPkXic27v6aidLk2eYUEArmsATUtLFQc6mnCKXeV7Gf3Rn4UzpfeJLKbvHT/DIAYhYU4IGdCKZa5ZWJsR1rvW0zcInTpi0uAylFqHVixVTXzMJrWgMaZZULE6caAZ8cwYQtprUkHcKkAb2YPSuj8CGirTNahNXr5MSBwqzjKlcynGfTN5W+pa1XmtQCStakM6UKmLKHD0SnEQ/0bKEpVtDVqxBrqACMsXh09WasRUq2lyFAs5yaoAZjypXhDnuweGo9eOT/AFFQ8PjC8rfVzXt/aFoEpMwJAT8WAhZpXESS1NQ32t2y1qM20yJkwEzFWVaVL/NgmgVpmH/zRk6LHWrjLo5Ac8agaa7jFtuq/ZllloCAkqMt0GZkiWvCpkJcKUVMlSjkKB1FwMWZWpdbEp2LZ6PGMXztRPTa5i/HJWWSpGJ2YMRUVDuWO/rGjbNbSonWcTJqkS1j4wVMBXCk+IuAaM++KdfklV82qWLOgps8sqSu0FLBYdL4TqQzBPFyzw58Zzjp/Fbw24ZbZYbVZ5FonIwnCkTpiUOcJfCsAaO4beU6AxnV2W82dQWM0KExG7RqZ6A/aPou+Nn5c2zdyEhkowoBfJmbEKhxr9co+d72u5Ula0KFUkpVlWjgj+8mvWN/HrK5b3sWxE+0Xtakd4WxnwBPwoRmWy0cu1aPo23XdYkSZaJUtOFCAwH76njGV9j9pR31fiXKARwq5A1Hpl5aBfm1lmspKZkzEsf9tHiV1qyf6iInH9LtTsEQuy9//jJapglKlpCsKSSDi35bstecTUbl1m9CCCCKOUiKjtns9PmK7+zTFhYDFAWUkgD5FAivA+Y1uAghiysal7ZW6UhUtSsSmIIWPEg5Z0OepJ3Z5UO8J6lkYnxVJrqfrlGzdoN2oSZc8BipQRMYkYwfhxNm2/Nqcss/6f3lsEpNMakpSd2NSUv0d+kZk7OV6ad2PWQpspmEf2i1F+AZH+w+zGgQzumzJlykoQkJSkAJSNAAAB5NDyN1mCKxtrYJHcTJynRMSKTEUXUthBBD4nw1/NFmVFS21k4kysRHcicDOfL4VCWVVDDvDLcFt7gAxnl43xtl2KXZZK1JXOmlS1zSFLJFBX4RkCG83YAxG2u5cS0FJZaVhSVsoqSolRDs9ThBOZJWKAGltvOysnEWzUKliDhWGBUzUI1rrnFSvO8Ag4lpPdoJZ0pch3ALkpcBag/8xd8o57+CN2nlzO8ExQAKkhSk4cIBIDsBQe98VwLDV8h0r7/cXiVeEu1TkidKaWQMIJUVZEBJKRiDsHLPWGl+WWzhI/CgJSFJJyVm7ALWo4ji8OEFmU+TxqWeM5UHd8sLZ2+LWoo2mo/blCwkMqh5NyQS3HPm43NEdJUtImJAcsXUU4qsXwEKJ1euiRUExKXCsKI7xQOIPQtxVSrNRxz3RQvPcIAZiskB6hgCVEDIkkgccW+EbrkJlvgHhxEu5L5EEnVwz76NmIVvG3hZCEpPgJBOjUZL5A0HxU6F4Sss92Bzer79c+uT13VYJS7LFKmWlMucVCWrEdz1xFLparhw+7lG5WJacICQwFG3NmOmXSMHtgIk94KLllK0l6ghiWrQ0/yxsezkwqly1KQZaAGlpV8Si3xNyfPN1HJjEnVat2J2Mc7Zrm7udLtCHCZowrbJK0l0nqD/AJeMbHERtNd6J8lUuYAqWoMoNUblJPyqBq8bZYDYpUwDFKOABdWNUEkhQBoQHDhtDWLRsns3+Kn4VOJUuswjj8oajn6PqBEFZpRkzZslfxAgcCpCilRHMJB6xpnZhaUiRNSohJTMxF2FFDw4i7nI5/8AHLO8bl6XiyWZMtCUISEpSGSkBgBwhaEbLa0TATLWlYBYlKgoA7iRrC0dYwIIIIAhne/e90ruCBM+V2rvFaO3sZw8jxQcQGL7RbR2yae6mhJCFFwxll2yUHKXFc2hjsvLMy9JIT4SFJJcaIdavMJaLl2gWYIXLnKQCC8tYIfMeA4uDAMQ/MZV7ZSUBedmUMj3gHSWtvqPKJx9Xm2KQlkwpHKBQR6qKgBhvarOFpUlQCkqBBSRmDmMxCU+emr0bN/13c4rE3bcIUWSFy2GAqdClBswwU44kJfR84lsi4r+0OyFqlF7HMmlDlpYmYSngASEqHkecR13WVBCZVqCxixJWlXxYg5yNQAFJYbg+8xY7Zt+upRJA3u6v1R9IqV837+MW8wpUAzAHDhorMLIfPRT+r4tzyNZvtV9alErAdyoiia0U4bfqSWYYUVDghyu0YUGp8IUKE0djUj4mqHIryLxPXImVZ/EcMwqFTMmSiAXd0pVMBfnuyeK/f6pQWrDiUFhylBSQCHDpbLpu4xPlKnxqHlzgpZIqDrV2GSXamnlBaJpQqlK/wAoHEVpWnpDq4yE/ClWAgUKQa5PnQFnb6CgnpV3yJiFJmIWXzISQenGN7GcpPZBSJiFuxYsS4IIwvUijio8oibStQmtKCVqUHwsSw+FJWE/y4a0YGvHs3EUYkJ/ELlku2HA76LIDHmacItVzXvLkIShUpCTTEQtBU4J+YM5ZhwZom418T3ZnZa1TSldrBSkHEmWhCS5DEYnJDO1HOWjF9Mu6xBAxHEVkMVLLq5Z0HARWbt2ls4bCSBqwLAav3bpfkOOsSCNpkTn7lTISWKm8T7kg0GYqrfFliYscJ2hIKVA5EF4SsZJD1Y/mNfLTlRt0OY0jEdubB+Ht+MAqE1PeCvzKdLA7nTi4YmiMRYVzZiA+IqLAKOFAzJ8g7k9M2i7dp1iZdmX8uJSOhKFJ8vEG+0RGx0jHbpQUkKTLSpYBehZOEgMxUDk/PMCOfJri0zZe6k2aQmWkHeokMVEs5I04DQARLRxLMdxudM0QQQRQQQQQEBtndPf2aYABiAxJz+JNQ1RXMVpWM62XUBarMo/LNHksFH1UmNjIehjLNo9nFyJszuwRKUCpKwPgfMZ5pJcBw+mRbPl1fY1SG9qmMl3jEL5vy1SlFSrXMV4XSRMIf8ApBAz0aGl37Q2q1EpmzlrQkErSVEJIoA4BGLPLm8SctWzPVw2l2hXOPdIFBRbfMz/ADayzuautHCoLui7qLk1haxy2S46Qp3T+zES02mjfu4fry/eGFpsKdQP8IDeedKsNwHKXMndn686bs6VfTWOV2U7m8teR9sYqK1Mk7gH9K04Ori2gzeIy0IJIUrMUzq9aOmj8xFktNlbPIiu7joW3ZfYwNuSBU67k5nPMsxHB+utiOromNT06xPSUYgH1r5qDen65xXLEshAzzLOWTpk5AKhSgGoMTVjtHUfchqeXkN0UO1WAHN/M/d9DHqLtSnTzLw8kqDe/eoc8TlCygPfAkHLICnR+MBGTZTZUI6QWK2qlzhMHhW4fJpg/KpRBYj5VaNuiSXLH299IZz7PTgYlmtRodz7XSZjIlgJU7HEfE+rg1UfbRarOsEBi4374+eLzs5MtS0qIVLYu9SNxOdN+7lDO69orRMUJJtM7CQyWnKACmpTEzPx06Q2w6bD2po/gyDr39N9Jc1+kQPZwCq0zVJFUoCXY0KlPnuZPPc1Yq1gnTJktClrWtb4JSCslJKizgEsFaPr5Ea7sTcRstnZbd4tRXMALgEsGB4ADq+kS/6q+J6VLwgAR3BBG2RBBBAEEEEARFX3ZJig8sJU4ZctVMQdwytCDUE7zErDC8r3lSEhS1ZlgAHJ5CJVjENqNnLaZjmzrZRJ8IcCuWIUAy+8c3Ddv8PCUEKxqx6MAwbNjXFX1i0bU7f2mUoFKZSUkuhKgVEp0ViSoEZ6EZGGV0W7v8U00MwlTOSzqJoVEkiuZMYnnTXI6RLAoBSO0of3SFGiQstlpX6keo604aQZMUWf96H/AIOf/ELKkj14MzuSSaM/XdkWlO4AFOYyfQ8qkNzL8YSmIoa6Vo2rCgYEkbzRhnnE0xWrykDMAPTD5eGvlyfyo9+zMIPEEPq2WT6ir6uYv95VcandvLZciku+Y6iM/wBqSSHA0bgHGg1Dg9fXXEqKslqDV3cMtc8t++JexWsuNeNeG+g6NpFdsU0gYToQWHzEMW8IxZYtfmBozw9sttwMSzZu3nkKcmevGmmV4sc1xpz6sOlH4sRnEkgvv8q0/XTmxiuXbacQBGv7nq32iekr9v5fqPLXIHDefNxx3Ur9OEerRSO01ePVI9+/dYioGfKwrKaFMwNXRwx98YrNk2QtK3UmSpYNU4WqymOI6VcdOEXS8ZfhDZuGi7bArAkAl1L7yYEAqSc11wJT4kpBzx1HJomtYp2ydyWxCwoyGw/C6pbpLNiCVLdwMqHfz12wJXh8YbQJdyAPzFszDqCLOMiaIIII0gggggCCCGV6XnKkJxTVhAYtvLVoBUnlANr6vqXJSp5gCgPhZ1HgB+sZvdwmXlbkpmlRlAPMAJbCxKUkj8x6sTXWIu+7wMyacBKjMWRKCjvOZ3DUxpHZ/cgs8h28SqlWqiWKietG/liTvurb9RUNs+zZYxzbMTMTn3b+NIGiPzgbjWmpiB2TmkJwPkTlx6CrgvzGWu7xnO3t2SZS++lOJyi6paQGUT8wcjCo6gfFz8QlmHpojOJ2xABPsH6a8YpdgvULyNXYj5nzYjN+GdMtYsdivEEMD+nlGUSk+ZQ/txiMtU4AGvWueQpqKH2IUn2l+X/H0pTjFO2pt5qE1zehPHTm2esSRrTm8bTu/wCKAjLqOtSzxSr+mZ1ApkBxep3M3UGLZhCpAU7BaUnPJw+dahzryzikbR2hsVcnbg9MnYCg4Fk9dxnUfaCEvoFVO40xEEg5uAAKb6O8NpxKlUJYa7geROdfKjwsJzywoEhWHDQA6AZ/K9eYpWEpKw5ZqE0GTcDnvO/ziotN2eBArl6l6mvN/ZixWKe4f374xUrDOcAaCmmm/c7iup9J+yLamu7d7zaAs0n3519/eFpg4e/1hvZFfv7Hl0hxMUw99YixG28jhSpfcM/SLnsYvu5MtJnSqjEvBLGPxF8KyKDDiZyNMznGWbX36iWgpSXWoEJY9NMwD9DnGfS7UreehI/WGLr7Ek2pCiyVAkZsX9RSFo+YNibaoTWJIDEhWRSRXEFZigNeIjcNktrxOT3c0grSKLTksDUjRWRIG9xTJ8u8MW+CPEqfKPY0gggggCMz7TLwlqWEAklDg5M9H4nDrxLaGLltVfX4aSSP7RXhlimbOTXQD1aMaTJM+0JSpTlZ8RBfCA5IfU0NdSeMT24vkWXYC5jMmd9MT8SfACMkGgPNWfIcY1eUhgAMgGiPuSyhMsHCE0yGmQA6ACJOKzDa8bUJUtSzoKDeckjqSBGWWaaqeVzVmiywO8Eu/VnbiB8oi49o1qw2dKNZiwnpkW5O/SKihQElI1z+8YvrX0J+x/ep70EoOWNNFsaGuRDHJTjhDGfYbVJcqSZyEuTMlj+IzqUSuVmpgwZL5ZJEWSzXyopGEsAMvv73w5l3hiT40g8ddfvEuwmKhZ74EwUIU1PDmKE1GaWAV5Ft8Q16q7ylakABiMwWzduDZczFqvO4ZE18IS5oARwOIY0kKAL6KGQ61m8bFPlhagrvAFVBAmPiYulQKFA+AaLLUBzeymHU6aESUpeoHyjyb9t3IHPr8ViJArQ6aO2tdM+kTU6+SZaT3QSVqUB4nDJxFZqEqLBQoNEpzeIq8wEKLt4lLABDKKUsEqKT8IUDiAD0GrRqIiJs6jCg8tdWLDnClmGMU4UY1avoHPkNYUsNgChiUpKA5+KqqDE4QkFWEMXYaiJCXeFnQCA62JAKEZJxDD/aqByd6ZJTlnFQ5uqzEsRvpTy0o5YMBnh30tVjsuHxTGQkOfERlmRyr71qsvazwgIDYiahsVcQFWDZ7yaM+sObNb1ziQpzQ6FJYt4SQfhZuOVc3gtVpvlEsMnxKHh1FWOHepiRhdmD845s4m2neiWDvS6hQgMCdRv1iP8A+n4mJA0OXRgMgNafvFjuxkJCff7xKqNvq4papXdrSMDOFD4kqZsTnMsKvQh8mhLZLslmTWXOUmXKORDKUoPmkZJB3mvCLFeA8PSLT2bWoqsypZLmWtSejkP1IJ6xPyKcXJsHYrMQqXJdQbxLJVUZFj4QeIEZ9tNLVZ7ymlHhC1d4gDUkAr6uVHiFERswjPu1W6CpKJ6GCk/N/Mlygf1YlDyjVnSLDsxfkuchIxkLaqFO4PA5ERYYxLZ+80pnyZ5UUINFFnY5EKAqzuC3rGy2C2ImoC5agpJ1HChoag84nGrTiCCCNIqfaDcJtErvEqIVJSs4dFAgYuR8IjP9jJjTpqCkEFEvCSA4Z8txdJo+STucbRODggh+G/nwjKJKJdnvObKSXQTLSWFAtypIqdCT5HjGfK3O41SxDwJ5QvHEmXhAAjuNMKD2mTP4lnTuExX+Uj7RXFnwiJztPDT7Md6Jg/0/eIGaqkYWlbFNKSz00b7ExLn4aZ+6sIiJUSllXoYVDiTJIGbvn1304wwtITgIId30+2evnD2daTWgGnsxG21QIZ6ewffCM4qlX9dQmSAlHyKUp+Jbd9fSsMp5f8GkpCmlrQrMsypjElviYDcXOTl4tFtQ8tTDRR9NXyrrFKs6wq1SBxXxFMZ9558Y2hO8ZUtU61S0pSEImlMsAAHwuk0behydcZyMVuYGmLGEMXBHlk3ERN2kJ/iqJLqU4JDCpzGEZOTV9GiLQA4J3ijZ/Du4E+UUPbtsblGWdS3ENp784uEmxAClNfNv2iCsxASCKUB89zZ6RarKKAHUN9RFQvIWVIYCrMOftomrDJYAnNoYWGS3nEonIcKRlRMLjoYkezCc0+1S/wC4v0SPq8RpFBDvs0/97auEtHv0iVWmQwvywidImSzqk/TTjD+CNowK+7CZM+ZJ/OMYG6YGxgc6K/qjTuzG8ETrIGUorQcMwLLkHOh/IdNzNVnNd7TrBhKpgFQpKwd5YJUOWEegiv7E32LHbkl/4NoATMY0SSfAo8iW5KVujPitxgggjSOJmRio3FdSJ8y297JCQqYEpI3ISkDCdFJUCXGSid0W6cpgTuD+UV3ZCapNkXNmgpxTZ0wBfhOErJDvl1ifbU8WNIYBy/E/rHneDfGRbSdp0wKUmSkJagUSo+QLDqR0jOr22ptE58c1auBNPLIeUVlrnaZbpa12bAtKlJMwKANQ6UkPu+E+UQKlUEZ5s/aSZhc/Mg+pT/vi+IVQcozhp7KVDgTcojwpoUM3KCH82aySXhrMTi97oZ2uY+HnCVpnEMIYa6vYsjSiTnz9+cUO4UYrRKLFqt/jUz0qa06xZ72nFlDT370MQNxyx38r4nTgDjdjlOOr6aOYoYWxYCVngMBOSQnCGDPQZA50c1JMR0tLsGFN2RbI+nVhrn3aphOIU3M76gANv8OR56iHN3y8QVwSwGZqG5a+kUSdgk+Bjolz05RbLMh8DRB3XLCpRPAiJ25FeBPN/UmAk7PD9EMbOiph8IiuJppDfY7aazWS0Wkz5iUd4ZaU4iAPCkFVTuxiFLUaRkO1055vNUxXmvB/9UMH1DYNo5M5OKWcQ0YpL+Si3VolZcx9G8v0j43sdsXLUFIUpJGRSSCOREahsJt7aEqCZi1zE1KqgqpmcKnxCuhSaZ5CKL72k2/CqWiUnHPXRAZ8Lmq2NCUh2G8pJZq5rduy8y0TkWeS2IFQWokslCW8Stc1EbyWiwXjeCrRbZs2QpUycSJVlAHhydasLUSFak5Cp3aNsXswmxSqnHOWxmr3ncCdBWupJO4DG7cazE9IQQlIJxEAAnJyBUtxghSCNsvFJeKv2gWsSbKNElbLA1DEno7RaYpvanZDMsZ/lUCeR8P6v0jPLxePrD7RYZ09RXKlrWCT8CSr/SC0RFtu6YgtMQpJ3KBB8jH0l2eX6LVZEP8A2kppcwch4VclBjzcaRZJspKgykhQ3EAjyMWyxN18n3GgpmbqPzwkK+iTGgINBGn35spZVSZpRZpKZmBeFSZaQp8JyIDvGVWSY6RE36M+zpSoBNrDebMhBS6xqMnE2a7cx9Yb2pfiHOEJtoYwlPtAcVgO7cQ6mzpWI2x2bCtKq1VLf/HJ6u5HLyEO5sx31y/WE0rZqfNLPTHKf39oCmdySkEihbRgd3Eu3nTSLBdUoBKiN36QzlSAZSWIJJFWDGqmLchkfKJuwSWlqH8o/wBMA9utLSVb2P6RKbPpZIhrd0g90eA+8St1SgEjhAPbKIcPCUiOyYiwhaVRjt8SjNnJSnxKwJoKklTzDQVzmGNUvma0tbZkEDmfCPUiNeuawJkyZcsJAKUJSWGZAALwV8zXR2dXhPDosswDfMAl+XeEEjlFgsWyNssBE2fIKJcs4lLCkqfEO7CRgUcysbo+h4zfthvTwyLInOYsTJn91B8IrvX4gf8AxQzfRL9nFhliQJiUALKlgqarBagwP5fC7cYuMVzYFBFkQFDUkclHH9VGLHE4zpaIIII0ghne9kE2SuWrJSSC3EQ8ghZpGHbFXqbFeGFdETD3UzcKsk9FehMbjGIdpd2GValrbwr8QOj0xfof6o1LYi9vxNjlTCXWBgX/AHk0c8wyv6ocbvEvVThEYhedj7i0TpX5VnDyNR6ERuEZv2m3Zhmy7QBRYwL5j4epH+mMcvZVnmKPOmUhlNm6wraSziIyfPpHSMOrRPr73wnaZ9UwxtVohtPtQzpygJZdqHoPofWOUWl8I1cHyDn/AEjziFm2nXlpSO7FPdTbkKVloEqr5wE/YrF/CRwwn/5H5/8AES8qQyFH3QNCiJLIQN4H+4/7oWWPB1/WCFpYaSeIh3YQyekNFVQBxHpDyXRMFO5ZpHi1RwlVISnTWERRYbN39rs8rQzApQ/lR4z9BGxxnnZpd5XNm2lQokd1L5llLI6YB5xocSKIwy/LSbXec5QLpSoSkHg+AEcziV/XGxbRXiLPZp04/wDblqUOJbwjqWEY92d3eZs1L6lSzyDID9VD1i3wbNdEnDJQDnhBPM5w8jwCPYAggggCCCCAo/ard/eWdKkjxIxKJ/lYBQ55H+mKx2T36JM1dnmFkzFAJfIKyH+LLmUxqt5WfGgj3v1j5+2hsn4e1FvgU+HiHIz6EdBGfK1mx9FxG7RXWLTZ1ysiQ6TuUKpPn6ExDdn+0otUnAtTzpQAWT86flWOeR4g5AiLXFs1nx88XtJUgkKDKBIUDoU0IMVu1TMxG97Z7HC04pkthMI8Q0U2RfRX1pGKX5c0yUopUkggsQRWEv1SxX7ROhoVuOh9BX0hzPkl4SRYSrzPttI0yaLXiDUcfua+9IcXatis/wDhmjJqtDoXOoOC2XvOOjZinHu7lYHMt+/rEVoVoWwR7ywiBavCIjlWh0oOmH64R+sKKnO3vd940yk0mghykxHImZGFhPiKkMcNJ+Jaky0B1rISkbyfpzhMztBnF/2H2YMo/iZ4aYQ0tBzQDmTuWRRtBzIEVZbku1NnkS5Ka4RU7yaqPUknrD6CIzaO+UWSzrnLq1EJ1Uo/Ckcz5AE6QVQO2XaIBAsiaksqax4OlPl4uqIfdlt3lMtE16miqZpY/wC/6CMltU6Za7T4jiWtTqO8k+gKsuCBvj6D2UsYlyEAZYQPKh9Q/IiM3uqm4III0gggggCCCCAIzTtK2aMxCpiEusFwNSAwAGpzy3xpcNL0sgmyyggF2ociygWPlEsWV877P3xMs8xK5ammSzTcoahQ1SoUPFjnWN82Z2glW2SJkssoUmIPxIVuPDcciIxzazZZaCual8TqcAO4dQJJyfwl4jdmL7m2aaJks4VposHJQ1ChqnjoYSmPoyIu+7hk2pLTU10UKKHX9DHVxXwi0ywtIwqbxJOY5H5k7iM4koWajLL57LlOVSVJVqxor7H0inWy5DIJStCgrUFLR9CQjabKiYMMxCVjcoA/WGUfOMyQVUblqRybOGv/AExZxUZ0kCh1YRvlp2Nsq3ISpBOZSr/9OIZ/+gZH55h3E4f0SN0OxkAkMlKdwb6faHKbP0jTj2fJf+2pu7v9ccPbLsJZk1ViX5Aegf1h2Muk2JZZhiegY1PIRYbDsTaprEpEpO9Zr/hDnzaNOsN2ypI/hy0p4gV6nMw7h2IK4NlpNmZTY5n51DL+6Mk/XjE7BHE2aEhyWEUcWy1IlIVMmKCEJDqUSwAjB9t9qlW2YqYcSbPLpKQ1ST+ZvnX6J4lzZu1O/wALUJCZycCfFMSmoSGJBmK/NlhQ3E6RSLkuldqUqZh/hSsLJ3YnqSc1FlF9wO+M8rjUS/Zfc5XPE1aQpzUPvpk2QDMKOBG7IQAGEQuzVypkIFADSg0oSac1H0ichx/UogggjSCCCCAIIIIAggggGdpsCVKCiMn9SC/mkecY32g7Hqs0zvpIaWo+FvkJc4D/AC0p1GgfcIQtlmTMQULSFJOYIcGJZ9xdfPdy7STLMUlCmBNUtVJOqCQQAdzcI1G49uTMABCDvUuYEK/wAF/QQ8tnZ7Y5hfCtFPlWfqpy3B4gLd2eIExErvClCnZZQkuoZJJThJcOz7jDb+GL/d16InA4VIUQWOBWIDgS2cPoyRV02+zKUiVMmLTLGJWFSXCKsZYWpiSyqMGwkOc4tuyN/omkg2mbMWAMUuYhCCjdRKXPPERWEumLdBHgMexUEEEEARzMWAHMNryvBEhBmTFJSgfEpSkpA4krIEZ1eV8TL0mmTZJExITRVomTVIQgZuJSHCyRk5HEUhbgtl+bTypAJmLXLA+YIceqWPm8ZztLtypaSLN3swEf2qgUGmks48NTVyA1KHMTezPZ1L8U22K75QKgB4gkYVEOGY6Gn3YW24tlpEpCSZKArMBQBKXyS5fJ2bKkZ2/SsPu+7ptpIQiWSXcgEqJWalS1buOVSTw3HZXZ1Fls6ZQAJdK1nevM9BQDgImbPY0IDJSAHdgABroOZhxCT9N/BBBBGkEEEEAQQQQBBBBAEEEEAQQQQBHMyWFBiHEdQQDebZwVBQzDg8QffqYrF87OeFS7O0q0pU6JqfC4Oi2BCpYywkEMijUa3xytAIIIcEMYmLKgdm74UsqkWgpTaZf9okBsQ+WZL/MhXmDQxYIq21mzpnGVOlTDKtEpacE0B6EhKgoapLu3PQmLHZFKKRjACmqBl09+ecUKLUAHJYRVb12uUZn4ewyTaJ3zKLplSxk8xbPvoA5YjOLWRCUmzhL7zn9uX3O+CKvZ9jUrnyp9rWbRNlgmoAlJUWw93L0Ca5knUkkxZJFmbGr5llzwoAPQPzJhyBHsBxLlBKQkBgAAByyjuCCAIIIIAggggCCCCAIIIIAggggCCCCAIIIIAggggCCCCA8UHpHks0EEEB6Y9gggPI9gggCCCCAIIIIAggggCCCCAIIIID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zin.ru/animalia/coleoptera/images/kv_mak/scarabaeus_typh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3855"/>
            <a:ext cx="2673130" cy="35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710" y="875407"/>
            <a:ext cx="244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“Egyptian scarab”</a:t>
            </a:r>
          </a:p>
        </p:txBody>
      </p:sp>
    </p:spTree>
    <p:extLst>
      <p:ext uri="{BB962C8B-B14F-4D97-AF65-F5344CB8AC3E}">
        <p14:creationId xmlns:p14="http://schemas.microsoft.com/office/powerpoint/2010/main" val="29789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0"/>
            <a:ext cx="8686800" cy="1463040"/>
          </a:xfrm>
        </p:spPr>
        <p:txBody>
          <a:bodyPr/>
          <a:lstStyle/>
          <a:p>
            <a:r>
              <a:rPr lang="en-US" dirty="0"/>
              <a:t>How many insects are harmful to humans?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7700" y="6019800"/>
            <a:ext cx="80010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Medical Entomology</a:t>
            </a:r>
          </a:p>
        </p:txBody>
      </p:sp>
    </p:spTree>
    <p:extLst>
      <p:ext uri="{BB962C8B-B14F-4D97-AF65-F5344CB8AC3E}">
        <p14:creationId xmlns:p14="http://schemas.microsoft.com/office/powerpoint/2010/main" val="18099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medically important arthropods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Ticks</a:t>
            </a:r>
          </a:p>
          <a:p>
            <a:pPr>
              <a:lnSpc>
                <a:spcPct val="200000"/>
              </a:lnSpc>
            </a:pPr>
            <a:r>
              <a:rPr lang="en-US" dirty="0"/>
              <a:t>Mites</a:t>
            </a:r>
          </a:p>
          <a:p>
            <a:pPr>
              <a:lnSpc>
                <a:spcPct val="200000"/>
              </a:lnSpc>
            </a:pPr>
            <a:r>
              <a:rPr lang="en-US" dirty="0"/>
              <a:t>Fleas</a:t>
            </a:r>
          </a:p>
          <a:p>
            <a:pPr>
              <a:lnSpc>
                <a:spcPct val="200000"/>
              </a:lnSpc>
            </a:pPr>
            <a:r>
              <a:rPr lang="en-US" dirty="0"/>
              <a:t>Lice</a:t>
            </a:r>
          </a:p>
          <a:p>
            <a:pPr>
              <a:lnSpc>
                <a:spcPct val="200000"/>
              </a:lnSpc>
            </a:pPr>
            <a:r>
              <a:rPr lang="en-US" dirty="0"/>
              <a:t>True Bugs</a:t>
            </a:r>
          </a:p>
          <a:p>
            <a:pPr>
              <a:lnSpc>
                <a:spcPct val="200000"/>
              </a:lnSpc>
            </a:pPr>
            <a:r>
              <a:rPr lang="en-US" dirty="0"/>
              <a:t>Flies</a:t>
            </a:r>
          </a:p>
        </p:txBody>
      </p:sp>
      <p:pic>
        <p:nvPicPr>
          <p:cNvPr id="5122" name="Picture 2" descr="http://advancedpestsolutions.com.au/wp-content/uploads/2012/12/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657600" cy="31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etsandparasites.org/images/uploads/images/iStock_000013644766Large_s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32" y="3429000"/>
            <a:ext cx="3981886" cy="35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.telegraph.co.uk/multimedia/archive/01415/bee_14154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8420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Arthropods: Arachnids vs. insects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redorbit.com/media/uploads/2012/12/spider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98" y="1562101"/>
            <a:ext cx="5256345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medically important arthropods</a:t>
            </a:r>
          </a:p>
        </p:txBody>
      </p:sp>
      <p:pic>
        <p:nvPicPr>
          <p:cNvPr id="5122" name="Picture 2" descr="http://advancedpestsolutions.com.au/wp-content/uploads/2012/12/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870364"/>
            <a:ext cx="4343400" cy="37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3320" y="5805137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Tick</a:t>
            </a:r>
          </a:p>
        </p:txBody>
      </p:sp>
      <p:pic>
        <p:nvPicPr>
          <p:cNvPr id="2050" name="Picture 2" descr="http://www.photomacrography.net/forum/userpix/616_Ixodes_mouthparts_5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95" y="1752600"/>
            <a:ext cx="4314305" cy="48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Indiana ticks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834" y="572292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American dog tick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2145" y="569510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Deer tick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489" y="573192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Lonestar</a:t>
            </a:r>
            <a:r>
              <a:rPr lang="en-US" b="1" dirty="0"/>
              <a:t> tick</a:t>
            </a:r>
          </a:p>
        </p:txBody>
      </p:sp>
      <p:pic>
        <p:nvPicPr>
          <p:cNvPr id="3074" name="Picture 2" descr="http://m4.i.pbase.com/v3/05/6105/1/50915544.IMG_1686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b="3089"/>
          <a:stretch/>
        </p:blipFill>
        <p:spPr bwMode="auto">
          <a:xfrm>
            <a:off x="6247771" y="2286001"/>
            <a:ext cx="2896229" cy="2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ximages.newyork1.vip.townnews.com/tulsaworld.com/content/tncms/assets/v3/editorial/a/25/a2507823-0b13-5f13-bf34-4ca1414b176e/5595a4ef71d4a.image.jpg?resize=300%2C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39" y="1719262"/>
            <a:ext cx="2857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dentify.us.com/_Media/60044980img_6565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11178"/>
          <a:stretch/>
        </p:blipFill>
        <p:spPr bwMode="auto">
          <a:xfrm>
            <a:off x="228600" y="2461800"/>
            <a:ext cx="2844233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Introductions</a:t>
            </a:r>
          </a:p>
          <a:p>
            <a:endParaRPr lang="en-US" sz="2800" dirty="0"/>
          </a:p>
          <a:p>
            <a:r>
              <a:rPr lang="en-US" sz="2800" dirty="0"/>
              <a:t>Learn about entomology</a:t>
            </a:r>
          </a:p>
          <a:p>
            <a:endParaRPr lang="en-US" sz="2800" dirty="0"/>
          </a:p>
          <a:p>
            <a:r>
              <a:rPr lang="en-US" sz="2800" dirty="0"/>
              <a:t>Explore medical entomology</a:t>
            </a:r>
          </a:p>
          <a:p>
            <a:endParaRPr lang="en-US" sz="2800" dirty="0"/>
          </a:p>
          <a:p>
            <a:r>
              <a:rPr lang="en-US" sz="2800" dirty="0"/>
              <a:t>Learn how biologists trap and identify disease vectors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2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La </a:t>
            </a:r>
            <a:r>
              <a:rPr lang="en-US" dirty="0" err="1"/>
              <a:t>Chupacabra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pparitionabolishers.com/apabwp/wp-content/uploads/2011/10/Final_Chupa_12x16-10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560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5/4149/5029705349_e56f00e77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48" y="2895600"/>
            <a:ext cx="532759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bbeyvillevet.ie/wp-content/uploads/2012/04/otodec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32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Mites: Scabies mites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www.tabletsmanual.com/img/wiki/sarcoptes_scabi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60198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webmd.com/dtmcms/live/webmd/consumer_assets/site_images/articles/health_tools/scabies_overview_slideshow/princ_rm_photo_of_scabies_mites_in_ski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13621"/>
            <a:ext cx="4465812" cy="303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94607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Sarcoptes</a:t>
            </a:r>
            <a:r>
              <a:rPr lang="en-US" i="1" dirty="0"/>
              <a:t> </a:t>
            </a:r>
            <a:r>
              <a:rPr lang="en-US" i="1" dirty="0" err="1"/>
              <a:t>scabiei</a:t>
            </a:r>
            <a:r>
              <a:rPr lang="en-US" i="1" dirty="0"/>
              <a:t> </a:t>
            </a:r>
            <a:r>
              <a:rPr lang="en-US" dirty="0"/>
              <a:t>var. </a:t>
            </a:r>
            <a:r>
              <a:rPr lang="en-US" i="1" dirty="0" err="1"/>
              <a:t>hominis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713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Mites: Chiggers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farm7.staticflickr.com/6145/5962865398_64b6927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133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eorgiasbathproducts.files.wordpress.com/2014/07/chigge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815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2282" y="5955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Trombicula</a:t>
            </a:r>
            <a:r>
              <a:rPr lang="en-US" i="1" dirty="0"/>
              <a:t> </a:t>
            </a:r>
            <a:r>
              <a:rPr lang="en-US" i="1" dirty="0" err="1"/>
              <a:t>alfreddugesi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2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err="1"/>
              <a:t>Demodex</a:t>
            </a:r>
            <a:r>
              <a:rPr lang="en-US" sz="5400" dirty="0"/>
              <a:t> mites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6484"/>
            <a:ext cx="7603145" cy="514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9100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hswstatic.com/gif/flea-circus-hp-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domyownpestcontrol.com/images/content/fle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2895" r="2953" b="6580"/>
          <a:stretch/>
        </p:blipFill>
        <p:spPr bwMode="auto">
          <a:xfrm>
            <a:off x="4644886" y="1662906"/>
            <a:ext cx="4422913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Fleas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886" y="482576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Pulex</a:t>
            </a:r>
            <a:r>
              <a:rPr lang="en-US" b="1" i="1" dirty="0"/>
              <a:t> </a:t>
            </a:r>
            <a:r>
              <a:rPr lang="en-US" b="1" i="1" dirty="0" err="1"/>
              <a:t>irritans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211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Plague or Black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.huffpost.com/gen/1587572/thumbs/o-PLAGUE-DNA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402"/>
            <a:ext cx="9220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75-200 million 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d/d3/Blackdeath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20037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.rentokil.com/content/global/images/desktop/main_black-rat-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143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0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techtimes.com/data/images/full/125852/head-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0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body louse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</a:rPr>
              <a:t>Pediculus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humanus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humanus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news.uns.purdue.edu/images/2010/hill-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193680"/>
            <a:ext cx="6858000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rsdisease.com/wp-content/uploads/2012/11/scrub-typ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38" y="1600200"/>
            <a:ext cx="3348921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7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crabs?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err="1">
                <a:solidFill>
                  <a:schemeClr val="tx1"/>
                </a:solidFill>
              </a:rPr>
              <a:t>Pthirus</a:t>
            </a:r>
            <a:r>
              <a:rPr lang="en-US" sz="2800" i="1" dirty="0">
                <a:solidFill>
                  <a:schemeClr val="tx1"/>
                </a:solidFill>
              </a:rPr>
              <a:t> pubis</a:t>
            </a:r>
          </a:p>
        </p:txBody>
      </p:sp>
      <p:pic>
        <p:nvPicPr>
          <p:cNvPr id="22530" name="Picture 2" descr="http://dxline.info/img/new_ail/pubic-lic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1"/>
            <a:ext cx="5912436" cy="4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news-medical.net/image.axd?picture=crab%20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56" y="1524000"/>
            <a:ext cx="37780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7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1800"/>
            <a:ext cx="8686800" cy="1463040"/>
          </a:xfrm>
        </p:spPr>
        <p:txBody>
          <a:bodyPr/>
          <a:lstStyle/>
          <a:p>
            <a:r>
              <a:rPr lang="en-US" dirty="0"/>
              <a:t>What is Entomology?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8229600" cy="1111250"/>
          </a:xfrm>
        </p:spPr>
        <p:txBody>
          <a:bodyPr/>
          <a:lstStyle/>
          <a:p>
            <a:r>
              <a:rPr lang="en-US" dirty="0"/>
              <a:t>Louse evolution</a:t>
            </a:r>
          </a:p>
        </p:txBody>
      </p:sp>
      <p:pic>
        <p:nvPicPr>
          <p:cNvPr id="1026" name="Picture 2" descr="Image result for louse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9" y="147447"/>
            <a:ext cx="8869061" cy="65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6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rcb.images.worldnow.com/images/9322504_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13522"/>
          <a:stretch/>
        </p:blipFill>
        <p:spPr bwMode="auto">
          <a:xfrm>
            <a:off x="4613562" y="3352800"/>
            <a:ext cx="455814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bed-bugs.com/images/bed-bug-on-human-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1603652"/>
            <a:ext cx="4648200" cy="35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893" y="2788093"/>
            <a:ext cx="415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Triatoma</a:t>
            </a:r>
            <a:r>
              <a:rPr lang="en-US" sz="2800" dirty="0"/>
              <a:t>, Kissing bug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28" y="516209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Cimex</a:t>
            </a:r>
            <a:r>
              <a:rPr lang="en-US" sz="2800" i="1" dirty="0"/>
              <a:t> </a:t>
            </a:r>
            <a:r>
              <a:rPr lang="en-US" sz="2800" i="1" dirty="0" err="1"/>
              <a:t>lectularius</a:t>
            </a:r>
            <a:r>
              <a:rPr lang="en-US" sz="2800" dirty="0"/>
              <a:t>, Bed bug</a:t>
            </a:r>
          </a:p>
        </p:txBody>
      </p:sp>
    </p:spTree>
    <p:extLst>
      <p:ext uri="{BB962C8B-B14F-4D97-AF65-F5344CB8AC3E}">
        <p14:creationId xmlns:p14="http://schemas.microsoft.com/office/powerpoint/2010/main" val="3050001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diptera.info/forum/attachments/2012-05-24_tabanid_lat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629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8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://2.bp.blogspot.com/_Gar83QomzyM/S6w1gFqXURI/AAAAAAAAAHo/hoXf6nrJrD4/s1600/blog+calliphorid+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/>
          <a:stretch/>
        </p:blipFill>
        <p:spPr bwMode="auto">
          <a:xfrm>
            <a:off x="0" y="1523999"/>
            <a:ext cx="6841548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c1.staticflickr.com/9/8507/8597738461_7b51d6d52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3999"/>
            <a:ext cx="3533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39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Labellum </a:t>
            </a:r>
            <a:r>
              <a:rPr lang="en-US" dirty="0" err="1"/>
              <a:t>closeup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odumedia.com/wp-content/uploads/38-The-mouth-of-a-common-fly-photographed-with-fiber-optic-illumination-by-Dr.-Havi-Sarfaty-of-the-Israeli-Veterinary-Association.-Dr.-Havi-Sarfaty-650x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53960" cy="52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98574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Pseudotracheae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4343400"/>
            <a:ext cx="555476" cy="16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05000" y="4876800"/>
            <a:ext cx="1110953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74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4" y="2480129"/>
            <a:ext cx="52404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40670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22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rrenphotographic.co.uk/photography/bigs/35460-Culex-mosquito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2435557"/>
            <a:ext cx="7010400" cy="47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Mosquitoes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3200 species Worldwide</a:t>
            </a:r>
          </a:p>
          <a:p>
            <a:r>
              <a:rPr lang="en-US" dirty="0"/>
              <a:t>174 species in North America</a:t>
            </a:r>
          </a:p>
          <a:p>
            <a:r>
              <a:rPr lang="en-US" dirty="0"/>
              <a:t>59 in Indiana</a:t>
            </a:r>
          </a:p>
          <a:p>
            <a:pPr lvl="1"/>
            <a:r>
              <a:rPr lang="en-US" dirty="0"/>
              <a:t>12-15 are medically significant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5715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Culex</a:t>
            </a:r>
            <a:r>
              <a:rPr lang="en-US" sz="2800" b="1" i="1" dirty="0"/>
              <a:t> </a:t>
            </a:r>
            <a:r>
              <a:rPr lang="en-US" sz="2800" b="1" i="1" dirty="0" err="1"/>
              <a:t>pipiens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629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Mosquitoes suck!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extension.entm.purdue.edu/publichealth/images/mosquito/popups/mosquito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71427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7.media.tumblr.com/tumblr_m2r9l2l5Jl1qg1up7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581400" cy="25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41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eblecare.co.uk/wp-content/uploads/2014/04/Deadliest-Anima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204" y="46647"/>
            <a:ext cx="7042796" cy="75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00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Mosquitoes are vectors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Malaria – </a:t>
            </a:r>
            <a:r>
              <a:rPr lang="en-US" i="1" dirty="0"/>
              <a:t>Plasmodium </a:t>
            </a:r>
          </a:p>
          <a:p>
            <a:pPr>
              <a:lnSpc>
                <a:spcPct val="120000"/>
              </a:lnSpc>
            </a:pPr>
            <a:r>
              <a:rPr lang="en-US" dirty="0"/>
              <a:t>Dengue – Virus </a:t>
            </a:r>
          </a:p>
          <a:p>
            <a:pPr>
              <a:lnSpc>
                <a:spcPct val="120000"/>
              </a:lnSpc>
            </a:pPr>
            <a:r>
              <a:rPr lang="en-US" dirty="0"/>
              <a:t>Yellow fever – Virus </a:t>
            </a:r>
          </a:p>
          <a:p>
            <a:pPr>
              <a:lnSpc>
                <a:spcPct val="120000"/>
              </a:lnSpc>
            </a:pPr>
            <a:r>
              <a:rPr lang="en-US" dirty="0"/>
              <a:t>Chikungunya – Virus </a:t>
            </a:r>
          </a:p>
          <a:p>
            <a:pPr>
              <a:lnSpc>
                <a:spcPct val="120000"/>
              </a:lnSpc>
            </a:pPr>
            <a:r>
              <a:rPr lang="en-US" dirty="0"/>
              <a:t>West Nile Virus – Virus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Zika</a:t>
            </a:r>
            <a:r>
              <a:rPr lang="en-US" dirty="0"/>
              <a:t> Virus – Virus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Myiasis</a:t>
            </a:r>
            <a:r>
              <a:rPr lang="en-US" dirty="0"/>
              <a:t> – Bot fly</a:t>
            </a:r>
          </a:p>
          <a:p>
            <a:pPr>
              <a:lnSpc>
                <a:spcPct val="120000"/>
              </a:lnSpc>
            </a:pPr>
            <a:r>
              <a:rPr lang="en-US" dirty="0"/>
              <a:t>Elephantiasis – </a:t>
            </a:r>
            <a:r>
              <a:rPr lang="en-US" dirty="0" err="1"/>
              <a:t>Filariasis</a:t>
            </a:r>
            <a:r>
              <a:rPr lang="en-US" dirty="0"/>
              <a:t> worm</a:t>
            </a:r>
          </a:p>
        </p:txBody>
      </p:sp>
      <p:pic>
        <p:nvPicPr>
          <p:cNvPr id="4" name="Picture 2" descr="http://thehumanmarvels.com/blog/wp-content/uploads/ELEPHANTIASIS-The-Swelling-Infestation-34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62808"/>
            <a:ext cx="3657600" cy="53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00" b="9651"/>
          <a:stretch>
            <a:fillRect/>
          </a:stretch>
        </p:blipFill>
        <p:spPr bwMode="auto">
          <a:xfrm>
            <a:off x="4114800" y="1905000"/>
            <a:ext cx="3768652" cy="33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species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200" dirty="0"/>
              <a:t>How many species of vertebrates are there on Earth? </a:t>
            </a:r>
          </a:p>
          <a:p>
            <a:endParaRPr lang="en-US" sz="3200" dirty="0"/>
          </a:p>
          <a:p>
            <a:r>
              <a:rPr lang="en-US" sz="3200" dirty="0"/>
              <a:t>How many species of mammal are there on Earth?</a:t>
            </a:r>
          </a:p>
          <a:p>
            <a:endParaRPr lang="en-US" sz="3200" dirty="0"/>
          </a:p>
          <a:p>
            <a:r>
              <a:rPr lang="en-US" sz="3200" dirty="0"/>
              <a:t>How many species of insects are there on Earth?  </a:t>
            </a:r>
          </a:p>
        </p:txBody>
      </p:sp>
    </p:spTree>
    <p:extLst>
      <p:ext uri="{BB962C8B-B14F-4D97-AF65-F5344CB8AC3E}">
        <p14:creationId xmlns:p14="http://schemas.microsoft.com/office/powerpoint/2010/main" val="5306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Diseases documented in Indiana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810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Chikungunya          (</a:t>
            </a:r>
            <a:r>
              <a:rPr lang="en-US" i="1" dirty="0" err="1"/>
              <a:t>Aedes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Dengue fever           (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aegypti</a:t>
            </a:r>
            <a:r>
              <a:rPr lang="en-US" dirty="0"/>
              <a:t>, major; </a:t>
            </a:r>
            <a:r>
              <a:rPr lang="en-US" i="1" dirty="0"/>
              <a:t>Ae. </a:t>
            </a:r>
            <a:r>
              <a:rPr lang="en-US" i="1" dirty="0" err="1"/>
              <a:t>albopictus</a:t>
            </a:r>
            <a:r>
              <a:rPr lang="en-US" dirty="0"/>
              <a:t>, minor)</a:t>
            </a:r>
          </a:p>
          <a:p>
            <a:endParaRPr lang="en-US" dirty="0"/>
          </a:p>
          <a:p>
            <a:r>
              <a:rPr lang="en-US" dirty="0"/>
              <a:t>West Nile Virus        (</a:t>
            </a:r>
            <a:r>
              <a:rPr lang="en-US" i="1" dirty="0" err="1"/>
              <a:t>Culex</a:t>
            </a:r>
            <a:r>
              <a:rPr lang="en-US" i="1" dirty="0"/>
              <a:t> </a:t>
            </a:r>
            <a:r>
              <a:rPr lang="en-US" i="1" dirty="0" err="1"/>
              <a:t>pipiens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Zika</a:t>
            </a:r>
            <a:r>
              <a:rPr lang="en-US" dirty="0"/>
              <a:t> Virus                (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aegypti</a:t>
            </a:r>
            <a:r>
              <a:rPr lang="en-US" dirty="0"/>
              <a:t>, 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albopictus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146" name="Picture 2" descr="http://www.vietnamevents.com/uploads/news/27531-zika-virus-effects-on-bab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30582"/>
            <a:ext cx="5455558" cy="364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0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courses should you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Introductory Biology </a:t>
            </a:r>
          </a:p>
          <a:p>
            <a:pPr>
              <a:lnSpc>
                <a:spcPct val="150000"/>
              </a:lnSpc>
            </a:pPr>
            <a:r>
              <a:rPr lang="en-US" dirty="0"/>
              <a:t>Cell Biology</a:t>
            </a:r>
          </a:p>
          <a:p>
            <a:pPr>
              <a:lnSpc>
                <a:spcPct val="150000"/>
              </a:lnSpc>
            </a:pPr>
            <a:r>
              <a:rPr lang="en-US" dirty="0"/>
              <a:t>Ecology</a:t>
            </a:r>
          </a:p>
          <a:p>
            <a:pPr>
              <a:lnSpc>
                <a:spcPct val="150000"/>
              </a:lnSpc>
            </a:pPr>
            <a:r>
              <a:rPr lang="en-US" dirty="0"/>
              <a:t>Entomology </a:t>
            </a:r>
          </a:p>
          <a:p>
            <a:pPr>
              <a:lnSpc>
                <a:spcPct val="150000"/>
              </a:lnSpc>
            </a:pPr>
            <a:r>
              <a:rPr lang="en-US" dirty="0"/>
              <a:t>Environmental Science</a:t>
            </a:r>
          </a:p>
          <a:p>
            <a:pPr>
              <a:lnSpc>
                <a:spcPct val="150000"/>
              </a:lnSpc>
            </a:pPr>
            <a:r>
              <a:rPr lang="en-US" dirty="0"/>
              <a:t>Evolutionary Biology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Genetics</a:t>
            </a:r>
          </a:p>
          <a:p>
            <a:pPr>
              <a:lnSpc>
                <a:spcPct val="150000"/>
              </a:lnSpc>
            </a:pPr>
            <a:r>
              <a:rPr lang="en-US" dirty="0"/>
              <a:t>Immunology</a:t>
            </a:r>
          </a:p>
          <a:p>
            <a:pPr>
              <a:lnSpc>
                <a:spcPct val="150000"/>
              </a:lnSpc>
            </a:pPr>
            <a:r>
              <a:rPr lang="en-US" dirty="0"/>
              <a:t>Molecular Biology</a:t>
            </a:r>
          </a:p>
          <a:p>
            <a:pPr>
              <a:lnSpc>
                <a:spcPct val="150000"/>
              </a:lnSpc>
            </a:pPr>
            <a:r>
              <a:rPr lang="en-US" dirty="0"/>
              <a:t>Chemistry </a:t>
            </a:r>
          </a:p>
          <a:p>
            <a:pPr lvl="1"/>
            <a:r>
              <a:rPr lang="en-US" dirty="0"/>
              <a:t>Introductory Chemistry</a:t>
            </a:r>
          </a:p>
          <a:p>
            <a:pPr lvl="1"/>
            <a:r>
              <a:rPr lang="en-US" dirty="0"/>
              <a:t>Organic Chemistry</a:t>
            </a:r>
          </a:p>
          <a:p>
            <a:pPr lvl="1"/>
            <a:r>
              <a:rPr lang="en-US" dirty="0"/>
              <a:t>Biochemistry</a:t>
            </a:r>
          </a:p>
        </p:txBody>
      </p:sp>
    </p:spTree>
    <p:extLst>
      <p:ext uri="{BB962C8B-B14F-4D97-AF65-F5344CB8AC3E}">
        <p14:creationId xmlns:p14="http://schemas.microsoft.com/office/powerpoint/2010/main" val="16754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906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Epidemiologist</a:t>
            </a:r>
          </a:p>
          <a:p>
            <a:pPr>
              <a:lnSpc>
                <a:spcPct val="150000"/>
              </a:lnSpc>
            </a:pPr>
            <a:r>
              <a:rPr lang="en-US" dirty="0"/>
              <a:t>Medical Entomologist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United States Army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United States Air Force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United States Navy</a:t>
            </a:r>
          </a:p>
          <a:p>
            <a:pPr>
              <a:lnSpc>
                <a:spcPct val="150000"/>
              </a:lnSpc>
            </a:pPr>
            <a:r>
              <a:rPr lang="en-US" dirty="0"/>
              <a:t>Entomologist (Private Sector)</a:t>
            </a:r>
          </a:p>
          <a:p>
            <a:pPr>
              <a:lnSpc>
                <a:spcPct val="150000"/>
              </a:lnSpc>
            </a:pPr>
            <a:r>
              <a:rPr lang="en-US" dirty="0"/>
              <a:t>Entomologist (Academia)</a:t>
            </a:r>
          </a:p>
          <a:p>
            <a:pPr>
              <a:lnSpc>
                <a:spcPct val="150000"/>
              </a:lnSpc>
            </a:pPr>
            <a:r>
              <a:rPr lang="en-US" dirty="0"/>
              <a:t>Lab Technician/Research Scientist</a:t>
            </a:r>
          </a:p>
          <a:p>
            <a:pPr>
              <a:lnSpc>
                <a:spcPct val="150000"/>
              </a:lnSpc>
            </a:pPr>
            <a:r>
              <a:rPr lang="en-US" dirty="0"/>
              <a:t>Molecular Biologist</a:t>
            </a:r>
          </a:p>
          <a:p>
            <a:pPr>
              <a:lnSpc>
                <a:spcPct val="150000"/>
              </a:lnSpc>
            </a:pPr>
            <a:r>
              <a:rPr lang="en-US" dirty="0"/>
              <a:t>Pest Management and Control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olweb.org/tree/ToLimages/tabanus1.2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199"/>
            <a:ext cx="5576047" cy="43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pecie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856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Beetles: &gt;350,000 species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856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Flies: &gt;150,000 species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76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Moths, butterflies: 180,000 species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8529" y="6076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Wasps, bees, ants: &gt;130,000</a:t>
            </a:r>
          </a:p>
        </p:txBody>
      </p:sp>
    </p:spTree>
    <p:extLst>
      <p:ext uri="{BB962C8B-B14F-4D97-AF65-F5344CB8AC3E}">
        <p14:creationId xmlns:p14="http://schemas.microsoft.com/office/powerpoint/2010/main" val="1619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rldtravelbuzz.com/wp-content/uploads/2013/02/800px-Army_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9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4256420"/>
            <a:ext cx="281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In the Brazilian Amazon rain forest, the dry weight of all the ants is approximately four times that of all the land vertebrates (mammals, birds, reptiles, and amphibians) combined.</a:t>
            </a:r>
          </a:p>
        </p:txBody>
      </p:sp>
    </p:spTree>
    <p:extLst>
      <p:ext uri="{BB962C8B-B14F-4D97-AF65-F5344CB8AC3E}">
        <p14:creationId xmlns:p14="http://schemas.microsoft.com/office/powerpoint/2010/main" val="321357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566160"/>
            <a:ext cx="8686800" cy="1463040"/>
          </a:xfrm>
        </p:spPr>
        <p:txBody>
          <a:bodyPr/>
          <a:lstStyle/>
          <a:p>
            <a:r>
              <a:rPr lang="en-US" dirty="0"/>
              <a:t>Are any insects beneficial or useful to humans?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msbyheart.net/wp-content/uploads/2011/05/burt-b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124200"/>
            <a:ext cx="43624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4630" y="38099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+mj-lt"/>
              </a:rPr>
              <a:t>Apis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mellifera</a:t>
            </a:r>
            <a:r>
              <a:rPr lang="en-US" sz="4000" dirty="0">
                <a:latin typeface="+mj-lt"/>
              </a:rPr>
              <a:t>, the honeybee</a:t>
            </a:r>
          </a:p>
        </p:txBody>
      </p:sp>
      <p:pic>
        <p:nvPicPr>
          <p:cNvPr id="7176" name="Picture 8" descr="http://cdn.frugalcouponliving.com/wp-content/uploads/2011/07/honey-nut-cheer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7" y="310590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appellettistudio.com/wp-content/uploads/2011/08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" y="0"/>
            <a:ext cx="4408380" cy="31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atzner.com/images/pestdb/honey-bee-m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86" y="990601"/>
            <a:ext cx="3600450" cy="22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gallery.photo.net/photo/3185374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446"/>
            <a:ext cx="4257189" cy="31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blaze.com/wp-content/uploads/2012/01/Silkworm-cac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89" y="0"/>
            <a:ext cx="4900666" cy="35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hindu.com/multimedia/dynamic/01326/CM11_SILKWORM_1326790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9093"/>
            <a:ext cx="5657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105400"/>
            <a:ext cx="245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+mj-lt"/>
              </a:rPr>
              <a:t>Bombyx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i="1" dirty="0" err="1">
                <a:latin typeface="+mj-lt"/>
              </a:rPr>
              <a:t>mori</a:t>
            </a:r>
            <a:r>
              <a:rPr lang="en-US" sz="3600" dirty="0">
                <a:latin typeface="+mj-lt"/>
              </a:rPr>
              <a:t>, the silkworm</a:t>
            </a:r>
          </a:p>
        </p:txBody>
      </p:sp>
      <p:pic>
        <p:nvPicPr>
          <p:cNvPr id="2050" name="Picture 2" descr="http://www.avianaquamiser.com/20130215silkwormclose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73136"/>
            <a:ext cx="4192921" cy="223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402429-ca38-497c-af5e-b12f4e4cb0fe"/>
  <p:tag name="TPVERSION" val="6"/>
  <p:tag name="TPFULLVERSION" val="7.4.0.111"/>
  <p:tag name="PPTVERSION" val="15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1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C00000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1558</TotalTime>
  <Words>470</Words>
  <Application>Microsoft Office PowerPoint</Application>
  <PresentationFormat>On-screen Show (4:3)</PresentationFormat>
  <Paragraphs>127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Introduction to Medical Entomology</vt:lpstr>
      <vt:lpstr>Agenda</vt:lpstr>
      <vt:lpstr>What is Entomology?</vt:lpstr>
      <vt:lpstr>Relative species diversity</vt:lpstr>
      <vt:lpstr>PowerPoint Presentation</vt:lpstr>
      <vt:lpstr>PowerPoint Presentation</vt:lpstr>
      <vt:lpstr>Are any insects beneficial or useful to humans?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insects are harmful to humans?</vt:lpstr>
      <vt:lpstr>Today’s medically important arthropods</vt:lpstr>
      <vt:lpstr>Arthropods: Arachnids vs. insects</vt:lpstr>
      <vt:lpstr>Today’s medically important arthropods</vt:lpstr>
      <vt:lpstr>Common Indiana ticks</vt:lpstr>
      <vt:lpstr>La Chupacabra!</vt:lpstr>
      <vt:lpstr>Mites: Scabies mites</vt:lpstr>
      <vt:lpstr>Mites: Chiggers</vt:lpstr>
      <vt:lpstr>Demodex mites</vt:lpstr>
      <vt:lpstr>Fleas </vt:lpstr>
      <vt:lpstr>The Plague or Black Death</vt:lpstr>
      <vt:lpstr>75-200 million deaths</vt:lpstr>
      <vt:lpstr>PowerPoint Presentation</vt:lpstr>
      <vt:lpstr>Human body louse</vt:lpstr>
      <vt:lpstr>Got crabs?</vt:lpstr>
      <vt:lpstr>Louse evolution</vt:lpstr>
      <vt:lpstr>True bugs</vt:lpstr>
      <vt:lpstr>Flies</vt:lpstr>
      <vt:lpstr>Mouthparts</vt:lpstr>
      <vt:lpstr>Labellum closeup</vt:lpstr>
      <vt:lpstr>A different modification</vt:lpstr>
      <vt:lpstr>Mosquitoes</vt:lpstr>
      <vt:lpstr>Mosquitoes suck!</vt:lpstr>
      <vt:lpstr>PowerPoint Presentation</vt:lpstr>
      <vt:lpstr>Mosquitoes are vectors of disease</vt:lpstr>
      <vt:lpstr>Diseases documented in Indiana</vt:lpstr>
      <vt:lpstr>What courses should you take?</vt:lpstr>
      <vt:lpstr>Related careers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Medical Entomology</dc:title>
  <dc:creator>Reviewer</dc:creator>
  <cp:lastModifiedBy>Glene</cp:lastModifiedBy>
  <cp:revision>55</cp:revision>
  <dcterms:created xsi:type="dcterms:W3CDTF">2016-06-14T16:41:44Z</dcterms:created>
  <dcterms:modified xsi:type="dcterms:W3CDTF">2018-06-12T02:08:32Z</dcterms:modified>
</cp:coreProperties>
</file>