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15"/>
  </p:notesMasterIdLst>
  <p:sldIdLst>
    <p:sldId id="256" r:id="rId2"/>
    <p:sldId id="257" r:id="rId3"/>
    <p:sldId id="266" r:id="rId4"/>
    <p:sldId id="258" r:id="rId5"/>
    <p:sldId id="259" r:id="rId6"/>
    <p:sldId id="260" r:id="rId7"/>
    <p:sldId id="262" r:id="rId8"/>
    <p:sldId id="268" r:id="rId9"/>
    <p:sldId id="267" r:id="rId10"/>
    <p:sldId id="261" r:id="rId11"/>
    <p:sldId id="269" r:id="rId12"/>
    <p:sldId id="264" r:id="rId13"/>
    <p:sldId id="26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60"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93D7C4-2085-46EF-89BA-835BC6E5A82E}" type="datetimeFigureOut">
              <a:t>3/21/2025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FBC0B0-3EB0-409D-9A1B-AC77EDC6CCA0}" type="slidenum">
              <a:t>‹#›</a:t>
            </a:fld>
            <a:endParaRPr lang="en-US"/>
          </a:p>
        </p:txBody>
      </p:sp>
    </p:spTree>
    <p:extLst>
      <p:ext uri="{BB962C8B-B14F-4D97-AF65-F5344CB8AC3E}">
        <p14:creationId xmlns:p14="http://schemas.microsoft.com/office/powerpoint/2010/main" val="1215536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Info that’s on poster. Write down on notecard then time yourself!! Don’t use notecard during actual presentation</a:t>
            </a:r>
          </a:p>
          <a:p>
            <a:endParaRPr lang="en-US">
              <a:ea typeface="Calibri"/>
              <a:cs typeface="Calibri"/>
            </a:endParaRPr>
          </a:p>
          <a:p>
            <a:r>
              <a:rPr lang="en-US">
                <a:ea typeface="Calibri"/>
                <a:cs typeface="Calibri"/>
              </a:rPr>
              <a:t>Salamanders are one of the most abundant vertebrate in forest communities, and are usually found at about 6 salamanders er square meter. Salamanders are considered terrestrial and fossorial, and are commonly found under moist rocks and logs because of the great sources of water, food and protection it offers to salamanders.</a:t>
            </a:r>
          </a:p>
          <a:p>
            <a:endParaRPr lang="en-US">
              <a:ea typeface="Calibri"/>
              <a:cs typeface="Calibri"/>
            </a:endParaRPr>
          </a:p>
          <a:p>
            <a:r>
              <a:rPr lang="en-US">
                <a:ea typeface="Calibri"/>
                <a:cs typeface="Calibri"/>
              </a:rPr>
              <a:t>Salamanders are also an important link in food webs because of their consumption of leaf litter and soil </a:t>
            </a:r>
            <a:r>
              <a:rPr lang="en-US" err="1">
                <a:ea typeface="Calibri"/>
                <a:cs typeface="Calibri"/>
              </a:rPr>
              <a:t>invertabrates</a:t>
            </a:r>
            <a:r>
              <a:rPr lang="en-US">
                <a:ea typeface="Calibri"/>
                <a:cs typeface="Calibri"/>
              </a:rPr>
              <a:t>.</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00FBC0B0-3EB0-409D-9A1B-AC77EDC6CCA0}" type="slidenum">
              <a:t>2</a:t>
            </a:fld>
            <a:endParaRPr lang="en-US"/>
          </a:p>
        </p:txBody>
      </p:sp>
    </p:spTree>
    <p:extLst>
      <p:ext uri="{BB962C8B-B14F-4D97-AF65-F5344CB8AC3E}">
        <p14:creationId xmlns:p14="http://schemas.microsoft.com/office/powerpoint/2010/main" val="2907981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F67F8-4ADE-F34D-58F7-0111A7E565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CA40DE-3B82-A64A-FD6E-2335B5D33D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4C7298-A133-4AA9-BD19-C42259C1324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Despite their reputation as terrestrial and secretive some species of salamander have gained a reputation of also displaying arboreal activity. Species with confirmed arboreal traits are </a:t>
            </a:r>
            <a:r>
              <a:rPr lang="en-US" err="1">
                <a:ea typeface="Calibri"/>
                <a:cs typeface="Calibri"/>
              </a:rPr>
              <a:t>Aneides</a:t>
            </a:r>
            <a:r>
              <a:rPr lang="en-US">
                <a:ea typeface="Calibri"/>
                <a:cs typeface="Calibri"/>
              </a:rPr>
              <a:t> </a:t>
            </a:r>
            <a:r>
              <a:rPr lang="en-US" err="1">
                <a:ea typeface="Calibri"/>
                <a:cs typeface="Calibri"/>
              </a:rPr>
              <a:t>vagrans</a:t>
            </a:r>
            <a:r>
              <a:rPr lang="en-US">
                <a:ea typeface="Calibri"/>
                <a:cs typeface="Calibri"/>
              </a:rPr>
              <a:t> and Plethodon </a:t>
            </a:r>
            <a:r>
              <a:rPr lang="en-US" err="1">
                <a:ea typeface="Calibri"/>
                <a:cs typeface="Calibri"/>
              </a:rPr>
              <a:t>cinerus</a:t>
            </a:r>
            <a:r>
              <a:rPr lang="en-US">
                <a:ea typeface="Calibri"/>
                <a:cs typeface="Calibri"/>
              </a:rPr>
              <a:t>. </a:t>
            </a:r>
          </a:p>
          <a:p>
            <a:endParaRPr lang="en-US">
              <a:ea typeface="Calibri"/>
              <a:cs typeface="Calibri"/>
            </a:endParaRPr>
          </a:p>
          <a:p>
            <a:r>
              <a:rPr lang="en-US">
                <a:ea typeface="Calibri"/>
                <a:cs typeface="Calibri"/>
              </a:rPr>
              <a:t>Bodily functions like mucous glands on the skin, which allow salamanders to stick to surfaces, or the ability to regulate blood flow to the toes, which allows salamanders to </a:t>
            </a:r>
            <a:r>
              <a:rPr lang="en-US" err="1">
                <a:ea typeface="Calibri"/>
                <a:cs typeface="Calibri"/>
              </a:rPr>
              <a:t>detatch</a:t>
            </a:r>
            <a:r>
              <a:rPr lang="en-US">
                <a:ea typeface="Calibri"/>
                <a:cs typeface="Calibri"/>
              </a:rPr>
              <a:t> from surfaces, enhance arboreal behavior in salamander species. </a:t>
            </a:r>
          </a:p>
          <a:p>
            <a:endParaRPr lang="en-US">
              <a:ea typeface="Calibri"/>
              <a:cs typeface="Calibri"/>
            </a:endParaRPr>
          </a:p>
          <a:p>
            <a:r>
              <a:rPr lang="en-US">
                <a:ea typeface="Calibri"/>
                <a:cs typeface="Calibri"/>
              </a:rPr>
              <a:t>Despite instances of salamander species like the </a:t>
            </a:r>
            <a:r>
              <a:rPr lang="en-US" err="1">
                <a:ea typeface="Calibri"/>
                <a:cs typeface="Calibri"/>
              </a:rPr>
              <a:t>aneides</a:t>
            </a:r>
            <a:r>
              <a:rPr lang="en-US">
                <a:ea typeface="Calibri"/>
                <a:cs typeface="Calibri"/>
              </a:rPr>
              <a:t> or Plethodon having arboreal traits, it is assumed that other species do not exhibit arboreal behavior.</a:t>
            </a:r>
          </a:p>
          <a:p>
            <a:endParaRPr lang="en-US">
              <a:ea typeface="Calibri"/>
              <a:cs typeface="Calibri"/>
            </a:endParaRPr>
          </a:p>
          <a:p>
            <a:r>
              <a:rPr lang="en-US">
                <a:ea typeface="Calibri"/>
                <a:cs typeface="Calibri"/>
              </a:rPr>
              <a:t>However, in the past 20 years my advisor has made observations of salamanders climbing up tree trunks, ferns, and rock walls. These examples of arboreal behavior in the have occurred  during periods of rainfall and high humidity, particularly in the night time.</a:t>
            </a:r>
          </a:p>
        </p:txBody>
      </p:sp>
      <p:sp>
        <p:nvSpPr>
          <p:cNvPr id="4" name="Slide Number Placeholder 3">
            <a:extLst>
              <a:ext uri="{FF2B5EF4-FFF2-40B4-BE49-F238E27FC236}">
                <a16:creationId xmlns:a16="http://schemas.microsoft.com/office/drawing/2014/main" id="{352B175F-5DDB-02F7-CE53-9FFE9013D9A5}"/>
              </a:ext>
            </a:extLst>
          </p:cNvPr>
          <p:cNvSpPr>
            <a:spLocks noGrp="1"/>
          </p:cNvSpPr>
          <p:nvPr>
            <p:ph type="sldNum" sz="quarter" idx="5"/>
          </p:nvPr>
        </p:nvSpPr>
        <p:spPr/>
        <p:txBody>
          <a:bodyPr/>
          <a:lstStyle/>
          <a:p>
            <a:fld id="{00FBC0B0-3EB0-409D-9A1B-AC77EDC6CCA0}" type="slidenum">
              <a:t>3</a:t>
            </a:fld>
            <a:endParaRPr lang="en-US"/>
          </a:p>
        </p:txBody>
      </p:sp>
    </p:spTree>
    <p:extLst>
      <p:ext uri="{BB962C8B-B14F-4D97-AF65-F5344CB8AC3E}">
        <p14:creationId xmlns:p14="http://schemas.microsoft.com/office/powerpoint/2010/main" val="3819849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my project, I worked with the species Plethodon, Eurycea, and Desmognathus. We chose these species because all three genera are representative of the most abundant salamanders in eastern us. They also provide us with an idea of how salamanders with different ecological traits and niche display arboreal traits.</a:t>
            </a:r>
          </a:p>
          <a:p>
            <a:endParaRPr lang="en-US"/>
          </a:p>
          <a:p>
            <a:r>
              <a:rPr lang="en-US"/>
              <a:t>Second question. Plethodon reside in forested areas with an abundance of moist rocks and logs. The genera Eurycea also live in a wide range of habitats, but the Eurycea we collected live in cave structures. Desmognathus reside in creek beds and streams. All three genera show varied ecological traits and needs, meaning if they display arboreal traits, it will vary.</a:t>
            </a:r>
          </a:p>
        </p:txBody>
      </p:sp>
      <p:sp>
        <p:nvSpPr>
          <p:cNvPr id="4" name="Slide Number Placeholder 3"/>
          <p:cNvSpPr>
            <a:spLocks noGrp="1"/>
          </p:cNvSpPr>
          <p:nvPr>
            <p:ph type="sldNum" sz="quarter" idx="5"/>
          </p:nvPr>
        </p:nvSpPr>
        <p:spPr/>
        <p:txBody>
          <a:bodyPr/>
          <a:lstStyle/>
          <a:p>
            <a:fld id="{00FBC0B0-3EB0-409D-9A1B-AC77EDC6CCA0}" type="slidenum">
              <a:rPr lang="en-US" smtClean="0"/>
              <a:t>4</a:t>
            </a:fld>
            <a:endParaRPr lang="en-US"/>
          </a:p>
        </p:txBody>
      </p:sp>
    </p:spTree>
    <p:extLst>
      <p:ext uri="{BB962C8B-B14F-4D97-AF65-F5344CB8AC3E}">
        <p14:creationId xmlns:p14="http://schemas.microsoft.com/office/powerpoint/2010/main" val="1609710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FBC0B0-3EB0-409D-9A1B-AC77EDC6CCA0}" type="slidenum">
              <a:rPr lang="en-US" smtClean="0"/>
              <a:t>5</a:t>
            </a:fld>
            <a:endParaRPr lang="en-US"/>
          </a:p>
        </p:txBody>
      </p:sp>
    </p:spTree>
    <p:extLst>
      <p:ext uri="{BB962C8B-B14F-4D97-AF65-F5344CB8AC3E}">
        <p14:creationId xmlns:p14="http://schemas.microsoft.com/office/powerpoint/2010/main" val="1074652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latin typeface="Calibri"/>
                <a:ea typeface="Calibri"/>
                <a:cs typeface="Calibri"/>
              </a:rPr>
              <a:t>Each night they pick a zone and stay there</a:t>
            </a:r>
            <a:endParaRPr lang="en-US" sz="1200" b="0"/>
          </a:p>
          <a:p>
            <a:r>
              <a:rPr lang="en-US" b="0"/>
              <a:t>Move to different zones each night</a:t>
            </a:r>
          </a:p>
        </p:txBody>
      </p:sp>
      <p:sp>
        <p:nvSpPr>
          <p:cNvPr id="4" name="Slide Number Placeholder 3"/>
          <p:cNvSpPr>
            <a:spLocks noGrp="1"/>
          </p:cNvSpPr>
          <p:nvPr>
            <p:ph type="sldNum" sz="quarter" idx="5"/>
          </p:nvPr>
        </p:nvSpPr>
        <p:spPr/>
        <p:txBody>
          <a:bodyPr/>
          <a:lstStyle/>
          <a:p>
            <a:fld id="{00FBC0B0-3EB0-409D-9A1B-AC77EDC6CCA0}" type="slidenum">
              <a:rPr lang="en-US" smtClean="0"/>
              <a:t>7</a:t>
            </a:fld>
            <a:endParaRPr lang="en-US"/>
          </a:p>
        </p:txBody>
      </p:sp>
    </p:spTree>
    <p:extLst>
      <p:ext uri="{BB962C8B-B14F-4D97-AF65-F5344CB8AC3E}">
        <p14:creationId xmlns:p14="http://schemas.microsoft.com/office/powerpoint/2010/main" val="3781020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Avoid talking about conclusions in results</a:t>
            </a:r>
          </a:p>
          <a:p>
            <a:r>
              <a:rPr lang="en-US">
                <a:ea typeface="Calibri"/>
                <a:cs typeface="Calibri"/>
              </a:rPr>
              <a:t>Plethodon's significantly higher climbing than </a:t>
            </a:r>
            <a:r>
              <a:rPr lang="en-US" err="1">
                <a:ea typeface="Calibri"/>
                <a:cs typeface="Calibri"/>
              </a:rPr>
              <a:t>desmognathus</a:t>
            </a:r>
            <a:r>
              <a:rPr lang="en-US">
                <a:ea typeface="Calibri"/>
                <a:cs typeface="Calibri"/>
              </a:rPr>
              <a:t> may be due to niche differences. </a:t>
            </a:r>
            <a:r>
              <a:rPr lang="en-US" err="1">
                <a:ea typeface="Calibri"/>
                <a:cs typeface="Calibri"/>
              </a:rPr>
              <a:t>Desmogs</a:t>
            </a:r>
            <a:r>
              <a:rPr lang="en-US">
                <a:ea typeface="Calibri"/>
                <a:cs typeface="Calibri"/>
              </a:rPr>
              <a:t> reside in creek beds and whatever movement happens is limited to that creek. </a:t>
            </a:r>
            <a:r>
              <a:rPr lang="en-US" err="1">
                <a:ea typeface="Calibri"/>
                <a:cs typeface="Calibri"/>
              </a:rPr>
              <a:t>Plethodons</a:t>
            </a:r>
            <a:r>
              <a:rPr lang="en-US">
                <a:ea typeface="Calibri"/>
                <a:cs typeface="Calibri"/>
              </a:rPr>
              <a:t>, however, have a wider niche and can live anywhere that has logs and rocks and is moist. </a:t>
            </a:r>
          </a:p>
          <a:p>
            <a:endParaRPr lang="en-US">
              <a:ea typeface="Calibri"/>
              <a:cs typeface="Calibri"/>
            </a:endParaRPr>
          </a:p>
          <a:p>
            <a:r>
              <a:rPr lang="en-US">
                <a:ea typeface="Calibri"/>
                <a:cs typeface="Calibri"/>
              </a:rPr>
              <a:t>P=.02</a:t>
            </a:r>
          </a:p>
          <a:p>
            <a:r>
              <a:rPr lang="en-US">
                <a:ea typeface="Calibri"/>
                <a:cs typeface="Calibri"/>
              </a:rPr>
              <a:t>Salamanders may be significantly more likely to climb at night due to foraging and anti-predation behavior.</a:t>
            </a:r>
          </a:p>
          <a:p>
            <a:r>
              <a:rPr lang="en-US">
                <a:ea typeface="Calibri"/>
                <a:cs typeface="Calibri"/>
              </a:rPr>
              <a:t>The Eurycea may not have a significant difference in the time that they climb due to living in a cave, which differs to other </a:t>
            </a:r>
            <a:r>
              <a:rPr lang="en-US" err="1">
                <a:ea typeface="Calibri"/>
                <a:cs typeface="Calibri"/>
              </a:rPr>
              <a:t>eurycea</a:t>
            </a:r>
            <a:r>
              <a:rPr lang="en-US">
                <a:ea typeface="Calibri"/>
                <a:cs typeface="Calibri"/>
              </a:rPr>
              <a:t> species that live near cliffs, which make them more likely to forage.</a:t>
            </a:r>
          </a:p>
        </p:txBody>
      </p:sp>
      <p:sp>
        <p:nvSpPr>
          <p:cNvPr id="4" name="Slide Number Placeholder 3"/>
          <p:cNvSpPr>
            <a:spLocks noGrp="1"/>
          </p:cNvSpPr>
          <p:nvPr>
            <p:ph type="sldNum" sz="quarter" idx="5"/>
          </p:nvPr>
        </p:nvSpPr>
        <p:spPr/>
        <p:txBody>
          <a:bodyPr/>
          <a:lstStyle/>
          <a:p>
            <a:fld id="{00FBC0B0-3EB0-409D-9A1B-AC77EDC6CCA0}" type="slidenum">
              <a:rPr lang="en-US"/>
              <a:t>10</a:t>
            </a:fld>
            <a:endParaRPr lang="en-US"/>
          </a:p>
        </p:txBody>
      </p:sp>
    </p:spTree>
    <p:extLst>
      <p:ext uri="{BB962C8B-B14F-4D97-AF65-F5344CB8AC3E}">
        <p14:creationId xmlns:p14="http://schemas.microsoft.com/office/powerpoint/2010/main" val="1690101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DC24D-0D50-A596-380C-3DB9414C4E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CF6DDE-92AE-C374-0C07-1DE846A5D5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3C7C68-1A65-35C0-4B79-170F7932197F}"/>
              </a:ext>
            </a:extLst>
          </p:cNvPr>
          <p:cNvSpPr>
            <a:spLocks noGrp="1"/>
          </p:cNvSpPr>
          <p:nvPr>
            <p:ph type="body" idx="1"/>
          </p:nvPr>
        </p:nvSpPr>
        <p:spPr/>
        <p:txBody>
          <a:bodyPr/>
          <a:lstStyle/>
          <a:p>
            <a:r>
              <a:rPr lang="en-US">
                <a:ea typeface="Calibri"/>
                <a:cs typeface="Calibri"/>
              </a:rPr>
              <a:t>Avoid talking about conclusions in results</a:t>
            </a:r>
          </a:p>
          <a:p>
            <a:r>
              <a:rPr lang="en-US">
                <a:ea typeface="Calibri"/>
                <a:cs typeface="Calibri"/>
              </a:rPr>
              <a:t>Plethodon's significantly higher climbing than </a:t>
            </a:r>
            <a:r>
              <a:rPr lang="en-US" err="1">
                <a:ea typeface="Calibri"/>
                <a:cs typeface="Calibri"/>
              </a:rPr>
              <a:t>desmognathus</a:t>
            </a:r>
            <a:r>
              <a:rPr lang="en-US">
                <a:ea typeface="Calibri"/>
                <a:cs typeface="Calibri"/>
              </a:rPr>
              <a:t> may be due to niche differences. </a:t>
            </a:r>
            <a:r>
              <a:rPr lang="en-US" err="1">
                <a:ea typeface="Calibri"/>
                <a:cs typeface="Calibri"/>
              </a:rPr>
              <a:t>Desmogs</a:t>
            </a:r>
            <a:r>
              <a:rPr lang="en-US">
                <a:ea typeface="Calibri"/>
                <a:cs typeface="Calibri"/>
              </a:rPr>
              <a:t> reside in creek beds and whatever movement happens is limited to that creek. </a:t>
            </a:r>
            <a:r>
              <a:rPr lang="en-US" err="1">
                <a:ea typeface="Calibri"/>
                <a:cs typeface="Calibri"/>
              </a:rPr>
              <a:t>Plethodons</a:t>
            </a:r>
            <a:r>
              <a:rPr lang="en-US">
                <a:ea typeface="Calibri"/>
                <a:cs typeface="Calibri"/>
              </a:rPr>
              <a:t>, however, have a wider niche and can live anywhere that has logs and rocks and is moist. </a:t>
            </a:r>
          </a:p>
          <a:p>
            <a:endParaRPr lang="en-US">
              <a:ea typeface="Calibri"/>
              <a:cs typeface="Calibri"/>
            </a:endParaRPr>
          </a:p>
          <a:p>
            <a:r>
              <a:rPr lang="en-US">
                <a:ea typeface="Calibri"/>
                <a:cs typeface="Calibri"/>
              </a:rPr>
              <a:t>P=.02</a:t>
            </a:r>
          </a:p>
          <a:p>
            <a:r>
              <a:rPr lang="en-US">
                <a:ea typeface="Calibri"/>
                <a:cs typeface="Calibri"/>
              </a:rPr>
              <a:t>Salamanders may be significantly more likely to climb at night due to foraging and anti-predation behavior.</a:t>
            </a:r>
          </a:p>
          <a:p>
            <a:r>
              <a:rPr lang="en-US">
                <a:ea typeface="Calibri"/>
                <a:cs typeface="Calibri"/>
              </a:rPr>
              <a:t>The Eurycea may not have a significant difference in the time that they climb due to living in a cave, which differs to other </a:t>
            </a:r>
            <a:r>
              <a:rPr lang="en-US" err="1">
                <a:ea typeface="Calibri"/>
                <a:cs typeface="Calibri"/>
              </a:rPr>
              <a:t>eurycea</a:t>
            </a:r>
            <a:r>
              <a:rPr lang="en-US">
                <a:ea typeface="Calibri"/>
                <a:cs typeface="Calibri"/>
              </a:rPr>
              <a:t> species that live near cliffs, which make them more likely to forage.</a:t>
            </a:r>
          </a:p>
        </p:txBody>
      </p:sp>
      <p:sp>
        <p:nvSpPr>
          <p:cNvPr id="4" name="Slide Number Placeholder 3">
            <a:extLst>
              <a:ext uri="{FF2B5EF4-FFF2-40B4-BE49-F238E27FC236}">
                <a16:creationId xmlns:a16="http://schemas.microsoft.com/office/drawing/2014/main" id="{BABD7620-9E71-F023-ED6F-A71FEF1903EC}"/>
              </a:ext>
            </a:extLst>
          </p:cNvPr>
          <p:cNvSpPr>
            <a:spLocks noGrp="1"/>
          </p:cNvSpPr>
          <p:nvPr>
            <p:ph type="sldNum" sz="quarter" idx="5"/>
          </p:nvPr>
        </p:nvSpPr>
        <p:spPr/>
        <p:txBody>
          <a:bodyPr/>
          <a:lstStyle/>
          <a:p>
            <a:fld id="{00FBC0B0-3EB0-409D-9A1B-AC77EDC6CCA0}" type="slidenum">
              <a:rPr lang="en-US"/>
              <a:t>11</a:t>
            </a:fld>
            <a:endParaRPr lang="en-US"/>
          </a:p>
        </p:txBody>
      </p:sp>
    </p:spTree>
    <p:extLst>
      <p:ext uri="{BB962C8B-B14F-4D97-AF65-F5344CB8AC3E}">
        <p14:creationId xmlns:p14="http://schemas.microsoft.com/office/powerpoint/2010/main" val="3678176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FOr</a:t>
            </a:r>
            <a:r>
              <a:rPr lang="en-US">
                <a:ea typeface="Calibri"/>
                <a:cs typeface="Calibri"/>
              </a:rPr>
              <a:t> conclusions answer questions connected to results</a:t>
            </a:r>
          </a:p>
          <a:p>
            <a:r>
              <a:rPr lang="en-US">
                <a:ea typeface="Calibri"/>
                <a:cs typeface="Calibri"/>
              </a:rPr>
              <a:t>Next steps are: create a taller vertical tank to see how high different species are likely to climb and also field observations, that imaging system</a:t>
            </a:r>
          </a:p>
          <a:p>
            <a:r>
              <a:rPr lang="en-US">
                <a:ea typeface="Calibri"/>
                <a:cs typeface="Calibri"/>
              </a:rPr>
              <a:t>Connect some </a:t>
            </a:r>
            <a:r>
              <a:rPr lang="en-US" err="1">
                <a:ea typeface="Calibri"/>
                <a:cs typeface="Calibri"/>
              </a:rPr>
              <a:t>conclustions</a:t>
            </a:r>
            <a:r>
              <a:rPr lang="en-US">
                <a:ea typeface="Calibri"/>
                <a:cs typeface="Calibri"/>
              </a:rPr>
              <a:t> to the paper you read about </a:t>
            </a:r>
            <a:r>
              <a:rPr lang="en-US" err="1">
                <a:ea typeface="Calibri"/>
                <a:cs typeface="Calibri"/>
              </a:rPr>
              <a:t>cinerus</a:t>
            </a:r>
            <a:endParaRPr lang="en-US">
              <a:ea typeface="Calibri"/>
              <a:cs typeface="Calibri"/>
            </a:endParaRPr>
          </a:p>
          <a:p>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Overall, All species exhibited arboreal behavior, however depending on the species the variation in climbing differed.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The difference in climbing variation may be due to niche differences. This is supported by Desmognathus inhabiting streams, meaning they do not need to climb around as much due their niche being limited to creeks and streams.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err="1">
                <a:ea typeface="Calibri"/>
                <a:cs typeface="Calibri"/>
              </a:rPr>
              <a:t>Plethodons</a:t>
            </a:r>
            <a:r>
              <a:rPr lang="en-US">
                <a:ea typeface="Calibri"/>
                <a:cs typeface="Calibri"/>
              </a:rPr>
              <a:t>, however, have a wider niche and can live anywhere that has logs and rocks and is moist.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The Plethodon were the most likely to climb to higher heights with the most variation, which aligns with their ecology. Since Plethodon live in a wide forest niche, they may climb more at night when predators are not out, and are able to forage and find new rocks to reside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 Salamanders like the humidity, and since it is more likely to be more humid at night, it makes sense as to why Plethodon and the other species climb more at night.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a:p>
            <a:r>
              <a:rPr lang="en-US">
                <a:ea typeface="Calibri"/>
                <a:cs typeface="Calibri"/>
              </a:rPr>
              <a:t>The Eurycea, like Plethodon, have a larger niche than Desmognathus, but may climb less because they have no differentiation between day in night since they live in caves. However, they have more rocks to climb on than </a:t>
            </a:r>
            <a:r>
              <a:rPr lang="en-US" err="1">
                <a:ea typeface="Calibri"/>
                <a:cs typeface="Calibri"/>
              </a:rPr>
              <a:t>desmognatus</a:t>
            </a:r>
            <a:r>
              <a:rPr lang="en-US">
                <a:ea typeface="Calibri"/>
                <a:cs typeface="Calibri"/>
              </a:rPr>
              <a:t> so they still have more likelihood to climb around more. </a:t>
            </a:r>
          </a:p>
          <a:p>
            <a:endParaRPr lang="en-US">
              <a:ea typeface="Calibri"/>
              <a:cs typeface="Calibri"/>
            </a:endParaRPr>
          </a:p>
          <a:p>
            <a:r>
              <a:rPr lang="en-US">
                <a:ea typeface="Calibri"/>
                <a:cs typeface="Calibri"/>
              </a:rPr>
              <a:t>For future observations, I plan to create a taller vertical tank to see if there is a difference in how high different species of salamanders are likely to climb. I also plan on collecting official field observations to support my experimental observations.</a:t>
            </a:r>
          </a:p>
        </p:txBody>
      </p:sp>
      <p:sp>
        <p:nvSpPr>
          <p:cNvPr id="4" name="Slide Number Placeholder 3"/>
          <p:cNvSpPr>
            <a:spLocks noGrp="1"/>
          </p:cNvSpPr>
          <p:nvPr>
            <p:ph type="sldNum" sz="quarter" idx="5"/>
          </p:nvPr>
        </p:nvSpPr>
        <p:spPr/>
        <p:txBody>
          <a:bodyPr/>
          <a:lstStyle/>
          <a:p>
            <a:fld id="{00FBC0B0-3EB0-409D-9A1B-AC77EDC6CCA0}" type="slidenum">
              <a:t>12</a:t>
            </a:fld>
            <a:endParaRPr lang="en-US"/>
          </a:p>
        </p:txBody>
      </p:sp>
    </p:spTree>
    <p:extLst>
      <p:ext uri="{BB962C8B-B14F-4D97-AF65-F5344CB8AC3E}">
        <p14:creationId xmlns:p14="http://schemas.microsoft.com/office/powerpoint/2010/main" val="1971018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FBC0B0-3EB0-409D-9A1B-AC77EDC6CCA0}" type="slidenum">
              <a:rPr lang="en-US" smtClean="0"/>
              <a:t>13</a:t>
            </a:fld>
            <a:endParaRPr lang="en-US"/>
          </a:p>
        </p:txBody>
      </p:sp>
    </p:spTree>
    <p:extLst>
      <p:ext uri="{BB962C8B-B14F-4D97-AF65-F5344CB8AC3E}">
        <p14:creationId xmlns:p14="http://schemas.microsoft.com/office/powerpoint/2010/main" val="2859188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77CA0979-F579-4E9B-A675-1F5ABBFF00DB}" type="datetimeFigureOut">
              <a:rPr lang="en-US" dirty="0"/>
              <a:t>3/21/2025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19991117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F7E76D0F-5A12-4D0A-80B0-1A6122B61E7B}" type="datetimeFigureOut">
              <a:rPr lang="en-US" dirty="0"/>
              <a:t>3/21/2025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540012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8B9E8C84-89CA-44AB-B0BE-5C91BAF75478}" type="datetimeFigureOut">
              <a:rPr lang="en-US" dirty="0"/>
              <a:t>3/21/2025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717013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3E7156E-175E-4DBA-9D21-B772C320F342}" type="datetimeFigureOut">
              <a:rPr lang="en-US" dirty="0"/>
              <a:t>3/21/2025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510521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04895F6E-3D02-4292-95D1-C62B3126321B}" type="datetimeFigureOut">
              <a:rPr lang="en-US" dirty="0"/>
              <a:t>3/21/2025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923511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EDCB5ACB-D10C-44A8-9570-124370F4CB38}" type="datetimeFigureOut">
              <a:rPr lang="en-US" dirty="0"/>
              <a:t>3/21/2025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4045977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AB8D84F4-0E7A-4BDE-98C6-AE68FB974645}" type="datetimeFigureOut">
              <a:rPr lang="en-US" dirty="0"/>
              <a:t>3/21/2025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
              </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4005505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CBEFF1D8-9801-4C4B-92F3-66C9A863BD74}" type="datetimeFigureOut">
              <a:rPr lang="en-US" dirty="0"/>
              <a:t>3/21/2025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
              </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93189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961FE8FD-B23E-4E1A-83EF-0847EBEA0105}" type="datetimeFigureOut">
              <a:rPr lang="en-US" dirty="0"/>
              <a:t>3/21/2025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
              </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3450134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8DDF891E-A7C2-465C-AD39-8EDCB0F58E3C}" type="datetimeFigureOut">
              <a:rPr lang="en-US" dirty="0"/>
              <a:t>3/21/2025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753203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noChangeAspect="1"/>
          </p:cNvSpPr>
          <p:nvPr>
            <p:ph type="pic" idx="1"/>
          </p:nvPr>
        </p:nvSpPr>
        <p:spPr>
          <a:xfrm>
            <a:off x="5063319" y="657103"/>
            <a:ext cx="6483687" cy="555590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F39F93E5-AFB6-485C-8E3C-32F92A07875F}" type="datetimeFigureOut">
              <a:rPr lang="en-US" dirty="0"/>
              <a:t>3/21/2025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088187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3A332BE1-279E-4118-9FE3-7952B079A510}" type="datetimeFigureOut">
              <a:rPr lang="en-US" dirty="0"/>
              <a:t>3/21/2025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r>
              <a:rPr lang="en-US"/>
              <a:t>
              </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dirty="0"/>
              <a:t>‹#›</a:t>
            </a:fld>
            <a:endParaRPr lang="en-US"/>
          </a:p>
        </p:txBody>
      </p:sp>
    </p:spTree>
    <p:extLst>
      <p:ext uri="{BB962C8B-B14F-4D97-AF65-F5344CB8AC3E}">
        <p14:creationId xmlns:p14="http://schemas.microsoft.com/office/powerpoint/2010/main" val="235695403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9347" y="247008"/>
            <a:ext cx="7174230" cy="1986742"/>
          </a:xfrm>
        </p:spPr>
        <p:txBody>
          <a:bodyPr>
            <a:normAutofit/>
          </a:bodyPr>
          <a:lstStyle/>
          <a:p>
            <a:r>
              <a:rPr lang="en-US">
                <a:latin typeface="Calibri" panose="020F0502020204030204" pitchFamily="34" charset="0"/>
                <a:cs typeface="Calibri" panose="020F0502020204030204" pitchFamily="34" charset="0"/>
              </a:rPr>
              <a:t>Experimental observations of arboreal behavior in multiple species of fossorial salamanders</a:t>
            </a:r>
          </a:p>
        </p:txBody>
      </p:sp>
      <p:sp>
        <p:nvSpPr>
          <p:cNvPr id="3" name="Subtitle 2"/>
          <p:cNvSpPr>
            <a:spLocks noGrp="1"/>
          </p:cNvSpPr>
          <p:nvPr>
            <p:ph type="subTitle" idx="1"/>
          </p:nvPr>
        </p:nvSpPr>
        <p:spPr>
          <a:xfrm>
            <a:off x="1306285" y="3299474"/>
            <a:ext cx="5343869" cy="1302774"/>
          </a:xfrm>
        </p:spPr>
        <p:txBody>
          <a:bodyPr vert="horz" lIns="91440" tIns="45720" rIns="91440" bIns="45720" rtlCol="0" anchor="t">
            <a:normAutofit/>
          </a:bodyPr>
          <a:lstStyle/>
          <a:p>
            <a:r>
              <a:rPr lang="en-US" sz="2400"/>
              <a:t>Marieke R. Young</a:t>
            </a:r>
          </a:p>
          <a:p>
            <a:r>
              <a:rPr lang="en-US" sz="2400"/>
              <a:t>Brian G. Gall</a:t>
            </a:r>
          </a:p>
        </p:txBody>
      </p:sp>
      <p:pic>
        <p:nvPicPr>
          <p:cNvPr id="6" name="Picture 5">
            <a:extLst>
              <a:ext uri="{FF2B5EF4-FFF2-40B4-BE49-F238E27FC236}">
                <a16:creationId xmlns:a16="http://schemas.microsoft.com/office/drawing/2014/main" id="{4090FD73-051E-082E-8342-4414E993C3B8}"/>
              </a:ext>
            </a:extLst>
          </p:cNvPr>
          <p:cNvPicPr>
            <a:picLocks noChangeAspect="1"/>
          </p:cNvPicPr>
          <p:nvPr/>
        </p:nvPicPr>
        <p:blipFill>
          <a:blip r:embed="rId2" cstate="print">
            <a:extLst>
              <a:ext uri="{28A0092B-C50C-407E-A947-70E740481C1C}">
                <a14:useLocalDpi xmlns:a14="http://schemas.microsoft.com/office/drawing/2010/main" val="0"/>
              </a:ext>
            </a:extLst>
          </a:blip>
          <a:srcRect l="23207" t="16127" r="8971" b="8720"/>
          <a:stretch/>
        </p:blipFill>
        <p:spPr>
          <a:xfrm>
            <a:off x="7550331" y="2631"/>
            <a:ext cx="4640181" cy="6858109"/>
          </a:xfrm>
          <a:prstGeom prst="rect">
            <a:avLst/>
          </a:prstGeom>
        </p:spPr>
      </p:pic>
      <p:pic>
        <p:nvPicPr>
          <p:cNvPr id="5" name="Picture 4" descr="A red text on a white background&#10;&#10;AI-generated content may be incorrect.">
            <a:extLst>
              <a:ext uri="{FF2B5EF4-FFF2-40B4-BE49-F238E27FC236}">
                <a16:creationId xmlns:a16="http://schemas.microsoft.com/office/drawing/2014/main" id="{AB3CBDEE-2FA6-3738-DF75-61FF8DDA6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347" y="5506092"/>
            <a:ext cx="4114800" cy="1104900"/>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D2723-869E-A78B-8BCE-D33CFBB2FCAB}"/>
              </a:ext>
            </a:extLst>
          </p:cNvPr>
          <p:cNvSpPr>
            <a:spLocks noGrp="1"/>
          </p:cNvSpPr>
          <p:nvPr>
            <p:ph type="title"/>
          </p:nvPr>
        </p:nvSpPr>
        <p:spPr>
          <a:xfrm>
            <a:off x="325101" y="347357"/>
            <a:ext cx="10653578" cy="1132258"/>
          </a:xfrm>
        </p:spPr>
        <p:txBody>
          <a:bodyPr>
            <a:normAutofit/>
          </a:bodyPr>
          <a:lstStyle/>
          <a:p>
            <a:r>
              <a:rPr lang="en-US" sz="3400"/>
              <a:t>Results</a:t>
            </a:r>
          </a:p>
        </p:txBody>
      </p:sp>
      <p:sp>
        <p:nvSpPr>
          <p:cNvPr id="3" name="Content Placeholder 2">
            <a:extLst>
              <a:ext uri="{FF2B5EF4-FFF2-40B4-BE49-F238E27FC236}">
                <a16:creationId xmlns:a16="http://schemas.microsoft.com/office/drawing/2014/main" id="{780FD0FA-AAD0-1382-835B-19F00C82D32A}"/>
              </a:ext>
            </a:extLst>
          </p:cNvPr>
          <p:cNvSpPr>
            <a:spLocks noGrp="1"/>
          </p:cNvSpPr>
          <p:nvPr>
            <p:ph idx="1"/>
          </p:nvPr>
        </p:nvSpPr>
        <p:spPr>
          <a:xfrm>
            <a:off x="150125" y="1380445"/>
            <a:ext cx="3378555" cy="1538883"/>
          </a:xfrm>
        </p:spPr>
        <p:txBody>
          <a:bodyPr vert="horz" lIns="91440" tIns="45720" rIns="91440" bIns="45720" rtlCol="0" anchor="t">
            <a:noAutofit/>
          </a:bodyPr>
          <a:lstStyle/>
          <a:p>
            <a:pPr indent="0">
              <a:lnSpc>
                <a:spcPct val="100000"/>
              </a:lnSpc>
              <a:spcBef>
                <a:spcPts val="0"/>
              </a:spcBef>
              <a:buNone/>
            </a:pPr>
            <a:r>
              <a:rPr lang="en-US" sz="2200" b="1" u="sng">
                <a:latin typeface="Calibri" panose="020F0502020204030204" pitchFamily="34" charset="0"/>
                <a:cs typeface="Calibri" panose="020F0502020204030204" pitchFamily="34" charset="0"/>
              </a:rPr>
              <a:t>Dusky Salamander</a:t>
            </a:r>
          </a:p>
          <a:p>
            <a:pPr marL="571500" indent="-342900">
              <a:lnSpc>
                <a:spcPct val="100000"/>
              </a:lnSpc>
              <a:spcBef>
                <a:spcPts val="0"/>
              </a:spcBef>
            </a:pPr>
            <a:r>
              <a:rPr lang="en-US" sz="2200">
                <a:latin typeface="Calibri" panose="020F0502020204030204" pitchFamily="34" charset="0"/>
                <a:cs typeface="Calibri" panose="020F0502020204030204" pitchFamily="34" charset="0"/>
              </a:rPr>
              <a:t>Day v Night (NS)</a:t>
            </a:r>
          </a:p>
          <a:p>
            <a:pPr marL="571500" indent="-342900">
              <a:lnSpc>
                <a:spcPct val="100000"/>
              </a:lnSpc>
              <a:spcBef>
                <a:spcPts val="0"/>
              </a:spcBef>
            </a:pPr>
            <a:r>
              <a:rPr lang="en-US" sz="2200">
                <a:latin typeface="Calibri" panose="020F0502020204030204" pitchFamily="34" charset="0"/>
                <a:cs typeface="Calibri" panose="020F0502020204030204" pitchFamily="34" charset="0"/>
              </a:rPr>
              <a:t>Low mean Day and Night</a:t>
            </a:r>
          </a:p>
        </p:txBody>
      </p:sp>
      <p:sp>
        <p:nvSpPr>
          <p:cNvPr id="5" name="Footer Placeholder 4">
            <a:extLst>
              <a:ext uri="{FF2B5EF4-FFF2-40B4-BE49-F238E27FC236}">
                <a16:creationId xmlns:a16="http://schemas.microsoft.com/office/drawing/2014/main" id="{1A490562-CA6F-E09B-57A4-C00F742D5DB0}"/>
              </a:ext>
            </a:extLst>
          </p:cNvPr>
          <p:cNvSpPr>
            <a:spLocks noGrp="1"/>
          </p:cNvSpPr>
          <p:nvPr>
            <p:ph type="ftr" sz="quarter" idx="11"/>
          </p:nvPr>
        </p:nvSpPr>
        <p:spPr/>
        <p:txBody>
          <a:bodyPr/>
          <a:lstStyle/>
          <a:p>
            <a:r>
              <a:rPr lang="en-US"/>
              <a:t>
              </a:t>
            </a:r>
          </a:p>
        </p:txBody>
      </p:sp>
      <p:pic>
        <p:nvPicPr>
          <p:cNvPr id="7" name="Picture 6">
            <a:extLst>
              <a:ext uri="{FF2B5EF4-FFF2-40B4-BE49-F238E27FC236}">
                <a16:creationId xmlns:a16="http://schemas.microsoft.com/office/drawing/2014/main" id="{DFBAF8C6-34A8-7272-F31B-AA95201707C8}"/>
              </a:ext>
            </a:extLst>
          </p:cNvPr>
          <p:cNvPicPr>
            <a:picLocks noChangeAspect="1"/>
          </p:cNvPicPr>
          <p:nvPr/>
        </p:nvPicPr>
        <p:blipFill>
          <a:blip r:embed="rId3"/>
          <a:stretch>
            <a:fillRect/>
          </a:stretch>
        </p:blipFill>
        <p:spPr>
          <a:xfrm>
            <a:off x="3528680" y="0"/>
            <a:ext cx="7435018" cy="6858000"/>
          </a:xfrm>
          <a:prstGeom prst="rect">
            <a:avLst/>
          </a:prstGeom>
        </p:spPr>
      </p:pic>
      <p:sp>
        <p:nvSpPr>
          <p:cNvPr id="4" name="Rectangle 3">
            <a:extLst>
              <a:ext uri="{FF2B5EF4-FFF2-40B4-BE49-F238E27FC236}">
                <a16:creationId xmlns:a16="http://schemas.microsoft.com/office/drawing/2014/main" id="{701B72F7-06DA-59F9-5BF3-D37AB22F2C0B}"/>
              </a:ext>
            </a:extLst>
          </p:cNvPr>
          <p:cNvSpPr/>
          <p:nvPr/>
        </p:nvSpPr>
        <p:spPr>
          <a:xfrm>
            <a:off x="7206018" y="347357"/>
            <a:ext cx="1269242" cy="41291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6F10B9-A1E7-F16C-84E2-B65A21397223}"/>
              </a:ext>
            </a:extLst>
          </p:cNvPr>
          <p:cNvSpPr/>
          <p:nvPr/>
        </p:nvSpPr>
        <p:spPr>
          <a:xfrm>
            <a:off x="8704827" y="347357"/>
            <a:ext cx="1269242" cy="41291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06D57E24-022D-A939-A9A4-480602DF8C92}"/>
              </a:ext>
            </a:extLst>
          </p:cNvPr>
          <p:cNvSpPr txBox="1">
            <a:spLocks/>
          </p:cNvSpPr>
          <p:nvPr/>
        </p:nvSpPr>
        <p:spPr>
          <a:xfrm>
            <a:off x="136647" y="3060023"/>
            <a:ext cx="4162568" cy="1858275"/>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00000"/>
              </a:lnSpc>
              <a:spcBef>
                <a:spcPts val="0"/>
              </a:spcBef>
              <a:buFont typeface="Arial" panose="020B0604020202020204" pitchFamily="34" charset="0"/>
              <a:buNone/>
            </a:pPr>
            <a:r>
              <a:rPr lang="en-US" sz="2200" b="1" u="sng">
                <a:latin typeface="Calibri" panose="020F0502020204030204" pitchFamily="34" charset="0"/>
                <a:cs typeface="Calibri" panose="020F0502020204030204" pitchFamily="34" charset="0"/>
              </a:rPr>
              <a:t>Zigzag Salamander</a:t>
            </a:r>
          </a:p>
          <a:p>
            <a:pPr marL="571500" indent="-342900">
              <a:lnSpc>
                <a:spcPct val="100000"/>
              </a:lnSpc>
              <a:spcBef>
                <a:spcPts val="0"/>
              </a:spcBef>
            </a:pPr>
            <a:r>
              <a:rPr lang="en-US" sz="2200">
                <a:latin typeface="Calibri" panose="020F0502020204030204" pitchFamily="34" charset="0"/>
                <a:cs typeface="Calibri" panose="020F0502020204030204" pitchFamily="34" charset="0"/>
              </a:rPr>
              <a:t>Night higher than day (P=0.02)</a:t>
            </a:r>
          </a:p>
          <a:p>
            <a:pPr marL="571500" indent="-342900">
              <a:lnSpc>
                <a:spcPct val="100000"/>
              </a:lnSpc>
              <a:spcBef>
                <a:spcPts val="0"/>
              </a:spcBef>
            </a:pPr>
            <a:r>
              <a:rPr lang="en-US" sz="2200">
                <a:latin typeface="Calibri" panose="020F0502020204030204" pitchFamily="34" charset="0"/>
                <a:cs typeface="Calibri" panose="020F0502020204030204" pitchFamily="34" charset="0"/>
              </a:rPr>
              <a:t>Day and night mean higher than Dusky (P&lt;0.04)</a:t>
            </a:r>
          </a:p>
        </p:txBody>
      </p:sp>
      <p:sp>
        <p:nvSpPr>
          <p:cNvPr id="10" name="Content Placeholder 2">
            <a:extLst>
              <a:ext uri="{FF2B5EF4-FFF2-40B4-BE49-F238E27FC236}">
                <a16:creationId xmlns:a16="http://schemas.microsoft.com/office/drawing/2014/main" id="{BCD27D6F-14E3-ADFA-AC77-A58D13EED8AF}"/>
              </a:ext>
            </a:extLst>
          </p:cNvPr>
          <p:cNvSpPr txBox="1">
            <a:spLocks/>
          </p:cNvSpPr>
          <p:nvPr/>
        </p:nvSpPr>
        <p:spPr>
          <a:xfrm>
            <a:off x="150124" y="5058993"/>
            <a:ext cx="3766351" cy="1538883"/>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00000"/>
              </a:lnSpc>
              <a:spcBef>
                <a:spcPts val="0"/>
              </a:spcBef>
              <a:buFont typeface="Arial" panose="020B0604020202020204" pitchFamily="34" charset="0"/>
              <a:buNone/>
            </a:pPr>
            <a:r>
              <a:rPr lang="en-US" sz="2200" b="1" u="sng">
                <a:latin typeface="Calibri" panose="020F0502020204030204" pitchFamily="34" charset="0"/>
                <a:cs typeface="Calibri" panose="020F0502020204030204" pitchFamily="34" charset="0"/>
              </a:rPr>
              <a:t>Cave Salamander</a:t>
            </a:r>
          </a:p>
          <a:p>
            <a:pPr marL="571500" indent="-342900">
              <a:lnSpc>
                <a:spcPct val="100000"/>
              </a:lnSpc>
              <a:spcBef>
                <a:spcPts val="0"/>
              </a:spcBef>
            </a:pPr>
            <a:r>
              <a:rPr lang="en-US" sz="2200">
                <a:latin typeface="Calibri" panose="020F0502020204030204" pitchFamily="34" charset="0"/>
                <a:cs typeface="Calibri" panose="020F0502020204030204" pitchFamily="34" charset="0"/>
              </a:rPr>
              <a:t>Day v Night (NS)</a:t>
            </a:r>
          </a:p>
          <a:p>
            <a:pPr marL="571500" indent="-342900">
              <a:lnSpc>
                <a:spcPct val="100000"/>
              </a:lnSpc>
              <a:spcBef>
                <a:spcPts val="0"/>
              </a:spcBef>
            </a:pPr>
            <a:r>
              <a:rPr lang="en-US" sz="2200">
                <a:latin typeface="Calibri" panose="020F0502020204030204" pitchFamily="34" charset="0"/>
                <a:cs typeface="Calibri" panose="020F0502020204030204" pitchFamily="34" charset="0"/>
              </a:rPr>
              <a:t>Means – intermediate (NS compared to other sp.)</a:t>
            </a:r>
          </a:p>
        </p:txBody>
      </p:sp>
    </p:spTree>
    <p:extLst>
      <p:ext uri="{BB962C8B-B14F-4D97-AF65-F5344CB8AC3E}">
        <p14:creationId xmlns:p14="http://schemas.microsoft.com/office/powerpoint/2010/main" val="11310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xit" presetSubtype="0" fill="hold" grpId="0"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10446-CE46-B8B4-109F-16DA29D018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18E206-7439-B783-752B-D74EE039E20E}"/>
              </a:ext>
            </a:extLst>
          </p:cNvPr>
          <p:cNvSpPr>
            <a:spLocks noGrp="1"/>
          </p:cNvSpPr>
          <p:nvPr>
            <p:ph type="title"/>
          </p:nvPr>
        </p:nvSpPr>
        <p:spPr>
          <a:xfrm>
            <a:off x="325101" y="347356"/>
            <a:ext cx="10653578" cy="5261873"/>
          </a:xfrm>
        </p:spPr>
        <p:txBody>
          <a:bodyPr>
            <a:normAutofit/>
          </a:bodyPr>
          <a:lstStyle/>
          <a:p>
            <a:r>
              <a:rPr lang="en-US" sz="3400"/>
              <a:t>Results Summary</a:t>
            </a:r>
          </a:p>
        </p:txBody>
      </p:sp>
      <p:sp>
        <p:nvSpPr>
          <p:cNvPr id="11" name="Content Placeholder 10">
            <a:extLst>
              <a:ext uri="{FF2B5EF4-FFF2-40B4-BE49-F238E27FC236}">
                <a16:creationId xmlns:a16="http://schemas.microsoft.com/office/drawing/2014/main" id="{4C6DF24F-3276-CBD4-6A45-755C7321B236}"/>
              </a:ext>
            </a:extLst>
          </p:cNvPr>
          <p:cNvSpPr>
            <a:spLocks noGrp="1"/>
          </p:cNvSpPr>
          <p:nvPr>
            <p:ph idx="1"/>
          </p:nvPr>
        </p:nvSpPr>
        <p:spPr>
          <a:xfrm>
            <a:off x="669825" y="1035338"/>
            <a:ext cx="10653579" cy="4593828"/>
          </a:xfrm>
        </p:spPr>
        <p:txBody>
          <a:bodyPr>
            <a:normAutofit/>
          </a:bodyPr>
          <a:lstStyle/>
          <a:p>
            <a:pPr>
              <a:lnSpc>
                <a:spcPct val="100000"/>
              </a:lnSpc>
              <a:spcBef>
                <a:spcPts val="0"/>
              </a:spcBef>
            </a:pPr>
            <a:r>
              <a:rPr lang="en-US" sz="3200">
                <a:latin typeface="Calibri" panose="020F0502020204030204" pitchFamily="34" charset="0"/>
                <a:cs typeface="Calibri" panose="020F0502020204030204" pitchFamily="34" charset="0"/>
              </a:rPr>
              <a:t>Heights ‒ </a:t>
            </a:r>
            <a:r>
              <a:rPr lang="en-US" sz="3200" u="sng">
                <a:latin typeface="Calibri" panose="020F0502020204030204" pitchFamily="34" charset="0"/>
                <a:cs typeface="Calibri" panose="020F0502020204030204" pitchFamily="34" charset="0"/>
              </a:rPr>
              <a:t>Desmognathus</a:t>
            </a:r>
            <a:r>
              <a:rPr lang="en-US" sz="3200">
                <a:latin typeface="Calibri" panose="020F0502020204030204" pitchFamily="34" charset="0"/>
                <a:cs typeface="Calibri" panose="020F0502020204030204" pitchFamily="34" charset="0"/>
              </a:rPr>
              <a:t> &lt; </a:t>
            </a:r>
            <a:r>
              <a:rPr lang="en-US" sz="3200" u="sng">
                <a:latin typeface="Calibri" panose="020F0502020204030204" pitchFamily="34" charset="0"/>
                <a:cs typeface="Calibri" panose="020F0502020204030204" pitchFamily="34" charset="0"/>
              </a:rPr>
              <a:t>Eurycea</a:t>
            </a:r>
            <a:r>
              <a:rPr lang="en-US" sz="3200">
                <a:latin typeface="Calibri" panose="020F0502020204030204" pitchFamily="34" charset="0"/>
                <a:cs typeface="Calibri" panose="020F0502020204030204" pitchFamily="34" charset="0"/>
              </a:rPr>
              <a:t> &lt; </a:t>
            </a:r>
            <a:r>
              <a:rPr lang="en-US" sz="3200" u="sng">
                <a:latin typeface="Calibri" panose="020F0502020204030204" pitchFamily="34" charset="0"/>
                <a:cs typeface="Calibri" panose="020F0502020204030204" pitchFamily="34" charset="0"/>
              </a:rPr>
              <a:t>Plethodon</a:t>
            </a:r>
          </a:p>
          <a:p>
            <a:pPr>
              <a:lnSpc>
                <a:spcPct val="100000"/>
              </a:lnSpc>
              <a:spcBef>
                <a:spcPts val="0"/>
              </a:spcBef>
            </a:pPr>
            <a:r>
              <a:rPr lang="en-US" sz="3200">
                <a:latin typeface="Calibri" panose="020F0502020204030204" pitchFamily="34" charset="0"/>
                <a:cs typeface="Calibri" panose="020F0502020204030204" pitchFamily="34" charset="0"/>
              </a:rPr>
              <a:t>Little movement between zones on any given night</a:t>
            </a:r>
          </a:p>
          <a:p>
            <a:pPr>
              <a:lnSpc>
                <a:spcPct val="100000"/>
              </a:lnSpc>
              <a:spcBef>
                <a:spcPts val="0"/>
              </a:spcBef>
            </a:pPr>
            <a:r>
              <a:rPr lang="en-US" sz="3200">
                <a:latin typeface="Calibri" panose="020F0502020204030204" pitchFamily="34" charset="0"/>
                <a:cs typeface="Calibri" panose="020F0502020204030204" pitchFamily="34" charset="0"/>
              </a:rPr>
              <a:t>Large variation across nights in all species</a:t>
            </a:r>
          </a:p>
          <a:p>
            <a:pPr>
              <a:lnSpc>
                <a:spcPct val="100000"/>
              </a:lnSpc>
              <a:spcBef>
                <a:spcPts val="0"/>
              </a:spcBef>
            </a:pPr>
            <a:r>
              <a:rPr lang="en-US" sz="3200">
                <a:latin typeface="Calibri" panose="020F0502020204030204" pitchFamily="34" charset="0"/>
                <a:cs typeface="Calibri" panose="020F0502020204030204" pitchFamily="34" charset="0"/>
              </a:rPr>
              <a:t>Diurnal = nocturnal in </a:t>
            </a:r>
            <a:r>
              <a:rPr lang="en-US" sz="3200" u="sng">
                <a:latin typeface="Calibri" panose="020F0502020204030204" pitchFamily="34" charset="0"/>
                <a:cs typeface="Calibri" panose="020F0502020204030204" pitchFamily="34" charset="0"/>
              </a:rPr>
              <a:t>Desmognathus</a:t>
            </a:r>
            <a:r>
              <a:rPr lang="en-US" sz="3200">
                <a:latin typeface="Calibri" panose="020F0502020204030204" pitchFamily="34" charset="0"/>
                <a:cs typeface="Calibri" panose="020F0502020204030204" pitchFamily="34" charset="0"/>
              </a:rPr>
              <a:t> &amp; </a:t>
            </a:r>
            <a:r>
              <a:rPr lang="en-US" sz="3200" u="sng">
                <a:latin typeface="Calibri" panose="020F0502020204030204" pitchFamily="34" charset="0"/>
                <a:cs typeface="Calibri" panose="020F0502020204030204" pitchFamily="34" charset="0"/>
              </a:rPr>
              <a:t>Eurycea</a:t>
            </a:r>
          </a:p>
          <a:p>
            <a:pPr>
              <a:lnSpc>
                <a:spcPct val="100000"/>
              </a:lnSpc>
              <a:spcBef>
                <a:spcPts val="0"/>
              </a:spcBef>
            </a:pPr>
            <a:r>
              <a:rPr lang="en-US" sz="3200" u="sng">
                <a:latin typeface="Calibri" panose="020F0502020204030204" pitchFamily="34" charset="0"/>
                <a:cs typeface="Calibri" panose="020F0502020204030204" pitchFamily="34" charset="0"/>
              </a:rPr>
              <a:t>Plethodon</a:t>
            </a:r>
            <a:r>
              <a:rPr lang="en-US" sz="3200">
                <a:latin typeface="Calibri" panose="020F0502020204030204" pitchFamily="34" charset="0"/>
                <a:cs typeface="Calibri" panose="020F0502020204030204" pitchFamily="34" charset="0"/>
              </a:rPr>
              <a:t> significant vertical migration at night</a:t>
            </a:r>
          </a:p>
          <a:p>
            <a:pPr>
              <a:lnSpc>
                <a:spcPct val="100000"/>
              </a:lnSpc>
              <a:spcBef>
                <a:spcPts val="0"/>
              </a:spcBef>
            </a:pPr>
            <a:endParaRPr lang="en-US" sz="3200">
              <a:latin typeface="Calibri" panose="020F0502020204030204" pitchFamily="34" charset="0"/>
              <a:cs typeface="Calibri" panose="020F0502020204030204" pitchFamily="34" charset="0"/>
            </a:endParaRPr>
          </a:p>
          <a:p>
            <a:endParaRPr lang="en-US" sz="3200">
              <a:latin typeface="Calibri" panose="020F0502020204030204" pitchFamily="34" charset="0"/>
              <a:cs typeface="Calibri" panose="020F0502020204030204" pitchFamily="34" charset="0"/>
            </a:endParaRPr>
          </a:p>
        </p:txBody>
      </p:sp>
      <p:pic>
        <p:nvPicPr>
          <p:cNvPr id="13" name="Picture 12" descr="A snake inside a black box&#10;&#10;AI-generated content may be incorrect.">
            <a:extLst>
              <a:ext uri="{FF2B5EF4-FFF2-40B4-BE49-F238E27FC236}">
                <a16:creationId xmlns:a16="http://schemas.microsoft.com/office/drawing/2014/main" id="{78BCB88A-3D35-B104-4C77-1B8FBD47B1E8}"/>
              </a:ext>
            </a:extLst>
          </p:cNvPr>
          <p:cNvPicPr>
            <a:picLocks noChangeAspect="1"/>
          </p:cNvPicPr>
          <p:nvPr/>
        </p:nvPicPr>
        <p:blipFill>
          <a:blip r:embed="rId3" cstate="print">
            <a:extLst>
              <a:ext uri="{28A0092B-C50C-407E-A947-70E740481C1C}">
                <a14:useLocalDpi xmlns:a14="http://schemas.microsoft.com/office/drawing/2010/main" val="0"/>
              </a:ext>
            </a:extLst>
          </a:blip>
          <a:srcRect l="15951" t="25699" r="10261" b="35783"/>
          <a:stretch/>
        </p:blipFill>
        <p:spPr>
          <a:xfrm>
            <a:off x="9597987" y="975613"/>
            <a:ext cx="2532315" cy="2861217"/>
          </a:xfrm>
          <a:prstGeom prst="rect">
            <a:avLst/>
          </a:prstGeom>
        </p:spPr>
      </p:pic>
      <p:pic>
        <p:nvPicPr>
          <p:cNvPr id="15" name="Picture 14" descr="A red light in the sky&#10;&#10;AI-generated content may be incorrect.">
            <a:extLst>
              <a:ext uri="{FF2B5EF4-FFF2-40B4-BE49-F238E27FC236}">
                <a16:creationId xmlns:a16="http://schemas.microsoft.com/office/drawing/2014/main" id="{8498AD6F-1B7E-16EA-2C2F-055C61747CBD}"/>
              </a:ext>
            </a:extLst>
          </p:cNvPr>
          <p:cNvPicPr>
            <a:picLocks noChangeAspect="1"/>
          </p:cNvPicPr>
          <p:nvPr/>
        </p:nvPicPr>
        <p:blipFill>
          <a:blip r:embed="rId4">
            <a:extLst>
              <a:ext uri="{28A0092B-C50C-407E-A947-70E740481C1C}">
                <a14:useLocalDpi xmlns:a14="http://schemas.microsoft.com/office/drawing/2010/main" val="0"/>
              </a:ext>
            </a:extLst>
          </a:blip>
          <a:srcRect l="9676" t="12592" r="18408" b="45112"/>
          <a:stretch/>
        </p:blipFill>
        <p:spPr>
          <a:xfrm>
            <a:off x="4306057" y="5439734"/>
            <a:ext cx="3832040" cy="1309819"/>
          </a:xfrm>
          <a:prstGeom prst="rect">
            <a:avLst/>
          </a:prstGeom>
        </p:spPr>
      </p:pic>
      <p:pic>
        <p:nvPicPr>
          <p:cNvPr id="17" name="Picture 16" descr="A lizard on a shelf&#10;&#10;AI-generated content may be incorrect.">
            <a:extLst>
              <a:ext uri="{FF2B5EF4-FFF2-40B4-BE49-F238E27FC236}">
                <a16:creationId xmlns:a16="http://schemas.microsoft.com/office/drawing/2014/main" id="{40001DF8-5EAC-EEEB-6711-AAC617B98D5D}"/>
              </a:ext>
            </a:extLst>
          </p:cNvPr>
          <p:cNvPicPr>
            <a:picLocks noChangeAspect="1"/>
          </p:cNvPicPr>
          <p:nvPr/>
        </p:nvPicPr>
        <p:blipFill>
          <a:blip r:embed="rId5" cstate="print">
            <a:extLst>
              <a:ext uri="{28A0092B-C50C-407E-A947-70E740481C1C}">
                <a14:useLocalDpi xmlns:a14="http://schemas.microsoft.com/office/drawing/2010/main" val="0"/>
              </a:ext>
            </a:extLst>
          </a:blip>
          <a:srcRect l="13254" t="25920"/>
          <a:stretch/>
        </p:blipFill>
        <p:spPr>
          <a:xfrm>
            <a:off x="721196" y="3860407"/>
            <a:ext cx="2538727" cy="2889146"/>
          </a:xfrm>
          <a:prstGeom prst="rect">
            <a:avLst/>
          </a:prstGeom>
        </p:spPr>
      </p:pic>
      <p:pic>
        <p:nvPicPr>
          <p:cNvPr id="19" name="Picture 18" descr="A black cubes on a metal rack&#10;&#10;AI-generated content may be incorrect.">
            <a:extLst>
              <a:ext uri="{FF2B5EF4-FFF2-40B4-BE49-F238E27FC236}">
                <a16:creationId xmlns:a16="http://schemas.microsoft.com/office/drawing/2014/main" id="{5EAEE63A-2EF0-B3B5-53E7-51D2C843D4F0}"/>
              </a:ext>
            </a:extLst>
          </p:cNvPr>
          <p:cNvPicPr>
            <a:picLocks noChangeAspect="1"/>
          </p:cNvPicPr>
          <p:nvPr/>
        </p:nvPicPr>
        <p:blipFill>
          <a:blip r:embed="rId6">
            <a:extLst>
              <a:ext uri="{28A0092B-C50C-407E-A947-70E740481C1C}">
                <a14:useLocalDpi xmlns:a14="http://schemas.microsoft.com/office/drawing/2010/main" val="0"/>
              </a:ext>
            </a:extLst>
          </a:blip>
          <a:srcRect l="28492" t="42118" r="35349" b="33378"/>
          <a:stretch/>
        </p:blipFill>
        <p:spPr>
          <a:xfrm>
            <a:off x="9289720" y="4183511"/>
            <a:ext cx="2961620" cy="2674489"/>
          </a:xfrm>
          <a:prstGeom prst="rect">
            <a:avLst/>
          </a:prstGeom>
        </p:spPr>
      </p:pic>
      <p:pic>
        <p:nvPicPr>
          <p:cNvPr id="21" name="Picture 20" descr="A lizard on a chair&#10;&#10;AI-generated content may be incorrect.">
            <a:extLst>
              <a:ext uri="{FF2B5EF4-FFF2-40B4-BE49-F238E27FC236}">
                <a16:creationId xmlns:a16="http://schemas.microsoft.com/office/drawing/2014/main" id="{CAB77ED3-D0B6-1E8D-CBC1-31E19B6ABF20}"/>
              </a:ext>
            </a:extLst>
          </p:cNvPr>
          <p:cNvPicPr>
            <a:picLocks noChangeAspect="1"/>
          </p:cNvPicPr>
          <p:nvPr/>
        </p:nvPicPr>
        <p:blipFill>
          <a:blip r:embed="rId7" cstate="print">
            <a:extLst>
              <a:ext uri="{28A0092B-C50C-407E-A947-70E740481C1C}">
                <a14:useLocalDpi xmlns:a14="http://schemas.microsoft.com/office/drawing/2010/main" val="0"/>
              </a:ext>
            </a:extLst>
          </a:blip>
          <a:srcRect t="25263" b="35673"/>
          <a:stretch/>
        </p:blipFill>
        <p:spPr>
          <a:xfrm>
            <a:off x="3665375" y="3884781"/>
            <a:ext cx="5113404" cy="1498964"/>
          </a:xfrm>
          <a:prstGeom prst="rect">
            <a:avLst/>
          </a:prstGeom>
        </p:spPr>
      </p:pic>
    </p:spTree>
    <p:extLst>
      <p:ext uri="{BB962C8B-B14F-4D97-AF65-F5344CB8AC3E}">
        <p14:creationId xmlns:p14="http://schemas.microsoft.com/office/powerpoint/2010/main" val="340334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D923E-06DE-1A5C-AE97-6D164B40E0E5}"/>
              </a:ext>
            </a:extLst>
          </p:cNvPr>
          <p:cNvSpPr>
            <a:spLocks noGrp="1"/>
          </p:cNvSpPr>
          <p:nvPr>
            <p:ph type="title"/>
          </p:nvPr>
        </p:nvSpPr>
        <p:spPr/>
        <p:txBody>
          <a:bodyPr/>
          <a:lstStyle/>
          <a:p>
            <a:r>
              <a:rPr lang="en-US"/>
              <a:t>Conclusions</a:t>
            </a:r>
          </a:p>
        </p:txBody>
      </p:sp>
      <p:sp>
        <p:nvSpPr>
          <p:cNvPr id="3" name="Content Placeholder 2">
            <a:extLst>
              <a:ext uri="{FF2B5EF4-FFF2-40B4-BE49-F238E27FC236}">
                <a16:creationId xmlns:a16="http://schemas.microsoft.com/office/drawing/2014/main" id="{30F8A741-F485-7B1E-9C5E-951C0E53D8A4}"/>
              </a:ext>
            </a:extLst>
          </p:cNvPr>
          <p:cNvSpPr>
            <a:spLocks noGrp="1"/>
          </p:cNvSpPr>
          <p:nvPr>
            <p:ph idx="1"/>
          </p:nvPr>
        </p:nvSpPr>
        <p:spPr>
          <a:xfrm>
            <a:off x="1028347" y="1319746"/>
            <a:ext cx="11163653" cy="5133255"/>
          </a:xfrm>
        </p:spPr>
        <p:txBody>
          <a:bodyPr vert="horz" lIns="91440" tIns="45720" rIns="91440" bIns="45720" rtlCol="0" anchor="t">
            <a:normAutofit/>
          </a:bodyPr>
          <a:lstStyle/>
          <a:p>
            <a:pPr marL="401638" indent="-401638">
              <a:lnSpc>
                <a:spcPct val="100000"/>
              </a:lnSpc>
              <a:spcBef>
                <a:spcPts val="0"/>
              </a:spcBef>
            </a:pPr>
            <a:r>
              <a:rPr lang="en-US" sz="3200">
                <a:latin typeface="Calibri" panose="020F0502020204030204" pitchFamily="34" charset="0"/>
                <a:cs typeface="Calibri" panose="020F0502020204030204" pitchFamily="34" charset="0"/>
              </a:rPr>
              <a:t>All species exhibited arboreal behavior</a:t>
            </a:r>
          </a:p>
          <a:p>
            <a:pPr marL="401638" indent="-401638">
              <a:lnSpc>
                <a:spcPct val="100000"/>
              </a:lnSpc>
              <a:spcBef>
                <a:spcPts val="0"/>
              </a:spcBef>
            </a:pPr>
            <a:r>
              <a:rPr lang="en-US" sz="3200">
                <a:latin typeface="Calibri" panose="020F0502020204030204" pitchFamily="34" charset="0"/>
                <a:cs typeface="Calibri" panose="020F0502020204030204" pitchFamily="34" charset="0"/>
              </a:rPr>
              <a:t>Some variation in arboreal behavior may be linked to niche</a:t>
            </a:r>
          </a:p>
          <a:p>
            <a:pPr marL="977900" lvl="1" indent="-352425">
              <a:lnSpc>
                <a:spcPct val="100000"/>
              </a:lnSpc>
              <a:spcBef>
                <a:spcPts val="0"/>
              </a:spcBef>
              <a:buFont typeface="Calibri" panose="020F0502020204030204" pitchFamily="34" charset="0"/>
              <a:buChar char="–"/>
            </a:pPr>
            <a:r>
              <a:rPr lang="en-US" sz="2800">
                <a:latin typeface="Calibri" panose="020F0502020204030204" pitchFamily="34" charset="0"/>
                <a:cs typeface="Calibri" panose="020F0502020204030204" pitchFamily="34" charset="0"/>
              </a:rPr>
              <a:t>Desmognathus – stream margins</a:t>
            </a:r>
          </a:p>
          <a:p>
            <a:pPr marL="401638" indent="-401638">
              <a:lnSpc>
                <a:spcPct val="100000"/>
              </a:lnSpc>
              <a:spcBef>
                <a:spcPts val="0"/>
              </a:spcBef>
            </a:pPr>
            <a:r>
              <a:rPr lang="en-US" sz="3200" u="sng">
                <a:latin typeface="Calibri" panose="020F0502020204030204" pitchFamily="34" charset="0"/>
                <a:cs typeface="Calibri" panose="020F0502020204030204" pitchFamily="34" charset="0"/>
              </a:rPr>
              <a:t>Eurycea</a:t>
            </a:r>
            <a:r>
              <a:rPr lang="en-US" sz="3200">
                <a:latin typeface="Calibri" panose="020F0502020204030204" pitchFamily="34" charset="0"/>
                <a:cs typeface="Calibri" panose="020F0502020204030204" pitchFamily="34" charset="0"/>
              </a:rPr>
              <a:t> came from a cave population</a:t>
            </a:r>
          </a:p>
          <a:p>
            <a:pPr marL="977900" lvl="1" indent="-352425">
              <a:lnSpc>
                <a:spcPct val="100000"/>
              </a:lnSpc>
              <a:spcBef>
                <a:spcPts val="0"/>
              </a:spcBef>
              <a:buFont typeface="Calibri" panose="020F0502020204030204" pitchFamily="34" charset="0"/>
              <a:buChar char="–"/>
            </a:pPr>
            <a:r>
              <a:rPr lang="en-US" sz="2800">
                <a:latin typeface="Calibri" panose="020F0502020204030204" pitchFamily="34" charset="0"/>
                <a:cs typeface="Calibri" panose="020F0502020204030204" pitchFamily="34" charset="0"/>
              </a:rPr>
              <a:t>Results surprising – observed on walls and ceiling</a:t>
            </a:r>
          </a:p>
          <a:p>
            <a:pPr marL="977900" lvl="1" indent="-352425">
              <a:lnSpc>
                <a:spcPct val="100000"/>
              </a:lnSpc>
              <a:spcBef>
                <a:spcPts val="0"/>
              </a:spcBef>
              <a:buFont typeface="Calibri" panose="020F0502020204030204" pitchFamily="34" charset="0"/>
              <a:buChar char="–"/>
            </a:pPr>
            <a:r>
              <a:rPr lang="en-US" sz="2800">
                <a:latin typeface="Calibri" panose="020F0502020204030204" pitchFamily="34" charset="0"/>
                <a:cs typeface="Calibri" panose="020F0502020204030204" pitchFamily="34" charset="0"/>
              </a:rPr>
              <a:t>May have influenced temporal behavior patterns</a:t>
            </a:r>
          </a:p>
          <a:p>
            <a:pPr marL="401638" indent="-401638">
              <a:lnSpc>
                <a:spcPct val="100000"/>
              </a:lnSpc>
              <a:spcBef>
                <a:spcPts val="0"/>
              </a:spcBef>
            </a:pPr>
            <a:r>
              <a:rPr lang="en-US" sz="3200">
                <a:latin typeface="Calibri" panose="020F0502020204030204" pitchFamily="34" charset="0"/>
                <a:cs typeface="Calibri" panose="020F0502020204030204" pitchFamily="34" charset="0"/>
              </a:rPr>
              <a:t>Field observations</a:t>
            </a:r>
          </a:p>
          <a:p>
            <a:pPr marL="977900" lvl="1" indent="-352425">
              <a:lnSpc>
                <a:spcPct val="100000"/>
              </a:lnSpc>
              <a:spcBef>
                <a:spcPts val="0"/>
              </a:spcBef>
              <a:buFont typeface="Calibri" panose="020F0502020204030204" pitchFamily="34" charset="0"/>
              <a:buChar char="–"/>
            </a:pPr>
            <a:r>
              <a:rPr lang="en-US" sz="2800">
                <a:latin typeface="Calibri" panose="020F0502020204030204" pitchFamily="34" charset="0"/>
                <a:cs typeface="Calibri" panose="020F0502020204030204" pitchFamily="34" charset="0"/>
              </a:rPr>
              <a:t>support arboreal behavior in </a:t>
            </a:r>
            <a:r>
              <a:rPr lang="en-US" sz="2800" u="sng">
                <a:latin typeface="Calibri" panose="020F0502020204030204" pitchFamily="34" charset="0"/>
                <a:cs typeface="Calibri" panose="020F0502020204030204" pitchFamily="34" charset="0"/>
              </a:rPr>
              <a:t>Plethodon</a:t>
            </a:r>
            <a:r>
              <a:rPr lang="en-US" sz="2800">
                <a:latin typeface="Calibri" panose="020F0502020204030204" pitchFamily="34" charset="0"/>
                <a:cs typeface="Calibri" panose="020F0502020204030204" pitchFamily="34" charset="0"/>
              </a:rPr>
              <a:t> and </a:t>
            </a:r>
            <a:r>
              <a:rPr lang="en-US" sz="2800" u="sng">
                <a:latin typeface="Calibri" panose="020F0502020204030204" pitchFamily="34" charset="0"/>
                <a:cs typeface="Calibri" panose="020F0502020204030204" pitchFamily="34" charset="0"/>
              </a:rPr>
              <a:t>Eurycea</a:t>
            </a:r>
          </a:p>
          <a:p>
            <a:pPr marL="977900" lvl="1" indent="-352425">
              <a:lnSpc>
                <a:spcPct val="100000"/>
              </a:lnSpc>
              <a:spcBef>
                <a:spcPts val="0"/>
              </a:spcBef>
              <a:buFont typeface="Calibri" panose="020F0502020204030204" pitchFamily="34" charset="0"/>
              <a:buChar char="–"/>
            </a:pPr>
            <a:r>
              <a:rPr lang="en-US" sz="2800">
                <a:latin typeface="Calibri" panose="020F0502020204030204" pitchFamily="34" charset="0"/>
                <a:cs typeface="Calibri" panose="020F0502020204030204" pitchFamily="34" charset="0"/>
              </a:rPr>
              <a:t>Routinely observed climbing vegetation and rocks</a:t>
            </a:r>
          </a:p>
          <a:p>
            <a:pPr marL="401638" indent="-401638">
              <a:lnSpc>
                <a:spcPct val="100000"/>
              </a:lnSpc>
              <a:spcBef>
                <a:spcPts val="0"/>
              </a:spcBef>
            </a:pPr>
            <a:r>
              <a:rPr lang="en-US" sz="3200">
                <a:latin typeface="Calibri" panose="020F0502020204030204" pitchFamily="34" charset="0"/>
                <a:cs typeface="Calibri" panose="020F0502020204030204" pitchFamily="34" charset="0"/>
              </a:rPr>
              <a:t>Artificial lab chambers likely increase diurnal arboreal behavior</a:t>
            </a:r>
          </a:p>
        </p:txBody>
      </p:sp>
      <p:sp>
        <p:nvSpPr>
          <p:cNvPr id="5" name="Footer Placeholder 4">
            <a:extLst>
              <a:ext uri="{FF2B5EF4-FFF2-40B4-BE49-F238E27FC236}">
                <a16:creationId xmlns:a16="http://schemas.microsoft.com/office/drawing/2014/main" id="{C63D24CF-D719-32EC-3E7C-06C00F8F29C1}"/>
              </a:ext>
            </a:extLst>
          </p:cNvPr>
          <p:cNvSpPr>
            <a:spLocks noGrp="1"/>
          </p:cNvSpPr>
          <p:nvPr>
            <p:ph type="ftr" sz="quarter" idx="11"/>
          </p:nvPr>
        </p:nvSpPr>
        <p:spPr/>
        <p:txBody>
          <a:bodyPr/>
          <a:lstStyle/>
          <a:p>
            <a:r>
              <a:rPr lang="en-US"/>
              <a:t>
              </a:t>
            </a:r>
          </a:p>
        </p:txBody>
      </p:sp>
    </p:spTree>
    <p:extLst>
      <p:ext uri="{BB962C8B-B14F-4D97-AF65-F5344CB8AC3E}">
        <p14:creationId xmlns:p14="http://schemas.microsoft.com/office/powerpoint/2010/main" val="3221269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5C1DF-07B6-8226-F3F9-28FA9452EA92}"/>
              </a:ext>
            </a:extLst>
          </p:cNvPr>
          <p:cNvSpPr>
            <a:spLocks noGrp="1"/>
          </p:cNvSpPr>
          <p:nvPr>
            <p:ph type="title"/>
          </p:nvPr>
        </p:nvSpPr>
        <p:spPr>
          <a:xfrm>
            <a:off x="314482" y="278070"/>
            <a:ext cx="10653578" cy="1132258"/>
          </a:xfrm>
        </p:spPr>
        <p:txBody>
          <a:bodyPr/>
          <a:lstStyle/>
          <a:p>
            <a:r>
              <a:rPr lang="en-US"/>
              <a:t>Acknowledgements</a:t>
            </a:r>
          </a:p>
        </p:txBody>
      </p:sp>
      <p:sp>
        <p:nvSpPr>
          <p:cNvPr id="3" name="Content Placeholder 2">
            <a:extLst>
              <a:ext uri="{FF2B5EF4-FFF2-40B4-BE49-F238E27FC236}">
                <a16:creationId xmlns:a16="http://schemas.microsoft.com/office/drawing/2014/main" id="{A23DE90A-6F6F-EB50-E18E-198BFB5239F7}"/>
              </a:ext>
            </a:extLst>
          </p:cNvPr>
          <p:cNvSpPr>
            <a:spLocks noGrp="1"/>
          </p:cNvSpPr>
          <p:nvPr>
            <p:ph idx="1"/>
          </p:nvPr>
        </p:nvSpPr>
        <p:spPr>
          <a:xfrm>
            <a:off x="568481" y="1132086"/>
            <a:ext cx="10653579" cy="4593828"/>
          </a:xfrm>
        </p:spPr>
        <p:txBody>
          <a:bodyPr>
            <a:normAutofit/>
          </a:bodyPr>
          <a:lstStyle/>
          <a:p>
            <a:r>
              <a:rPr lang="en-US" sz="2200" dirty="0"/>
              <a:t>Hanover College Biology Department</a:t>
            </a:r>
          </a:p>
          <a:p>
            <a:r>
              <a:rPr lang="en-US" sz="2200" dirty="0"/>
              <a:t>Dr. Brian Gall</a:t>
            </a:r>
          </a:p>
          <a:p>
            <a:r>
              <a:rPr lang="en-US" sz="2200" dirty="0"/>
              <a:t>Research lab-mates </a:t>
            </a:r>
          </a:p>
        </p:txBody>
      </p:sp>
      <p:sp>
        <p:nvSpPr>
          <p:cNvPr id="5" name="Footer Placeholder 4">
            <a:extLst>
              <a:ext uri="{FF2B5EF4-FFF2-40B4-BE49-F238E27FC236}">
                <a16:creationId xmlns:a16="http://schemas.microsoft.com/office/drawing/2014/main" id="{108124D0-54C6-26F5-9478-DB8937389DE1}"/>
              </a:ext>
            </a:extLst>
          </p:cNvPr>
          <p:cNvSpPr>
            <a:spLocks noGrp="1"/>
          </p:cNvSpPr>
          <p:nvPr>
            <p:ph type="ftr" sz="quarter" idx="11"/>
          </p:nvPr>
        </p:nvSpPr>
        <p:spPr/>
        <p:txBody>
          <a:bodyPr/>
          <a:lstStyle/>
          <a:p>
            <a:r>
              <a:rPr lang="en-US"/>
              <a:t>
              </a:t>
            </a:r>
          </a:p>
        </p:txBody>
      </p:sp>
      <p:pic>
        <p:nvPicPr>
          <p:cNvPr id="4" name="Picture 3">
            <a:extLst>
              <a:ext uri="{FF2B5EF4-FFF2-40B4-BE49-F238E27FC236}">
                <a16:creationId xmlns:a16="http://schemas.microsoft.com/office/drawing/2014/main" id="{8C48643A-50E6-E0C3-5D69-884EB71596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2395" y="3171967"/>
            <a:ext cx="2159705" cy="3019229"/>
          </a:xfrm>
          <a:prstGeom prst="rect">
            <a:avLst/>
          </a:prstGeom>
        </p:spPr>
      </p:pic>
      <p:pic>
        <p:nvPicPr>
          <p:cNvPr id="7" name="Picture 6">
            <a:extLst>
              <a:ext uri="{FF2B5EF4-FFF2-40B4-BE49-F238E27FC236}">
                <a16:creationId xmlns:a16="http://schemas.microsoft.com/office/drawing/2014/main" id="{D9750030-02D7-9128-48ED-EDEFA414A0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3860" y="3171967"/>
            <a:ext cx="2274885" cy="3033179"/>
          </a:xfrm>
          <a:prstGeom prst="rect">
            <a:avLst/>
          </a:prstGeom>
        </p:spPr>
      </p:pic>
      <p:pic>
        <p:nvPicPr>
          <p:cNvPr id="8" name="Picture 7">
            <a:extLst>
              <a:ext uri="{FF2B5EF4-FFF2-40B4-BE49-F238E27FC236}">
                <a16:creationId xmlns:a16="http://schemas.microsoft.com/office/drawing/2014/main" id="{CFB2DEFB-0BC2-B272-2371-0A94BB501871}"/>
              </a:ext>
            </a:extLst>
          </p:cNvPr>
          <p:cNvPicPr>
            <a:picLocks noChangeAspect="1"/>
          </p:cNvPicPr>
          <p:nvPr/>
        </p:nvPicPr>
        <p:blipFill>
          <a:blip r:embed="rId5" cstate="print">
            <a:extLst>
              <a:ext uri="{28A0092B-C50C-407E-A947-70E740481C1C}">
                <a14:useLocalDpi xmlns:a14="http://schemas.microsoft.com/office/drawing/2010/main" val="0"/>
              </a:ext>
            </a:extLst>
          </a:blip>
          <a:srcRect r="5071" b="1174"/>
          <a:stretch/>
        </p:blipFill>
        <p:spPr>
          <a:xfrm>
            <a:off x="9802395" y="58651"/>
            <a:ext cx="2159704" cy="3033179"/>
          </a:xfrm>
          <a:prstGeom prst="rect">
            <a:avLst/>
          </a:prstGeom>
        </p:spPr>
      </p:pic>
      <p:pic>
        <p:nvPicPr>
          <p:cNvPr id="9" name="Picture 8">
            <a:extLst>
              <a:ext uri="{FF2B5EF4-FFF2-40B4-BE49-F238E27FC236}">
                <a16:creationId xmlns:a16="http://schemas.microsoft.com/office/drawing/2014/main" id="{7A68BD08-4D93-10C0-667D-66F97E2C02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93861" y="58651"/>
            <a:ext cx="2274885" cy="3033179"/>
          </a:xfrm>
          <a:prstGeom prst="rect">
            <a:avLst/>
          </a:prstGeom>
        </p:spPr>
      </p:pic>
      <p:pic>
        <p:nvPicPr>
          <p:cNvPr id="10" name="Picture 9">
            <a:extLst>
              <a:ext uri="{FF2B5EF4-FFF2-40B4-BE49-F238E27FC236}">
                <a16:creationId xmlns:a16="http://schemas.microsoft.com/office/drawing/2014/main" id="{FE32898C-F3A0-F673-8F68-7DEF33910939}"/>
              </a:ext>
            </a:extLst>
          </p:cNvPr>
          <p:cNvPicPr>
            <a:picLocks noChangeAspect="1"/>
          </p:cNvPicPr>
          <p:nvPr/>
        </p:nvPicPr>
        <p:blipFill>
          <a:blip r:embed="rId7" cstate="print">
            <a:extLst>
              <a:ext uri="{28A0092B-C50C-407E-A947-70E740481C1C}">
                <a14:useLocalDpi xmlns:a14="http://schemas.microsoft.com/office/drawing/2010/main" val="0"/>
              </a:ext>
            </a:extLst>
          </a:blip>
          <a:srcRect r="14926"/>
          <a:stretch/>
        </p:blipFill>
        <p:spPr>
          <a:xfrm>
            <a:off x="350688" y="3171967"/>
            <a:ext cx="3424776" cy="3019228"/>
          </a:xfrm>
          <a:prstGeom prst="rect">
            <a:avLst/>
          </a:prstGeom>
        </p:spPr>
      </p:pic>
      <p:pic>
        <p:nvPicPr>
          <p:cNvPr id="13" name="Picture 12">
            <a:extLst>
              <a:ext uri="{FF2B5EF4-FFF2-40B4-BE49-F238E27FC236}">
                <a16:creationId xmlns:a16="http://schemas.microsoft.com/office/drawing/2014/main" id="{3610A61F-D427-85CC-642F-141687782281}"/>
              </a:ext>
            </a:extLst>
          </p:cNvPr>
          <p:cNvPicPr>
            <a:picLocks noChangeAspect="1"/>
          </p:cNvPicPr>
          <p:nvPr/>
        </p:nvPicPr>
        <p:blipFill>
          <a:blip r:embed="rId8" cstate="print">
            <a:extLst>
              <a:ext uri="{28A0092B-C50C-407E-A947-70E740481C1C}">
                <a14:useLocalDpi xmlns:a14="http://schemas.microsoft.com/office/drawing/2010/main" val="0"/>
              </a:ext>
            </a:extLst>
          </a:blip>
          <a:srcRect l="32525" t="28570" r="6706"/>
          <a:stretch/>
        </p:blipFill>
        <p:spPr>
          <a:xfrm>
            <a:off x="3946986" y="3171967"/>
            <a:ext cx="3424776" cy="3019228"/>
          </a:xfrm>
          <a:prstGeom prst="rect">
            <a:avLst/>
          </a:prstGeom>
        </p:spPr>
      </p:pic>
    </p:spTree>
    <p:extLst>
      <p:ext uri="{BB962C8B-B14F-4D97-AF65-F5344CB8AC3E}">
        <p14:creationId xmlns:p14="http://schemas.microsoft.com/office/powerpoint/2010/main" val="712830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snake crawling on the ground&#10;&#10;AI-generated content may be incorrect.">
            <a:extLst>
              <a:ext uri="{FF2B5EF4-FFF2-40B4-BE49-F238E27FC236}">
                <a16:creationId xmlns:a16="http://schemas.microsoft.com/office/drawing/2014/main" id="{68FC8F7E-9127-F85C-32E8-9C2DD46A44DD}"/>
              </a:ext>
            </a:extLst>
          </p:cNvPr>
          <p:cNvPicPr>
            <a:picLocks noChangeAspect="1"/>
          </p:cNvPicPr>
          <p:nvPr/>
        </p:nvPicPr>
        <p:blipFill>
          <a:blip r:embed="rId3">
            <a:extLst>
              <a:ext uri="{28A0092B-C50C-407E-A947-70E740481C1C}">
                <a14:useLocalDpi xmlns:a14="http://schemas.microsoft.com/office/drawing/2010/main" val="0"/>
              </a:ext>
            </a:extLst>
          </a:blip>
          <a:srcRect l="8935"/>
          <a:stretch/>
        </p:blipFill>
        <p:spPr>
          <a:xfrm>
            <a:off x="8307595" y="2307813"/>
            <a:ext cx="3761369" cy="4366940"/>
          </a:xfrm>
          <a:prstGeom prst="rect">
            <a:avLst/>
          </a:prstGeom>
        </p:spPr>
      </p:pic>
      <p:sp>
        <p:nvSpPr>
          <p:cNvPr id="2" name="Title 1">
            <a:extLst>
              <a:ext uri="{FF2B5EF4-FFF2-40B4-BE49-F238E27FC236}">
                <a16:creationId xmlns:a16="http://schemas.microsoft.com/office/drawing/2014/main" id="{E4400362-540F-7C67-B739-01639601AEC9}"/>
              </a:ext>
            </a:extLst>
          </p:cNvPr>
          <p:cNvSpPr>
            <a:spLocks noGrp="1"/>
          </p:cNvSpPr>
          <p:nvPr>
            <p:ph type="title"/>
          </p:nvPr>
        </p:nvSpPr>
        <p:spPr>
          <a:xfrm>
            <a:off x="547334" y="417210"/>
            <a:ext cx="10653578" cy="770709"/>
          </a:xfrm>
        </p:spPr>
        <p:txBody>
          <a:bodyPr>
            <a:normAutofit/>
          </a:bodyPr>
          <a:lstStyle/>
          <a:p>
            <a:r>
              <a:rPr lang="en-US" sz="4400">
                <a:latin typeface="Calibri" panose="020F0502020204030204" pitchFamily="34" charset="0"/>
                <a:cs typeface="Calibri" panose="020F0502020204030204" pitchFamily="34" charset="0"/>
              </a:rPr>
              <a:t>Salamander Ecology</a:t>
            </a:r>
          </a:p>
        </p:txBody>
      </p:sp>
      <p:sp>
        <p:nvSpPr>
          <p:cNvPr id="5" name="Footer Placeholder 4">
            <a:extLst>
              <a:ext uri="{FF2B5EF4-FFF2-40B4-BE49-F238E27FC236}">
                <a16:creationId xmlns:a16="http://schemas.microsoft.com/office/drawing/2014/main" id="{B56FDB97-A731-993D-741D-4CAEBEDE27A4}"/>
              </a:ext>
            </a:extLst>
          </p:cNvPr>
          <p:cNvSpPr>
            <a:spLocks noGrp="1"/>
          </p:cNvSpPr>
          <p:nvPr>
            <p:ph type="ftr" sz="quarter" idx="11"/>
          </p:nvPr>
        </p:nvSpPr>
        <p:spPr/>
        <p:txBody>
          <a:bodyPr/>
          <a:lstStyle/>
          <a:p>
            <a:r>
              <a:rPr lang="en-US"/>
              <a:t>
              </a:t>
            </a:r>
          </a:p>
        </p:txBody>
      </p:sp>
      <p:sp>
        <p:nvSpPr>
          <p:cNvPr id="3" name="TextBox 2">
            <a:extLst>
              <a:ext uri="{FF2B5EF4-FFF2-40B4-BE49-F238E27FC236}">
                <a16:creationId xmlns:a16="http://schemas.microsoft.com/office/drawing/2014/main" id="{FC67D779-6A78-F0E7-C43C-1B7F871EF4FD}"/>
              </a:ext>
            </a:extLst>
          </p:cNvPr>
          <p:cNvSpPr txBox="1"/>
          <p:nvPr/>
        </p:nvSpPr>
        <p:spPr>
          <a:xfrm>
            <a:off x="991088" y="1187919"/>
            <a:ext cx="9315506"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800">
                <a:latin typeface="Calibri"/>
                <a:ea typeface="Calibri"/>
                <a:cs typeface="Calibri"/>
              </a:rPr>
              <a:t>Most abundant vertebrate in forest communities </a:t>
            </a:r>
          </a:p>
          <a:p>
            <a:pPr marL="457200" indent="-457200">
              <a:buFont typeface="Arial"/>
              <a:buChar char="•"/>
            </a:pPr>
            <a:r>
              <a:rPr lang="en-US" sz="2800">
                <a:latin typeface="Calibri"/>
                <a:ea typeface="Calibri"/>
                <a:cs typeface="Calibri"/>
              </a:rPr>
              <a:t>Terrestrial or fossorial</a:t>
            </a:r>
          </a:p>
          <a:p>
            <a:pPr marL="457200" indent="-457200">
              <a:buFont typeface="Arial"/>
              <a:buChar char="•"/>
            </a:pPr>
            <a:r>
              <a:rPr lang="en-US" sz="2800">
                <a:latin typeface="Calibri"/>
                <a:ea typeface="Calibri"/>
                <a:cs typeface="Calibri"/>
              </a:rPr>
              <a:t>Found under rocks and logs </a:t>
            </a:r>
          </a:p>
          <a:p>
            <a:pPr marL="457200" indent="-457200">
              <a:buFont typeface="Arial"/>
              <a:buChar char="•"/>
            </a:pPr>
            <a:r>
              <a:rPr lang="en-US" sz="2800">
                <a:latin typeface="Calibri"/>
                <a:ea typeface="Calibri"/>
                <a:cs typeface="Calibri"/>
              </a:rPr>
              <a:t>Consume leaf litter and soil invertebrates</a:t>
            </a:r>
          </a:p>
          <a:p>
            <a:pPr marL="457200" indent="-457200">
              <a:buFont typeface="Arial"/>
              <a:buChar char="•"/>
            </a:pPr>
            <a:r>
              <a:rPr lang="en-US" sz="2800">
                <a:latin typeface="Calibri"/>
                <a:ea typeface="Calibri"/>
                <a:cs typeface="Calibri"/>
              </a:rPr>
              <a:t>Important link in food webs </a:t>
            </a:r>
          </a:p>
        </p:txBody>
      </p:sp>
      <p:pic>
        <p:nvPicPr>
          <p:cNvPr id="16" name="Picture 15" descr="A lizard on a log&#10;&#10;AI-generated content may be incorrect.">
            <a:extLst>
              <a:ext uri="{FF2B5EF4-FFF2-40B4-BE49-F238E27FC236}">
                <a16:creationId xmlns:a16="http://schemas.microsoft.com/office/drawing/2014/main" id="{B71CE3F3-2AEC-B081-6C7E-A75594584C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76" y="3534881"/>
            <a:ext cx="3546874" cy="3198520"/>
          </a:xfrm>
          <a:prstGeom prst="rect">
            <a:avLst/>
          </a:prstGeom>
        </p:spPr>
      </p:pic>
      <p:pic>
        <p:nvPicPr>
          <p:cNvPr id="20" name="Picture 19" descr="A close-up of a snake in the dirt&#10;&#10;AI-generated content may be incorrect.">
            <a:extLst>
              <a:ext uri="{FF2B5EF4-FFF2-40B4-BE49-F238E27FC236}">
                <a16:creationId xmlns:a16="http://schemas.microsoft.com/office/drawing/2014/main" id="{EBB6AFBC-A502-76FF-50D2-C99FEDF266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9375" y="3784078"/>
            <a:ext cx="4428309" cy="2949323"/>
          </a:xfrm>
          <a:prstGeom prst="rect">
            <a:avLst/>
          </a:prstGeom>
        </p:spPr>
      </p:pic>
    </p:spTree>
    <p:extLst>
      <p:ext uri="{BB962C8B-B14F-4D97-AF65-F5344CB8AC3E}">
        <p14:creationId xmlns:p14="http://schemas.microsoft.com/office/powerpoint/2010/main" val="2504110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A066D-F769-E281-960E-FAB162CCBBC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E80713B-3B8B-3FB7-7C83-3C4E42BE84BD}"/>
              </a:ext>
            </a:extLst>
          </p:cNvPr>
          <p:cNvPicPr>
            <a:picLocks noChangeAspect="1"/>
          </p:cNvPicPr>
          <p:nvPr/>
        </p:nvPicPr>
        <p:blipFill>
          <a:blip r:embed="rId3" cstate="print">
            <a:extLst>
              <a:ext uri="{28A0092B-C50C-407E-A947-70E740481C1C}">
                <a14:useLocalDpi xmlns:a14="http://schemas.microsoft.com/office/drawing/2010/main" val="0"/>
              </a:ext>
            </a:extLst>
          </a:blip>
          <a:srcRect l="34663" t="16127" r="14359" b="8720"/>
          <a:stretch/>
        </p:blipFill>
        <p:spPr>
          <a:xfrm>
            <a:off x="8704217" y="-168"/>
            <a:ext cx="3487783" cy="6858109"/>
          </a:xfrm>
          <a:prstGeom prst="rect">
            <a:avLst/>
          </a:prstGeom>
        </p:spPr>
      </p:pic>
      <p:sp>
        <p:nvSpPr>
          <p:cNvPr id="2" name="Title 1">
            <a:extLst>
              <a:ext uri="{FF2B5EF4-FFF2-40B4-BE49-F238E27FC236}">
                <a16:creationId xmlns:a16="http://schemas.microsoft.com/office/drawing/2014/main" id="{E42A6206-DCD2-0577-8CD8-A6BA46A46AE3}"/>
              </a:ext>
            </a:extLst>
          </p:cNvPr>
          <p:cNvSpPr>
            <a:spLocks noGrp="1"/>
          </p:cNvSpPr>
          <p:nvPr>
            <p:ph type="title"/>
          </p:nvPr>
        </p:nvSpPr>
        <p:spPr>
          <a:xfrm>
            <a:off x="435228" y="338563"/>
            <a:ext cx="10653578" cy="1132258"/>
          </a:xfrm>
        </p:spPr>
        <p:txBody>
          <a:bodyPr>
            <a:normAutofit/>
          </a:bodyPr>
          <a:lstStyle/>
          <a:p>
            <a:r>
              <a:rPr lang="en-US" sz="4400">
                <a:latin typeface="Calibri" panose="020F0502020204030204" pitchFamily="34" charset="0"/>
                <a:cs typeface="Calibri" panose="020F0502020204030204" pitchFamily="34" charset="0"/>
              </a:rPr>
              <a:t>Arboreal behavior in salamanders</a:t>
            </a:r>
          </a:p>
        </p:txBody>
      </p:sp>
      <p:pic>
        <p:nvPicPr>
          <p:cNvPr id="8" name="Content Placeholder 7">
            <a:extLst>
              <a:ext uri="{FF2B5EF4-FFF2-40B4-BE49-F238E27FC236}">
                <a16:creationId xmlns:a16="http://schemas.microsoft.com/office/drawing/2014/main" id="{135BF4C6-5124-BB21-9BD5-1D70DC76358B}"/>
              </a:ext>
            </a:extLst>
          </p:cNvPr>
          <p:cNvPicPr>
            <a:picLocks noGrp="1" noChangeAspect="1"/>
          </p:cNvPicPr>
          <p:nvPr>
            <p:ph idx="1"/>
          </p:nvPr>
        </p:nvPicPr>
        <p:blipFill>
          <a:blip r:embed="rId4"/>
          <a:stretch>
            <a:fillRect/>
          </a:stretch>
        </p:blipFill>
        <p:spPr>
          <a:xfrm>
            <a:off x="4306746" y="4298110"/>
            <a:ext cx="2548297" cy="2520017"/>
          </a:xfrm>
        </p:spPr>
      </p:pic>
      <p:sp>
        <p:nvSpPr>
          <p:cNvPr id="5" name="Footer Placeholder 4">
            <a:extLst>
              <a:ext uri="{FF2B5EF4-FFF2-40B4-BE49-F238E27FC236}">
                <a16:creationId xmlns:a16="http://schemas.microsoft.com/office/drawing/2014/main" id="{DB58DC64-1290-ABE4-2927-73C374720A38}"/>
              </a:ext>
            </a:extLst>
          </p:cNvPr>
          <p:cNvSpPr>
            <a:spLocks noGrp="1"/>
          </p:cNvSpPr>
          <p:nvPr>
            <p:ph type="ftr" sz="quarter" idx="11"/>
          </p:nvPr>
        </p:nvSpPr>
        <p:spPr/>
        <p:txBody>
          <a:bodyPr/>
          <a:lstStyle/>
          <a:p>
            <a:r>
              <a:rPr lang="en-US"/>
              <a:t>
              </a:t>
            </a:r>
          </a:p>
        </p:txBody>
      </p:sp>
      <p:pic>
        <p:nvPicPr>
          <p:cNvPr id="10" name="Picture 9">
            <a:extLst>
              <a:ext uri="{FF2B5EF4-FFF2-40B4-BE49-F238E27FC236}">
                <a16:creationId xmlns:a16="http://schemas.microsoft.com/office/drawing/2014/main" id="{BB96E443-757B-807A-5B9D-FF2833353B86}"/>
              </a:ext>
            </a:extLst>
          </p:cNvPr>
          <p:cNvPicPr>
            <a:picLocks noChangeAspect="1"/>
          </p:cNvPicPr>
          <p:nvPr/>
        </p:nvPicPr>
        <p:blipFill>
          <a:blip r:embed="rId5"/>
          <a:srcRect l="5461" t="20840" r="5639" b="4458"/>
          <a:stretch/>
        </p:blipFill>
        <p:spPr>
          <a:xfrm>
            <a:off x="1624470" y="4279786"/>
            <a:ext cx="2501772" cy="2520017"/>
          </a:xfrm>
          <a:prstGeom prst="rect">
            <a:avLst/>
          </a:prstGeom>
        </p:spPr>
      </p:pic>
      <p:sp>
        <p:nvSpPr>
          <p:cNvPr id="3" name="TextBox 2">
            <a:extLst>
              <a:ext uri="{FF2B5EF4-FFF2-40B4-BE49-F238E27FC236}">
                <a16:creationId xmlns:a16="http://schemas.microsoft.com/office/drawing/2014/main" id="{E6806EBD-C607-AAD6-1EDF-E6080EFF1FAC}"/>
              </a:ext>
            </a:extLst>
          </p:cNvPr>
          <p:cNvSpPr txBox="1"/>
          <p:nvPr/>
        </p:nvSpPr>
        <p:spPr>
          <a:xfrm>
            <a:off x="969169" y="1158610"/>
            <a:ext cx="7669586"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800" dirty="0">
                <a:latin typeface="Calibri"/>
                <a:ea typeface="Calibri"/>
                <a:cs typeface="Calibri"/>
              </a:rPr>
              <a:t>Arboreal behavior restricted to few species</a:t>
            </a:r>
          </a:p>
          <a:p>
            <a:pPr marL="457200" indent="-457200">
              <a:buFont typeface="Arial"/>
              <a:buChar char="•"/>
            </a:pPr>
            <a:r>
              <a:rPr lang="en-US" sz="2800" dirty="0">
                <a:latin typeface="Calibri"/>
                <a:ea typeface="Calibri"/>
                <a:cs typeface="Calibri"/>
              </a:rPr>
              <a:t>These use mucous glands in skin + regulate blood flow to toes</a:t>
            </a:r>
          </a:p>
          <a:p>
            <a:pPr marL="457200" indent="-457200">
              <a:buFont typeface="Arial"/>
              <a:buChar char="•"/>
            </a:pPr>
            <a:r>
              <a:rPr lang="en-US" sz="2800" dirty="0">
                <a:latin typeface="Calibri"/>
                <a:ea typeface="Calibri"/>
                <a:cs typeface="Calibri"/>
              </a:rPr>
              <a:t>During fieldwork, routine to observe “terrestrial” salamanders climbing </a:t>
            </a:r>
          </a:p>
          <a:p>
            <a:pPr marL="457200" indent="-457200">
              <a:buFont typeface="Arial"/>
              <a:buChar char="•"/>
            </a:pPr>
            <a:r>
              <a:rPr lang="en-US" sz="2800" dirty="0">
                <a:latin typeface="Calibri"/>
                <a:ea typeface="Calibri"/>
                <a:cs typeface="Calibri"/>
              </a:rPr>
              <a:t>Almost always at night, in the rain</a:t>
            </a:r>
          </a:p>
        </p:txBody>
      </p:sp>
      <p:sp>
        <p:nvSpPr>
          <p:cNvPr id="6" name="TextBox 5">
            <a:extLst>
              <a:ext uri="{FF2B5EF4-FFF2-40B4-BE49-F238E27FC236}">
                <a16:creationId xmlns:a16="http://schemas.microsoft.com/office/drawing/2014/main" id="{1DD1BA91-930C-2962-8D5F-5D69E4047C16}"/>
              </a:ext>
            </a:extLst>
          </p:cNvPr>
          <p:cNvSpPr txBox="1"/>
          <p:nvPr/>
        </p:nvSpPr>
        <p:spPr>
          <a:xfrm>
            <a:off x="-47275" y="4801130"/>
            <a:ext cx="1671745" cy="1323439"/>
          </a:xfrm>
          <a:prstGeom prst="rect">
            <a:avLst/>
          </a:prstGeom>
          <a:noFill/>
        </p:spPr>
        <p:txBody>
          <a:bodyPr wrap="square" rtlCol="0">
            <a:spAutoFit/>
          </a:bodyPr>
          <a:lstStyle/>
          <a:p>
            <a:pPr algn="r"/>
            <a:r>
              <a:rPr lang="en-US" sz="1600" b="1">
                <a:latin typeface="Calibri" panose="020F0502020204030204" pitchFamily="34" charset="0"/>
                <a:cs typeface="Calibri" panose="020F0502020204030204" pitchFamily="34" charset="0"/>
              </a:rPr>
              <a:t>RIGHT</a:t>
            </a:r>
          </a:p>
          <a:p>
            <a:pPr algn="r"/>
            <a:r>
              <a:rPr lang="en-US" sz="1600">
                <a:latin typeface="Calibri" panose="020F0502020204030204" pitchFamily="34" charset="0"/>
                <a:cs typeface="Calibri" panose="020F0502020204030204" pitchFamily="34" charset="0"/>
              </a:rPr>
              <a:t>Red-backed salamander climbing a tree trunk</a:t>
            </a:r>
          </a:p>
        </p:txBody>
      </p:sp>
      <p:sp>
        <p:nvSpPr>
          <p:cNvPr id="7" name="TextBox 6">
            <a:extLst>
              <a:ext uri="{FF2B5EF4-FFF2-40B4-BE49-F238E27FC236}">
                <a16:creationId xmlns:a16="http://schemas.microsoft.com/office/drawing/2014/main" id="{8AE8BFA5-859D-3B53-29C5-790BA7B78DA5}"/>
              </a:ext>
            </a:extLst>
          </p:cNvPr>
          <p:cNvSpPr txBox="1"/>
          <p:nvPr/>
        </p:nvSpPr>
        <p:spPr>
          <a:xfrm>
            <a:off x="6855043" y="4267153"/>
            <a:ext cx="1671745" cy="830997"/>
          </a:xfrm>
          <a:prstGeom prst="rect">
            <a:avLst/>
          </a:prstGeom>
          <a:noFill/>
        </p:spPr>
        <p:txBody>
          <a:bodyPr wrap="square" rtlCol="0">
            <a:spAutoFit/>
          </a:bodyPr>
          <a:lstStyle/>
          <a:p>
            <a:r>
              <a:rPr lang="en-US" sz="1600" b="1">
                <a:latin typeface="Calibri" panose="020F0502020204030204" pitchFamily="34" charset="0"/>
                <a:cs typeface="Calibri" panose="020F0502020204030204" pitchFamily="34" charset="0"/>
              </a:rPr>
              <a:t>LEFT</a:t>
            </a:r>
          </a:p>
          <a:p>
            <a:r>
              <a:rPr lang="en-US" sz="1600" err="1">
                <a:latin typeface="Calibri" panose="020F0502020204030204" pitchFamily="34" charset="0"/>
                <a:cs typeface="Calibri" panose="020F0502020204030204" pitchFamily="34" charset="0"/>
              </a:rPr>
              <a:t>Aneides</a:t>
            </a:r>
            <a:r>
              <a:rPr lang="en-US" sz="1600">
                <a:latin typeface="Calibri" panose="020F0502020204030204" pitchFamily="34" charset="0"/>
                <a:cs typeface="Calibri" panose="020F0502020204030204" pitchFamily="34" charset="0"/>
              </a:rPr>
              <a:t> climbing a glass tank</a:t>
            </a:r>
          </a:p>
        </p:txBody>
      </p:sp>
      <p:sp>
        <p:nvSpPr>
          <p:cNvPr id="12" name="TextBox 11">
            <a:extLst>
              <a:ext uri="{FF2B5EF4-FFF2-40B4-BE49-F238E27FC236}">
                <a16:creationId xmlns:a16="http://schemas.microsoft.com/office/drawing/2014/main" id="{46237070-B6F0-4769-0183-F4574A585155}"/>
              </a:ext>
            </a:extLst>
          </p:cNvPr>
          <p:cNvSpPr txBox="1"/>
          <p:nvPr/>
        </p:nvSpPr>
        <p:spPr>
          <a:xfrm>
            <a:off x="7205918" y="5617762"/>
            <a:ext cx="1498300" cy="1077218"/>
          </a:xfrm>
          <a:prstGeom prst="rect">
            <a:avLst/>
          </a:prstGeom>
          <a:noFill/>
        </p:spPr>
        <p:txBody>
          <a:bodyPr wrap="square" rtlCol="0">
            <a:spAutoFit/>
          </a:bodyPr>
          <a:lstStyle/>
          <a:p>
            <a:pPr algn="r"/>
            <a:r>
              <a:rPr lang="en-US" sz="1600" b="1">
                <a:latin typeface="Calibri" panose="020F0502020204030204" pitchFamily="34" charset="0"/>
                <a:cs typeface="Calibri" panose="020F0502020204030204" pitchFamily="34" charset="0"/>
              </a:rPr>
              <a:t>RIGHT</a:t>
            </a:r>
          </a:p>
          <a:p>
            <a:pPr algn="r"/>
            <a:r>
              <a:rPr lang="en-US" sz="1600">
                <a:latin typeface="Calibri" panose="020F0502020204030204" pitchFamily="34" charset="0"/>
                <a:cs typeface="Calibri" panose="020F0502020204030204" pitchFamily="34" charset="0"/>
              </a:rPr>
              <a:t>Zigzag salamander climbing a tree</a:t>
            </a:r>
          </a:p>
        </p:txBody>
      </p:sp>
    </p:spTree>
    <p:extLst>
      <p:ext uri="{BB962C8B-B14F-4D97-AF65-F5344CB8AC3E}">
        <p14:creationId xmlns:p14="http://schemas.microsoft.com/office/powerpoint/2010/main" val="4158046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357C1-8FB9-466D-B371-B8EAA5F647F8}"/>
              </a:ext>
            </a:extLst>
          </p:cNvPr>
          <p:cNvSpPr>
            <a:spLocks noGrp="1"/>
          </p:cNvSpPr>
          <p:nvPr>
            <p:ph type="title"/>
          </p:nvPr>
        </p:nvSpPr>
        <p:spPr>
          <a:xfrm>
            <a:off x="612648" y="343920"/>
            <a:ext cx="10653578" cy="775193"/>
          </a:xfrm>
        </p:spPr>
        <p:txBody>
          <a:bodyPr>
            <a:normAutofit/>
          </a:bodyPr>
          <a:lstStyle/>
          <a:p>
            <a:r>
              <a:rPr lang="en-US" sz="4400">
                <a:latin typeface="Calibri" panose="020F0502020204030204" pitchFamily="34" charset="0"/>
                <a:cs typeface="Calibri" panose="020F0502020204030204" pitchFamily="34" charset="0"/>
              </a:rPr>
              <a:t>Questions</a:t>
            </a:r>
          </a:p>
        </p:txBody>
      </p:sp>
      <p:sp>
        <p:nvSpPr>
          <p:cNvPr id="3" name="Content Placeholder 2">
            <a:extLst>
              <a:ext uri="{FF2B5EF4-FFF2-40B4-BE49-F238E27FC236}">
                <a16:creationId xmlns:a16="http://schemas.microsoft.com/office/drawing/2014/main" id="{44F0E5CB-918F-2138-67FA-734177C8520F}"/>
              </a:ext>
            </a:extLst>
          </p:cNvPr>
          <p:cNvSpPr>
            <a:spLocks noGrp="1"/>
          </p:cNvSpPr>
          <p:nvPr>
            <p:ph idx="1"/>
          </p:nvPr>
        </p:nvSpPr>
        <p:spPr>
          <a:xfrm>
            <a:off x="708655" y="1183228"/>
            <a:ext cx="11615273" cy="3661608"/>
          </a:xfrm>
        </p:spPr>
        <p:txBody>
          <a:bodyPr vert="horz" lIns="91440" tIns="45720" rIns="91440" bIns="45720" rtlCol="0" anchor="t">
            <a:noAutofit/>
          </a:bodyPr>
          <a:lstStyle/>
          <a:p>
            <a:pPr>
              <a:lnSpc>
                <a:spcPct val="100000"/>
              </a:lnSpc>
              <a:spcBef>
                <a:spcPts val="0"/>
              </a:spcBef>
            </a:pPr>
            <a:r>
              <a:rPr lang="en-US" sz="2800" b="1">
                <a:latin typeface="Calibri" panose="020F0502020204030204" pitchFamily="34" charset="0"/>
                <a:cs typeface="Calibri" panose="020F0502020204030204" pitchFamily="34" charset="0"/>
              </a:rPr>
              <a:t>Do Plethodon, Desmognathus, and Eurycea exhibit arboreal behavior? </a:t>
            </a:r>
          </a:p>
          <a:p>
            <a:pPr marL="0" indent="0">
              <a:lnSpc>
                <a:spcPct val="100000"/>
              </a:lnSpc>
              <a:spcBef>
                <a:spcPts val="0"/>
              </a:spcBef>
              <a:buNone/>
            </a:pPr>
            <a:endParaRPr lang="en-US" sz="1800" b="1">
              <a:latin typeface="Calibri" panose="020F0502020204030204" pitchFamily="34" charset="0"/>
              <a:cs typeface="Calibri" panose="020F0502020204030204" pitchFamily="34" charset="0"/>
            </a:endParaRPr>
          </a:p>
          <a:p>
            <a:pPr>
              <a:lnSpc>
                <a:spcPct val="100000"/>
              </a:lnSpc>
              <a:spcBef>
                <a:spcPts val="0"/>
              </a:spcBef>
            </a:pPr>
            <a:r>
              <a:rPr lang="en-US" sz="2800" b="1">
                <a:latin typeface="Calibri" panose="020F0502020204030204" pitchFamily="34" charset="0"/>
                <a:cs typeface="Calibri" panose="020F0502020204030204" pitchFamily="34" charset="0"/>
              </a:rPr>
              <a:t>Do differences in arboreal behavior differ between species and do they correlate with niche breadth</a:t>
            </a:r>
          </a:p>
          <a:p>
            <a:pPr>
              <a:lnSpc>
                <a:spcPct val="100000"/>
              </a:lnSpc>
              <a:spcBef>
                <a:spcPts val="0"/>
              </a:spcBef>
            </a:pPr>
            <a:endParaRPr lang="en-US" sz="1800" b="1">
              <a:latin typeface="Calibri" panose="020F0502020204030204" pitchFamily="34" charset="0"/>
              <a:ea typeface="Calibri"/>
              <a:cs typeface="Calibri" panose="020F0502020204030204" pitchFamily="34" charset="0"/>
            </a:endParaRPr>
          </a:p>
          <a:p>
            <a:pPr>
              <a:lnSpc>
                <a:spcPct val="100000"/>
              </a:lnSpc>
              <a:spcBef>
                <a:spcPts val="0"/>
              </a:spcBef>
            </a:pPr>
            <a:r>
              <a:rPr lang="en-US" sz="2800" b="1">
                <a:latin typeface="Calibri" panose="020F0502020204030204" pitchFamily="34" charset="0"/>
                <a:ea typeface="Calibri"/>
                <a:cs typeface="Calibri" panose="020F0502020204030204" pitchFamily="34" charset="0"/>
              </a:rPr>
              <a:t>Are there differences in diurnal and nocturnal arboreal behavior in each species?</a:t>
            </a:r>
            <a:endParaRPr lang="en-US" sz="2800" b="1">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22EE666A-AB3B-476F-37E8-EEC436473284}"/>
              </a:ext>
            </a:extLst>
          </p:cNvPr>
          <p:cNvSpPr>
            <a:spLocks noGrp="1"/>
          </p:cNvSpPr>
          <p:nvPr>
            <p:ph type="ftr" sz="quarter" idx="11"/>
          </p:nvPr>
        </p:nvSpPr>
        <p:spPr/>
        <p:txBody>
          <a:bodyPr/>
          <a:lstStyle/>
          <a:p>
            <a:r>
              <a:rPr lang="en-US"/>
              <a:t>
              </a:t>
            </a:r>
          </a:p>
        </p:txBody>
      </p:sp>
      <p:pic>
        <p:nvPicPr>
          <p:cNvPr id="8" name="Picture 7" descr="A lizard on a log&#10;&#10;AI-generated content may be incorrect.">
            <a:extLst>
              <a:ext uri="{FF2B5EF4-FFF2-40B4-BE49-F238E27FC236}">
                <a16:creationId xmlns:a16="http://schemas.microsoft.com/office/drawing/2014/main" id="{23E8EA96-3348-FD8C-8DD5-7C4D712EAB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5036" y="4529623"/>
            <a:ext cx="3435824" cy="2288504"/>
          </a:xfrm>
          <a:prstGeom prst="rect">
            <a:avLst/>
          </a:prstGeom>
        </p:spPr>
      </p:pic>
      <p:pic>
        <p:nvPicPr>
          <p:cNvPr id="10" name="Picture 9" descr="A lizard on the ground&#10;&#10;AI-generated content may be incorrect.">
            <a:extLst>
              <a:ext uri="{FF2B5EF4-FFF2-40B4-BE49-F238E27FC236}">
                <a16:creationId xmlns:a16="http://schemas.microsoft.com/office/drawing/2014/main" id="{AF36719D-3CDA-A4E9-AB57-1661F57A4C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288" y="4855775"/>
            <a:ext cx="2790312" cy="1859362"/>
          </a:xfrm>
          <a:prstGeom prst="rect">
            <a:avLst/>
          </a:prstGeom>
        </p:spPr>
      </p:pic>
      <p:pic>
        <p:nvPicPr>
          <p:cNvPr id="12" name="Picture 11" descr="A lizard on a rock&#10;&#10;AI-generated content may be incorrect.">
            <a:extLst>
              <a:ext uri="{FF2B5EF4-FFF2-40B4-BE49-F238E27FC236}">
                <a16:creationId xmlns:a16="http://schemas.microsoft.com/office/drawing/2014/main" id="{57DF5396-460B-11D4-21F8-FE8F44FA5576}"/>
              </a:ext>
            </a:extLst>
          </p:cNvPr>
          <p:cNvPicPr>
            <a:picLocks noChangeAspect="1"/>
          </p:cNvPicPr>
          <p:nvPr/>
        </p:nvPicPr>
        <p:blipFill>
          <a:blip r:embed="rId5" cstate="print">
            <a:extLst>
              <a:ext uri="{28A0092B-C50C-407E-A947-70E740481C1C}">
                <a14:useLocalDpi xmlns:a14="http://schemas.microsoft.com/office/drawing/2010/main" val="0"/>
              </a:ext>
            </a:extLst>
          </a:blip>
          <a:srcRect t="29196" b="25373"/>
          <a:stretch/>
        </p:blipFill>
        <p:spPr>
          <a:xfrm>
            <a:off x="8079474" y="4545407"/>
            <a:ext cx="3725839" cy="2256935"/>
          </a:xfrm>
          <a:prstGeom prst="rect">
            <a:avLst/>
          </a:prstGeom>
        </p:spPr>
      </p:pic>
      <p:sp>
        <p:nvSpPr>
          <p:cNvPr id="13" name="TextBox 12">
            <a:extLst>
              <a:ext uri="{FF2B5EF4-FFF2-40B4-BE49-F238E27FC236}">
                <a16:creationId xmlns:a16="http://schemas.microsoft.com/office/drawing/2014/main" id="{95BE5DCC-B1FE-4FCC-2AB0-96A5D9A22854}"/>
              </a:ext>
            </a:extLst>
          </p:cNvPr>
          <p:cNvSpPr txBox="1"/>
          <p:nvPr/>
        </p:nvSpPr>
        <p:spPr>
          <a:xfrm>
            <a:off x="1165028" y="4545407"/>
            <a:ext cx="2194832" cy="369332"/>
          </a:xfrm>
          <a:prstGeom prst="rect">
            <a:avLst/>
          </a:prstGeom>
          <a:noFill/>
        </p:spPr>
        <p:txBody>
          <a:bodyPr wrap="none" rtlCol="0">
            <a:spAutoFit/>
          </a:bodyPr>
          <a:lstStyle/>
          <a:p>
            <a:r>
              <a:rPr lang="en-US"/>
              <a:t>Dusky Salamander</a:t>
            </a:r>
          </a:p>
        </p:txBody>
      </p:sp>
      <p:sp>
        <p:nvSpPr>
          <p:cNvPr id="14" name="TextBox 13">
            <a:extLst>
              <a:ext uri="{FF2B5EF4-FFF2-40B4-BE49-F238E27FC236}">
                <a16:creationId xmlns:a16="http://schemas.microsoft.com/office/drawing/2014/main" id="{D04F23D8-8167-EBC3-64EB-0AD347A7C11E}"/>
              </a:ext>
            </a:extLst>
          </p:cNvPr>
          <p:cNvSpPr txBox="1"/>
          <p:nvPr/>
        </p:nvSpPr>
        <p:spPr>
          <a:xfrm>
            <a:off x="4712670" y="4160291"/>
            <a:ext cx="2260555" cy="369332"/>
          </a:xfrm>
          <a:prstGeom prst="rect">
            <a:avLst/>
          </a:prstGeom>
          <a:noFill/>
        </p:spPr>
        <p:txBody>
          <a:bodyPr wrap="none" rtlCol="0">
            <a:spAutoFit/>
          </a:bodyPr>
          <a:lstStyle/>
          <a:p>
            <a:r>
              <a:rPr lang="en-US"/>
              <a:t>Zigzag Salamander</a:t>
            </a:r>
          </a:p>
        </p:txBody>
      </p:sp>
      <p:sp>
        <p:nvSpPr>
          <p:cNvPr id="15" name="TextBox 14">
            <a:extLst>
              <a:ext uri="{FF2B5EF4-FFF2-40B4-BE49-F238E27FC236}">
                <a16:creationId xmlns:a16="http://schemas.microsoft.com/office/drawing/2014/main" id="{CA2E1602-4F28-A4BF-6825-53BF308D2433}"/>
              </a:ext>
            </a:extLst>
          </p:cNvPr>
          <p:cNvSpPr txBox="1"/>
          <p:nvPr/>
        </p:nvSpPr>
        <p:spPr>
          <a:xfrm>
            <a:off x="8901082" y="4176075"/>
            <a:ext cx="2082621" cy="369332"/>
          </a:xfrm>
          <a:prstGeom prst="rect">
            <a:avLst/>
          </a:prstGeom>
          <a:noFill/>
        </p:spPr>
        <p:txBody>
          <a:bodyPr wrap="none" rtlCol="0">
            <a:spAutoFit/>
          </a:bodyPr>
          <a:lstStyle/>
          <a:p>
            <a:r>
              <a:rPr lang="en-US"/>
              <a:t>Cave Salamander</a:t>
            </a:r>
          </a:p>
        </p:txBody>
      </p:sp>
    </p:spTree>
    <p:extLst>
      <p:ext uri="{BB962C8B-B14F-4D97-AF65-F5344CB8AC3E}">
        <p14:creationId xmlns:p14="http://schemas.microsoft.com/office/powerpoint/2010/main" val="351993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01B4D-64BB-061B-283A-51C0A315F311}"/>
              </a:ext>
            </a:extLst>
          </p:cNvPr>
          <p:cNvSpPr>
            <a:spLocks noGrp="1"/>
          </p:cNvSpPr>
          <p:nvPr>
            <p:ph type="title"/>
          </p:nvPr>
        </p:nvSpPr>
        <p:spPr/>
        <p:txBody>
          <a:bodyPr>
            <a:normAutofit/>
          </a:bodyPr>
          <a:lstStyle/>
          <a:p>
            <a:r>
              <a:rPr lang="en-US" sz="4400">
                <a:latin typeface="Calibri" panose="020F0502020204030204" pitchFamily="34" charset="0"/>
                <a:cs typeface="Calibri" panose="020F0502020204030204" pitchFamily="34" charset="0"/>
              </a:rPr>
              <a:t>Methods</a:t>
            </a:r>
          </a:p>
        </p:txBody>
      </p:sp>
      <p:sp>
        <p:nvSpPr>
          <p:cNvPr id="3" name="Content Placeholder 2">
            <a:extLst>
              <a:ext uri="{FF2B5EF4-FFF2-40B4-BE49-F238E27FC236}">
                <a16:creationId xmlns:a16="http://schemas.microsoft.com/office/drawing/2014/main" id="{54423215-0551-55E8-5C00-014D3B6A464C}"/>
              </a:ext>
            </a:extLst>
          </p:cNvPr>
          <p:cNvSpPr>
            <a:spLocks noGrp="1"/>
          </p:cNvSpPr>
          <p:nvPr>
            <p:ph idx="1"/>
          </p:nvPr>
        </p:nvSpPr>
        <p:spPr>
          <a:xfrm>
            <a:off x="227741" y="4837761"/>
            <a:ext cx="3391469" cy="1099015"/>
          </a:xfrm>
        </p:spPr>
        <p:txBody>
          <a:bodyPr vert="horz" lIns="91440" tIns="45720" rIns="91440" bIns="45720" rtlCol="0" anchor="t">
            <a:normAutofit/>
          </a:bodyPr>
          <a:lstStyle/>
          <a:p>
            <a:pPr>
              <a:lnSpc>
                <a:spcPct val="100000"/>
              </a:lnSpc>
              <a:spcBef>
                <a:spcPts val="0"/>
              </a:spcBef>
            </a:pPr>
            <a:r>
              <a:rPr lang="en-US">
                <a:latin typeface="Calibri" panose="020F0502020204030204" pitchFamily="34" charset="0"/>
                <a:cs typeface="Calibri" panose="020F0502020204030204" pitchFamily="34" charset="0"/>
              </a:rPr>
              <a:t>3D printed stackable ramp</a:t>
            </a:r>
          </a:p>
          <a:p>
            <a:pPr>
              <a:lnSpc>
                <a:spcPct val="100000"/>
              </a:lnSpc>
              <a:spcBef>
                <a:spcPts val="0"/>
              </a:spcBef>
            </a:pPr>
            <a:r>
              <a:rPr lang="en-US">
                <a:latin typeface="Calibri" panose="020F0502020204030204" pitchFamily="34" charset="0"/>
                <a:cs typeface="Calibri" panose="020F0502020204030204" pitchFamily="34" charset="0"/>
              </a:rPr>
              <a:t>Stacked to create vertical climbing apparatus</a:t>
            </a:r>
          </a:p>
        </p:txBody>
      </p:sp>
      <p:sp>
        <p:nvSpPr>
          <p:cNvPr id="5" name="Footer Placeholder 4">
            <a:extLst>
              <a:ext uri="{FF2B5EF4-FFF2-40B4-BE49-F238E27FC236}">
                <a16:creationId xmlns:a16="http://schemas.microsoft.com/office/drawing/2014/main" id="{0FAFB4A4-0897-08EC-DC75-5E64C49B3941}"/>
              </a:ext>
            </a:extLst>
          </p:cNvPr>
          <p:cNvSpPr>
            <a:spLocks noGrp="1"/>
          </p:cNvSpPr>
          <p:nvPr>
            <p:ph type="ftr" sz="quarter" idx="11"/>
          </p:nvPr>
        </p:nvSpPr>
        <p:spPr/>
        <p:txBody>
          <a:bodyPr/>
          <a:lstStyle/>
          <a:p>
            <a:r>
              <a:rPr lang="en-US"/>
              <a:t>
              </a:t>
            </a:r>
          </a:p>
        </p:txBody>
      </p:sp>
      <p:pic>
        <p:nvPicPr>
          <p:cNvPr id="13" name="Picture 12">
            <a:extLst>
              <a:ext uri="{FF2B5EF4-FFF2-40B4-BE49-F238E27FC236}">
                <a16:creationId xmlns:a16="http://schemas.microsoft.com/office/drawing/2014/main" id="{E5A76FA7-5B4D-DC14-8C6B-9C55BFF76D56}"/>
              </a:ext>
            </a:extLst>
          </p:cNvPr>
          <p:cNvPicPr>
            <a:picLocks noChangeAspect="1"/>
          </p:cNvPicPr>
          <p:nvPr/>
        </p:nvPicPr>
        <p:blipFill>
          <a:blip r:embed="rId3" cstate="print">
            <a:extLst>
              <a:ext uri="{28A0092B-C50C-407E-A947-70E740481C1C}">
                <a14:useLocalDpi xmlns:a14="http://schemas.microsoft.com/office/drawing/2010/main" val="0"/>
              </a:ext>
            </a:extLst>
          </a:blip>
          <a:srcRect t="14616" r="40900"/>
          <a:stretch/>
        </p:blipFill>
        <p:spPr>
          <a:xfrm>
            <a:off x="7321846" y="161374"/>
            <a:ext cx="4551992" cy="4932332"/>
          </a:xfrm>
          <a:prstGeom prst="rect">
            <a:avLst/>
          </a:prstGeom>
        </p:spPr>
      </p:pic>
      <p:pic>
        <p:nvPicPr>
          <p:cNvPr id="12" name="Picture 11" descr="A stack of black plastic shelves&#10;&#10;AI-generated content may be incorrect.">
            <a:extLst>
              <a:ext uri="{FF2B5EF4-FFF2-40B4-BE49-F238E27FC236}">
                <a16:creationId xmlns:a16="http://schemas.microsoft.com/office/drawing/2014/main" id="{1BD90579-FF09-150A-9B79-8E413A891852}"/>
              </a:ext>
            </a:extLst>
          </p:cNvPr>
          <p:cNvPicPr>
            <a:picLocks noChangeAspect="1"/>
          </p:cNvPicPr>
          <p:nvPr/>
        </p:nvPicPr>
        <p:blipFill>
          <a:blip r:embed="rId4" cstate="print">
            <a:extLst>
              <a:ext uri="{28A0092B-C50C-407E-A947-70E740481C1C}">
                <a14:useLocalDpi xmlns:a14="http://schemas.microsoft.com/office/drawing/2010/main" val="0"/>
              </a:ext>
            </a:extLst>
          </a:blip>
          <a:srcRect l="27429" t="12166" r="23743" b="16737"/>
          <a:stretch/>
        </p:blipFill>
        <p:spPr>
          <a:xfrm>
            <a:off x="4226822" y="126591"/>
            <a:ext cx="2577833" cy="5001898"/>
          </a:xfrm>
          <a:prstGeom prst="rect">
            <a:avLst/>
          </a:prstGeom>
        </p:spPr>
      </p:pic>
      <p:pic>
        <p:nvPicPr>
          <p:cNvPr id="14" name="Picture 13">
            <a:extLst>
              <a:ext uri="{FF2B5EF4-FFF2-40B4-BE49-F238E27FC236}">
                <a16:creationId xmlns:a16="http://schemas.microsoft.com/office/drawing/2014/main" id="{2E06734B-6136-EF93-04FB-64F21DD6D9F2}"/>
              </a:ext>
            </a:extLst>
          </p:cNvPr>
          <p:cNvPicPr>
            <a:picLocks noChangeAspect="1"/>
          </p:cNvPicPr>
          <p:nvPr/>
        </p:nvPicPr>
        <p:blipFill>
          <a:blip r:embed="rId5"/>
          <a:srcRect l="7281" t="3800" r="2757" b="3485"/>
          <a:stretch/>
        </p:blipFill>
        <p:spPr>
          <a:xfrm>
            <a:off x="227741" y="1840468"/>
            <a:ext cx="3732891" cy="2654789"/>
          </a:xfrm>
          <a:prstGeom prst="rect">
            <a:avLst/>
          </a:prstGeom>
        </p:spPr>
      </p:pic>
      <p:sp>
        <p:nvSpPr>
          <p:cNvPr id="15" name="TextBox 14">
            <a:extLst>
              <a:ext uri="{FF2B5EF4-FFF2-40B4-BE49-F238E27FC236}">
                <a16:creationId xmlns:a16="http://schemas.microsoft.com/office/drawing/2014/main" id="{6A1981C6-E941-4F22-31DE-4D166C8C9123}"/>
              </a:ext>
            </a:extLst>
          </p:cNvPr>
          <p:cNvSpPr txBox="1"/>
          <p:nvPr/>
        </p:nvSpPr>
        <p:spPr>
          <a:xfrm>
            <a:off x="227741" y="4056004"/>
            <a:ext cx="1984839" cy="369332"/>
          </a:xfrm>
          <a:prstGeom prst="rect">
            <a:avLst/>
          </a:prstGeom>
          <a:noFill/>
        </p:spPr>
        <p:txBody>
          <a:bodyPr wrap="none" rtlCol="0">
            <a:spAutoFit/>
          </a:bodyPr>
          <a:lstStyle/>
          <a:p>
            <a:r>
              <a:rPr lang="en-US"/>
              <a:t>10 × 5 × 3 cm tall</a:t>
            </a:r>
          </a:p>
        </p:txBody>
      </p:sp>
      <p:sp>
        <p:nvSpPr>
          <p:cNvPr id="16" name="TextBox 15">
            <a:extLst>
              <a:ext uri="{FF2B5EF4-FFF2-40B4-BE49-F238E27FC236}">
                <a16:creationId xmlns:a16="http://schemas.microsoft.com/office/drawing/2014/main" id="{C7414BA2-1BF9-3F98-7C2D-4462F2AF3175}"/>
              </a:ext>
            </a:extLst>
          </p:cNvPr>
          <p:cNvSpPr txBox="1"/>
          <p:nvPr/>
        </p:nvSpPr>
        <p:spPr>
          <a:xfrm>
            <a:off x="3490637" y="5334478"/>
            <a:ext cx="4156368" cy="1015663"/>
          </a:xfrm>
          <a:prstGeom prst="rect">
            <a:avLst/>
          </a:prstGeom>
          <a:noFill/>
        </p:spPr>
        <p:txBody>
          <a:bodyPr wrap="square" rtlCol="0">
            <a:spAutoFit/>
          </a:bodyPr>
          <a:lstStyle/>
          <a:p>
            <a:pPr marL="285750" indent="-285750">
              <a:buFont typeface="Arial" panose="020B0604020202020204" pitchFamily="34" charset="0"/>
              <a:buChar char="•"/>
            </a:pPr>
            <a:r>
              <a:rPr lang="en-US" sz="2000" b="1">
                <a:latin typeface="Calibri" panose="020F0502020204030204" pitchFamily="34" charset="0"/>
                <a:cs typeface="Calibri" panose="020F0502020204030204" pitchFamily="34" charset="0"/>
              </a:rPr>
              <a:t>Nine ramps </a:t>
            </a:r>
            <a:r>
              <a:rPr lang="en-US" sz="2000">
                <a:latin typeface="Calibri" panose="020F0502020204030204" pitchFamily="34" charset="0"/>
                <a:cs typeface="Calibri" panose="020F0502020204030204" pitchFamily="34" charset="0"/>
              </a:rPr>
              <a:t>stacked in alternating pattern</a:t>
            </a:r>
          </a:p>
          <a:p>
            <a:pPr marL="285750" indent="-285750">
              <a:buFont typeface="Arial" panose="020B0604020202020204" pitchFamily="34" charset="0"/>
              <a:buChar char="•"/>
            </a:pPr>
            <a:r>
              <a:rPr lang="en-US" sz="2000">
                <a:latin typeface="Calibri" panose="020F0502020204030204" pitchFamily="34" charset="0"/>
                <a:cs typeface="Calibri" panose="020F0502020204030204" pitchFamily="34" charset="0"/>
              </a:rPr>
              <a:t>Ascending structure (27 cm tall)</a:t>
            </a:r>
          </a:p>
        </p:txBody>
      </p:sp>
      <p:sp>
        <p:nvSpPr>
          <p:cNvPr id="18" name="TextBox 17">
            <a:extLst>
              <a:ext uri="{FF2B5EF4-FFF2-40B4-BE49-F238E27FC236}">
                <a16:creationId xmlns:a16="http://schemas.microsoft.com/office/drawing/2014/main" id="{32D6CC1B-5555-3323-D827-10D01E985B7D}"/>
              </a:ext>
            </a:extLst>
          </p:cNvPr>
          <p:cNvSpPr txBox="1"/>
          <p:nvPr/>
        </p:nvSpPr>
        <p:spPr>
          <a:xfrm>
            <a:off x="7806508" y="5182357"/>
            <a:ext cx="4034921" cy="1323439"/>
          </a:xfrm>
          <a:prstGeom prst="rect">
            <a:avLst/>
          </a:prstGeom>
          <a:noFill/>
        </p:spPr>
        <p:txBody>
          <a:bodyPr wrap="square" rtlCol="0">
            <a:spAutoFit/>
          </a:bodyPr>
          <a:lstStyle/>
          <a:p>
            <a:pPr marL="285750" indent="-285750">
              <a:buFont typeface="Arial" panose="020B0604020202020204" pitchFamily="34" charset="0"/>
              <a:buChar char="•"/>
            </a:pPr>
            <a:r>
              <a:rPr lang="en-US" sz="2000">
                <a:latin typeface="Calibri" panose="020F0502020204030204" pitchFamily="34" charset="0"/>
                <a:cs typeface="Calibri" panose="020F0502020204030204" pitchFamily="34" charset="0"/>
              </a:rPr>
              <a:t>10 L tanks (vertically oriented)</a:t>
            </a:r>
          </a:p>
          <a:p>
            <a:pPr marL="285750" indent="-285750">
              <a:buFont typeface="Arial" panose="020B0604020202020204" pitchFamily="34" charset="0"/>
              <a:buChar char="•"/>
            </a:pPr>
            <a:r>
              <a:rPr lang="en-US" sz="2000">
                <a:latin typeface="Calibri" panose="020F0502020204030204" pitchFamily="34" charset="0"/>
                <a:cs typeface="Calibri" panose="020F0502020204030204" pitchFamily="34" charset="0"/>
              </a:rPr>
              <a:t>Climbing apparatus in center</a:t>
            </a:r>
          </a:p>
          <a:p>
            <a:pPr marL="285750" indent="-285750">
              <a:buFont typeface="Arial" panose="020B0604020202020204" pitchFamily="34" charset="0"/>
              <a:buChar char="•"/>
            </a:pPr>
            <a:r>
              <a:rPr lang="en-US" sz="2000">
                <a:latin typeface="Calibri" panose="020F0502020204030204" pitchFamily="34" charset="0"/>
                <a:cs typeface="Calibri" panose="020F0502020204030204" pitchFamily="34" charset="0"/>
              </a:rPr>
              <a:t>Bottom lined with damp moss</a:t>
            </a:r>
          </a:p>
          <a:p>
            <a:pPr marL="285750" indent="-285750">
              <a:buFont typeface="Arial" panose="020B0604020202020204" pitchFamily="34" charset="0"/>
              <a:buChar char="•"/>
            </a:pPr>
            <a:r>
              <a:rPr lang="en-US" sz="2000">
                <a:latin typeface="Calibri" panose="020F0502020204030204" pitchFamily="34" charset="0"/>
                <a:cs typeface="Calibri" panose="020F0502020204030204" pitchFamily="34" charset="0"/>
              </a:rPr>
              <a:t>Environmental chamber at </a:t>
            </a:r>
            <a:r>
              <a:rPr lang="en-US" sz="2000">
                <a:latin typeface="Calibri" panose="020F0502020204030204" pitchFamily="34" charset="0"/>
                <a:ea typeface="+mn-lt"/>
                <a:cs typeface="Calibri" panose="020F0502020204030204" pitchFamily="34" charset="0"/>
              </a:rPr>
              <a:t>15°C</a:t>
            </a:r>
          </a:p>
        </p:txBody>
      </p:sp>
    </p:spTree>
    <p:extLst>
      <p:ext uri="{BB962C8B-B14F-4D97-AF65-F5344CB8AC3E}">
        <p14:creationId xmlns:p14="http://schemas.microsoft.com/office/powerpoint/2010/main" val="3669788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ABAAE-A8BB-4976-9BD0-FD16A133D926}"/>
              </a:ext>
            </a:extLst>
          </p:cNvPr>
          <p:cNvSpPr>
            <a:spLocks noGrp="1"/>
          </p:cNvSpPr>
          <p:nvPr>
            <p:ph type="title"/>
          </p:nvPr>
        </p:nvSpPr>
        <p:spPr>
          <a:xfrm>
            <a:off x="544410" y="499216"/>
            <a:ext cx="10653578" cy="1132258"/>
          </a:xfrm>
        </p:spPr>
        <p:txBody>
          <a:bodyPr>
            <a:normAutofit/>
          </a:bodyPr>
          <a:lstStyle/>
          <a:p>
            <a:r>
              <a:rPr lang="en-US" sz="4400">
                <a:latin typeface="Calibri" panose="020F0502020204030204" pitchFamily="34" charset="0"/>
                <a:cs typeface="Calibri" panose="020F0502020204030204" pitchFamily="34" charset="0"/>
              </a:rPr>
              <a:t>Methods - Observations</a:t>
            </a:r>
          </a:p>
        </p:txBody>
      </p:sp>
      <p:sp>
        <p:nvSpPr>
          <p:cNvPr id="5" name="Footer Placeholder 4">
            <a:extLst>
              <a:ext uri="{FF2B5EF4-FFF2-40B4-BE49-F238E27FC236}">
                <a16:creationId xmlns:a16="http://schemas.microsoft.com/office/drawing/2014/main" id="{675F5B0B-B2C5-9383-AD42-7B491F1DA63A}"/>
              </a:ext>
            </a:extLst>
          </p:cNvPr>
          <p:cNvSpPr>
            <a:spLocks noGrp="1"/>
          </p:cNvSpPr>
          <p:nvPr>
            <p:ph type="ftr" sz="quarter" idx="11"/>
          </p:nvPr>
        </p:nvSpPr>
        <p:spPr>
          <a:xfrm>
            <a:off x="8461612" y="5937898"/>
            <a:ext cx="3955342" cy="750252"/>
          </a:xfrm>
        </p:spPr>
        <p:txBody>
          <a:bodyPr/>
          <a:lstStyle/>
          <a:p>
            <a:pPr marL="627063" marR="0" lvl="1" indent="-268288" algn="l" defTabSz="438912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latin typeface="Calibri" panose="020F0502020204030204" pitchFamily="34" charset="0"/>
                <a:ea typeface="+mn-lt"/>
                <a:cs typeface="Calibri" panose="020F0502020204030204" pitchFamily="34" charset="0"/>
              </a:rPr>
              <a:t>Conducted for 3 days</a:t>
            </a:r>
          </a:p>
          <a:p>
            <a:pPr marL="627063" marR="0" lvl="1" indent="-268288" algn="l" defTabSz="438912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latin typeface="Calibri" panose="020F0502020204030204" pitchFamily="34" charset="0"/>
                <a:ea typeface="+mn-lt"/>
                <a:cs typeface="Calibri" panose="020F0502020204030204" pitchFamily="34" charset="0"/>
              </a:rPr>
              <a:t>Diurnal observations conducted haphazardly</a:t>
            </a:r>
          </a:p>
        </p:txBody>
      </p:sp>
      <p:pic>
        <p:nvPicPr>
          <p:cNvPr id="12" name="Picture 11">
            <a:extLst>
              <a:ext uri="{FF2B5EF4-FFF2-40B4-BE49-F238E27FC236}">
                <a16:creationId xmlns:a16="http://schemas.microsoft.com/office/drawing/2014/main" id="{A42C14EE-75D2-DF16-B6E6-45C64AFF18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0086" y="1461442"/>
            <a:ext cx="4093986" cy="3070490"/>
          </a:xfrm>
          <a:prstGeom prst="rect">
            <a:avLst/>
          </a:prstGeom>
        </p:spPr>
      </p:pic>
      <p:pic>
        <p:nvPicPr>
          <p:cNvPr id="14" name="Picture 13">
            <a:extLst>
              <a:ext uri="{FF2B5EF4-FFF2-40B4-BE49-F238E27FC236}">
                <a16:creationId xmlns:a16="http://schemas.microsoft.com/office/drawing/2014/main" id="{373FF917-57EA-9D0D-CE0F-44A828A5C1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97" y="1461442"/>
            <a:ext cx="4542342" cy="3406753"/>
          </a:xfrm>
          <a:prstGeom prst="rect">
            <a:avLst/>
          </a:prstGeom>
        </p:spPr>
      </p:pic>
      <p:pic>
        <p:nvPicPr>
          <p:cNvPr id="18" name="Picture 17">
            <a:extLst>
              <a:ext uri="{FF2B5EF4-FFF2-40B4-BE49-F238E27FC236}">
                <a16:creationId xmlns:a16="http://schemas.microsoft.com/office/drawing/2014/main" id="{BDB8C50F-5F5B-D9BB-5033-40F62E6460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6520" y="1461442"/>
            <a:ext cx="3240183" cy="4320243"/>
          </a:xfrm>
          <a:prstGeom prst="rect">
            <a:avLst/>
          </a:prstGeom>
        </p:spPr>
      </p:pic>
      <p:sp>
        <p:nvSpPr>
          <p:cNvPr id="7" name="TextBox 6">
            <a:extLst>
              <a:ext uri="{FF2B5EF4-FFF2-40B4-BE49-F238E27FC236}">
                <a16:creationId xmlns:a16="http://schemas.microsoft.com/office/drawing/2014/main" id="{835ADCA4-2B69-65CB-A672-62C1DEAD2874}"/>
              </a:ext>
            </a:extLst>
          </p:cNvPr>
          <p:cNvSpPr txBox="1"/>
          <p:nvPr/>
        </p:nvSpPr>
        <p:spPr>
          <a:xfrm>
            <a:off x="294925" y="5063271"/>
            <a:ext cx="3955342" cy="1323439"/>
          </a:xfrm>
          <a:prstGeom prst="rect">
            <a:avLst/>
          </a:prstGeom>
          <a:noFill/>
        </p:spPr>
        <p:txBody>
          <a:bodyPr wrap="square">
            <a:spAutoFit/>
          </a:bodyPr>
          <a:lstStyle/>
          <a:p>
            <a:pPr marL="0" marR="0" lvl="1" algn="l" defTabSz="4389120" rtl="0" eaLnBrk="1" fontAlgn="auto" latinLnBrk="0" hangingPunct="1">
              <a:lnSpc>
                <a:spcPct val="100000"/>
              </a:lnSpc>
              <a:spcBef>
                <a:spcPts val="0"/>
              </a:spcBef>
              <a:spcAft>
                <a:spcPts val="0"/>
              </a:spcAft>
              <a:buClrTx/>
              <a:buSzTx/>
              <a:tabLst/>
              <a:defRPr/>
            </a:pPr>
            <a:r>
              <a:rPr lang="en-US" sz="2000">
                <a:latin typeface="Calibri" panose="020F0502020204030204" pitchFamily="34" charset="0"/>
                <a:ea typeface="+mn-lt"/>
                <a:cs typeface="Calibri" panose="020F0502020204030204" pitchFamily="34" charset="0"/>
              </a:rPr>
              <a:t>Three species tested</a:t>
            </a:r>
          </a:p>
          <a:p>
            <a:pPr marL="581025" lvl="2" indent="-352425">
              <a:buFont typeface="Arial" panose="020B0604020202020204" pitchFamily="34" charset="0"/>
              <a:buChar char="•"/>
              <a:defRPr/>
            </a:pPr>
            <a:r>
              <a:rPr lang="en-US" sz="2000">
                <a:latin typeface="Calibri" panose="020F0502020204030204" pitchFamily="34" charset="0"/>
                <a:ea typeface="+mn-lt"/>
                <a:cs typeface="Calibri" panose="020F0502020204030204" pitchFamily="34" charset="0"/>
              </a:rPr>
              <a:t>Zigzag salamanders (N=8)</a:t>
            </a:r>
          </a:p>
          <a:p>
            <a:pPr marL="581025" lvl="2" indent="-352425">
              <a:buFont typeface="Arial" panose="020B0604020202020204" pitchFamily="34" charset="0"/>
              <a:buChar char="•"/>
              <a:defRPr/>
            </a:pPr>
            <a:r>
              <a:rPr lang="en-US" sz="2000">
                <a:latin typeface="Calibri" panose="020F0502020204030204" pitchFamily="34" charset="0"/>
                <a:ea typeface="+mn-lt"/>
                <a:cs typeface="Calibri" panose="020F0502020204030204" pitchFamily="34" charset="0"/>
              </a:rPr>
              <a:t>Dusky salamanders (N=7)</a:t>
            </a:r>
          </a:p>
          <a:p>
            <a:pPr marL="581025" lvl="2" indent="-352425">
              <a:buFont typeface="Arial" panose="020B0604020202020204" pitchFamily="34" charset="0"/>
              <a:buChar char="•"/>
              <a:defRPr/>
            </a:pPr>
            <a:r>
              <a:rPr lang="en-US" sz="2000">
                <a:latin typeface="Calibri" panose="020F0502020204030204" pitchFamily="34" charset="0"/>
                <a:ea typeface="+mn-lt"/>
                <a:cs typeface="Calibri" panose="020F0502020204030204" pitchFamily="34" charset="0"/>
              </a:rPr>
              <a:t>Cave salamanders (N=7)</a:t>
            </a:r>
          </a:p>
        </p:txBody>
      </p:sp>
      <p:sp>
        <p:nvSpPr>
          <p:cNvPr id="11" name="TextBox 10">
            <a:extLst>
              <a:ext uri="{FF2B5EF4-FFF2-40B4-BE49-F238E27FC236}">
                <a16:creationId xmlns:a16="http://schemas.microsoft.com/office/drawing/2014/main" id="{0263B816-630F-C3FC-73AD-5ABA4E43094A}"/>
              </a:ext>
            </a:extLst>
          </p:cNvPr>
          <p:cNvSpPr txBox="1"/>
          <p:nvPr/>
        </p:nvSpPr>
        <p:spPr>
          <a:xfrm>
            <a:off x="3851575" y="5063271"/>
            <a:ext cx="5008729" cy="1323439"/>
          </a:xfrm>
          <a:prstGeom prst="rect">
            <a:avLst/>
          </a:prstGeom>
          <a:noFill/>
        </p:spPr>
        <p:txBody>
          <a:bodyPr wrap="square">
            <a:spAutoFit/>
          </a:bodyPr>
          <a:lstStyle/>
          <a:p>
            <a:pPr marL="627063" marR="0" lvl="1" indent="-268288" algn="l" defTabSz="438912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latin typeface="Calibri" panose="020F0502020204030204" pitchFamily="34" charset="0"/>
                <a:ea typeface="+mn-lt"/>
                <a:cs typeface="Calibri" panose="020F0502020204030204" pitchFamily="34" charset="0"/>
              </a:rPr>
              <a:t>Individually placed in chamber</a:t>
            </a:r>
          </a:p>
          <a:p>
            <a:pPr marL="627063" marR="0" lvl="1" indent="-268288" algn="l" defTabSz="438912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latin typeface="Calibri" panose="020F0502020204030204" pitchFamily="34" charset="0"/>
                <a:ea typeface="+mn-lt"/>
                <a:cs typeface="Calibri" panose="020F0502020204030204" pitchFamily="34" charset="0"/>
              </a:rPr>
              <a:t>Minimum of 6 </a:t>
            </a:r>
            <a:r>
              <a:rPr lang="en-US" sz="2000" err="1">
                <a:latin typeface="Calibri" panose="020F0502020204030204" pitchFamily="34" charset="0"/>
                <a:ea typeface="+mn-lt"/>
                <a:cs typeface="Calibri" panose="020F0502020204030204" pitchFamily="34" charset="0"/>
              </a:rPr>
              <a:t>hrs</a:t>
            </a:r>
            <a:r>
              <a:rPr lang="en-US" sz="2000">
                <a:latin typeface="Calibri" panose="020F0502020204030204" pitchFamily="34" charset="0"/>
                <a:ea typeface="+mn-lt"/>
                <a:cs typeface="Calibri" panose="020F0502020204030204" pitchFamily="34" charset="0"/>
              </a:rPr>
              <a:t> prior to observations</a:t>
            </a:r>
          </a:p>
          <a:p>
            <a:pPr marL="627063" marR="0" lvl="1" indent="-268288" algn="l" defTabSz="438912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latin typeface="Calibri" panose="020F0502020204030204" pitchFamily="34" charset="0"/>
                <a:ea typeface="+mn-lt"/>
                <a:cs typeface="Calibri" panose="020F0502020204030204" pitchFamily="34" charset="0"/>
              </a:rPr>
              <a:t>Recorded location every 15 min</a:t>
            </a:r>
          </a:p>
          <a:p>
            <a:pPr marL="627063" marR="0" lvl="1" indent="-268288" algn="l" defTabSz="438912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latin typeface="Calibri" panose="020F0502020204030204" pitchFamily="34" charset="0"/>
                <a:ea typeface="+mn-lt"/>
                <a:cs typeface="Calibri" panose="020F0502020204030204" pitchFamily="34" charset="0"/>
              </a:rPr>
              <a:t>Observations from 10pm – 2am</a:t>
            </a:r>
          </a:p>
        </p:txBody>
      </p:sp>
    </p:spTree>
    <p:extLst>
      <p:ext uri="{BB962C8B-B14F-4D97-AF65-F5344CB8AC3E}">
        <p14:creationId xmlns:p14="http://schemas.microsoft.com/office/powerpoint/2010/main" val="975119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lizard with a long tail&#10;&#10;AI-generated content may be incorrect.">
            <a:extLst>
              <a:ext uri="{FF2B5EF4-FFF2-40B4-BE49-F238E27FC236}">
                <a16:creationId xmlns:a16="http://schemas.microsoft.com/office/drawing/2014/main" id="{B98205DC-34EF-568D-A885-E4F911A96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4119" y="1061375"/>
            <a:ext cx="2766351" cy="1510573"/>
          </a:xfrm>
          <a:prstGeom prst="rect">
            <a:avLst/>
          </a:prstGeom>
        </p:spPr>
      </p:pic>
      <p:pic>
        <p:nvPicPr>
          <p:cNvPr id="17" name="Picture 16">
            <a:extLst>
              <a:ext uri="{FF2B5EF4-FFF2-40B4-BE49-F238E27FC236}">
                <a16:creationId xmlns:a16="http://schemas.microsoft.com/office/drawing/2014/main" id="{F2F68E3E-C177-A282-93E2-D5FA5DEEE1C1}"/>
              </a:ext>
            </a:extLst>
          </p:cNvPr>
          <p:cNvPicPr>
            <a:picLocks noChangeAspect="1"/>
          </p:cNvPicPr>
          <p:nvPr/>
        </p:nvPicPr>
        <p:blipFill>
          <a:blip r:embed="rId4"/>
          <a:srcRect l="-523" t="1" r="-112" b="280"/>
          <a:stretch/>
        </p:blipFill>
        <p:spPr>
          <a:xfrm>
            <a:off x="246399" y="2388083"/>
            <a:ext cx="5570009" cy="4388815"/>
          </a:xfrm>
          <a:prstGeom prst="rect">
            <a:avLst/>
          </a:prstGeom>
        </p:spPr>
      </p:pic>
      <p:sp>
        <p:nvSpPr>
          <p:cNvPr id="2" name="Title 1">
            <a:extLst>
              <a:ext uri="{FF2B5EF4-FFF2-40B4-BE49-F238E27FC236}">
                <a16:creationId xmlns:a16="http://schemas.microsoft.com/office/drawing/2014/main" id="{E33CDB97-9561-1BB8-C3E5-54621DA2A3F9}"/>
              </a:ext>
            </a:extLst>
          </p:cNvPr>
          <p:cNvSpPr>
            <a:spLocks noGrp="1"/>
          </p:cNvSpPr>
          <p:nvPr>
            <p:ph type="title"/>
          </p:nvPr>
        </p:nvSpPr>
        <p:spPr>
          <a:xfrm>
            <a:off x="533571" y="489954"/>
            <a:ext cx="4885608" cy="1142841"/>
          </a:xfrm>
        </p:spPr>
        <p:txBody>
          <a:bodyPr>
            <a:noAutofit/>
          </a:bodyPr>
          <a:lstStyle/>
          <a:p>
            <a:r>
              <a:rPr lang="en-US" sz="4400" u="sng">
                <a:latin typeface="Calibri" panose="020F0502020204030204" pitchFamily="34" charset="0"/>
                <a:cs typeface="Calibri" panose="020F0502020204030204" pitchFamily="34" charset="0"/>
              </a:rPr>
              <a:t>Desmognathus</a:t>
            </a:r>
          </a:p>
        </p:txBody>
      </p:sp>
      <p:pic>
        <p:nvPicPr>
          <p:cNvPr id="13" name="Picture 12">
            <a:extLst>
              <a:ext uri="{FF2B5EF4-FFF2-40B4-BE49-F238E27FC236}">
                <a16:creationId xmlns:a16="http://schemas.microsoft.com/office/drawing/2014/main" id="{D39FBC7B-0DF5-9E4C-D6A4-D1D4B268B834}"/>
              </a:ext>
            </a:extLst>
          </p:cNvPr>
          <p:cNvPicPr>
            <a:picLocks noChangeAspect="1"/>
          </p:cNvPicPr>
          <p:nvPr/>
        </p:nvPicPr>
        <p:blipFill>
          <a:blip r:embed="rId5"/>
          <a:srcRect t="-115" r="164" b="69277"/>
          <a:stretch/>
        </p:blipFill>
        <p:spPr>
          <a:xfrm>
            <a:off x="6005958" y="-26261"/>
            <a:ext cx="6090410" cy="4176230"/>
          </a:xfrm>
          <a:prstGeom prst="rect">
            <a:avLst/>
          </a:prstGeom>
        </p:spPr>
      </p:pic>
      <p:sp>
        <p:nvSpPr>
          <p:cNvPr id="15" name="TextBox 14">
            <a:extLst>
              <a:ext uri="{FF2B5EF4-FFF2-40B4-BE49-F238E27FC236}">
                <a16:creationId xmlns:a16="http://schemas.microsoft.com/office/drawing/2014/main" id="{5DC52851-8A24-49FE-F651-EFCCA3927918}"/>
              </a:ext>
            </a:extLst>
          </p:cNvPr>
          <p:cNvSpPr txBox="1"/>
          <p:nvPr/>
        </p:nvSpPr>
        <p:spPr>
          <a:xfrm>
            <a:off x="6682154" y="4802799"/>
            <a:ext cx="5119702" cy="830997"/>
          </a:xfrm>
          <a:prstGeom prst="rect">
            <a:avLst/>
          </a:prstGeom>
          <a:noFill/>
          <a:ln w="57150">
            <a:solidFill>
              <a:schemeClr val="accent3">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52425" indent="-352425">
              <a:buFont typeface="Arial" panose="020B0604020202020204" pitchFamily="34" charset="0"/>
              <a:buChar char="•"/>
            </a:pPr>
            <a:r>
              <a:rPr lang="en-US" sz="2400">
                <a:latin typeface="Calibri"/>
                <a:ea typeface="Calibri"/>
                <a:cs typeface="Calibri"/>
              </a:rPr>
              <a:t>Zone 2 or lower (72%)</a:t>
            </a:r>
          </a:p>
          <a:p>
            <a:pPr marL="352425" indent="-352425">
              <a:buFont typeface="Arial" panose="020B0604020202020204" pitchFamily="34" charset="0"/>
              <a:buChar char="•"/>
            </a:pPr>
            <a:r>
              <a:rPr lang="en-US" sz="2400">
                <a:latin typeface="Calibri"/>
                <a:ea typeface="Calibri"/>
                <a:cs typeface="Calibri"/>
              </a:rPr>
              <a:t>Little variation on any given night</a:t>
            </a:r>
            <a:endParaRPr lang="en-US" sz="2400" dirty="0">
              <a:latin typeface="Calibri"/>
              <a:ea typeface="Calibri"/>
              <a:cs typeface="Calibri"/>
            </a:endParaRPr>
          </a:p>
        </p:txBody>
      </p:sp>
      <p:sp>
        <p:nvSpPr>
          <p:cNvPr id="4" name="TextBox 3">
            <a:extLst>
              <a:ext uri="{FF2B5EF4-FFF2-40B4-BE49-F238E27FC236}">
                <a16:creationId xmlns:a16="http://schemas.microsoft.com/office/drawing/2014/main" id="{D5B9373C-ECEE-81E0-AC6A-37D6B6A0DACB}"/>
              </a:ext>
            </a:extLst>
          </p:cNvPr>
          <p:cNvSpPr txBox="1"/>
          <p:nvPr/>
        </p:nvSpPr>
        <p:spPr>
          <a:xfrm>
            <a:off x="6682154" y="4247091"/>
            <a:ext cx="1085554" cy="523220"/>
          </a:xfrm>
          <a:prstGeom prst="rect">
            <a:avLst/>
          </a:prstGeom>
          <a:noFill/>
        </p:spPr>
        <p:txBody>
          <a:bodyPr wrap="none" rtlCol="0">
            <a:spAutoFit/>
          </a:bodyPr>
          <a:lstStyle/>
          <a:p>
            <a:r>
              <a:rPr lang="en-US" sz="2800"/>
              <a:t>10pm</a:t>
            </a:r>
          </a:p>
        </p:txBody>
      </p:sp>
      <p:sp>
        <p:nvSpPr>
          <p:cNvPr id="6" name="TextBox 5">
            <a:extLst>
              <a:ext uri="{FF2B5EF4-FFF2-40B4-BE49-F238E27FC236}">
                <a16:creationId xmlns:a16="http://schemas.microsoft.com/office/drawing/2014/main" id="{6F185316-FB80-101F-CC4E-8BA7073929AE}"/>
              </a:ext>
            </a:extLst>
          </p:cNvPr>
          <p:cNvSpPr txBox="1"/>
          <p:nvPr/>
        </p:nvSpPr>
        <p:spPr>
          <a:xfrm>
            <a:off x="11177276" y="4247091"/>
            <a:ext cx="907621" cy="523220"/>
          </a:xfrm>
          <a:prstGeom prst="rect">
            <a:avLst/>
          </a:prstGeom>
          <a:noFill/>
        </p:spPr>
        <p:txBody>
          <a:bodyPr wrap="none" rtlCol="0">
            <a:spAutoFit/>
          </a:bodyPr>
          <a:lstStyle/>
          <a:p>
            <a:r>
              <a:rPr lang="en-US" sz="2800"/>
              <a:t>2am</a:t>
            </a:r>
          </a:p>
        </p:txBody>
      </p:sp>
      <p:sp>
        <p:nvSpPr>
          <p:cNvPr id="11" name="TextBox 10">
            <a:extLst>
              <a:ext uri="{FF2B5EF4-FFF2-40B4-BE49-F238E27FC236}">
                <a16:creationId xmlns:a16="http://schemas.microsoft.com/office/drawing/2014/main" id="{609C9701-55C0-FB0A-9521-54ADF8EBFAC1}"/>
              </a:ext>
            </a:extLst>
          </p:cNvPr>
          <p:cNvSpPr txBox="1"/>
          <p:nvPr/>
        </p:nvSpPr>
        <p:spPr>
          <a:xfrm>
            <a:off x="8999734" y="4279579"/>
            <a:ext cx="1048685" cy="523220"/>
          </a:xfrm>
          <a:prstGeom prst="rect">
            <a:avLst/>
          </a:prstGeom>
          <a:noFill/>
        </p:spPr>
        <p:txBody>
          <a:bodyPr wrap="none" rtlCol="0">
            <a:spAutoFit/>
          </a:bodyPr>
          <a:lstStyle/>
          <a:p>
            <a:r>
              <a:rPr lang="en-US" sz="2800"/>
              <a:t>12am</a:t>
            </a:r>
          </a:p>
        </p:txBody>
      </p:sp>
      <p:sp>
        <p:nvSpPr>
          <p:cNvPr id="7" name="TextBox 6">
            <a:extLst>
              <a:ext uri="{FF2B5EF4-FFF2-40B4-BE49-F238E27FC236}">
                <a16:creationId xmlns:a16="http://schemas.microsoft.com/office/drawing/2014/main" id="{0989E7C0-2F44-2650-5EA6-1D6F7D1B808F}"/>
              </a:ext>
            </a:extLst>
          </p:cNvPr>
          <p:cNvSpPr txBox="1"/>
          <p:nvPr/>
        </p:nvSpPr>
        <p:spPr>
          <a:xfrm>
            <a:off x="6231847" y="5824961"/>
            <a:ext cx="5570009" cy="830997"/>
          </a:xfrm>
          <a:prstGeom prst="rect">
            <a:avLst/>
          </a:prstGeom>
          <a:noFill/>
          <a:ln w="57150">
            <a:solidFill>
              <a:schemeClr val="accent3">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52425" indent="-352425">
              <a:buFont typeface="Arial" panose="020B0604020202020204" pitchFamily="34" charset="0"/>
              <a:buChar char="•"/>
            </a:pPr>
            <a:r>
              <a:rPr lang="en-US" sz="2400" dirty="0">
                <a:latin typeface="Calibri"/>
                <a:ea typeface="Calibri"/>
                <a:cs typeface="Calibri"/>
              </a:rPr>
              <a:t>Large differences between nights</a:t>
            </a:r>
          </a:p>
          <a:p>
            <a:pPr marL="352425" indent="-352425">
              <a:buFont typeface="Arial" panose="020B0604020202020204" pitchFamily="34" charset="0"/>
              <a:buChar char="•"/>
            </a:pPr>
            <a:r>
              <a:rPr lang="en-US" sz="2400" dirty="0">
                <a:latin typeface="Calibri"/>
                <a:ea typeface="Calibri"/>
                <a:cs typeface="Calibri"/>
              </a:rPr>
              <a:t>No pattern (high to low or low to high)</a:t>
            </a:r>
          </a:p>
        </p:txBody>
      </p:sp>
    </p:spTree>
    <p:extLst>
      <p:ext uri="{BB962C8B-B14F-4D97-AF65-F5344CB8AC3E}">
        <p14:creationId xmlns:p14="http://schemas.microsoft.com/office/powerpoint/2010/main" val="363753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B7B0F-EC3A-00B9-DEA3-DF26B3E5861E}"/>
            </a:ext>
          </a:extLst>
        </p:cNvPr>
        <p:cNvGrpSpPr/>
        <p:nvPr/>
      </p:nvGrpSpPr>
      <p:grpSpPr>
        <a:xfrm>
          <a:off x="0" y="0"/>
          <a:ext cx="0" cy="0"/>
          <a:chOff x="0" y="0"/>
          <a:chExt cx="0" cy="0"/>
        </a:xfrm>
      </p:grpSpPr>
      <p:pic>
        <p:nvPicPr>
          <p:cNvPr id="18" name="Picture 17" descr="A lizard on a white background&#10;&#10;AI-generated content may be incorrect.">
            <a:extLst>
              <a:ext uri="{FF2B5EF4-FFF2-40B4-BE49-F238E27FC236}">
                <a16:creationId xmlns:a16="http://schemas.microsoft.com/office/drawing/2014/main" id="{2167BB75-19EB-AE3F-9739-6350FC15A15B}"/>
              </a:ext>
            </a:extLst>
          </p:cNvPr>
          <p:cNvPicPr>
            <a:picLocks noChangeAspect="1"/>
          </p:cNvPicPr>
          <p:nvPr/>
        </p:nvPicPr>
        <p:blipFill>
          <a:blip r:embed="rId2" cstate="print">
            <a:extLst>
              <a:ext uri="{28A0092B-C50C-407E-A947-70E740481C1C}">
                <a14:useLocalDpi xmlns:a14="http://schemas.microsoft.com/office/drawing/2010/main" val="0"/>
              </a:ext>
            </a:extLst>
          </a:blip>
          <a:srcRect t="27316" b="23041"/>
          <a:stretch/>
        </p:blipFill>
        <p:spPr>
          <a:xfrm>
            <a:off x="2663489" y="788537"/>
            <a:ext cx="3129212" cy="1553420"/>
          </a:xfrm>
          <a:prstGeom prst="rect">
            <a:avLst/>
          </a:prstGeom>
        </p:spPr>
      </p:pic>
      <p:sp>
        <p:nvSpPr>
          <p:cNvPr id="2" name="Title 1">
            <a:extLst>
              <a:ext uri="{FF2B5EF4-FFF2-40B4-BE49-F238E27FC236}">
                <a16:creationId xmlns:a16="http://schemas.microsoft.com/office/drawing/2014/main" id="{3E449084-6DC4-ED4A-DEA4-CDBB32522DBA}"/>
              </a:ext>
            </a:extLst>
          </p:cNvPr>
          <p:cNvSpPr>
            <a:spLocks noGrp="1"/>
          </p:cNvSpPr>
          <p:nvPr>
            <p:ph type="title"/>
          </p:nvPr>
        </p:nvSpPr>
        <p:spPr>
          <a:xfrm>
            <a:off x="549490" y="422406"/>
            <a:ext cx="3172278" cy="1142841"/>
          </a:xfrm>
        </p:spPr>
        <p:txBody>
          <a:bodyPr>
            <a:noAutofit/>
          </a:bodyPr>
          <a:lstStyle/>
          <a:p>
            <a:r>
              <a:rPr lang="en-US" sz="4400" u="sng">
                <a:latin typeface="Calibri" panose="020F0502020204030204" pitchFamily="34" charset="0"/>
                <a:cs typeface="Calibri" panose="020F0502020204030204" pitchFamily="34" charset="0"/>
              </a:rPr>
              <a:t>Plethodon</a:t>
            </a:r>
          </a:p>
        </p:txBody>
      </p:sp>
      <p:sp>
        <p:nvSpPr>
          <p:cNvPr id="5" name="Footer Placeholder 4">
            <a:extLst>
              <a:ext uri="{FF2B5EF4-FFF2-40B4-BE49-F238E27FC236}">
                <a16:creationId xmlns:a16="http://schemas.microsoft.com/office/drawing/2014/main" id="{B588E2EA-CED3-0341-9094-4DC1EA33D81B}"/>
              </a:ext>
            </a:extLst>
          </p:cNvPr>
          <p:cNvSpPr>
            <a:spLocks noGrp="1"/>
          </p:cNvSpPr>
          <p:nvPr>
            <p:ph type="ftr" sz="quarter" idx="11"/>
          </p:nvPr>
        </p:nvSpPr>
        <p:spPr/>
        <p:txBody>
          <a:bodyPr/>
          <a:lstStyle/>
          <a:p>
            <a:r>
              <a:rPr lang="en-US"/>
              <a:t>
              </a:t>
            </a:r>
          </a:p>
        </p:txBody>
      </p:sp>
      <p:pic>
        <p:nvPicPr>
          <p:cNvPr id="9" name="Picture 8">
            <a:extLst>
              <a:ext uri="{FF2B5EF4-FFF2-40B4-BE49-F238E27FC236}">
                <a16:creationId xmlns:a16="http://schemas.microsoft.com/office/drawing/2014/main" id="{A2650D33-7D19-F223-298C-A4DA977313AB}"/>
              </a:ext>
            </a:extLst>
          </p:cNvPr>
          <p:cNvPicPr>
            <a:picLocks noChangeAspect="1"/>
          </p:cNvPicPr>
          <p:nvPr/>
        </p:nvPicPr>
        <p:blipFill>
          <a:blip r:embed="rId3"/>
          <a:srcRect t="30832" r="394" b="38351"/>
          <a:stretch/>
        </p:blipFill>
        <p:spPr>
          <a:xfrm>
            <a:off x="5848223" y="0"/>
            <a:ext cx="6334831" cy="4029261"/>
          </a:xfrm>
          <a:prstGeom prst="rect">
            <a:avLst/>
          </a:prstGeom>
        </p:spPr>
      </p:pic>
      <p:sp>
        <p:nvSpPr>
          <p:cNvPr id="3" name="TextBox 2">
            <a:extLst>
              <a:ext uri="{FF2B5EF4-FFF2-40B4-BE49-F238E27FC236}">
                <a16:creationId xmlns:a16="http://schemas.microsoft.com/office/drawing/2014/main" id="{39188E32-9E7B-D819-84E3-CFD2BD76BE42}"/>
              </a:ext>
            </a:extLst>
          </p:cNvPr>
          <p:cNvSpPr txBox="1"/>
          <p:nvPr/>
        </p:nvSpPr>
        <p:spPr>
          <a:xfrm>
            <a:off x="6424172" y="4029261"/>
            <a:ext cx="1085554" cy="523220"/>
          </a:xfrm>
          <a:prstGeom prst="rect">
            <a:avLst/>
          </a:prstGeom>
          <a:noFill/>
        </p:spPr>
        <p:txBody>
          <a:bodyPr wrap="none" rtlCol="0">
            <a:spAutoFit/>
          </a:bodyPr>
          <a:lstStyle/>
          <a:p>
            <a:r>
              <a:rPr lang="en-US" sz="2800"/>
              <a:t>10pm</a:t>
            </a:r>
          </a:p>
        </p:txBody>
      </p:sp>
      <p:sp>
        <p:nvSpPr>
          <p:cNvPr id="4" name="TextBox 3">
            <a:extLst>
              <a:ext uri="{FF2B5EF4-FFF2-40B4-BE49-F238E27FC236}">
                <a16:creationId xmlns:a16="http://schemas.microsoft.com/office/drawing/2014/main" id="{8F22FF45-26B9-ABB1-860D-2FC3B774533D}"/>
              </a:ext>
            </a:extLst>
          </p:cNvPr>
          <p:cNvSpPr txBox="1"/>
          <p:nvPr/>
        </p:nvSpPr>
        <p:spPr>
          <a:xfrm>
            <a:off x="11284379" y="4029261"/>
            <a:ext cx="907621" cy="523220"/>
          </a:xfrm>
          <a:prstGeom prst="rect">
            <a:avLst/>
          </a:prstGeom>
          <a:noFill/>
        </p:spPr>
        <p:txBody>
          <a:bodyPr wrap="none" rtlCol="0">
            <a:spAutoFit/>
          </a:bodyPr>
          <a:lstStyle/>
          <a:p>
            <a:r>
              <a:rPr lang="en-US" sz="2800"/>
              <a:t>2am</a:t>
            </a:r>
          </a:p>
        </p:txBody>
      </p:sp>
      <p:sp>
        <p:nvSpPr>
          <p:cNvPr id="6" name="TextBox 5">
            <a:extLst>
              <a:ext uri="{FF2B5EF4-FFF2-40B4-BE49-F238E27FC236}">
                <a16:creationId xmlns:a16="http://schemas.microsoft.com/office/drawing/2014/main" id="{0FF93992-722B-8D95-CA43-85690BD2C144}"/>
              </a:ext>
            </a:extLst>
          </p:cNvPr>
          <p:cNvSpPr txBox="1"/>
          <p:nvPr/>
        </p:nvSpPr>
        <p:spPr>
          <a:xfrm>
            <a:off x="9015638" y="4029261"/>
            <a:ext cx="1048685" cy="523220"/>
          </a:xfrm>
          <a:prstGeom prst="rect">
            <a:avLst/>
          </a:prstGeom>
          <a:noFill/>
        </p:spPr>
        <p:txBody>
          <a:bodyPr wrap="none" rtlCol="0">
            <a:spAutoFit/>
          </a:bodyPr>
          <a:lstStyle/>
          <a:p>
            <a:r>
              <a:rPr lang="en-US" sz="2800"/>
              <a:t>12am</a:t>
            </a:r>
          </a:p>
        </p:txBody>
      </p:sp>
      <p:pic>
        <p:nvPicPr>
          <p:cNvPr id="11" name="Picture 10">
            <a:extLst>
              <a:ext uri="{FF2B5EF4-FFF2-40B4-BE49-F238E27FC236}">
                <a16:creationId xmlns:a16="http://schemas.microsoft.com/office/drawing/2014/main" id="{2931C82C-EAA1-1DA4-B1A7-F3D61F597A81}"/>
              </a:ext>
            </a:extLst>
          </p:cNvPr>
          <p:cNvPicPr>
            <a:picLocks noChangeAspect="1"/>
          </p:cNvPicPr>
          <p:nvPr/>
        </p:nvPicPr>
        <p:blipFill>
          <a:blip r:embed="rId4"/>
          <a:stretch>
            <a:fillRect/>
          </a:stretch>
        </p:blipFill>
        <p:spPr>
          <a:xfrm>
            <a:off x="8946" y="2210807"/>
            <a:ext cx="5829146" cy="4647193"/>
          </a:xfrm>
          <a:prstGeom prst="rect">
            <a:avLst/>
          </a:prstGeom>
        </p:spPr>
      </p:pic>
      <p:sp>
        <p:nvSpPr>
          <p:cNvPr id="16" name="TextBox 15">
            <a:extLst>
              <a:ext uri="{FF2B5EF4-FFF2-40B4-BE49-F238E27FC236}">
                <a16:creationId xmlns:a16="http://schemas.microsoft.com/office/drawing/2014/main" id="{10E41D9F-914A-66A6-A4DD-FB84B033C2B9}"/>
              </a:ext>
            </a:extLst>
          </p:cNvPr>
          <p:cNvSpPr txBox="1"/>
          <p:nvPr/>
        </p:nvSpPr>
        <p:spPr>
          <a:xfrm>
            <a:off x="6353910" y="4525723"/>
            <a:ext cx="5276052" cy="1200329"/>
          </a:xfrm>
          <a:prstGeom prst="rect">
            <a:avLst/>
          </a:prstGeom>
          <a:noFill/>
          <a:ln w="57150">
            <a:solidFill>
              <a:schemeClr val="accent3">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52425" indent="-352425">
              <a:buFont typeface="Arial" panose="020B0604020202020204" pitchFamily="34" charset="0"/>
              <a:buChar char="•"/>
            </a:pPr>
            <a:r>
              <a:rPr lang="en-US" sz="2400" dirty="0">
                <a:latin typeface="Calibri"/>
                <a:ea typeface="Calibri"/>
                <a:cs typeface="Calibri"/>
              </a:rPr>
              <a:t>Highest average of all species</a:t>
            </a:r>
          </a:p>
          <a:p>
            <a:pPr marL="352425" indent="-352425">
              <a:buFont typeface="Arial" panose="020B0604020202020204" pitchFamily="34" charset="0"/>
              <a:buChar char="•"/>
            </a:pPr>
            <a:r>
              <a:rPr lang="en-US" sz="2400" dirty="0">
                <a:latin typeface="Calibri"/>
                <a:ea typeface="Calibri"/>
                <a:cs typeface="Calibri"/>
              </a:rPr>
              <a:t>Zone 2 or higher (100%)</a:t>
            </a:r>
          </a:p>
          <a:p>
            <a:pPr marL="352425" indent="-352425">
              <a:buFont typeface="Arial" panose="020B0604020202020204" pitchFamily="34" charset="0"/>
              <a:buChar char="•"/>
            </a:pPr>
            <a:r>
              <a:rPr lang="en-US" sz="2400" dirty="0">
                <a:latin typeface="Calibri"/>
                <a:ea typeface="Calibri"/>
                <a:cs typeface="Calibri"/>
              </a:rPr>
              <a:t>Greater movement within a night</a:t>
            </a:r>
          </a:p>
        </p:txBody>
      </p:sp>
      <p:sp>
        <p:nvSpPr>
          <p:cNvPr id="12" name="TextBox 11">
            <a:extLst>
              <a:ext uri="{FF2B5EF4-FFF2-40B4-BE49-F238E27FC236}">
                <a16:creationId xmlns:a16="http://schemas.microsoft.com/office/drawing/2014/main" id="{60A91BD8-D966-5F04-E4D9-302DC97DE624}"/>
              </a:ext>
            </a:extLst>
          </p:cNvPr>
          <p:cNvSpPr txBox="1"/>
          <p:nvPr/>
        </p:nvSpPr>
        <p:spPr>
          <a:xfrm>
            <a:off x="6353910" y="5922074"/>
            <a:ext cx="5276052" cy="830997"/>
          </a:xfrm>
          <a:prstGeom prst="rect">
            <a:avLst/>
          </a:prstGeom>
          <a:noFill/>
          <a:ln w="57150">
            <a:solidFill>
              <a:schemeClr val="accent3">
                <a:lumMod val="75000"/>
              </a:schemeClr>
            </a:solidFill>
          </a:ln>
        </p:spPr>
        <p:txBody>
          <a:bodyPr wrap="square">
            <a:spAutoFit/>
          </a:bodyPr>
          <a:lstStyle/>
          <a:p>
            <a:pPr marL="352425" marR="0" lvl="0" indent="-352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Calibri"/>
                <a:cs typeface="Calibri"/>
              </a:rPr>
              <a:t>All observations initially at top zones</a:t>
            </a:r>
          </a:p>
          <a:p>
            <a:pPr marL="352425" marR="0" lvl="0" indent="-352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Calibri"/>
                <a:cs typeface="Calibri"/>
              </a:rPr>
              <a:t>Decline on subsequent days</a:t>
            </a:r>
          </a:p>
        </p:txBody>
      </p:sp>
    </p:spTree>
    <p:extLst>
      <p:ext uri="{BB962C8B-B14F-4D97-AF65-F5344CB8AC3E}">
        <p14:creationId xmlns:p14="http://schemas.microsoft.com/office/powerpoint/2010/main" val="334167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C6FDE-BF4C-C737-49EB-C42332622B7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BD0BFCE-AB64-EEAD-8CDF-10C86C7AA6C7}"/>
              </a:ext>
            </a:extLst>
          </p:cNvPr>
          <p:cNvPicPr>
            <a:picLocks noChangeAspect="1"/>
          </p:cNvPicPr>
          <p:nvPr/>
        </p:nvPicPr>
        <p:blipFill>
          <a:blip r:embed="rId2"/>
          <a:srcRect l="6829" r="-1315" b="96"/>
          <a:stretch/>
        </p:blipFill>
        <p:spPr>
          <a:xfrm>
            <a:off x="-1" y="2310097"/>
            <a:ext cx="6096000" cy="4420711"/>
          </a:xfrm>
          <a:prstGeom prst="rect">
            <a:avLst/>
          </a:prstGeom>
        </p:spPr>
      </p:pic>
      <p:sp>
        <p:nvSpPr>
          <p:cNvPr id="2" name="Title 1">
            <a:extLst>
              <a:ext uri="{FF2B5EF4-FFF2-40B4-BE49-F238E27FC236}">
                <a16:creationId xmlns:a16="http://schemas.microsoft.com/office/drawing/2014/main" id="{009A0D5F-4CB6-D94D-277B-452E84D8C42D}"/>
              </a:ext>
            </a:extLst>
          </p:cNvPr>
          <p:cNvSpPr>
            <a:spLocks noGrp="1"/>
          </p:cNvSpPr>
          <p:nvPr>
            <p:ph type="title"/>
          </p:nvPr>
        </p:nvSpPr>
        <p:spPr>
          <a:xfrm>
            <a:off x="548036" y="326936"/>
            <a:ext cx="2081078" cy="1142841"/>
          </a:xfrm>
        </p:spPr>
        <p:txBody>
          <a:bodyPr>
            <a:normAutofit/>
          </a:bodyPr>
          <a:lstStyle/>
          <a:p>
            <a:r>
              <a:rPr lang="en-US" sz="4400" u="sng">
                <a:latin typeface="Calibri" panose="020F0502020204030204" pitchFamily="34" charset="0"/>
                <a:cs typeface="Calibri" panose="020F0502020204030204" pitchFamily="34" charset="0"/>
              </a:rPr>
              <a:t>Eurycea</a:t>
            </a:r>
          </a:p>
        </p:txBody>
      </p:sp>
      <p:sp>
        <p:nvSpPr>
          <p:cNvPr id="5" name="Footer Placeholder 4">
            <a:extLst>
              <a:ext uri="{FF2B5EF4-FFF2-40B4-BE49-F238E27FC236}">
                <a16:creationId xmlns:a16="http://schemas.microsoft.com/office/drawing/2014/main" id="{2D6660FF-6C63-5290-5B50-4EA167C6CC42}"/>
              </a:ext>
            </a:extLst>
          </p:cNvPr>
          <p:cNvSpPr>
            <a:spLocks noGrp="1"/>
          </p:cNvSpPr>
          <p:nvPr>
            <p:ph type="ftr" sz="quarter" idx="11"/>
          </p:nvPr>
        </p:nvSpPr>
        <p:spPr/>
        <p:txBody>
          <a:bodyPr/>
          <a:lstStyle/>
          <a:p>
            <a:r>
              <a:rPr lang="en-US"/>
              <a:t>
              </a:t>
            </a:r>
          </a:p>
        </p:txBody>
      </p:sp>
      <p:sp>
        <p:nvSpPr>
          <p:cNvPr id="4" name="TextBox 3">
            <a:extLst>
              <a:ext uri="{FF2B5EF4-FFF2-40B4-BE49-F238E27FC236}">
                <a16:creationId xmlns:a16="http://schemas.microsoft.com/office/drawing/2014/main" id="{55B52360-ED39-68E1-46AF-4B108246392F}"/>
              </a:ext>
            </a:extLst>
          </p:cNvPr>
          <p:cNvSpPr txBox="1"/>
          <p:nvPr/>
        </p:nvSpPr>
        <p:spPr>
          <a:xfrm>
            <a:off x="6628128" y="3769451"/>
            <a:ext cx="1085554" cy="523220"/>
          </a:xfrm>
          <a:prstGeom prst="rect">
            <a:avLst/>
          </a:prstGeom>
          <a:noFill/>
        </p:spPr>
        <p:txBody>
          <a:bodyPr wrap="none" rtlCol="0">
            <a:spAutoFit/>
          </a:bodyPr>
          <a:lstStyle/>
          <a:p>
            <a:r>
              <a:rPr lang="en-US" sz="2800"/>
              <a:t>10pm</a:t>
            </a:r>
          </a:p>
        </p:txBody>
      </p:sp>
      <p:sp>
        <p:nvSpPr>
          <p:cNvPr id="6" name="TextBox 5">
            <a:extLst>
              <a:ext uri="{FF2B5EF4-FFF2-40B4-BE49-F238E27FC236}">
                <a16:creationId xmlns:a16="http://schemas.microsoft.com/office/drawing/2014/main" id="{81D7C845-5A53-DFEF-FD41-F7E92CE3980C}"/>
              </a:ext>
            </a:extLst>
          </p:cNvPr>
          <p:cNvSpPr txBox="1"/>
          <p:nvPr/>
        </p:nvSpPr>
        <p:spPr>
          <a:xfrm>
            <a:off x="11284379" y="3781218"/>
            <a:ext cx="907621" cy="523220"/>
          </a:xfrm>
          <a:prstGeom prst="rect">
            <a:avLst/>
          </a:prstGeom>
          <a:noFill/>
        </p:spPr>
        <p:txBody>
          <a:bodyPr wrap="none" rtlCol="0">
            <a:spAutoFit/>
          </a:bodyPr>
          <a:lstStyle/>
          <a:p>
            <a:r>
              <a:rPr lang="en-US" sz="2800"/>
              <a:t>2am</a:t>
            </a:r>
          </a:p>
        </p:txBody>
      </p:sp>
      <p:sp>
        <p:nvSpPr>
          <p:cNvPr id="11" name="TextBox 10">
            <a:extLst>
              <a:ext uri="{FF2B5EF4-FFF2-40B4-BE49-F238E27FC236}">
                <a16:creationId xmlns:a16="http://schemas.microsoft.com/office/drawing/2014/main" id="{B6751A1E-0760-D0D2-1A15-85A1B8CB84CC}"/>
              </a:ext>
            </a:extLst>
          </p:cNvPr>
          <p:cNvSpPr txBox="1"/>
          <p:nvPr/>
        </p:nvSpPr>
        <p:spPr>
          <a:xfrm>
            <a:off x="8974688" y="3791579"/>
            <a:ext cx="1048685" cy="523220"/>
          </a:xfrm>
          <a:prstGeom prst="rect">
            <a:avLst/>
          </a:prstGeom>
          <a:noFill/>
        </p:spPr>
        <p:txBody>
          <a:bodyPr wrap="none" rtlCol="0">
            <a:spAutoFit/>
          </a:bodyPr>
          <a:lstStyle/>
          <a:p>
            <a:r>
              <a:rPr lang="en-US" sz="2800"/>
              <a:t>12am</a:t>
            </a:r>
          </a:p>
        </p:txBody>
      </p:sp>
      <p:sp>
        <p:nvSpPr>
          <p:cNvPr id="16" name="TextBox 15">
            <a:extLst>
              <a:ext uri="{FF2B5EF4-FFF2-40B4-BE49-F238E27FC236}">
                <a16:creationId xmlns:a16="http://schemas.microsoft.com/office/drawing/2014/main" id="{A2D85AA6-9991-8648-8E6C-631C8B18B064}"/>
              </a:ext>
            </a:extLst>
          </p:cNvPr>
          <p:cNvSpPr txBox="1"/>
          <p:nvPr/>
        </p:nvSpPr>
        <p:spPr>
          <a:xfrm>
            <a:off x="6172199" y="4537581"/>
            <a:ext cx="5585927" cy="1200329"/>
          </a:xfrm>
          <a:prstGeom prst="rect">
            <a:avLst/>
          </a:prstGeom>
          <a:noFill/>
          <a:ln w="57150">
            <a:solidFill>
              <a:schemeClr val="accent3">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52425" indent="-352425">
              <a:buFont typeface="Arial" panose="020B0604020202020204" pitchFamily="34" charset="0"/>
              <a:buChar char="•"/>
            </a:pPr>
            <a:r>
              <a:rPr lang="en-US" sz="2400" dirty="0">
                <a:latin typeface="Calibri"/>
                <a:ea typeface="Calibri"/>
                <a:cs typeface="Calibri"/>
              </a:rPr>
              <a:t>Considerably higher than Desmognathus</a:t>
            </a:r>
          </a:p>
          <a:p>
            <a:pPr marL="352425" indent="-352425">
              <a:buFont typeface="Arial" panose="020B0604020202020204" pitchFamily="34" charset="0"/>
              <a:buChar char="•"/>
            </a:pPr>
            <a:r>
              <a:rPr lang="en-US" sz="2400" dirty="0">
                <a:latin typeface="Calibri"/>
                <a:ea typeface="Calibri"/>
                <a:cs typeface="Calibri"/>
              </a:rPr>
              <a:t>Not as high as Plethodon</a:t>
            </a:r>
          </a:p>
          <a:p>
            <a:pPr marL="352425" indent="-352425">
              <a:buFont typeface="Arial" panose="020B0604020202020204" pitchFamily="34" charset="0"/>
              <a:buChar char="•"/>
            </a:pPr>
            <a:r>
              <a:rPr lang="en-US" sz="2400" dirty="0">
                <a:latin typeface="Calibri"/>
                <a:ea typeface="Calibri"/>
                <a:cs typeface="Calibri"/>
              </a:rPr>
              <a:t>Little variation on any given night</a:t>
            </a:r>
          </a:p>
        </p:txBody>
      </p:sp>
      <p:pic>
        <p:nvPicPr>
          <p:cNvPr id="17" name="Picture 16">
            <a:extLst>
              <a:ext uri="{FF2B5EF4-FFF2-40B4-BE49-F238E27FC236}">
                <a16:creationId xmlns:a16="http://schemas.microsoft.com/office/drawing/2014/main" id="{29E48163-0551-2A52-9599-D78A7DFF0B87}"/>
              </a:ext>
            </a:extLst>
          </p:cNvPr>
          <p:cNvPicPr>
            <a:picLocks noChangeAspect="1"/>
          </p:cNvPicPr>
          <p:nvPr/>
        </p:nvPicPr>
        <p:blipFill>
          <a:blip r:embed="rId3"/>
          <a:srcRect t="62288" r="2890" b="7603"/>
          <a:stretch/>
        </p:blipFill>
        <p:spPr>
          <a:xfrm>
            <a:off x="6055839" y="-11345"/>
            <a:ext cx="6136161" cy="3864089"/>
          </a:xfrm>
          <a:prstGeom prst="rect">
            <a:avLst/>
          </a:prstGeom>
        </p:spPr>
      </p:pic>
      <p:pic>
        <p:nvPicPr>
          <p:cNvPr id="19" name="Picture 18" descr="A lizard with a long tail&#10;&#10;AI-generated content may be incorrect.">
            <a:extLst>
              <a:ext uri="{FF2B5EF4-FFF2-40B4-BE49-F238E27FC236}">
                <a16:creationId xmlns:a16="http://schemas.microsoft.com/office/drawing/2014/main" id="{2988CCE6-7E7C-E32E-BA27-69BA446785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8582" y="-192505"/>
            <a:ext cx="2967789" cy="2967789"/>
          </a:xfrm>
          <a:prstGeom prst="rect">
            <a:avLst/>
          </a:prstGeom>
        </p:spPr>
      </p:pic>
      <p:sp>
        <p:nvSpPr>
          <p:cNvPr id="8" name="TextBox 7">
            <a:extLst>
              <a:ext uri="{FF2B5EF4-FFF2-40B4-BE49-F238E27FC236}">
                <a16:creationId xmlns:a16="http://schemas.microsoft.com/office/drawing/2014/main" id="{154E339F-958A-C344-864B-1E4E5E95097D}"/>
              </a:ext>
            </a:extLst>
          </p:cNvPr>
          <p:cNvSpPr txBox="1"/>
          <p:nvPr/>
        </p:nvSpPr>
        <p:spPr>
          <a:xfrm>
            <a:off x="6172199" y="6023079"/>
            <a:ext cx="5585927" cy="461665"/>
          </a:xfrm>
          <a:prstGeom prst="rect">
            <a:avLst/>
          </a:prstGeom>
          <a:noFill/>
          <a:ln w="57150">
            <a:solidFill>
              <a:schemeClr val="accent3">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52425" indent="-352425">
              <a:buFont typeface="Arial" panose="020B0604020202020204" pitchFamily="34" charset="0"/>
              <a:buChar char="•"/>
            </a:pPr>
            <a:r>
              <a:rPr lang="en-US" sz="2400" dirty="0">
                <a:latin typeface="Calibri"/>
                <a:ea typeface="Calibri"/>
                <a:cs typeface="Calibri"/>
              </a:rPr>
              <a:t>Large differences between nights</a:t>
            </a:r>
          </a:p>
        </p:txBody>
      </p:sp>
    </p:spTree>
    <p:extLst>
      <p:ext uri="{BB962C8B-B14F-4D97-AF65-F5344CB8AC3E}">
        <p14:creationId xmlns:p14="http://schemas.microsoft.com/office/powerpoint/2010/main" val="353535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VanillaVTI">
  <a:themeElements>
    <a:clrScheme name="VanillaVTI">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VanillaVTI">
      <a:majorFont>
        <a:latin typeface="Neue Haas Grotesk Text Pro"/>
        <a:ea typeface=""/>
        <a:cs typeface=""/>
      </a:majorFont>
      <a:minorFont>
        <a:latin typeface="Neue Haas Grotesk Text Pro"/>
        <a:ea typeface=""/>
        <a:cs typeface=""/>
      </a:minorFont>
    </a:fontScheme>
    <a:fmtScheme name="Vanilla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AACC6CF0-9F86-48CC-9C4E-CA578EE0A0A0}" vid="{3BDE51FE-56D6-4100-AFB5-5B4AEDCE2EF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1467</Words>
  <Application>Microsoft Office PowerPoint</Application>
  <PresentationFormat>Widescreen</PresentationFormat>
  <Paragraphs>170</Paragraphs>
  <Slides>13</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Neue Haas Grotesk Text Pro</vt:lpstr>
      <vt:lpstr>VanillaVTI</vt:lpstr>
      <vt:lpstr>Experimental observations of arboreal behavior in multiple species of fossorial salamanders</vt:lpstr>
      <vt:lpstr>Salamander Ecology</vt:lpstr>
      <vt:lpstr>Arboreal behavior in salamanders</vt:lpstr>
      <vt:lpstr>Questions</vt:lpstr>
      <vt:lpstr>Methods</vt:lpstr>
      <vt:lpstr>Methods - Observations</vt:lpstr>
      <vt:lpstr>Desmognathus</vt:lpstr>
      <vt:lpstr>Plethodon</vt:lpstr>
      <vt:lpstr>Eurycea</vt:lpstr>
      <vt:lpstr>Results</vt:lpstr>
      <vt:lpstr>Results Summary</vt:lpstr>
      <vt:lpstr>Conclusions</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Gall</dc:creator>
  <cp:lastModifiedBy>Brian Gall</cp:lastModifiedBy>
  <cp:revision>3</cp:revision>
  <dcterms:created xsi:type="dcterms:W3CDTF">2025-03-09T05:39:18Z</dcterms:created>
  <dcterms:modified xsi:type="dcterms:W3CDTF">2025-03-21T12:45:00Z</dcterms:modified>
</cp:coreProperties>
</file>