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56" r:id="rId2"/>
    <p:sldId id="277" r:id="rId3"/>
    <p:sldId id="274" r:id="rId4"/>
    <p:sldId id="275" r:id="rId5"/>
    <p:sldId id="278" r:id="rId6"/>
    <p:sldId id="266" r:id="rId7"/>
    <p:sldId id="276" r:id="rId8"/>
    <p:sldId id="282" r:id="rId9"/>
    <p:sldId id="280" r:id="rId10"/>
    <p:sldId id="287" r:id="rId11"/>
    <p:sldId id="285" r:id="rId12"/>
    <p:sldId id="267" r:id="rId13"/>
    <p:sldId id="284" r:id="rId14"/>
    <p:sldId id="286" r:id="rId15"/>
    <p:sldId id="288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809BEB-8B98-A857-1614-3E6E2CCF49A6}" v="252" dt="2025-03-20T20:43:30.997"/>
    <p1510:client id="{D69F94C8-A328-A937-4404-6AC280154D20}" v="98" dt="2025-03-20T15:21:22.4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936" autoAdjust="0"/>
  </p:normalViewPr>
  <p:slideViewPr>
    <p:cSldViewPr snapToGrid="0">
      <p:cViewPr varScale="1">
        <p:scale>
          <a:sx n="60" d="100"/>
          <a:sy n="60" d="100"/>
        </p:scale>
        <p:origin x="12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776B0-6FDF-4E00-A0F4-E3D08BC9DC6A}" type="datetimeFigureOut"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96CDD-74B9-4995-AFFC-5B61875BC9C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61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aunafocus.com/portfolio/virginia-opossum/#:~:text=The%20Virginia%20opossum%20is%20the%20largest%20species%20in%20the%20genus,virginiana%20(Eastern)%2C%20D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96CDD-74B9-4995-AFFC-5B61875BC9C3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03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Explain high </a:t>
            </a:r>
            <a:r>
              <a:rPr lang="en-US" err="1">
                <a:ea typeface="Calibri"/>
                <a:cs typeface="Calibri"/>
              </a:rPr>
              <a:t>freq</a:t>
            </a:r>
            <a:r>
              <a:rPr lang="en-US">
                <a:ea typeface="Calibri"/>
                <a:cs typeface="Calibri"/>
              </a:rPr>
              <a:t> vs low </a:t>
            </a:r>
            <a:r>
              <a:rPr lang="en-US" err="1">
                <a:ea typeface="Calibri"/>
                <a:cs typeface="Calibri"/>
              </a:rPr>
              <a:t>freq</a:t>
            </a:r>
            <a:r>
              <a:rPr lang="en-US">
                <a:ea typeface="Calibri"/>
                <a:cs typeface="Calibri"/>
              </a:rPr>
              <a:t>, add pics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96CDD-74B9-4995-AFFC-5B61875BC9C3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Transition from here to biofluorescence in tree frogs, to opossum study, to discovery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96CDD-74B9-4995-AFFC-5B61875BC9C3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08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If need more on this slide</a:t>
            </a:r>
          </a:p>
          <a:p>
            <a:pPr lvl="1" indent="-285750">
              <a:buFont typeface="Courier New"/>
              <a:buChar char="o"/>
            </a:pPr>
            <a:r>
              <a:rPr lang="en-US"/>
              <a:t>The Virginia opossum is the original animal named </a:t>
            </a:r>
            <a:r>
              <a:rPr lang="en-US" i="1"/>
              <a:t>opossum</a:t>
            </a:r>
            <a:r>
              <a:rPr lang="en-US"/>
              <a:t>, a word which comes from Algonquian </a:t>
            </a:r>
            <a:r>
              <a:rPr lang="en-US" i="1" err="1"/>
              <a:t>wapathemwa</a:t>
            </a:r>
            <a:r>
              <a:rPr lang="en-US"/>
              <a:t>, meaning </a:t>
            </a:r>
            <a:r>
              <a:rPr lang="en-US" i="1"/>
              <a:t>white animal</a:t>
            </a:r>
            <a:endParaRPr lang="en-US" i="1">
              <a:ea typeface="Calibri"/>
              <a:cs typeface="Calibri"/>
            </a:endParaRPr>
          </a:p>
          <a:p>
            <a:pPr lvl="1" indent="-285750">
              <a:buFont typeface="Courier New"/>
              <a:buChar char="o"/>
            </a:pPr>
            <a:r>
              <a:rPr lang="en-US"/>
              <a:t>Colloquially, the Virginia opossum is frequently just called a </a:t>
            </a:r>
            <a:r>
              <a:rPr lang="en-US" i="1"/>
              <a:t>possum</a:t>
            </a:r>
            <a:r>
              <a:rPr lang="en-US"/>
              <a:t>. The possums of Australia, whose name is derived from a similarity to the opossums of the Americas, are also marsupials, but of the order Diprotodontia</a:t>
            </a:r>
            <a:endParaRPr lang="en-US">
              <a:ea typeface="Calibri"/>
              <a:cs typeface="Calibri"/>
            </a:endParaRPr>
          </a:p>
          <a:p>
            <a:pPr lvl="1" indent="-285750">
              <a:buFont typeface="Courier New"/>
              <a:buChar char="o"/>
            </a:pPr>
            <a:r>
              <a:rPr lang="en-US">
                <a:hlinkClick r:id="rId3"/>
              </a:rPr>
              <a:t>https://faunafocus.com/portfolio/virginia-opossum/#:~:text=The%20Virginia%20opossum%20is%20the%20largest%20species%20in%20the%20genus,virginiana%20(Eastern)%2C%20D</a:t>
            </a:r>
            <a:r>
              <a:rPr lang="en-US"/>
              <a:t>. </a:t>
            </a:r>
            <a:endParaRPr lang="en-US">
              <a:ea typeface="Calibri"/>
              <a:cs typeface="Calibri"/>
            </a:endParaRPr>
          </a:p>
          <a:p>
            <a:pPr lvl="1" indent="-285750">
              <a:buFont typeface="Courier New"/>
              <a:buChar char="o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96CDD-74B9-4995-AFFC-5B61875BC9C3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115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Birds of paradise:</a:t>
            </a:r>
            <a:endParaRPr lang="en-US"/>
          </a:p>
          <a:p>
            <a:pPr lvl="1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37 out of 45 species display</a:t>
            </a:r>
          </a:p>
          <a:p>
            <a:pPr lvl="1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Predominantly in areas that are highlighted during mating rituals</a:t>
            </a:r>
          </a:p>
          <a:p>
            <a:pPr lvl="1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Hypothesized to be to enhance courtship displays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Flying squirrels:</a:t>
            </a:r>
          </a:p>
          <a:p>
            <a:pPr lvl="1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Hypothesized to fluoresce in order to blend in with fluorescent plants and moss</a:t>
            </a:r>
          </a:p>
          <a:p>
            <a:pPr lvl="1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Targeted by owls, which can see fluorescence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Coral</a:t>
            </a:r>
          </a:p>
          <a:p>
            <a:pPr lvl="1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Hypothesized to attract prey such as plankton and other marine organisms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Deep-sea loosejaw dragonfish</a:t>
            </a:r>
          </a:p>
          <a:p>
            <a:pPr lvl="1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Hypothesized to be used to attract prey</a:t>
            </a:r>
          </a:p>
          <a:p>
            <a:pPr lvl="1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Additionally could help make them less visible to potentially prey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Gouldian Finches</a:t>
            </a:r>
          </a:p>
          <a:p>
            <a:pPr lvl="1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Nest in dark </a:t>
            </a:r>
            <a:r>
              <a:rPr lang="en-US" err="1">
                <a:ea typeface="Calibri"/>
                <a:cs typeface="Calibri"/>
              </a:rPr>
              <a:t>caviities</a:t>
            </a:r>
            <a:r>
              <a:rPr lang="en-US">
                <a:ea typeface="Calibri"/>
                <a:cs typeface="Calibri"/>
              </a:rPr>
              <a:t>, babies have a biofluorescent nodule on their beaks to alert parents where to place food</a:t>
            </a:r>
          </a:p>
          <a:p>
            <a:pPr marL="285750" lvl="1">
              <a:buFont typeface="Calibri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96CDD-74B9-4995-AFFC-5B61875BC9C3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34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Great-horned eats more birds than barred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96CDD-74B9-4995-AFFC-5B61875BC9C3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08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Barred owl is older- bad vision? Maybe can see the </a:t>
            </a:r>
            <a:r>
              <a:rPr lang="en-US" dirty="0" err="1">
                <a:ea typeface="Calibri"/>
                <a:cs typeface="Calibri"/>
              </a:rPr>
              <a:t>glowy</a:t>
            </a:r>
            <a:r>
              <a:rPr lang="en-US" dirty="0">
                <a:ea typeface="Calibri"/>
                <a:cs typeface="Calibri"/>
              </a:rPr>
              <a:t> skin better?</a:t>
            </a:r>
          </a:p>
          <a:p>
            <a:r>
              <a:rPr lang="en-US">
                <a:ea typeface="Calibri"/>
                <a:cs typeface="Calibri"/>
              </a:rPr>
              <a:t>Add note about averages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96CDD-74B9-4995-AFFC-5B61875BC9C3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33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CAPTIVITY?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96CDD-74B9-4995-AFFC-5B61875BC9C3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67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Livezey, K. B. (2007). Barred owl habitat and prey: a review and synthesis of the literature. </a:t>
            </a:r>
            <a:r>
              <a:rPr lang="en-US" i="1" dirty="0"/>
              <a:t>Journal of Raptor Research</a:t>
            </a:r>
            <a:r>
              <a:rPr lang="en-US" dirty="0"/>
              <a:t>, </a:t>
            </a:r>
            <a:r>
              <a:rPr lang="en-US" i="1" dirty="0"/>
              <a:t>41</a:t>
            </a:r>
            <a:r>
              <a:rPr lang="en-US" dirty="0"/>
              <a:t>(3), 177-201.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Cromrich</a:t>
            </a:r>
            <a:r>
              <a:rPr lang="en-US" dirty="0"/>
              <a:t>, L. A., Holt, D. W., &amp; Leasure, S. M. (2002). Trophic niche of North American great horned owls. </a:t>
            </a:r>
            <a:r>
              <a:rPr lang="en-US" i="1" dirty="0"/>
              <a:t>Journal of Raptor Research</a:t>
            </a:r>
            <a:r>
              <a:rPr lang="en-US" dirty="0"/>
              <a:t>, </a:t>
            </a:r>
            <a:r>
              <a:rPr lang="en-US" i="1" dirty="0"/>
              <a:t>36</a:t>
            </a:r>
            <a:r>
              <a:rPr lang="en-US" dirty="0"/>
              <a:t>(1), 10.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96CDD-74B9-4995-AFFC-5B61875BC9C3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20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66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94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10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98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57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96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64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45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54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51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3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6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6638" y="556878"/>
            <a:ext cx="10909640" cy="1249394"/>
          </a:xfrm>
        </p:spPr>
        <p:txBody>
          <a:bodyPr anchor="ctr">
            <a:normAutofit fontScale="90000"/>
          </a:bodyPr>
          <a:lstStyle/>
          <a:p>
            <a:r>
              <a:rPr lang="en-US" sz="4100" b="1">
                <a:highlight>
                  <a:srgbClr val="C0C0C0"/>
                </a:highlight>
              </a:rPr>
              <a:t>Predatory Behavior by Strigiform Owls in Response to Biofluorescent Skin from the Virginia Opossum (</a:t>
            </a:r>
            <a:r>
              <a:rPr lang="en-US" sz="4100" b="1" i="1">
                <a:highlight>
                  <a:srgbClr val="C0C0C0"/>
                </a:highlight>
              </a:rPr>
              <a:t>Didelphis virginiana</a:t>
            </a:r>
            <a:r>
              <a:rPr lang="en-US" sz="4100" b="1">
                <a:highlight>
                  <a:srgbClr val="C0C0C0"/>
                </a:highlight>
              </a:rPr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3841" y="6169031"/>
            <a:ext cx="10909643" cy="6874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b="1">
                <a:highlight>
                  <a:srgbClr val="C0C0C0"/>
                </a:highlight>
                <a:ea typeface="+mn-lt"/>
                <a:cs typeface="+mn-lt"/>
              </a:rPr>
              <a:t>Suellen E. Ronk, Katelyn Enginger, Jax D. Betzner, Brian G. Gall</a:t>
            </a:r>
            <a:br>
              <a:rPr lang="en-US" sz="1100"/>
            </a:br>
            <a:endParaRPr lang="en-US" sz="11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035CF6-BCE0-EA8B-1BFC-495EC5E289B5}"/>
              </a:ext>
            </a:extLst>
          </p:cNvPr>
          <p:cNvSpPr/>
          <p:nvPr/>
        </p:nvSpPr>
        <p:spPr>
          <a:xfrm>
            <a:off x="10948129" y="5657099"/>
            <a:ext cx="1210711" cy="11993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Meet the Education/Scholarship Committee — Miami Nation of Indians of the  State of Indiana">
            <a:extLst>
              <a:ext uri="{FF2B5EF4-FFF2-40B4-BE49-F238E27FC236}">
                <a16:creationId xmlns:a16="http://schemas.microsoft.com/office/drawing/2014/main" id="{ADCE6593-0DDD-A542-9F19-03A18EAD4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4204" y="5639788"/>
            <a:ext cx="1224149" cy="121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3F3B-2681-209B-2071-DAAD1F94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Response 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F8FD2-E3C5-7473-5A81-F770367DB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First interaction</a:t>
            </a:r>
          </a:p>
          <a:p>
            <a:r>
              <a:rPr lang="en-US"/>
              <a:t>Number of Interactions</a:t>
            </a:r>
          </a:p>
          <a:p>
            <a:r>
              <a:rPr lang="en-US"/>
              <a:t>First consumed</a:t>
            </a:r>
          </a:p>
          <a:p>
            <a:r>
              <a:rPr lang="en-US"/>
              <a:t>% Observations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0BCD3-541B-82A5-852E-DEE18B32D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029" y="4360690"/>
            <a:ext cx="2961731" cy="2295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A830F1-273B-6AFD-DF26-95852BE1C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029" y="1609571"/>
            <a:ext cx="2936990" cy="22958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70DD42-BC33-4A0D-3C5F-50038B76F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4328" y="4360687"/>
            <a:ext cx="2981522" cy="23008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A3D51B-FA00-C79E-497C-E823633FB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9276" y="1609573"/>
            <a:ext cx="2976573" cy="22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9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D878B-9EAE-A194-674A-B7AE6C2CB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51307F-91BD-A3CA-CCE9-6BF0630D3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966" y="1718173"/>
            <a:ext cx="8436610" cy="212905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0D245E8-463A-43D0-0FA8-93B2E10E2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7135"/>
            <a:ext cx="3297072" cy="781098"/>
          </a:xfrm>
        </p:spPr>
        <p:txBody>
          <a:bodyPr/>
          <a:lstStyle/>
          <a:p>
            <a:r>
              <a:rPr lang="en-US"/>
              <a:t>First interaction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F3466EB-4467-7C00-ECB1-E328B3122E3D}"/>
              </a:ext>
            </a:extLst>
          </p:cNvPr>
          <p:cNvSpPr txBox="1">
            <a:spLocks/>
          </p:cNvSpPr>
          <p:nvPr/>
        </p:nvSpPr>
        <p:spPr>
          <a:xfrm>
            <a:off x="840472" y="3984249"/>
            <a:ext cx="7803466" cy="781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First consumed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6FE735-2A7B-6EB1-266C-D4F31D4BE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965" y="4374797"/>
            <a:ext cx="8466389" cy="21365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FD25C9-E784-E7D9-4F6B-149A224010E1}"/>
              </a:ext>
            </a:extLst>
          </p:cNvPr>
          <p:cNvSpPr txBox="1"/>
          <p:nvPr/>
        </p:nvSpPr>
        <p:spPr>
          <a:xfrm>
            <a:off x="5482792" y="3447113"/>
            <a:ext cx="4688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2 x 3 contingency table; </a:t>
            </a:r>
            <a:r>
              <a:rPr lang="el-GR" sz="2000"/>
              <a:t>χ</a:t>
            </a:r>
            <a:r>
              <a:rPr lang="en-US" sz="2000" baseline="30000"/>
              <a:t>2</a:t>
            </a:r>
            <a:r>
              <a:rPr lang="en-US" sz="2000"/>
              <a:t> = 0.21, P = 0.9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DA581F-47AC-B5CF-B389-576A122B04A5}"/>
              </a:ext>
            </a:extLst>
          </p:cNvPr>
          <p:cNvSpPr txBox="1"/>
          <p:nvPr/>
        </p:nvSpPr>
        <p:spPr>
          <a:xfrm>
            <a:off x="5512570" y="6111252"/>
            <a:ext cx="4757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2 x 3 contingency table; </a:t>
            </a:r>
            <a:r>
              <a:rPr lang="el-GR" sz="2000"/>
              <a:t>χ</a:t>
            </a:r>
            <a:r>
              <a:rPr lang="en-US" sz="2000" baseline="30000"/>
              <a:t>2</a:t>
            </a:r>
            <a:r>
              <a:rPr lang="en-US" sz="2000"/>
              <a:t> = 2.2, P = 0.33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B9C07B-F7D1-7029-CB03-CDA75AA49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506" y="128649"/>
            <a:ext cx="2229418" cy="1716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981619-6ED8-E07B-A62A-C6C593225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9947" y="128649"/>
            <a:ext cx="2234366" cy="17219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D1AD94-D5A5-D2DB-3201-D4FAEB2D5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9025" y="118753"/>
            <a:ext cx="2244262" cy="172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2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0EE36-EE82-FA68-B541-9D9267DDE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pic>
        <p:nvPicPr>
          <p:cNvPr id="3" name="Picture 2" descr="A graph of different species&#10;&#10;AI-generated content may be incorrect.">
            <a:extLst>
              <a:ext uri="{FF2B5EF4-FFF2-40B4-BE49-F238E27FC236}">
                <a16:creationId xmlns:a16="http://schemas.microsoft.com/office/drawing/2014/main" id="{0C198037-1AEC-6802-5241-27EA6679B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120" y="46653"/>
            <a:ext cx="8956373" cy="6811347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068424-2990-0052-9BCD-B868959E7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hi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C91888-C787-E4FA-4F89-759F2A2605B4}"/>
              </a:ext>
            </a:extLst>
          </p:cNvPr>
          <p:cNvSpPr txBox="1"/>
          <p:nvPr/>
        </p:nvSpPr>
        <p:spPr>
          <a:xfrm>
            <a:off x="373224" y="1570652"/>
            <a:ext cx="93306" cy="777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4" name="Picture 3" descr="A owl on a table&#10;&#10;AI-generated content may be incorrect.">
            <a:extLst>
              <a:ext uri="{FF2B5EF4-FFF2-40B4-BE49-F238E27FC236}">
                <a16:creationId xmlns:a16="http://schemas.microsoft.com/office/drawing/2014/main" id="{D5BFB0D8-5396-18C3-184A-F3399C67DE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565"/>
          <a:stretch/>
        </p:blipFill>
        <p:spPr>
          <a:xfrm>
            <a:off x="0" y="3995349"/>
            <a:ext cx="3070746" cy="2862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754EF2-9B99-D263-1479-649B62C36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" y="1449779"/>
            <a:ext cx="3065639" cy="236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30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E9B52-04DE-18DD-9992-E4F454EAF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DC82A-DA0F-903F-E6B2-2648B06FB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EEC33B-6418-4EC8-4CFF-117F3CD49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hi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4C8F85-E05E-DFCA-3045-B6D7F421900F}"/>
              </a:ext>
            </a:extLst>
          </p:cNvPr>
          <p:cNvSpPr txBox="1"/>
          <p:nvPr/>
        </p:nvSpPr>
        <p:spPr>
          <a:xfrm>
            <a:off x="373224" y="1570652"/>
            <a:ext cx="93306" cy="777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4" name="Picture 3" descr="A graph of different species&#10;&#10;AI-generated content may be incorrect.">
            <a:extLst>
              <a:ext uri="{FF2B5EF4-FFF2-40B4-BE49-F238E27FC236}">
                <a16:creationId xmlns:a16="http://schemas.microsoft.com/office/drawing/2014/main" id="{675A1094-1C3F-F74B-7323-90D10AC65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395" y="15551"/>
            <a:ext cx="9019843" cy="6842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9E6F1C-AC5B-8115-A769-3611162D4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" y="1588324"/>
            <a:ext cx="2908466" cy="2231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D4DE12-1CF9-17E3-669C-3FC33AF3A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" y="4646218"/>
            <a:ext cx="2907302" cy="221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6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57A59-CA51-E34B-48A3-EF842CD43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66396-ED8B-C47D-D362-CB09BCE3A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896" y="1537103"/>
            <a:ext cx="10515600" cy="49557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1313" indent="-341313"/>
            <a:r>
              <a:rPr lang="en-US" dirty="0"/>
              <a:t>Barn owl – no apparent reactions</a:t>
            </a:r>
          </a:p>
          <a:p>
            <a:pPr marL="341313" indent="-341313"/>
            <a:r>
              <a:rPr lang="en-US" dirty="0"/>
              <a:t>Barred Owl</a:t>
            </a:r>
          </a:p>
          <a:p>
            <a:pPr marL="804863" lvl="1" indent="-347663">
              <a:buFont typeface="Aptos" panose="020B0004020202020204" pitchFamily="34" charset="0"/>
              <a:buChar char="–"/>
            </a:pPr>
            <a:r>
              <a:rPr lang="en-US" dirty="0"/>
              <a:t>Large # interactions &amp; observations with fluorescent skin</a:t>
            </a:r>
          </a:p>
          <a:p>
            <a:pPr marL="804863" lvl="1" indent="-347663">
              <a:buFont typeface="Aptos" panose="020B0004020202020204" pitchFamily="34" charset="0"/>
              <a:buChar char="–"/>
            </a:pPr>
            <a:r>
              <a:rPr lang="en-US" dirty="0"/>
              <a:t>Suggests some level of interest with the fluorescence</a:t>
            </a:r>
          </a:p>
          <a:p>
            <a:pPr marL="341313" indent="-341313"/>
            <a:r>
              <a:rPr lang="en-US" dirty="0"/>
              <a:t>Great horned</a:t>
            </a:r>
          </a:p>
          <a:p>
            <a:pPr marL="804863" lvl="1" indent="-347663">
              <a:buFont typeface="Aptos" panose="020B0004020202020204" pitchFamily="34" charset="0"/>
              <a:buChar char="–"/>
            </a:pPr>
            <a:r>
              <a:rPr lang="en-US" dirty="0"/>
              <a:t>No difference in interactions or observations</a:t>
            </a:r>
          </a:p>
          <a:p>
            <a:pPr marL="804863" lvl="1" indent="-347663">
              <a:buFont typeface="Aptos" panose="020B0004020202020204" pitchFamily="34" charset="0"/>
              <a:buChar char="–"/>
            </a:pPr>
            <a:r>
              <a:rPr lang="en-US" dirty="0"/>
              <a:t>First consumed was always Non-fluorescent </a:t>
            </a:r>
          </a:p>
          <a:p>
            <a:pPr marL="804863" lvl="1" indent="-347663">
              <a:buFont typeface="Aptos" panose="020B0004020202020204" pitchFamily="34" charset="0"/>
              <a:buChar char="–"/>
            </a:pPr>
            <a:r>
              <a:rPr lang="en-US" dirty="0"/>
              <a:t>Suggests some potential aversion?</a:t>
            </a:r>
          </a:p>
        </p:txBody>
      </p:sp>
    </p:spTree>
    <p:extLst>
      <p:ext uri="{BB962C8B-B14F-4D97-AF65-F5344CB8AC3E}">
        <p14:creationId xmlns:p14="http://schemas.microsoft.com/office/powerpoint/2010/main" val="1073034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2761C-26A9-AD33-64C1-4DDCC9A51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61A5C-584C-315E-146A-A2EC084EB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90454" cy="48478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1313" indent="-341313"/>
            <a:r>
              <a:rPr lang="en-US" dirty="0"/>
              <a:t>Interpret with EXTREME caution (N = 1)!</a:t>
            </a:r>
          </a:p>
          <a:p>
            <a:pPr marL="742950" lvl="1" indent="-285750">
              <a:buFont typeface="Aptos" panose="020B0004020202020204" pitchFamily="34" charset="0"/>
              <a:buChar char="–"/>
            </a:pPr>
            <a:r>
              <a:rPr lang="en-US" dirty="0"/>
              <a:t>Larger sample size – difficult</a:t>
            </a:r>
          </a:p>
          <a:p>
            <a:pPr marL="742950" lvl="1" indent="-285750">
              <a:buFont typeface="Aptos" panose="020B0004020202020204" pitchFamily="34" charset="0"/>
              <a:buChar char="–"/>
            </a:pPr>
            <a:r>
              <a:rPr lang="en-US" dirty="0"/>
              <a:t>Study wild owls</a:t>
            </a:r>
          </a:p>
          <a:p>
            <a:r>
              <a:rPr lang="en-US" dirty="0"/>
              <a:t>Most owl species are fluorescent</a:t>
            </a:r>
          </a:p>
          <a:p>
            <a:r>
              <a:rPr lang="en-US" dirty="0"/>
              <a:t>Barred owls</a:t>
            </a:r>
          </a:p>
          <a:p>
            <a:pPr lvl="1">
              <a:buFont typeface="Aptos" panose="020B0004020202020204" pitchFamily="34" charset="0"/>
              <a:buChar char="–"/>
            </a:pPr>
            <a:r>
              <a:rPr lang="en-US" dirty="0"/>
              <a:t>Diet &gt;70% mammals</a:t>
            </a:r>
          </a:p>
          <a:p>
            <a:pPr lvl="1">
              <a:buFont typeface="Aptos" panose="020B0004020202020204" pitchFamily="34" charset="0"/>
              <a:buChar char="–"/>
            </a:pPr>
            <a:r>
              <a:rPr lang="en-US" dirty="0"/>
              <a:t>Includes large mammals – rabbits, squirrels, opossums (~7%)</a:t>
            </a:r>
          </a:p>
          <a:p>
            <a:r>
              <a:rPr lang="en-US" dirty="0"/>
              <a:t>Great horned</a:t>
            </a:r>
          </a:p>
          <a:p>
            <a:pPr lvl="1">
              <a:buFont typeface="Aptos" panose="020B0004020202020204" pitchFamily="34" charset="0"/>
              <a:buChar char="–"/>
            </a:pPr>
            <a:r>
              <a:rPr lang="en-US" dirty="0"/>
              <a:t>Diet &gt;90% mammals (most small)</a:t>
            </a:r>
          </a:p>
          <a:p>
            <a:pPr lvl="1">
              <a:buFont typeface="Aptos" panose="020B0004020202020204" pitchFamily="34" charset="0"/>
              <a:buChar char="–"/>
            </a:pPr>
            <a:r>
              <a:rPr lang="en-US" dirty="0"/>
              <a:t>Opossum documented in diet of 1 study</a:t>
            </a:r>
          </a:p>
          <a:p>
            <a:pPr lvl="1">
              <a:buFont typeface="Aptos" panose="020B0004020202020204" pitchFamily="34" charset="0"/>
              <a:buChar char="–"/>
            </a:pPr>
            <a:r>
              <a:rPr lang="en-US" dirty="0"/>
              <a:t>Feed on wide-range of species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D80ED3-9315-F953-CC16-8727FF2CC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207" y="0"/>
            <a:ext cx="3555793" cy="2655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AEF16-1696-EA8F-D6DF-323699A3A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8654" y="5000624"/>
            <a:ext cx="216334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79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1DDF1-70E4-C91D-20A6-03AF02949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44" y="75971"/>
            <a:ext cx="10515600" cy="1325563"/>
          </a:xfrm>
        </p:spPr>
        <p:txBody>
          <a:bodyPr/>
          <a:lstStyle/>
          <a:p>
            <a:r>
              <a:rPr lang="en-US"/>
              <a:t>Acknowledgements</a:t>
            </a:r>
          </a:p>
        </p:txBody>
      </p:sp>
      <p:pic>
        <p:nvPicPr>
          <p:cNvPr id="3" name="Picture 2" descr="A person smiling in a garden&#10;&#10;Description automatically generated">
            <a:extLst>
              <a:ext uri="{FF2B5EF4-FFF2-40B4-BE49-F238E27FC236}">
                <a16:creationId xmlns:a16="http://schemas.microsoft.com/office/drawing/2014/main" id="{949D2083-A7BE-E5E9-C56C-E81FAF85B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069" y="4139019"/>
            <a:ext cx="4094409" cy="2720484"/>
          </a:xfrm>
          <a:prstGeom prst="rect">
            <a:avLst/>
          </a:prstGeom>
        </p:spPr>
      </p:pic>
      <p:pic>
        <p:nvPicPr>
          <p:cNvPr id="7" name="Picture 6" descr="A person standing in the snow&#10;&#10;Description automatically generated">
            <a:extLst>
              <a:ext uri="{FF2B5EF4-FFF2-40B4-BE49-F238E27FC236}">
                <a16:creationId xmlns:a16="http://schemas.microsoft.com/office/drawing/2014/main" id="{344CAC94-D789-17EE-EFFD-FC34E79ED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48906" y="2414586"/>
            <a:ext cx="5085872" cy="37988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1C7DED-B1A3-95F1-23D2-B7364D375120}"/>
              </a:ext>
            </a:extLst>
          </p:cNvPr>
          <p:cNvSpPr txBox="1"/>
          <p:nvPr/>
        </p:nvSpPr>
        <p:spPr>
          <a:xfrm>
            <a:off x="5205211" y="4137337"/>
            <a:ext cx="15132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ighlight>
                  <a:srgbClr val="C0C0C0"/>
                </a:highlight>
              </a:rPr>
              <a:t>Abby Badore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4CCAC7-0BE1-EE2B-893C-41C34A863737}"/>
              </a:ext>
            </a:extLst>
          </p:cNvPr>
          <p:cNvSpPr txBox="1"/>
          <p:nvPr/>
        </p:nvSpPr>
        <p:spPr>
          <a:xfrm>
            <a:off x="9970394" y="3080197"/>
            <a:ext cx="2049887" cy="2253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A16F9D-94E9-666F-298D-030019E6B39C}"/>
              </a:ext>
            </a:extLst>
          </p:cNvPr>
          <p:cNvSpPr txBox="1"/>
          <p:nvPr/>
        </p:nvSpPr>
        <p:spPr>
          <a:xfrm>
            <a:off x="8522187" y="6487573"/>
            <a:ext cx="22297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ighlight>
                  <a:srgbClr val="C0C0C0"/>
                </a:highlight>
              </a:rPr>
              <a:t>Katelyn </a:t>
            </a:r>
            <a:r>
              <a:rPr lang="en-US" err="1">
                <a:highlight>
                  <a:srgbClr val="C0C0C0"/>
                </a:highlight>
              </a:rPr>
              <a:t>Enginger</a:t>
            </a:r>
            <a:endParaRPr lang="en-US">
              <a:highlight>
                <a:srgbClr val="C0C0C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E19F31-F110-6E9F-587E-3CD9EAE8C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00" y="3342105"/>
            <a:ext cx="2637242" cy="351589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944B1E3-EEC4-F129-AC55-A117F37D9487}"/>
              </a:ext>
            </a:extLst>
          </p:cNvPr>
          <p:cNvSpPr txBox="1"/>
          <p:nvPr/>
        </p:nvSpPr>
        <p:spPr>
          <a:xfrm>
            <a:off x="2129" y="3367736"/>
            <a:ext cx="28238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ighlight>
                  <a:srgbClr val="C0C0C0"/>
                </a:highlight>
              </a:rPr>
              <a:t>Jax Betzner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C40375-DB42-71C4-A217-E7B9DAB74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8649" y="1335972"/>
            <a:ext cx="2075925" cy="2800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7970F3-825B-21E7-7CC1-A22F730822D8}"/>
              </a:ext>
            </a:extLst>
          </p:cNvPr>
          <p:cNvSpPr txBox="1"/>
          <p:nvPr/>
        </p:nvSpPr>
        <p:spPr>
          <a:xfrm>
            <a:off x="2616530" y="373479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ighlight>
                  <a:srgbClr val="C0C0C0"/>
                </a:highlight>
              </a:rPr>
              <a:t>Shane Flick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939C82-F74A-3F2D-6714-68C0C5CC535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8674" r="156" b="12232"/>
          <a:stretch/>
        </p:blipFill>
        <p:spPr>
          <a:xfrm>
            <a:off x="6712989" y="4135710"/>
            <a:ext cx="1809077" cy="27295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AEC309-9EF9-5289-A402-4CF675050F6B}"/>
              </a:ext>
            </a:extLst>
          </p:cNvPr>
          <p:cNvSpPr txBox="1"/>
          <p:nvPr/>
        </p:nvSpPr>
        <p:spPr>
          <a:xfrm>
            <a:off x="6718465" y="64908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ighlight>
                  <a:srgbClr val="C0C0C0"/>
                </a:highlight>
              </a:rPr>
              <a:t>Reid Flick</a:t>
            </a:r>
            <a:r>
              <a:rPr lang="en-US"/>
              <a:t>​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EC0A38-E525-317C-1506-31DFEF233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896" y="1331025"/>
            <a:ext cx="2632365" cy="20089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9D64D7-243F-9ADD-56CE-2AA8021C28E3}"/>
              </a:ext>
            </a:extLst>
          </p:cNvPr>
          <p:cNvSpPr txBox="1"/>
          <p:nvPr/>
        </p:nvSpPr>
        <p:spPr>
          <a:xfrm>
            <a:off x="3958" y="2725387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highlight>
                  <a:srgbClr val="C0C0C0"/>
                </a:highlight>
              </a:rPr>
              <a:t>Nu Chapter of Kappa Alpha Theta</a:t>
            </a:r>
            <a:endParaRPr lang="en-US"/>
          </a:p>
        </p:txBody>
      </p:sp>
      <p:pic>
        <p:nvPicPr>
          <p:cNvPr id="17" name="Picture 16" descr="DNR (Indiana Department of Natural Resources) Vector Logo - (.SVG + .PNG) -  SeekVectorLogo.Net">
            <a:extLst>
              <a:ext uri="{FF2B5EF4-FFF2-40B4-BE49-F238E27FC236}">
                <a16:creationId xmlns:a16="http://schemas.microsoft.com/office/drawing/2014/main" id="{B4AA2FD6-8173-26CE-CEAF-0476F21430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9180" y="2885514"/>
            <a:ext cx="2182906" cy="12270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9CE37E-F56F-67D7-9700-ABF07912E9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6635" b="30029"/>
          <a:stretch/>
        </p:blipFill>
        <p:spPr>
          <a:xfrm>
            <a:off x="6209180" y="34696"/>
            <a:ext cx="5970493" cy="25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45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0EFC7-4229-BD61-B5E4-50566E896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Biofluorescence?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B49BA-FDD3-5833-0CF9-782FF7721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706" y="1690688"/>
            <a:ext cx="5193802" cy="28082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/>
              <a:t>Biofluorescence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b="1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/>
              <a:t>Organism exposed to a high frequency light (ex: UV light) &amp; reflects a low frequency light (colors visible to the human eye)</a:t>
            </a:r>
          </a:p>
        </p:txBody>
      </p:sp>
      <p:pic>
        <p:nvPicPr>
          <p:cNvPr id="4" name="Picture 3" descr="Animals that shine in the dark: biofluorescence">
            <a:extLst>
              <a:ext uri="{FF2B5EF4-FFF2-40B4-BE49-F238E27FC236}">
                <a16:creationId xmlns:a16="http://schemas.microsoft.com/office/drawing/2014/main" id="{052FB380-9577-E847-843C-E8C4B3AF52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" r="48461" b="46652"/>
          <a:stretch/>
        </p:blipFill>
        <p:spPr>
          <a:xfrm>
            <a:off x="6927174" y="1545606"/>
            <a:ext cx="5184319" cy="5224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FE7FA1-043C-1BA3-23B1-FF92CE31DF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643" t="19006" b="14575"/>
          <a:stretch/>
        </p:blipFill>
        <p:spPr>
          <a:xfrm>
            <a:off x="1451048" y="4333251"/>
            <a:ext cx="3313118" cy="22343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881064-EC3C-A5D3-027A-8C0433D4807D}"/>
              </a:ext>
            </a:extLst>
          </p:cNvPr>
          <p:cNvSpPr txBox="1"/>
          <p:nvPr/>
        </p:nvSpPr>
        <p:spPr>
          <a:xfrm>
            <a:off x="7089811" y="959063"/>
            <a:ext cx="4863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**NOT bioluminescence**</a:t>
            </a:r>
          </a:p>
        </p:txBody>
      </p:sp>
    </p:spTree>
    <p:extLst>
      <p:ext uri="{BB962C8B-B14F-4D97-AF65-F5344CB8AC3E}">
        <p14:creationId xmlns:p14="http://schemas.microsoft.com/office/powerpoint/2010/main" val="8225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979357-889E-9610-A130-577658C17F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01" r="53455"/>
          <a:stretch/>
        </p:blipFill>
        <p:spPr>
          <a:xfrm>
            <a:off x="7437187" y="1690688"/>
            <a:ext cx="4680542" cy="4591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C7D123-C0AD-C880-FBE9-E54DE4B9D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Biofluorescence vs. Bioluminescence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815F7-4C69-B982-865D-1BAF4124D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335" y="1690688"/>
            <a:ext cx="686939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1313" indent="-341313">
              <a:lnSpc>
                <a:spcPct val="100000"/>
              </a:lnSpc>
              <a:spcBef>
                <a:spcPts val="0"/>
              </a:spcBef>
            </a:pPr>
            <a:r>
              <a:rPr lang="en-US" b="1"/>
              <a:t>Biofluorescence</a:t>
            </a:r>
            <a:r>
              <a:rPr lang="en-US"/>
              <a:t>: organism reflects light</a:t>
            </a:r>
          </a:p>
          <a:p>
            <a:pPr marL="341313" indent="-341313">
              <a:lnSpc>
                <a:spcPct val="100000"/>
              </a:lnSpc>
              <a:spcBef>
                <a:spcPts val="0"/>
              </a:spcBef>
            </a:pPr>
            <a:endParaRPr lang="en-US" sz="1100"/>
          </a:p>
          <a:p>
            <a:pPr marL="341313" indent="-341313">
              <a:lnSpc>
                <a:spcPct val="100000"/>
              </a:lnSpc>
              <a:spcBef>
                <a:spcPts val="0"/>
              </a:spcBef>
            </a:pPr>
            <a:r>
              <a:rPr lang="en-US" b="1"/>
              <a:t>Bioluminescence</a:t>
            </a:r>
            <a:r>
              <a:rPr lang="en-US"/>
              <a:t>: organisms emit light from their own body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4C27C-8A7F-5585-7F5D-E38F19BCE19C}"/>
              </a:ext>
            </a:extLst>
          </p:cNvPr>
          <p:cNvSpPr txBox="1"/>
          <p:nvPr/>
        </p:nvSpPr>
        <p:spPr>
          <a:xfrm>
            <a:off x="2985967" y="6245463"/>
            <a:ext cx="2481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Biofluorescence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2ED99C-20AB-CF84-56F5-F1B76288D2E0}"/>
              </a:ext>
            </a:extLst>
          </p:cNvPr>
          <p:cNvSpPr txBox="1"/>
          <p:nvPr/>
        </p:nvSpPr>
        <p:spPr>
          <a:xfrm>
            <a:off x="8464438" y="6243708"/>
            <a:ext cx="2626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Bioluminescence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1F040C-78FE-9F18-BD63-F37C64E435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643" t="19006" b="14575"/>
          <a:stretch/>
        </p:blipFill>
        <p:spPr>
          <a:xfrm>
            <a:off x="2101755" y="3233957"/>
            <a:ext cx="4462818" cy="300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45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95054-3EFE-4079-8B7F-85DB1B56F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Biofluorescence - Species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5A73F-CB69-309F-8D35-9D8DD6BBA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Calibri" panose="020B0604020202020204" pitchFamily="34" charset="0"/>
              <a:buChar char="-"/>
            </a:pPr>
            <a:r>
              <a:rPr lang="en-US"/>
              <a:t>Fish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/>
              <a:t>Coral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/>
              <a:t>Jellyfish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/>
              <a:t>Fungi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/>
              <a:t>Invertebrates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/>
              <a:t>Mammals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en-US"/>
              <a:t>Amphibians</a:t>
            </a:r>
          </a:p>
        </p:txBody>
      </p:sp>
      <p:pic>
        <p:nvPicPr>
          <p:cNvPr id="5" name="Picture 4" descr="a small scorpion glowing green under uv light">
            <a:extLst>
              <a:ext uri="{FF2B5EF4-FFF2-40B4-BE49-F238E27FC236}">
                <a16:creationId xmlns:a16="http://schemas.microsoft.com/office/drawing/2014/main" id="{49D2EED4-4425-9760-FCA2-127E1FEAFB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12" t="10748" r="9219" b="2983"/>
          <a:stretch/>
        </p:blipFill>
        <p:spPr>
          <a:xfrm>
            <a:off x="3733060" y="3998744"/>
            <a:ext cx="3594755" cy="2466422"/>
          </a:xfrm>
          <a:prstGeom prst="rect">
            <a:avLst/>
          </a:prstGeom>
        </p:spPr>
      </p:pic>
      <p:pic>
        <p:nvPicPr>
          <p:cNvPr id="6" name="Picture 5" descr="Bioluminescent Fungi Glow to Trick Insects | The Common Naturalist">
            <a:extLst>
              <a:ext uri="{FF2B5EF4-FFF2-40B4-BE49-F238E27FC236}">
                <a16:creationId xmlns:a16="http://schemas.microsoft.com/office/drawing/2014/main" id="{7AB231DD-EEE9-7859-60BD-F14BE76E6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257" y="1507919"/>
            <a:ext cx="3638797" cy="2278577"/>
          </a:xfrm>
          <a:prstGeom prst="rect">
            <a:avLst/>
          </a:prstGeom>
        </p:spPr>
      </p:pic>
      <p:pic>
        <p:nvPicPr>
          <p:cNvPr id="7" name="Picture 6" descr="Scientists Discover 180 Species of Glowing Fish | WIRED">
            <a:extLst>
              <a:ext uri="{FF2B5EF4-FFF2-40B4-BE49-F238E27FC236}">
                <a16:creationId xmlns:a16="http://schemas.microsoft.com/office/drawing/2014/main" id="{5A871DBC-626D-93E7-3580-B4427F66F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7548" y="1502841"/>
            <a:ext cx="4306783" cy="2283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09EAE4-CAF2-2816-2C4A-F4912A5E40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599" r="4093" b="3877"/>
          <a:stretch/>
        </p:blipFill>
        <p:spPr>
          <a:xfrm>
            <a:off x="7627548" y="3998744"/>
            <a:ext cx="4306782" cy="246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55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B382-88EF-CE34-761B-1FADA4FB8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4987A0-1898-387E-3B3D-19FDBE9AE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934" t="11818" r="37502" b="18674"/>
          <a:stretch/>
        </p:blipFill>
        <p:spPr>
          <a:xfrm rot="5400000">
            <a:off x="2721709" y="40850"/>
            <a:ext cx="6858926" cy="6777226"/>
          </a:xfrm>
        </p:spPr>
      </p:pic>
    </p:spTree>
    <p:extLst>
      <p:ext uri="{BB962C8B-B14F-4D97-AF65-F5344CB8AC3E}">
        <p14:creationId xmlns:p14="http://schemas.microsoft.com/office/powerpoint/2010/main" val="2673854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0984-F5FA-0A5B-4243-FFA47E076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Virginia Opossum (</a:t>
            </a:r>
            <a:r>
              <a:rPr lang="en-US" i="1"/>
              <a:t>Didelphis virginiana</a:t>
            </a:r>
            <a:r>
              <a:rPr lang="en-US"/>
              <a:t>)​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F3C21-C3AF-9EF6-9760-7458FCBD9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126" y="1690688"/>
            <a:ext cx="767800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1313" indent="-341313">
              <a:lnSpc>
                <a:spcPct val="120000"/>
              </a:lnSpc>
              <a:spcBef>
                <a:spcPts val="0"/>
              </a:spcBef>
            </a:pPr>
            <a:r>
              <a:rPr lang="en-US"/>
              <a:t>Family </a:t>
            </a:r>
            <a:r>
              <a:rPr lang="en-US" i="1" err="1"/>
              <a:t>Didelphidae</a:t>
            </a:r>
            <a:endParaRPr lang="en-US"/>
          </a:p>
          <a:p>
            <a:pPr marL="341313" indent="-341313">
              <a:lnSpc>
                <a:spcPct val="120000"/>
              </a:lnSpc>
              <a:spcBef>
                <a:spcPts val="0"/>
              </a:spcBef>
            </a:pPr>
            <a:r>
              <a:rPr lang="en-US"/>
              <a:t>4 recognized subspecies</a:t>
            </a:r>
          </a:p>
          <a:p>
            <a:pPr marL="341313" indent="-341313">
              <a:lnSpc>
                <a:spcPct val="120000"/>
              </a:lnSpc>
              <a:spcBef>
                <a:spcPts val="0"/>
              </a:spcBef>
            </a:pPr>
            <a:r>
              <a:rPr lang="en-US"/>
              <a:t>Live 2 years in the wild</a:t>
            </a:r>
          </a:p>
          <a:p>
            <a:pPr marL="341313" indent="-341313">
              <a:lnSpc>
                <a:spcPct val="120000"/>
              </a:lnSpc>
              <a:spcBef>
                <a:spcPts val="0"/>
              </a:spcBef>
            </a:pPr>
            <a:r>
              <a:rPr lang="en-US">
                <a:solidFill>
                  <a:srgbClr val="333333"/>
                </a:solidFill>
                <a:latin typeface="Aptos"/>
              </a:rPr>
              <a:t>Dry and arid environments, woodlands, thickets, forests, shrublands, and urban areas</a:t>
            </a:r>
            <a:endParaRPr lang="en-US">
              <a:latin typeface="Aptos"/>
            </a:endParaRPr>
          </a:p>
          <a:p>
            <a:pPr marL="341313" indent="-341313">
              <a:lnSpc>
                <a:spcPct val="120000"/>
              </a:lnSpc>
              <a:spcBef>
                <a:spcPts val="0"/>
              </a:spcBef>
            </a:pPr>
            <a:r>
              <a:rPr lang="en-US">
                <a:solidFill>
                  <a:srgbClr val="333333"/>
                </a:solidFill>
              </a:rPr>
              <a:t>Opportunistic omnivores</a:t>
            </a:r>
          </a:p>
          <a:p>
            <a:pPr marL="341313" indent="-341313">
              <a:lnSpc>
                <a:spcPct val="120000"/>
              </a:lnSpc>
              <a:spcBef>
                <a:spcPts val="0"/>
              </a:spcBef>
            </a:pPr>
            <a:r>
              <a:rPr lang="en-US">
                <a:solidFill>
                  <a:srgbClr val="333333"/>
                </a:solidFill>
              </a:rPr>
              <a:t>Nocturnal</a:t>
            </a:r>
          </a:p>
        </p:txBody>
      </p:sp>
      <p:pic>
        <p:nvPicPr>
          <p:cNvPr id="4" name="Picture 3" descr="File:Range of the Virginia Opossum.png - Wikimedia Commons">
            <a:extLst>
              <a:ext uri="{FF2B5EF4-FFF2-40B4-BE49-F238E27FC236}">
                <a16:creationId xmlns:a16="http://schemas.microsoft.com/office/drawing/2014/main" id="{7D3C17D7-0F74-D6F9-61A4-557348B950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570" t="10638" r="-138" b="213"/>
          <a:stretch/>
        </p:blipFill>
        <p:spPr>
          <a:xfrm>
            <a:off x="8367098" y="1712535"/>
            <a:ext cx="3605043" cy="2348727"/>
          </a:xfrm>
          <a:prstGeom prst="rect">
            <a:avLst/>
          </a:prstGeom>
        </p:spPr>
      </p:pic>
      <p:pic>
        <p:nvPicPr>
          <p:cNvPr id="3" name="Picture 2" descr="Opposums - Winnebago County Animal Services">
            <a:extLst>
              <a:ext uri="{FF2B5EF4-FFF2-40B4-BE49-F238E27FC236}">
                <a16:creationId xmlns:a16="http://schemas.microsoft.com/office/drawing/2014/main" id="{C682581A-EB18-67EE-A630-37C41BB88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7334" y="4304108"/>
            <a:ext cx="3405106" cy="229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26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A9EE5-03A6-D459-1613-DE542A6D8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Hypotheses for Biofluorescence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11CFC-C3AA-2075-A441-2DB316B42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116" y="1726772"/>
            <a:ext cx="10139149" cy="503237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latin typeface="Aptos" panose="020B0004020202020204"/>
              </a:rPr>
              <a:t>Reproduction</a:t>
            </a:r>
          </a:p>
          <a:p>
            <a:pPr lvl="1">
              <a:buFont typeface="Aptos" panose="020B0004020202020204" pitchFamily="34" charset="0"/>
              <a:buChar char="–"/>
            </a:pPr>
            <a:r>
              <a:rPr lang="en-US">
                <a:latin typeface="Aptos" panose="020B0004020202020204"/>
              </a:rPr>
              <a:t>Birds-of-Paradise</a:t>
            </a:r>
          </a:p>
          <a:p>
            <a:endParaRPr lang="en-US" sz="600">
              <a:latin typeface="Aptos" panose="020B0004020202020204"/>
            </a:endParaRPr>
          </a:p>
          <a:p>
            <a:r>
              <a:rPr lang="en-US">
                <a:latin typeface="Aptos" panose="020B0004020202020204"/>
              </a:rPr>
              <a:t>Camouflage</a:t>
            </a:r>
          </a:p>
          <a:p>
            <a:pPr lvl="1">
              <a:buFont typeface="Aptos" panose="020B0004020202020204" pitchFamily="34" charset="0"/>
              <a:buChar char="–"/>
            </a:pPr>
            <a:r>
              <a:rPr lang="en-US">
                <a:latin typeface="Aptos" panose="020B0004020202020204"/>
              </a:rPr>
              <a:t>Flying squirrels</a:t>
            </a:r>
          </a:p>
          <a:p>
            <a:endParaRPr lang="en-US" sz="600">
              <a:latin typeface="Aptos" panose="020B0004020202020204"/>
            </a:endParaRPr>
          </a:p>
          <a:p>
            <a:r>
              <a:rPr lang="en-US">
                <a:latin typeface="Aptos" panose="020B0004020202020204"/>
              </a:rPr>
              <a:t>Communication</a:t>
            </a:r>
          </a:p>
          <a:p>
            <a:pPr lvl="1">
              <a:buFont typeface="Aptos" panose="020B0004020202020204" pitchFamily="34" charset="0"/>
              <a:buChar char="–"/>
            </a:pPr>
            <a:r>
              <a:rPr lang="en-US">
                <a:latin typeface="Aptos" panose="020B0004020202020204"/>
              </a:rPr>
              <a:t>Coral</a:t>
            </a:r>
          </a:p>
          <a:p>
            <a:endParaRPr lang="en-US" sz="600">
              <a:latin typeface="Aptos" panose="020B0004020202020204"/>
            </a:endParaRPr>
          </a:p>
          <a:p>
            <a:r>
              <a:rPr lang="en-US">
                <a:latin typeface="Aptos" panose="020B0004020202020204"/>
              </a:rPr>
              <a:t>Hunting</a:t>
            </a:r>
          </a:p>
          <a:p>
            <a:pPr lvl="1">
              <a:buFont typeface="Aptos" panose="020B0004020202020204" pitchFamily="34" charset="0"/>
              <a:buChar char="–"/>
            </a:pPr>
            <a:r>
              <a:rPr lang="en-US">
                <a:latin typeface="Aptos" panose="020B0004020202020204"/>
              </a:rPr>
              <a:t>Loosejaw dragonfish</a:t>
            </a:r>
          </a:p>
          <a:p>
            <a:endParaRPr lang="en-US" sz="600">
              <a:latin typeface="Aptos" panose="020B0004020202020204"/>
            </a:endParaRPr>
          </a:p>
          <a:p>
            <a:r>
              <a:rPr lang="en-US">
                <a:latin typeface="Aptos" panose="020B0004020202020204"/>
              </a:rPr>
              <a:t>Feeding</a:t>
            </a:r>
          </a:p>
          <a:p>
            <a:pPr lvl="1">
              <a:buFont typeface="Aptos" panose="020B0004020202020204" pitchFamily="34" charset="0"/>
              <a:buChar char="–"/>
            </a:pPr>
            <a:r>
              <a:rPr lang="en-US">
                <a:latin typeface="Aptos" panose="020B0004020202020204"/>
              </a:rPr>
              <a:t>Gouldian Finches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77C0BC-AA86-0FE3-3296-E013719E3F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16"/>
          <a:stretch/>
        </p:blipFill>
        <p:spPr>
          <a:xfrm rot="5400000">
            <a:off x="9326116" y="-560911"/>
            <a:ext cx="2133242" cy="3388906"/>
          </a:xfrm>
          <a:prstGeom prst="rect">
            <a:avLst/>
          </a:prstGeom>
        </p:spPr>
      </p:pic>
      <p:pic>
        <p:nvPicPr>
          <p:cNvPr id="5" name="Picture 4" descr="Illuminating the Flying Squirrel's Secrets - Belt Magazine">
            <a:extLst>
              <a:ext uri="{FF2B5EF4-FFF2-40B4-BE49-F238E27FC236}">
                <a16:creationId xmlns:a16="http://schemas.microsoft.com/office/drawing/2014/main" id="{296F4263-1DFE-05E8-374B-2C58065769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056"/>
          <a:stretch/>
        </p:blipFill>
        <p:spPr>
          <a:xfrm>
            <a:off x="5196070" y="2268423"/>
            <a:ext cx="3408275" cy="2133242"/>
          </a:xfrm>
          <a:prstGeom prst="rect">
            <a:avLst/>
          </a:prstGeom>
        </p:spPr>
      </p:pic>
      <p:pic>
        <p:nvPicPr>
          <p:cNvPr id="6" name="Picture 5" descr="The Hidden Light Show Below | Hakai Magazine">
            <a:extLst>
              <a:ext uri="{FF2B5EF4-FFF2-40B4-BE49-F238E27FC236}">
                <a16:creationId xmlns:a16="http://schemas.microsoft.com/office/drawing/2014/main" id="{ACFB1089-95ED-D2F6-ACC6-8C9EE55698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541"/>
          <a:stretch/>
        </p:blipFill>
        <p:spPr>
          <a:xfrm>
            <a:off x="8698285" y="2268423"/>
            <a:ext cx="3388905" cy="2133242"/>
          </a:xfrm>
          <a:prstGeom prst="rect">
            <a:avLst/>
          </a:prstGeom>
        </p:spPr>
      </p:pic>
      <p:pic>
        <p:nvPicPr>
          <p:cNvPr id="7" name="Picture 6" descr="Malacosteus niger - Wikipedia">
            <a:extLst>
              <a:ext uri="{FF2B5EF4-FFF2-40B4-BE49-F238E27FC236}">
                <a16:creationId xmlns:a16="http://schemas.microsoft.com/office/drawing/2014/main" id="{6F79285D-3304-BCB3-F959-F256778D7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4163" y="4488385"/>
            <a:ext cx="3410182" cy="2272492"/>
          </a:xfrm>
          <a:prstGeom prst="rect">
            <a:avLst/>
          </a:prstGeom>
        </p:spPr>
      </p:pic>
      <p:pic>
        <p:nvPicPr>
          <p:cNvPr id="8" name="Picture 7" descr="Baby birds with glowing beads of blue light around their beaks">
            <a:extLst>
              <a:ext uri="{FF2B5EF4-FFF2-40B4-BE49-F238E27FC236}">
                <a16:creationId xmlns:a16="http://schemas.microsoft.com/office/drawing/2014/main" id="{379A3D41-B031-17FB-5CD1-B8C799661E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8284" y="4490115"/>
            <a:ext cx="3408738" cy="227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70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3CB88-BA48-A666-C229-2AAAFFB89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89943" cy="1325563"/>
          </a:xfrm>
        </p:spPr>
        <p:txBody>
          <a:bodyPr>
            <a:normAutofit/>
          </a:bodyPr>
          <a:lstStyle/>
          <a:p>
            <a:r>
              <a:rPr lang="en-US"/>
              <a:t>Question – Why are opossums biofluorescent?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CE01C-411C-E20E-EEAE-B6BC309E2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84" y="1811977"/>
            <a:ext cx="10515600" cy="603677"/>
          </a:xfrm>
        </p:spPr>
        <p:txBody>
          <a:bodyPr>
            <a:normAutofit/>
          </a:bodyPr>
          <a:lstStyle/>
          <a:p>
            <a:pPr marL="341313" indent="-341313"/>
            <a:r>
              <a:rPr lang="en-US"/>
              <a:t>Anecdotal – no differences between males and females</a:t>
            </a:r>
          </a:p>
        </p:txBody>
      </p:sp>
      <p:pic>
        <p:nvPicPr>
          <p:cNvPr id="6" name="Picture 5" descr="Adopted – Wild Bird Research Group, Inc.">
            <a:extLst>
              <a:ext uri="{FF2B5EF4-FFF2-40B4-BE49-F238E27FC236}">
                <a16:creationId xmlns:a16="http://schemas.microsoft.com/office/drawing/2014/main" id="{597DA263-BAEE-8A46-6CDF-DEBD237A3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928" y="2981577"/>
            <a:ext cx="4317242" cy="37775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F50C4D-9B4D-F9A2-B6E7-A16F8EBA2A99}"/>
              </a:ext>
            </a:extLst>
          </p:cNvPr>
          <p:cNvSpPr txBox="1"/>
          <p:nvPr/>
        </p:nvSpPr>
        <p:spPr>
          <a:xfrm>
            <a:off x="633483" y="2309701"/>
            <a:ext cx="7118445" cy="4414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1313" marR="0" lvl="0" indent="-341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Role in predator-prey interactions?</a:t>
            </a:r>
          </a:p>
          <a:p>
            <a:pPr marL="341313" marR="0" lvl="0" indent="-341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Potential predators:</a:t>
            </a:r>
          </a:p>
          <a:p>
            <a:pPr marL="804863" marR="0" lvl="1" indent="-34766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ptos" panose="020B0004020202020204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Coyotes</a:t>
            </a:r>
          </a:p>
          <a:p>
            <a:pPr marL="804863" marR="0" lvl="1" indent="-34766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ptos" panose="020B0004020202020204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Bobcats</a:t>
            </a:r>
          </a:p>
          <a:p>
            <a:pPr marL="804863" marR="0" lvl="1" indent="-34766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ptos" panose="020B0004020202020204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Foxes</a:t>
            </a:r>
          </a:p>
          <a:p>
            <a:pPr marL="804863" marR="0" lvl="1" indent="-34766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ptos" panose="020B0004020202020204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Hawks</a:t>
            </a:r>
          </a:p>
          <a:p>
            <a:pPr marL="804863" marR="0" lvl="1" indent="-347663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ptos" panose="020B0004020202020204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Owls [nocturnal, biofluorescent, see UV, we   	          have them (sort of)]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341313" marR="0" lvl="0" indent="-341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Question: Does opossum biofluorescence                                           influence predatory behavior by owls?</a:t>
            </a:r>
          </a:p>
        </p:txBody>
      </p:sp>
    </p:spTree>
    <p:extLst>
      <p:ext uri="{BB962C8B-B14F-4D97-AF65-F5344CB8AC3E}">
        <p14:creationId xmlns:p14="http://schemas.microsoft.com/office/powerpoint/2010/main" val="357219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BFB4F-281E-9540-B0CF-3E4E5C811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BF4A35-C49E-0073-91C3-C612D81AE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8372" t="6916" r="5603" b="44046"/>
          <a:stretch/>
        </p:blipFill>
        <p:spPr>
          <a:xfrm>
            <a:off x="6673651" y="252326"/>
            <a:ext cx="5381871" cy="229980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3E5FBF-5DBA-269B-8E67-D9A397F6A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963" y="1556655"/>
            <a:ext cx="10515600" cy="3227696"/>
          </a:xfrm>
        </p:spPr>
        <p:txBody>
          <a:bodyPr>
            <a:normAutofit/>
          </a:bodyPr>
          <a:lstStyle/>
          <a:p>
            <a:pPr marL="341313" indent="-341313"/>
            <a:r>
              <a:rPr lang="en-US" dirty="0"/>
              <a:t>Collected roadkill (head injuries)</a:t>
            </a:r>
          </a:p>
          <a:p>
            <a:pPr marL="341313" indent="-341313"/>
            <a:r>
              <a:rPr lang="en-US" dirty="0"/>
              <a:t>Skinned &amp; frozen</a:t>
            </a:r>
          </a:p>
          <a:p>
            <a:pPr marL="341313" indent="-341313"/>
            <a:r>
              <a:rPr lang="en-US" dirty="0"/>
              <a:t>Loses fluorescence ~4 </a:t>
            </a:r>
            <a:r>
              <a:rPr lang="en-US" dirty="0" err="1"/>
              <a:t>mo</a:t>
            </a:r>
            <a:endParaRPr lang="en-US" dirty="0"/>
          </a:p>
          <a:p>
            <a:pPr marL="341313" indent="-341313"/>
            <a:r>
              <a:rPr lang="en-US" dirty="0"/>
              <a:t>Removed, patches (100 cm</a:t>
            </a:r>
            <a:r>
              <a:rPr lang="en-US" baseline="30000" dirty="0"/>
              <a:t>2</a:t>
            </a:r>
            <a:r>
              <a:rPr lang="en-US" dirty="0"/>
              <a:t>), stapled to board</a:t>
            </a:r>
          </a:p>
          <a:p>
            <a:pPr marL="341313" indent="-341313"/>
            <a:r>
              <a:rPr lang="en-US" dirty="0"/>
              <a:t>Choice test conducted with live owl</a:t>
            </a:r>
          </a:p>
          <a:p>
            <a:pPr marL="341313" indent="-341313"/>
            <a:r>
              <a:rPr lang="en-US" dirty="0"/>
              <a:t>Recorded with trail cameras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A8BB32-087B-BE6B-F1DF-21EE210D0D40}"/>
              </a:ext>
            </a:extLst>
          </p:cNvPr>
          <p:cNvCxnSpPr>
            <a:cxnSpLocks/>
          </p:cNvCxnSpPr>
          <p:nvPr/>
        </p:nvCxnSpPr>
        <p:spPr>
          <a:xfrm flipV="1">
            <a:off x="8119872" y="2039732"/>
            <a:ext cx="1078719" cy="1187964"/>
          </a:xfrm>
          <a:prstGeom prst="straightConnector1">
            <a:avLst/>
          </a:prstGeom>
          <a:ln w="1365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4718C40-36A6-B437-A77B-715A2D2A8326}"/>
              </a:ext>
            </a:extLst>
          </p:cNvPr>
          <p:cNvSpPr txBox="1"/>
          <p:nvPr/>
        </p:nvSpPr>
        <p:spPr>
          <a:xfrm>
            <a:off x="7268687" y="350422"/>
            <a:ext cx="150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Fluorescent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BB5202-2AED-E693-04DF-6220DC789D77}"/>
              </a:ext>
            </a:extLst>
          </p:cNvPr>
          <p:cNvSpPr txBox="1"/>
          <p:nvPr/>
        </p:nvSpPr>
        <p:spPr>
          <a:xfrm>
            <a:off x="9919916" y="329998"/>
            <a:ext cx="2056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Non-Fluorescent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51C598-1379-6C72-47BF-2DD15D1DCE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911" t="19895" r="15373" b="38134"/>
          <a:stretch/>
        </p:blipFill>
        <p:spPr>
          <a:xfrm>
            <a:off x="1719618" y="4595279"/>
            <a:ext cx="3985145" cy="2030892"/>
          </a:xfrm>
          <a:prstGeom prst="rect">
            <a:avLst/>
          </a:prstGeom>
        </p:spPr>
      </p:pic>
      <p:pic>
        <p:nvPicPr>
          <p:cNvPr id="16" name="Picture 15" descr="A cage with a few branches and a black bowl&#10;&#10;AI-generated content may be incorrect.">
            <a:extLst>
              <a:ext uri="{FF2B5EF4-FFF2-40B4-BE49-F238E27FC236}">
                <a16:creationId xmlns:a16="http://schemas.microsoft.com/office/drawing/2014/main" id="{0FACCE28-CD0A-3ADE-5A92-9786A1DCB3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3"/>
          <a:stretch/>
        </p:blipFill>
        <p:spPr>
          <a:xfrm>
            <a:off x="6528700" y="3630304"/>
            <a:ext cx="5671772" cy="322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54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</TotalTime>
  <Words>767</Words>
  <Application>Microsoft Office PowerPoint</Application>
  <PresentationFormat>Widescreen</PresentationFormat>
  <Paragraphs>142</Paragraphs>
  <Slides>16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Courier New</vt:lpstr>
      <vt:lpstr>Office Theme</vt:lpstr>
      <vt:lpstr>Predatory Behavior by Strigiform Owls in Response to Biofluorescent Skin from the Virginia Opossum (Didelphis virginiana)</vt:lpstr>
      <vt:lpstr>What is Biofluorescence?</vt:lpstr>
      <vt:lpstr>Biofluorescence vs. Bioluminescence</vt:lpstr>
      <vt:lpstr>Biofluorescence - Species</vt:lpstr>
      <vt:lpstr>PowerPoint Presentation</vt:lpstr>
      <vt:lpstr>Virginia Opossum (Didelphis virginiana)​</vt:lpstr>
      <vt:lpstr>Hypotheses for Biofluorescence</vt:lpstr>
      <vt:lpstr>Question – Why are opossums biofluorescent?</vt:lpstr>
      <vt:lpstr>Methods</vt:lpstr>
      <vt:lpstr>Response Variables</vt:lpstr>
      <vt:lpstr>Results</vt:lpstr>
      <vt:lpstr>Results</vt:lpstr>
      <vt:lpstr>Results</vt:lpstr>
      <vt:lpstr>Discussion</vt:lpstr>
      <vt:lpstr>Discussion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Gall</dc:creator>
  <cp:lastModifiedBy>Brian Gall</cp:lastModifiedBy>
  <cp:revision>23</cp:revision>
  <dcterms:created xsi:type="dcterms:W3CDTF">2024-03-15T12:57:36Z</dcterms:created>
  <dcterms:modified xsi:type="dcterms:W3CDTF">2025-03-26T18:51:34Z</dcterms:modified>
</cp:coreProperties>
</file>