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17"/>
  </p:notesMasterIdLst>
  <p:sldIdLst>
    <p:sldId id="304" r:id="rId3"/>
    <p:sldId id="359" r:id="rId4"/>
    <p:sldId id="361" r:id="rId5"/>
    <p:sldId id="362" r:id="rId6"/>
    <p:sldId id="284" r:id="rId7"/>
    <p:sldId id="261" r:id="rId8"/>
    <p:sldId id="275" r:id="rId9"/>
    <p:sldId id="354" r:id="rId10"/>
    <p:sldId id="298" r:id="rId11"/>
    <p:sldId id="299" r:id="rId12"/>
    <p:sldId id="300" r:id="rId13"/>
    <p:sldId id="302" r:id="rId14"/>
    <p:sldId id="301" r:id="rId15"/>
    <p:sldId id="292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78390" autoAdjust="0"/>
  </p:normalViewPr>
  <p:slideViewPr>
    <p:cSldViewPr>
      <p:cViewPr varScale="1">
        <p:scale>
          <a:sx n="46" d="100"/>
          <a:sy n="46" d="100"/>
        </p:scale>
        <p:origin x="136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B016A6-7858-42D8-9CE6-9832FF85C497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46321A-07CD-48EB-8DBC-98CDE5C1C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97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polarizatio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Depolarization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I am</a:t>
            </a:r>
            <a:r>
              <a:rPr lang="en-US" baseline="0" dirty="0"/>
              <a:t> going to tell a story of death and murder</a:t>
            </a:r>
          </a:p>
          <a:p>
            <a:r>
              <a:rPr lang="en-US" baseline="0" dirty="0"/>
              <a:t>All of it revolving around a toxin known as tetrodotoxin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9862-3CB8-4A5B-B9FF-7D4351655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80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  <a:p>
            <a:pPr marL="278635" indent="-278635">
              <a:buFont typeface="Arial" pitchFamily="34" charset="0"/>
              <a:buChar char="•"/>
            </a:pPr>
            <a:r>
              <a:rPr lang="en-US" dirty="0"/>
              <a:t>Additional verification of the preference for lower toxicity (re-run no-choice trials, choice trials)</a:t>
            </a:r>
          </a:p>
          <a:p>
            <a:pPr marL="278635" indent="-278635">
              <a:buFont typeface="Arial" pitchFamily="34" charset="0"/>
              <a:buChar char="•"/>
            </a:pPr>
            <a:r>
              <a:rPr lang="en-US" dirty="0"/>
              <a:t>Expand this to multiple populations</a:t>
            </a:r>
          </a:p>
          <a:p>
            <a:pPr marL="278635" indent="-278635">
              <a:buFont typeface="Arial" pitchFamily="34" charset="0"/>
              <a:buChar char="•"/>
            </a:pPr>
            <a:r>
              <a:rPr lang="en-US" dirty="0"/>
              <a:t>Find a way to measure resistance (sequence caddisfly sodium channels?)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A9862-3CB8-4A5B-B9FF-7D43516557C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61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Natural selection is ubiquitous in nature</a:t>
            </a:r>
          </a:p>
          <a:p>
            <a:r>
              <a:rPr lang="en-US" dirty="0"/>
              <a:t>Responses to individual selection pressures has been well studied (Natural – Galapagos finches; more recently Anthropogenic – road kills on wing 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6321A-07CD-48EB-8DBC-98CDE5C1C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598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Within the environment – toxins are increasingly a major source of selection</a:t>
            </a:r>
          </a:p>
          <a:p>
            <a:endParaRPr lang="en-US" dirty="0"/>
          </a:p>
          <a:p>
            <a:r>
              <a:rPr lang="en-US" dirty="0"/>
              <a:t>The cell’s work-horse</a:t>
            </a:r>
          </a:p>
          <a:p>
            <a:r>
              <a:rPr lang="en-US" dirty="0"/>
              <a:t>Critical role to cell physiology</a:t>
            </a:r>
          </a:p>
          <a:p>
            <a:r>
              <a:rPr lang="en-US" dirty="0"/>
              <a:t>This critical function also makes them an important target for natural and synthetic toxins – and thus a powerful tool to understand how evolution shapes traits in response to multiple sources of competing selection, while simultaneously faced with need for stabilization of protein function</a:t>
            </a:r>
          </a:p>
          <a:p>
            <a:r>
              <a:rPr lang="en-US" dirty="0"/>
              <a:t>Insights into adaptability and constraints on protein function</a:t>
            </a:r>
          </a:p>
          <a:p>
            <a:endParaRPr lang="en-US" dirty="0"/>
          </a:p>
          <a:p>
            <a:r>
              <a:rPr lang="en-US" dirty="0"/>
              <a:t>One of the most critical proteins for cell physiology is VGSC</a:t>
            </a:r>
          </a:p>
          <a:p>
            <a:r>
              <a:rPr lang="en-US" dirty="0"/>
              <a:t>Responsible for actional potential generation in nerves and skeletal muscle – thus ALL LIFE’s functions</a:t>
            </a:r>
          </a:p>
          <a:p>
            <a:endParaRPr lang="en-US" dirty="0"/>
          </a:p>
          <a:p>
            <a:r>
              <a:rPr lang="en-US" dirty="0"/>
              <a:t>Responsible for the propagation of action potentials in nerves and muscle and thus all nervous system functioning depends on this critical channel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Resp for electrical signals in nervous system and THUS highly conserved across species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TTX - Occludes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Increase sodium permeability and close slowly - Results in repetitive discharging</a:t>
            </a:r>
            <a:r>
              <a:rPr lang="en-US" baseline="0" dirty="0"/>
              <a:t> - </a:t>
            </a:r>
            <a:r>
              <a:rPr lang="en-US" dirty="0"/>
              <a:t>muscular convulsions, weakness, paralysis, and death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Increase sodium permeability and close slowly - Results in repetitive discharging</a:t>
            </a:r>
            <a:r>
              <a:rPr lang="en-US" baseline="0" dirty="0"/>
              <a:t> - </a:t>
            </a:r>
            <a:r>
              <a:rPr lang="en-US" dirty="0"/>
              <a:t>muscular convulsions, weakness, and death</a:t>
            </a:r>
          </a:p>
          <a:p>
            <a:r>
              <a:rPr lang="en-US" dirty="0"/>
              <a:t>Originally isolated from Chrysanthemum</a:t>
            </a:r>
          </a:p>
          <a:p>
            <a:endParaRPr lang="en-US" dirty="0"/>
          </a:p>
          <a:p>
            <a:r>
              <a:rPr lang="en-GB" dirty="0"/>
              <a:t>When the toxin keeps the channels in their open state, the nerves cannot </a:t>
            </a:r>
            <a:r>
              <a:rPr lang="en-GB" dirty="0">
                <a:hlinkClick r:id="rId3" tooltip="Repolarization"/>
              </a:rPr>
              <a:t>repolarize</a:t>
            </a:r>
            <a:r>
              <a:rPr lang="en-GB" dirty="0"/>
              <a:t>, leaving the axonal membrane permanently </a:t>
            </a:r>
            <a:r>
              <a:rPr lang="en-GB" dirty="0">
                <a:hlinkClick r:id="rId4" tooltip="Depolarization"/>
              </a:rPr>
              <a:t>depolarized</a:t>
            </a:r>
            <a:r>
              <a:rPr lang="en-GB" dirty="0"/>
              <a:t>, thereby paralyzing the organism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6321A-07CD-48EB-8DBC-98CDE5C1C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76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.1 mg / ml</a:t>
            </a:r>
            <a:r>
              <a:rPr lang="en-US" baseline="0" dirty="0"/>
              <a:t> = enough TTX in one well to kill 4-16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321A-07CD-48EB-8DBC-98CDE5C1CA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37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 individuals per </a:t>
            </a:r>
            <a:r>
              <a:rPr lang="en-US" dirty="0" err="1"/>
              <a:t>specieswere</a:t>
            </a:r>
            <a:r>
              <a:rPr lang="en-US" dirty="0"/>
              <a:t> included for comparison, including: fruit fly, housefly, silkworm, red flour beetle, and caddisfly.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1ABF9-E882-8946-BD2E-FEE320AA2F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08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4 associated with TTX resistance</a:t>
            </a:r>
            <a:r>
              <a:rPr lang="en-US" sz="3200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15 - 40 fold increase in resistance</a:t>
            </a:r>
          </a:p>
          <a:p>
            <a:endParaRPr lang="en-US" dirty="0"/>
          </a:p>
          <a:p>
            <a:r>
              <a:rPr lang="en-US" dirty="0"/>
              <a:t>P region</a:t>
            </a:r>
            <a:r>
              <a:rPr lang="en-US" baseline="0" dirty="0"/>
              <a:t> – virtually identical for all caddis and all insects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321A-07CD-48EB-8DBC-98CDE5C1CA8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50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Associated with Linker regions </a:t>
            </a:r>
          </a:p>
          <a:p>
            <a:r>
              <a:rPr lang="en-US" dirty="0"/>
              <a:t>Increase sodium permeability and close slowly - Results in repetitive discharging</a:t>
            </a:r>
            <a:r>
              <a:rPr lang="en-US" baseline="0" dirty="0"/>
              <a:t> - </a:t>
            </a:r>
            <a:r>
              <a:rPr lang="en-US" dirty="0"/>
              <a:t>muscular convulsions, weakness, paralysis, and death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6321A-07CD-48EB-8DBC-98CDE5C1CA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25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Tons of unanswered questions</a:t>
            </a:r>
          </a:p>
          <a:p>
            <a:pPr marL="914400" lvl="1" indent="-457200">
              <a:buFont typeface="Calibri" panose="020F0502020204030204" pitchFamily="34" charset="0"/>
              <a:buChar char="̶"/>
            </a:pPr>
            <a:r>
              <a:rPr lang="en-US" sz="1200" dirty="0"/>
              <a:t>Relationship between PYR &amp; TTX mutations?</a:t>
            </a:r>
          </a:p>
          <a:p>
            <a:pPr marL="914400" lvl="1" indent="-457200">
              <a:buFont typeface="Calibri" panose="020F0502020204030204" pitchFamily="34" charset="0"/>
              <a:buChar char="̶"/>
            </a:pPr>
            <a:r>
              <a:rPr lang="en-US" sz="1200" dirty="0"/>
              <a:t>Physiological effects of various mutations?</a:t>
            </a:r>
          </a:p>
          <a:p>
            <a:pPr marL="914400" lvl="1" indent="-457200">
              <a:buFont typeface="Calibri" panose="020F0502020204030204" pitchFamily="34" charset="0"/>
              <a:buChar char="̶"/>
            </a:pPr>
            <a:r>
              <a:rPr lang="en-US" sz="1200" dirty="0"/>
              <a:t>Unknown mutations (87%)?</a:t>
            </a:r>
          </a:p>
          <a:p>
            <a:pPr marL="914400" lvl="1" indent="-457200">
              <a:buFont typeface="Calibri" panose="020F0502020204030204" pitchFamily="34" charset="0"/>
              <a:buChar char="̶"/>
            </a:pPr>
            <a:r>
              <a:rPr lang="en-US" sz="1200" dirty="0"/>
              <a:t>Resistance across range of species?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A9862-3CB8-4A5B-B9FF-7D43516557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5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constraints: 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1200" dirty="0"/>
              <a:t>Adaptation restricted to stabilize function</a:t>
            </a:r>
          </a:p>
          <a:p>
            <a:pPr marL="914400" lvl="1" indent="-457200">
              <a:buFont typeface="Calibri" panose="020F0502020204030204" pitchFamily="34" charset="0"/>
              <a:buChar char="–"/>
            </a:pPr>
            <a:r>
              <a:rPr lang="en-US" sz="1200" dirty="0"/>
              <a:t>Tradeoffs due to limitations on genetic architecture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caddisflies</a:t>
            </a:r>
            <a:r>
              <a:rPr lang="en-US" baseline="0" dirty="0"/>
              <a:t> are coevolving with newts, then one-to-one coevolutionary relationship leading to higher TTX gets more complicated</a:t>
            </a:r>
          </a:p>
          <a:p>
            <a:endParaRPr lang="en-US" baseline="0" dirty="0"/>
          </a:p>
          <a:p>
            <a:pPr marL="278635" indent="-278635">
              <a:buFont typeface="Arial" pitchFamily="34" charset="0"/>
              <a:buChar char="•"/>
            </a:pPr>
            <a:r>
              <a:rPr lang="en-US" dirty="0"/>
              <a:t>Caddisfly may be driving newt toxicity</a:t>
            </a:r>
          </a:p>
          <a:p>
            <a:pPr marL="278635" indent="-278635">
              <a:buFont typeface="Arial" pitchFamily="34" charset="0"/>
              <a:buChar char="•"/>
            </a:pPr>
            <a:r>
              <a:rPr lang="en-US" dirty="0"/>
              <a:t>Snake resistance is product of selection from caddisflies</a:t>
            </a:r>
          </a:p>
          <a:p>
            <a:pPr marL="278635" indent="-278635">
              <a:buFont typeface="Arial" pitchFamily="34" charset="0"/>
              <a:buChar char="•"/>
            </a:pPr>
            <a:r>
              <a:rPr lang="en-US" dirty="0"/>
              <a:t>Snakes and newts are not coevolving</a:t>
            </a:r>
          </a:p>
          <a:p>
            <a:endParaRPr lang="en-US" baseline="0" dirty="0"/>
          </a:p>
          <a:p>
            <a:pPr marL="278635" indent="-278635">
              <a:buFont typeface="Arial" pitchFamily="34" charset="0"/>
              <a:buChar char="•"/>
            </a:pPr>
            <a:r>
              <a:rPr lang="en-US" dirty="0"/>
              <a:t>Snakes are driving newt toxicity</a:t>
            </a:r>
          </a:p>
          <a:p>
            <a:pPr marL="278635" indent="-278635">
              <a:buFont typeface="Arial" pitchFamily="34" charset="0"/>
              <a:buChar char="•"/>
            </a:pPr>
            <a:r>
              <a:rPr lang="en-US" dirty="0"/>
              <a:t>Caddisfly resistance is product of selection from snakes</a:t>
            </a:r>
          </a:p>
          <a:p>
            <a:pPr marL="278635" indent="-278635">
              <a:buFont typeface="Arial" pitchFamily="34" charset="0"/>
              <a:buChar char="•"/>
            </a:pPr>
            <a:r>
              <a:rPr lang="en-US" dirty="0"/>
              <a:t>Caddisflies and newts are not coevolving</a:t>
            </a:r>
          </a:p>
          <a:p>
            <a:endParaRPr lang="en-US" baseline="0" dirty="0"/>
          </a:p>
          <a:p>
            <a:r>
              <a:rPr lang="en-US" baseline="0" dirty="0"/>
              <a:t>Of course both predators may influence the evolution of toxicity to some degree</a:t>
            </a:r>
          </a:p>
          <a:p>
            <a:endParaRPr lang="en-US" baseline="0" dirty="0"/>
          </a:p>
          <a:p>
            <a:r>
              <a:rPr lang="en-US" baseline="0" dirty="0"/>
              <a:t>Important to remember we are talking about predation on two different life-history stages: eggs and adults</a:t>
            </a:r>
          </a:p>
          <a:p>
            <a:r>
              <a:rPr lang="en-US" baseline="0" dirty="0"/>
              <a:t>Selection pressure is often assumed to be much stronger during early life-history stages, because by the time the adults interact with a snake they may have reproduced already.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A9862-3CB8-4A5B-B9FF-7D43516557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3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0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2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56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63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8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4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78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51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40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88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5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647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33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51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7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43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4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6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9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45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1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0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1000">
              <a:schemeClr val="accent1">
                <a:tint val="44500"/>
                <a:satMod val="160000"/>
              </a:schemeClr>
            </a:gs>
            <a:gs pos="23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3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1000">
              <a:schemeClr val="accent1">
                <a:tint val="44500"/>
                <a:satMod val="160000"/>
              </a:schemeClr>
            </a:gs>
            <a:gs pos="23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D51D-6E5C-47EF-9E34-7C7C18266B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07CAA-358C-43F0-AD69-1DC82F364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5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3.tiff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1.tiff"/><Relationship Id="rId5" Type="http://schemas.openxmlformats.org/officeDocument/2006/relationships/image" Target="../media/image28.png"/><Relationship Id="rId15" Type="http://schemas.openxmlformats.org/officeDocument/2006/relationships/image" Target="../media/image21.jpe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4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76200"/>
            <a:ext cx="12039600" cy="1295400"/>
          </a:xfrm>
        </p:spPr>
        <p:txBody>
          <a:bodyPr>
            <a:normAutofit fontScale="90000"/>
          </a:bodyPr>
          <a:lstStyle/>
          <a:p>
            <a:pPr algn="r">
              <a:tabLst>
                <a:tab pos="2576513" algn="l"/>
              </a:tabLst>
            </a:pPr>
            <a:r>
              <a:rPr lang="en-US" sz="4000" b="1" dirty="0">
                <a:solidFill>
                  <a:srgbClr val="C00000"/>
                </a:solidFill>
              </a:rPr>
              <a:t>Signature of Selection From a Natural Toxin &amp; Synthetic Pesticide on the Voltage-gated Sodium Channel in a Caddisfly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10D2AD0-BD10-2591-CBB1-CB4B46230E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5" t="2032" r="29232" b="88880"/>
          <a:stretch/>
        </p:blipFill>
        <p:spPr bwMode="auto">
          <a:xfrm>
            <a:off x="0" y="5715000"/>
            <a:ext cx="3974908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0FBB680-FC99-1F68-900C-CC5A689987D6}"/>
              </a:ext>
            </a:extLst>
          </p:cNvPr>
          <p:cNvSpPr txBox="1">
            <a:spLocks/>
          </p:cNvSpPr>
          <p:nvPr/>
        </p:nvSpPr>
        <p:spPr>
          <a:xfrm>
            <a:off x="8855990" y="5486400"/>
            <a:ext cx="325981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Brian G. Gall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Michael E. Pfrender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Edmund D. Brodie III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Edmund D. Brodie, Jr.</a:t>
            </a:r>
          </a:p>
        </p:txBody>
      </p:sp>
    </p:spTree>
    <p:extLst>
      <p:ext uri="{BB962C8B-B14F-4D97-AF65-F5344CB8AC3E}">
        <p14:creationId xmlns:p14="http://schemas.microsoft.com/office/powerpoint/2010/main" val="377065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0357" y="24537"/>
            <a:ext cx="5652914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Remaining Mutations?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A08B7A3-3A92-9B42-8710-78189D454D4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b="18266"/>
          <a:stretch/>
        </p:blipFill>
        <p:spPr>
          <a:xfrm>
            <a:off x="152400" y="2895600"/>
            <a:ext cx="9886061" cy="3937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8CB4B1-2E96-DD40-A153-C6A8715C11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76"/>
          <a:stretch/>
        </p:blipFill>
        <p:spPr>
          <a:xfrm flipH="1">
            <a:off x="4648200" y="2633292"/>
            <a:ext cx="563639" cy="490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E02E13-41E6-FF4F-B90C-4A6051367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6167661"/>
            <a:ext cx="529300" cy="4617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84B156-4921-9946-9A3A-EEC55423D34C}"/>
              </a:ext>
            </a:extLst>
          </p:cNvPr>
          <p:cNvSpPr/>
          <p:nvPr/>
        </p:nvSpPr>
        <p:spPr>
          <a:xfrm>
            <a:off x="6064336" y="6135457"/>
            <a:ext cx="1022264" cy="5197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kern="0" dirty="0">
                <a:latin typeface="+mj-lt"/>
                <a:ea typeface="Times New Roman" panose="02020603050405020304" pitchFamily="18" charset="0"/>
              </a:rPr>
              <a:t>18X DDT</a:t>
            </a:r>
          </a:p>
          <a:p>
            <a:pPr algn="ctr"/>
            <a:r>
              <a:rPr lang="en-US" sz="1400" kern="0" dirty="0">
                <a:latin typeface="+mj-lt"/>
                <a:ea typeface="Times New Roman" panose="02020603050405020304" pitchFamily="18" charset="0"/>
              </a:rPr>
              <a:t>resistance </a:t>
            </a:r>
            <a:endParaRPr lang="en-US" sz="1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59F926-D24B-E64E-B9A9-961077BE1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6096000"/>
            <a:ext cx="1022263" cy="5197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294713" y="2244606"/>
            <a:ext cx="25420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Site 1: the linker between S4 and S5 in domain II, S5 in domain II and S6 in domain III</a:t>
            </a:r>
          </a:p>
          <a:p>
            <a:endParaRPr lang="en-US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Site 2: linker between S4 and S5 in domain I, S5 in domain I and S6 in domain II 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746D92-B380-6B4F-91D6-40A7163BDE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5599" y="1828800"/>
            <a:ext cx="1486579" cy="2229869"/>
          </a:xfrm>
          <a:prstGeom prst="rect">
            <a:avLst/>
          </a:prstGeom>
        </p:spPr>
      </p:pic>
      <p:pic>
        <p:nvPicPr>
          <p:cNvPr id="11" name="Picture 10" descr="A picture containing text, cylinder, tin, tin can&#10;&#10;Description automatically generated">
            <a:extLst>
              <a:ext uri="{FF2B5EF4-FFF2-40B4-BE49-F238E27FC236}">
                <a16:creationId xmlns:a16="http://schemas.microsoft.com/office/drawing/2014/main" id="{C6902769-5FA1-D501-E970-0312A8CDE1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992" y="0"/>
            <a:ext cx="1719186" cy="17191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812" y="1120371"/>
            <a:ext cx="8847832" cy="2003829"/>
          </a:xfrm>
        </p:spPr>
        <p:txBody>
          <a:bodyPr>
            <a:noAutofit/>
          </a:bodyPr>
          <a:lstStyle/>
          <a:p>
            <a:r>
              <a:rPr lang="en-US" sz="2800" dirty="0"/>
              <a:t>65 mutations not on P-loop region</a:t>
            </a:r>
            <a:endParaRPr lang="en-US" sz="2400" dirty="0"/>
          </a:p>
          <a:p>
            <a:r>
              <a:rPr lang="en-US" sz="2800" dirty="0"/>
              <a:t>5 known to effect channel gating</a:t>
            </a:r>
          </a:p>
          <a:p>
            <a:r>
              <a:rPr lang="en-US" sz="2800" dirty="0"/>
              <a:t>Toxin effect: increase sodium permeability</a:t>
            </a:r>
          </a:p>
        </p:txBody>
      </p:sp>
    </p:spTree>
    <p:extLst>
      <p:ext uri="{BB962C8B-B14F-4D97-AF65-F5344CB8AC3E}">
        <p14:creationId xmlns:p14="http://schemas.microsoft.com/office/powerpoint/2010/main" val="112645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6019800" cy="1383211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Conclusions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1146029"/>
            <a:ext cx="92964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1638" indent="-401638">
              <a:buFont typeface="Arial" panose="020B0604020202020204" pitchFamily="34" charset="0"/>
              <a:buChar char="•"/>
            </a:pPr>
            <a:r>
              <a:rPr lang="en-US" sz="3200" dirty="0"/>
              <a:t>Resistance to natural toxin (TTX)</a:t>
            </a:r>
          </a:p>
          <a:p>
            <a:pPr marL="914400" lvl="1" indent="-341313">
              <a:buFont typeface="Calibri" panose="020F0502020204030204" pitchFamily="34" charset="0"/>
              <a:buChar char="–"/>
            </a:pPr>
            <a:r>
              <a:rPr lang="en-US" sz="2800" dirty="0"/>
              <a:t>Result of selection from eating toxic eggs?</a:t>
            </a:r>
          </a:p>
          <a:p>
            <a:pPr marL="914400" lvl="1" indent="-341313">
              <a:buFont typeface="Calibri" panose="020F0502020204030204" pitchFamily="34" charset="0"/>
              <a:buChar char="–"/>
            </a:pPr>
            <a:r>
              <a:rPr lang="en-US" sz="2800" dirty="0"/>
              <a:t>mutations + physiology = extreme resistance</a:t>
            </a:r>
          </a:p>
          <a:p>
            <a:pPr marL="401638" indent="-401638">
              <a:buFont typeface="Arial" panose="020B0604020202020204" pitchFamily="34" charset="0"/>
              <a:buChar char="•"/>
            </a:pPr>
            <a:r>
              <a:rPr lang="en-US" sz="3200" dirty="0"/>
              <a:t>Resistance to anthropogenic toxin (DDT?)</a:t>
            </a:r>
          </a:p>
          <a:p>
            <a:pPr marL="914400" lvl="1" indent="-341313">
              <a:buFont typeface="Calibri" panose="020F0502020204030204" pitchFamily="34" charset="0"/>
              <a:buChar char="–"/>
            </a:pPr>
            <a:r>
              <a:rPr lang="en-US" sz="2800" dirty="0"/>
              <a:t>Non-target species, aquatics sensitive</a:t>
            </a:r>
          </a:p>
          <a:p>
            <a:pPr marL="914400" lvl="1" indent="-341313">
              <a:buFont typeface="Calibri" panose="020F0502020204030204" pitchFamily="34" charset="0"/>
              <a:buChar char="–"/>
            </a:pPr>
            <a:r>
              <a:rPr lang="en-US" sz="2800" dirty="0"/>
              <a:t>Historic application to control conifer pests (DDT)</a:t>
            </a:r>
          </a:p>
          <a:p>
            <a:pPr marL="914400" lvl="1" indent="-341313">
              <a:buFont typeface="Calibri" panose="020F0502020204030204" pitchFamily="34" charset="0"/>
              <a:buChar char="–"/>
            </a:pPr>
            <a:r>
              <a:rPr lang="en-US" sz="2800" dirty="0"/>
              <a:t>Current application in Willamette valley (PYR)</a:t>
            </a:r>
          </a:p>
          <a:p>
            <a:pPr marL="401638" indent="-401638">
              <a:buFont typeface="Arial" panose="020B0604020202020204" pitchFamily="34" charset="0"/>
              <a:buChar char="•"/>
            </a:pPr>
            <a:r>
              <a:rPr lang="en-US" sz="3200" dirty="0"/>
              <a:t>Tons of unanswered questions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3185"/>
            <a:ext cx="3039825" cy="1643832"/>
          </a:xfrm>
          <a:prstGeom prst="rect">
            <a:avLst/>
          </a:prstGeom>
        </p:spPr>
      </p:pic>
      <p:pic>
        <p:nvPicPr>
          <p:cNvPr id="1028" name="Picture 4" descr="Image result for permethrin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67" y="5619113"/>
            <a:ext cx="3740033" cy="123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5042" y="5121864"/>
            <a:ext cx="914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TTX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9899" y="5218461"/>
            <a:ext cx="160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Permethrin</a:t>
            </a:r>
          </a:p>
        </p:txBody>
      </p:sp>
      <p:pic>
        <p:nvPicPr>
          <p:cNvPr id="9" name="Picture 3" descr="ttx newt iso">
            <a:extLst>
              <a:ext uri="{FF2B5EF4-FFF2-40B4-BE49-F238E27FC236}">
                <a16:creationId xmlns:a16="http://schemas.microsoft.com/office/drawing/2014/main" id="{0569CF08-CB44-BDFE-B2DE-30B0EFAA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26158"/>
            <a:ext cx="28575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BB3AA2-0C17-F530-C5A4-07CF9282B8D4}"/>
              </a:ext>
            </a:extLst>
          </p:cNvPr>
          <p:cNvSpPr txBox="1"/>
          <p:nvPr/>
        </p:nvSpPr>
        <p:spPr>
          <a:xfrm>
            <a:off x="9334500" y="5198502"/>
            <a:ext cx="260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Rough-Skinned Newt toxicity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258B19-DFB3-1F9D-D70A-DD74D66A1013}"/>
              </a:ext>
            </a:extLst>
          </p:cNvPr>
          <p:cNvSpPr txBox="1"/>
          <p:nvPr/>
        </p:nvSpPr>
        <p:spPr>
          <a:xfrm>
            <a:off x="8739894" y="1239251"/>
            <a:ext cx="1514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Field site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2E85B9-A8A9-483C-09F9-366F5C152A7E}"/>
              </a:ext>
            </a:extLst>
          </p:cNvPr>
          <p:cNvCxnSpPr>
            <a:cxnSpLocks/>
          </p:cNvCxnSpPr>
          <p:nvPr/>
        </p:nvCxnSpPr>
        <p:spPr>
          <a:xfrm>
            <a:off x="9829800" y="1752600"/>
            <a:ext cx="1066800" cy="3048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62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2700255" y="186174"/>
            <a:ext cx="6019800" cy="1383211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Conclusions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5930" y="1997173"/>
            <a:ext cx="111001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288" indent="-395288">
              <a:buFont typeface="Arial" panose="020B0604020202020204" pitchFamily="34" charset="0"/>
              <a:buChar char="•"/>
            </a:pPr>
            <a:r>
              <a:rPr lang="en-US" sz="3200" dirty="0"/>
              <a:t>Evidence of selection from two sources</a:t>
            </a:r>
          </a:p>
          <a:p>
            <a:pPr marL="395288" indent="-395288">
              <a:buFont typeface="Arial" panose="020B0604020202020204" pitchFamily="34" charset="0"/>
              <a:buChar char="•"/>
            </a:pPr>
            <a:r>
              <a:rPr lang="en-US" sz="3200" dirty="0"/>
              <a:t>Opposing forces – different parts of channel</a:t>
            </a:r>
          </a:p>
          <a:p>
            <a:pPr marL="395288" indent="-395288">
              <a:buFont typeface="Arial" panose="020B0604020202020204" pitchFamily="34" charset="0"/>
              <a:buChar char="•"/>
            </a:pPr>
            <a:r>
              <a:rPr lang="en-US" sz="3200" dirty="0"/>
              <a:t>Constraints on protein evolution may be flexible</a:t>
            </a:r>
          </a:p>
          <a:p>
            <a:pPr marL="395288" indent="-395288">
              <a:buFont typeface="Arial" panose="020B0604020202020204" pitchFamily="34" charset="0"/>
              <a:buChar char="•"/>
            </a:pPr>
            <a:r>
              <a:rPr lang="en-US" sz="3200" dirty="0"/>
              <a:t>Challenges assumptions on the limitations of protein evolution</a:t>
            </a:r>
          </a:p>
          <a:p>
            <a:pPr marL="395288" indent="-395288">
              <a:buFont typeface="Arial" panose="020B0604020202020204" pitchFamily="34" charset="0"/>
              <a:buChar char="•"/>
            </a:pPr>
            <a:r>
              <a:rPr lang="en-US" sz="3200" dirty="0"/>
              <a:t>Implications for coevolution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32" y="-4011"/>
            <a:ext cx="2263360" cy="1223947"/>
          </a:xfrm>
          <a:prstGeom prst="rect">
            <a:avLst/>
          </a:prstGeom>
        </p:spPr>
      </p:pic>
      <p:pic>
        <p:nvPicPr>
          <p:cNvPr id="1028" name="Picture 4" descr="Image result for permethrin molec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045" y="0"/>
            <a:ext cx="3419955" cy="113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81" y="1249279"/>
            <a:ext cx="914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TTX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55606" y="1138118"/>
            <a:ext cx="160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Permethrin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96D1C-2683-BD18-AC6F-99A3118EB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359" y="4495800"/>
            <a:ext cx="7737591" cy="26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85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14248"/>
          <a:stretch/>
        </p:blipFill>
        <p:spPr bwMode="auto">
          <a:xfrm>
            <a:off x="9319013" y="4802851"/>
            <a:ext cx="2280240" cy="190274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32" y="5049428"/>
            <a:ext cx="4833668" cy="156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Image result for notre dame log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Image result for notre dame logo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6" descr="Image result for notre dame logo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128" name="Picture 8" descr="http://content.sportslogos.net/logos/33/789/full/2004_notre_dame_fighting_irish-alternate-199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144" y="264439"/>
            <a:ext cx="3200490" cy="271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www.calstate.edu/GC/csu/images/BakersfieldSe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09" y="4916130"/>
            <a:ext cx="1849308" cy="184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east tennessee sta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03505"/>
            <a:ext cx="2417644" cy="186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06360" y="2433935"/>
            <a:ext cx="2280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Trevor Chapman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03188" y="3969603"/>
            <a:ext cx="1511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Joe Beatty</a:t>
            </a:r>
          </a:p>
          <a:p>
            <a:pPr algn="ctr"/>
            <a:r>
              <a:rPr lang="en-US" sz="2400" b="1" dirty="0"/>
              <a:t>Bill Girth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58014" y="4495800"/>
            <a:ext cx="1952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Amber Stokes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79173" y="2925559"/>
            <a:ext cx="2012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Mike Pfrender</a:t>
            </a:r>
          </a:p>
          <a:p>
            <a:pPr algn="ctr"/>
            <a:r>
              <a:rPr lang="en-US" sz="2400" b="1" dirty="0"/>
              <a:t>Yiyuan Li</a:t>
            </a:r>
          </a:p>
          <a:p>
            <a:pPr algn="ctr"/>
            <a:endParaRPr lang="en-US" sz="2400" b="1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5CCFB8C-2B10-2140-D0E7-8403C8D94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" t="12222" r="31383"/>
          <a:stretch/>
        </p:blipFill>
        <p:spPr bwMode="auto">
          <a:xfrm>
            <a:off x="33907" y="7937"/>
            <a:ext cx="4006791" cy="433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699003D3-BDCB-E722-C0D2-560DA7EA65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10442" r="18749" b="16396"/>
          <a:stretch/>
        </p:blipFill>
        <p:spPr>
          <a:xfrm>
            <a:off x="4619566" y="465139"/>
            <a:ext cx="2743200" cy="18339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525341-60C6-156C-806E-0FE4711C1D22}"/>
              </a:ext>
            </a:extLst>
          </p:cNvPr>
          <p:cNvSpPr txBox="1"/>
          <p:nvPr/>
        </p:nvSpPr>
        <p:spPr>
          <a:xfrm>
            <a:off x="4804281" y="60841"/>
            <a:ext cx="2223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Butch Brodie III.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73679D-CF34-71DE-048A-CA1B4048DC10}"/>
              </a:ext>
            </a:extLst>
          </p:cNvPr>
          <p:cNvSpPr txBox="1"/>
          <p:nvPr/>
        </p:nvSpPr>
        <p:spPr>
          <a:xfrm>
            <a:off x="1828800" y="3875038"/>
            <a:ext cx="2215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“Boneyard”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C0324B-54B4-19BE-ECC7-732FEAE95D5A}"/>
              </a:ext>
            </a:extLst>
          </p:cNvPr>
          <p:cNvSpPr txBox="1"/>
          <p:nvPr/>
        </p:nvSpPr>
        <p:spPr>
          <a:xfrm>
            <a:off x="691695" y="4343400"/>
            <a:ext cx="248491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Edmund Brodie Jr.</a:t>
            </a:r>
          </a:p>
        </p:txBody>
      </p:sp>
    </p:spTree>
    <p:extLst>
      <p:ext uri="{BB962C8B-B14F-4D97-AF65-F5344CB8AC3E}">
        <p14:creationId xmlns:p14="http://schemas.microsoft.com/office/powerpoint/2010/main" val="4099599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857500"/>
            <a:ext cx="3657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7080496" y="0"/>
            <a:ext cx="5111504" cy="689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48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5FFA2-AC48-84F7-D505-1983D61F6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0D2D5-33D9-4585-88B4-4DBE90B2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Selection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3F2268-5EEE-1F43-FEA0-CD6E2E86C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" y="2675339"/>
            <a:ext cx="6011199" cy="375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6378C97-0AEC-7445-E46B-2E4F77B1D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32" y="2325272"/>
            <a:ext cx="5324168" cy="428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http://www.scientificamerican.com/media/inline/swallows-may-be-evolving-to-dodge-traffic_1.jpg">
            <a:extLst>
              <a:ext uri="{FF2B5EF4-FFF2-40B4-BE49-F238E27FC236}">
                <a16:creationId xmlns:a16="http://schemas.microsoft.com/office/drawing/2014/main" id="{1CEAA5BD-1E52-724C-3253-43147D8A4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486" y="961424"/>
            <a:ext cx="1713914" cy="171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http://i.livescience.com/images/i/000/003/594/i02/060713_finch_02.jpg?1296081039">
            <a:extLst>
              <a:ext uri="{FF2B5EF4-FFF2-40B4-BE49-F238E27FC236}">
                <a16:creationId xmlns:a16="http://schemas.microsoft.com/office/drawing/2014/main" id="{E7B6FCA6-3F87-6147-CA54-1196A5A13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6" t="36968" r="12003" b="14800"/>
          <a:stretch/>
        </p:blipFill>
        <p:spPr bwMode="auto">
          <a:xfrm>
            <a:off x="228600" y="1007748"/>
            <a:ext cx="1871209" cy="172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919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6E1F4D4-197C-34B9-632C-122A0A594182}"/>
              </a:ext>
            </a:extLst>
          </p:cNvPr>
          <p:cNvSpPr txBox="1">
            <a:spLocks/>
          </p:cNvSpPr>
          <p:nvPr/>
        </p:nvSpPr>
        <p:spPr>
          <a:xfrm>
            <a:off x="744172" y="298396"/>
            <a:ext cx="10972800" cy="895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Multidimensional Selection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FF3954-8BE3-BEB3-4768-292F41193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87" y="3124391"/>
            <a:ext cx="1869370" cy="210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s://encrypted-tbn0.gstatic.com/images?q=tbn:ANd9GcRG8X7BhfR919iP1IsRoXCE2hHqiUzE_eTlDGkfLSQBwdnKOkDUSQ">
            <a:extLst>
              <a:ext uri="{FF2B5EF4-FFF2-40B4-BE49-F238E27FC236}">
                <a16:creationId xmlns:a16="http://schemas.microsoft.com/office/drawing/2014/main" id="{506FD14B-8810-D3D9-01B7-44C7ECE66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3"/>
          <a:stretch/>
        </p:blipFill>
        <p:spPr bwMode="auto">
          <a:xfrm>
            <a:off x="617447" y="1964761"/>
            <a:ext cx="2643495" cy="234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izard on the road at night&#10;&#10;AI-generated content may be incorrect.">
            <a:extLst>
              <a:ext uri="{FF2B5EF4-FFF2-40B4-BE49-F238E27FC236}">
                <a16:creationId xmlns:a16="http://schemas.microsoft.com/office/drawing/2014/main" id="{66888B6C-398B-8292-B551-86BC7F8B6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02"/>
          <a:stretch/>
        </p:blipFill>
        <p:spPr>
          <a:xfrm>
            <a:off x="9927887" y="2087132"/>
            <a:ext cx="2272134" cy="203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7E9622-A16F-5362-7523-8180671ADC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9241"/>
          <a:stretch/>
        </p:blipFill>
        <p:spPr>
          <a:xfrm>
            <a:off x="4007882" y="1333977"/>
            <a:ext cx="2286000" cy="1699908"/>
          </a:xfrm>
          <a:prstGeom prst="rect">
            <a:avLst/>
          </a:prstGeom>
        </p:spPr>
      </p:pic>
      <p:pic>
        <p:nvPicPr>
          <p:cNvPr id="9" name="Picture 8" descr="A pile of logs in a forest&#10;&#10;AI-generated content may be incorrect.">
            <a:extLst>
              <a:ext uri="{FF2B5EF4-FFF2-40B4-BE49-F238E27FC236}">
                <a16:creationId xmlns:a16="http://schemas.microsoft.com/office/drawing/2014/main" id="{2B1C69F2-9F99-3451-8FE9-E5987C09A3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57" y="1322281"/>
            <a:ext cx="2539355" cy="1700098"/>
          </a:xfrm>
          <a:prstGeom prst="rect">
            <a:avLst/>
          </a:prstGeom>
        </p:spPr>
      </p:pic>
      <p:pic>
        <p:nvPicPr>
          <p:cNvPr id="10" name="Picture 9" descr="A puddle in a dry land&#10;&#10;AI-generated content may be incorrect.">
            <a:extLst>
              <a:ext uri="{FF2B5EF4-FFF2-40B4-BE49-F238E27FC236}">
                <a16:creationId xmlns:a16="http://schemas.microsoft.com/office/drawing/2014/main" id="{A66E5BB9-6959-1049-DB41-B81A83B066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11222"/>
            <a:ext cx="4277032" cy="187214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AB31C19-AB9B-D243-7D5A-84BD7BBCB13A}"/>
              </a:ext>
            </a:extLst>
          </p:cNvPr>
          <p:cNvCxnSpPr>
            <a:cxnSpLocks/>
          </p:cNvCxnSpPr>
          <p:nvPr/>
        </p:nvCxnSpPr>
        <p:spPr>
          <a:xfrm flipH="1">
            <a:off x="7165257" y="3303054"/>
            <a:ext cx="2762630" cy="489905"/>
          </a:xfrm>
          <a:prstGeom prst="straightConnector1">
            <a:avLst/>
          </a:prstGeom>
          <a:ln w="1238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74CF1F-9351-8801-ECF7-8AD969064226}"/>
              </a:ext>
            </a:extLst>
          </p:cNvPr>
          <p:cNvCxnSpPr>
            <a:cxnSpLocks/>
          </p:cNvCxnSpPr>
          <p:nvPr/>
        </p:nvCxnSpPr>
        <p:spPr>
          <a:xfrm flipH="1">
            <a:off x="6703137" y="2910923"/>
            <a:ext cx="971315" cy="637083"/>
          </a:xfrm>
          <a:prstGeom prst="straightConnector1">
            <a:avLst/>
          </a:prstGeom>
          <a:ln w="1238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45854D-4DA8-2EA9-7D97-9DB11B42CC03}"/>
              </a:ext>
            </a:extLst>
          </p:cNvPr>
          <p:cNvCxnSpPr>
            <a:cxnSpLocks/>
          </p:cNvCxnSpPr>
          <p:nvPr/>
        </p:nvCxnSpPr>
        <p:spPr>
          <a:xfrm>
            <a:off x="4935359" y="3105018"/>
            <a:ext cx="578496" cy="719098"/>
          </a:xfrm>
          <a:prstGeom prst="straightConnector1">
            <a:avLst/>
          </a:prstGeom>
          <a:ln w="1238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E79E6F-EA0F-0A88-E9C0-D5AB72FBECD7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3189893" y="3600028"/>
            <a:ext cx="2105994" cy="574571"/>
          </a:xfrm>
          <a:prstGeom prst="straightConnector1">
            <a:avLst/>
          </a:prstGeom>
          <a:ln w="1238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4190EDF-8A7F-B79B-9563-A3DE5D2694D0}"/>
              </a:ext>
            </a:extLst>
          </p:cNvPr>
          <p:cNvCxnSpPr>
            <a:cxnSpLocks/>
          </p:cNvCxnSpPr>
          <p:nvPr/>
        </p:nvCxnSpPr>
        <p:spPr>
          <a:xfrm flipV="1">
            <a:off x="4650008" y="4835995"/>
            <a:ext cx="927866" cy="408184"/>
          </a:xfrm>
          <a:prstGeom prst="straightConnector1">
            <a:avLst/>
          </a:prstGeom>
          <a:ln w="1238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68366015-5457-AD75-A377-5F00678BA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3648" y="4468757"/>
            <a:ext cx="4008352" cy="241174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CC8573-B723-18EF-088B-5DC1207993CB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4711222"/>
            <a:ext cx="1371600" cy="946199"/>
          </a:xfrm>
          <a:prstGeom prst="straightConnector1">
            <a:avLst/>
          </a:prstGeom>
          <a:ln w="1238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80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6D32-72BA-14AE-580D-DEDC2518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r>
              <a:rPr lang="en-US" dirty="0"/>
              <a:t>Voltage-gated Sodium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13D1-960E-1665-C062-AE938D64B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58" y="1219201"/>
            <a:ext cx="8326642" cy="4155413"/>
          </a:xfrm>
        </p:spPr>
        <p:txBody>
          <a:bodyPr>
            <a:normAutofit/>
          </a:bodyPr>
          <a:lstStyle/>
          <a:p>
            <a:r>
              <a:rPr lang="en-US" sz="2800" dirty="0"/>
              <a:t>Prominent source of selection → Toxins</a:t>
            </a:r>
          </a:p>
          <a:p>
            <a:pPr lvl="1"/>
            <a:r>
              <a:rPr lang="en-US" sz="2400" dirty="0"/>
              <a:t>Anthropogenic – Herbicides &amp; Insecticides</a:t>
            </a:r>
          </a:p>
          <a:p>
            <a:pPr lvl="1"/>
            <a:r>
              <a:rPr lang="en-US" sz="2400" dirty="0"/>
              <a:t>Natural - TTX &amp; STX</a:t>
            </a:r>
          </a:p>
          <a:p>
            <a:r>
              <a:rPr lang="en-US" sz="2800" dirty="0"/>
              <a:t>Same target → different outcomes</a:t>
            </a:r>
          </a:p>
          <a:p>
            <a:r>
              <a:rPr lang="en-US" sz="2800" dirty="0"/>
              <a:t>Target site – Voltage-gated sodium channels</a:t>
            </a:r>
          </a:p>
          <a:p>
            <a:r>
              <a:rPr lang="en-US" sz="2800" dirty="0"/>
              <a:t>Responsible for electrical signaling</a:t>
            </a:r>
          </a:p>
          <a:p>
            <a:r>
              <a:rPr lang="en-US" sz="2800" dirty="0"/>
              <a:t>Caddisfly from Western Oregon</a:t>
            </a:r>
          </a:p>
        </p:txBody>
      </p:sp>
      <p:pic>
        <p:nvPicPr>
          <p:cNvPr id="5" name="Picture 4" descr="A diagram of a voltage gated channel&#10;&#10;AI-generated content may be incorrect.">
            <a:extLst>
              <a:ext uri="{FF2B5EF4-FFF2-40B4-BE49-F238E27FC236}">
                <a16:creationId xmlns:a16="http://schemas.microsoft.com/office/drawing/2014/main" id="{E5EA8D3B-2B44-37B4-3484-058969195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24548" b="27089"/>
          <a:stretch/>
        </p:blipFill>
        <p:spPr>
          <a:xfrm>
            <a:off x="8821058" y="1336855"/>
            <a:ext cx="3303355" cy="2362200"/>
          </a:xfrm>
          <a:prstGeom prst="rect">
            <a:avLst/>
          </a:prstGeom>
        </p:spPr>
      </p:pic>
      <p:pic>
        <p:nvPicPr>
          <p:cNvPr id="7" name="Picture 6" descr="A close up of a bug&#10;&#10;AI-generated content may be incorrect.">
            <a:extLst>
              <a:ext uri="{FF2B5EF4-FFF2-40B4-BE49-F238E27FC236}">
                <a16:creationId xmlns:a16="http://schemas.microsoft.com/office/drawing/2014/main" id="{0BE29BD5-C7B3-4042-EA7E-32B545D69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r="9151"/>
          <a:stretch/>
        </p:blipFill>
        <p:spPr>
          <a:xfrm>
            <a:off x="5791200" y="4756465"/>
            <a:ext cx="2462630" cy="2072039"/>
          </a:xfrm>
          <a:prstGeom prst="rect">
            <a:avLst/>
          </a:prstGeom>
        </p:spPr>
      </p:pic>
      <p:pic>
        <p:nvPicPr>
          <p:cNvPr id="11" name="Picture 10" descr="A helicopter spraying water on trees&#10;&#10;AI-generated content may be incorrect.">
            <a:extLst>
              <a:ext uri="{FF2B5EF4-FFF2-40B4-BE49-F238E27FC236}">
                <a16:creationId xmlns:a16="http://schemas.microsoft.com/office/drawing/2014/main" id="{1550DBBF-FB42-E7C6-F0A9-44F2369BA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33" y="4466304"/>
            <a:ext cx="3712028" cy="2362200"/>
          </a:xfrm>
          <a:prstGeom prst="rect">
            <a:avLst/>
          </a:prstGeom>
        </p:spPr>
      </p:pic>
      <p:pic>
        <p:nvPicPr>
          <p:cNvPr id="12" name="Picture 11" descr="A picture containing invertebrate, organism, aquarium, outdoor&#10;&#10;Description automatically generated">
            <a:extLst>
              <a:ext uri="{FF2B5EF4-FFF2-40B4-BE49-F238E27FC236}">
                <a16:creationId xmlns:a16="http://schemas.microsoft.com/office/drawing/2014/main" id="{520DA1FF-C196-BA03-0061-6F46B018D7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11"/>
          <a:stretch/>
        </p:blipFill>
        <p:spPr>
          <a:xfrm>
            <a:off x="1446671" y="4774937"/>
            <a:ext cx="2317069" cy="20325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A27822-8E11-19B2-A11A-1CACCF720B05}"/>
              </a:ext>
            </a:extLst>
          </p:cNvPr>
          <p:cNvSpPr txBox="1"/>
          <p:nvPr/>
        </p:nvSpPr>
        <p:spPr>
          <a:xfrm>
            <a:off x="52839" y="5314787"/>
            <a:ext cx="1359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Newt egg containing TTX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6786A2-59D3-C454-2073-63E6EFBD1485}"/>
              </a:ext>
            </a:extLst>
          </p:cNvPr>
          <p:cNvSpPr txBox="1"/>
          <p:nvPr/>
        </p:nvSpPr>
        <p:spPr>
          <a:xfrm>
            <a:off x="9089605" y="4096972"/>
            <a:ext cx="251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Aerial application of DDT</a:t>
            </a:r>
          </a:p>
        </p:txBody>
      </p:sp>
      <p:pic>
        <p:nvPicPr>
          <p:cNvPr id="15" name="Picture 2" descr="C:\Users\Brian\Pictures\Taricha\2009_04_08\IMG_1203.JPG">
            <a:extLst>
              <a:ext uri="{FF2B5EF4-FFF2-40B4-BE49-F238E27FC236}">
                <a16:creationId xmlns:a16="http://schemas.microsoft.com/office/drawing/2014/main" id="{B9DDA944-2FDA-7B57-4094-D41F0AFB2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 r="10620"/>
          <a:stretch/>
        </p:blipFill>
        <p:spPr bwMode="auto">
          <a:xfrm>
            <a:off x="4038600" y="5374614"/>
            <a:ext cx="1884098" cy="143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25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6627"/>
            <a:ext cx="2999030" cy="1143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C00000"/>
                </a:solidFill>
              </a:rPr>
              <a:t>LC50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05744"/>
            <a:ext cx="4724401" cy="4666456"/>
          </a:xfrm>
        </p:spPr>
        <p:txBody>
          <a:bodyPr>
            <a:normAutofit/>
          </a:bodyPr>
          <a:lstStyle/>
          <a:p>
            <a:r>
              <a:rPr lang="en-US" sz="2800" dirty="0"/>
              <a:t>2 caddis species</a:t>
            </a:r>
          </a:p>
          <a:p>
            <a:pPr lvl="1"/>
            <a:r>
              <a:rPr lang="en-US" sz="2400" dirty="0"/>
              <a:t>Soap creek, OR</a:t>
            </a:r>
          </a:p>
          <a:p>
            <a:pPr lvl="1"/>
            <a:r>
              <a:rPr lang="en-US" sz="2400" dirty="0"/>
              <a:t>Cache valley, UT</a:t>
            </a:r>
          </a:p>
          <a:p>
            <a:r>
              <a:rPr lang="en-US" sz="2800" dirty="0"/>
              <a:t>5 concentrations</a:t>
            </a:r>
          </a:p>
          <a:p>
            <a:pPr lvl="1"/>
            <a:r>
              <a:rPr lang="en-US" sz="2400" dirty="0"/>
              <a:t>Control</a:t>
            </a:r>
          </a:p>
          <a:p>
            <a:pPr lvl="1"/>
            <a:r>
              <a:rPr lang="en-US" sz="2400" dirty="0"/>
              <a:t>0.0005 to 0.1 mg TTX/ml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2" t="31562" r="31011" b="11766"/>
          <a:stretch/>
        </p:blipFill>
        <p:spPr bwMode="auto">
          <a:xfrm>
            <a:off x="5057726" y="931042"/>
            <a:ext cx="7134274" cy="592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bugguide.net/images/raw/NKLK1KMKBK8KBKIKDKGK1K1QY0BQTKAQJ07KJ0UQB0SK9KRKNKLK1KUQVKWQBKAQF0MKVK4KTK4KU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4" y="5075685"/>
            <a:ext cx="2847925" cy="161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bugguide.net/images/raw/DQM0Z0P0S060L0P0K0XQYRIQCRQQH0W0K0203RN0R0E0CR20R0XQL00QURRQ3RKQZ07QR0E0H0709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6093"/>
          <a:stretch/>
        </p:blipFill>
        <p:spPr bwMode="auto">
          <a:xfrm>
            <a:off x="2956856" y="4724400"/>
            <a:ext cx="2575772" cy="198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99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533400" y="190500"/>
            <a:ext cx="7086600" cy="647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342900"/>
            <a:ext cx="3048000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4323759" flipV="1">
            <a:off x="3333058" y="2469362"/>
            <a:ext cx="3976828" cy="656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352709" flipV="1">
            <a:off x="6039421" y="4448082"/>
            <a:ext cx="874700" cy="656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3974522" y="524987"/>
            <a:ext cx="844395" cy="656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75598" y="372070"/>
            <a:ext cx="2930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</a:rPr>
              <a:t>TTX LC50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D42829-2C40-CE8A-A3C3-D84B1FCD73AA}"/>
              </a:ext>
            </a:extLst>
          </p:cNvPr>
          <p:cNvSpPr txBox="1"/>
          <p:nvPr/>
        </p:nvSpPr>
        <p:spPr>
          <a:xfrm>
            <a:off x="7695078" y="1874728"/>
            <a:ext cx="4267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0" indent="-463550">
              <a:buFont typeface="Arial" panose="020B0604020202020204" pitchFamily="34" charset="0"/>
              <a:buChar char="•"/>
            </a:pPr>
            <a:r>
              <a:rPr lang="en-US" sz="28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DRC and </a:t>
            </a:r>
            <a:r>
              <a:rPr lang="en-US" sz="2800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Multcomp</a:t>
            </a:r>
            <a:r>
              <a:rPr lang="en-US" sz="28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procedures in 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-4635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3550" indent="-4635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Evaluates overlap in confidence intervals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Caddisflies sympatric with newts = 5x higher LC50**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1AD59-D51A-3E3C-3187-4FFD0338903A}"/>
              </a:ext>
            </a:extLst>
          </p:cNvPr>
          <p:cNvSpPr txBox="1"/>
          <p:nvPr/>
        </p:nvSpPr>
        <p:spPr>
          <a:xfrm>
            <a:off x="2363322" y="2751521"/>
            <a:ext cx="163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LC50: 0.021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FE621-4DE7-A259-47D1-FD1DF28FD375}"/>
              </a:ext>
            </a:extLst>
          </p:cNvPr>
          <p:cNvSpPr txBox="1"/>
          <p:nvPr/>
        </p:nvSpPr>
        <p:spPr>
          <a:xfrm>
            <a:off x="5791200" y="2751521"/>
            <a:ext cx="1479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LC50: 0.10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8873C-4990-A4DC-E384-59467F6C74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4"/>
          <a:stretch/>
        </p:blipFill>
        <p:spPr>
          <a:xfrm>
            <a:off x="2362200" y="3276600"/>
            <a:ext cx="1404131" cy="798860"/>
          </a:xfrm>
          <a:prstGeom prst="rect">
            <a:avLst/>
          </a:prstGeom>
        </p:spPr>
      </p:pic>
      <p:pic>
        <p:nvPicPr>
          <p:cNvPr id="12" name="Picture 4" descr="http://bugguide.net/images/raw/DQM0Z0P0S060L0P0K0XQYRIQCRQQH0W0K0203RN0R0E0CR20R0XQL00QURRQ3RKQZ07QR0E0H0709R.jpg">
            <a:extLst>
              <a:ext uri="{FF2B5EF4-FFF2-40B4-BE49-F238E27FC236}">
                <a16:creationId xmlns:a16="http://schemas.microsoft.com/office/drawing/2014/main" id="{03D206AB-3240-E2E3-A4C2-A00ABC6BD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6093"/>
          <a:stretch/>
        </p:blipFill>
        <p:spPr bwMode="auto">
          <a:xfrm>
            <a:off x="5562600" y="1616594"/>
            <a:ext cx="1735285" cy="112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73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600075"/>
            <a:ext cx="7121843" cy="61721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72400" y="215354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C00000"/>
                </a:solidFill>
              </a:rPr>
              <a:t>Pyrethroid</a:t>
            </a:r>
            <a:r>
              <a:rPr lang="en-US" sz="5400" dirty="0">
                <a:solidFill>
                  <a:srgbClr val="C00000"/>
                </a:solidFill>
              </a:rPr>
              <a:t> LC50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CE3D4-45C3-2717-528A-B6D8E926884D}"/>
              </a:ext>
            </a:extLst>
          </p:cNvPr>
          <p:cNvSpPr txBox="1"/>
          <p:nvPr/>
        </p:nvSpPr>
        <p:spPr>
          <a:xfrm>
            <a:off x="1884492" y="2971800"/>
            <a:ext cx="172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LC50: 5.4e-9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E5DAE0-F9EF-4D1F-D059-37F366991539}"/>
              </a:ext>
            </a:extLst>
          </p:cNvPr>
          <p:cNvSpPr txBox="1"/>
          <p:nvPr/>
        </p:nvSpPr>
        <p:spPr>
          <a:xfrm>
            <a:off x="4343400" y="2971800"/>
            <a:ext cx="1495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LC50: 2e-8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D544BC-ED8A-9934-4784-1DDFA429D79A}"/>
              </a:ext>
            </a:extLst>
          </p:cNvPr>
          <p:cNvSpPr txBox="1"/>
          <p:nvPr/>
        </p:nvSpPr>
        <p:spPr>
          <a:xfrm>
            <a:off x="7543800" y="2209800"/>
            <a:ext cx="4038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95% Confidence intervals surrounding LC50’s do not overlap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Caddisflies from OR</a:t>
            </a:r>
            <a:r>
              <a:rPr lang="en-US" sz="28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 higher LC50**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D6F8EE-8813-571F-7C2E-98D4F2EBA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4"/>
          <a:stretch/>
        </p:blipFill>
        <p:spPr>
          <a:xfrm>
            <a:off x="1657198" y="3429000"/>
            <a:ext cx="1607212" cy="914400"/>
          </a:xfrm>
          <a:prstGeom prst="rect">
            <a:avLst/>
          </a:prstGeom>
        </p:spPr>
      </p:pic>
      <p:pic>
        <p:nvPicPr>
          <p:cNvPr id="8" name="Picture 4" descr="http://bugguide.net/images/raw/DQM0Z0P0S060L0P0K0XQYRIQCRQQH0W0K0203RN0R0E0CR20R0XQL00QURRQ3RKQZ07QR0E0H0709R.jpg">
            <a:extLst>
              <a:ext uri="{FF2B5EF4-FFF2-40B4-BE49-F238E27FC236}">
                <a16:creationId xmlns:a16="http://schemas.microsoft.com/office/drawing/2014/main" id="{DDC84A12-6721-F1AC-3E0C-75066FAEF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6093"/>
          <a:stretch/>
        </p:blipFill>
        <p:spPr bwMode="auto">
          <a:xfrm>
            <a:off x="4832382" y="3429001"/>
            <a:ext cx="1607212" cy="104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309F26-DA2B-4BCF-AF3D-3D0D1DAF3CD3}"/>
              </a:ext>
            </a:extLst>
          </p:cNvPr>
          <p:cNvSpPr/>
          <p:nvPr/>
        </p:nvSpPr>
        <p:spPr>
          <a:xfrm>
            <a:off x="1524000" y="762000"/>
            <a:ext cx="2514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4D4C32-5914-5460-705D-8CB0CA039765}"/>
              </a:ext>
            </a:extLst>
          </p:cNvPr>
          <p:cNvSpPr/>
          <p:nvPr/>
        </p:nvSpPr>
        <p:spPr>
          <a:xfrm rot="4642925">
            <a:off x="2855335" y="2177983"/>
            <a:ext cx="2514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319D36-1311-032D-F1D4-022BDCD6D8AB}"/>
              </a:ext>
            </a:extLst>
          </p:cNvPr>
          <p:cNvSpPr/>
          <p:nvPr/>
        </p:nvSpPr>
        <p:spPr>
          <a:xfrm rot="4642925">
            <a:off x="3104414" y="3655367"/>
            <a:ext cx="2514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E45C4D-E709-3E5A-B247-4824E4C1023B}"/>
              </a:ext>
            </a:extLst>
          </p:cNvPr>
          <p:cNvSpPr/>
          <p:nvPr/>
        </p:nvSpPr>
        <p:spPr>
          <a:xfrm rot="5400000">
            <a:off x="4551810" y="4876573"/>
            <a:ext cx="4275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281C63-905B-EED1-AD03-91F3AD6D8F6E}"/>
              </a:ext>
            </a:extLst>
          </p:cNvPr>
          <p:cNvSpPr/>
          <p:nvPr/>
        </p:nvSpPr>
        <p:spPr>
          <a:xfrm rot="4642925">
            <a:off x="4625173" y="2809722"/>
            <a:ext cx="1899656" cy="1883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7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13835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Do TTX resistant caddisflies express mutations in sodium channel gene?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1" y="1841542"/>
            <a:ext cx="9601199" cy="4483058"/>
          </a:xfrm>
        </p:spPr>
        <p:txBody>
          <a:bodyPr/>
          <a:lstStyle/>
          <a:p>
            <a:r>
              <a:rPr lang="en-US" dirty="0"/>
              <a:t>Transcriptome sequence &amp; RNA extraction from 5 individuals (UT &amp; OR)</a:t>
            </a:r>
          </a:p>
          <a:p>
            <a:r>
              <a:rPr lang="en-US" dirty="0"/>
              <a:t>Trinity assembly &amp; gene annotation </a:t>
            </a:r>
            <a:r>
              <a:rPr lang="en-US" sz="2400" dirty="0"/>
              <a:t>(BLASTX and Exonerate)</a:t>
            </a:r>
          </a:p>
          <a:p>
            <a:r>
              <a:rPr lang="en-US" dirty="0"/>
              <a:t>Reference genomes from 5 other caddisfly species   and 5 insect species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6750174" y="4419610"/>
            <a:ext cx="2390830" cy="2431773"/>
            <a:chOff x="2494400" y="4493041"/>
            <a:chExt cx="2199949" cy="22824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7" b="92941" l="9470" r="96970">
                          <a14:backgroundMark x1="41098" y1="57479" x2="41098" y2="574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4400" y="5184603"/>
              <a:ext cx="767971" cy="86542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7" b="92941" l="9470" r="96970">
                          <a14:backgroundMark x1="41098" y1="57479" x2="41098" y2="574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38851" y="5173709"/>
              <a:ext cx="767971" cy="86542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7" b="92941" l="9470" r="96970">
                          <a14:backgroundMark x1="41098" y1="57479" x2="41098" y2="574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26378" y="5195497"/>
              <a:ext cx="767971" cy="865422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2594451" y="6107390"/>
              <a:ext cx="1996060" cy="668119"/>
              <a:chOff x="806451" y="6226941"/>
              <a:chExt cx="4086372" cy="668119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817637" y="6226941"/>
                <a:ext cx="4064000" cy="0"/>
              </a:xfrm>
              <a:prstGeom prst="line">
                <a:avLst/>
              </a:prstGeom>
              <a:ln w="412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806451" y="6248729"/>
                <a:ext cx="408637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/>
                  <a:t>Public </a:t>
                </a:r>
              </a:p>
              <a:p>
                <a:pPr algn="ctr"/>
                <a:r>
                  <a:rPr lang="en-US" dirty="0"/>
                  <a:t>Transcriptome data</a:t>
                </a: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7" b="92941" l="9470" r="96970">
                          <a14:backgroundMark x1="41098" y1="57479" x2="41098" y2="574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99915" y="4493041"/>
              <a:ext cx="767971" cy="86542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7" b="92941" l="9470" r="96970">
                          <a14:backgroundMark x1="41098" y1="57479" x2="41098" y2="574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9675" y="4494765"/>
              <a:ext cx="767971" cy="86542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9457411" y="3999649"/>
            <a:ext cx="2458124" cy="2611424"/>
            <a:chOff x="5852558" y="3858228"/>
            <a:chExt cx="2662792" cy="28288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47" b="81604" l="17598" r="78261">
                          <a14:foregroundMark x1="93996" y1="76730" x2="93996" y2="767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65705" y="5024611"/>
              <a:ext cx="879685" cy="11583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7" b="92941" l="9470" r="96970">
                          <a14:backgroundMark x1="41098" y1="57479" x2="41098" y2="574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12756" y="5102810"/>
              <a:ext cx="767971" cy="86542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692" b="92308" l="13981" r="8977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61052" y="4958413"/>
              <a:ext cx="1015094" cy="112499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77" b="89946" l="13444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28688" y="3858228"/>
              <a:ext cx="1986662" cy="142708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52558" y="4011623"/>
              <a:ext cx="1449883" cy="1256818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6260257" y="6215231"/>
              <a:ext cx="1985133" cy="471853"/>
              <a:chOff x="1041400" y="6211094"/>
              <a:chExt cx="4064000" cy="471853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41400" y="6211094"/>
                <a:ext cx="4064000" cy="0"/>
              </a:xfrm>
              <a:prstGeom prst="line">
                <a:avLst/>
              </a:prstGeom>
              <a:ln w="412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1683119" y="6282864"/>
                <a:ext cx="3231865" cy="4000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Genome data</a:t>
                </a: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E8C1A-1EFE-B142-88D0-88B24F73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43A1-B18A-5147-B0DD-A0C9B977636D}" type="slidenum">
              <a:rPr lang="en-US" smtClean="0"/>
              <a:t>8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62F72E-5C70-3433-CA7E-7131E6049B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" y="1688317"/>
            <a:ext cx="2305517" cy="1721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93E35D-1D05-5E78-2E7E-DC3F8F3E08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1453"/>
          <a:stretch/>
        </p:blipFill>
        <p:spPr>
          <a:xfrm>
            <a:off x="107494" y="3211048"/>
            <a:ext cx="2638341" cy="2203701"/>
          </a:xfrm>
          <a:prstGeom prst="rect">
            <a:avLst/>
          </a:prstGeom>
        </p:spPr>
      </p:pic>
      <p:pic>
        <p:nvPicPr>
          <p:cNvPr id="13" name="Picture 2" descr="http://bugguide.net/images/raw/NKLK1KMKBK8KBKIKDKGK1K1QY0BQTKAQJ07KJ0UQB0SK9KRKNKLK1KUQVKWQBKAQF0MKVK4KTK4KUK.jpg">
            <a:extLst>
              <a:ext uri="{FF2B5EF4-FFF2-40B4-BE49-F238E27FC236}">
                <a16:creationId xmlns:a16="http://schemas.microsoft.com/office/drawing/2014/main" id="{BF9A2CB9-2832-AE61-E706-33C335FEC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13" y="4701813"/>
            <a:ext cx="1990926" cy="11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bugguide.net/images/raw/DQM0Z0P0S060L0P0K0XQYRIQCRQQH0W0K0203RN0R0E0CR20R0XQL00QURRQ3RKQZ07QR0E0H0709R.jpg">
            <a:extLst>
              <a:ext uri="{FF2B5EF4-FFF2-40B4-BE49-F238E27FC236}">
                <a16:creationId xmlns:a16="http://schemas.microsoft.com/office/drawing/2014/main" id="{8EAB5FC1-CAF7-7049-72D2-9CF9DBF6E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6093"/>
          <a:stretch/>
        </p:blipFill>
        <p:spPr bwMode="auto">
          <a:xfrm>
            <a:off x="4419600" y="5410200"/>
            <a:ext cx="1878643" cy="144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249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545789" y="1368253"/>
            <a:ext cx="4019973" cy="219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789" y="1368253"/>
            <a:ext cx="4019973" cy="21900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11976"/>
          <a:stretch/>
        </p:blipFill>
        <p:spPr>
          <a:xfrm>
            <a:off x="1590675" y="3905250"/>
            <a:ext cx="9001125" cy="2800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11506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Sodium Channel Mutations?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592FAC-A405-BA4A-945E-A3F3DD12C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149" y="3586339"/>
            <a:ext cx="685800" cy="1354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FBDA93-36CF-AE42-8185-6BC510913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534" y="4127901"/>
            <a:ext cx="706935" cy="4827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1714"/>
          <a:stretch/>
        </p:blipFill>
        <p:spPr>
          <a:xfrm>
            <a:off x="1676401" y="1151505"/>
            <a:ext cx="1947563" cy="1108038"/>
          </a:xfrm>
          <a:prstGeom prst="rect">
            <a:avLst/>
          </a:prstGeom>
        </p:spPr>
      </p:pic>
      <p:pic>
        <p:nvPicPr>
          <p:cNvPr id="15" name="Picture 4" descr="http://bugguide.net/images/raw/DQM0Z0P0S060L0P0K0XQYRIQCRQQH0W0K0203RN0R0E0CR20R0XQL00QURRQ3RKQZ07QR0E0H0709R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6093"/>
          <a:stretch/>
        </p:blipFill>
        <p:spPr bwMode="auto">
          <a:xfrm>
            <a:off x="1685109" y="2528127"/>
            <a:ext cx="1938856" cy="125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04828" y="1493238"/>
            <a:ext cx="98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Utah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3654818" y="1532787"/>
            <a:ext cx="2746675" cy="65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654818" y="3157512"/>
            <a:ext cx="612383" cy="8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01493" y="10668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1486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57315" y="10669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1499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45789" y="3318861"/>
            <a:ext cx="4019973" cy="270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276726" y="2757893"/>
            <a:ext cx="198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69 amino acid replacements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DEB74-A862-0E25-A267-3A0F702AC11C}"/>
              </a:ext>
            </a:extLst>
          </p:cNvPr>
          <p:cNvSpPr txBox="1"/>
          <p:nvPr/>
        </p:nvSpPr>
        <p:spPr>
          <a:xfrm>
            <a:off x="381000" y="2882678"/>
            <a:ext cx="1305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Oregon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0E7872-0B8C-1DB6-0FDB-1F6F6C8CFD3D}"/>
              </a:ext>
            </a:extLst>
          </p:cNvPr>
          <p:cNvSpPr txBox="1"/>
          <p:nvPr/>
        </p:nvSpPr>
        <p:spPr>
          <a:xfrm>
            <a:off x="4022520" y="1163455"/>
            <a:ext cx="1886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HIGHLY conserved</a:t>
            </a:r>
          </a:p>
        </p:txBody>
      </p:sp>
    </p:spTree>
    <p:extLst>
      <p:ext uri="{BB962C8B-B14F-4D97-AF65-F5344CB8AC3E}">
        <p14:creationId xmlns:p14="http://schemas.microsoft.com/office/powerpoint/2010/main" val="151483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5624</TotalTime>
  <Words>970</Words>
  <Application>Microsoft Office PowerPoint</Application>
  <PresentationFormat>Widescreen</PresentationFormat>
  <Paragraphs>166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1_Office Theme</vt:lpstr>
      <vt:lpstr>3_Office Theme</vt:lpstr>
      <vt:lpstr>Signature of Selection From a Natural Toxin &amp; Synthetic Pesticide on the Voltage-gated Sodium Channel in a Caddisfly</vt:lpstr>
      <vt:lpstr>Sources of Selection</vt:lpstr>
      <vt:lpstr>PowerPoint Presentation</vt:lpstr>
      <vt:lpstr>Voltage-gated Sodium Channel</vt:lpstr>
      <vt:lpstr>LC50</vt:lpstr>
      <vt:lpstr>PowerPoint Presentation</vt:lpstr>
      <vt:lpstr>PowerPoint Presentation</vt:lpstr>
      <vt:lpstr>Do TTX resistant caddisflies express mutations in sodium channel gene?</vt:lpstr>
      <vt:lpstr>Sodium Channel Mutations?</vt:lpstr>
      <vt:lpstr>Remaining Mutations?</vt:lpstr>
      <vt:lpstr>Conclusions</vt:lpstr>
      <vt:lpstr>Conclusions</vt:lpstr>
      <vt:lpstr>PowerPoint Presentation</vt:lpstr>
      <vt:lpstr>Questions?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Complex Ecological Interactions between Newts and Aquatic Invertebrates Modulated by Tetrodotoxin</dc:title>
  <dc:creator>BGG</dc:creator>
  <cp:lastModifiedBy>Brian Gall</cp:lastModifiedBy>
  <cp:revision>154</cp:revision>
  <cp:lastPrinted>2016-12-10T18:55:32Z</cp:lastPrinted>
  <dcterms:created xsi:type="dcterms:W3CDTF">2015-07-17T14:34:23Z</dcterms:created>
  <dcterms:modified xsi:type="dcterms:W3CDTF">2025-03-21T18:53:17Z</dcterms:modified>
</cp:coreProperties>
</file>