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3" r:id="rId8"/>
  </p:sldMasterIdLst>
  <p:notesMasterIdLst>
    <p:notesMasterId r:id="rId24"/>
  </p:notesMasterIdLst>
  <p:sldIdLst>
    <p:sldId id="259" r:id="rId9"/>
    <p:sldId id="257" r:id="rId10"/>
    <p:sldId id="261" r:id="rId11"/>
    <p:sldId id="263" r:id="rId12"/>
    <p:sldId id="265" r:id="rId13"/>
    <p:sldId id="266" r:id="rId14"/>
    <p:sldId id="268" r:id="rId15"/>
    <p:sldId id="269" r:id="rId16"/>
    <p:sldId id="276" r:id="rId17"/>
    <p:sldId id="270" r:id="rId18"/>
    <p:sldId id="271" r:id="rId19"/>
    <p:sldId id="273" r:id="rId20"/>
    <p:sldId id="272"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65434-C04E-4EA0-92E6-23E10FAE7FFB}" type="datetimeFigureOut">
              <a:rPr lang="en-GB" smtClean="0"/>
              <a:t>09/11/2016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8B255-6F81-44A1-8852-D1A4C8CF83DC}" type="slidenum">
              <a:rPr lang="en-GB" smtClean="0"/>
              <a:t>‹#›</a:t>
            </a:fld>
            <a:endParaRPr lang="en-GB"/>
          </a:p>
        </p:txBody>
      </p:sp>
    </p:spTree>
    <p:extLst>
      <p:ext uri="{BB962C8B-B14F-4D97-AF65-F5344CB8AC3E}">
        <p14:creationId xmlns:p14="http://schemas.microsoft.com/office/powerpoint/2010/main" val="409171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a:t>
            </a:r>
            <a:r>
              <a:rPr lang="en-US" baseline="0" dirty="0" smtClean="0"/>
              <a:t> going to tell a story of death and murder</a:t>
            </a:r>
          </a:p>
          <a:p>
            <a:r>
              <a:rPr lang="en-US" baseline="0" dirty="0" smtClean="0"/>
              <a:t>All of it revolving around a toxin known as tetrodotoxin</a:t>
            </a:r>
            <a:endParaRPr lang="en-US" dirty="0"/>
          </a:p>
        </p:txBody>
      </p:sp>
      <p:sp>
        <p:nvSpPr>
          <p:cNvPr id="4" name="Slide Number Placeholder 3"/>
          <p:cNvSpPr>
            <a:spLocks noGrp="1"/>
          </p:cNvSpPr>
          <p:nvPr>
            <p:ph type="sldNum" sz="quarter" idx="10"/>
          </p:nvPr>
        </p:nvSpPr>
        <p:spPr/>
        <p:txBody>
          <a:bodyPr/>
          <a:lstStyle/>
          <a:p>
            <a:fld id="{134A9862-3CB8-4A5B-B9FF-7D43516557C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2838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brief intro on what I work on</a:t>
            </a:r>
            <a:endParaRPr lang="en-US" dirty="0"/>
          </a:p>
        </p:txBody>
      </p:sp>
      <p:sp>
        <p:nvSpPr>
          <p:cNvPr id="4" name="Slide Number Placeholder 3"/>
          <p:cNvSpPr>
            <a:spLocks noGrp="1"/>
          </p:cNvSpPr>
          <p:nvPr>
            <p:ph type="sldNum" sz="quarter" idx="10"/>
          </p:nvPr>
        </p:nvSpPr>
        <p:spPr/>
        <p:txBody>
          <a:bodyPr/>
          <a:lstStyle/>
          <a:p>
            <a:fld id="{134A9862-3CB8-4A5B-B9FF-7D43516557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2838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data from several</a:t>
            </a:r>
            <a:r>
              <a:rPr lang="en-US" baseline="0" dirty="0" smtClean="0"/>
              <a:t> groups</a:t>
            </a:r>
          </a:p>
          <a:p>
            <a:r>
              <a:rPr lang="en-US" baseline="0" dirty="0" smtClean="0"/>
              <a:t>	1 month old </a:t>
            </a:r>
            <a:r>
              <a:rPr lang="en-US" baseline="0" dirty="0" err="1" smtClean="0"/>
              <a:t>metamorphs</a:t>
            </a:r>
            <a:endParaRPr lang="en-US" baseline="0" dirty="0" smtClean="0"/>
          </a:p>
          <a:p>
            <a:r>
              <a:rPr lang="en-US" baseline="0" dirty="0" smtClean="0"/>
              <a:t>	6 month old juveniles</a:t>
            </a:r>
          </a:p>
          <a:p>
            <a:r>
              <a:rPr lang="en-US" baseline="0" dirty="0" smtClean="0"/>
              <a:t>	1 year old juveniles</a:t>
            </a:r>
          </a:p>
          <a:p>
            <a:r>
              <a:rPr lang="en-US" baseline="0" dirty="0" smtClean="0"/>
              <a:t>	juveniles are now 2 </a:t>
            </a:r>
            <a:r>
              <a:rPr lang="en-US" baseline="0" dirty="0" err="1" smtClean="0"/>
              <a:t>yrs</a:t>
            </a:r>
            <a:r>
              <a:rPr lang="en-US" baseline="0" dirty="0" smtClean="0"/>
              <a:t> old – unfortunately do not have those data yet</a:t>
            </a:r>
          </a:p>
          <a:p>
            <a:r>
              <a:rPr lang="en-US" baseline="0" dirty="0" smtClean="0"/>
              <a:t>	also collected data from roughly a dozen wild-caught juveniles</a:t>
            </a:r>
          </a:p>
          <a:p>
            <a:endParaRPr lang="en-US" baseline="0" dirty="0" smtClean="0"/>
          </a:p>
          <a:p>
            <a:r>
              <a:rPr lang="en-US" baseline="0" dirty="0" smtClean="0"/>
              <a:t>This graph shows the change in mass in our lab animals between 1 month and 2 years</a:t>
            </a:r>
          </a:p>
          <a:p>
            <a:r>
              <a:rPr lang="en-US" baseline="0" dirty="0" smtClean="0"/>
              <a:t>Can see that our masses are within the same range as those from the wild</a:t>
            </a:r>
          </a:p>
          <a:p>
            <a:r>
              <a:rPr lang="en-US" baseline="0" dirty="0" smtClean="0"/>
              <a:t>Some of the animals are now large enough to fall within the range of the adult population</a:t>
            </a:r>
          </a:p>
          <a:p>
            <a:r>
              <a:rPr lang="en-US" baseline="0" dirty="0" smtClean="0"/>
              <a:t>Growing like crazy and doing very well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4A9862-3CB8-4A5B-B9FF-7D43516557CB}" type="slidenum">
              <a:rPr lang="en-US" smtClean="0"/>
              <a:pPr/>
              <a:t>13</a:t>
            </a:fld>
            <a:endParaRPr lang="en-US"/>
          </a:p>
        </p:txBody>
      </p:sp>
    </p:spTree>
    <p:extLst>
      <p:ext uri="{BB962C8B-B14F-4D97-AF65-F5344CB8AC3E}">
        <p14:creationId xmlns:p14="http://schemas.microsoft.com/office/powerpoint/2010/main" val="177054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015B58-35D4-44EC-90F5-EB15B2C6524C}" type="datetimeFigureOut">
              <a:rPr lang="en-GB" smtClean="0"/>
              <a:t>09/11/2016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44933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15B58-35D4-44EC-90F5-EB15B2C6524C}" type="datetimeFigureOut">
              <a:rPr lang="en-GB" smtClean="0"/>
              <a:t>09/11/2016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58194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15B58-35D4-44EC-90F5-EB15B2C6524C}" type="datetimeFigureOut">
              <a:rPr lang="en-GB" smtClean="0"/>
              <a:t>09/11/2016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1089761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B85E8-F4A3-45F8-9A0C-C21BDEFA89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801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4A0749-4305-4F6C-9D0E-221EB1D74A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566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0F8CBD-9AE8-41E4-9C7A-3C25969FA3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758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4AAB7-2D8A-4F71-95B3-6390EA3487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365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BEAD3D-0F17-4A57-BD23-758838E58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2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6E11A8-0044-4217-8E1A-5F6D914240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347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3BE4C5-61C2-4890-85D9-930F86D9F5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911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7EDA02-B4A5-4A6F-8D95-E0E1D6BBBA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504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015B58-35D4-44EC-90F5-EB15B2C6524C}" type="datetimeFigureOut">
              <a:rPr lang="en-GB" smtClean="0"/>
              <a:t>09/11/2016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90370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4F750-BA41-4214-B21C-6C71A29A9F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7248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8C033C-2462-469D-9016-025578842F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4685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BC6371-0027-4B35-AB1C-593073E870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9275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F8B3D-7304-410A-84AE-ACD083088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5655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0457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35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6777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52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819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029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15B58-35D4-44EC-90F5-EB15B2C6524C}" type="datetimeFigureOut">
              <a:rPr lang="en-GB" smtClean="0"/>
              <a:t>09/11/2016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134520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595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18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746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146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5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775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922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02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3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015B58-35D4-44EC-90F5-EB15B2C6524C}" type="datetimeFigureOut">
              <a:rPr lang="en-GB" smtClean="0"/>
              <a:t>09/11/2016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425573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29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996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16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09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552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44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15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89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2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92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015B58-35D4-44EC-90F5-EB15B2C6524C}" type="datetimeFigureOut">
              <a:rPr lang="en-GB" smtClean="0"/>
              <a:t>09/11/2016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4141988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869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44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017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719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188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347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449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05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633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5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015B58-35D4-44EC-90F5-EB15B2C6524C}" type="datetimeFigureOut">
              <a:rPr lang="en-GB" smtClean="0"/>
              <a:t>09/11/2016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2691400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586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35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999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3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75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83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12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2065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89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12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15B58-35D4-44EC-90F5-EB15B2C6524C}" type="datetimeFigureOut">
              <a:rPr lang="en-GB" smtClean="0"/>
              <a:t>09/11/2016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2611343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2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280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735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44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172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968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36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16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042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3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15B58-35D4-44EC-90F5-EB15B2C6524C}" type="datetimeFigureOut">
              <a:rPr lang="en-GB" smtClean="0"/>
              <a:t>09/11/2016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3003449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444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5420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5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746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0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01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553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562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8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4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15B58-35D4-44EC-90F5-EB15B2C6524C}" type="datetimeFigureOut">
              <a:rPr lang="en-GB" smtClean="0"/>
              <a:t>09/11/2016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269FB3-AB6A-40E3-B62A-55077BF16BAA}" type="slidenum">
              <a:rPr lang="en-GB" smtClean="0"/>
              <a:t>‹#›</a:t>
            </a:fld>
            <a:endParaRPr lang="en-GB"/>
          </a:p>
        </p:txBody>
      </p:sp>
    </p:spTree>
    <p:extLst>
      <p:ext uri="{BB962C8B-B14F-4D97-AF65-F5344CB8AC3E}">
        <p14:creationId xmlns:p14="http://schemas.microsoft.com/office/powerpoint/2010/main" val="104334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15B58-35D4-44EC-90F5-EB15B2C6524C}" type="datetimeFigureOut">
              <a:rPr lang="en-GB" smtClean="0"/>
              <a:t>09/11/2016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69FB3-AB6A-40E3-B62A-55077BF16BAA}" type="slidenum">
              <a:rPr lang="en-GB" smtClean="0"/>
              <a:t>‹#›</a:t>
            </a:fld>
            <a:endParaRPr lang="en-GB"/>
          </a:p>
        </p:txBody>
      </p:sp>
    </p:spTree>
    <p:extLst>
      <p:ext uri="{BB962C8B-B14F-4D97-AF65-F5344CB8AC3E}">
        <p14:creationId xmlns:p14="http://schemas.microsoft.com/office/powerpoint/2010/main" val="1664056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BA31CD4-8D02-4345-A411-4326006ACFD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9247892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1000">
              <a:schemeClr val="accent1">
                <a:tint val="44500"/>
                <a:satMod val="160000"/>
              </a:schemeClr>
            </a:gs>
            <a:gs pos="23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D51D-6E5C-47EF-9E34-7C7C18266BDB}" type="datetimeFigureOut">
              <a:rPr lang="en-US" smtClean="0">
                <a:solidFill>
                  <a:prstClr val="black">
                    <a:tint val="75000"/>
                  </a:prstClr>
                </a:solidFill>
              </a:rPr>
              <a:pPr/>
              <a:t>11/9/2016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07CAA-358C-43F0-AD69-1DC82F3642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1998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1000">
              <a:schemeClr val="accent1">
                <a:tint val="44500"/>
                <a:satMod val="160000"/>
              </a:schemeClr>
            </a:gs>
            <a:gs pos="23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609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7700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6552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79362-9D4E-46AB-A8BA-5CBF895BEA49}"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014E-53F3-446D-975B-E732C3F26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81970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1000">
              <a:schemeClr val="accent1">
                <a:tint val="44500"/>
                <a:satMod val="160000"/>
              </a:schemeClr>
            </a:gs>
            <a:gs pos="23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D51D-6E5C-47EF-9E34-7C7C18266BDB}"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07CAA-358C-43F0-AD69-1DC82F364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180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80.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sL1bmF5DzTd5UM&amp;tbnid=3zyE30bVjiiSHM:&amp;ved=0CAUQjRw&amp;url=http://shubtastic.blogspot.com/2010/05/unit-6-slime-mold-fruting-bodies.html&amp;ei=MuPXUpGNEsK2yAHIj4GYDg&amp;bvm=bv.59568121,d.aWc&amp;psig=AFQjCNEeSUf8-FE8yibAtDELHX6t0zAVQw&amp;ust=138996606205564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oINIBuTxc0J-NM&amp;tbnid=Tm7ayIYyX-hMfM:&amp;ved=0CAUQjRw&amp;url=http://ultragross.blogspot.com/2011/10/what-do-you-get-when-you-combine-slime.html&amp;ei=puLXUp6XCqGMyQHL0oHoCw&amp;bvm=bv.59568121,d.aWc&amp;psig=AFQjCNEeSUf8-FE8yibAtDELHX6t0zAVQw&amp;ust=1389966062055647" TargetMode="External"/><Relationship Id="rId1" Type="http://schemas.openxmlformats.org/officeDocument/2006/relationships/slideLayout" Target="../slideLayouts/slideLayout4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en.wikipedia.org/wiki/File:Badhamia_utricularis_mature.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INIBuTxc0J-NM&amp;tbnid=Tm7ayIYyX-hMfM:&amp;ved=0CAUQjRw&amp;url=http://ultragross.blogspot.com/2011/10/what-do-you-get-when-you-combine-slime.html&amp;ei=puLXUp6XCqGMyQHL0oHoCw&amp;bvm=bv.59568121,d.aWc&amp;psig=AFQjCNEeSUf8-FE8yibAtDELHX6t0zAVQw&amp;ust=1389966062055647" TargetMode="External"/><Relationship Id="rId7"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hyperlink" Target="http://en.wikipedia.org/wiki/File:Badhamia_utricularis_mature.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oINIBuTxc0J-NM&amp;tbnid=Tm7ayIYyX-hMfM:&amp;ved=0CAUQjRw&amp;url=http://ultragross.blogspot.com/2011/10/what-do-you-get-when-you-combine-slime.html&amp;ei=puLXUp6XCqGMyQHL0oHoCw&amp;bvm=bv.59568121,d.aWc&amp;psig=AFQjCNEeSUf8-FE8yibAtDELHX6t0zAVQw&amp;ust=1389966062055647" TargetMode="External"/><Relationship Id="rId1" Type="http://schemas.openxmlformats.org/officeDocument/2006/relationships/slideLayout" Target="../slideLayouts/slideLayout3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en.wikipedia.org/wiki/File:Badhamia_utricularis_matur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oINIBuTxc0J-NM&amp;tbnid=Tm7ayIYyX-hMfM:&amp;ved=0CAUQjRw&amp;url=http://ultragross.blogspot.com/2011/10/what-do-you-get-when-you-combine-slime.html&amp;ei=puLXUp6XCqGMyQHL0oHoCw&amp;bvm=bv.59568121,d.aWc&amp;psig=AFQjCNEeSUf8-FE8yibAtDELHX6t0zAVQw&amp;ust=1389966062055647" TargetMode="External"/><Relationship Id="rId1" Type="http://schemas.openxmlformats.org/officeDocument/2006/relationships/slideLayout" Target="../slideLayouts/slideLayout36.xml"/><Relationship Id="rId5" Type="http://schemas.openxmlformats.org/officeDocument/2006/relationships/image" Target="../media/image8.jpeg"/><Relationship Id="rId4" Type="http://schemas.openxmlformats.org/officeDocument/2006/relationships/hyperlink" Target="http://en.wikipedia.org/wiki/File:Badhamia_utricularis_mature.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5andtitle"/>
          <p:cNvPicPr>
            <a:picLocks noChangeAspect="1" noChangeArrowheads="1"/>
          </p:cNvPicPr>
          <p:nvPr/>
        </p:nvPicPr>
        <p:blipFill>
          <a:blip r:embed="rId2">
            <a:extLst>
              <a:ext uri="{28A0092B-C50C-407E-A947-70E740481C1C}">
                <a14:useLocalDpi xmlns:a14="http://schemas.microsoft.com/office/drawing/2010/main" val="0"/>
              </a:ext>
            </a:extLst>
          </a:blip>
          <a:srcRect b="3957"/>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762000" y="457200"/>
            <a:ext cx="76374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altLang="en-US" sz="4400">
                <a:solidFill>
                  <a:srgbClr val="969696"/>
                </a:solidFill>
                <a:latin typeface="Arial" charset="0"/>
              </a:rPr>
              <a:t>Experimental Evaluation of Woody Debris Decay Dynamics in Central Appalachian Forests</a:t>
            </a:r>
          </a:p>
        </p:txBody>
      </p:sp>
    </p:spTree>
    <p:extLst>
      <p:ext uri="{BB962C8B-B14F-4D97-AF65-F5344CB8AC3E}">
        <p14:creationId xmlns:p14="http://schemas.microsoft.com/office/powerpoint/2010/main" val="389423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6804"/>
            <a:ext cx="6705600" cy="641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81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533400"/>
            <a:ext cx="8915400" cy="583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453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814513"/>
            <a:ext cx="42957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29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happens to TTX levels after metamorphosis?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35449"/>
            <a:ext cx="7010400" cy="52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80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Where does TTX come from?</a:t>
            </a:r>
            <a:endParaRPr lang="en-US" dirty="0"/>
          </a:p>
        </p:txBody>
      </p:sp>
      <p:sp>
        <p:nvSpPr>
          <p:cNvPr id="3" name="Content Placeholder 2"/>
          <p:cNvSpPr>
            <a:spLocks noGrp="1"/>
          </p:cNvSpPr>
          <p:nvPr>
            <p:ph idx="1"/>
          </p:nvPr>
        </p:nvSpPr>
        <p:spPr>
          <a:xfrm>
            <a:off x="152400" y="1066800"/>
            <a:ext cx="6858000" cy="5867400"/>
          </a:xfrm>
        </p:spPr>
        <p:txBody>
          <a:bodyPr>
            <a:normAutofit fontScale="77500" lnSpcReduction="20000"/>
          </a:bodyPr>
          <a:lstStyle/>
          <a:p>
            <a:r>
              <a:rPr lang="en-US" dirty="0" smtClean="0"/>
              <a:t>Well, TTX may come from bacteria that live inside the host as a symbiotic organism.  If this is the case then the TTX may be produced passively by the bacteria and is shunted to the host.</a:t>
            </a:r>
          </a:p>
          <a:p>
            <a:r>
              <a:rPr lang="en-US" dirty="0" smtClean="0"/>
              <a:t>TTX could also accumulate inside the organism through bioaccumulation or the ingestion of prey that contain the TTX.  The molecule may then be sequestered by the host and used by the host</a:t>
            </a:r>
          </a:p>
          <a:p>
            <a:r>
              <a:rPr lang="en-US" dirty="0" smtClean="0"/>
              <a:t>The last hypothesis for the origin of </a:t>
            </a:r>
            <a:r>
              <a:rPr lang="en-US" dirty="0" err="1" smtClean="0"/>
              <a:t>ttdx</a:t>
            </a:r>
            <a:r>
              <a:rPr lang="en-US" dirty="0" smtClean="0"/>
              <a:t> is of endogenous production.  In other words, the animals may possess the genetics and machinery to produce the compound themselves.  In this case, the genes may have originally come from bacteria and then been shunted to the organisms genome at some point in their evolutionary history</a:t>
            </a:r>
            <a:endParaRPr lang="en-US" dirty="0"/>
          </a:p>
        </p:txBody>
      </p:sp>
      <p:sp>
        <p:nvSpPr>
          <p:cNvPr id="4" name="TextBox 3"/>
          <p:cNvSpPr txBox="1"/>
          <p:nvPr/>
        </p:nvSpPr>
        <p:spPr>
          <a:xfrm>
            <a:off x="7525648" y="1247243"/>
            <a:ext cx="1351652" cy="461665"/>
          </a:xfrm>
          <a:prstGeom prst="rect">
            <a:avLst/>
          </a:prstGeom>
          <a:noFill/>
        </p:spPr>
        <p:txBody>
          <a:bodyPr wrap="none" rtlCol="0">
            <a:spAutoFit/>
          </a:bodyPr>
          <a:lstStyle/>
          <a:p>
            <a:r>
              <a:rPr lang="en-US" sz="2400" i="1" dirty="0" smtClean="0">
                <a:solidFill>
                  <a:schemeClr val="bg1"/>
                </a:solidFill>
              </a:rPr>
              <a:t>Vibrio</a:t>
            </a:r>
            <a:r>
              <a:rPr lang="en-US" sz="2400" dirty="0" smtClean="0">
                <a:solidFill>
                  <a:schemeClr val="bg1"/>
                </a:solidFill>
              </a:rPr>
              <a:t> sp.</a:t>
            </a:r>
            <a:endParaRPr lang="en-US" sz="2400" dirty="0">
              <a:solidFill>
                <a:schemeClr val="bg1"/>
              </a:solidFill>
            </a:endParaRPr>
          </a:p>
        </p:txBody>
      </p:sp>
      <p:pic>
        <p:nvPicPr>
          <p:cNvPr id="4102" name="Picture 6" descr="http://www.visualphotos.com/photo/1x9094889/harlequin_frog_atelopus_varius_displaying_warning_coloration_monteverde_costa_rica_5116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665" b="4518"/>
          <a:stretch/>
        </p:blipFill>
        <p:spPr bwMode="auto">
          <a:xfrm>
            <a:off x="7250740" y="5574845"/>
            <a:ext cx="1865134" cy="1133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icrobewiki.kenyon.edu/images/5/55/96524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798" y="1981200"/>
            <a:ext cx="2019076" cy="15955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chm.bris.ac.uk/motm/ttx/puff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085" y="4114800"/>
            <a:ext cx="1660234" cy="112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84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Where does it come from?</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Symbiotic bacteria</a:t>
            </a:r>
          </a:p>
          <a:p>
            <a:r>
              <a:rPr lang="en-US" dirty="0" smtClean="0"/>
              <a:t>Bioaccumulation</a:t>
            </a:r>
          </a:p>
          <a:p>
            <a:r>
              <a:rPr lang="en-US" dirty="0" smtClean="0"/>
              <a:t>Endogenous production</a:t>
            </a:r>
            <a:endParaRPr lang="en-US" dirty="0"/>
          </a:p>
        </p:txBody>
      </p:sp>
      <p:pic>
        <p:nvPicPr>
          <p:cNvPr id="4098" name="Picture 2" descr="http://microbewiki.kenyon.edu/images/5/55/96524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664" y="1219200"/>
            <a:ext cx="3645636" cy="2880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25648" y="1247243"/>
            <a:ext cx="1351652" cy="461665"/>
          </a:xfrm>
          <a:prstGeom prst="rect">
            <a:avLst/>
          </a:prstGeom>
          <a:noFill/>
        </p:spPr>
        <p:txBody>
          <a:bodyPr wrap="none" rtlCol="0">
            <a:spAutoFit/>
          </a:bodyPr>
          <a:lstStyle/>
          <a:p>
            <a:r>
              <a:rPr lang="en-US" sz="2400" i="1" dirty="0">
                <a:solidFill>
                  <a:prstClr val="white"/>
                </a:solidFill>
              </a:rPr>
              <a:t>Vibrio</a:t>
            </a:r>
            <a:r>
              <a:rPr lang="en-US" sz="2400" dirty="0">
                <a:solidFill>
                  <a:prstClr val="white"/>
                </a:solidFill>
              </a:rPr>
              <a:t> sp.</a:t>
            </a:r>
          </a:p>
        </p:txBody>
      </p:sp>
      <p:pic>
        <p:nvPicPr>
          <p:cNvPr id="4100" name="Picture 4" descr="http://www.chm.bris.ac.uk/motm/ttx/puf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30108"/>
            <a:ext cx="4662514" cy="31564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visualphotos.com/photo/1x9094889/harlequin_frog_atelopus_varius_displaying_warning_coloration_monteverde_costa_rica_511615.jpg"/>
          <p:cNvPicPr>
            <a:picLocks noChangeAspect="1" noChangeArrowheads="1"/>
          </p:cNvPicPr>
          <p:nvPr/>
        </p:nvPicPr>
        <p:blipFill rotWithShape="1">
          <a:blip r:embed="rId4">
            <a:extLst>
              <a:ext uri="{28A0092B-C50C-407E-A947-70E740481C1C}">
                <a14:useLocalDpi xmlns:a14="http://schemas.microsoft.com/office/drawing/2010/main" val="0"/>
              </a:ext>
            </a:extLst>
          </a:blip>
          <a:srcRect t="8665" b="4518"/>
          <a:stretch/>
        </p:blipFill>
        <p:spPr bwMode="auto">
          <a:xfrm>
            <a:off x="5231664" y="4419600"/>
            <a:ext cx="3730268" cy="2266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0" y="4343400"/>
            <a:ext cx="1695592" cy="461665"/>
          </a:xfrm>
          <a:prstGeom prst="rect">
            <a:avLst/>
          </a:prstGeom>
          <a:noFill/>
        </p:spPr>
        <p:txBody>
          <a:bodyPr wrap="none" rtlCol="0">
            <a:spAutoFit/>
          </a:bodyPr>
          <a:lstStyle/>
          <a:p>
            <a:r>
              <a:rPr lang="en-US" sz="2400" i="1" dirty="0" err="1">
                <a:solidFill>
                  <a:prstClr val="white"/>
                </a:solidFill>
              </a:rPr>
              <a:t>Atelopus</a:t>
            </a:r>
            <a:r>
              <a:rPr lang="en-US" sz="2400" dirty="0">
                <a:solidFill>
                  <a:prstClr val="white"/>
                </a:solidFill>
              </a:rPr>
              <a:t> sp.</a:t>
            </a:r>
          </a:p>
        </p:txBody>
      </p:sp>
    </p:spTree>
    <p:extLst>
      <p:ext uri="{BB962C8B-B14F-4D97-AF65-F5344CB8AC3E}">
        <p14:creationId xmlns:p14="http://schemas.microsoft.com/office/powerpoint/2010/main" val="4080384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Slime Molds</a:t>
            </a:r>
            <a:endParaRPr lang="en-US" dirty="0"/>
          </a:p>
        </p:txBody>
      </p:sp>
      <p:pic>
        <p:nvPicPr>
          <p:cNvPr id="1028" name="Picture 4" descr="http://1.bp.blogspot.com/_ERSGg8pg_sk/S9vv5KVbV4I/AAAAAAAAA6Y/IdzbksRZXlY/s1600/slime%2Bmold%2B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8"/>
            <a:ext cx="10363200" cy="6913438"/>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1676400" y="76200"/>
            <a:ext cx="6400800" cy="1752600"/>
          </a:xfrm>
        </p:spPr>
        <p:txBody>
          <a:bodyPr>
            <a:normAutofit/>
          </a:bodyPr>
          <a:lstStyle/>
          <a:p>
            <a:r>
              <a:rPr lang="en-US" dirty="0" smtClean="0">
                <a:solidFill>
                  <a:schemeClr val="bg1"/>
                </a:solidFill>
              </a:rPr>
              <a:t>Slime Molds…Whatever</a:t>
            </a:r>
          </a:p>
          <a:p>
            <a:r>
              <a:rPr lang="en-US" dirty="0" smtClean="0">
                <a:solidFill>
                  <a:schemeClr val="bg1"/>
                </a:solidFill>
              </a:rPr>
              <a:t>Brian Gall</a:t>
            </a:r>
          </a:p>
          <a:p>
            <a:r>
              <a:rPr lang="en-US" dirty="0" smtClean="0">
                <a:solidFill>
                  <a:schemeClr val="bg1"/>
                </a:solidFill>
              </a:rPr>
              <a:t>Hanover College Biology Department</a:t>
            </a:r>
          </a:p>
        </p:txBody>
      </p:sp>
    </p:spTree>
    <p:extLst>
      <p:ext uri="{BB962C8B-B14F-4D97-AF65-F5344CB8AC3E}">
        <p14:creationId xmlns:p14="http://schemas.microsoft.com/office/powerpoint/2010/main" val="287933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248776" cy="1524000"/>
          </a:xfrm>
        </p:spPr>
        <p:txBody>
          <a:bodyPr>
            <a:normAutofit/>
          </a:bodyPr>
          <a:lstStyle/>
          <a:p>
            <a:pPr>
              <a:tabLst>
                <a:tab pos="2576513" algn="l"/>
              </a:tabLst>
            </a:pPr>
            <a:r>
              <a:rPr lang="en-US" sz="3000" b="1" dirty="0" smtClean="0">
                <a:solidFill>
                  <a:srgbClr val="C00000"/>
                </a:solidFill>
              </a:rPr>
              <a:t>Complex Ecological Interactions between Newts and Aquatic Invertebrates Modulated by Tetrodotoxin</a:t>
            </a:r>
            <a:endParaRPr lang="en-US" sz="3000" dirty="0">
              <a:solidFill>
                <a:srgbClr val="C00000"/>
              </a:solidFill>
            </a:endParaRPr>
          </a:p>
        </p:txBody>
      </p:sp>
      <p:sp>
        <p:nvSpPr>
          <p:cNvPr id="3" name="Subtitle 2"/>
          <p:cNvSpPr>
            <a:spLocks noGrp="1"/>
          </p:cNvSpPr>
          <p:nvPr>
            <p:ph type="subTitle" idx="1"/>
          </p:nvPr>
        </p:nvSpPr>
        <p:spPr>
          <a:xfrm>
            <a:off x="0" y="5444468"/>
            <a:ext cx="2506717" cy="1413532"/>
          </a:xfrm>
          <a:solidFill>
            <a:schemeClr val="bg1"/>
          </a:solidFill>
        </p:spPr>
        <p:txBody>
          <a:bodyPr anchor="ctr">
            <a:noAutofit/>
          </a:bodyPr>
          <a:lstStyle/>
          <a:p>
            <a:r>
              <a:rPr lang="en-US" sz="3000" b="1" dirty="0" smtClean="0">
                <a:solidFill>
                  <a:srgbClr val="C00000"/>
                </a:solidFill>
              </a:rPr>
              <a:t>Brian G. Gall</a:t>
            </a:r>
          </a:p>
          <a:p>
            <a:r>
              <a:rPr lang="en-US" sz="2400" b="1" dirty="0" smtClean="0">
                <a:solidFill>
                  <a:srgbClr val="C00000"/>
                </a:solidFill>
              </a:rPr>
              <a:t>Dept. of Biology</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9550" y="5562600"/>
            <a:ext cx="230444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39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067800" cy="1752600"/>
          </a:xfrm>
        </p:spPr>
        <p:txBody>
          <a:bodyPr>
            <a:noAutofit/>
          </a:bodyPr>
          <a:lstStyle/>
          <a:p>
            <a:pPr>
              <a:tabLst>
                <a:tab pos="2576513" algn="l"/>
              </a:tabLst>
            </a:pPr>
            <a:r>
              <a:rPr lang="en-US" sz="3600" b="1" dirty="0"/>
              <a:t>The origin of a killer: Tetrodotoxin in early life-history stages of newts (</a:t>
            </a:r>
            <a:r>
              <a:rPr lang="en-US" sz="3600" b="1" i="1" dirty="0" err="1"/>
              <a:t>Taricha</a:t>
            </a:r>
            <a:r>
              <a:rPr lang="en-US" sz="3600" b="1" i="1" dirty="0"/>
              <a:t> </a:t>
            </a:r>
            <a:r>
              <a:rPr lang="en-US" sz="3600" b="1" i="1" dirty="0" err="1"/>
              <a:t>granulosa</a:t>
            </a:r>
            <a:r>
              <a:rPr lang="en-US" sz="3600" b="1" dirty="0"/>
              <a:t>)</a:t>
            </a:r>
            <a:endParaRPr lang="en-US" sz="3600" dirty="0"/>
          </a:p>
        </p:txBody>
      </p:sp>
      <p:sp>
        <p:nvSpPr>
          <p:cNvPr id="3" name="Subtitle 2"/>
          <p:cNvSpPr>
            <a:spLocks noGrp="1"/>
          </p:cNvSpPr>
          <p:nvPr>
            <p:ph type="subTitle" idx="1"/>
          </p:nvPr>
        </p:nvSpPr>
        <p:spPr>
          <a:xfrm>
            <a:off x="-76200" y="5943600"/>
            <a:ext cx="5828903" cy="838200"/>
          </a:xfrm>
        </p:spPr>
        <p:txBody>
          <a:bodyPr>
            <a:noAutofit/>
          </a:bodyPr>
          <a:lstStyle/>
          <a:p>
            <a:r>
              <a:rPr lang="en-US" sz="2000" b="1" dirty="0" smtClean="0">
                <a:solidFill>
                  <a:schemeClr val="tx1"/>
                </a:solidFill>
              </a:rPr>
              <a:t>Brian G. Gall, Amber N. Stokes, Susanna S. French, Edmund D. Brodie III, Edmund D. Brodie, Jr.</a:t>
            </a:r>
          </a:p>
          <a:p>
            <a:endParaRPr lang="en-US" sz="1600" b="1" dirty="0" smtClean="0">
              <a:solidFill>
                <a:schemeClr val="tx1"/>
              </a:solidFill>
            </a:endParaRPr>
          </a:p>
        </p:txBody>
      </p:sp>
      <p:sp>
        <p:nvSpPr>
          <p:cNvPr id="4" name="AutoShape 2" descr="data:image/jpeg;base64,/9j/4AAQSkZJRgABAQAAAQABAAD/2wCEAAkGBhQSERMUExQVFRUWGB0XGBcXFxoYFhcYGB0YFhwXGxcbGygeGhkkGRoVIDEgIycpLCwsFh4yNTAqNyYrLSkBCQoKDgwOGg8PGikkHyUyLyosMCkuKiksLC4sLCwsLDEsKiw0LSwsLDQsLC8sLywsLCwsLCwsLCw0KSwqLCwsLP/AABEIAKwBJgMBIgACEQEDEQH/xAAcAAEAAwEBAQEBAAAAAAAAAAAABQYHBAMCAQj/xABPEAACAQMBBAcDAw8LAwQDAAABAgMABBEhBQYSMQcTIkFRYXEUMoFCUpEWIyQzVGJyc4KSobGywdEVFzQ1Q1N0k7PC0jZjg0Sio+ElZJT/xAAaAQEAAwEBAQAAAAAAAAAAAAAAAQIDBAUG/8QAOhEAAQMDAgMFBwEFCQAAAAAAAQACEQMEITFBElFxBRNhgZEiMqGxwdHwFDRCUmLxFSMzgpKissLh/9oADAMBAAIRAxEAPwDcaUpREpSlESlKURKUpREpSlESlKURKUpREpSo7a+8NvajM8qR94BPaP4KDtN8BRWaxzzwtEnwUjSs52p0yxKeG3heQ5wC54AfMKMsfTAqNO9+2bj7TA0YPIrARp+HLlTVeIL0m9lXBEvho/mMLWKVk38lbel955EHj1sSf6Zz+in1F7Z+6pP/AOuT+FOLwV/7Opj3q7PIytZpWRjZO3YvdeZx49dG/wChzn9FBvftm2z10LOB3yQZGPDjiwP11HF4J/ZRd/h1WO88rXKVm+zOmaMnFxAyffRkOB6qcEfpq67G3ltroZglVz3ryceqHDD6KsCCuSvY3FDNRhA56j1Ck6UpUrjSlKURKUpREpSlESlKURKUpREpSlESlKURKUpREpSlESlKURKUpREpSlESuTam1YreMyTOEQd5/UBzJ8hrUbvZvfFYRcT9qRvcjBwWPiT8lR3t+s6VStnbo3W1JVub9jHF8iMaEqdcKp+1qdNTljj0NVLtgvQt7QOb3tY8LPifAD66L82l0hXd7IYdnRMo+fgGQjxJPYiHPnr5g6V07H6I+JusvZmdzqVQnX8KVu03dyxy51oGzdlxW8YjhRUQdyj9JPMnzOtR28G+NtZjEr9vGRGnakPw7h5sQPOojmukXrz/AHVkzh6Zcep/I5rr2Xu/b2wxDCieYHaPqx7R+JrudwBkkAeJ0FZLtfpUu5UdraHqol0aXh6wjJAGWxwKTkaa8+de6dGN5dYe6u111GS02M+AJVR+TpTi5I7s5zfbu6gbP+Y/D7q+XO+VlHo11DkdwcMfoXNcw6QrD7pT6G/hUBB0M24HbnnP4PAo/ZJ/TULN0ewDai2geYRmDrc8S8fFxFcZK4xp4Ukq1O2sHyA9xgTpGnktEt97rOQgLdQEnkOsUH6Cc1LK4IyCCPEVns/QxbkdmeYfhBG/UoqMfovvbXt2t0umpwXgJxy0BZT+UcUk8ln+ls3/AOHWg/zD6rRdpbvW9wPr0Mb+ZUcQ9G5j4GqXtfohTPHZzNE41VXJKg/euO2vr2qhdj9J97FGsk8XXwk46wqUOQcY6wDgJ8iPjV/3d34tbzAjfhk/unwr/DXDD0Jp7JWjqV9Y5aZaOWR5jb0VOs99r3ZziLaMTPHnAk04seKuOzJ6HDePhWi7K2vFcxiSFw6HvHMHwI5qfI17XlkkqFJEV0bmrDIPwrOdq7m3GzpDdbNYsmO3CcscDux/aLz++HcTmmQspt7zEBj/APafsfgtMpUDulvfFfxcSdmRffjJyVPiD8pT3H9R0qeqwMrzalJ9JxY8QQlKUqVmlKUoiUpSiJSlKIlKUoiUpSiJSlKIlKUoiUpSiJSlKIlQm9m9CWMPGw4nY8McY5u/h5Ad5/eQDJ398kMTyyHhRFLMfIfrPlVR3X2S95P/ACjdDn/RYjyij7nI+eRr8c+GIJ2XXb0mQatX3R8TyH15DyXnuvuW8kvtu0O3Ox4kjPuxDuyvLI7l+T5nUXlmABJOANSTyAr9qgbTu5drytb2zFLJDiacf2pH9nH4j9HedMBo90YWsvvH8TzDR6NHID5DdfO2N/JbqX2TZgDOc8UxIChRgEpnuGR2sHyB0NdWwei2GM9ZdMbmU6njyY8+h1c+bZ9BXXtHo8g6pPZR7PPDrFKvvFv+4ebg9+f1ZB99196zKzW1yoiu4/eT5Mg+fH4gjXFRGcrqfWijFngD3v4upPLppupq92XHLA8BUCN1KYAwACMaAcsVXuj2/bqXtJT9etG6o+aa9WwHhw6DyUeNWysy3l3qt7TaaXMDiUlDHcxodCB7jcXu8YIAOuQEA0zUnGVzWjH3DX0QJ/eHUfcSOsLTapk//UEf+DP7bVX26WLuYkWtoDg+Ekx+hAuDULJvNtD25ZjAfaRFwCPqJNY8k8XV54jrnXONKqXhd1t2ZXZx8cCWkajdbbVV6RdqMlsIItZrpupQd+G0Y+mDjPdxCqovS5dQ6XNouTy+2Qkj0cNXtsTe+C82mJ52EKxx8Fukh04299uL3Q3dz1BHhUl0jCzpdm1qDu9qNlrc4zJGmmddfCVf9jbGS3to7dQCqLwnIHaPyiR5nJ+NVfeLoqgmy9t9jycwF+1E/gj3PVcY8DV4Bqs7273+zcMEC9ddy6RxDXGflv4KNT3Zx3AEiTEZXFa1bjvppE8RyeXjO0dVVNi7+XFhMbXaIYquMS+84B5MSPtiefvDBzk6DTYJ1dVdGDKwyGByCDyII5iqfsfo4jMcj3v2RcTayOT7hPdGe4jTUeGBgaVB2d1NsO4EUxaSxlbsPjPATrnA5Ed6jmO0NcioBI1XdXpULtx7j3xqBgO58P23UzvVuc6Se22HYuFyzoB2ZRzbTlxHvHyvXWpzdPehL6HjUcLqeGSM80f96nuP7wQJmOQMAykEEZBGoIOoIPhVJ3o2S9lP/KVqNP8A1UQ5SR97gdzAan0z87I4yuWm/wDUt7mp7w90/wDU+HLkfBXilc9hfJNEksZ4kdQynyP6j5V0VdecQQYKUpSihKUpREpSlESlKURKUpREpSlESlKURKUpREpSo7eHawtraWbGSq9lfnOeyq/FiB8aEwrMaXuDW6nCgtsR+33gtedtbESXHhJIdY4fMAdojXu78VbQKiN1Nim2tlVzmVyZJm72lftMc9+ug8gK7dq7RWCGSVskIpbA5se5R5k4A8yKqOZXRWdxuFKnkDA8TufM/CBsq5vZtQzTJs6KQRtKOKZ8gFIvmrn+0fl5D1qybN2bHbxJFEoVEGAB+s+JJ1J781XLHcOGWAm8jWS4lJklfUMrtjsK4PEEUYUDONPOvkbtXtrrZ3XWoP7G67Qx4LKO0NOQ5VGdYXS8UnMFJj4jmMOPORPQSBA6lW+qp0hbIheDr3k6iWDtRzD3g3cmmpye4cjr45+I9/8AqSFv7aW1b5+OshPpImdfLBrgstmttaf2mcEWUZxbwnTrcaGVx80+Hfy5Z4hM4CW9vUoP72oeFo3EGfAbGfSNVUW3mvdpvDatIkKyLg80EgxqxPN84OFXAPKr7sHoytLcAunXyDm0gyufKP3QPXJ86lN5N1IbyII44WTWJ10aM92Md3Ls8tB3gERO7u8ksUosr/SYfapvkXC92vz/ANfrzRByuqrdOrUotvYA1aNes7jmNuit0cYUAAAAcgBgD4VTJv8AqBP8H/vap3b29ltZgddIAx1CKOJz58I5DQ6nA86ziTpEhO01u+rl4BB1XD2ePPEW4scWMa+NSSsLG1rPD3BpgtIB5la7JGGGGAIPMEZH0VU9vdGVpcAlF6iQ8mjGFz99H7pHpg+dSuwd7ra8+0yAsBkow4ZAPHhPMajUZHnUbvPvW4lFnZASXb8zzSBe93PLODoPMZzkBhIWFuy5p1eFktO84AHM+CoZ23e7IkkthIkyhOIDVxGDoGA5x40JQ9nXzzV26Odkw9T7X1nX3E+ssp95TzMQHyQDjPjgd2AJTdjdOO0jbJ62aTWWV9WkJ5jX5Pl9OagtobJOypjd2qn2Vz9kwDUID/bIO4L4DkPAe7WIyvQq3NO5DqVPDjGYjjjY8p257q9VybV2VHcxNFKvEjDB8R4EHuIOoNVd+kXrmKWFtLdN8/HVxA+bNy9DivRd2r251vboxr/c2vYX0aQ9ogjmOVWmdF5wtX0iHVHcH/L0GfWFwbk7Ta0uZNmTuH4ctbvkHK8+rPgcZOO7DDlw5vpGdDyqrXnR9brblbWNYplIeKXm4kU8Qy7ZbhJ0I5YNTewtqe0QRy44SRh170dSVdPg4YfCgkYKm8cyqe+p9DtnnGYn5gqu7FT+T7w2hz7NcEyW57kk5vD5DHaH7yTVxqI3p2J7VbsinhlUiSF+9JU1U68tdD5E17bv7V9ptopccLMO2vzXXsuuvgwI+FBgws6x71oq76O67HzHxBO6kaUpVlyJSlKIlKUoiUpSiJSlKIlKUoiUpSiJSlKIlQG24+uu7SDmiFrmT/x4SMH1dy3/AIvon68EskEjSgdtlVCcn3ULFRjkNXbl41BErWk/gJd4GPPC96hdqDrrqCDmifZEn5J4YlI85OJ//DU1XktsodnAHEwCk95C8RA9AWb6TQ5UU38Bn0/PzK9aUpUrNQO88RnMdouglPFMfCBCCwz3F2KoPJmPdU5FEFUKoAUDAA0AA0AA8K+RbqHL4HEQFJ7yqliB6As3016VELRz5aGDQfM/keSVV+kS2SS0KmPrJWYJbgaOJm5FT3YALHuwpzVorxltFZkZhloySp8CQVJ9eEkfE0IkQrUKndVA/llUvY3RbF9tvXa5mbBbLNwAju+c+OWpxpyFWQbpWYXh9lt8fik/hUtSkBaVbyvVMucfLAHQKg7f6LU+22LG3mU8QUMeAnX3TnMZ9NO7FSHRpZxpasQhW442W5L6yGVTrk+GCCB993kkm3V4xWaK7uow0mOI/OKjhBI8cYGfADwFRGZWr76rUomlUJOkHfoeY36r2r8ZQQQRkHQg8iK/aVZcCru7Vt7LJLZ/2YzNb/i3PbT8iQ/RItWKvJ7ZS6uR2kyFPgGxkehwPoFetQBC1q1O8dxHU69efnr1SoSwXqbyaL5M49oQffjhjlA/+JvV2qbrykt1ZlYjVMlT4ZGD8Mfu8KEKGP4ZB0I/p8V61C7Ni6m6niGizfZCD77RJQB4cXVt6ympqvKS1VnRyO0mcHybQj0OB9AoUY+AQdD+BetKUqVmlKUoiUpSiJSlKIlQu8V3eRjitooZVCksrsyvkfNwMHTxNTVfjcjUFXpuDXSQD4FZVb9L9xIyIltEzOwVRxtqzEADXxJFaPsZ7goTcrEr8WgiZmHDgYyWA7Wc8tOVYVuQPs+z/Gr++v6EqrZK9vtijRt3Np0mASJnM69Vx7VacRk24jaTIwJCwXHfqoJzWd7S6VbqCV4pLaIOhww42PcCCD4EEH41qFYR0mf1ndekf+klHc1TsejSr1DTqNBxO86gc/Fapupte8uVWWaKGOF04l4XYyHOOE4xgKRk888qsdcGwR9i2/4pP2RXfVhovKruBqHhAA5BK4LDbsE7skUqSMnvBWBxrju864d99tey2M0gOH4eBPHjfsg6+GeL8msl3Fv2s9oxBwU4j1MgYYID4xnw7fAagugrvtOzzcUH1ZyNBzjJ+i3euHa224bVA88gjVm4QTnViCcaDwB+iu6vOaBXGGUMPAgEfpqy8xnDPtaeCh4d+LF2CrcxZJwNcZJ0A1qcrD+kvZKQ37iJMK0aysqjsgksGOByGgJ7sk1b+jPfbrlFrO2ZVH1tjzkUfJJ73UfSBnuNUDswV7Fx2aBbi4okkRJB1HotAZsAk8hrUIN+bH7qh/PFTlUbpZ2VGbIzcIDxOuGAAPCxCFc941GnkKl0jRcFpTp1aopvnJjCsVrvdZyOqJcxM7HCqGBJPgBUvVb3F2FFDZ27BFEjxrI7YBYs4DHtc9M4x5VD9JW+7WwFvA2JnHEzj+zQ+H35wfQa+FJxJWn6UVrjuaE9T4b42Vi23vjaWhxNMqt8wZZ/iqgkDzOBUPJ0p2qjLR3IX55hwv08VcXRvuUiRLdzjjml7acWvArahtebtzLHXUDxzfmUEYIyD3HlQSVeq21oP7uC+NTMDyEFQ+xd8LW7OIZlLfMOVf1CsASPMZFTNZH0l7mLbFLq3XgQsAyroI35q6490E6eRxjnVl6Nt9Gu0aGY5mjGQ394nLi/CBwD6g+NAcwVpXsWdz+otyS3cHUKWm6QbBGZWuFDKSpHC+hBwR7vjSDf+xd1RbhSzEKo4X1LHAHu+NVvpb3cUwrdIoDowWQgAcSOcAnTUhsa+DGuHoeuYyZ4WRC4IlQkAtjRTg4zoQh/KqJMwthZW7rQ3DeIxqJGPh59FqdQVxvxZIzI1zGGQlWGuQVOCOXPNTtUjpU6iOxctGnWSOFQ8I4g2eIsCNc8Ib6cd9WOF51pSZVqim4HOMQpm237spOPguFPAhkbsvoi4yfd8xXj/ONs/wC6V/Nf/jXnuHumtparxovXyDikJAyM69XnwUYGOWcnvrPelm0SO+HAoXihV2AGAW4pFzjxwq/RVSSF6FvaWte4NFpdGxkZjyWjfzjbP+6V/Nf/AI0/nG2f90r+a/8Axry2DubZm2ty1tEzGNCSyAkkqCSSeetee8m4FrJbSiKCOOUKWjZFCniAJAOOYPIg551OVgGWPHwHj1ifZ+yn7XbcMkBuEkBhAZi+oGEyGOozpg/RUUvSJs8nHtKfQwH08NfPR1b8OzLYHvVm1+/d3/fWf9Ldikd5GUVV44gWCgAEhmHEcd+MD4CkmJWltZ0aty+gScEwRG3PC0gb82J/9VD+dXXYbx207cMVxE7fNV1Lfm5zUBuPu/bS7OtzJBE5ZSSWjUkksdSSM55VROkXdNLKeN4crHJkqMn6264OA3PGoI7xg+VRJGValZ21as6gHODhIEwQYW2Uqq9G+8T3dpmU5kicxlvnAAMGPng4PmM99WqrAyvKrUnUahpu1CUpSpWSV+NyNftfjcjRF/Ou7F+sF1byvngRwzEDJA5Zx31r/wDOns77oP8AlS/8KyTc+3WS9tUdQytIoKsMqRroQdCK3j6n7b7ng/yk/hWbZ2X1fbRtxVb3ocTGxA38QVBfzp7O+6D/AJUv/Csp332pHc3s80RLRuF4SQRnhRVOh15g863P6n7b7ng/yk/hWJdIlqke0blI1VFAQhVAVRmNCcAaanJ+NDO6p2Mbc1z3QcDG5B3HIBbdsL+i2/4pP2RXdXDsL+i2/wCKT9kV03VysaO7nCopZj4ADJP0VcaL5t4l5A5qj71N7ZtS0shrHD9kTDTGmqqR6YHpLVV6WtkdXeiQaLOnFn79MK36OrPxrs3O3tjjmurqaK4eS4fs9XHxqsY5LxZGvJfyBX1v7vPHfW4C210jxtxhniAULghgSGOBg5/JFZmCF9Rbsq29zTYG+y0cJ6nJPr8AtD3U2x7VZwTH3mQB/wANey3/ALgalqzLob2xpPbE8vrqehwrgeh4D+Ua02tAZC8C+odxcOZtt0Oiol9CH2+isAytaEEHUEEuCCPDFUffPdV9nXCvEWETNxQuOaMNeAn5w5g94HkavVx/1DH/AIX971bdr7JjuYXhlXKMPiD3MD3EHXNUiV6TL02r6ZOWlgkeqhdxd8BfQ9rCzx6SL4+Eij5p/QcjwJ8elP8Aquf1j/1ErMLy0uNk3oIOGQ5RvkyxnuI8CNCO4/A1fN8dvx3mxJpYzzMYZe9GEiZU+f6wQe+gOIKu+yFK6pVqOWOc2PDP5Horhu+PsS3/ABMf7C1gu2rs3V5K5P22YgeS8XAo+ChR8K3nYI+xLf8AEp+wK/nogwynOcxya+OUbX46UdoFt2KB3tUjX/0/YL+k4owqhRyAAHoNK+q+UcEAjkRkfGvqtF8uVF70bOE9ncRHHajbGe5gOJT8GAPwrENzNomG+tXHfIqHX5MnYPrjiz8BW/XbYjcnuU/qNfzvu3CWurVQMkzR/tKSfQAE/Cs36r6bsY8VCsx2n3Bn5L+g9qWCzwyRN7siFT8RjPw51g+7m0Gsr6Nn06uQxyjOnDkxvnxxz/JFf0FWK9KuxupvTIB2Z14/y1wrj9k/lGpdzWHYtQOc+3fo4f1+HyW1A1QNox+37Zjj5w2S8b+BlJBAz6hPzGrq3Y3xUbIM7nLW6mNgTqzKAE1PMsCmvixr26MtktHaGeTWW6YzOx5kHJX9Zb8s0mYXKyk60FR7tR7A6nU/6fmFb6xvpiH2cn+HT9uatkrG+mI/Zyf4dP25qP2WvYn7V5FaPu5tqA2lviaL7Ug99QQQoBBBOhByMVzbY3uVbm0ggkjdpZcSAENiMA94OhJxj0NRW7/RxYS2tvI8JZ3iRmPWSDLMoJOAwA1PhXle7hxWt3Yy2sbgddwyAFnABUkOSclQMEeGooZhVFO071wl0+1qBEwd5+i0Csi6ZP6XB+J/3mtdrIumT+lwfif95qXaJ2L+1jofkr30e/1ba/gf7mqm9Me1UZ4IFILJxO/3vEAFB8yOI49PGuDZW7W0WsFmgunEfCWWFJHVuEE5CkaA6E4H76gdz2ga9i9qXrI3bGWJx1jEFWf5wLaEHTtZPKqk4hepb2jGXFS5DuLhLjA1nPNaZ0T7KaKyLuMdc/WKO/gwqqT64J9CKutfgGK/auBC+auKxr1XVDulKUqVglfjcjX7ULvLBeuoW0aBAwYO0vFxDOApThBGfe5jwor02cbg2QPE6LFdyD9n2f41f31/QlZHbdEd5GyOk1uHRlZT29GUgg+54gVpGwhdgP7WYCcjgMPHy7+IN35xyqjZC9ztmpSuHCpTeDAiN9VKVhHSZ/Wd16R/6SVtW1+v6o+zdV1uRjreLgxnX3dc4rNtpdFt9cSyTSz25dzk448cgAAODQAAD4VLlTsapToVDUqOAER46grR9gn7Ft/xSfsiqn0u7b6q0WFT2pm18erTtN9J4V9Cak91dmX9uqRTPbPCkfCpXj6zIwFBJABXGnLOgqt7b3C2hd3AuJZLUOvCFUGQooU5xqnjqfWoOkLO1p0WXXHUe3hBnryV53a2Z7PaQQ96IAcfOOrH4sSfjXfcQB0ZGGVYFSPEEYP6Kj9ie14b2v2fOnCYePXnniD8u7l511bTM3VN7OIzLpwiQsE5jOeHXln41bZedUk1TJEk67Z8Vhu7ty1htJA5x1cphkPIFSTGT6cm+ArfKyjanRffXMsk0klqHkOSFMnDyAwOx4AVbdnWm1Irfqy9o8i8IR26w5UZ4uPAGWA4cEc9c1Vshez2maVzwPa9vFEH86yoia8H1RoPCDg+PC0n6jWg1l7dHm0jde1e0W/XcXHxdvGccOMdXjHD2ceFXvYYvO2Lv2c8uAw8evPi4g/5OMedSFyXzKZaw03gw0A9fD1Xjvbuul9AY27LjtRv3o371PIj94BrDLwTW3tFs2UzhZU7jwEOp/UQe8Hzr+jqp3SJuT7ZF1kQHtCDA5DrF+YTyzzIJ7/WocN1v2Vfii7uqvuHnsft8tVYt3z9iW/4mP8AYWsl6T92jb3RmUfWpznPcsh1ZT66sPHLeFa7sa2aO3gR9GSJFYA5GVUA69+or02hs+OeNo5UDowwVPL/AOiDrnuqSJC5bS8NrcF4yDM9FXOjfeEXNmiE/XYQI3BOpA0R/QqOfiDVrrNp+jG4tphNs+4CkclkyDg81LAEOvLRh3c81LpfbZ4eE29rxfP4zw+vDxZqASNVe5t6VV5qUHtg5gmCPVdnSJtwW1jLr25QYkHflxhm/JXJz4geNUrom3ZLze1uMRx5WP75yOEsPEKCR6nyqci6OprqYTbSnEmMgRRZCAZzw8WhC+QGT86r3b26oqoihVUYVQMAAcgB4UiTK0dc07a2NCkZc73iNOg5r0qm9Kmx+usTIB2oGEn5Puv8OE8X5FXKvieEOrKwyrAqR4gjBH0VYiQvNt6xo1W1BsV/P27dpJcypaKxEc0itIB82PJLeWF4vU8Nf0FHGFAAGABgDwA0xVK3D3AexmmklZHJHBFwkkhM5JbIGGOE5eBq71DRC9Hte7ZXqgUz7I+JOv0HklY10wHN+o//AF0H/vl/jWubSMvVN1AjMunD1hYJzGcldeWeXfis3230cX93M0001txEAYXrOEAcgAV5czz7zUOEp2Q+nSq97UcAII8Vedzpg1haEHI6lB8QoUj4EEVLSSBQWYgADJJ5ADUms72LuXtS0Xghu4Amc8BDMuTzIymnwr62tufta5UpLeQlDzRQVB8jwoCR5E1MlUqWtF9Unvm8JM7z6R9VYdx9tyXcU0znsNO4hGMYiXAAPic8Wp781ROmRvsuAd/U/wC9v4GtD2JsZ7SxSCLgMqIcFs9WZGyxJI7XDxE+eKpm3+j3aF7N100tqG4QgCdZwgAk4GVzzJ1z31BmIXTZVKLLt1XiDWiQPkFbOjw//jbX8A/tNWZdJG63styXUfWZyWXA0V+bJ9PaHkSO6r/ufsO/sxHDI9s9upbOOs61QcthTwgEcR7+41Yts7HjuoWhlXKt8CCOTKe4ikSFnTuxaXbqjTxNcTMcifmPzVQPR1vV7XbcLnM0WFfxYfJk+I0PmD4irZWWQ9Gd7aXAltJ4jw8i5ZSQeauoUhgdO/z00rSNltMYx7Qsayd4jYsnqCwB+H6alpOhXPf0qIf3lBwLTtuPLkuulKVZealKUoiUpSiJSlKIlKUoiUpSiJSlKIlKUoiVwbY29BapxzyLGO7OrH8FRq3wFem1dorbwyzP7saFyBzOBnA8zy+NZv0f7PO0Lua+uu2YyAinVVY9rAHgi4x5tnnrVSdgu62tmvY6tUMNby1J5D7q2nftCOJbS+dPnrbnBHiASCR8K6Ng762145jiZ+sClijIykAEKcnGMgkDGanqgrXd7g2jLdKqhZIVQ45lwxLHHmoj18qZVQbdzXS0gxjO/jj5Qp2lUHa+8813f+wWb9Uq566ZcFgF94J4YJC558R7gNZw7hWxTB68t/eG4l6zPzs8eM/DHlSeSOthSDe9dBOYAkx45EfNWKlZlZ7zXGzb72S6kM0DY4JH1dVbRX4uZAOVYHwyPA2TpE2erWU02WWSNMo6uykajTQ4I1PPxpKu+yLKjGOOHRBGdfTz5K00qi9FViGtvaHZ3lLuvE7s3Co0wATjxOcZ1q8SIGBB5EYOuOfmNRUgysLikKNU05mML6pWSbYtWTbEVqk9wsLtHlOvlOAR2lDF84OD35HFWrWtssaKi54VGBlix+LMST6k1AJK0ubYUWsPFPEJ0jC9aVTOk624bRrhHljlQooKSyICpcAgqrcJ9464zoNabqbtJNZwSyS3TO6BmPtMw1OvIOBgcvhSTMKRbM7gVi7ExpvE81c6VVtibvy29/Kesmkt2hHB1sjOFctqo4jnkAc/fc6j97t8ZvaUsbLHXuQHkIBEeRnAHLIXtEnOB3ZOicZUNtDUqcFMgiJJ0AG89FeaVXLPcaAAGdpbiT5TyyucnnogbhUeGBoO+o+XdRrW8tZbZ5upMnBLCZHdACrYfBY6ZwNc645Uk8lDaVJxID851GDHn6YVzpWedLUZhijnikljkeQI3BLIqkcDkdkNwj3RqBU5szdKJoImaW6LMikn2qYZJAJOA+OflUcRmArG2Y2i2q52DI05a7qz0qsbqbDmtrm8DySyRHq+paVy5xhyw1OhBOOWulWerBc9VjWOhpkYz1EpSlKlZJSlKIlKUoiUpSiJSlKIlKUoiUpSiJSlKIqt0n5/ky4x/wBvPp1iVFdDZHscw7/aD/pxf/dXPauzluIJYX92RChI5jIxkeY5/Cst3L2m2yr2W1u+wkmO2dEBXIWQH5jDTPcQM4wcUOoK9u1/vrGpRb7wPFHMY+y12viVsKSOYBNfStkZGoqAtN5Ovv2t4SGjhjJmYYI61mUKgPkA+cd+ndViYXkMpufJGgyfz4KidDb8V1cM2rmIHPeeJ8sfpxWt1kJtjsbaglZT7LIWUMBkCNznh0+UjAacyq6VrUFwrqHRgykZDAgqR4gjuqrNIXqdrjjqiu33XAR5bdVmPTXAM2rd5Ein07B/Rr9NWLbs7PsNnb3mtkZvUqpP6aru9kR2ttCO3g7UUAIllHurxEF8HkThQAO857gTVv38UJsy5A0Aj4R9IAFOZW7ncLLai73gZ6Aux6rh6J/6uX8Y/wCurjVJ6JLpTYcII4klcMO8Zww+GDzqw3u3lS5gt1AeSUsSAftcaqzFzgd7BVAOM58qkaLgvabnXVQAbk+WvyVC3g/6ht/WP9TVqVZPvLeou34WLAKrRBjnRSQefh7yn0NahNtCNFLtIiqBksWAGB35oN1v2g0llDH7gVa6U/6tl/Cj/wBRa4tz9oX3sNv1dtCyBMKzTlWYAkAlQhxnHj9FeW+u2fadjNLw8AkkXgBOrIJey2PEovFjuzUzuBeJ/J1sONchMEZGQQSCMetV1OFeDTsoc0Eh5GZ5eBC9NybiV4pzPpL7RIHXiLBCOEBV1OFxj6c99UPcJuPbUzP7319hnmG4wP2SR6VoCbeVr5baAxsOB5ZyuuD2VQZGnEScnOuAPGqLvLsyTZm0lvkQtAzl24fkmTIkQ+GSSy50yQO6hWtr7TqrCOF1Rvsj1x57eC1K7nKIWVGkI+QnDxHXGnGyr56kcqqw6Souv9n9mu+uzw9XwxA5xxd8uOWuc4xVk2ZtaK4jWSF1dGGcg8vIjmD5HWs1v3Vd5EII1ZAde8wlcevL6RVieS47KgyoajKjctaTuMjYqV6YzmygyCMzjQ4yPrcuhxpmpDY+1NoNawslrbkGJCpM5BIKggleDTu0z8aj+md/sSEd/Xg49I5P4j6as+7F1GLK1AddIIxzHci8/Cqxkrdzg2xpnhBydZ+hC8txp3exiaQkyFpOPJyQ3WyAr6A5A8gKnqgNl7eWW8lgg6swwxguy/30jE8II00AYnnq3dg1P1caLzbkHvCSInMcpyPglKUqVzpSlKIlKUoiUpSiJSlKIlKUoiUpSiJSlKIlcW1diw3KcE8ayL3cQ1HdkHmp8wRXbSis1xaZaYKrUfR9aqvApnVPmC4mCemOOpXY+79vaKVt4ljBxnGSzYzjLHJOMnme+pClVDQNAtX3FV4hziR1K8rm1SRSkiq6nmrAMp9Qag/qBstcQkAnJUSyiM+sYfhx5Yqw0qSAVVlapTwxxHQkLwsrCOFAkSLGg5KihR9Arm2lsCC4IM0ayYGBxZI8eWcZ86kKUhVFRwdxAmeagvqGsfuWH82vex3TtIWZooI0ZlKEqMZU4yPjgVLUpwhXNxVIgvPqVCfUTY/csH5gp9RFj9yQf5a/wqbpUcI5Kf1Nb+M+pUTNulaPjitom4QFGUBwqgAAeAwBXl9RNj9yQf5a/wAKm6U4RyUC4qjR59SuDZuwbe3JMMMcZYYJRQMgdxxXa6AgggEHmDqDX1SpAhZue5xlxkqBl3FsieIQKh/7TPF/pstdFlupaRNxJbxBhrxFQz58eJsnPnmpalIC1NxVIgvMdSoq63VtJXLyW8TsdSzKCT8TXj9RFj9yQf5a/wAKm6U4QdlAuKoEBx9SuPZuxobcMIYkjDangULnHLOK7KUqVm5xcZcZKUpSi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data:image/jpeg;base64,/9j/4AAQSkZJRgABAQAAAQABAAD/2wCEAAkGBhQSERMUExQVFRUWGB0XGBcXFxoYFhcYGB0YFhwXGxcbGygeGhkkGRoVIDEgIycpLCwsFh4yNTAqNyYrLSkBCQoKDgwOGg8PGikkHyUyLyosMCkuKiksLC4sLCwsLDEsKiw0LSwsLDQsLC8sLywsLCwsLCwsLCw0KSwqLCwsLP/AABEIAKwBJgMBIgACEQEDEQH/xAAcAAEAAwEBAQEBAAAAAAAAAAAABQYHBAMCAQj/xABPEAACAQMBBAcDAw8LAwQDAAABAgMABBEhBQYSMQcTIkFRYXEUMoFCUpEWIyQzVGJyc4KSobGywdEVFzQ1Q1N0k7PC0jZjg0Sio+ElZJT/xAAaAQEAAwEBAQAAAAAAAAAAAAAAAQIDBAUG/8QAOhEAAQMDAgMFBwEFCQAAAAAAAQACEQMEITFBElFxBRNhgZEiMqGxwdHwFDRCUmLxFSMzgpKissLh/9oADAMBAAIRAxEAPwDcaUpREpSlESlKURKUpREpSlESlKURKUpREpSo7a+8NvajM8qR94BPaP4KDtN8BRWaxzzwtEnwUjSs52p0yxKeG3heQ5wC54AfMKMsfTAqNO9+2bj7TA0YPIrARp+HLlTVeIL0m9lXBEvho/mMLWKVk38lbel955EHj1sSf6Zz+in1F7Z+6pP/AOuT+FOLwV/7Opj3q7PIytZpWRjZO3YvdeZx49dG/wChzn9FBvftm2z10LOB3yQZGPDjiwP11HF4J/ZRd/h1WO88rXKVm+zOmaMnFxAyffRkOB6qcEfpq67G3ltroZglVz3ryceqHDD6KsCCuSvY3FDNRhA56j1Ck6UpUrjSlKURKUpREpSlESlKURKUpREpSlESlKURKUpREpSlESlKURKUpREpSlESuTam1YreMyTOEQd5/UBzJ8hrUbvZvfFYRcT9qRvcjBwWPiT8lR3t+s6VStnbo3W1JVub9jHF8iMaEqdcKp+1qdNTljj0NVLtgvQt7QOb3tY8LPifAD66L82l0hXd7IYdnRMo+fgGQjxJPYiHPnr5g6V07H6I+JusvZmdzqVQnX8KVu03dyxy51oGzdlxW8YjhRUQdyj9JPMnzOtR28G+NtZjEr9vGRGnakPw7h5sQPOojmukXrz/AHVkzh6Zcep/I5rr2Xu/b2wxDCieYHaPqx7R+JrudwBkkAeJ0FZLtfpUu5UdraHqol0aXh6wjJAGWxwKTkaa8+de6dGN5dYe6u111GS02M+AJVR+TpTi5I7s5zfbu6gbP+Y/D7q+XO+VlHo11DkdwcMfoXNcw6QrD7pT6G/hUBB0M24HbnnP4PAo/ZJ/TULN0ewDai2geYRmDrc8S8fFxFcZK4xp4Ukq1O2sHyA9xgTpGnktEt97rOQgLdQEnkOsUH6Cc1LK4IyCCPEVns/QxbkdmeYfhBG/UoqMfovvbXt2t0umpwXgJxy0BZT+UcUk8ln+ls3/AOHWg/zD6rRdpbvW9wPr0Mb+ZUcQ9G5j4GqXtfohTPHZzNE41VXJKg/euO2vr2qhdj9J97FGsk8XXwk46wqUOQcY6wDgJ8iPjV/3d34tbzAjfhk/unwr/DXDD0Jp7JWjqV9Y5aZaOWR5jb0VOs99r3ZziLaMTPHnAk04seKuOzJ6HDePhWi7K2vFcxiSFw6HvHMHwI5qfI17XlkkqFJEV0bmrDIPwrOdq7m3GzpDdbNYsmO3CcscDux/aLz++HcTmmQspt7zEBj/APafsfgtMpUDulvfFfxcSdmRffjJyVPiD8pT3H9R0qeqwMrzalJ9JxY8QQlKUqVmlKUoiUpSiJSlKIlKUoiUpSiJSlKIlKUoiUpSiJSlKIlQm9m9CWMPGw4nY8McY5u/h5Ad5/eQDJ398kMTyyHhRFLMfIfrPlVR3X2S95P/ACjdDn/RYjyij7nI+eRr8c+GIJ2XXb0mQatX3R8TyH15DyXnuvuW8kvtu0O3Ox4kjPuxDuyvLI7l+T5nUXlmABJOANSTyAr9qgbTu5drytb2zFLJDiacf2pH9nH4j9HedMBo90YWsvvH8TzDR6NHID5DdfO2N/JbqX2TZgDOc8UxIChRgEpnuGR2sHyB0NdWwei2GM9ZdMbmU6njyY8+h1c+bZ9BXXtHo8g6pPZR7PPDrFKvvFv+4ebg9+f1ZB99196zKzW1yoiu4/eT5Mg+fH4gjXFRGcrqfWijFngD3v4upPLppupq92XHLA8BUCN1KYAwACMaAcsVXuj2/bqXtJT9etG6o+aa9WwHhw6DyUeNWysy3l3qt7TaaXMDiUlDHcxodCB7jcXu8YIAOuQEA0zUnGVzWjH3DX0QJ/eHUfcSOsLTapk//UEf+DP7bVX26WLuYkWtoDg+Ekx+hAuDULJvNtD25ZjAfaRFwCPqJNY8k8XV54jrnXONKqXhd1t2ZXZx8cCWkajdbbVV6RdqMlsIItZrpupQd+G0Y+mDjPdxCqovS5dQ6XNouTy+2Qkj0cNXtsTe+C82mJ52EKxx8Fukh04299uL3Q3dz1BHhUl0jCzpdm1qDu9qNlrc4zJGmmddfCVf9jbGS3to7dQCqLwnIHaPyiR5nJ+NVfeLoqgmy9t9jycwF+1E/gj3PVcY8DV4Bqs7273+zcMEC9ddy6RxDXGflv4KNT3Zx3AEiTEZXFa1bjvppE8RyeXjO0dVVNi7+XFhMbXaIYquMS+84B5MSPtiefvDBzk6DTYJ1dVdGDKwyGByCDyII5iqfsfo4jMcj3v2RcTayOT7hPdGe4jTUeGBgaVB2d1NsO4EUxaSxlbsPjPATrnA5Ed6jmO0NcioBI1XdXpULtx7j3xqBgO58P23UzvVuc6Se22HYuFyzoB2ZRzbTlxHvHyvXWpzdPehL6HjUcLqeGSM80f96nuP7wQJmOQMAykEEZBGoIOoIPhVJ3o2S9lP/KVqNP8A1UQ5SR97gdzAan0z87I4yuWm/wDUt7mp7w90/wDU+HLkfBXilc9hfJNEksZ4kdQynyP6j5V0VdecQQYKUpSihKUpREpSlESlKURKUpREpSlESlKURKUpREpSo7eHawtraWbGSq9lfnOeyq/FiB8aEwrMaXuDW6nCgtsR+33gtedtbESXHhJIdY4fMAdojXu78VbQKiN1Nim2tlVzmVyZJm72lftMc9+ug8gK7dq7RWCGSVskIpbA5se5R5k4A8yKqOZXRWdxuFKnkDA8TufM/CBsq5vZtQzTJs6KQRtKOKZ8gFIvmrn+0fl5D1qybN2bHbxJFEoVEGAB+s+JJ1J781XLHcOGWAm8jWS4lJklfUMrtjsK4PEEUYUDONPOvkbtXtrrZ3XWoP7G67Qx4LKO0NOQ5VGdYXS8UnMFJj4jmMOPORPQSBA6lW+qp0hbIheDr3k6iWDtRzD3g3cmmpye4cjr45+I9/8AqSFv7aW1b5+OshPpImdfLBrgstmttaf2mcEWUZxbwnTrcaGVx80+Hfy5Z4hM4CW9vUoP72oeFo3EGfAbGfSNVUW3mvdpvDatIkKyLg80EgxqxPN84OFXAPKr7sHoytLcAunXyDm0gyufKP3QPXJ86lN5N1IbyII44WTWJ10aM92Md3Ls8tB3gERO7u8ksUosr/SYfapvkXC92vz/ANfrzRByuqrdOrUotvYA1aNes7jmNuit0cYUAAAAcgBgD4VTJv8AqBP8H/vap3b29ltZgddIAx1CKOJz58I5DQ6nA86ziTpEhO01u+rl4BB1XD2ePPEW4scWMa+NSSsLG1rPD3BpgtIB5la7JGGGGAIPMEZH0VU9vdGVpcAlF6iQ8mjGFz99H7pHpg+dSuwd7ra8+0yAsBkow4ZAPHhPMajUZHnUbvPvW4lFnZASXb8zzSBe93PLODoPMZzkBhIWFuy5p1eFktO84AHM+CoZ23e7IkkthIkyhOIDVxGDoGA5x40JQ9nXzzV26Odkw9T7X1nX3E+ssp95TzMQHyQDjPjgd2AJTdjdOO0jbJ62aTWWV9WkJ5jX5Pl9OagtobJOypjd2qn2Vz9kwDUID/bIO4L4DkPAe7WIyvQq3NO5DqVPDjGYjjjY8p257q9VybV2VHcxNFKvEjDB8R4EHuIOoNVd+kXrmKWFtLdN8/HVxA+bNy9DivRd2r251vboxr/c2vYX0aQ9ogjmOVWmdF5wtX0iHVHcH/L0GfWFwbk7Ta0uZNmTuH4ctbvkHK8+rPgcZOO7DDlw5vpGdDyqrXnR9brblbWNYplIeKXm4kU8Qy7ZbhJ0I5YNTewtqe0QRy44SRh170dSVdPg4YfCgkYKm8cyqe+p9DtnnGYn5gqu7FT+T7w2hz7NcEyW57kk5vD5DHaH7yTVxqI3p2J7VbsinhlUiSF+9JU1U68tdD5E17bv7V9ptopccLMO2vzXXsuuvgwI+FBgws6x71oq76O67HzHxBO6kaUpVlyJSlKIlKUoiUpSiJSlKIlKUoiUpSiJSlKIlQG24+uu7SDmiFrmT/x4SMH1dy3/AIvon68EskEjSgdtlVCcn3ULFRjkNXbl41BErWk/gJd4GPPC96hdqDrrqCDmifZEn5J4YlI85OJ//DU1XktsodnAHEwCk95C8RA9AWb6TQ5UU38Bn0/PzK9aUpUrNQO88RnMdouglPFMfCBCCwz3F2KoPJmPdU5FEFUKoAUDAA0AA0AA8K+RbqHL4HEQFJ7yqliB6As3016VELRz5aGDQfM/keSVV+kS2SS0KmPrJWYJbgaOJm5FT3YALHuwpzVorxltFZkZhloySp8CQVJ9eEkfE0IkQrUKndVA/llUvY3RbF9tvXa5mbBbLNwAju+c+OWpxpyFWQbpWYXh9lt8fik/hUtSkBaVbyvVMucfLAHQKg7f6LU+22LG3mU8QUMeAnX3TnMZ9NO7FSHRpZxpasQhW442W5L6yGVTrk+GCCB993kkm3V4xWaK7uow0mOI/OKjhBI8cYGfADwFRGZWr76rUomlUJOkHfoeY36r2r8ZQQQRkHQg8iK/aVZcCru7Vt7LJLZ/2YzNb/i3PbT8iQ/RItWKvJ7ZS6uR2kyFPgGxkehwPoFetQBC1q1O8dxHU69efnr1SoSwXqbyaL5M49oQffjhjlA/+JvV2qbrykt1ZlYjVMlT4ZGD8Mfu8KEKGP4ZB0I/p8V61C7Ni6m6niGizfZCD77RJQB4cXVt6ympqvKS1VnRyO0mcHybQj0OB9AoUY+AQdD+BetKUqVmlKUoiUpSiJSlKIlQu8V3eRjitooZVCksrsyvkfNwMHTxNTVfjcjUFXpuDXSQD4FZVb9L9xIyIltEzOwVRxtqzEADXxJFaPsZ7goTcrEr8WgiZmHDgYyWA7Wc8tOVYVuQPs+z/Gr++v6EqrZK9vtijRt3Np0mASJnM69Vx7VacRk24jaTIwJCwXHfqoJzWd7S6VbqCV4pLaIOhww42PcCCD4EEH41qFYR0mf1ndekf+klHc1TsejSr1DTqNBxO86gc/Fapupte8uVWWaKGOF04l4XYyHOOE4xgKRk888qsdcGwR9i2/4pP2RXfVhovKruBqHhAA5BK4LDbsE7skUqSMnvBWBxrju864d99tey2M0gOH4eBPHjfsg6+GeL8msl3Fv2s9oxBwU4j1MgYYID4xnw7fAagugrvtOzzcUH1ZyNBzjJ+i3euHa224bVA88gjVm4QTnViCcaDwB+iu6vOaBXGGUMPAgEfpqy8xnDPtaeCh4d+LF2CrcxZJwNcZJ0A1qcrD+kvZKQ37iJMK0aysqjsgksGOByGgJ7sk1b+jPfbrlFrO2ZVH1tjzkUfJJ73UfSBnuNUDswV7Fx2aBbi4okkRJB1HotAZsAk8hrUIN+bH7qh/PFTlUbpZ2VGbIzcIDxOuGAAPCxCFc941GnkKl0jRcFpTp1aopvnJjCsVrvdZyOqJcxM7HCqGBJPgBUvVb3F2FFDZ27BFEjxrI7YBYs4DHtc9M4x5VD9JW+7WwFvA2JnHEzj+zQ+H35wfQa+FJxJWn6UVrjuaE9T4b42Vi23vjaWhxNMqt8wZZ/iqgkDzOBUPJ0p2qjLR3IX55hwv08VcXRvuUiRLdzjjml7acWvArahtebtzLHXUDxzfmUEYIyD3HlQSVeq21oP7uC+NTMDyEFQ+xd8LW7OIZlLfMOVf1CsASPMZFTNZH0l7mLbFLq3XgQsAyroI35q6490E6eRxjnVl6Nt9Gu0aGY5mjGQ394nLi/CBwD6g+NAcwVpXsWdz+otyS3cHUKWm6QbBGZWuFDKSpHC+hBwR7vjSDf+xd1RbhSzEKo4X1LHAHu+NVvpb3cUwrdIoDowWQgAcSOcAnTUhsa+DGuHoeuYyZ4WRC4IlQkAtjRTg4zoQh/KqJMwthZW7rQ3DeIxqJGPh59FqdQVxvxZIzI1zGGQlWGuQVOCOXPNTtUjpU6iOxctGnWSOFQ8I4g2eIsCNc8Ib6cd9WOF51pSZVqim4HOMQpm237spOPguFPAhkbsvoi4yfd8xXj/ONs/wC6V/Nf/jXnuHumtparxovXyDikJAyM69XnwUYGOWcnvrPelm0SO+HAoXihV2AGAW4pFzjxwq/RVSSF6FvaWte4NFpdGxkZjyWjfzjbP+6V/Nf/AI0/nG2f90r+a/8Axry2DubZm2ty1tEzGNCSyAkkqCSSeetee8m4FrJbSiKCOOUKWjZFCniAJAOOYPIg551OVgGWPHwHj1ifZ+yn7XbcMkBuEkBhAZi+oGEyGOozpg/RUUvSJs8nHtKfQwH08NfPR1b8OzLYHvVm1+/d3/fWf9Ldikd5GUVV44gWCgAEhmHEcd+MD4CkmJWltZ0aty+gScEwRG3PC0gb82J/9VD+dXXYbx207cMVxE7fNV1Lfm5zUBuPu/bS7OtzJBE5ZSSWjUkksdSSM55VROkXdNLKeN4crHJkqMn6264OA3PGoI7xg+VRJGValZ21as6gHODhIEwQYW2Uqq9G+8T3dpmU5kicxlvnAAMGPng4PmM99WqrAyvKrUnUahpu1CUpSpWSV+NyNftfjcjRF/Ou7F+sF1byvngRwzEDJA5Zx31r/wDOns77oP8AlS/8KyTc+3WS9tUdQytIoKsMqRroQdCK3j6n7b7ng/yk/hWbZ2X1fbRtxVb3ocTGxA38QVBfzp7O+6D/AJUv/Csp332pHc3s80RLRuF4SQRnhRVOh15g863P6n7b7ng/yk/hWJdIlqke0blI1VFAQhVAVRmNCcAaanJ+NDO6p2Mbc1z3QcDG5B3HIBbdsL+i2/4pP2RXdXDsL+i2/wCKT9kV03VysaO7nCopZj4ADJP0VcaL5t4l5A5qj71N7ZtS0shrHD9kTDTGmqqR6YHpLVV6WtkdXeiQaLOnFn79MK36OrPxrs3O3tjjmurqaK4eS4fs9XHxqsY5LxZGvJfyBX1v7vPHfW4C210jxtxhniAULghgSGOBg5/JFZmCF9Rbsq29zTYG+y0cJ6nJPr8AtD3U2x7VZwTH3mQB/wANey3/ALgalqzLob2xpPbE8vrqehwrgeh4D+Ua02tAZC8C+odxcOZtt0Oiol9CH2+isAytaEEHUEEuCCPDFUffPdV9nXCvEWETNxQuOaMNeAn5w5g94HkavVx/1DH/AIX971bdr7JjuYXhlXKMPiD3MD3EHXNUiV6TL02r6ZOWlgkeqhdxd8BfQ9rCzx6SL4+Eij5p/QcjwJ8elP8Aquf1j/1ErMLy0uNk3oIOGQ5RvkyxnuI8CNCO4/A1fN8dvx3mxJpYzzMYZe9GEiZU+f6wQe+gOIKu+yFK6pVqOWOc2PDP5Horhu+PsS3/ABMf7C1gu2rs3V5K5P22YgeS8XAo+ChR8K3nYI+xLf8AEp+wK/nogwynOcxya+OUbX46UdoFt2KB3tUjX/0/YL+k4owqhRyAAHoNK+q+UcEAjkRkfGvqtF8uVF70bOE9ncRHHajbGe5gOJT8GAPwrENzNomG+tXHfIqHX5MnYPrjiz8BW/XbYjcnuU/qNfzvu3CWurVQMkzR/tKSfQAE/Cs36r6bsY8VCsx2n3Bn5L+g9qWCzwyRN7siFT8RjPw51g+7m0Gsr6Nn06uQxyjOnDkxvnxxz/JFf0FWK9KuxupvTIB2Z14/y1wrj9k/lGpdzWHYtQOc+3fo4f1+HyW1A1QNox+37Zjj5w2S8b+BlJBAz6hPzGrq3Y3xUbIM7nLW6mNgTqzKAE1PMsCmvixr26MtktHaGeTWW6YzOx5kHJX9Zb8s0mYXKyk60FR7tR7A6nU/6fmFb6xvpiH2cn+HT9uatkrG+mI/Zyf4dP25qP2WvYn7V5FaPu5tqA2lviaL7Ug99QQQoBBBOhByMVzbY3uVbm0ggkjdpZcSAENiMA94OhJxj0NRW7/RxYS2tvI8JZ3iRmPWSDLMoJOAwA1PhXle7hxWt3Yy2sbgddwyAFnABUkOSclQMEeGooZhVFO071wl0+1qBEwd5+i0Csi6ZP6XB+J/3mtdrIumT+lwfif95qXaJ2L+1jofkr30e/1ba/gf7mqm9Me1UZ4IFILJxO/3vEAFB8yOI49PGuDZW7W0WsFmgunEfCWWFJHVuEE5CkaA6E4H76gdz2ga9i9qXrI3bGWJx1jEFWf5wLaEHTtZPKqk4hepb2jGXFS5DuLhLjA1nPNaZ0T7KaKyLuMdc/WKO/gwqqT64J9CKutfgGK/auBC+auKxr1XVDulKUqVglfjcjX7ULvLBeuoW0aBAwYO0vFxDOApThBGfe5jwor02cbg2QPE6LFdyD9n2f41f31/QlZHbdEd5GyOk1uHRlZT29GUgg+54gVpGwhdgP7WYCcjgMPHy7+IN35xyqjZC9ztmpSuHCpTeDAiN9VKVhHSZ/Wd16R/6SVtW1+v6o+zdV1uRjreLgxnX3dc4rNtpdFt9cSyTSz25dzk448cgAAODQAAD4VLlTsapToVDUqOAER46grR9gn7Ft/xSfsiqn0u7b6q0WFT2pm18erTtN9J4V9Cak91dmX9uqRTPbPCkfCpXj6zIwFBJABXGnLOgqt7b3C2hd3AuJZLUOvCFUGQooU5xqnjqfWoOkLO1p0WXXHUe3hBnryV53a2Z7PaQQ96IAcfOOrH4sSfjXfcQB0ZGGVYFSPEEYP6Kj9ie14b2v2fOnCYePXnniD8u7l511bTM3VN7OIzLpwiQsE5jOeHXln41bZedUk1TJEk67Z8Vhu7ty1htJA5x1cphkPIFSTGT6cm+ArfKyjanRffXMsk0klqHkOSFMnDyAwOx4AVbdnWm1Irfqy9o8i8IR26w5UZ4uPAGWA4cEc9c1Vshez2maVzwPa9vFEH86yoia8H1RoPCDg+PC0n6jWg1l7dHm0jde1e0W/XcXHxdvGccOMdXjHD2ceFXvYYvO2Lv2c8uAw8evPi4g/5OMedSFyXzKZaw03gw0A9fD1Xjvbuul9AY27LjtRv3o371PIj94BrDLwTW3tFs2UzhZU7jwEOp/UQe8Hzr+jqp3SJuT7ZF1kQHtCDA5DrF+YTyzzIJ7/WocN1v2Vfii7uqvuHnsft8tVYt3z9iW/4mP8AYWsl6T92jb3RmUfWpznPcsh1ZT66sPHLeFa7sa2aO3gR9GSJFYA5GVUA69+or02hs+OeNo5UDowwVPL/AOiDrnuqSJC5bS8NrcF4yDM9FXOjfeEXNmiE/XYQI3BOpA0R/QqOfiDVrrNp+jG4tphNs+4CkclkyDg81LAEOvLRh3c81LpfbZ4eE29rxfP4zw+vDxZqASNVe5t6VV5qUHtg5gmCPVdnSJtwW1jLr25QYkHflxhm/JXJz4geNUrom3ZLze1uMRx5WP75yOEsPEKCR6nyqci6OprqYTbSnEmMgRRZCAZzw8WhC+QGT86r3b26oqoihVUYVQMAAcgB4UiTK0dc07a2NCkZc73iNOg5r0qm9Kmx+usTIB2oGEn5Puv8OE8X5FXKvieEOrKwyrAqR4gjBH0VYiQvNt6xo1W1BsV/P27dpJcypaKxEc0itIB82PJLeWF4vU8Nf0FHGFAAGABgDwA0xVK3D3AexmmklZHJHBFwkkhM5JbIGGOE5eBq71DRC9Hte7ZXqgUz7I+JOv0HklY10wHN+o//AF0H/vl/jWubSMvVN1AjMunD1hYJzGcldeWeXfis3230cX93M0001txEAYXrOEAcgAV5czz7zUOEp2Q+nSq97UcAII8Vedzpg1haEHI6lB8QoUj4EEVLSSBQWYgADJJ5ADUms72LuXtS0Xghu4Amc8BDMuTzIymnwr62tufta5UpLeQlDzRQVB8jwoCR5E1MlUqWtF9Unvm8JM7z6R9VYdx9tyXcU0znsNO4hGMYiXAAPic8Wp781ROmRvsuAd/U/wC9v4GtD2JsZ7SxSCLgMqIcFs9WZGyxJI7XDxE+eKpm3+j3aF7N100tqG4QgCdZwgAk4GVzzJ1z31BmIXTZVKLLt1XiDWiQPkFbOjw//jbX8A/tNWZdJG63styXUfWZyWXA0V+bJ9PaHkSO6r/ufsO/sxHDI9s9upbOOs61QcthTwgEcR7+41Yts7HjuoWhlXKt8CCOTKe4ikSFnTuxaXbqjTxNcTMcifmPzVQPR1vV7XbcLnM0WFfxYfJk+I0PmD4irZWWQ9Gd7aXAltJ4jw8i5ZSQeauoUhgdO/z00rSNltMYx7Qsayd4jYsnqCwB+H6alpOhXPf0qIf3lBwLTtuPLkuulKVZealKUoiUpSiJSlKIlKUoiUpSiJSlKIlKUoiVwbY29BapxzyLGO7OrH8FRq3wFem1dorbwyzP7saFyBzOBnA8zy+NZv0f7PO0Lua+uu2YyAinVVY9rAHgi4x5tnnrVSdgu62tmvY6tUMNby1J5D7q2nftCOJbS+dPnrbnBHiASCR8K6Ng762145jiZ+sClijIykAEKcnGMgkDGanqgrXd7g2jLdKqhZIVQ45lwxLHHmoj18qZVQbdzXS0gxjO/jj5Qp2lUHa+8813f+wWb9Uq566ZcFgF94J4YJC558R7gNZw7hWxTB68t/eG4l6zPzs8eM/DHlSeSOthSDe9dBOYAkx45EfNWKlZlZ7zXGzb72S6kM0DY4JH1dVbRX4uZAOVYHwyPA2TpE2erWU02WWSNMo6uykajTQ4I1PPxpKu+yLKjGOOHRBGdfTz5K00qi9FViGtvaHZ3lLuvE7s3Co0wATjxOcZ1q8SIGBB5EYOuOfmNRUgysLikKNU05mML6pWSbYtWTbEVqk9wsLtHlOvlOAR2lDF84OD35HFWrWtssaKi54VGBlix+LMST6k1AJK0ubYUWsPFPEJ0jC9aVTOk624bRrhHljlQooKSyICpcAgqrcJ9464zoNabqbtJNZwSyS3TO6BmPtMw1OvIOBgcvhSTMKRbM7gVi7ExpvE81c6VVtibvy29/Kesmkt2hHB1sjOFctqo4jnkAc/fc6j97t8ZvaUsbLHXuQHkIBEeRnAHLIXtEnOB3ZOicZUNtDUqcFMgiJJ0AG89FeaVXLPcaAAGdpbiT5TyyucnnogbhUeGBoO+o+XdRrW8tZbZ5upMnBLCZHdACrYfBY6ZwNc645Uk8lDaVJxID851GDHn6YVzpWedLUZhijnikljkeQI3BLIqkcDkdkNwj3RqBU5szdKJoImaW6LMikn2qYZJAJOA+OflUcRmArG2Y2i2q52DI05a7qz0qsbqbDmtrm8DySyRHq+paVy5xhyw1OhBOOWulWerBc9VjWOhpkYz1EpSlKlZJSlKIlKUoiUpSiJSlKIlKUoiUpSiJSlKIqt0n5/ky4x/wBvPp1iVFdDZHscw7/aD/pxf/dXPauzluIJYX92RChI5jIxkeY5/Cst3L2m2yr2W1u+wkmO2dEBXIWQH5jDTPcQM4wcUOoK9u1/vrGpRb7wPFHMY+y12viVsKSOYBNfStkZGoqAtN5Ovv2t4SGjhjJmYYI61mUKgPkA+cd+ndViYXkMpufJGgyfz4KidDb8V1cM2rmIHPeeJ8sfpxWt1kJtjsbaglZT7LIWUMBkCNznh0+UjAacyq6VrUFwrqHRgykZDAgqR4gjuqrNIXqdrjjqiu33XAR5bdVmPTXAM2rd5Ein07B/Rr9NWLbs7PsNnb3mtkZvUqpP6aru9kR2ttCO3g7UUAIllHurxEF8HkThQAO857gTVv38UJsy5A0Aj4R9IAFOZW7ncLLai73gZ6Aux6rh6J/6uX8Y/wCurjVJ6JLpTYcII4klcMO8Zww+GDzqw3u3lS5gt1AeSUsSAftcaqzFzgd7BVAOM58qkaLgvabnXVQAbk+WvyVC3g/6ht/WP9TVqVZPvLeou34WLAKrRBjnRSQefh7yn0NahNtCNFLtIiqBksWAGB35oN1v2g0llDH7gVa6U/6tl/Cj/wBRa4tz9oX3sNv1dtCyBMKzTlWYAkAlQhxnHj9FeW+u2fadjNLw8AkkXgBOrIJey2PEovFjuzUzuBeJ/J1sONchMEZGQQSCMetV1OFeDTsoc0Eh5GZ5eBC9NybiV4pzPpL7RIHXiLBCOEBV1OFxj6c99UPcJuPbUzP7319hnmG4wP2SR6VoCbeVr5baAxsOB5ZyuuD2VQZGnEScnOuAPGqLvLsyTZm0lvkQtAzl24fkmTIkQ+GSSy50yQO6hWtr7TqrCOF1Rvsj1x57eC1K7nKIWVGkI+QnDxHXGnGyr56kcqqw6Souv9n9mu+uzw9XwxA5xxd8uOWuc4xVk2ZtaK4jWSF1dGGcg8vIjmD5HWs1v3Vd5EII1ZAde8wlcevL6RVieS47KgyoajKjctaTuMjYqV6YzmygyCMzjQ4yPrcuhxpmpDY+1NoNawslrbkGJCpM5BIKggleDTu0z8aj+md/sSEd/Xg49I5P4j6as+7F1GLK1AddIIxzHci8/Cqxkrdzg2xpnhBydZ+hC8txp3exiaQkyFpOPJyQ3WyAr6A5A8gKnqgNl7eWW8lgg6swwxguy/30jE8II00AYnnq3dg1P1caLzbkHvCSInMcpyPglKUqVzpSlKIlKUoiUpSiJSlKIlKUoiUpSiJSlKIlcW1diw3KcE8ayL3cQ1HdkHmp8wRXbSis1xaZaYKrUfR9aqvApnVPmC4mCemOOpXY+79vaKVt4ljBxnGSzYzjLHJOMnme+pClVDQNAtX3FV4hziR1K8rm1SRSkiq6nmrAMp9Qag/qBstcQkAnJUSyiM+sYfhx5Yqw0qSAVVlapTwxxHQkLwsrCOFAkSLGg5KihR9Arm2lsCC4IM0ayYGBxZI8eWcZ86kKUhVFRwdxAmeagvqGsfuWH82vex3TtIWZooI0ZlKEqMZU4yPjgVLUpwhXNxVIgvPqVCfUTY/csH5gp9RFj9yQf5a/wqbpUcI5Kf1Nb+M+pUTNulaPjitom4QFGUBwqgAAeAwBXl9RNj9yQf5a/wAKm6U4RyUC4qjR59SuDZuwbe3JMMMcZYYJRQMgdxxXa6AgggEHmDqDX1SpAhZue5xlxkqBl3FsieIQKh/7TPF/pstdFlupaRNxJbxBhrxFQz58eJsnPnmpalIC1NxVIgvMdSoq63VtJXLyW8TsdSzKCT8TXj9RFj9yQf5a/wAKm6U4QdlAuKoEBx9SuPZuxobcMIYkjDangULnHLOK7KUqVm5xcZcZKUpSiqv/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904" y="5334000"/>
            <a:ext cx="2553096" cy="149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89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chemeClr val="accent6">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319"/>
            <a:ext cx="4648200" cy="1143000"/>
          </a:xfrm>
        </p:spPr>
        <p:txBody>
          <a:bodyPr>
            <a:normAutofit/>
          </a:bodyPr>
          <a:lstStyle/>
          <a:p>
            <a:r>
              <a:rPr lang="en-US" dirty="0" smtClean="0"/>
              <a:t> Overview</a:t>
            </a:r>
            <a:endParaRPr lang="en-US" dirty="0"/>
          </a:p>
        </p:txBody>
      </p:sp>
      <p:sp>
        <p:nvSpPr>
          <p:cNvPr id="3" name="Content Placeholder 2"/>
          <p:cNvSpPr>
            <a:spLocks noGrp="1"/>
          </p:cNvSpPr>
          <p:nvPr>
            <p:ph idx="1"/>
          </p:nvPr>
        </p:nvSpPr>
        <p:spPr>
          <a:xfrm>
            <a:off x="457200" y="939199"/>
            <a:ext cx="8229600" cy="4525963"/>
          </a:xfrm>
        </p:spPr>
        <p:txBody>
          <a:bodyPr/>
          <a:lstStyle/>
          <a:p>
            <a:r>
              <a:rPr lang="en-US" dirty="0" smtClean="0"/>
              <a:t>What they are</a:t>
            </a:r>
          </a:p>
          <a:p>
            <a:r>
              <a:rPr lang="en-US" dirty="0" smtClean="0"/>
              <a:t>What makes them unique</a:t>
            </a:r>
          </a:p>
          <a:p>
            <a:r>
              <a:rPr lang="en-US" dirty="0" smtClean="0"/>
              <a:t>Life History and Ecology</a:t>
            </a:r>
          </a:p>
          <a:p>
            <a:r>
              <a:rPr lang="en-US" dirty="0" smtClean="0"/>
              <a:t>Research</a:t>
            </a:r>
          </a:p>
          <a:p>
            <a:r>
              <a:rPr lang="en-US" dirty="0" smtClean="0"/>
              <a:t>Conclusions</a:t>
            </a:r>
            <a:endParaRPr lang="en-US" dirty="0"/>
          </a:p>
        </p:txBody>
      </p:sp>
      <p:pic>
        <p:nvPicPr>
          <p:cNvPr id="5124" name="Picture 4" descr="http://3.bp.blogspot.com/-Kk9IPGsgKVE/ToyaXZ062cI/AAAAAAAAIQk/s8HkO-2oy64/s1600/slime%2Bmold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5181"/>
            <a:ext cx="347589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8/8c/Badhamia_utricularis_mature.jpg/220px-Badhamia_utricularis_mature.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61" b="13042"/>
          <a:stretch/>
        </p:blipFill>
        <p:spPr bwMode="auto">
          <a:xfrm>
            <a:off x="609600" y="3831317"/>
            <a:ext cx="2095500" cy="28742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ontent.animalnewyork.com/wp-content/uploads/Physarum_polycephal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30925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7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319"/>
            <a:ext cx="4648200" cy="1143000"/>
          </a:xfrm>
        </p:spPr>
        <p:txBody>
          <a:bodyPr>
            <a:normAutofit/>
          </a:bodyPr>
          <a:lstStyle/>
          <a:p>
            <a:r>
              <a:rPr lang="en-US" dirty="0" smtClean="0"/>
              <a:t> Overview</a:t>
            </a:r>
            <a:endParaRPr lang="en-US" dirty="0"/>
          </a:p>
        </p:txBody>
      </p:sp>
      <p:sp>
        <p:nvSpPr>
          <p:cNvPr id="3" name="Content Placeholder 2"/>
          <p:cNvSpPr>
            <a:spLocks noGrp="1"/>
          </p:cNvSpPr>
          <p:nvPr>
            <p:ph idx="1"/>
          </p:nvPr>
        </p:nvSpPr>
        <p:spPr>
          <a:xfrm>
            <a:off x="457200" y="939199"/>
            <a:ext cx="8229600" cy="4525963"/>
          </a:xfrm>
        </p:spPr>
        <p:txBody>
          <a:bodyPr/>
          <a:lstStyle/>
          <a:p>
            <a:r>
              <a:rPr lang="en-US" dirty="0" smtClean="0"/>
              <a:t>What they are</a:t>
            </a:r>
          </a:p>
          <a:p>
            <a:r>
              <a:rPr lang="en-US" dirty="0" smtClean="0"/>
              <a:t>What makes them unique</a:t>
            </a:r>
          </a:p>
          <a:p>
            <a:r>
              <a:rPr lang="en-US" dirty="0" smtClean="0"/>
              <a:t>Life History and Ecology</a:t>
            </a:r>
          </a:p>
          <a:p>
            <a:r>
              <a:rPr lang="en-US" dirty="0" smtClean="0"/>
              <a:t>Research</a:t>
            </a:r>
          </a:p>
          <a:p>
            <a:r>
              <a:rPr lang="en-US" dirty="0" smtClean="0"/>
              <a:t>Conclusions</a:t>
            </a:r>
            <a:endParaRPr lang="en-US" dirty="0"/>
          </a:p>
        </p:txBody>
      </p:sp>
      <p:pic>
        <p:nvPicPr>
          <p:cNvPr id="5124" name="Picture 4" descr="http://3.bp.blogspot.com/-Kk9IPGsgKVE/ToyaXZ062cI/AAAAAAAAIQk/s8HkO-2oy64/s1600/slime%2Bmold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5181"/>
            <a:ext cx="347589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8/8c/Badhamia_utricularis_mature.jpg/220px-Badhamia_utricularis_mature.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61" b="13042"/>
          <a:stretch/>
        </p:blipFill>
        <p:spPr bwMode="auto">
          <a:xfrm>
            <a:off x="609600" y="3831317"/>
            <a:ext cx="2095500" cy="28742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ontent.animalnewyork.com/wp-content/uploads/Physarum_polycephal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30925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0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6319"/>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 Overview</a:t>
            </a:r>
            <a:endParaRPr lang="en-US" dirty="0"/>
          </a:p>
        </p:txBody>
      </p:sp>
      <p:sp>
        <p:nvSpPr>
          <p:cNvPr id="5" name="Content Placeholder 2"/>
          <p:cNvSpPr txBox="1">
            <a:spLocks/>
          </p:cNvSpPr>
          <p:nvPr/>
        </p:nvSpPr>
        <p:spPr>
          <a:xfrm>
            <a:off x="457200" y="9391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they are</a:t>
            </a:r>
          </a:p>
          <a:p>
            <a:r>
              <a:rPr lang="en-US" dirty="0" smtClean="0"/>
              <a:t>What makes them unique</a:t>
            </a:r>
          </a:p>
          <a:p>
            <a:r>
              <a:rPr lang="en-US" dirty="0" smtClean="0"/>
              <a:t>Life History and Ecology</a:t>
            </a:r>
          </a:p>
          <a:p>
            <a:r>
              <a:rPr lang="en-US" dirty="0" smtClean="0"/>
              <a:t>Research</a:t>
            </a:r>
          </a:p>
          <a:p>
            <a:r>
              <a:rPr lang="en-US" dirty="0" smtClean="0"/>
              <a:t>Conclusions</a:t>
            </a:r>
            <a:endParaRPr lang="en-US" dirty="0"/>
          </a:p>
        </p:txBody>
      </p:sp>
      <p:pic>
        <p:nvPicPr>
          <p:cNvPr id="6" name="Picture 4" descr="http://3.bp.blogspot.com/-Kk9IPGsgKVE/ToyaXZ062cI/AAAAAAAAIQk/s8HkO-2oy64/s1600/slime%2Bmold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5181"/>
            <a:ext cx="347589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c/Badhamia_utricularis_mature.jpg/220px-Badhamia_utricularis_mature.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61" b="13042"/>
          <a:stretch/>
        </p:blipFill>
        <p:spPr bwMode="auto">
          <a:xfrm>
            <a:off x="609600" y="3831317"/>
            <a:ext cx="2095500" cy="2874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ontent.animalnewyork.com/wp-content/uploads/Physarum_polycephal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30925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9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6319"/>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 Overview</a:t>
            </a:r>
            <a:endParaRPr lang="en-US" dirty="0"/>
          </a:p>
        </p:txBody>
      </p:sp>
      <p:sp>
        <p:nvSpPr>
          <p:cNvPr id="5" name="Content Placeholder 2"/>
          <p:cNvSpPr txBox="1">
            <a:spLocks/>
          </p:cNvSpPr>
          <p:nvPr/>
        </p:nvSpPr>
        <p:spPr>
          <a:xfrm>
            <a:off x="457200" y="9391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they are</a:t>
            </a:r>
          </a:p>
          <a:p>
            <a:r>
              <a:rPr lang="en-US" dirty="0" smtClean="0"/>
              <a:t>What makes them unique</a:t>
            </a:r>
          </a:p>
          <a:p>
            <a:r>
              <a:rPr lang="en-US" dirty="0" smtClean="0"/>
              <a:t>Life History and Ecology</a:t>
            </a:r>
          </a:p>
          <a:p>
            <a:r>
              <a:rPr lang="en-US" dirty="0" smtClean="0"/>
              <a:t>Research</a:t>
            </a:r>
          </a:p>
          <a:p>
            <a:r>
              <a:rPr lang="en-US" dirty="0" smtClean="0"/>
              <a:t>Conclusions</a:t>
            </a:r>
            <a:endParaRPr lang="en-US" dirty="0"/>
          </a:p>
        </p:txBody>
      </p:sp>
      <p:pic>
        <p:nvPicPr>
          <p:cNvPr id="6" name="Picture 4" descr="http://3.bp.blogspot.com/-Kk9IPGsgKVE/ToyaXZ062cI/AAAAAAAAIQk/s8HkO-2oy64/s1600/slime%2Bmold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953000"/>
            <a:ext cx="2104292" cy="1614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8/8c/Badhamia_utricularis_mature.jpg/220px-Badhamia_utricularis_mature.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661" b="13042"/>
          <a:stretch/>
        </p:blipFill>
        <p:spPr bwMode="auto">
          <a:xfrm>
            <a:off x="7543800" y="2971800"/>
            <a:ext cx="1266092" cy="173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2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209800" y="381000"/>
            <a:ext cx="4648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Overview</a:t>
            </a:r>
            <a:endParaRPr lang="en-US" dirty="0"/>
          </a:p>
        </p:txBody>
      </p:sp>
      <p:sp>
        <p:nvSpPr>
          <p:cNvPr id="5" name="Content Placeholder 2"/>
          <p:cNvSpPr txBox="1">
            <a:spLocks/>
          </p:cNvSpPr>
          <p:nvPr/>
        </p:nvSpPr>
        <p:spPr>
          <a:xfrm>
            <a:off x="457200" y="17224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are slime molds</a:t>
            </a:r>
          </a:p>
          <a:p>
            <a:r>
              <a:rPr lang="en-US" dirty="0" smtClean="0"/>
              <a:t>What makes them unique</a:t>
            </a:r>
          </a:p>
          <a:p>
            <a:r>
              <a:rPr lang="en-US" dirty="0" smtClean="0"/>
              <a:t>Life History and Ecology</a:t>
            </a:r>
          </a:p>
          <a:p>
            <a:r>
              <a:rPr lang="en-US" dirty="0" smtClean="0"/>
              <a:t>Research</a:t>
            </a:r>
          </a:p>
          <a:p>
            <a:r>
              <a:rPr lang="en-US" dirty="0" smtClean="0"/>
              <a:t>Conclusions</a:t>
            </a:r>
            <a:endParaRPr lang="en-US" dirty="0"/>
          </a:p>
        </p:txBody>
      </p:sp>
    </p:spTree>
    <p:extLst>
      <p:ext uri="{BB962C8B-B14F-4D97-AF65-F5344CB8AC3E}">
        <p14:creationId xmlns:p14="http://schemas.microsoft.com/office/powerpoint/2010/main" val="1816083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365</Words>
  <Application>Microsoft Office PowerPoint</Application>
  <PresentationFormat>On-screen Show (4:3)</PresentationFormat>
  <Paragraphs>70</Paragraphs>
  <Slides>15</Slides>
  <Notes>3</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15</vt:i4>
      </vt:variant>
    </vt:vector>
  </HeadingPairs>
  <TitlesOfParts>
    <vt:vector size="26" baseType="lpstr">
      <vt:lpstr>Arial</vt:lpstr>
      <vt:lpstr>Calibri</vt:lpstr>
      <vt:lpstr>Times New Roman</vt:lpstr>
      <vt:lpstr>Office Theme</vt:lpstr>
      <vt:lpstr>Default Design</vt:lpstr>
      <vt:lpstr>1_Office Theme</vt:lpstr>
      <vt:lpstr>2_Office Theme</vt:lpstr>
      <vt:lpstr>3_Office Theme</vt:lpstr>
      <vt:lpstr>4_Office Theme</vt:lpstr>
      <vt:lpstr>5_Office Theme</vt:lpstr>
      <vt:lpstr>6_Office Theme</vt:lpstr>
      <vt:lpstr>PowerPoint Presentation</vt:lpstr>
      <vt:lpstr>Slime Molds</vt:lpstr>
      <vt:lpstr>Complex Ecological Interactions between Newts and Aquatic Invertebrates Modulated by Tetrodotoxin</vt:lpstr>
      <vt:lpstr>The origin of a killer: Tetrodotoxin in early life-history stages of newts (Taricha granulosa)</vt:lpstr>
      <vt:lpstr> Overview</vt:lpstr>
      <vt:lpstr> Overview</vt:lpstr>
      <vt:lpstr>PowerPoint Presentation</vt:lpstr>
      <vt:lpstr>PowerPoint Presentation</vt:lpstr>
      <vt:lpstr>PowerPoint Presentation</vt:lpstr>
      <vt:lpstr>PowerPoint Presentation</vt:lpstr>
      <vt:lpstr>PowerPoint Presentation</vt:lpstr>
      <vt:lpstr>PowerPoint Presentation</vt:lpstr>
      <vt:lpstr>What happens to TTX levels after metamorphosis?</vt:lpstr>
      <vt:lpstr>Where does TTX come from?</vt:lpstr>
      <vt:lpstr>Where does it come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 Brian</dc:creator>
  <cp:lastModifiedBy>Brian Gall</cp:lastModifiedBy>
  <cp:revision>2</cp:revision>
  <dcterms:created xsi:type="dcterms:W3CDTF">2015-11-30T17:39:01Z</dcterms:created>
  <dcterms:modified xsi:type="dcterms:W3CDTF">2016-11-09T19:15:56Z</dcterms:modified>
</cp:coreProperties>
</file>