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66" r:id="rId2"/>
    <p:sldId id="304" r:id="rId3"/>
    <p:sldId id="267" r:id="rId4"/>
    <p:sldId id="295" r:id="rId5"/>
    <p:sldId id="325" r:id="rId6"/>
    <p:sldId id="271" r:id="rId7"/>
    <p:sldId id="272" r:id="rId8"/>
    <p:sldId id="328" r:id="rId9"/>
    <p:sldId id="298" r:id="rId10"/>
    <p:sldId id="301" r:id="rId11"/>
    <p:sldId id="306" r:id="rId12"/>
    <p:sldId id="270" r:id="rId13"/>
    <p:sldId id="329" r:id="rId14"/>
    <p:sldId id="326" r:id="rId15"/>
    <p:sldId id="307" r:id="rId16"/>
    <p:sldId id="340" r:id="rId17"/>
    <p:sldId id="281" r:id="rId18"/>
    <p:sldId id="274" r:id="rId19"/>
    <p:sldId id="338" r:id="rId20"/>
    <p:sldId id="339" r:id="rId21"/>
    <p:sldId id="330" r:id="rId22"/>
    <p:sldId id="337" r:id="rId23"/>
    <p:sldId id="327" r:id="rId24"/>
    <p:sldId id="277" r:id="rId25"/>
    <p:sldId id="331" r:id="rId26"/>
    <p:sldId id="256" r:id="rId27"/>
    <p:sldId id="332" r:id="rId28"/>
    <p:sldId id="345" r:id="rId29"/>
    <p:sldId id="333" r:id="rId30"/>
    <p:sldId id="308" r:id="rId31"/>
    <p:sldId id="309" r:id="rId32"/>
    <p:sldId id="335" r:id="rId33"/>
    <p:sldId id="257" r:id="rId34"/>
    <p:sldId id="342" r:id="rId35"/>
    <p:sldId id="258" r:id="rId36"/>
    <p:sldId id="299" r:id="rId37"/>
    <p:sldId id="289" r:id="rId38"/>
    <p:sldId id="316" r:id="rId39"/>
    <p:sldId id="317" r:id="rId40"/>
    <p:sldId id="313" r:id="rId41"/>
    <p:sldId id="319" r:id="rId42"/>
    <p:sldId id="318" r:id="rId43"/>
    <p:sldId id="320" r:id="rId44"/>
    <p:sldId id="336" r:id="rId45"/>
    <p:sldId id="321" r:id="rId46"/>
    <p:sldId id="263" r:id="rId47"/>
    <p:sldId id="285" r:id="rId48"/>
    <p:sldId id="261" r:id="rId49"/>
    <p:sldId id="291" r:id="rId50"/>
    <p:sldId id="300" r:id="rId51"/>
    <p:sldId id="322" r:id="rId52"/>
    <p:sldId id="310" r:id="rId53"/>
    <p:sldId id="323" r:id="rId54"/>
    <p:sldId id="324" r:id="rId55"/>
    <p:sldId id="311" r:id="rId56"/>
    <p:sldId id="312" r:id="rId57"/>
    <p:sldId id="344" r:id="rId58"/>
    <p:sldId id="343" r:id="rId59"/>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Franklin Gothic Book" pitchFamily="34" charset="0"/>
        <a:ea typeface="+mn-ea"/>
        <a:cs typeface="+mn-cs"/>
      </a:defRPr>
    </a:lvl1pPr>
    <a:lvl2pPr marL="457200" algn="l" rtl="0" fontAlgn="base">
      <a:spcBef>
        <a:spcPct val="0"/>
      </a:spcBef>
      <a:spcAft>
        <a:spcPct val="0"/>
      </a:spcAft>
      <a:defRPr sz="2400" kern="1200">
        <a:solidFill>
          <a:schemeClr val="tx1"/>
        </a:solidFill>
        <a:latin typeface="Franklin Gothic Book" pitchFamily="34" charset="0"/>
        <a:ea typeface="+mn-ea"/>
        <a:cs typeface="+mn-cs"/>
      </a:defRPr>
    </a:lvl2pPr>
    <a:lvl3pPr marL="914400" algn="l" rtl="0" fontAlgn="base">
      <a:spcBef>
        <a:spcPct val="0"/>
      </a:spcBef>
      <a:spcAft>
        <a:spcPct val="0"/>
      </a:spcAft>
      <a:defRPr sz="2400" kern="1200">
        <a:solidFill>
          <a:schemeClr val="tx1"/>
        </a:solidFill>
        <a:latin typeface="Franklin Gothic Book" pitchFamily="34" charset="0"/>
        <a:ea typeface="+mn-ea"/>
        <a:cs typeface="+mn-cs"/>
      </a:defRPr>
    </a:lvl3pPr>
    <a:lvl4pPr marL="1371600" algn="l" rtl="0" fontAlgn="base">
      <a:spcBef>
        <a:spcPct val="0"/>
      </a:spcBef>
      <a:spcAft>
        <a:spcPct val="0"/>
      </a:spcAft>
      <a:defRPr sz="2400" kern="1200">
        <a:solidFill>
          <a:schemeClr val="tx1"/>
        </a:solidFill>
        <a:latin typeface="Franklin Gothic Book" pitchFamily="34" charset="0"/>
        <a:ea typeface="+mn-ea"/>
        <a:cs typeface="+mn-cs"/>
      </a:defRPr>
    </a:lvl4pPr>
    <a:lvl5pPr marL="1828800" algn="l" rtl="0" fontAlgn="base">
      <a:spcBef>
        <a:spcPct val="0"/>
      </a:spcBef>
      <a:spcAft>
        <a:spcPct val="0"/>
      </a:spcAft>
      <a:defRPr sz="2400" kern="1200">
        <a:solidFill>
          <a:schemeClr val="tx1"/>
        </a:solidFill>
        <a:latin typeface="Franklin Gothic Book" pitchFamily="34" charset="0"/>
        <a:ea typeface="+mn-ea"/>
        <a:cs typeface="+mn-cs"/>
      </a:defRPr>
    </a:lvl5pPr>
    <a:lvl6pPr marL="2286000" algn="l" defTabSz="914400" rtl="0" eaLnBrk="1" latinLnBrk="0" hangingPunct="1">
      <a:defRPr sz="2400" kern="1200">
        <a:solidFill>
          <a:schemeClr val="tx1"/>
        </a:solidFill>
        <a:latin typeface="Franklin Gothic Book" pitchFamily="34" charset="0"/>
        <a:ea typeface="+mn-ea"/>
        <a:cs typeface="+mn-cs"/>
      </a:defRPr>
    </a:lvl6pPr>
    <a:lvl7pPr marL="2743200" algn="l" defTabSz="914400" rtl="0" eaLnBrk="1" latinLnBrk="0" hangingPunct="1">
      <a:defRPr sz="2400" kern="1200">
        <a:solidFill>
          <a:schemeClr val="tx1"/>
        </a:solidFill>
        <a:latin typeface="Franklin Gothic Book" pitchFamily="34" charset="0"/>
        <a:ea typeface="+mn-ea"/>
        <a:cs typeface="+mn-cs"/>
      </a:defRPr>
    </a:lvl7pPr>
    <a:lvl8pPr marL="3200400" algn="l" defTabSz="914400" rtl="0" eaLnBrk="1" latinLnBrk="0" hangingPunct="1">
      <a:defRPr sz="2400" kern="1200">
        <a:solidFill>
          <a:schemeClr val="tx1"/>
        </a:solidFill>
        <a:latin typeface="Franklin Gothic Book" pitchFamily="34" charset="0"/>
        <a:ea typeface="+mn-ea"/>
        <a:cs typeface="+mn-cs"/>
      </a:defRPr>
    </a:lvl8pPr>
    <a:lvl9pPr marL="3657600" algn="l" defTabSz="914400" rtl="0" eaLnBrk="1" latinLnBrk="0" hangingPunct="1">
      <a:defRPr sz="2400" kern="1200">
        <a:solidFill>
          <a:schemeClr val="tx1"/>
        </a:solidFill>
        <a:latin typeface="Franklin Gothic Boo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8205"/>
    <a:srgbClr val="0000FF"/>
    <a:srgbClr val="FF9900"/>
    <a:srgbClr val="FF0000"/>
    <a:srgbClr val="FF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371" autoAdjust="0"/>
  </p:normalViewPr>
  <p:slideViewPr>
    <p:cSldViewPr>
      <p:cViewPr varScale="1">
        <p:scale>
          <a:sx n="67" d="100"/>
          <a:sy n="67" d="100"/>
        </p:scale>
        <p:origin x="94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defTabSz="966788">
              <a:defRPr sz="1400"/>
            </a:lvl1pPr>
          </a:lstStyle>
          <a:p>
            <a:endParaRPr lang="en-US" altLang="en-US"/>
          </a:p>
        </p:txBody>
      </p:sp>
      <p:sp>
        <p:nvSpPr>
          <p:cNvPr id="37891"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algn="r" defTabSz="966788">
              <a:defRPr sz="1400"/>
            </a:lvl1pPr>
          </a:lstStyle>
          <a:p>
            <a:endParaRPr lang="en-US" altLang="en-US"/>
          </a:p>
        </p:txBody>
      </p:sp>
      <p:sp>
        <p:nvSpPr>
          <p:cNvPr id="37892"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defTabSz="966788">
              <a:defRPr sz="1400"/>
            </a:lvl1pPr>
          </a:lstStyle>
          <a:p>
            <a:endParaRPr lang="en-US" altLang="en-US"/>
          </a:p>
        </p:txBody>
      </p:sp>
      <p:sp>
        <p:nvSpPr>
          <p:cNvPr id="37893"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algn="r" defTabSz="966788">
              <a:defRPr sz="1400"/>
            </a:lvl1pPr>
          </a:lstStyle>
          <a:p>
            <a:fld id="{A265E6D6-8F55-4058-B18A-913E060EEE3F}" type="slidenum">
              <a:rPr lang="en-US" altLang="en-US"/>
              <a:pPr/>
              <a:t>‹#›</a:t>
            </a:fld>
            <a:endParaRPr lang="en-US" altLang="en-US"/>
          </a:p>
        </p:txBody>
      </p:sp>
    </p:spTree>
    <p:extLst>
      <p:ext uri="{BB962C8B-B14F-4D97-AF65-F5344CB8AC3E}">
        <p14:creationId xmlns:p14="http://schemas.microsoft.com/office/powerpoint/2010/main" val="2324831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E6CB3A62-57F5-49DC-9CD6-5145B493D0C7}" type="datetimeFigureOut">
              <a:rPr lang="en-US" smtClean="0"/>
              <a:t>4/9/2025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04089BC8-79F5-4177-B83D-15BC48DFF704}" type="slidenum">
              <a:rPr lang="en-US" smtClean="0"/>
              <a:t>‹#›</a:t>
            </a:fld>
            <a:endParaRPr lang="en-US"/>
          </a:p>
        </p:txBody>
      </p:sp>
    </p:spTree>
    <p:extLst>
      <p:ext uri="{BB962C8B-B14F-4D97-AF65-F5344CB8AC3E}">
        <p14:creationId xmlns:p14="http://schemas.microsoft.com/office/powerpoint/2010/main" val="40461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6784717/#RSPB20191604C1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89BC8-79F5-4177-B83D-15BC48DFF704}" type="slidenum">
              <a:rPr lang="en-US" smtClean="0"/>
              <a:t>1</a:t>
            </a:fld>
            <a:endParaRPr lang="en-US"/>
          </a:p>
        </p:txBody>
      </p:sp>
    </p:spTree>
    <p:extLst>
      <p:ext uri="{BB962C8B-B14F-4D97-AF65-F5344CB8AC3E}">
        <p14:creationId xmlns:p14="http://schemas.microsoft.com/office/powerpoint/2010/main" val="353847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89BC8-79F5-4177-B83D-15BC48DFF704}" type="slidenum">
              <a:rPr lang="en-US" smtClean="0"/>
              <a:t>36</a:t>
            </a:fld>
            <a:endParaRPr lang="en-US"/>
          </a:p>
        </p:txBody>
      </p:sp>
    </p:spTree>
    <p:extLst>
      <p:ext uri="{BB962C8B-B14F-4D97-AF65-F5344CB8AC3E}">
        <p14:creationId xmlns:p14="http://schemas.microsoft.com/office/powerpoint/2010/main" val="371155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89BC8-79F5-4177-B83D-15BC48DFF704}" type="slidenum">
              <a:rPr lang="en-US" smtClean="0"/>
              <a:t>42</a:t>
            </a:fld>
            <a:endParaRPr lang="en-US"/>
          </a:p>
        </p:txBody>
      </p:sp>
    </p:spTree>
    <p:extLst>
      <p:ext uri="{BB962C8B-B14F-4D97-AF65-F5344CB8AC3E}">
        <p14:creationId xmlns:p14="http://schemas.microsoft.com/office/powerpoint/2010/main" val="367509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89BC8-79F5-4177-B83D-15BC48DFF704}" type="slidenum">
              <a:rPr lang="en-US" smtClean="0"/>
              <a:t>52</a:t>
            </a:fld>
            <a:endParaRPr lang="en-US"/>
          </a:p>
        </p:txBody>
      </p:sp>
    </p:spTree>
    <p:extLst>
      <p:ext uri="{BB962C8B-B14F-4D97-AF65-F5344CB8AC3E}">
        <p14:creationId xmlns:p14="http://schemas.microsoft.com/office/powerpoint/2010/main" val="371817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Tracked 65,000 people over 7 years</a:t>
            </a:r>
          </a:p>
          <a:p>
            <a:r>
              <a:rPr lang="en-US" dirty="0"/>
              <a:t>Factored in smoking, exercise, cholesterol, body fat, alcohol</a:t>
            </a:r>
          </a:p>
          <a:p>
            <a:r>
              <a:rPr lang="en-US" dirty="0"/>
              <a:t>Could be a marker or cause aging</a:t>
            </a:r>
          </a:p>
        </p:txBody>
      </p:sp>
      <p:sp>
        <p:nvSpPr>
          <p:cNvPr id="4" name="Slide Number Placeholder 3"/>
          <p:cNvSpPr>
            <a:spLocks noGrp="1"/>
          </p:cNvSpPr>
          <p:nvPr>
            <p:ph type="sldNum" sz="quarter" idx="5"/>
          </p:nvPr>
        </p:nvSpPr>
        <p:spPr/>
        <p:txBody>
          <a:bodyPr/>
          <a:lstStyle/>
          <a:p>
            <a:fld id="{04089BC8-79F5-4177-B83D-15BC48DFF704}" type="slidenum">
              <a:rPr lang="en-US" smtClean="0"/>
              <a:t>55</a:t>
            </a:fld>
            <a:endParaRPr lang="en-US"/>
          </a:p>
        </p:txBody>
      </p:sp>
    </p:spTree>
    <p:extLst>
      <p:ext uri="{BB962C8B-B14F-4D97-AF65-F5344CB8AC3E}">
        <p14:creationId xmlns:p14="http://schemas.microsoft.com/office/powerpoint/2010/main" val="1268089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DE029-FD86-1903-404D-F2870DD9B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2716E-04C8-7531-B845-4C76E4A62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148F4-46DF-AD49-80BC-2BC691DD9DDC}"/>
              </a:ext>
            </a:extLst>
          </p:cNvPr>
          <p:cNvSpPr>
            <a:spLocks noGrp="1"/>
          </p:cNvSpPr>
          <p:nvPr>
            <p:ph type="body" idx="1"/>
          </p:nvPr>
        </p:nvSpPr>
        <p:spPr/>
        <p:txBody>
          <a:bodyPr/>
          <a:lstStyle/>
          <a:p>
            <a:r>
              <a:rPr lang="en-US" dirty="0"/>
              <a:t>Tracked 65,000 people over 7 years</a:t>
            </a:r>
          </a:p>
          <a:p>
            <a:r>
              <a:rPr lang="en-US" dirty="0"/>
              <a:t>Factored in smoking, exercise, cholesterol, body fat, alcohol</a:t>
            </a:r>
          </a:p>
          <a:p>
            <a:r>
              <a:rPr lang="en-US" dirty="0"/>
              <a:t>Could be a marker or cause aging</a:t>
            </a:r>
          </a:p>
        </p:txBody>
      </p:sp>
      <p:sp>
        <p:nvSpPr>
          <p:cNvPr id="4" name="Slide Number Placeholder 3">
            <a:extLst>
              <a:ext uri="{FF2B5EF4-FFF2-40B4-BE49-F238E27FC236}">
                <a16:creationId xmlns:a16="http://schemas.microsoft.com/office/drawing/2014/main" id="{56251BC6-4C4C-E53C-6B36-66EBE9F0AFEE}"/>
              </a:ext>
            </a:extLst>
          </p:cNvPr>
          <p:cNvSpPr>
            <a:spLocks noGrp="1"/>
          </p:cNvSpPr>
          <p:nvPr>
            <p:ph type="sldNum" sz="quarter" idx="5"/>
          </p:nvPr>
        </p:nvSpPr>
        <p:spPr/>
        <p:txBody>
          <a:bodyPr/>
          <a:lstStyle/>
          <a:p>
            <a:fld id="{04089BC8-79F5-4177-B83D-15BC48DFF704}" type="slidenum">
              <a:rPr lang="en-US" smtClean="0"/>
              <a:t>57</a:t>
            </a:fld>
            <a:endParaRPr lang="en-US"/>
          </a:p>
        </p:txBody>
      </p:sp>
    </p:spTree>
    <p:extLst>
      <p:ext uri="{BB962C8B-B14F-4D97-AF65-F5344CB8AC3E}">
        <p14:creationId xmlns:p14="http://schemas.microsoft.com/office/powerpoint/2010/main" val="327842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think about how selection works</a:t>
            </a:r>
          </a:p>
          <a:p>
            <a:endParaRPr lang="en-US" dirty="0"/>
          </a:p>
          <a:p>
            <a:r>
              <a:rPr lang="en-US" dirty="0"/>
              <a:t>For selection, aging is a process to do what? – get organisms to reproductive age</a:t>
            </a:r>
          </a:p>
          <a:p>
            <a:endParaRPr lang="en-US" dirty="0"/>
          </a:p>
          <a:p>
            <a:r>
              <a:rPr lang="en-US" dirty="0"/>
              <a:t>With the goal – maximize fitness</a:t>
            </a:r>
          </a:p>
          <a:p>
            <a:r>
              <a:rPr lang="en-US" dirty="0"/>
              <a:t>Does selection care about how long an organism lives? – doesn’t really care, but can it influence it? YES, but only to the extent that you achieve reproductive success!</a:t>
            </a:r>
          </a:p>
        </p:txBody>
      </p:sp>
      <p:sp>
        <p:nvSpPr>
          <p:cNvPr id="4" name="Slide Number Placeholder 3"/>
          <p:cNvSpPr>
            <a:spLocks noGrp="1"/>
          </p:cNvSpPr>
          <p:nvPr>
            <p:ph type="sldNum" sz="quarter" idx="5"/>
          </p:nvPr>
        </p:nvSpPr>
        <p:spPr/>
        <p:txBody>
          <a:bodyPr/>
          <a:lstStyle/>
          <a:p>
            <a:fld id="{04089BC8-79F5-4177-B83D-15BC48DFF704}" type="slidenum">
              <a:rPr lang="en-US" smtClean="0"/>
              <a:t>5</a:t>
            </a:fld>
            <a:endParaRPr lang="en-US"/>
          </a:p>
        </p:txBody>
      </p:sp>
    </p:spTree>
    <p:extLst>
      <p:ext uri="{BB962C8B-B14F-4D97-AF65-F5344CB8AC3E}">
        <p14:creationId xmlns:p14="http://schemas.microsoft.com/office/powerpoint/2010/main" val="17527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Causes the breakdown of nerve cells in the brain</a:t>
            </a:r>
          </a:p>
        </p:txBody>
      </p:sp>
      <p:sp>
        <p:nvSpPr>
          <p:cNvPr id="4" name="Slide Number Placeholder 3"/>
          <p:cNvSpPr>
            <a:spLocks noGrp="1"/>
          </p:cNvSpPr>
          <p:nvPr>
            <p:ph type="sldNum" sz="quarter" idx="5"/>
          </p:nvPr>
        </p:nvSpPr>
        <p:spPr/>
        <p:txBody>
          <a:bodyPr/>
          <a:lstStyle/>
          <a:p>
            <a:fld id="{04089BC8-79F5-4177-B83D-15BC48DFF704}" type="slidenum">
              <a:rPr lang="en-US" smtClean="0"/>
              <a:t>6</a:t>
            </a:fld>
            <a:endParaRPr lang="en-US"/>
          </a:p>
        </p:txBody>
      </p:sp>
    </p:spTree>
    <p:extLst>
      <p:ext uri="{BB962C8B-B14F-4D97-AF65-F5344CB8AC3E}">
        <p14:creationId xmlns:p14="http://schemas.microsoft.com/office/powerpoint/2010/main" val="179668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lgn="l"/>
            <a:r>
              <a:rPr lang="en-US" b="0" i="0" dirty="0">
                <a:solidFill>
                  <a:srgbClr val="724128"/>
                </a:solidFill>
                <a:effectLst/>
                <a:latin typeface="arial" panose="020B0604020202020204" pitchFamily="34" charset="0"/>
              </a:rPr>
              <a:t>(a) Origins of the theory</a:t>
            </a:r>
          </a:p>
          <a:p>
            <a:pPr algn="l"/>
            <a:r>
              <a:rPr lang="en-US" b="0" i="0" dirty="0">
                <a:solidFill>
                  <a:srgbClr val="000000"/>
                </a:solidFill>
                <a:effectLst/>
                <a:latin typeface="Times New Roman" panose="02020603050405020304" pitchFamily="18" charset="0"/>
              </a:rPr>
              <a:t>While damage accumulation resulting from energy trade-offs between reproduction and maintenance is generally viewed as the leading physiological/mechanistic explanation for the evolution and expression of ageing via AP, it is interesting that Williams himself used a very different example to illustrate the action of a putative AP allele [</a:t>
            </a:r>
            <a:r>
              <a:rPr lang="en-US" b="0" i="0" dirty="0">
                <a:solidFill>
                  <a:srgbClr val="642A8F"/>
                </a:solidFill>
                <a:effectLst/>
                <a:latin typeface="Times New Roman" panose="02020603050405020304" pitchFamily="18" charset="0"/>
                <a:hlinkClick r:id="rId3"/>
              </a:rPr>
              <a:t>10</a:t>
            </a:r>
            <a:r>
              <a:rPr lang="en-US" b="0" i="0" dirty="0">
                <a:solidFill>
                  <a:srgbClr val="000000"/>
                </a:solidFill>
                <a:effectLst/>
                <a:latin typeface="Times New Roman" panose="02020603050405020304" pitchFamily="18" charset="0"/>
              </a:rPr>
              <a:t>]. He envisioned an allele with a beneficial effect on bone calcification in the developing organism, but that causes calcification of arteries in adulthood. Such an allele could have an overall positive effect on fitness and become established in the population. This is an example of a functional trade-off, where the same physiological process is beneficial for fitness in early-life (e.g. during development), but detrimental for fitness in late life (e.g. post-sexual maturation). Williams suggested that selection could lead to the evolution of a modifier gene to suppress excessive calcification of arteries with age, but noted that such suppression is unlikely ever to be fully effective given weak late-life selection [</a:t>
            </a:r>
            <a:r>
              <a:rPr lang="en-US" b="0" i="0" dirty="0">
                <a:solidFill>
                  <a:srgbClr val="642A8F"/>
                </a:solidFill>
                <a:effectLst/>
                <a:latin typeface="Times New Roman" panose="02020603050405020304" pitchFamily="18" charset="0"/>
                <a:hlinkClick r:id="rId3"/>
              </a:rPr>
              <a:t>10</a:t>
            </a:r>
            <a:r>
              <a:rPr lang="en-US" b="0" i="0"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04089BC8-79F5-4177-B83D-15BC48DFF704}" type="slidenum">
              <a:rPr lang="en-US" smtClean="0"/>
              <a:t>8</a:t>
            </a:fld>
            <a:endParaRPr lang="en-US"/>
          </a:p>
        </p:txBody>
      </p:sp>
    </p:spTree>
    <p:extLst>
      <p:ext uri="{BB962C8B-B14F-4D97-AF65-F5344CB8AC3E}">
        <p14:creationId xmlns:p14="http://schemas.microsoft.com/office/powerpoint/2010/main" val="300500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The Y model for trade-offs between somatic and reproductive function</a:t>
            </a:r>
          </a:p>
          <a:p>
            <a:endParaRPr lang="en-US" dirty="0"/>
          </a:p>
          <a:p>
            <a:r>
              <a:rPr lang="en-US" dirty="0"/>
              <a:t>Modified</a:t>
            </a:r>
            <a:r>
              <a:rPr lang="en-US" baseline="0" dirty="0"/>
              <a:t> from </a:t>
            </a:r>
            <a:r>
              <a:rPr lang="en-US" baseline="0" dirty="0" err="1"/>
              <a:t>tatar</a:t>
            </a:r>
            <a:r>
              <a:rPr lang="en-US" baseline="0" dirty="0"/>
              <a:t> and </a:t>
            </a:r>
            <a:r>
              <a:rPr lang="en-US" baseline="0" dirty="0" err="1"/>
              <a:t>carey</a:t>
            </a:r>
            <a:r>
              <a:rPr lang="en-US" baseline="0" dirty="0"/>
              <a:t> 1995 and de Jong and van </a:t>
            </a:r>
            <a:r>
              <a:rPr lang="en-US" baseline="0" dirty="0" err="1"/>
              <a:t>Nordwijk</a:t>
            </a:r>
            <a:r>
              <a:rPr lang="en-US" baseline="0" dirty="0"/>
              <a:t> 1992</a:t>
            </a:r>
            <a:endParaRPr lang="en-US" dirty="0"/>
          </a:p>
        </p:txBody>
      </p:sp>
      <p:sp>
        <p:nvSpPr>
          <p:cNvPr id="4" name="Slide Number Placeholder 3"/>
          <p:cNvSpPr>
            <a:spLocks noGrp="1"/>
          </p:cNvSpPr>
          <p:nvPr>
            <p:ph type="sldNum" sz="quarter" idx="10"/>
          </p:nvPr>
        </p:nvSpPr>
        <p:spPr/>
        <p:txBody>
          <a:bodyPr/>
          <a:lstStyle/>
          <a:p>
            <a:fld id="{04089BC8-79F5-4177-B83D-15BC48DFF704}" type="slidenum">
              <a:rPr lang="en-US" smtClean="0"/>
              <a:t>9</a:t>
            </a:fld>
            <a:endParaRPr lang="en-US"/>
          </a:p>
        </p:txBody>
      </p:sp>
    </p:spTree>
    <p:extLst>
      <p:ext uri="{BB962C8B-B14F-4D97-AF65-F5344CB8AC3E}">
        <p14:creationId xmlns:p14="http://schemas.microsoft.com/office/powerpoint/2010/main" val="126966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The Y model for trade-offs between somatic and reproductive function</a:t>
            </a:r>
          </a:p>
          <a:p>
            <a:endParaRPr lang="en-US" dirty="0"/>
          </a:p>
          <a:p>
            <a:r>
              <a:rPr lang="en-US" dirty="0"/>
              <a:t>Modified</a:t>
            </a:r>
            <a:r>
              <a:rPr lang="en-US" baseline="0" dirty="0"/>
              <a:t> from </a:t>
            </a:r>
            <a:r>
              <a:rPr lang="en-US" baseline="0" dirty="0" err="1"/>
              <a:t>tatar</a:t>
            </a:r>
            <a:r>
              <a:rPr lang="en-US" baseline="0" dirty="0"/>
              <a:t> and </a:t>
            </a:r>
            <a:r>
              <a:rPr lang="en-US" baseline="0" dirty="0" err="1"/>
              <a:t>carey</a:t>
            </a:r>
            <a:r>
              <a:rPr lang="en-US" baseline="0" dirty="0"/>
              <a:t> 1995 and de Jong and van </a:t>
            </a:r>
            <a:r>
              <a:rPr lang="en-US" baseline="0" dirty="0" err="1"/>
              <a:t>Nordwijk</a:t>
            </a:r>
            <a:r>
              <a:rPr lang="en-US" baseline="0" dirty="0"/>
              <a:t> 1992</a:t>
            </a:r>
            <a:endParaRPr lang="en-US" dirty="0"/>
          </a:p>
        </p:txBody>
      </p:sp>
      <p:sp>
        <p:nvSpPr>
          <p:cNvPr id="4" name="Slide Number Placeholder 3"/>
          <p:cNvSpPr>
            <a:spLocks noGrp="1"/>
          </p:cNvSpPr>
          <p:nvPr>
            <p:ph type="sldNum" sz="quarter" idx="10"/>
          </p:nvPr>
        </p:nvSpPr>
        <p:spPr/>
        <p:txBody>
          <a:bodyPr/>
          <a:lstStyle/>
          <a:p>
            <a:fld id="{04089BC8-79F5-4177-B83D-15BC48DFF704}" type="slidenum">
              <a:rPr lang="en-US" smtClean="0"/>
              <a:t>10</a:t>
            </a:fld>
            <a:endParaRPr lang="en-US"/>
          </a:p>
        </p:txBody>
      </p:sp>
    </p:spTree>
    <p:extLst>
      <p:ext uri="{BB962C8B-B14F-4D97-AF65-F5344CB8AC3E}">
        <p14:creationId xmlns:p14="http://schemas.microsoft.com/office/powerpoint/2010/main" val="126966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A338-0D96-0815-9098-778EDA224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838D6-6785-F16D-D3BB-B0AB25A6022A}"/>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246146A1-D3D3-6677-5EEF-CEB586B6D111}"/>
              </a:ext>
            </a:extLst>
          </p:cNvPr>
          <p:cNvSpPr>
            <a:spLocks noGrp="1"/>
          </p:cNvSpPr>
          <p:nvPr>
            <p:ph type="body" idx="1"/>
          </p:nvPr>
        </p:nvSpPr>
        <p:spPr/>
        <p:txBody>
          <a:bodyPr/>
          <a:lstStyle/>
          <a:p>
            <a:r>
              <a:rPr lang="en-US" dirty="0"/>
              <a:t>The Y model for trade-offs between somatic and reproductive function</a:t>
            </a:r>
          </a:p>
          <a:p>
            <a:endParaRPr lang="en-US" dirty="0"/>
          </a:p>
          <a:p>
            <a:r>
              <a:rPr lang="en-US" dirty="0"/>
              <a:t>Modified</a:t>
            </a:r>
            <a:r>
              <a:rPr lang="en-US" baseline="0" dirty="0"/>
              <a:t> from </a:t>
            </a:r>
            <a:r>
              <a:rPr lang="en-US" baseline="0" dirty="0" err="1"/>
              <a:t>tatar</a:t>
            </a:r>
            <a:r>
              <a:rPr lang="en-US" baseline="0" dirty="0"/>
              <a:t> and </a:t>
            </a:r>
            <a:r>
              <a:rPr lang="en-US" baseline="0" dirty="0" err="1"/>
              <a:t>carey</a:t>
            </a:r>
            <a:r>
              <a:rPr lang="en-US" baseline="0" dirty="0"/>
              <a:t> 1995 and de Jong and van </a:t>
            </a:r>
            <a:r>
              <a:rPr lang="en-US" baseline="0" dirty="0" err="1"/>
              <a:t>Nordwijk</a:t>
            </a:r>
            <a:r>
              <a:rPr lang="en-US" baseline="0" dirty="0"/>
              <a:t> 1992</a:t>
            </a:r>
            <a:endParaRPr lang="en-US" dirty="0"/>
          </a:p>
        </p:txBody>
      </p:sp>
      <p:sp>
        <p:nvSpPr>
          <p:cNvPr id="4" name="Slide Number Placeholder 3">
            <a:extLst>
              <a:ext uri="{FF2B5EF4-FFF2-40B4-BE49-F238E27FC236}">
                <a16:creationId xmlns:a16="http://schemas.microsoft.com/office/drawing/2014/main" id="{8EE4F3CC-6122-2232-7460-8DFB1E70325D}"/>
              </a:ext>
            </a:extLst>
          </p:cNvPr>
          <p:cNvSpPr>
            <a:spLocks noGrp="1"/>
          </p:cNvSpPr>
          <p:nvPr>
            <p:ph type="sldNum" sz="quarter" idx="10"/>
          </p:nvPr>
        </p:nvSpPr>
        <p:spPr/>
        <p:txBody>
          <a:bodyPr/>
          <a:lstStyle/>
          <a:p>
            <a:fld id="{04089BC8-79F5-4177-B83D-15BC48DFF704}" type="slidenum">
              <a:rPr lang="en-US" smtClean="0"/>
              <a:t>19</a:t>
            </a:fld>
            <a:endParaRPr lang="en-US"/>
          </a:p>
        </p:txBody>
      </p:sp>
    </p:spTree>
    <p:extLst>
      <p:ext uri="{BB962C8B-B14F-4D97-AF65-F5344CB8AC3E}">
        <p14:creationId xmlns:p14="http://schemas.microsoft.com/office/powerpoint/2010/main" val="156074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to ocean</a:t>
            </a:r>
          </a:p>
          <a:p>
            <a:r>
              <a:rPr lang="en-US" dirty="0"/>
              <a:t>Mild to warm temps</a:t>
            </a:r>
          </a:p>
          <a:p>
            <a:endParaRPr lang="en-US" dirty="0"/>
          </a:p>
        </p:txBody>
      </p:sp>
      <p:sp>
        <p:nvSpPr>
          <p:cNvPr id="4" name="Slide Number Placeholder 3"/>
          <p:cNvSpPr>
            <a:spLocks noGrp="1"/>
          </p:cNvSpPr>
          <p:nvPr>
            <p:ph type="sldNum" sz="quarter" idx="5"/>
          </p:nvPr>
        </p:nvSpPr>
        <p:spPr/>
        <p:txBody>
          <a:bodyPr/>
          <a:lstStyle/>
          <a:p>
            <a:fld id="{04089BC8-79F5-4177-B83D-15BC48DFF704}" type="slidenum">
              <a:rPr lang="en-US" smtClean="0"/>
              <a:t>25</a:t>
            </a:fld>
            <a:endParaRPr lang="en-US"/>
          </a:p>
        </p:txBody>
      </p:sp>
    </p:spTree>
    <p:extLst>
      <p:ext uri="{BB962C8B-B14F-4D97-AF65-F5344CB8AC3E}">
        <p14:creationId xmlns:p14="http://schemas.microsoft.com/office/powerpoint/2010/main" val="193426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https://www.livescience.com/6665-longevity-genes-predict-ll-live-100.html</a:t>
            </a:r>
          </a:p>
          <a:p>
            <a:r>
              <a:rPr lang="en-US" dirty="0"/>
              <a:t>Late 2000</a:t>
            </a:r>
          </a:p>
        </p:txBody>
      </p:sp>
      <p:sp>
        <p:nvSpPr>
          <p:cNvPr id="4" name="Slide Number Placeholder 3"/>
          <p:cNvSpPr>
            <a:spLocks noGrp="1"/>
          </p:cNvSpPr>
          <p:nvPr>
            <p:ph type="sldNum" sz="quarter" idx="5"/>
          </p:nvPr>
        </p:nvSpPr>
        <p:spPr/>
        <p:txBody>
          <a:bodyPr/>
          <a:lstStyle/>
          <a:p>
            <a:fld id="{04089BC8-79F5-4177-B83D-15BC48DFF704}" type="slidenum">
              <a:rPr lang="en-US" smtClean="0"/>
              <a:t>29</a:t>
            </a:fld>
            <a:endParaRPr lang="en-US"/>
          </a:p>
        </p:txBody>
      </p:sp>
    </p:spTree>
    <p:extLst>
      <p:ext uri="{BB962C8B-B14F-4D97-AF65-F5344CB8AC3E}">
        <p14:creationId xmlns:p14="http://schemas.microsoft.com/office/powerpoint/2010/main" val="253330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DC8652-10CD-4C5C-A33F-6848DBFBC70F}" type="slidenum">
              <a:rPr lang="en-US" altLang="en-US"/>
              <a:pPr/>
              <a:t>‹#›</a:t>
            </a:fld>
            <a:endParaRPr lang="en-US" altLang="en-US"/>
          </a:p>
        </p:txBody>
      </p:sp>
    </p:spTree>
    <p:extLst>
      <p:ext uri="{BB962C8B-B14F-4D97-AF65-F5344CB8AC3E}">
        <p14:creationId xmlns:p14="http://schemas.microsoft.com/office/powerpoint/2010/main" val="183535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08A60C-BAC3-4DF2-B3A6-9CF81E2C9563}" type="slidenum">
              <a:rPr lang="en-US" altLang="en-US"/>
              <a:pPr/>
              <a:t>‹#›</a:t>
            </a:fld>
            <a:endParaRPr lang="en-US" altLang="en-US"/>
          </a:p>
        </p:txBody>
      </p:sp>
    </p:spTree>
    <p:extLst>
      <p:ext uri="{BB962C8B-B14F-4D97-AF65-F5344CB8AC3E}">
        <p14:creationId xmlns:p14="http://schemas.microsoft.com/office/powerpoint/2010/main" val="344198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FA6DB35-0B9A-4E6C-8A3D-A73EBD5DF6FD}" type="slidenum">
              <a:rPr lang="en-US" altLang="en-US"/>
              <a:pPr/>
              <a:t>‹#›</a:t>
            </a:fld>
            <a:endParaRPr lang="en-US" altLang="en-US"/>
          </a:p>
        </p:txBody>
      </p:sp>
    </p:spTree>
    <p:extLst>
      <p:ext uri="{BB962C8B-B14F-4D97-AF65-F5344CB8AC3E}">
        <p14:creationId xmlns:p14="http://schemas.microsoft.com/office/powerpoint/2010/main" val="227455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DBA672-C533-4B40-8753-C34CF1F597B7}" type="slidenum">
              <a:rPr lang="en-US" altLang="en-US"/>
              <a:pPr/>
              <a:t>‹#›</a:t>
            </a:fld>
            <a:endParaRPr lang="en-US" altLang="en-US"/>
          </a:p>
        </p:txBody>
      </p:sp>
    </p:spTree>
    <p:extLst>
      <p:ext uri="{BB962C8B-B14F-4D97-AF65-F5344CB8AC3E}">
        <p14:creationId xmlns:p14="http://schemas.microsoft.com/office/powerpoint/2010/main" val="238443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484538A-4D3E-483F-A538-2D39D9CA7842}" type="slidenum">
              <a:rPr lang="en-US" altLang="en-US"/>
              <a:pPr/>
              <a:t>‹#›</a:t>
            </a:fld>
            <a:endParaRPr lang="en-US" altLang="en-US"/>
          </a:p>
        </p:txBody>
      </p:sp>
    </p:spTree>
    <p:extLst>
      <p:ext uri="{BB962C8B-B14F-4D97-AF65-F5344CB8AC3E}">
        <p14:creationId xmlns:p14="http://schemas.microsoft.com/office/powerpoint/2010/main" val="273712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894DF48-8350-418C-B825-6414A0C58E2A}" type="slidenum">
              <a:rPr lang="en-US" altLang="en-US"/>
              <a:pPr/>
              <a:t>‹#›</a:t>
            </a:fld>
            <a:endParaRPr lang="en-US" altLang="en-US"/>
          </a:p>
        </p:txBody>
      </p:sp>
    </p:spTree>
    <p:extLst>
      <p:ext uri="{BB962C8B-B14F-4D97-AF65-F5344CB8AC3E}">
        <p14:creationId xmlns:p14="http://schemas.microsoft.com/office/powerpoint/2010/main" val="310623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CF0EEDE-50A0-47FB-84B8-ED0B10A10E50}" type="slidenum">
              <a:rPr lang="en-US" altLang="en-US"/>
              <a:pPr/>
              <a:t>‹#›</a:t>
            </a:fld>
            <a:endParaRPr lang="en-US" altLang="en-US"/>
          </a:p>
        </p:txBody>
      </p:sp>
    </p:spTree>
    <p:extLst>
      <p:ext uri="{BB962C8B-B14F-4D97-AF65-F5344CB8AC3E}">
        <p14:creationId xmlns:p14="http://schemas.microsoft.com/office/powerpoint/2010/main" val="28383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FE16BB8-5C6D-49F5-BD0F-862730DAF5F1}" type="slidenum">
              <a:rPr lang="en-US" altLang="en-US"/>
              <a:pPr/>
              <a:t>‹#›</a:t>
            </a:fld>
            <a:endParaRPr lang="en-US" altLang="en-US"/>
          </a:p>
        </p:txBody>
      </p:sp>
    </p:spTree>
    <p:extLst>
      <p:ext uri="{BB962C8B-B14F-4D97-AF65-F5344CB8AC3E}">
        <p14:creationId xmlns:p14="http://schemas.microsoft.com/office/powerpoint/2010/main" val="265928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5D317FD-4207-4D02-BA19-ABEA51EEF6CE}" type="slidenum">
              <a:rPr lang="en-US" altLang="en-US"/>
              <a:pPr/>
              <a:t>‹#›</a:t>
            </a:fld>
            <a:endParaRPr lang="en-US" altLang="en-US"/>
          </a:p>
        </p:txBody>
      </p:sp>
    </p:spTree>
    <p:extLst>
      <p:ext uri="{BB962C8B-B14F-4D97-AF65-F5344CB8AC3E}">
        <p14:creationId xmlns:p14="http://schemas.microsoft.com/office/powerpoint/2010/main" val="119917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C642FC-1494-4044-A5A5-79F02E9D4131}" type="slidenum">
              <a:rPr lang="en-US" altLang="en-US"/>
              <a:pPr/>
              <a:t>‹#›</a:t>
            </a:fld>
            <a:endParaRPr lang="en-US" altLang="en-US"/>
          </a:p>
        </p:txBody>
      </p:sp>
    </p:spTree>
    <p:extLst>
      <p:ext uri="{BB962C8B-B14F-4D97-AF65-F5344CB8AC3E}">
        <p14:creationId xmlns:p14="http://schemas.microsoft.com/office/powerpoint/2010/main" val="331426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3DAC58-9AED-487C-992A-2BFC8F5D09D9}" type="slidenum">
              <a:rPr lang="en-US" altLang="en-US"/>
              <a:pPr/>
              <a:t>‹#›</a:t>
            </a:fld>
            <a:endParaRPr lang="en-US" altLang="en-US"/>
          </a:p>
        </p:txBody>
      </p:sp>
    </p:spTree>
    <p:extLst>
      <p:ext uri="{BB962C8B-B14F-4D97-AF65-F5344CB8AC3E}">
        <p14:creationId xmlns:p14="http://schemas.microsoft.com/office/powerpoint/2010/main" val="134648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061678C-1C0F-4223-9DBD-C05F67D13D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dGFXGwHsD_A"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hyperlink" Target="http://joshmitteldorf.scienceblog.com/2015/04/29/large-new-survey-tracks-telomere-length-and-mortality/"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joshmitteldorf.scienceblog.com/2015/04/29/large-new-survey-tracks-telomere-length-and-mortality/" TargetMode="External"/><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914400" y="1447800"/>
            <a:ext cx="4038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rgbClr val="FF6600"/>
                </a:solidFill>
                <a:latin typeface="Arial" charset="0"/>
              </a:rPr>
              <a:t>How old is the oldest person you know?</a:t>
            </a:r>
          </a:p>
        </p:txBody>
      </p:sp>
      <p:pic>
        <p:nvPicPr>
          <p:cNvPr id="14341" name="Picture 1029" descr="http://designyoutrust.com/wp-content/uploads/2012/07/i1a1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758599"/>
            <a:ext cx="5687219" cy="6014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4">
            <a:extLst>
              <a:ext uri="{FF2B5EF4-FFF2-40B4-BE49-F238E27FC236}">
                <a16:creationId xmlns:a16="http://schemas.microsoft.com/office/drawing/2014/main" id="{7E84846E-738B-7818-4C36-8C4F3B3ACCB9}"/>
              </a:ext>
            </a:extLst>
          </p:cNvPr>
          <p:cNvSpPr txBox="1">
            <a:spLocks noChangeArrowheads="1"/>
          </p:cNvSpPr>
          <p:nvPr/>
        </p:nvSpPr>
        <p:spPr bwMode="auto">
          <a:xfrm>
            <a:off x="914400" y="4010917"/>
            <a:ext cx="4038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rgbClr val="FF6600"/>
                </a:solidFill>
                <a:latin typeface="Arial" charset="0"/>
              </a:rPr>
              <a:t>How old is the oldest person you’ve heard about or read about?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2" descr="Y-model"/>
          <p:cNvPicPr>
            <a:picLocks noChangeAspect="1" noChangeArrowheads="1"/>
          </p:cNvPicPr>
          <p:nvPr/>
        </p:nvPicPr>
        <p:blipFill rotWithShape="1">
          <a:blip r:embed="rId3">
            <a:extLst>
              <a:ext uri="{28A0092B-C50C-407E-A947-70E740481C1C}">
                <a14:useLocalDpi xmlns:a14="http://schemas.microsoft.com/office/drawing/2010/main" val="0"/>
              </a:ext>
            </a:extLst>
          </a:blip>
          <a:srcRect b="34436"/>
          <a:stretch/>
        </p:blipFill>
        <p:spPr bwMode="auto">
          <a:xfrm>
            <a:off x="1981200" y="1627188"/>
            <a:ext cx="8404102" cy="3173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79796" y="381001"/>
            <a:ext cx="5383205" cy="584775"/>
          </a:xfrm>
          <a:prstGeom prst="rect">
            <a:avLst/>
          </a:prstGeom>
          <a:noFill/>
        </p:spPr>
        <p:txBody>
          <a:bodyPr wrap="none" rtlCol="0">
            <a:spAutoFit/>
          </a:bodyPr>
          <a:lstStyle/>
          <a:p>
            <a:r>
              <a:rPr lang="en-US" sz="3200" b="1" dirty="0">
                <a:solidFill>
                  <a:srgbClr val="0000FF"/>
                </a:solidFill>
                <a:latin typeface="Arial" panose="020B0604020202020204" pitchFamily="34" charset="0"/>
                <a:cs typeface="Arial" panose="020B0604020202020204" pitchFamily="34" charset="0"/>
              </a:rPr>
              <a:t>THE PHENOTYPIC MODEL</a:t>
            </a:r>
          </a:p>
        </p:txBody>
      </p:sp>
    </p:spTree>
    <p:extLst>
      <p:ext uri="{BB962C8B-B14F-4D97-AF65-F5344CB8AC3E}">
        <p14:creationId xmlns:p14="http://schemas.microsoft.com/office/powerpoint/2010/main" val="50749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590800" y="990600"/>
            <a:ext cx="7010400" cy="3046988"/>
          </a:xfrm>
          <a:prstGeom prst="rect">
            <a:avLst/>
          </a:prstGeom>
          <a:noFill/>
        </p:spPr>
        <p:txBody>
          <a:bodyPr wrap="square" rtlCol="0">
            <a:spAutoFit/>
          </a:bodyPr>
          <a:lstStyle/>
          <a:p>
            <a:pPr algn="ctr"/>
            <a:r>
              <a:rPr lang="en-US" sz="4800" b="1" dirty="0">
                <a:solidFill>
                  <a:srgbClr val="FF6600"/>
                </a:solidFill>
                <a:latin typeface="Calibri" panose="020F0502020204030204" pitchFamily="34" charset="0"/>
              </a:rPr>
              <a:t>If the phenotypic model exists, what can we do to extend life-span (delay senescence) in humans?</a:t>
            </a:r>
          </a:p>
        </p:txBody>
      </p:sp>
    </p:spTree>
    <p:extLst>
      <p:ext uri="{BB962C8B-B14F-4D97-AF65-F5344CB8AC3E}">
        <p14:creationId xmlns:p14="http://schemas.microsoft.com/office/powerpoint/2010/main" val="167943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1026"/>
          <p:cNvSpPr txBox="1">
            <a:spLocks noChangeArrowheads="1"/>
          </p:cNvSpPr>
          <p:nvPr/>
        </p:nvSpPr>
        <p:spPr bwMode="auto">
          <a:xfrm>
            <a:off x="2590800" y="358915"/>
            <a:ext cx="6934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6600"/>
                </a:solidFill>
                <a:latin typeface="Arial" charset="0"/>
              </a:rPr>
              <a:t>Does the strength of selection change with the age of the individual?</a:t>
            </a:r>
          </a:p>
        </p:txBody>
      </p:sp>
      <p:sp>
        <p:nvSpPr>
          <p:cNvPr id="17411" name="Text Box 1027"/>
          <p:cNvSpPr txBox="1">
            <a:spLocks noChangeArrowheads="1"/>
          </p:cNvSpPr>
          <p:nvPr/>
        </p:nvSpPr>
        <p:spPr bwMode="auto">
          <a:xfrm>
            <a:off x="2300288" y="3124200"/>
            <a:ext cx="758983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latin typeface="Arial" charset="0"/>
              </a:rPr>
              <a:t>…the forces of natural selection </a:t>
            </a:r>
            <a:r>
              <a:rPr lang="en-US" altLang="en-US" i="1" dirty="0">
                <a:latin typeface="Arial" charset="0"/>
              </a:rPr>
              <a:t>weakens</a:t>
            </a:r>
            <a:r>
              <a:rPr lang="en-US" altLang="en-US" dirty="0">
                <a:latin typeface="Arial" charset="0"/>
              </a:rPr>
              <a:t> with increasing age….If a </a:t>
            </a:r>
            <a:r>
              <a:rPr lang="en-US" altLang="en-US" dirty="0" err="1">
                <a:latin typeface="Arial" charset="0"/>
              </a:rPr>
              <a:t>genetical</a:t>
            </a:r>
            <a:r>
              <a:rPr lang="en-US" altLang="en-US" dirty="0">
                <a:latin typeface="Arial" charset="0"/>
              </a:rPr>
              <a:t> disaster…happens late enough in individual life, its consequences may be completely unimportant. Even in such a crude and unqualified form, this dispensation may have a real bearing on the origin of innate deterioration with increasing age.</a:t>
            </a:r>
          </a:p>
          <a:p>
            <a:r>
              <a:rPr lang="en-US" altLang="en-US" dirty="0">
                <a:latin typeface="Arial" charset="0"/>
              </a:rPr>
              <a:t>			</a:t>
            </a:r>
          </a:p>
          <a:p>
            <a:r>
              <a:rPr lang="en-US" altLang="en-US" dirty="0">
                <a:latin typeface="Arial" charset="0"/>
              </a:rPr>
              <a:t>					Medawar, 1952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06DD8E-27F7-40C5-8F22-9D93C21EF529}"/>
              </a:ext>
            </a:extLst>
          </p:cNvPr>
          <p:cNvSpPr txBox="1"/>
          <p:nvPr/>
        </p:nvSpPr>
        <p:spPr>
          <a:xfrm>
            <a:off x="2133601" y="304800"/>
            <a:ext cx="7128681" cy="1077218"/>
          </a:xfrm>
          <a:prstGeom prst="rect">
            <a:avLst/>
          </a:prstGeom>
          <a:noFill/>
        </p:spPr>
        <p:txBody>
          <a:bodyPr wrap="square" rtlCol="0">
            <a:spAutoFit/>
          </a:bodyPr>
          <a:lstStyle/>
          <a:p>
            <a:r>
              <a:rPr lang="en-US" sz="3200" dirty="0">
                <a:solidFill>
                  <a:srgbClr val="FF6600"/>
                </a:solidFill>
              </a:rPr>
              <a:t>Does resource availability taper-off after reproduction?</a:t>
            </a:r>
          </a:p>
        </p:txBody>
      </p:sp>
    </p:spTree>
    <p:extLst>
      <p:ext uri="{BB962C8B-B14F-4D97-AF65-F5344CB8AC3E}">
        <p14:creationId xmlns:p14="http://schemas.microsoft.com/office/powerpoint/2010/main" val="268851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497932" y="457201"/>
            <a:ext cx="71961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a:solidFill>
                  <a:srgbClr val="0000FF"/>
                </a:solidFill>
                <a:latin typeface="Arial" charset="0"/>
              </a:rPr>
              <a:t>EVOLUTIONARY EXPLANATIONS FOR SENESCENCE</a:t>
            </a:r>
          </a:p>
        </p:txBody>
      </p:sp>
      <p:sp>
        <p:nvSpPr>
          <p:cNvPr id="3" name="TextBox 2">
            <a:extLst>
              <a:ext uri="{FF2B5EF4-FFF2-40B4-BE49-F238E27FC236}">
                <a16:creationId xmlns:a16="http://schemas.microsoft.com/office/drawing/2014/main" id="{6FFD4CB7-4060-408C-A9A9-E0875A243811}"/>
              </a:ext>
            </a:extLst>
          </p:cNvPr>
          <p:cNvSpPr txBox="1"/>
          <p:nvPr/>
        </p:nvSpPr>
        <p:spPr>
          <a:xfrm>
            <a:off x="1981200" y="1828800"/>
            <a:ext cx="4156972" cy="523220"/>
          </a:xfrm>
          <a:prstGeom prst="rect">
            <a:avLst/>
          </a:prstGeom>
          <a:noFill/>
        </p:spPr>
        <p:txBody>
          <a:bodyPr wrap="none" rtlCol="0">
            <a:spAutoFit/>
          </a:bodyPr>
          <a:lstStyle/>
          <a:p>
            <a:r>
              <a:rPr lang="en-US" sz="2800" dirty="0">
                <a:solidFill>
                  <a:srgbClr val="FF0000"/>
                </a:solidFill>
              </a:rPr>
              <a:t>2.  Mutation Accumulation</a:t>
            </a:r>
          </a:p>
        </p:txBody>
      </p:sp>
      <p:sp>
        <p:nvSpPr>
          <p:cNvPr id="4" name="TextBox 3">
            <a:extLst>
              <a:ext uri="{FF2B5EF4-FFF2-40B4-BE49-F238E27FC236}">
                <a16:creationId xmlns:a16="http://schemas.microsoft.com/office/drawing/2014/main" id="{61FE8179-1DE2-4866-9FBD-DBF019FF330D}"/>
              </a:ext>
            </a:extLst>
          </p:cNvPr>
          <p:cNvSpPr txBox="1"/>
          <p:nvPr/>
        </p:nvSpPr>
        <p:spPr>
          <a:xfrm>
            <a:off x="2497932" y="2290465"/>
            <a:ext cx="7331869"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Selection is weak with increasing age</a:t>
            </a:r>
          </a:p>
          <a:p>
            <a:pPr marL="457200" indent="-457200">
              <a:buFont typeface="Arial" panose="020B0604020202020204" pitchFamily="34" charset="0"/>
              <a:buChar char="•"/>
            </a:pPr>
            <a:r>
              <a:rPr lang="en-US" sz="2800" dirty="0"/>
              <a:t>Mutations accumulate with late-life effects because selection isn’t there to remove them</a:t>
            </a:r>
          </a:p>
          <a:p>
            <a:pPr marL="457200" indent="-457200">
              <a:buFont typeface="Arial" panose="020B0604020202020204" pitchFamily="34" charset="0"/>
              <a:buChar char="•"/>
            </a:pPr>
            <a:r>
              <a:rPr lang="en-US" sz="2800" dirty="0"/>
              <a:t>Senescence is a consequence of the sum of these randomly acquired deleterious effects</a:t>
            </a:r>
          </a:p>
        </p:txBody>
      </p:sp>
    </p:spTree>
    <p:extLst>
      <p:ext uri="{BB962C8B-B14F-4D97-AF65-F5344CB8AC3E}">
        <p14:creationId xmlns:p14="http://schemas.microsoft.com/office/powerpoint/2010/main" val="4030016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11234422" cy="1015663"/>
          </a:xfrm>
          <a:prstGeom prst="rect">
            <a:avLst/>
          </a:prstGeom>
          <a:noFill/>
        </p:spPr>
        <p:txBody>
          <a:bodyPr wrap="none" rtlCol="0">
            <a:spAutoFit/>
          </a:bodyPr>
          <a:lstStyle/>
          <a:p>
            <a:r>
              <a:rPr lang="en-US" sz="6000" dirty="0">
                <a:solidFill>
                  <a:srgbClr val="FF0000"/>
                </a:solidFill>
                <a:latin typeface="Calibri" panose="020F0502020204030204" pitchFamily="34" charset="0"/>
              </a:rPr>
              <a:t>Evolutionary Explanations for Aging</a:t>
            </a:r>
          </a:p>
        </p:txBody>
      </p:sp>
      <p:sp>
        <p:nvSpPr>
          <p:cNvPr id="3" name="TextBox 2"/>
          <p:cNvSpPr txBox="1"/>
          <p:nvPr/>
        </p:nvSpPr>
        <p:spPr>
          <a:xfrm>
            <a:off x="914400" y="1600201"/>
            <a:ext cx="8915400" cy="4278094"/>
          </a:xfrm>
          <a:prstGeom prst="rect">
            <a:avLst/>
          </a:prstGeom>
          <a:noFill/>
        </p:spPr>
        <p:txBody>
          <a:bodyPr wrap="square" rtlCol="0">
            <a:spAutoFit/>
          </a:bodyPr>
          <a:lstStyle/>
          <a:p>
            <a:r>
              <a:rPr lang="en-US" sz="3200" u="sng" dirty="0">
                <a:latin typeface="Arial" panose="020B0604020202020204" pitchFamily="34" charset="0"/>
                <a:cs typeface="Arial" panose="020B0604020202020204" pitchFamily="34" charset="0"/>
              </a:rPr>
              <a:t>Antagonistic</a:t>
            </a:r>
            <a:r>
              <a:rPr lang="en-US" u="sng" dirty="0">
                <a:latin typeface="Arial" panose="020B0604020202020204" pitchFamily="34" charset="0"/>
                <a:cs typeface="Arial" panose="020B0604020202020204" pitchFamily="34" charset="0"/>
              </a:rPr>
              <a:t> </a:t>
            </a:r>
            <a:r>
              <a:rPr lang="en-US" sz="3200" u="sng" dirty="0">
                <a:latin typeface="Arial" panose="020B0604020202020204" pitchFamily="34" charset="0"/>
                <a:cs typeface="Arial" panose="020B0604020202020204" pitchFamily="34" charset="0"/>
              </a:rPr>
              <a:t>Pleiotropy</a:t>
            </a:r>
          </a:p>
          <a:p>
            <a:pPr marL="914400" indent="-450850">
              <a:buFont typeface="Arial" panose="020B0604020202020204" pitchFamily="34" charset="0"/>
              <a:buChar char="•"/>
            </a:pPr>
            <a:r>
              <a:rPr lang="en-US" dirty="0">
                <a:latin typeface="Arial" panose="020B0604020202020204" pitchFamily="34" charset="0"/>
                <a:cs typeface="Arial" panose="020B0604020202020204" pitchFamily="34" charset="0"/>
              </a:rPr>
              <a:t>Genes with strong beneficial effects early in life have negative effects later</a:t>
            </a:r>
          </a:p>
          <a:p>
            <a:pPr marL="914400" indent="-450850">
              <a:buFont typeface="Arial" panose="020B0604020202020204" pitchFamily="34" charset="0"/>
              <a:buChar char="•"/>
            </a:pPr>
            <a:r>
              <a:rPr lang="en-US" dirty="0">
                <a:latin typeface="Arial" panose="020B0604020202020204" pitchFamily="34" charset="0"/>
                <a:cs typeface="Arial" panose="020B0604020202020204" pitchFamily="34" charset="0"/>
              </a:rPr>
              <a:t>Reproduction happens early – leads to strong selection to retain the alleles</a:t>
            </a:r>
          </a:p>
          <a:p>
            <a:pPr marL="914400" indent="-450850">
              <a:buFont typeface="Arial" panose="020B0604020202020204" pitchFamily="34" charset="0"/>
              <a:buChar char="•"/>
            </a:pPr>
            <a:r>
              <a:rPr lang="en-US" dirty="0">
                <a:latin typeface="Arial" panose="020B0604020202020204" pitchFamily="34" charset="0"/>
                <a:cs typeface="Arial" panose="020B0604020202020204" pitchFamily="34" charset="0"/>
              </a:rPr>
              <a:t>Negative trade-off between genes that influence traits early in life vs. longevity later in life</a:t>
            </a:r>
          </a:p>
          <a:p>
            <a:pPr marL="914400" indent="-4508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indent="-450850">
              <a:buFont typeface="Arial" panose="020B0604020202020204" pitchFamily="34" charset="0"/>
              <a:buChar char="•"/>
            </a:pPr>
            <a:r>
              <a:rPr lang="en-US" dirty="0">
                <a:latin typeface="Arial" panose="020B0604020202020204" pitchFamily="34" charset="0"/>
                <a:cs typeface="Arial" panose="020B0604020202020204" pitchFamily="34" charset="0"/>
              </a:rPr>
              <a:t>Hypotheses:</a:t>
            </a:r>
          </a:p>
          <a:p>
            <a:pPr marL="1371600" lvl="1" indent="-450850">
              <a:buFont typeface="Franklin Gothic Book" panose="020B0503020102020204" pitchFamily="34" charset="0"/>
              <a:buChar char="–"/>
            </a:pPr>
            <a:r>
              <a:rPr lang="en-US" dirty="0">
                <a:latin typeface="Arial" panose="020B0604020202020204" pitchFamily="34" charset="0"/>
                <a:cs typeface="Arial" panose="020B0604020202020204" pitchFamily="34" charset="0"/>
              </a:rPr>
              <a:t>Disposable soma</a:t>
            </a:r>
          </a:p>
          <a:p>
            <a:pPr marL="1371600" lvl="1" indent="-450850">
              <a:buFont typeface="Franklin Gothic Book" panose="020B0503020102020204" pitchFamily="34" charset="0"/>
              <a:buChar char="–"/>
            </a:pPr>
            <a:r>
              <a:rPr lang="en-US" dirty="0">
                <a:latin typeface="Arial" panose="020B0604020202020204" pitchFamily="34" charset="0"/>
                <a:cs typeface="Arial" panose="020B0604020202020204" pitchFamily="34" charset="0"/>
              </a:rPr>
              <a:t>Developmental theory</a:t>
            </a:r>
          </a:p>
        </p:txBody>
      </p:sp>
    </p:spTree>
    <p:extLst>
      <p:ext uri="{BB962C8B-B14F-4D97-AF65-F5344CB8AC3E}">
        <p14:creationId xmlns:p14="http://schemas.microsoft.com/office/powerpoint/2010/main" val="2411011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5299F-0621-51BC-C513-F74744FAE25E}"/>
              </a:ext>
            </a:extLst>
          </p:cNvPr>
          <p:cNvSpPr txBox="1"/>
          <p:nvPr/>
        </p:nvSpPr>
        <p:spPr>
          <a:xfrm>
            <a:off x="685800" y="381000"/>
            <a:ext cx="10896600" cy="243143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Work with those around you to design an experiment in fruit flies to look for this type of effect.</a:t>
            </a:r>
          </a:p>
          <a:p>
            <a:endParaRPr lang="en-US" sz="3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What traits could we manipulate?</a:t>
            </a:r>
          </a:p>
          <a:p>
            <a:r>
              <a:rPr lang="en-US" sz="2800" dirty="0">
                <a:latin typeface="Arial" panose="020B0604020202020204" pitchFamily="34" charset="0"/>
                <a:cs typeface="Arial" panose="020B0604020202020204" pitchFamily="34" charset="0"/>
              </a:rPr>
              <a:t>What effect are we looking for?</a:t>
            </a:r>
          </a:p>
        </p:txBody>
      </p:sp>
    </p:spTree>
    <p:extLst>
      <p:ext uri="{BB962C8B-B14F-4D97-AF65-F5344CB8AC3E}">
        <p14:creationId xmlns:p14="http://schemas.microsoft.com/office/powerpoint/2010/main" val="16233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descr="Selection on life span"/>
          <p:cNvPicPr>
            <a:picLocks noChangeAspect="1" noChangeArrowheads="1"/>
          </p:cNvPicPr>
          <p:nvPr/>
        </p:nvPicPr>
        <p:blipFill rotWithShape="1">
          <a:blip r:embed="rId2">
            <a:extLst>
              <a:ext uri="{28A0092B-C50C-407E-A947-70E740481C1C}">
                <a14:useLocalDpi xmlns:a14="http://schemas.microsoft.com/office/drawing/2010/main" val="0"/>
              </a:ext>
            </a:extLst>
          </a:blip>
          <a:srcRect t="4789"/>
          <a:stretch/>
        </p:blipFill>
        <p:spPr bwMode="auto">
          <a:xfrm>
            <a:off x="1143000" y="677996"/>
            <a:ext cx="4781550" cy="533673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1028" descr="drosophila_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346092"/>
            <a:ext cx="2727325" cy="2753399"/>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14500" y="6197026"/>
            <a:ext cx="6819900" cy="584775"/>
          </a:xfrm>
          <a:prstGeom prst="rect">
            <a:avLst/>
          </a:prstGeom>
        </p:spPr>
        <p:txBody>
          <a:bodyPr wrap="square">
            <a:spAutoFit/>
          </a:bodyPr>
          <a:lstStyle/>
          <a:p>
            <a:r>
              <a:rPr lang="en-US" sz="1600" dirty="0" err="1">
                <a:latin typeface="Arial" panose="020B0604020202020204" pitchFamily="34" charset="0"/>
                <a:cs typeface="Arial" panose="020B0604020202020204" pitchFamily="34" charset="0"/>
              </a:rPr>
              <a:t>Luckinbill</a:t>
            </a:r>
            <a:r>
              <a:rPr lang="en-US" sz="1600" dirty="0">
                <a:latin typeface="Arial" panose="020B0604020202020204" pitchFamily="34" charset="0"/>
                <a:cs typeface="Arial" panose="020B0604020202020204" pitchFamily="34" charset="0"/>
              </a:rPr>
              <a:t> et al. 1988. A qualitative analysis of some life-history correlates of longevity in </a:t>
            </a:r>
            <a:r>
              <a:rPr lang="en-US" sz="1600" i="1" dirty="0">
                <a:latin typeface="Arial" panose="020B0604020202020204" pitchFamily="34" charset="0"/>
                <a:cs typeface="Arial" panose="020B0604020202020204" pitchFamily="34" charset="0"/>
              </a:rPr>
              <a:t>Drosophila melanogaster</a:t>
            </a:r>
            <a:r>
              <a:rPr lang="en-US" sz="1600" dirty="0">
                <a:latin typeface="Arial" panose="020B0604020202020204" pitchFamily="34" charset="0"/>
                <a:cs typeface="Arial" panose="020B0604020202020204" pitchFamily="34" charset="0"/>
              </a:rPr>
              <a:t>. Evolution. Ecol. 2:85-94.</a:t>
            </a:r>
          </a:p>
        </p:txBody>
      </p:sp>
      <p:sp>
        <p:nvSpPr>
          <p:cNvPr id="3" name="TextBox 2"/>
          <p:cNvSpPr txBox="1"/>
          <p:nvPr/>
        </p:nvSpPr>
        <p:spPr>
          <a:xfrm>
            <a:off x="7262812" y="3886200"/>
            <a:ext cx="3810000" cy="1569660"/>
          </a:xfrm>
          <a:prstGeom prst="rect">
            <a:avLst/>
          </a:prstGeom>
          <a:noFill/>
        </p:spPr>
        <p:txBody>
          <a:bodyPr wrap="square" rtlCol="0">
            <a:spAutoFit/>
          </a:bodyPr>
          <a:lstStyle/>
          <a:p>
            <a:r>
              <a:rPr lang="en-US" sz="3200" dirty="0">
                <a:solidFill>
                  <a:srgbClr val="FF6600"/>
                </a:solidFill>
                <a:latin typeface="Arial" panose="020B0604020202020204" pitchFamily="34" charset="0"/>
                <a:cs typeface="Arial" panose="020B0604020202020204" pitchFamily="34" charset="0"/>
              </a:rPr>
              <a:t>How could we extend lifespan in humans?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26"/>
          <p:cNvSpPr txBox="1">
            <a:spLocks noChangeArrowheads="1"/>
          </p:cNvSpPr>
          <p:nvPr/>
        </p:nvSpPr>
        <p:spPr bwMode="auto">
          <a:xfrm>
            <a:off x="3810001" y="228601"/>
            <a:ext cx="45700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0000"/>
                </a:solidFill>
                <a:latin typeface="Arial" charset="0"/>
              </a:rPr>
              <a:t>ANTAGONISTIC PLEIOTROPY</a:t>
            </a:r>
          </a:p>
        </p:txBody>
      </p:sp>
      <p:pic>
        <p:nvPicPr>
          <p:cNvPr id="21508" name="Picture 1028" descr="Antagonistic plieotropy f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0026" y="808038"/>
            <a:ext cx="6708775" cy="5238750"/>
          </a:xfrm>
          <a:prstGeom prst="rect">
            <a:avLst/>
          </a:prstGeom>
          <a:noFill/>
          <a:extLst>
            <a:ext uri="{909E8E84-426E-40DD-AFC4-6F175D3DCCD1}">
              <a14:hiddenFill xmlns:a14="http://schemas.microsoft.com/office/drawing/2010/main">
                <a:solidFill>
                  <a:srgbClr val="FFFFFF"/>
                </a:solidFill>
              </a14:hiddenFill>
            </a:ext>
          </a:extLst>
        </p:spPr>
      </p:pic>
      <p:sp>
        <p:nvSpPr>
          <p:cNvPr id="21509" name="Text Box 1029"/>
          <p:cNvSpPr txBox="1">
            <a:spLocks noChangeArrowheads="1"/>
          </p:cNvSpPr>
          <p:nvPr/>
        </p:nvSpPr>
        <p:spPr bwMode="auto">
          <a:xfrm>
            <a:off x="6842126" y="1687514"/>
            <a:ext cx="2982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00FF"/>
                </a:solidFill>
                <a:latin typeface="Arial" charset="0"/>
              </a:rPr>
              <a:t>LATE REPRODUCTION</a:t>
            </a:r>
          </a:p>
        </p:txBody>
      </p:sp>
      <p:sp>
        <p:nvSpPr>
          <p:cNvPr id="21510" name="Text Box 1030"/>
          <p:cNvSpPr txBox="1">
            <a:spLocks noChangeArrowheads="1"/>
          </p:cNvSpPr>
          <p:nvPr/>
        </p:nvSpPr>
        <p:spPr bwMode="auto">
          <a:xfrm>
            <a:off x="4176713" y="3732214"/>
            <a:ext cx="2247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00FF"/>
                </a:solidFill>
                <a:latin typeface="Arial" charset="0"/>
              </a:rPr>
              <a:t>EARLY</a:t>
            </a:r>
          </a:p>
          <a:p>
            <a:r>
              <a:rPr lang="en-US" altLang="en-US" sz="2000" b="1">
                <a:solidFill>
                  <a:srgbClr val="0000FF"/>
                </a:solidFill>
                <a:latin typeface="Arial" charset="0"/>
              </a:rPr>
              <a:t>REPRODUCTION</a:t>
            </a:r>
          </a:p>
        </p:txBody>
      </p:sp>
      <p:sp>
        <p:nvSpPr>
          <p:cNvPr id="21511" name="Line 1031"/>
          <p:cNvSpPr>
            <a:spLocks noChangeShapeType="1"/>
          </p:cNvSpPr>
          <p:nvPr/>
        </p:nvSpPr>
        <p:spPr bwMode="auto">
          <a:xfrm flipV="1">
            <a:off x="5410200" y="3633788"/>
            <a:ext cx="304800" cy="1762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Line 1032"/>
          <p:cNvSpPr>
            <a:spLocks noChangeShapeType="1"/>
          </p:cNvSpPr>
          <p:nvPr/>
        </p:nvSpPr>
        <p:spPr bwMode="auto">
          <a:xfrm flipH="1">
            <a:off x="6477000" y="2133601"/>
            <a:ext cx="304800" cy="1762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31B1CF36-6F2B-4E6C-A3F2-F97163AAB014}"/>
              </a:ext>
            </a:extLst>
          </p:cNvPr>
          <p:cNvSpPr txBox="1"/>
          <p:nvPr/>
        </p:nvSpPr>
        <p:spPr>
          <a:xfrm>
            <a:off x="1811926" y="6264446"/>
            <a:ext cx="7501349" cy="400110"/>
          </a:xfrm>
          <a:prstGeom prst="rect">
            <a:avLst/>
          </a:prstGeom>
          <a:noFill/>
        </p:spPr>
        <p:txBody>
          <a:bodyPr wrap="none" rtlCol="0">
            <a:spAutoFit/>
          </a:bodyPr>
          <a:lstStyle/>
          <a:p>
            <a:r>
              <a:rPr lang="en-US" sz="2000" dirty="0"/>
              <a:t>Several studies have found genes/alleles responsible for AP effects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1ED4C-6116-F334-D294-21B82246F3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1DE06BB-95C3-6B60-0F78-4D15E505075F}"/>
              </a:ext>
            </a:extLst>
          </p:cNvPr>
          <p:cNvSpPr txBox="1"/>
          <p:nvPr/>
        </p:nvSpPr>
        <p:spPr>
          <a:xfrm>
            <a:off x="990600" y="914400"/>
            <a:ext cx="6033823" cy="1077218"/>
          </a:xfrm>
          <a:prstGeom prst="rect">
            <a:avLst/>
          </a:prstGeom>
          <a:noFill/>
        </p:spPr>
        <p:txBody>
          <a:bodyPr wrap="square" rtlCol="0">
            <a:spAutoFit/>
          </a:bodyPr>
          <a:lstStyle/>
          <a:p>
            <a:pPr algn="ctr"/>
            <a:r>
              <a:rPr lang="en-US" sz="3200" b="1" dirty="0">
                <a:solidFill>
                  <a:srgbClr val="0000FF"/>
                </a:solidFill>
                <a:latin typeface="Arial" panose="020B0604020202020204" pitchFamily="34" charset="0"/>
                <a:cs typeface="Arial" panose="020B0604020202020204" pitchFamily="34" charset="0"/>
              </a:rPr>
              <a:t>A Physiological / Mechanistic Explanation for the AP</a:t>
            </a:r>
          </a:p>
        </p:txBody>
      </p:sp>
      <p:pic>
        <p:nvPicPr>
          <p:cNvPr id="25602" name="Picture 2" descr="http://uploads.macacovelho.com.br/wp-content/uploads/2013/10/cute-animal-eating-corn-Favim.com-470158.jpg">
            <a:extLst>
              <a:ext uri="{FF2B5EF4-FFF2-40B4-BE49-F238E27FC236}">
                <a16:creationId xmlns:a16="http://schemas.microsoft.com/office/drawing/2014/main" id="{27569B02-383E-4997-EE48-D0AA258F8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28241"/>
            <a:ext cx="4329378" cy="3117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A5FF60-BADA-D949-FA64-00060C0729FE}"/>
              </a:ext>
            </a:extLst>
          </p:cNvPr>
          <p:cNvSpPr txBox="1"/>
          <p:nvPr/>
        </p:nvSpPr>
        <p:spPr>
          <a:xfrm>
            <a:off x="1219201" y="5029200"/>
            <a:ext cx="100584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Can’t allocate resources to both</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Cell damage is constant, proteins accumulate that interfere with cell function</a:t>
            </a:r>
          </a:p>
        </p:txBody>
      </p:sp>
    </p:spTree>
    <p:extLst>
      <p:ext uri="{BB962C8B-B14F-4D97-AF65-F5344CB8AC3E}">
        <p14:creationId xmlns:p14="http://schemas.microsoft.com/office/powerpoint/2010/main" val="178644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755"/>
          <a:stretch/>
        </p:blipFill>
        <p:spPr bwMode="auto">
          <a:xfrm>
            <a:off x="762000" y="1280496"/>
            <a:ext cx="10668000" cy="5425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A3A897-FF0C-4FED-B31E-CE5ED8BFFA97}"/>
              </a:ext>
            </a:extLst>
          </p:cNvPr>
          <p:cNvSpPr txBox="1"/>
          <p:nvPr/>
        </p:nvSpPr>
        <p:spPr>
          <a:xfrm>
            <a:off x="3429000" y="381000"/>
            <a:ext cx="5801588"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Life Expectancy by Country</a:t>
            </a:r>
          </a:p>
        </p:txBody>
      </p:sp>
    </p:spTree>
    <p:extLst>
      <p:ext uri="{BB962C8B-B14F-4D97-AF65-F5344CB8AC3E}">
        <p14:creationId xmlns:p14="http://schemas.microsoft.com/office/powerpoint/2010/main" val="202977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91FBB-171B-A1FA-7424-7D19123651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E59F16-D7E9-BDD1-0CB2-1C56B3133BA4}"/>
              </a:ext>
            </a:extLst>
          </p:cNvPr>
          <p:cNvSpPr txBox="1"/>
          <p:nvPr/>
        </p:nvSpPr>
        <p:spPr>
          <a:xfrm>
            <a:off x="647700" y="533400"/>
            <a:ext cx="108966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Draw a graph of resource availability with age in humans</a:t>
            </a:r>
          </a:p>
        </p:txBody>
      </p:sp>
      <p:sp>
        <p:nvSpPr>
          <p:cNvPr id="3" name="TextBox 2">
            <a:extLst>
              <a:ext uri="{FF2B5EF4-FFF2-40B4-BE49-F238E27FC236}">
                <a16:creationId xmlns:a16="http://schemas.microsoft.com/office/drawing/2014/main" id="{2F009DBB-AC40-053C-98E7-DE31A5B6B60F}"/>
              </a:ext>
            </a:extLst>
          </p:cNvPr>
          <p:cNvSpPr txBox="1"/>
          <p:nvPr/>
        </p:nvSpPr>
        <p:spPr>
          <a:xfrm>
            <a:off x="647700" y="1905000"/>
            <a:ext cx="105156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FF6600"/>
                </a:solidFill>
                <a:latin typeface="Arial" panose="020B0604020202020204" pitchFamily="34" charset="0"/>
                <a:cs typeface="Arial" panose="020B0604020202020204" pitchFamily="34" charset="0"/>
              </a:rPr>
              <a:t>Does resource availability change at end of reproductive window?</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Breakdown of cellular pathways occurs with increasing age, may not be tied to resources</a:t>
            </a:r>
          </a:p>
        </p:txBody>
      </p:sp>
    </p:spTree>
    <p:extLst>
      <p:ext uri="{BB962C8B-B14F-4D97-AF65-F5344CB8AC3E}">
        <p14:creationId xmlns:p14="http://schemas.microsoft.com/office/powerpoint/2010/main" val="5943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FCC616F-63F9-408F-B46D-01785DF9DE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6982" y="3429001"/>
            <a:ext cx="6400800" cy="34182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imals in research: C. elegans (roundworm)">
            <a:extLst>
              <a:ext uri="{FF2B5EF4-FFF2-40B4-BE49-F238E27FC236}">
                <a16:creationId xmlns:a16="http://schemas.microsoft.com/office/drawing/2014/main" id="{F6104CDA-FE07-47A2-AA85-63BF33ED00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0" y="250132"/>
            <a:ext cx="3200400" cy="27173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B146AA-C922-4039-A9C3-13B869CC5AC1}"/>
              </a:ext>
            </a:extLst>
          </p:cNvPr>
          <p:cNvSpPr txBox="1"/>
          <p:nvPr/>
        </p:nvSpPr>
        <p:spPr>
          <a:xfrm>
            <a:off x="1580867" y="2971800"/>
            <a:ext cx="2733505" cy="338554"/>
          </a:xfrm>
          <a:prstGeom prst="rect">
            <a:avLst/>
          </a:prstGeom>
          <a:noFill/>
        </p:spPr>
        <p:txBody>
          <a:bodyPr wrap="none" rtlCol="0">
            <a:spAutoFit/>
          </a:bodyPr>
          <a:lstStyle/>
          <a:p>
            <a:r>
              <a:rPr lang="en-US" sz="1600" dirty="0" err="1"/>
              <a:t>Tacutu</a:t>
            </a:r>
            <a:r>
              <a:rPr lang="en-US" sz="1600" dirty="0"/>
              <a:t> et al. 2012. </a:t>
            </a:r>
            <a:r>
              <a:rPr lang="en-US" sz="1600" dirty="0" err="1"/>
              <a:t>PLoS</a:t>
            </a:r>
            <a:r>
              <a:rPr lang="en-US" sz="1600" dirty="0"/>
              <a:t> ONE</a:t>
            </a:r>
          </a:p>
        </p:txBody>
      </p:sp>
      <p:sp>
        <p:nvSpPr>
          <p:cNvPr id="2" name="TextBox 1">
            <a:extLst>
              <a:ext uri="{FF2B5EF4-FFF2-40B4-BE49-F238E27FC236}">
                <a16:creationId xmlns:a16="http://schemas.microsoft.com/office/drawing/2014/main" id="{7D4CB378-9A21-670A-0D3E-5C4ABE9F42C7}"/>
              </a:ext>
            </a:extLst>
          </p:cNvPr>
          <p:cNvSpPr txBox="1"/>
          <p:nvPr/>
        </p:nvSpPr>
        <p:spPr>
          <a:xfrm>
            <a:off x="1367699" y="435420"/>
            <a:ext cx="5893345"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Developmental Theory of Aging</a:t>
            </a:r>
          </a:p>
        </p:txBody>
      </p:sp>
      <p:sp>
        <p:nvSpPr>
          <p:cNvPr id="4" name="TextBox 3">
            <a:extLst>
              <a:ext uri="{FF2B5EF4-FFF2-40B4-BE49-F238E27FC236}">
                <a16:creationId xmlns:a16="http://schemas.microsoft.com/office/drawing/2014/main" id="{BACAA4FB-C405-C59C-6146-BD75FB1B96A9}"/>
              </a:ext>
            </a:extLst>
          </p:cNvPr>
          <p:cNvSpPr txBox="1"/>
          <p:nvPr/>
        </p:nvSpPr>
        <p:spPr>
          <a:xfrm>
            <a:off x="444415" y="1357355"/>
            <a:ext cx="7226658" cy="1200329"/>
          </a:xfrm>
          <a:prstGeom prst="rect">
            <a:avLst/>
          </a:prstGeom>
          <a:noFill/>
        </p:spPr>
        <p:txBody>
          <a:bodyPr wrap="non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Physiological processes optimized for early repro</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Not optimized for late-life function</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Leads to slow cell degeneration</a:t>
            </a:r>
          </a:p>
        </p:txBody>
      </p:sp>
    </p:spTree>
    <p:extLst>
      <p:ext uri="{BB962C8B-B14F-4D97-AF65-F5344CB8AC3E}">
        <p14:creationId xmlns:p14="http://schemas.microsoft.com/office/powerpoint/2010/main" val="4064552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F9A02-5043-CCC4-106C-0E991316AE59}"/>
              </a:ext>
            </a:extLst>
          </p:cNvPr>
          <p:cNvSpPr txBox="1"/>
          <p:nvPr/>
        </p:nvSpPr>
        <p:spPr>
          <a:xfrm>
            <a:off x="1066800" y="1524000"/>
            <a:ext cx="8001000" cy="2062103"/>
          </a:xfrm>
          <a:prstGeom prst="rect">
            <a:avLst/>
          </a:prstGeom>
          <a:noFill/>
        </p:spPr>
        <p:txBody>
          <a:bodyPr wrap="square">
            <a:spAutoFit/>
          </a:bodyPr>
          <a:lstStyle/>
          <a:p>
            <a:pPr marL="463550" indent="-463550"/>
            <a:r>
              <a:rPr lang="en-US" sz="3200" u="sng" dirty="0">
                <a:latin typeface="Arial" panose="020B0604020202020204" pitchFamily="34" charset="0"/>
                <a:cs typeface="Arial" panose="020B0604020202020204" pitchFamily="34" charset="0"/>
              </a:rPr>
              <a:t>Mutation Accumulation</a:t>
            </a:r>
          </a:p>
          <a:p>
            <a:pPr marL="914400" indent="-457200">
              <a:buFont typeface="Arial" panose="020B0604020202020204" pitchFamily="34" charset="0"/>
              <a:buChar char="•"/>
            </a:pPr>
            <a:r>
              <a:rPr lang="en-US" dirty="0">
                <a:latin typeface="Arial" panose="020B0604020202020204" pitchFamily="34" charset="0"/>
                <a:cs typeface="Arial" panose="020B0604020202020204" pitchFamily="34" charset="0"/>
              </a:rPr>
              <a:t>Selection weak on older individuals</a:t>
            </a:r>
          </a:p>
          <a:p>
            <a:pPr marL="914400" indent="-457200">
              <a:buFont typeface="Arial" panose="020B0604020202020204" pitchFamily="34" charset="0"/>
              <a:buChar char="•"/>
            </a:pPr>
            <a:r>
              <a:rPr lang="en-US" dirty="0">
                <a:latin typeface="Arial" panose="020B0604020202020204" pitchFamily="34" charset="0"/>
                <a:cs typeface="Arial" panose="020B0604020202020204" pitchFamily="34" charset="0"/>
              </a:rPr>
              <a:t>Organisms senesce because accumulation of mutations that effect older individuals</a:t>
            </a:r>
          </a:p>
          <a:p>
            <a:pPr marL="914400" indent="-457200">
              <a:buFont typeface="Arial" panose="020B0604020202020204" pitchFamily="34" charset="0"/>
              <a:buChar char="•"/>
            </a:pPr>
            <a:r>
              <a:rPr lang="en-US" dirty="0">
                <a:latin typeface="Arial" panose="020B0604020202020204" pitchFamily="34" charset="0"/>
                <a:cs typeface="Arial" panose="020B0604020202020204" pitchFamily="34" charset="0"/>
              </a:rPr>
              <a:t>Selection can’t remove them</a:t>
            </a:r>
          </a:p>
        </p:txBody>
      </p:sp>
      <p:sp>
        <p:nvSpPr>
          <p:cNvPr id="4" name="TextBox 3">
            <a:extLst>
              <a:ext uri="{FF2B5EF4-FFF2-40B4-BE49-F238E27FC236}">
                <a16:creationId xmlns:a16="http://schemas.microsoft.com/office/drawing/2014/main" id="{D67C0776-303A-2332-51D3-2DA4C5E72DDF}"/>
              </a:ext>
            </a:extLst>
          </p:cNvPr>
          <p:cNvSpPr txBox="1"/>
          <p:nvPr/>
        </p:nvSpPr>
        <p:spPr>
          <a:xfrm>
            <a:off x="609600" y="304800"/>
            <a:ext cx="11234422" cy="1015663"/>
          </a:xfrm>
          <a:prstGeom prst="rect">
            <a:avLst/>
          </a:prstGeom>
          <a:noFill/>
        </p:spPr>
        <p:txBody>
          <a:bodyPr wrap="none" rtlCol="0">
            <a:spAutoFit/>
          </a:bodyPr>
          <a:lstStyle/>
          <a:p>
            <a:r>
              <a:rPr lang="en-US" sz="6000" dirty="0">
                <a:solidFill>
                  <a:srgbClr val="FF0000"/>
                </a:solidFill>
                <a:latin typeface="Calibri" panose="020F0502020204030204" pitchFamily="34" charset="0"/>
              </a:rPr>
              <a:t>Evolutionary Explanations for Aging</a:t>
            </a:r>
          </a:p>
        </p:txBody>
      </p:sp>
    </p:spTree>
    <p:extLst>
      <p:ext uri="{BB962C8B-B14F-4D97-AF65-F5344CB8AC3E}">
        <p14:creationId xmlns:p14="http://schemas.microsoft.com/office/powerpoint/2010/main" val="3676462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497932" y="457200"/>
            <a:ext cx="71961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a:solidFill>
                  <a:srgbClr val="0000FF"/>
                </a:solidFill>
                <a:latin typeface="Arial" charset="0"/>
              </a:rPr>
              <a:t>The WALL OF DEATH!</a:t>
            </a:r>
          </a:p>
        </p:txBody>
      </p:sp>
      <p:sp>
        <p:nvSpPr>
          <p:cNvPr id="2" name="TextBox 1">
            <a:extLst>
              <a:ext uri="{FF2B5EF4-FFF2-40B4-BE49-F238E27FC236}">
                <a16:creationId xmlns:a16="http://schemas.microsoft.com/office/drawing/2014/main" id="{D8EC2B2B-2620-67EB-1336-9628C4282AA8}"/>
              </a:ext>
            </a:extLst>
          </p:cNvPr>
          <p:cNvSpPr txBox="1"/>
          <p:nvPr/>
        </p:nvSpPr>
        <p:spPr>
          <a:xfrm>
            <a:off x="838200" y="1676400"/>
            <a:ext cx="7471917" cy="954107"/>
          </a:xfrm>
          <a:prstGeom prst="rect">
            <a:avLst/>
          </a:prstGeom>
          <a:noFill/>
        </p:spPr>
        <p:txBody>
          <a:bodyPr wrap="non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Models predicted rapid increase in mortality</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Wall of death</a:t>
            </a:r>
          </a:p>
        </p:txBody>
      </p:sp>
      <p:pic>
        <p:nvPicPr>
          <p:cNvPr id="4" name="Picture 3" descr="A graph showing the age of a baby&#10;&#10;AI-generated content may be incorrect.">
            <a:extLst>
              <a:ext uri="{FF2B5EF4-FFF2-40B4-BE49-F238E27FC236}">
                <a16:creationId xmlns:a16="http://schemas.microsoft.com/office/drawing/2014/main" id="{1ECBA4D0-E0F6-6A9A-557D-992AA4686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166872"/>
            <a:ext cx="6172200" cy="3538728"/>
          </a:xfrm>
          <a:prstGeom prst="rect">
            <a:avLst/>
          </a:prstGeom>
        </p:spPr>
      </p:pic>
      <p:pic>
        <p:nvPicPr>
          <p:cNvPr id="6" name="Picture 5" descr="A graph of different age groups&#10;&#10;AI-generated content may be incorrect.">
            <a:extLst>
              <a:ext uri="{FF2B5EF4-FFF2-40B4-BE49-F238E27FC236}">
                <a16:creationId xmlns:a16="http://schemas.microsoft.com/office/drawing/2014/main" id="{63CA7C2F-322C-FF4C-F5B1-384405C3B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630507"/>
            <a:ext cx="4118286" cy="3841730"/>
          </a:xfrm>
          <a:prstGeom prst="rect">
            <a:avLst/>
          </a:prstGeom>
        </p:spPr>
      </p:pic>
      <p:sp>
        <p:nvSpPr>
          <p:cNvPr id="7" name="TextBox 6">
            <a:extLst>
              <a:ext uri="{FF2B5EF4-FFF2-40B4-BE49-F238E27FC236}">
                <a16:creationId xmlns:a16="http://schemas.microsoft.com/office/drawing/2014/main" id="{5BCC9EE5-B2E9-C181-861E-38BB0AC51FA8}"/>
              </a:ext>
            </a:extLst>
          </p:cNvPr>
          <p:cNvSpPr txBox="1"/>
          <p:nvPr/>
        </p:nvSpPr>
        <p:spPr>
          <a:xfrm>
            <a:off x="10515600" y="2153453"/>
            <a:ext cx="1483098" cy="461665"/>
          </a:xfrm>
          <a:prstGeom prst="rect">
            <a:avLst/>
          </a:prstGeom>
          <a:noFill/>
        </p:spPr>
        <p:txBody>
          <a:bodyPr wrap="none" rtlCol="0">
            <a:spAutoFit/>
          </a:bodyPr>
          <a:lstStyle/>
          <a:p>
            <a:r>
              <a:rPr lang="en-US" dirty="0"/>
              <a:t>Elephants</a:t>
            </a:r>
          </a:p>
        </p:txBody>
      </p:sp>
      <p:sp>
        <p:nvSpPr>
          <p:cNvPr id="8" name="TextBox 7">
            <a:extLst>
              <a:ext uri="{FF2B5EF4-FFF2-40B4-BE49-F238E27FC236}">
                <a16:creationId xmlns:a16="http://schemas.microsoft.com/office/drawing/2014/main" id="{DF4C8EA5-E6F8-E802-8A81-5E883B5803EC}"/>
              </a:ext>
            </a:extLst>
          </p:cNvPr>
          <p:cNvSpPr txBox="1"/>
          <p:nvPr/>
        </p:nvSpPr>
        <p:spPr>
          <a:xfrm>
            <a:off x="6705600" y="6125587"/>
            <a:ext cx="1370888" cy="584775"/>
          </a:xfrm>
          <a:prstGeom prst="rect">
            <a:avLst/>
          </a:prstGeom>
          <a:noFill/>
        </p:spPr>
        <p:txBody>
          <a:bodyPr wrap="none" rtlCol="0">
            <a:spAutoFit/>
          </a:bodyPr>
          <a:lstStyle/>
          <a:p>
            <a:r>
              <a:rPr lang="en-US" sz="3200" dirty="0">
                <a:solidFill>
                  <a:srgbClr val="FF6600"/>
                </a:solidFill>
                <a:latin typeface="Arial" panose="020B0604020202020204" pitchFamily="34" charset="0"/>
                <a:cs typeface="Arial" panose="020B0604020202020204" pitchFamily="34" charset="0"/>
              </a:rPr>
              <a:t>WHY?</a:t>
            </a:r>
          </a:p>
        </p:txBody>
      </p:sp>
    </p:spTree>
    <p:extLst>
      <p:ext uri="{BB962C8B-B14F-4D97-AF65-F5344CB8AC3E}">
        <p14:creationId xmlns:p14="http://schemas.microsoft.com/office/powerpoint/2010/main" val="22990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26"/>
          <p:cNvSpPr txBox="1">
            <a:spLocks noChangeArrowheads="1"/>
          </p:cNvSpPr>
          <p:nvPr/>
        </p:nvSpPr>
        <p:spPr bwMode="auto">
          <a:xfrm>
            <a:off x="2600325" y="304800"/>
            <a:ext cx="699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latin typeface="Arial" charset="0"/>
              </a:rPr>
              <a:t>FUTURE PROSPECTS FOR AGING RESEARCH</a:t>
            </a:r>
          </a:p>
        </p:txBody>
      </p:sp>
      <p:sp>
        <p:nvSpPr>
          <p:cNvPr id="24579" name="Text Box 1027"/>
          <p:cNvSpPr txBox="1">
            <a:spLocks noChangeArrowheads="1"/>
          </p:cNvSpPr>
          <p:nvPr/>
        </p:nvSpPr>
        <p:spPr bwMode="auto">
          <a:xfrm>
            <a:off x="1143000" y="990600"/>
            <a:ext cx="9601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latin typeface="Arial" charset="0"/>
              </a:rPr>
              <a:t>“People who think they are going to find a fountain of youth, whether at the molecular level or at any level, are not going to be successful.”</a:t>
            </a:r>
          </a:p>
          <a:p>
            <a:endParaRPr lang="en-US" altLang="en-US" sz="2800" b="1" dirty="0">
              <a:latin typeface="Arial" charset="0"/>
            </a:endParaRPr>
          </a:p>
          <a:p>
            <a:r>
              <a:rPr lang="en-US" altLang="en-US" sz="2800" b="1" dirty="0">
                <a:latin typeface="Arial" charset="0"/>
              </a:rPr>
              <a:t>					G. C. Williams</a:t>
            </a:r>
          </a:p>
        </p:txBody>
      </p:sp>
      <p:sp>
        <p:nvSpPr>
          <p:cNvPr id="24580" name="Text Box 1028"/>
          <p:cNvSpPr txBox="1">
            <a:spLocks noChangeArrowheads="1"/>
          </p:cNvSpPr>
          <p:nvPr/>
        </p:nvSpPr>
        <p:spPr bwMode="auto">
          <a:xfrm>
            <a:off x="1104900" y="4013418"/>
            <a:ext cx="9982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sz="2800" dirty="0">
                <a:latin typeface="Arial" charset="0"/>
              </a:rPr>
              <a:t>Theories of senescence predict that a medical “fountain of youth” is an unlikely</a:t>
            </a:r>
          </a:p>
          <a:p>
            <a:pPr>
              <a:buClr>
                <a:srgbClr val="FF0000"/>
              </a:buClr>
              <a:buFont typeface="Wingdings" pitchFamily="2" charset="2"/>
              <a:buChar char="§"/>
            </a:pPr>
            <a:endParaRPr lang="en-US" altLang="en-US" sz="2800" dirty="0">
              <a:latin typeface="Arial" charset="0"/>
            </a:endParaRPr>
          </a:p>
          <a:p>
            <a:pPr>
              <a:buClr>
                <a:srgbClr val="FF0000"/>
              </a:buClr>
              <a:buFont typeface="Wingdings" pitchFamily="2" charset="2"/>
              <a:buChar char="§"/>
            </a:pPr>
            <a:r>
              <a:rPr lang="en-US" altLang="en-US" sz="2800" dirty="0">
                <a:latin typeface="Arial" charset="0"/>
              </a:rPr>
              <a:t>Prospect of a </a:t>
            </a:r>
            <a:r>
              <a:rPr lang="en-US" altLang="en-US" sz="2800" i="1" dirty="0">
                <a:latin typeface="Arial" charset="0"/>
              </a:rPr>
              <a:t>single aging gene</a:t>
            </a:r>
            <a:r>
              <a:rPr lang="en-US" altLang="en-US" sz="2800" dirty="0">
                <a:latin typeface="Arial" charset="0"/>
              </a:rPr>
              <a:t> impossible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AB096-F0C9-4E5B-8FC2-82670159668A}"/>
              </a:ext>
            </a:extLst>
          </p:cNvPr>
          <p:cNvSpPr txBox="1"/>
          <p:nvPr/>
        </p:nvSpPr>
        <p:spPr>
          <a:xfrm>
            <a:off x="713770" y="304800"/>
            <a:ext cx="10764485" cy="769441"/>
          </a:xfrm>
          <a:prstGeom prst="rect">
            <a:avLst/>
          </a:prstGeom>
          <a:noFill/>
        </p:spPr>
        <p:txBody>
          <a:bodyPr wrap="none" rtlCol="0">
            <a:spAutoFit/>
          </a:bodyPr>
          <a:lstStyle/>
          <a:p>
            <a:pPr algn="ctr"/>
            <a:r>
              <a:rPr lang="en-US" sz="4400" dirty="0">
                <a:solidFill>
                  <a:srgbClr val="FF6600"/>
                </a:solidFill>
                <a:latin typeface="Arial" panose="020B0604020202020204" pitchFamily="34" charset="0"/>
                <a:cs typeface="Arial" panose="020B0604020202020204" pitchFamily="34" charset="0"/>
              </a:rPr>
              <a:t>Where can we look to understand ageing?</a:t>
            </a:r>
          </a:p>
        </p:txBody>
      </p:sp>
      <p:pic>
        <p:nvPicPr>
          <p:cNvPr id="1026" name="Picture 2" descr="Blue Zones - Jamestown Spine">
            <a:extLst>
              <a:ext uri="{FF2B5EF4-FFF2-40B4-BE49-F238E27FC236}">
                <a16:creationId xmlns:a16="http://schemas.microsoft.com/office/drawing/2014/main" id="{45049E9C-DA87-4BB3-B136-2A9902352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648" y="1371601"/>
            <a:ext cx="9144000" cy="5322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E3BCF5-7F13-3975-384B-C68D753250F8}"/>
              </a:ext>
            </a:extLst>
          </p:cNvPr>
          <p:cNvSpPr txBox="1"/>
          <p:nvPr/>
        </p:nvSpPr>
        <p:spPr>
          <a:xfrm>
            <a:off x="304800" y="4800600"/>
            <a:ext cx="3276600" cy="769441"/>
          </a:xfrm>
          <a:prstGeom prst="rect">
            <a:avLst/>
          </a:prstGeom>
          <a:noFill/>
        </p:spPr>
        <p:txBody>
          <a:bodyPr wrap="square">
            <a:spAutoFit/>
          </a:bodyPr>
          <a:lstStyle/>
          <a:p>
            <a:r>
              <a:rPr lang="en-US" sz="4400" b="1" dirty="0">
                <a:solidFill>
                  <a:srgbClr val="0000FF"/>
                </a:solidFill>
                <a:latin typeface="Arial" panose="020B0604020202020204" pitchFamily="34" charset="0"/>
                <a:cs typeface="Arial" panose="020B0604020202020204" pitchFamily="34" charset="0"/>
              </a:rPr>
              <a:t>Blue Zones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3" name="Group 5"/>
          <p:cNvGrpSpPr>
            <a:grpSpLocks/>
          </p:cNvGrpSpPr>
          <p:nvPr/>
        </p:nvGrpSpPr>
        <p:grpSpPr bwMode="auto">
          <a:xfrm>
            <a:off x="721059" y="66675"/>
            <a:ext cx="5105400" cy="2438400"/>
            <a:chOff x="-58" y="-29"/>
            <a:chExt cx="2544" cy="1536"/>
          </a:xfrm>
        </p:grpSpPr>
        <p:sp>
          <p:nvSpPr>
            <p:cNvPr id="2050" name="Rectangle 2"/>
            <p:cNvSpPr>
              <a:spLocks noChangeArrowheads="1"/>
            </p:cNvSpPr>
            <p:nvPr/>
          </p:nvSpPr>
          <p:spPr bwMode="auto">
            <a:xfrm>
              <a:off x="-58" y="-29"/>
              <a:ext cx="11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a:latin typeface="Arial" charset="0"/>
              </a:endParaRPr>
            </a:p>
            <a:p>
              <a:pPr eaLnBrk="0" hangingPunct="0"/>
              <a:endParaRPr lang="en-US" altLang="en-US" sz="3200" b="1">
                <a:latin typeface="Arial" charset="0"/>
              </a:endParaRPr>
            </a:p>
          </p:txBody>
        </p:sp>
        <p:sp>
          <p:nvSpPr>
            <p:cNvPr id="2051" name="Rectangle 3"/>
            <p:cNvSpPr>
              <a:spLocks noChangeArrowheads="1"/>
            </p:cNvSpPr>
            <p:nvPr/>
          </p:nvSpPr>
          <p:spPr bwMode="auto">
            <a:xfrm>
              <a:off x="0" y="518"/>
              <a:ext cx="2486"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dirty="0">
                  <a:solidFill>
                    <a:srgbClr val="0000FF"/>
                  </a:solidFill>
                  <a:latin typeface="Arial" charset="0"/>
                </a:rPr>
                <a:t>Sardinia's Mysterious Male Methuselahs </a:t>
              </a:r>
            </a:p>
          </p:txBody>
        </p:sp>
        <p:sp>
          <p:nvSpPr>
            <p:cNvPr id="2052" name="Rectangle 4"/>
            <p:cNvSpPr>
              <a:spLocks noChangeArrowheads="1"/>
            </p:cNvSpPr>
            <p:nvPr/>
          </p:nvSpPr>
          <p:spPr bwMode="auto">
            <a:xfrm>
              <a:off x="-58" y="777"/>
              <a:ext cx="11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a:latin typeface="Arial" charset="0"/>
              </a:endParaRPr>
            </a:p>
            <a:p>
              <a:pPr eaLnBrk="0" hangingPunct="0"/>
              <a:endParaRPr lang="en-US" altLang="en-US" sz="3200" b="1">
                <a:latin typeface="Arial" charset="0"/>
              </a:endParaRPr>
            </a:p>
          </p:txBody>
        </p:sp>
      </p:grpSp>
      <p:pic>
        <p:nvPicPr>
          <p:cNvPr id="2054" name="Picture 6" descr="Antonip Todde age 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642" y="66675"/>
            <a:ext cx="5710683" cy="4581525"/>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6976730" y="5410200"/>
            <a:ext cx="3617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latin typeface="Arial" charset="0"/>
              </a:rPr>
              <a:t>Antonio </a:t>
            </a:r>
            <a:r>
              <a:rPr lang="en-US" altLang="en-US" b="1" dirty="0" err="1">
                <a:latin typeface="Arial" charset="0"/>
              </a:rPr>
              <a:t>Todde</a:t>
            </a:r>
            <a:r>
              <a:rPr lang="en-US" altLang="en-US" b="1" dirty="0">
                <a:latin typeface="Arial" charset="0"/>
              </a:rPr>
              <a:t>, age 112</a:t>
            </a:r>
          </a:p>
        </p:txBody>
      </p:sp>
      <p:pic>
        <p:nvPicPr>
          <p:cNvPr id="3" name="Picture 2">
            <a:extLst>
              <a:ext uri="{FF2B5EF4-FFF2-40B4-BE49-F238E27FC236}">
                <a16:creationId xmlns:a16="http://schemas.microsoft.com/office/drawing/2014/main" id="{638F7392-E244-44F2-8B1C-02611742A8C9}"/>
              </a:ext>
            </a:extLst>
          </p:cNvPr>
          <p:cNvPicPr>
            <a:picLocks noChangeAspect="1"/>
          </p:cNvPicPr>
          <p:nvPr/>
        </p:nvPicPr>
        <p:blipFill>
          <a:blip r:embed="rId3"/>
          <a:stretch>
            <a:fillRect/>
          </a:stretch>
        </p:blipFill>
        <p:spPr>
          <a:xfrm>
            <a:off x="685801" y="2673172"/>
            <a:ext cx="4483528" cy="39371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A26718-E273-47B9-AB1E-8F0BC64BB94F}"/>
              </a:ext>
            </a:extLst>
          </p:cNvPr>
          <p:cNvPicPr>
            <a:picLocks noChangeAspect="1"/>
          </p:cNvPicPr>
          <p:nvPr/>
        </p:nvPicPr>
        <p:blipFill>
          <a:blip r:embed="rId2"/>
          <a:stretch>
            <a:fillRect/>
          </a:stretch>
        </p:blipFill>
        <p:spPr>
          <a:xfrm>
            <a:off x="5715000" y="540727"/>
            <a:ext cx="5562600" cy="5776546"/>
          </a:xfrm>
          <a:prstGeom prst="rect">
            <a:avLst/>
          </a:prstGeom>
        </p:spPr>
      </p:pic>
      <p:sp>
        <p:nvSpPr>
          <p:cNvPr id="4" name="TextBox 3">
            <a:extLst>
              <a:ext uri="{FF2B5EF4-FFF2-40B4-BE49-F238E27FC236}">
                <a16:creationId xmlns:a16="http://schemas.microsoft.com/office/drawing/2014/main" id="{242A1C07-D96C-48D4-BE94-736316780875}"/>
              </a:ext>
            </a:extLst>
          </p:cNvPr>
          <p:cNvSpPr txBox="1"/>
          <p:nvPr/>
        </p:nvSpPr>
        <p:spPr>
          <a:xfrm>
            <a:off x="1332980" y="403092"/>
            <a:ext cx="2833276" cy="646331"/>
          </a:xfrm>
          <a:prstGeom prst="rect">
            <a:avLst/>
          </a:prstGeom>
          <a:noFill/>
        </p:spPr>
        <p:txBody>
          <a:bodyPr wrap="none" rtlCol="0">
            <a:spAutoFit/>
          </a:bodyPr>
          <a:lstStyle/>
          <a:p>
            <a:r>
              <a:rPr lang="en-US" sz="3600" dirty="0" err="1"/>
              <a:t>Acciaroli</a:t>
            </a:r>
            <a:r>
              <a:rPr lang="en-US" sz="3600" dirty="0"/>
              <a:t>, Italy</a:t>
            </a:r>
          </a:p>
        </p:txBody>
      </p:sp>
      <p:pic>
        <p:nvPicPr>
          <p:cNvPr id="2050" name="Picture 2" descr="Acciaroli Marina in Acciaroli, Italy - Marina Reviews - Phone Number -  Marinas.com">
            <a:extLst>
              <a:ext uri="{FF2B5EF4-FFF2-40B4-BE49-F238E27FC236}">
                <a16:creationId xmlns:a16="http://schemas.microsoft.com/office/drawing/2014/main" id="{F2A2A0E7-F558-4AA0-8987-66FDC41AC90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542"/>
          <a:stretch/>
        </p:blipFill>
        <p:spPr bwMode="auto">
          <a:xfrm>
            <a:off x="478737" y="1527720"/>
            <a:ext cx="4953000" cy="460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24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46978-470A-A288-B3FC-A78BDDAC2BCF}"/>
              </a:ext>
            </a:extLst>
          </p:cNvPr>
          <p:cNvSpPr txBox="1"/>
          <p:nvPr/>
        </p:nvSpPr>
        <p:spPr>
          <a:xfrm>
            <a:off x="1600200" y="1676400"/>
            <a:ext cx="7452681" cy="4031873"/>
          </a:xfrm>
          <a:prstGeom prst="rect">
            <a:avLst/>
          </a:prstGeom>
          <a:noFill/>
        </p:spPr>
        <p:txBody>
          <a:bodyPr wrap="none" rtlCol="0">
            <a:spAutoFit/>
          </a:bodyPr>
          <a:lstStyle/>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Natural movement</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Sense of purpose (friends and family!)</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Stress management (nap)</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Diet (typically from own garden)</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Don’t overeat</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Wine or tea</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Spirituality</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Early to bed, early to rise</a:t>
            </a:r>
          </a:p>
        </p:txBody>
      </p:sp>
      <p:sp>
        <p:nvSpPr>
          <p:cNvPr id="3" name="TextBox 2">
            <a:extLst>
              <a:ext uri="{FF2B5EF4-FFF2-40B4-BE49-F238E27FC236}">
                <a16:creationId xmlns:a16="http://schemas.microsoft.com/office/drawing/2014/main" id="{7E93E2B7-0190-06E9-D28F-CFC2FBBC78B7}"/>
              </a:ext>
            </a:extLst>
          </p:cNvPr>
          <p:cNvSpPr txBox="1"/>
          <p:nvPr/>
        </p:nvSpPr>
        <p:spPr>
          <a:xfrm>
            <a:off x="869250" y="626507"/>
            <a:ext cx="10453503" cy="707886"/>
          </a:xfrm>
          <a:prstGeom prst="rect">
            <a:avLst/>
          </a:prstGeom>
          <a:noFill/>
        </p:spPr>
        <p:txBody>
          <a:bodyPr wrap="none" rtlCol="0">
            <a:spAutoFit/>
          </a:bodyPr>
          <a:lstStyle/>
          <a:p>
            <a:pPr algn="ctr"/>
            <a:r>
              <a:rPr lang="en-US" sz="4000" dirty="0">
                <a:solidFill>
                  <a:srgbClr val="FF6600"/>
                </a:solidFill>
                <a:latin typeface="Arial" panose="020B0604020202020204" pitchFamily="34" charset="0"/>
                <a:cs typeface="Arial" panose="020B0604020202020204" pitchFamily="34" charset="0"/>
              </a:rPr>
              <a:t>What do these populations have in common?</a:t>
            </a:r>
          </a:p>
        </p:txBody>
      </p:sp>
    </p:spTree>
    <p:extLst>
      <p:ext uri="{BB962C8B-B14F-4D97-AF65-F5344CB8AC3E}">
        <p14:creationId xmlns:p14="http://schemas.microsoft.com/office/powerpoint/2010/main" val="196513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5407B0-FEE4-4A7B-91C4-520611EA3B7B}"/>
              </a:ext>
            </a:extLst>
          </p:cNvPr>
          <p:cNvSpPr txBox="1"/>
          <p:nvPr/>
        </p:nvSpPr>
        <p:spPr>
          <a:xfrm>
            <a:off x="2057400" y="381000"/>
            <a:ext cx="6172200" cy="1077218"/>
          </a:xfrm>
          <a:prstGeom prst="rect">
            <a:avLst/>
          </a:prstGeom>
          <a:noFill/>
        </p:spPr>
        <p:txBody>
          <a:bodyPr wrap="square">
            <a:spAutoFit/>
          </a:bodyPr>
          <a:lstStyle/>
          <a:p>
            <a:pPr algn="l" fontAlgn="base"/>
            <a:r>
              <a:rPr lang="en-US" sz="3200" b="1" dirty="0">
                <a:solidFill>
                  <a:srgbClr val="333333"/>
                </a:solidFill>
                <a:latin typeface="Arial" panose="020B0604020202020204" pitchFamily="34" charset="0"/>
                <a:cs typeface="Arial" panose="020B0604020202020204" pitchFamily="34" charset="0"/>
              </a:rPr>
              <a:t>Longevity Genes Predict Whether You'll Live Past 100</a:t>
            </a:r>
          </a:p>
        </p:txBody>
      </p:sp>
      <p:sp>
        <p:nvSpPr>
          <p:cNvPr id="4" name="TextBox 3">
            <a:extLst>
              <a:ext uri="{FF2B5EF4-FFF2-40B4-BE49-F238E27FC236}">
                <a16:creationId xmlns:a16="http://schemas.microsoft.com/office/drawing/2014/main" id="{0E1D8D89-FF0A-47D3-A392-5795D1A755F4}"/>
              </a:ext>
            </a:extLst>
          </p:cNvPr>
          <p:cNvSpPr txBox="1"/>
          <p:nvPr/>
        </p:nvSpPr>
        <p:spPr>
          <a:xfrm>
            <a:off x="762000" y="1676401"/>
            <a:ext cx="10896600" cy="255454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Scientists sequenced genomes of over 1,000 </a:t>
            </a:r>
            <a:r>
              <a:rPr lang="en-US" sz="2800" dirty="0" err="1">
                <a:latin typeface="Arial" panose="020B0604020202020204" pitchFamily="34" charset="0"/>
                <a:cs typeface="Arial" panose="020B0604020202020204" pitchFamily="34" charset="0"/>
              </a:rPr>
              <a:t>centurians</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150 regions that were common (rare otherwise)</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Accurately predict if living past 90 ~80% of time</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All fit into one of 19 “genetic groups” (i.e. genetic signature)</a:t>
            </a:r>
          </a:p>
          <a:p>
            <a:pPr marL="800100" lvl="1" indent="-342900">
              <a:buFont typeface="Franklin Gothic Book" panose="020B0503020102020204" pitchFamily="34" charset="0"/>
              <a:buChar char="–"/>
            </a:pPr>
            <a:r>
              <a:rPr lang="en-US" dirty="0">
                <a:latin typeface="Arial" panose="020B0604020202020204" pitchFamily="34" charset="0"/>
                <a:cs typeface="Arial" panose="020B0604020202020204" pitchFamily="34" charset="0"/>
              </a:rPr>
              <a:t>Correspond to extremely old age, late onset of diseases (dementia), etc.</a:t>
            </a:r>
          </a:p>
          <a:p>
            <a:pPr marL="800100" lvl="1" indent="-342900">
              <a:buFont typeface="Franklin Gothic Book" panose="020B0503020102020204" pitchFamily="34" charset="0"/>
              <a:buChar char="–"/>
            </a:pPr>
            <a:r>
              <a:rPr lang="en-US" dirty="0">
                <a:latin typeface="Arial" panose="020B0604020202020204" pitchFamily="34" charset="0"/>
                <a:cs typeface="Arial" panose="020B0604020202020204" pitchFamily="34" charset="0"/>
              </a:rPr>
              <a:t>“bad genes” less important than “good genes”</a:t>
            </a:r>
          </a:p>
        </p:txBody>
      </p:sp>
    </p:spTree>
    <p:extLst>
      <p:ext uri="{BB962C8B-B14F-4D97-AF65-F5344CB8AC3E}">
        <p14:creationId xmlns:p14="http://schemas.microsoft.com/office/powerpoint/2010/main" val="112609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027"/>
          <p:cNvSpPr txBox="1">
            <a:spLocks noChangeArrowheads="1"/>
          </p:cNvSpPr>
          <p:nvPr/>
        </p:nvSpPr>
        <p:spPr bwMode="auto">
          <a:xfrm>
            <a:off x="2133600" y="233859"/>
            <a:ext cx="7924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b="1" dirty="0">
                <a:solidFill>
                  <a:srgbClr val="FF0000"/>
                </a:solidFill>
                <a:latin typeface="Arial" charset="0"/>
              </a:rPr>
              <a:t>Components of Senescence</a:t>
            </a:r>
            <a:endParaRPr lang="en-US" altLang="en-US" sz="4400" b="1" dirty="0">
              <a:latin typeface="Arial" charset="0"/>
            </a:endParaRPr>
          </a:p>
        </p:txBody>
      </p:sp>
      <p:pic>
        <p:nvPicPr>
          <p:cNvPr id="2" name="Picture 1026" descr="Mortality and Maternity">
            <a:extLst>
              <a:ext uri="{FF2B5EF4-FFF2-40B4-BE49-F238E27FC236}">
                <a16:creationId xmlns:a16="http://schemas.microsoft.com/office/drawing/2014/main" id="{145F6EE9-E2AF-35C6-F428-8EC1DCD0B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003300"/>
            <a:ext cx="7315200" cy="5854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09F1DAF-C40E-2E44-1765-AB7CD944D5F5}"/>
              </a:ext>
            </a:extLst>
          </p:cNvPr>
          <p:cNvSpPr/>
          <p:nvPr/>
        </p:nvSpPr>
        <p:spPr>
          <a:xfrm>
            <a:off x="4343400" y="3886200"/>
            <a:ext cx="7620000" cy="2971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673E13-24E7-789B-787F-A474F4C36CF2}"/>
              </a:ext>
            </a:extLst>
          </p:cNvPr>
          <p:cNvSpPr txBox="1"/>
          <p:nvPr/>
        </p:nvSpPr>
        <p:spPr>
          <a:xfrm>
            <a:off x="500062" y="1971982"/>
            <a:ext cx="3657600" cy="830997"/>
          </a:xfrm>
          <a:prstGeom prst="rect">
            <a:avLst/>
          </a:prstGeom>
          <a:noFill/>
        </p:spPr>
        <p:txBody>
          <a:bodyPr wrap="square" rtlCol="0">
            <a:spAutoFit/>
          </a:bodyPr>
          <a:lstStyle/>
          <a:p>
            <a:r>
              <a:rPr lang="en-US" dirty="0">
                <a:solidFill>
                  <a:srgbClr val="FF6600"/>
                </a:solidFill>
                <a:latin typeface="Arial" panose="020B0604020202020204" pitchFamily="34" charset="0"/>
                <a:cs typeface="Arial" panose="020B0604020202020204" pitchFamily="34" charset="0"/>
              </a:rPr>
              <a:t>Where do animals achieve “peak fitness?”</a:t>
            </a:r>
          </a:p>
        </p:txBody>
      </p:sp>
      <p:sp>
        <p:nvSpPr>
          <p:cNvPr id="5" name="TextBox 4">
            <a:extLst>
              <a:ext uri="{FF2B5EF4-FFF2-40B4-BE49-F238E27FC236}">
                <a16:creationId xmlns:a16="http://schemas.microsoft.com/office/drawing/2014/main" id="{EB88C0A6-0359-837C-4021-83CB6DEE96FE}"/>
              </a:ext>
            </a:extLst>
          </p:cNvPr>
          <p:cNvSpPr txBox="1"/>
          <p:nvPr/>
        </p:nvSpPr>
        <p:spPr>
          <a:xfrm>
            <a:off x="533400" y="4279342"/>
            <a:ext cx="3276601" cy="1569660"/>
          </a:xfrm>
          <a:prstGeom prst="rect">
            <a:avLst/>
          </a:prstGeom>
          <a:noFill/>
        </p:spPr>
        <p:txBody>
          <a:bodyPr wrap="square" rtlCol="0">
            <a:spAutoFit/>
          </a:bodyPr>
          <a:lstStyle/>
          <a:p>
            <a:r>
              <a:rPr lang="en-US" dirty="0">
                <a:solidFill>
                  <a:srgbClr val="FF6600"/>
                </a:solidFill>
                <a:latin typeface="Arial" panose="020B0604020202020204" pitchFamily="34" charset="0"/>
                <a:cs typeface="Arial" panose="020B0604020202020204" pitchFamily="34" charset="0"/>
              </a:rPr>
              <a:t>What do you notice about the relationship between these curves?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6" name="Group 6"/>
          <p:cNvGrpSpPr>
            <a:grpSpLocks/>
          </p:cNvGrpSpPr>
          <p:nvPr/>
        </p:nvGrpSpPr>
        <p:grpSpPr bwMode="auto">
          <a:xfrm>
            <a:off x="6400800" y="6324600"/>
            <a:ext cx="4114800" cy="461384"/>
            <a:chOff x="0" y="0"/>
            <a:chExt cx="900" cy="419"/>
          </a:xfrm>
        </p:grpSpPr>
        <p:sp>
          <p:nvSpPr>
            <p:cNvPr id="5122" name="Rectangle 2"/>
            <p:cNvSpPr>
              <a:spLocks noChangeArrowheads="1"/>
            </p:cNvSpPr>
            <p:nvPr/>
          </p:nvSpPr>
          <p:spPr bwMode="auto">
            <a:xfrm>
              <a:off x="0" y="0"/>
              <a:ext cx="0" cy="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5125" name="Group 5"/>
            <p:cNvGrpSpPr>
              <a:grpSpLocks/>
            </p:cNvGrpSpPr>
            <p:nvPr/>
          </p:nvGrpSpPr>
          <p:grpSpPr bwMode="auto">
            <a:xfrm>
              <a:off x="0" y="0"/>
              <a:ext cx="900" cy="346"/>
              <a:chOff x="0" y="0"/>
              <a:chExt cx="900" cy="346"/>
            </a:xfrm>
          </p:grpSpPr>
          <p:sp>
            <p:nvSpPr>
              <p:cNvPr id="5124" name="Rectangle 4"/>
              <p:cNvSpPr>
                <a:spLocks noChangeArrowheads="1"/>
              </p:cNvSpPr>
              <p:nvPr/>
            </p:nvSpPr>
            <p:spPr bwMode="auto">
              <a:xfrm>
                <a:off x="0" y="0"/>
                <a:ext cx="900" cy="346"/>
              </a:xfrm>
              <a:prstGeom prst="rect">
                <a:avLst/>
              </a:prstGeom>
              <a:noFill/>
              <a:ln>
                <a:noFill/>
              </a:ln>
              <a:effectLst/>
              <a:extLst>
                <a:ext uri="{909E8E84-426E-40DD-AFC4-6F175D3DCCD1}">
                  <a14:hiddenFill xmlns:a14="http://schemas.microsoft.com/office/drawing/2010/main">
                    <a:solidFill>
                      <a:srgbClr val="E1E1E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 name="Rectangle 3"/>
              <p:cNvSpPr>
                <a:spLocks noChangeArrowheads="1"/>
              </p:cNvSpPr>
              <p:nvPr/>
            </p:nvSpPr>
            <p:spPr bwMode="auto">
              <a:xfrm>
                <a:off x="0" y="0"/>
                <a:ext cx="900" cy="346"/>
              </a:xfrm>
              <a:prstGeom prst="rect">
                <a:avLst/>
              </a:prstGeom>
              <a:noFill/>
              <a:ln>
                <a:noFill/>
              </a:ln>
              <a:effectLst/>
              <a:extLst>
                <a:ext uri="{909E8E84-426E-40DD-AFC4-6F175D3DCCD1}">
                  <a14:hiddenFill xmlns:a14="http://schemas.microsoft.com/office/drawing/2010/main">
                    <a:solidFill>
                      <a:srgbClr val="E1E1E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600" b="1">
                    <a:latin typeface="Arial" charset="0"/>
                  </a:rPr>
                  <a:t>From: Rogina et al. </a:t>
                </a:r>
                <a:r>
                  <a:rPr lang="en-US" altLang="en-US" sz="1600" b="1" i="1">
                    <a:latin typeface="Arial" charset="0"/>
                  </a:rPr>
                  <a:t>Science</a:t>
                </a:r>
                <a:r>
                  <a:rPr lang="en-US" altLang="en-US" sz="1600" b="1">
                    <a:latin typeface="Arial" charset="0"/>
                  </a:rPr>
                  <a:t> 290:2137. </a:t>
                </a:r>
              </a:p>
            </p:txBody>
          </p:sp>
        </p:grpSp>
      </p:grpSp>
      <p:pic>
        <p:nvPicPr>
          <p:cNvPr id="5127" name="Picture 7" descr="INDY LO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22389"/>
            <a:ext cx="6248400" cy="4213225"/>
          </a:xfrm>
          <a:prstGeom prst="rect">
            <a:avLst/>
          </a:prstGeom>
          <a:noFill/>
          <a:extLst>
            <a:ext uri="{909E8E84-426E-40DD-AFC4-6F175D3DCCD1}">
              <a14:hiddenFill xmlns:a14="http://schemas.microsoft.com/office/drawing/2010/main">
                <a:solidFill>
                  <a:srgbClr val="FFFFFF"/>
                </a:solidFill>
              </a14:hiddenFill>
            </a:ext>
          </a:extLst>
        </p:spPr>
      </p:pic>
      <p:sp>
        <p:nvSpPr>
          <p:cNvPr id="5128" name="Text Box 8"/>
          <p:cNvSpPr txBox="1">
            <a:spLocks noChangeArrowheads="1"/>
          </p:cNvSpPr>
          <p:nvPr/>
        </p:nvSpPr>
        <p:spPr bwMode="auto">
          <a:xfrm>
            <a:off x="952500" y="404676"/>
            <a:ext cx="1028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0000"/>
                </a:solidFill>
                <a:latin typeface="Arial" charset="0"/>
              </a:rPr>
              <a:t>Control of Aging by The </a:t>
            </a:r>
            <a:r>
              <a:rPr lang="en-US" altLang="en-US" sz="2800" b="1" dirty="0">
                <a:solidFill>
                  <a:srgbClr val="0000FF"/>
                </a:solidFill>
                <a:latin typeface="Arial" charset="0"/>
              </a:rPr>
              <a:t>INDY</a:t>
            </a:r>
            <a:r>
              <a:rPr lang="en-US" altLang="en-US" sz="2800" b="1" dirty="0">
                <a:solidFill>
                  <a:srgbClr val="FF0000"/>
                </a:solidFill>
                <a:latin typeface="Arial" charset="0"/>
              </a:rPr>
              <a:t> (</a:t>
            </a:r>
            <a:r>
              <a:rPr lang="en-US" altLang="en-US" sz="2800" b="1" dirty="0">
                <a:solidFill>
                  <a:srgbClr val="0000FF"/>
                </a:solidFill>
                <a:latin typeface="Arial" charset="0"/>
              </a:rPr>
              <a:t>I’m Not Dead Yet</a:t>
            </a:r>
            <a:r>
              <a:rPr lang="en-US" altLang="en-US" sz="2800" b="1" dirty="0">
                <a:solidFill>
                  <a:srgbClr val="FF0000"/>
                </a:solidFill>
                <a:latin typeface="Arial" charset="0"/>
              </a:rPr>
              <a:t>) Locus</a:t>
            </a:r>
          </a:p>
        </p:txBody>
      </p:sp>
    </p:spTree>
    <p:extLst>
      <p:ext uri="{BB962C8B-B14F-4D97-AF65-F5344CB8AC3E}">
        <p14:creationId xmlns:p14="http://schemas.microsoft.com/office/powerpoint/2010/main" val="2564640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362200" y="381001"/>
            <a:ext cx="74676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dirty="0">
                <a:solidFill>
                  <a:srgbClr val="FF0000"/>
                </a:solidFill>
                <a:latin typeface="Arial" charset="0"/>
              </a:rPr>
              <a:t>EXTENDED LIFE-SPAN AND STRESS RESISTANCE IN THE </a:t>
            </a:r>
            <a:r>
              <a:rPr lang="en-US" altLang="en-US" b="1" i="1" dirty="0">
                <a:solidFill>
                  <a:srgbClr val="FF0000"/>
                </a:solidFill>
                <a:latin typeface="Arial" charset="0"/>
              </a:rPr>
              <a:t>DROSOPHILA</a:t>
            </a:r>
            <a:r>
              <a:rPr lang="en-US" altLang="en-US" b="1" dirty="0">
                <a:solidFill>
                  <a:srgbClr val="FF0000"/>
                </a:solidFill>
                <a:latin typeface="Arial" charset="0"/>
              </a:rPr>
              <a:t> MUTANT </a:t>
            </a:r>
            <a:r>
              <a:rPr lang="en-US" altLang="en-US" b="1" i="1" dirty="0">
                <a:solidFill>
                  <a:srgbClr val="0000FF"/>
                </a:solidFill>
                <a:latin typeface="Arial" charset="0"/>
              </a:rPr>
              <a:t>METHUSELAH</a:t>
            </a:r>
            <a:r>
              <a:rPr lang="en-US" altLang="en-US" b="1" dirty="0">
                <a:solidFill>
                  <a:srgbClr val="0000FF"/>
                </a:solidFill>
                <a:latin typeface="Arial" charset="0"/>
              </a:rPr>
              <a:t> </a:t>
            </a:r>
          </a:p>
        </p:txBody>
      </p:sp>
      <p:sp>
        <p:nvSpPr>
          <p:cNvPr id="6147" name="Text Box 3"/>
          <p:cNvSpPr txBox="1">
            <a:spLocks noChangeArrowheads="1"/>
          </p:cNvSpPr>
          <p:nvPr/>
        </p:nvSpPr>
        <p:spPr bwMode="auto">
          <a:xfrm>
            <a:off x="8213725" y="6384925"/>
            <a:ext cx="2400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charset="0"/>
              </a:rPr>
              <a:t>Lin et al., Science 1998</a:t>
            </a:r>
          </a:p>
        </p:txBody>
      </p:sp>
      <p:pic>
        <p:nvPicPr>
          <p:cNvPr id="6148" name="Picture 4" descr="Methuselah Lo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14" y="1947864"/>
            <a:ext cx="12004252" cy="414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885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3267052" y="457201"/>
            <a:ext cx="56578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solidFill>
                  <a:srgbClr val="FF0000"/>
                </a:solidFill>
                <a:latin typeface="Arial" charset="0"/>
              </a:rPr>
              <a:t>Elizabeth Francis – AGE 115</a:t>
            </a:r>
          </a:p>
        </p:txBody>
      </p:sp>
      <p:pic>
        <p:nvPicPr>
          <p:cNvPr id="4" name="Picture 3" descr="An old person in a bed&#10;&#10;AI-generated content may be incorrect.">
            <a:extLst>
              <a:ext uri="{FF2B5EF4-FFF2-40B4-BE49-F238E27FC236}">
                <a16:creationId xmlns:a16="http://schemas.microsoft.com/office/drawing/2014/main" id="{749D8E15-503B-9328-D746-DE192556C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061026"/>
            <a:ext cx="8343900" cy="5562600"/>
          </a:xfrm>
          <a:prstGeom prst="rect">
            <a:avLst/>
          </a:prstGeom>
        </p:spPr>
      </p:pic>
    </p:spTree>
    <p:extLst>
      <p:ext uri="{BB962C8B-B14F-4D97-AF65-F5344CB8AC3E}">
        <p14:creationId xmlns:p14="http://schemas.microsoft.com/office/powerpoint/2010/main" val="3955133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3728858" y="685800"/>
            <a:ext cx="43113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err="1">
                <a:solidFill>
                  <a:srgbClr val="FF0000"/>
                </a:solidFill>
                <a:latin typeface="Arial" charset="0"/>
              </a:rPr>
              <a:t>Inah</a:t>
            </a:r>
            <a:r>
              <a:rPr lang="en-US" altLang="en-US" sz="3200" b="1" dirty="0">
                <a:solidFill>
                  <a:srgbClr val="FF0000"/>
                </a:solidFill>
                <a:latin typeface="Arial" charset="0"/>
              </a:rPr>
              <a:t> Lucas – Age 116</a:t>
            </a:r>
          </a:p>
        </p:txBody>
      </p:sp>
      <p:pic>
        <p:nvPicPr>
          <p:cNvPr id="3" name="Picture 2">
            <a:extLst>
              <a:ext uri="{FF2B5EF4-FFF2-40B4-BE49-F238E27FC236}">
                <a16:creationId xmlns:a16="http://schemas.microsoft.com/office/drawing/2014/main" id="{0DB87B79-E274-CDCB-395D-5691CA284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76400"/>
            <a:ext cx="8568690" cy="482743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085E4-00D1-8117-AF22-E8872C2C51F6}"/>
            </a:ext>
          </a:extLst>
        </p:cNvPr>
        <p:cNvGrpSpPr/>
        <p:nvPr/>
      </p:nvGrpSpPr>
      <p:grpSpPr>
        <a:xfrm>
          <a:off x="0" y="0"/>
          <a:ext cx="0" cy="0"/>
          <a:chOff x="0" y="0"/>
          <a:chExt cx="0" cy="0"/>
        </a:xfrm>
      </p:grpSpPr>
      <p:sp>
        <p:nvSpPr>
          <p:cNvPr id="3075" name="Text Box 3">
            <a:extLst>
              <a:ext uri="{FF2B5EF4-FFF2-40B4-BE49-F238E27FC236}">
                <a16:creationId xmlns:a16="http://schemas.microsoft.com/office/drawing/2014/main" id="{72469655-4166-14DF-391C-1245D4E87849}"/>
              </a:ext>
            </a:extLst>
          </p:cNvPr>
          <p:cNvSpPr txBox="1">
            <a:spLocks noChangeArrowheads="1"/>
          </p:cNvSpPr>
          <p:nvPr/>
        </p:nvSpPr>
        <p:spPr bwMode="auto">
          <a:xfrm>
            <a:off x="3427256" y="685800"/>
            <a:ext cx="53374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solidFill>
                  <a:srgbClr val="FF0000"/>
                </a:solidFill>
                <a:latin typeface="Arial" charset="0"/>
              </a:rPr>
              <a:t>Jeanne Calment – Age 122</a:t>
            </a:r>
          </a:p>
        </p:txBody>
      </p:sp>
      <p:pic>
        <p:nvPicPr>
          <p:cNvPr id="4" name="Picture 3" descr="An older person with white hair&#10;&#10;AI-generated content may be incorrect.">
            <a:extLst>
              <a:ext uri="{FF2B5EF4-FFF2-40B4-BE49-F238E27FC236}">
                <a16:creationId xmlns:a16="http://schemas.microsoft.com/office/drawing/2014/main" id="{6DA35878-3D9E-C32F-F6E7-0F057D96A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828800"/>
            <a:ext cx="8458200" cy="4757738"/>
          </a:xfrm>
          <a:prstGeom prst="rect">
            <a:avLst/>
          </a:prstGeom>
        </p:spPr>
      </p:pic>
    </p:spTree>
    <p:extLst>
      <p:ext uri="{BB962C8B-B14F-4D97-AF65-F5344CB8AC3E}">
        <p14:creationId xmlns:p14="http://schemas.microsoft.com/office/powerpoint/2010/main" val="1973035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Age 65 and o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890714"/>
            <a:ext cx="5029200" cy="3074987"/>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1981201" y="381001"/>
            <a:ext cx="8199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dirty="0">
                <a:solidFill>
                  <a:srgbClr val="FF0000"/>
                </a:solidFill>
                <a:latin typeface="Arial" charset="0"/>
              </a:rPr>
              <a:t>DEMOGRAPHIC PROJECTIONS FOR THE PERCENTAGE OF AMERICANS OVER THE AGE OF 65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5" name="Picture 5" descr="nature06516-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09601"/>
            <a:ext cx="5029200" cy="2898775"/>
          </a:xfrm>
          <a:prstGeom prst="rect">
            <a:avLst/>
          </a:prstGeom>
          <a:noFill/>
          <a:extLst>
            <a:ext uri="{909E8E84-426E-40DD-AFC4-6F175D3DCCD1}">
              <a14:hiddenFill xmlns:a14="http://schemas.microsoft.com/office/drawing/2010/main">
                <a:solidFill>
                  <a:srgbClr val="FFFFFF"/>
                </a:solidFill>
              </a14:hiddenFill>
            </a:ext>
          </a:extLst>
        </p:spPr>
      </p:pic>
      <p:pic>
        <p:nvPicPr>
          <p:cNvPr id="66567" name="Picture 7" descr="nature06516-f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81400"/>
            <a:ext cx="4800600" cy="2903538"/>
          </a:xfrm>
          <a:prstGeom prst="rect">
            <a:avLst/>
          </a:prstGeom>
          <a:noFill/>
          <a:extLst>
            <a:ext uri="{909E8E84-426E-40DD-AFC4-6F175D3DCCD1}">
              <a14:hiddenFill xmlns:a14="http://schemas.microsoft.com/office/drawing/2010/main">
                <a:solidFill>
                  <a:srgbClr val="FFFFFF"/>
                </a:solidFill>
              </a14:hiddenFill>
            </a:ext>
          </a:extLst>
        </p:spPr>
      </p:pic>
      <p:sp>
        <p:nvSpPr>
          <p:cNvPr id="66568" name="Text Box 8"/>
          <p:cNvSpPr txBox="1">
            <a:spLocks noChangeArrowheads="1"/>
          </p:cNvSpPr>
          <p:nvPr/>
        </p:nvSpPr>
        <p:spPr bwMode="auto">
          <a:xfrm>
            <a:off x="7315201" y="1219201"/>
            <a:ext cx="30638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4950" indent="-23495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sz="1800">
                <a:latin typeface="Arial" charset="0"/>
              </a:rPr>
              <a:t>Probability that populations will reach a proportion of 1/3 of individuals &gt; age 60</a:t>
            </a:r>
          </a:p>
        </p:txBody>
      </p:sp>
      <p:sp>
        <p:nvSpPr>
          <p:cNvPr id="66569" name="Text Box 9"/>
          <p:cNvSpPr txBox="1">
            <a:spLocks noChangeArrowheads="1"/>
          </p:cNvSpPr>
          <p:nvPr/>
        </p:nvSpPr>
        <p:spPr bwMode="auto">
          <a:xfrm>
            <a:off x="7315201" y="4191000"/>
            <a:ext cx="30638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4950" indent="-23495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sz="1800">
                <a:latin typeface="Arial" charset="0"/>
              </a:rPr>
              <a:t>Fraction of Western European populations &gt; 80 years old</a:t>
            </a:r>
          </a:p>
        </p:txBody>
      </p:sp>
      <p:sp>
        <p:nvSpPr>
          <p:cNvPr id="66570" name="Text Box 10"/>
          <p:cNvSpPr txBox="1">
            <a:spLocks noChangeArrowheads="1"/>
          </p:cNvSpPr>
          <p:nvPr/>
        </p:nvSpPr>
        <p:spPr bwMode="auto">
          <a:xfrm>
            <a:off x="8305800" y="6400800"/>
            <a:ext cx="1976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charset="0"/>
              </a:rPr>
              <a:t>Lutz et al. </a:t>
            </a:r>
            <a:r>
              <a:rPr lang="en-US" altLang="en-US" sz="1400" i="1">
                <a:latin typeface="Arial" charset="0"/>
              </a:rPr>
              <a:t>Nature</a:t>
            </a:r>
            <a:r>
              <a:rPr lang="en-US" altLang="en-US" sz="1400">
                <a:latin typeface="Arial" charset="0"/>
              </a:rPr>
              <a:t> 2008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027"/>
          <p:cNvSpPr txBox="1">
            <a:spLocks noChangeArrowheads="1"/>
          </p:cNvSpPr>
          <p:nvPr/>
        </p:nvSpPr>
        <p:spPr bwMode="auto">
          <a:xfrm>
            <a:off x="7738434" y="6355278"/>
            <a:ext cx="25906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latin typeface="Arial" charset="0"/>
              </a:rPr>
              <a:t>Science: 2003. R.A. Miller</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8504238" cy="553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C67FEA17-6F4D-4827-919B-FDB947252B75}"/>
              </a:ext>
            </a:extLst>
          </p:cNvPr>
          <p:cNvSpPr/>
          <p:nvPr/>
        </p:nvSpPr>
        <p:spPr>
          <a:xfrm>
            <a:off x="1828800" y="1524000"/>
            <a:ext cx="8470118"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AAB5CF-80FC-4CBB-8208-0082B263558B}"/>
              </a:ext>
            </a:extLst>
          </p:cNvPr>
          <p:cNvSpPr/>
          <p:nvPr/>
        </p:nvSpPr>
        <p:spPr>
          <a:xfrm>
            <a:off x="1828800" y="2133600"/>
            <a:ext cx="8470118"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107F11-D6E6-4697-B4BC-C39F1A60BDCB}"/>
              </a:ext>
            </a:extLst>
          </p:cNvPr>
          <p:cNvSpPr/>
          <p:nvPr/>
        </p:nvSpPr>
        <p:spPr>
          <a:xfrm>
            <a:off x="1828800" y="2590800"/>
            <a:ext cx="8470118"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35F30A-CE46-440E-ABFF-0E83179FD58D}"/>
              </a:ext>
            </a:extLst>
          </p:cNvPr>
          <p:cNvSpPr/>
          <p:nvPr/>
        </p:nvSpPr>
        <p:spPr>
          <a:xfrm>
            <a:off x="1828800" y="3124200"/>
            <a:ext cx="8470118"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AEE55D-F3A3-4B99-A4EA-4750DA3877B6}"/>
              </a:ext>
            </a:extLst>
          </p:cNvPr>
          <p:cNvSpPr/>
          <p:nvPr/>
        </p:nvSpPr>
        <p:spPr>
          <a:xfrm>
            <a:off x="1828800" y="3733800"/>
            <a:ext cx="8470118"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80962"/>
            <a:ext cx="5934075" cy="6781800"/>
          </a:xfrm>
          <a:prstGeom prst="rect">
            <a:avLst/>
          </a:prstGeom>
        </p:spPr>
      </p:pic>
      <p:sp>
        <p:nvSpPr>
          <p:cNvPr id="3" name="Rectangle 2"/>
          <p:cNvSpPr/>
          <p:nvPr/>
        </p:nvSpPr>
        <p:spPr>
          <a:xfrm>
            <a:off x="6705600" y="825935"/>
            <a:ext cx="4953000" cy="4524315"/>
          </a:xfrm>
          <a:prstGeom prst="rect">
            <a:avLst/>
          </a:prstGeom>
        </p:spPr>
        <p:txBody>
          <a:bodyPr wrap="square">
            <a:spAutoFit/>
          </a:bodyPr>
          <a:lstStyle/>
          <a:p>
            <a:r>
              <a:rPr lang="en-GB" dirty="0">
                <a:latin typeface="Calibri" panose="020F0502020204030204" pitchFamily="34" charset="0"/>
              </a:rPr>
              <a:t>“We designed a diet that was adequate in vitamins, protein, inorganic salts and fats, even when the animal was restricted to a low level of intake each day. Thus for long periods the animals whose growth was retarded could be prevented from growing. At the same time the food ingested each day provided every recognized constituent to insure the health of the animal but </a:t>
            </a:r>
            <a:r>
              <a:rPr lang="en-GB" b="1" dirty="0">
                <a:latin typeface="Calibri" panose="020F0502020204030204" pitchFamily="34" charset="0"/>
              </a:rPr>
              <a:t>not enough calories to permit growth</a:t>
            </a:r>
            <a:r>
              <a:rPr lang="en-GB" dirty="0">
                <a:latin typeface="Calibri" panose="020F0502020204030204" pitchFamily="34" charset="0"/>
              </a:rPr>
              <a:t>”</a:t>
            </a:r>
          </a:p>
        </p:txBody>
      </p:sp>
    </p:spTree>
    <p:extLst>
      <p:ext uri="{BB962C8B-B14F-4D97-AF65-F5344CB8AC3E}">
        <p14:creationId xmlns:p14="http://schemas.microsoft.com/office/powerpoint/2010/main" val="2088196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294" y="914401"/>
            <a:ext cx="9315395" cy="5181599"/>
          </a:xfrm>
          <a:prstGeom prst="rect">
            <a:avLst/>
          </a:prstGeom>
        </p:spPr>
      </p:pic>
    </p:spTree>
    <p:extLst>
      <p:ext uri="{BB962C8B-B14F-4D97-AF65-F5344CB8AC3E}">
        <p14:creationId xmlns:p14="http://schemas.microsoft.com/office/powerpoint/2010/main" val="32008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2" name="Picture 1026" descr="Mortality and Mater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7315200" cy="585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ffect of star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164" y="533400"/>
            <a:ext cx="8693487" cy="603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44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4930" y="304801"/>
            <a:ext cx="4350871" cy="769441"/>
          </a:xfrm>
          <a:prstGeom prst="rect">
            <a:avLst/>
          </a:prstGeom>
          <a:noFill/>
        </p:spPr>
        <p:txBody>
          <a:bodyPr wrap="none" rtlCol="0">
            <a:spAutoFit/>
          </a:bodyPr>
          <a:lstStyle/>
          <a:p>
            <a:r>
              <a:rPr lang="en-US" sz="4400" dirty="0">
                <a:solidFill>
                  <a:srgbClr val="FF0000"/>
                </a:solidFill>
                <a:latin typeface="Calibri" panose="020F0502020204030204" pitchFamily="34" charset="0"/>
              </a:rPr>
              <a:t>Additional Studies</a:t>
            </a:r>
          </a:p>
        </p:txBody>
      </p:sp>
      <p:sp>
        <p:nvSpPr>
          <p:cNvPr id="3" name="TextBox 2"/>
          <p:cNvSpPr txBox="1"/>
          <p:nvPr/>
        </p:nvSpPr>
        <p:spPr>
          <a:xfrm>
            <a:off x="1905000" y="1447801"/>
            <a:ext cx="6190541" cy="4401205"/>
          </a:xfrm>
          <a:prstGeom prst="rect">
            <a:avLst/>
          </a:prstGeom>
          <a:noFill/>
        </p:spPr>
        <p:txBody>
          <a:bodyPr wrap="non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Similar results with:</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Fruit flies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Mice</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Rats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Dogs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Cows</a:t>
            </a:r>
          </a:p>
          <a:p>
            <a:pPr marL="800100" lvl="1"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Not just living longer, also healthier!</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Fewer illnesses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Less late-onset diseases</a:t>
            </a:r>
          </a:p>
        </p:txBody>
      </p:sp>
    </p:spTree>
    <p:extLst>
      <p:ext uri="{BB962C8B-B14F-4D97-AF65-F5344CB8AC3E}">
        <p14:creationId xmlns:p14="http://schemas.microsoft.com/office/powerpoint/2010/main" val="470757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5998" y="395025"/>
            <a:ext cx="2820003" cy="923330"/>
          </a:xfrm>
          <a:prstGeom prst="rect">
            <a:avLst/>
          </a:prstGeom>
          <a:noFill/>
        </p:spPr>
        <p:txBody>
          <a:bodyPr wrap="none" rtlCol="0">
            <a:spAutoFit/>
          </a:bodyPr>
          <a:lstStyle/>
          <a:p>
            <a:r>
              <a:rPr lang="en-US" sz="5400" dirty="0">
                <a:solidFill>
                  <a:srgbClr val="FF6600"/>
                </a:solidFill>
                <a:latin typeface="Calibri" panose="020F0502020204030204" pitchFamily="34" charset="0"/>
              </a:rPr>
              <a:t>Humans?</a:t>
            </a:r>
          </a:p>
        </p:txBody>
      </p:sp>
      <p:sp>
        <p:nvSpPr>
          <p:cNvPr id="3" name="TextBox 2"/>
          <p:cNvSpPr txBox="1"/>
          <p:nvPr/>
        </p:nvSpPr>
        <p:spPr>
          <a:xfrm>
            <a:off x="1447800" y="1447800"/>
            <a:ext cx="7571649"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Can they be done?</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Join the Calorie Restriction Society!!</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Results with Monkey’s</a:t>
            </a:r>
          </a:p>
        </p:txBody>
      </p:sp>
      <p:pic>
        <p:nvPicPr>
          <p:cNvPr id="4" name="Picture 3"/>
          <p:cNvPicPr>
            <a:picLocks noChangeAspect="1"/>
          </p:cNvPicPr>
          <p:nvPr/>
        </p:nvPicPr>
        <p:blipFill>
          <a:blip r:embed="rId3"/>
          <a:stretch>
            <a:fillRect/>
          </a:stretch>
        </p:blipFill>
        <p:spPr>
          <a:xfrm>
            <a:off x="3962400" y="2960683"/>
            <a:ext cx="6419850" cy="3735393"/>
          </a:xfrm>
          <a:prstGeom prst="rect">
            <a:avLst/>
          </a:prstGeom>
        </p:spPr>
      </p:pic>
      <p:sp>
        <p:nvSpPr>
          <p:cNvPr id="5" name="TextBox 4"/>
          <p:cNvSpPr txBox="1"/>
          <p:nvPr/>
        </p:nvSpPr>
        <p:spPr>
          <a:xfrm>
            <a:off x="228600" y="6481608"/>
            <a:ext cx="4038863" cy="338554"/>
          </a:xfrm>
          <a:prstGeom prst="rect">
            <a:avLst/>
          </a:prstGeom>
          <a:noFill/>
        </p:spPr>
        <p:txBody>
          <a:bodyPr wrap="none" rtlCol="0">
            <a:spAutoFit/>
          </a:bodyPr>
          <a:lstStyle/>
          <a:p>
            <a:r>
              <a:rPr lang="en-US" sz="1600" dirty="0"/>
              <a:t>Colman et al. 2014. Nature Communications</a:t>
            </a:r>
          </a:p>
        </p:txBody>
      </p:sp>
      <p:pic>
        <p:nvPicPr>
          <p:cNvPr id="7" name="Picture 6" descr="A logo with the sun&#10;&#10;AI-generated content may be incorrect.">
            <a:extLst>
              <a:ext uri="{FF2B5EF4-FFF2-40B4-BE49-F238E27FC236}">
                <a16:creationId xmlns:a16="http://schemas.microsoft.com/office/drawing/2014/main" id="{380C3130-B2E6-D9FD-0E52-57FB84A82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960" y="861452"/>
            <a:ext cx="2540579" cy="2540579"/>
          </a:xfrm>
          <a:prstGeom prst="rect">
            <a:avLst/>
          </a:prstGeom>
        </p:spPr>
      </p:pic>
    </p:spTree>
    <p:extLst>
      <p:ext uri="{BB962C8B-B14F-4D97-AF65-F5344CB8AC3E}">
        <p14:creationId xmlns:p14="http://schemas.microsoft.com/office/powerpoint/2010/main" val="86849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987" y="307355"/>
            <a:ext cx="3046027" cy="1323439"/>
          </a:xfrm>
          <a:prstGeom prst="rect">
            <a:avLst/>
          </a:prstGeom>
          <a:noFill/>
        </p:spPr>
        <p:txBody>
          <a:bodyPr wrap="none" rtlCol="0">
            <a:spAutoFit/>
          </a:bodyPr>
          <a:lstStyle/>
          <a:p>
            <a:r>
              <a:rPr lang="en-US" sz="8000" dirty="0">
                <a:solidFill>
                  <a:srgbClr val="FF6600"/>
                </a:solidFill>
                <a:latin typeface="Calibri" panose="020F0502020204030204" pitchFamily="34" charset="0"/>
              </a:rPr>
              <a:t>WHY?!</a:t>
            </a:r>
          </a:p>
        </p:txBody>
      </p:sp>
      <p:sp>
        <p:nvSpPr>
          <p:cNvPr id="3" name="TextBox 2">
            <a:extLst>
              <a:ext uri="{FF2B5EF4-FFF2-40B4-BE49-F238E27FC236}">
                <a16:creationId xmlns:a16="http://schemas.microsoft.com/office/drawing/2014/main" id="{7F8B7209-5AFB-4208-A60A-724CE930F966}"/>
              </a:ext>
            </a:extLst>
          </p:cNvPr>
          <p:cNvSpPr txBox="1"/>
          <p:nvPr/>
        </p:nvSpPr>
        <p:spPr>
          <a:xfrm>
            <a:off x="1066800" y="1630794"/>
            <a:ext cx="8183651" cy="1569660"/>
          </a:xfrm>
          <a:prstGeom prst="rect">
            <a:avLst/>
          </a:prstGeom>
          <a:noFill/>
        </p:spPr>
        <p:txBody>
          <a:bodyPr wrap="non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Lower metabolic rate and oxidative stress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Improves insulin sensitivity</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Improves nervous system function</a:t>
            </a:r>
          </a:p>
        </p:txBody>
      </p:sp>
    </p:spTree>
    <p:extLst>
      <p:ext uri="{BB962C8B-B14F-4D97-AF65-F5344CB8AC3E}">
        <p14:creationId xmlns:p14="http://schemas.microsoft.com/office/powerpoint/2010/main" val="315850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9889" y="1"/>
            <a:ext cx="5072222" cy="1323439"/>
          </a:xfrm>
          <a:prstGeom prst="rect">
            <a:avLst/>
          </a:prstGeom>
          <a:noFill/>
        </p:spPr>
        <p:txBody>
          <a:bodyPr wrap="none" rtlCol="0">
            <a:spAutoFit/>
          </a:bodyPr>
          <a:lstStyle/>
          <a:p>
            <a:r>
              <a:rPr lang="en-US" sz="8000" dirty="0">
                <a:solidFill>
                  <a:srgbClr val="FF0000"/>
                </a:solidFill>
                <a:latin typeface="Calibri" panose="020F0502020204030204" pitchFamily="34" charset="0"/>
              </a:rPr>
              <a:t>Hypotheses</a:t>
            </a:r>
          </a:p>
        </p:txBody>
      </p:sp>
      <p:sp>
        <p:nvSpPr>
          <p:cNvPr id="4" name="TextBox 3">
            <a:extLst>
              <a:ext uri="{FF2B5EF4-FFF2-40B4-BE49-F238E27FC236}">
                <a16:creationId xmlns:a16="http://schemas.microsoft.com/office/drawing/2014/main" id="{E30CE88E-60D5-4594-8B8C-5155CE606923}"/>
              </a:ext>
            </a:extLst>
          </p:cNvPr>
          <p:cNvSpPr txBox="1"/>
          <p:nvPr/>
        </p:nvSpPr>
        <p:spPr>
          <a:xfrm>
            <a:off x="914400" y="1600200"/>
            <a:ext cx="10058400" cy="4708981"/>
          </a:xfrm>
          <a:prstGeom prst="rect">
            <a:avLst/>
          </a:prstGeom>
          <a:noFill/>
        </p:spPr>
        <p:txBody>
          <a:bodyPr wrap="square" rtlCol="0">
            <a:spAutoFit/>
          </a:bodyPr>
          <a:lstStyle/>
          <a:p>
            <a:pPr marL="514350" indent="-514350">
              <a:buFont typeface="+mj-lt"/>
              <a:buAutoNum type="arabicPeriod"/>
            </a:pPr>
            <a:r>
              <a:rPr lang="en-US" sz="3000" dirty="0"/>
              <a:t>Excess food leads to free radicals, bond to other compounds causing mutations in cells</a:t>
            </a:r>
          </a:p>
          <a:p>
            <a:pPr marL="514350" indent="-514350">
              <a:buFont typeface="+mj-lt"/>
              <a:buAutoNum type="arabicPeriod"/>
            </a:pPr>
            <a:r>
              <a:rPr lang="en-US" sz="3000" dirty="0"/>
              <a:t>Cutting food increases Hormone Fibroblast Growth Factor (HFG), this blocks hormone growth pathway which can cause cancer and other diseases</a:t>
            </a:r>
          </a:p>
          <a:p>
            <a:pPr marL="514350" indent="-514350">
              <a:buFont typeface="+mj-lt"/>
              <a:buAutoNum type="arabicPeriod"/>
            </a:pPr>
            <a:r>
              <a:rPr lang="en-US" sz="3000" dirty="0"/>
              <a:t>Lowers core body stress (think ectotherms)</a:t>
            </a:r>
          </a:p>
          <a:p>
            <a:pPr marL="514350" indent="-514350">
              <a:buFont typeface="+mj-lt"/>
              <a:buAutoNum type="arabicPeriod"/>
            </a:pPr>
            <a:r>
              <a:rPr lang="en-US" sz="3000" dirty="0"/>
              <a:t>Small stress – body defenses kick in to prevent deleterious effects</a:t>
            </a:r>
          </a:p>
          <a:p>
            <a:pPr marL="514350" indent="-514350">
              <a:buFont typeface="+mj-lt"/>
              <a:buAutoNum type="arabicPeriod"/>
            </a:pPr>
            <a:r>
              <a:rPr lang="en-US" sz="3000" dirty="0"/>
              <a:t>Reduces production of Reactive Oxygen Species that damage DNA</a:t>
            </a:r>
          </a:p>
        </p:txBody>
      </p:sp>
    </p:spTree>
    <p:extLst>
      <p:ext uri="{BB962C8B-B14F-4D97-AF65-F5344CB8AC3E}">
        <p14:creationId xmlns:p14="http://schemas.microsoft.com/office/powerpoint/2010/main" val="37689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667000" y="228600"/>
            <a:ext cx="6934200" cy="1446550"/>
          </a:xfrm>
          <a:prstGeom prst="rect">
            <a:avLst/>
          </a:prstGeom>
          <a:noFill/>
        </p:spPr>
        <p:txBody>
          <a:bodyPr wrap="square" rtlCol="0">
            <a:spAutoFit/>
          </a:bodyPr>
          <a:lstStyle/>
          <a:p>
            <a:pPr algn="ctr"/>
            <a:r>
              <a:rPr lang="en-US" sz="4400" dirty="0">
                <a:solidFill>
                  <a:srgbClr val="FF0000"/>
                </a:solidFill>
              </a:rPr>
              <a:t>Hey </a:t>
            </a:r>
            <a:r>
              <a:rPr lang="en-US" sz="4400" b="1" dirty="0">
                <a:solidFill>
                  <a:srgbClr val="0070C0"/>
                </a:solidFill>
              </a:rPr>
              <a:t>Gene</a:t>
            </a:r>
            <a:r>
              <a:rPr lang="en-US" sz="4400" dirty="0">
                <a:solidFill>
                  <a:srgbClr val="FF0000"/>
                </a:solidFill>
              </a:rPr>
              <a:t>, you don’t look like you’ve </a:t>
            </a:r>
            <a:r>
              <a:rPr lang="en-US" sz="4400" b="1" dirty="0">
                <a:solidFill>
                  <a:srgbClr val="0070C0"/>
                </a:solidFill>
              </a:rPr>
              <a:t>aged </a:t>
            </a:r>
            <a:r>
              <a:rPr lang="en-US" sz="4400" dirty="0">
                <a:solidFill>
                  <a:srgbClr val="FF0000"/>
                </a:solidFill>
              </a:rPr>
              <a:t>a day…</a:t>
            </a:r>
          </a:p>
        </p:txBody>
      </p:sp>
      <p:pic>
        <p:nvPicPr>
          <p:cNvPr id="1026" name="Picture 2" descr="Image result for prog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930" y="3733800"/>
            <a:ext cx="5504071" cy="3099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rog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1"/>
            <a:ext cx="3810000" cy="34374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ogeria"/>
          <p:cNvPicPr>
            <a:picLocks noChangeAspect="1" noChangeArrowheads="1"/>
          </p:cNvPicPr>
          <p:nvPr/>
        </p:nvPicPr>
        <p:blipFill rotWithShape="1">
          <a:blip r:embed="rId4">
            <a:extLst>
              <a:ext uri="{28A0092B-C50C-407E-A947-70E740481C1C}">
                <a14:useLocalDpi xmlns:a14="http://schemas.microsoft.com/office/drawing/2010/main" val="0"/>
              </a:ext>
            </a:extLst>
          </a:blip>
          <a:srcRect l="61222"/>
          <a:stretch/>
        </p:blipFill>
        <p:spPr bwMode="auto">
          <a:xfrm rot="5400000">
            <a:off x="7187772" y="915314"/>
            <a:ext cx="1739207" cy="361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06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descr="Gene expression in hum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458"/>
            <a:ext cx="9477733" cy="6708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ext Box 1026"/>
          <p:cNvSpPr txBox="1">
            <a:spLocks noChangeArrowheads="1"/>
          </p:cNvSpPr>
          <p:nvPr/>
        </p:nvSpPr>
        <p:spPr bwMode="auto">
          <a:xfrm>
            <a:off x="1797050" y="381001"/>
            <a:ext cx="8597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00FF"/>
                </a:solidFill>
                <a:latin typeface="Arial" charset="0"/>
              </a:rPr>
              <a:t>ACCUMULATION OF MUTATIONS IN THE MITOCHONDRIAL GENOME</a:t>
            </a:r>
          </a:p>
        </p:txBody>
      </p:sp>
      <p:sp>
        <p:nvSpPr>
          <p:cNvPr id="32771" name="Text Box 1027"/>
          <p:cNvSpPr txBox="1">
            <a:spLocks noChangeArrowheads="1"/>
          </p:cNvSpPr>
          <p:nvPr/>
        </p:nvSpPr>
        <p:spPr bwMode="auto">
          <a:xfrm>
            <a:off x="2033589" y="1371600"/>
            <a:ext cx="8123237"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altLang="en-US" sz="2800" b="1">
                <a:latin typeface="Arial" charset="0"/>
              </a:rPr>
              <a:t>Mitochondrial DNA:</a:t>
            </a:r>
          </a:p>
          <a:p>
            <a:endParaRPr lang="en-US" altLang="en-US" sz="2800" b="1">
              <a:latin typeface="Arial" charset="0"/>
            </a:endParaRPr>
          </a:p>
          <a:p>
            <a:pPr>
              <a:buClr>
                <a:srgbClr val="FF0000"/>
              </a:buClr>
              <a:buFont typeface="Wingdings" pitchFamily="2" charset="2"/>
              <a:buChar char="§"/>
            </a:pPr>
            <a:r>
              <a:rPr lang="en-US" altLang="en-US" sz="2800" b="1">
                <a:latin typeface="Arial" charset="0"/>
              </a:rPr>
              <a:t>Mutation rates in mtDNA are 10-20 times that of nuclear genes.</a:t>
            </a:r>
          </a:p>
          <a:p>
            <a:pPr>
              <a:buClr>
                <a:srgbClr val="FF0000"/>
              </a:buClr>
              <a:buFont typeface="Wingdings" pitchFamily="2" charset="2"/>
              <a:buChar char="§"/>
            </a:pPr>
            <a:endParaRPr lang="en-US" altLang="en-US" sz="2800" b="1">
              <a:latin typeface="Arial" charset="0"/>
            </a:endParaRPr>
          </a:p>
          <a:p>
            <a:pPr>
              <a:buClr>
                <a:srgbClr val="FF0000"/>
              </a:buClr>
              <a:buFont typeface="Wingdings" pitchFamily="2" charset="2"/>
              <a:buChar char="§"/>
            </a:pPr>
            <a:r>
              <a:rPr lang="en-US" altLang="en-US" sz="2800" b="1">
                <a:latin typeface="Arial" charset="0"/>
              </a:rPr>
              <a:t>Mitochondria are extremely metabolically active and are a O</a:t>
            </a:r>
            <a:r>
              <a:rPr lang="en-US" altLang="en-US" sz="2800" b="1" baseline="-25000">
                <a:latin typeface="Arial" charset="0"/>
              </a:rPr>
              <a:t>2</a:t>
            </a:r>
            <a:r>
              <a:rPr lang="en-US" altLang="en-US" sz="2800" b="1">
                <a:latin typeface="Arial" charset="0"/>
              </a:rPr>
              <a:t> rich environment.</a:t>
            </a:r>
          </a:p>
          <a:p>
            <a:pPr>
              <a:buClr>
                <a:srgbClr val="FF0000"/>
              </a:buClr>
              <a:buFont typeface="Wingdings" pitchFamily="2" charset="2"/>
              <a:buChar char="§"/>
            </a:pPr>
            <a:endParaRPr lang="en-US" altLang="en-US" sz="2800" b="1">
              <a:latin typeface="Arial" charset="0"/>
            </a:endParaRPr>
          </a:p>
          <a:p>
            <a:pPr>
              <a:buClr>
                <a:srgbClr val="FF0000"/>
              </a:buClr>
              <a:buFont typeface="Wingdings" pitchFamily="2" charset="2"/>
              <a:buChar char="§"/>
            </a:pPr>
            <a:r>
              <a:rPr lang="en-US" altLang="en-US" sz="2800" b="1">
                <a:latin typeface="Arial" charset="0"/>
              </a:rPr>
              <a:t>Leads to free radical damage. Deletion mutations in humans have been shown to increase with age.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943100" y="457201"/>
            <a:ext cx="8305800"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dirty="0">
                <a:solidFill>
                  <a:srgbClr val="FF0000"/>
                </a:solidFill>
                <a:latin typeface="Arial" charset="0"/>
              </a:rPr>
              <a:t>Aging-Dependent Large Accumulation of Point Mutations in the Human </a:t>
            </a:r>
            <a:r>
              <a:rPr lang="en-US" altLang="en-US" b="1" dirty="0" err="1">
                <a:solidFill>
                  <a:srgbClr val="FF0000"/>
                </a:solidFill>
                <a:latin typeface="Arial" charset="0"/>
              </a:rPr>
              <a:t>mtDNA</a:t>
            </a:r>
            <a:r>
              <a:rPr lang="en-US" altLang="en-US" b="1" dirty="0">
                <a:solidFill>
                  <a:srgbClr val="FF0000"/>
                </a:solidFill>
                <a:latin typeface="Arial" charset="0"/>
              </a:rPr>
              <a:t> Control Region for Replication </a:t>
            </a:r>
          </a:p>
        </p:txBody>
      </p:sp>
      <p:sp>
        <p:nvSpPr>
          <p:cNvPr id="7171" name="Text Box 3"/>
          <p:cNvSpPr txBox="1">
            <a:spLocks noChangeArrowheads="1"/>
          </p:cNvSpPr>
          <p:nvPr/>
        </p:nvSpPr>
        <p:spPr bwMode="auto">
          <a:xfrm>
            <a:off x="7010400" y="6324600"/>
            <a:ext cx="3257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charset="0"/>
              </a:rPr>
              <a:t>FROM: Michikawa Science 1999</a:t>
            </a:r>
          </a:p>
        </p:txBody>
      </p:sp>
      <p:pic>
        <p:nvPicPr>
          <p:cNvPr id="7172" name="Picture 4" descr="mtDNA mu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97089"/>
            <a:ext cx="7620000" cy="2663825"/>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 Box 5"/>
          <p:cNvSpPr txBox="1">
            <a:spLocks noChangeArrowheads="1"/>
          </p:cNvSpPr>
          <p:nvPr/>
        </p:nvSpPr>
        <p:spPr bwMode="auto">
          <a:xfrm>
            <a:off x="5318125" y="4840288"/>
            <a:ext cx="191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charset="0"/>
              </a:rPr>
              <a:t>AGE CLASS</a:t>
            </a:r>
          </a:p>
        </p:txBody>
      </p:sp>
      <p:sp>
        <p:nvSpPr>
          <p:cNvPr id="7174" name="Rectangle 6"/>
          <p:cNvSpPr>
            <a:spLocks noChangeArrowheads="1"/>
          </p:cNvSpPr>
          <p:nvPr/>
        </p:nvSpPr>
        <p:spPr bwMode="auto">
          <a:xfrm>
            <a:off x="2514600" y="4648200"/>
            <a:ext cx="381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0963" name="Picture 3" descr="Trade off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9144000" cy="5873750"/>
          </a:xfrm>
          <a:prstGeom prst="rect">
            <a:avLst/>
          </a:prstGeom>
          <a:noFill/>
          <a:extLst>
            <a:ext uri="{909E8E84-426E-40DD-AFC4-6F175D3DCCD1}">
              <a14:hiddenFill xmlns:a14="http://schemas.microsoft.com/office/drawing/2010/main">
                <a:solidFill>
                  <a:srgbClr val="FFFFFF"/>
                </a:solidFill>
              </a14:hiddenFill>
            </a:ext>
          </a:extLst>
        </p:spPr>
      </p:pic>
      <p:sp>
        <p:nvSpPr>
          <p:cNvPr id="40964" name="Text Box 4"/>
          <p:cNvSpPr txBox="1">
            <a:spLocks noChangeArrowheads="1"/>
          </p:cNvSpPr>
          <p:nvPr/>
        </p:nvSpPr>
        <p:spPr bwMode="auto">
          <a:xfrm>
            <a:off x="6096000" y="6400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40965" name="Text Box 5"/>
          <p:cNvSpPr txBox="1">
            <a:spLocks noChangeArrowheads="1"/>
          </p:cNvSpPr>
          <p:nvPr/>
        </p:nvSpPr>
        <p:spPr bwMode="auto">
          <a:xfrm>
            <a:off x="6248401" y="6400800"/>
            <a:ext cx="4024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charset="0"/>
              </a:rPr>
              <a:t>Hasty et al. 2003. Science. 299:1355-1359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4A6BE8-21AB-498B-BA55-00C22C235CA6}"/>
              </a:ext>
            </a:extLst>
          </p:cNvPr>
          <p:cNvSpPr txBox="1"/>
          <p:nvPr/>
        </p:nvSpPr>
        <p:spPr>
          <a:xfrm>
            <a:off x="4192370" y="291168"/>
            <a:ext cx="3807261" cy="584775"/>
          </a:xfrm>
          <a:prstGeom prst="rect">
            <a:avLst/>
          </a:prstGeom>
          <a:noFill/>
        </p:spPr>
        <p:txBody>
          <a:bodyPr wrap="none" rtlCol="0">
            <a:spAutoFit/>
          </a:bodyPr>
          <a:lstStyle/>
          <a:p>
            <a:pPr algn="ctr"/>
            <a:r>
              <a:rPr lang="en-US" sz="3200" dirty="0">
                <a:solidFill>
                  <a:srgbClr val="FF0000"/>
                </a:solidFill>
                <a:latin typeface="Arial" panose="020B0604020202020204" pitchFamily="34" charset="0"/>
                <a:cs typeface="Arial" panose="020B0604020202020204" pitchFamily="34" charset="0"/>
              </a:rPr>
              <a:t>Selection and Aging</a:t>
            </a:r>
          </a:p>
        </p:txBody>
      </p:sp>
      <p:pic>
        <p:nvPicPr>
          <p:cNvPr id="1026" name="Picture 2">
            <a:extLst>
              <a:ext uri="{FF2B5EF4-FFF2-40B4-BE49-F238E27FC236}">
                <a16:creationId xmlns:a16="http://schemas.microsoft.com/office/drawing/2014/main" id="{53928010-6C70-4AFC-A58D-3E456051A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78908"/>
            <a:ext cx="6591869" cy="48838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E0819C-52B0-487D-8FF1-3D955DB3AE0A}"/>
              </a:ext>
            </a:extLst>
          </p:cNvPr>
          <p:cNvSpPr txBox="1"/>
          <p:nvPr/>
        </p:nvSpPr>
        <p:spPr>
          <a:xfrm>
            <a:off x="304801" y="1194078"/>
            <a:ext cx="4800600" cy="4893647"/>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Let’s think about the outcome of selection</a:t>
            </a:r>
          </a:p>
          <a:p>
            <a:pPr marL="342900" indent="-342900">
              <a:buFont typeface="Arial" panose="020B0604020202020204" pitchFamily="34" charset="0"/>
              <a:buChar char="•"/>
            </a:pPr>
            <a:endParaRPr lang="en-US" dirty="0">
              <a:solidFill>
                <a:srgbClr val="FF66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FF6600"/>
                </a:solidFill>
                <a:latin typeface="Arial" panose="020B0604020202020204" pitchFamily="34" charset="0"/>
                <a:cs typeface="Arial" panose="020B0604020202020204" pitchFamily="34" charset="0"/>
              </a:rPr>
              <a:t>For selection, aging’s purpose is to do what?</a:t>
            </a:r>
          </a:p>
          <a:p>
            <a:pPr marL="342900" indent="-342900">
              <a:buFont typeface="Arial" panose="020B0604020202020204" pitchFamily="34" charset="0"/>
              <a:buChar char="•"/>
            </a:pPr>
            <a:endParaRPr lang="en-US" dirty="0">
              <a:solidFill>
                <a:srgbClr val="FF66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FF6600"/>
                </a:solidFill>
                <a:latin typeface="Arial" panose="020B0604020202020204" pitchFamily="34" charset="0"/>
                <a:cs typeface="Arial" panose="020B0604020202020204" pitchFamily="34" charset="0"/>
              </a:rPr>
              <a:t>What’s the goal?</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Selection maximizes fitness, not lifespan</a:t>
            </a:r>
          </a:p>
          <a:p>
            <a:pPr marL="342900" indent="-342900">
              <a:buFont typeface="Arial" panose="020B0604020202020204" pitchFamily="34" charset="0"/>
              <a:buChar char="•"/>
            </a:pPr>
            <a:endParaRPr lang="en-US" dirty="0">
              <a:solidFill>
                <a:srgbClr val="FF66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FF6600"/>
                </a:solidFill>
                <a:latin typeface="Arial" panose="020B0604020202020204" pitchFamily="34" charset="0"/>
                <a:cs typeface="Arial" panose="020B0604020202020204" pitchFamily="34" charset="0"/>
              </a:rPr>
              <a:t>Does strength of selection change with age?</a:t>
            </a:r>
          </a:p>
        </p:txBody>
      </p:sp>
      <p:sp>
        <p:nvSpPr>
          <p:cNvPr id="4" name="TextBox 3">
            <a:extLst>
              <a:ext uri="{FF2B5EF4-FFF2-40B4-BE49-F238E27FC236}">
                <a16:creationId xmlns:a16="http://schemas.microsoft.com/office/drawing/2014/main" id="{C1A0CE7A-02F1-40CB-8547-0AD49A3CA50E}"/>
              </a:ext>
            </a:extLst>
          </p:cNvPr>
          <p:cNvSpPr txBox="1"/>
          <p:nvPr/>
        </p:nvSpPr>
        <p:spPr>
          <a:xfrm>
            <a:off x="6096000" y="1291441"/>
            <a:ext cx="6470075"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From: </a:t>
            </a:r>
            <a:r>
              <a:rPr lang="en-US" sz="1800" dirty="0" err="1">
                <a:latin typeface="Arial" panose="020B0604020202020204" pitchFamily="34" charset="0"/>
                <a:cs typeface="Arial" panose="020B0604020202020204" pitchFamily="34" charset="0"/>
              </a:rPr>
              <a:t>Maklakov</a:t>
            </a:r>
            <a:r>
              <a:rPr lang="en-US" sz="1800" dirty="0">
                <a:latin typeface="Arial" panose="020B0604020202020204" pitchFamily="34" charset="0"/>
                <a:cs typeface="Arial" panose="020B0604020202020204" pitchFamily="34" charset="0"/>
              </a:rPr>
              <a:t> and Chapman 2019. Proc. Roy. Soc. B</a:t>
            </a:r>
          </a:p>
        </p:txBody>
      </p:sp>
    </p:spTree>
    <p:extLst>
      <p:ext uri="{BB962C8B-B14F-4D97-AF65-F5344CB8AC3E}">
        <p14:creationId xmlns:p14="http://schemas.microsoft.com/office/powerpoint/2010/main" val="202928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82" name="Picture 2" descr="440874a-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00201"/>
            <a:ext cx="4495800" cy="3732213"/>
          </a:xfrm>
          <a:prstGeom prst="rect">
            <a:avLst/>
          </a:prstGeom>
          <a:noFill/>
          <a:ln w="28575">
            <a:solidFill>
              <a:srgbClr val="00FFFF"/>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71683" name="Text Box 3"/>
          <p:cNvSpPr txBox="1">
            <a:spLocks noChangeArrowheads="1"/>
          </p:cNvSpPr>
          <p:nvPr/>
        </p:nvSpPr>
        <p:spPr bwMode="auto">
          <a:xfrm>
            <a:off x="1752600" y="5487989"/>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charset="0"/>
              </a:rPr>
              <a:t>The possible role of SIRT6 and genome maintenance in balancing ageing (blue) and longevity (pink). Although a mechanism is as yet unclear, SIRT6 may act in its pro-longevity role by promoting DNA repair, increasing stress resistance and maintaining metabolic homeostasis. The genotoxic stress resulting from its absence may cause a compensatory metabolic shift towards reduced insulin-like growth factor (IGF-1) signalling, thereby lowering the production of reactive oxygen species (ROS). The resulting increase in apoptosis could be a cause of the premature ageing symptoms observed by Mostoslavsky </a:t>
            </a:r>
            <a:r>
              <a:rPr lang="en-US" altLang="en-US" sz="1200" i="1">
                <a:latin typeface="Arial" charset="0"/>
              </a:rPr>
              <a:t>et al</a:t>
            </a:r>
            <a:r>
              <a:rPr lang="en-US" altLang="en-US" sz="1200">
                <a:latin typeface="Arial" charset="0"/>
              </a:rPr>
              <a:t>.1 in mice lacking SIRT6.</a:t>
            </a:r>
          </a:p>
        </p:txBody>
      </p:sp>
      <p:sp>
        <p:nvSpPr>
          <p:cNvPr id="71684" name="Text Box 4"/>
          <p:cNvSpPr txBox="1">
            <a:spLocks noChangeArrowheads="1"/>
          </p:cNvSpPr>
          <p:nvPr/>
        </p:nvSpPr>
        <p:spPr bwMode="auto">
          <a:xfrm>
            <a:off x="1752601" y="228601"/>
            <a:ext cx="801687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latin typeface="Arial" charset="0"/>
              </a:rPr>
              <a:t>Ageing: Chromatin unbound</a:t>
            </a:r>
          </a:p>
          <a:p>
            <a:r>
              <a:rPr lang="en-US" altLang="en-US" sz="1400">
                <a:latin typeface="Arial" charset="0"/>
              </a:rPr>
              <a:t>Jan Vijg and Yousin Suh</a:t>
            </a:r>
            <a:endParaRPr lang="en-US" altLang="en-US" sz="1400">
              <a:latin typeface="Arial" charset="0"/>
              <a:hlinkClick r:id="" action="ppaction://noaction"/>
            </a:endParaRPr>
          </a:p>
          <a:p>
            <a:endParaRPr lang="en-US" altLang="en-US" sz="1400">
              <a:latin typeface="Arial" charset="0"/>
            </a:endParaRPr>
          </a:p>
          <a:p>
            <a:r>
              <a:rPr lang="en-US" altLang="en-US" sz="1400">
                <a:latin typeface="Arial" charset="0"/>
              </a:rPr>
              <a:t>Sir2 proteins slow ageing in yeast by locking chromatin — the DNA and proteins in chromosomes — into a stable, silent state. Inactivating a Sir2 family protein in mice causes premature ageing and genome instability.</a:t>
            </a:r>
          </a:p>
          <a:p>
            <a:endParaRPr lang="en-US" altLang="en-US" sz="1400">
              <a:latin typeface="Arial" charset="0"/>
            </a:endParaRPr>
          </a:p>
        </p:txBody>
      </p:sp>
      <p:sp>
        <p:nvSpPr>
          <p:cNvPr id="71685" name="Text Box 5"/>
          <p:cNvSpPr txBox="1">
            <a:spLocks noChangeArrowheads="1"/>
          </p:cNvSpPr>
          <p:nvPr/>
        </p:nvSpPr>
        <p:spPr bwMode="auto">
          <a:xfrm>
            <a:off x="7772401" y="228600"/>
            <a:ext cx="2657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i="1">
                <a:latin typeface="Arial" charset="0"/>
              </a:rPr>
              <a:t>Nature</a:t>
            </a:r>
            <a:r>
              <a:rPr lang="en-US" altLang="en-US" sz="1200">
                <a:latin typeface="Arial" charset="0"/>
              </a:rPr>
              <a:t> </a:t>
            </a:r>
            <a:r>
              <a:rPr lang="en-US" altLang="en-US" sz="1200" b="1">
                <a:latin typeface="Arial" charset="0"/>
              </a:rPr>
              <a:t>440</a:t>
            </a:r>
            <a:r>
              <a:rPr lang="en-US" altLang="en-US" sz="1200">
                <a:latin typeface="Arial" charset="0"/>
              </a:rPr>
              <a:t>, 874-875 (13 April 2006)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810000" y="3013503"/>
            <a:ext cx="4572000" cy="830997"/>
          </a:xfrm>
          <a:prstGeom prst="rect">
            <a:avLst/>
          </a:prstGeom>
          <a:solidFill>
            <a:schemeClr val="accent1">
              <a:lumMod val="75000"/>
            </a:schemeClr>
          </a:solidFill>
        </p:spPr>
        <p:txBody>
          <a:bodyPr>
            <a:spAutoFit/>
          </a:bodyPr>
          <a:lstStyle/>
          <a:p>
            <a:r>
              <a:rPr lang="en-US" dirty="0">
                <a:hlinkClick r:id="rId2"/>
              </a:rPr>
              <a:t>https://www.youtube.com/watch?v=dGFXGwHsD_A</a:t>
            </a:r>
            <a:r>
              <a:rPr lang="en-US" dirty="0"/>
              <a:t> </a:t>
            </a:r>
          </a:p>
        </p:txBody>
      </p:sp>
      <p:sp>
        <p:nvSpPr>
          <p:cNvPr id="3" name="TextBox 2"/>
          <p:cNvSpPr txBox="1"/>
          <p:nvPr/>
        </p:nvSpPr>
        <p:spPr>
          <a:xfrm>
            <a:off x="4603546" y="304801"/>
            <a:ext cx="2864054" cy="830997"/>
          </a:xfrm>
          <a:prstGeom prst="rect">
            <a:avLst/>
          </a:prstGeom>
          <a:noFill/>
        </p:spPr>
        <p:txBody>
          <a:bodyPr wrap="none" rtlCol="0">
            <a:spAutoFit/>
          </a:bodyPr>
          <a:lstStyle/>
          <a:p>
            <a:r>
              <a:rPr lang="en-US" sz="4800" dirty="0">
                <a:solidFill>
                  <a:srgbClr val="FF0000"/>
                </a:solidFill>
              </a:rPr>
              <a:t>INDY gene</a:t>
            </a:r>
          </a:p>
        </p:txBody>
      </p:sp>
    </p:spTree>
    <p:extLst>
      <p:ext uri="{BB962C8B-B14F-4D97-AF65-F5344CB8AC3E}">
        <p14:creationId xmlns:p14="http://schemas.microsoft.com/office/powerpoint/2010/main" val="498680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1828800" y="396876"/>
            <a:ext cx="85344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7388" indent="-2301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altLang="en-US" b="1" dirty="0">
                <a:solidFill>
                  <a:srgbClr val="FF0000"/>
                </a:solidFill>
                <a:latin typeface="Arial" charset="0"/>
              </a:rPr>
              <a:t>WERNER'S SYNDROME</a:t>
            </a:r>
          </a:p>
          <a:p>
            <a:endParaRPr lang="en-US" altLang="en-US" b="1" dirty="0">
              <a:solidFill>
                <a:srgbClr val="FF0000"/>
              </a:solidFill>
              <a:latin typeface="Arial" charset="0"/>
            </a:endParaRPr>
          </a:p>
          <a:p>
            <a:r>
              <a:rPr lang="en-US" altLang="en-US" sz="2000" dirty="0">
                <a:latin typeface="Arial" charset="0"/>
              </a:rPr>
              <a:t>Werner's syndrome (</a:t>
            </a:r>
            <a:r>
              <a:rPr lang="en-US" altLang="en-US" sz="2000" dirty="0">
                <a:solidFill>
                  <a:srgbClr val="0000FF"/>
                </a:solidFill>
                <a:latin typeface="Arial" charset="0"/>
              </a:rPr>
              <a:t>WS</a:t>
            </a:r>
            <a:r>
              <a:rPr lang="en-US" altLang="en-US" sz="2000" dirty="0">
                <a:latin typeface="Arial" charset="0"/>
              </a:rPr>
              <a:t>) is a rare, autosomal </a:t>
            </a:r>
          </a:p>
          <a:p>
            <a:r>
              <a:rPr lang="en-US" altLang="en-US" sz="2000" dirty="0">
                <a:latin typeface="Arial" charset="0"/>
              </a:rPr>
              <a:t>recessive disease. Its symptoms are:</a:t>
            </a:r>
            <a:endParaRPr lang="en-US" altLang="en-US" b="1" dirty="0">
              <a:solidFill>
                <a:srgbClr val="FF0000"/>
              </a:solidFill>
              <a:latin typeface="Arial" charset="0"/>
            </a:endParaRPr>
          </a:p>
          <a:p>
            <a:endParaRPr lang="en-US" altLang="en-US" sz="2000" dirty="0">
              <a:latin typeface="Arial" charset="0"/>
            </a:endParaRPr>
          </a:p>
          <a:p>
            <a:pPr lvl="1" eaLnBrk="0" hangingPunct="0">
              <a:buClr>
                <a:srgbClr val="FF0000"/>
              </a:buClr>
              <a:buFont typeface="Wingdings" pitchFamily="2" charset="2"/>
              <a:buChar char="§"/>
            </a:pPr>
            <a:r>
              <a:rPr lang="en-US" altLang="en-US" sz="2000" dirty="0">
                <a:latin typeface="Arial" charset="0"/>
              </a:rPr>
              <a:t>Growth is deficient post-puberty </a:t>
            </a:r>
          </a:p>
          <a:p>
            <a:pPr lvl="1" eaLnBrk="0" hangingPunct="0">
              <a:buClr>
                <a:srgbClr val="FF0000"/>
              </a:buClr>
              <a:buFont typeface="Wingdings" pitchFamily="2" charset="2"/>
              <a:buChar char="§"/>
            </a:pPr>
            <a:r>
              <a:rPr lang="en-US" altLang="en-US" sz="2000" dirty="0">
                <a:latin typeface="Arial" charset="0"/>
              </a:rPr>
              <a:t>Predisposition to arteriosclerosis, diabetes, non-epithelial cancers </a:t>
            </a:r>
          </a:p>
          <a:p>
            <a:pPr lvl="1" eaLnBrk="0" hangingPunct="0">
              <a:buClr>
                <a:srgbClr val="FF0000"/>
              </a:buClr>
              <a:buFont typeface="Wingdings" pitchFamily="2" charset="2"/>
              <a:buChar char="§"/>
            </a:pPr>
            <a:r>
              <a:rPr lang="en-US" altLang="en-US" sz="2000" dirty="0">
                <a:latin typeface="Arial" charset="0"/>
              </a:rPr>
              <a:t>Premature ageing - wizened appearance, graying hair, hair loss </a:t>
            </a:r>
          </a:p>
          <a:p>
            <a:pPr eaLnBrk="0" hangingPunct="0">
              <a:buClr>
                <a:srgbClr val="FF0000"/>
              </a:buClr>
              <a:buFont typeface="Wingdings" pitchFamily="2" charset="2"/>
              <a:buChar char="§"/>
            </a:pPr>
            <a:endParaRPr lang="en-US" altLang="en-US" sz="2000" dirty="0">
              <a:latin typeface="Arial" charset="0"/>
            </a:endParaRPr>
          </a:p>
          <a:p>
            <a:pPr eaLnBrk="0" hangingPunct="0"/>
            <a:r>
              <a:rPr lang="en-US" altLang="en-US" sz="2000" dirty="0">
                <a:latin typeface="Arial" charset="0"/>
              </a:rPr>
              <a:t>Cultured cells from patients show: </a:t>
            </a:r>
          </a:p>
          <a:p>
            <a:pPr eaLnBrk="0" hangingPunct="0"/>
            <a:endParaRPr lang="en-US" altLang="en-US" sz="2000" dirty="0">
              <a:latin typeface="Arial" charset="0"/>
            </a:endParaRPr>
          </a:p>
          <a:p>
            <a:pPr lvl="1" eaLnBrk="0" hangingPunct="0">
              <a:buClr>
                <a:srgbClr val="FF0000"/>
              </a:buClr>
              <a:buFont typeface="Wingdings" pitchFamily="2" charset="2"/>
              <a:buChar char="§"/>
            </a:pPr>
            <a:r>
              <a:rPr lang="en-US" altLang="en-US" sz="2000" dirty="0">
                <a:latin typeface="Arial" charset="0"/>
              </a:rPr>
              <a:t>Poor division </a:t>
            </a:r>
          </a:p>
          <a:p>
            <a:pPr lvl="1" eaLnBrk="0" hangingPunct="0">
              <a:buClr>
                <a:srgbClr val="FF0000"/>
              </a:buClr>
              <a:buFont typeface="Wingdings" pitchFamily="2" charset="2"/>
              <a:buChar char="§"/>
            </a:pPr>
            <a:r>
              <a:rPr lang="en-US" altLang="en-US" sz="2000" dirty="0">
                <a:latin typeface="Arial" charset="0"/>
              </a:rPr>
              <a:t>Telomere shortening </a:t>
            </a:r>
          </a:p>
          <a:p>
            <a:pPr lvl="1" eaLnBrk="0" hangingPunct="0">
              <a:buClr>
                <a:srgbClr val="FF0000"/>
              </a:buClr>
              <a:buFont typeface="Wingdings" pitchFamily="2" charset="2"/>
              <a:buChar char="§"/>
            </a:pPr>
            <a:r>
              <a:rPr lang="en-US" altLang="en-US" sz="2000" dirty="0">
                <a:latin typeface="Arial" charset="0"/>
              </a:rPr>
              <a:t>Karyotype changes </a:t>
            </a:r>
          </a:p>
          <a:p>
            <a:pPr lvl="1" eaLnBrk="0" hangingPunct="0">
              <a:buClr>
                <a:srgbClr val="FF0000"/>
              </a:buClr>
              <a:buFont typeface="Wingdings" pitchFamily="2" charset="2"/>
              <a:buChar char="§"/>
            </a:pPr>
            <a:r>
              <a:rPr lang="en-US" altLang="en-US" sz="2000" dirty="0">
                <a:latin typeface="Arial" charset="0"/>
              </a:rPr>
              <a:t>Increased mutation rate </a:t>
            </a:r>
          </a:p>
          <a:p>
            <a:pPr lvl="1" eaLnBrk="0" hangingPunct="0">
              <a:buFontTx/>
              <a:buChar char="•"/>
            </a:pPr>
            <a:endParaRPr lang="en-US" altLang="en-US" sz="2000" dirty="0">
              <a:latin typeface="Arial" charset="0"/>
            </a:endParaRPr>
          </a:p>
          <a:p>
            <a:pPr eaLnBrk="0" hangingPunct="0"/>
            <a:r>
              <a:rPr lang="en-US" altLang="en-US" sz="2000" dirty="0">
                <a:latin typeface="Arial" charset="0"/>
              </a:rPr>
              <a:t>The gene was mapped in Japanese families by looking for regions of the genome that were homozygous in patients (because it is a recessive disease). The gene was isolated in 1996. It codes for a </a:t>
            </a:r>
            <a:r>
              <a:rPr lang="en-US" altLang="en-US" sz="2000" b="1" dirty="0">
                <a:solidFill>
                  <a:srgbClr val="FF0000"/>
                </a:solidFill>
                <a:latin typeface="Arial" charset="0"/>
              </a:rPr>
              <a:t>DNA helicase</a:t>
            </a:r>
            <a:r>
              <a:rPr lang="en-US" altLang="en-US" sz="2000" dirty="0">
                <a:latin typeface="Arial" charset="0"/>
              </a:rPr>
              <a:t> enzyme.</a:t>
            </a:r>
          </a:p>
        </p:txBody>
      </p:sp>
    </p:spTree>
    <p:extLst>
      <p:ext uri="{BB962C8B-B14F-4D97-AF65-F5344CB8AC3E}">
        <p14:creationId xmlns:p14="http://schemas.microsoft.com/office/powerpoint/2010/main" val="1068948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descr="Werner's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1"/>
            <a:ext cx="8115300" cy="652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079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Image result for werner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053" y="762001"/>
            <a:ext cx="9123947" cy="356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26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Telomers"/>
          <p:cNvPicPr>
            <a:picLocks noChangeAspect="1" noChangeArrowheads="1"/>
          </p:cNvPicPr>
          <p:nvPr/>
        </p:nvPicPr>
        <p:blipFill rotWithShape="1">
          <a:blip r:embed="rId3">
            <a:extLst>
              <a:ext uri="{28A0092B-C50C-407E-A947-70E740481C1C}">
                <a14:useLocalDpi xmlns:a14="http://schemas.microsoft.com/office/drawing/2010/main" val="0"/>
              </a:ext>
            </a:extLst>
          </a:blip>
          <a:srcRect l="1613" t="3079" r="3226" b="3004"/>
          <a:stretch/>
        </p:blipFill>
        <p:spPr bwMode="auto">
          <a:xfrm>
            <a:off x="457200" y="1262978"/>
            <a:ext cx="4495800" cy="464820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1511968" y="6014448"/>
            <a:ext cx="4262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latin typeface="Arial" charset="0"/>
              </a:rPr>
              <a:t>FROM: Marx, 2002. Science 295:2348-2351</a:t>
            </a:r>
          </a:p>
        </p:txBody>
      </p:sp>
      <p:sp>
        <p:nvSpPr>
          <p:cNvPr id="10245" name="Text Box 5"/>
          <p:cNvSpPr txBox="1">
            <a:spLocks noChangeArrowheads="1"/>
          </p:cNvSpPr>
          <p:nvPr/>
        </p:nvSpPr>
        <p:spPr bwMode="auto">
          <a:xfrm>
            <a:off x="683795" y="546361"/>
            <a:ext cx="108725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a:latin typeface="Arial" charset="0"/>
              </a:rPr>
              <a:t>Telomerase research is a </a:t>
            </a:r>
            <a:r>
              <a:rPr lang="en-US" altLang="en-US" sz="3200" b="1" dirty="0">
                <a:solidFill>
                  <a:srgbClr val="FF0000"/>
                </a:solidFill>
                <a:latin typeface="Arial" charset="0"/>
              </a:rPr>
              <a:t>hot</a:t>
            </a:r>
            <a:r>
              <a:rPr lang="en-US" altLang="en-US" sz="3200" b="1" dirty="0">
                <a:latin typeface="Arial" charset="0"/>
              </a:rPr>
              <a:t> topic in aging</a:t>
            </a:r>
          </a:p>
        </p:txBody>
      </p:sp>
      <p:sp>
        <p:nvSpPr>
          <p:cNvPr id="2" name="Rectangle 1"/>
          <p:cNvSpPr/>
          <p:nvPr/>
        </p:nvSpPr>
        <p:spPr>
          <a:xfrm>
            <a:off x="1548063" y="6350999"/>
            <a:ext cx="4572000" cy="461665"/>
          </a:xfrm>
          <a:prstGeom prst="rect">
            <a:avLst/>
          </a:prstGeom>
        </p:spPr>
        <p:txBody>
          <a:bodyPr>
            <a:spAutoFit/>
          </a:bodyPr>
          <a:lstStyle/>
          <a:p>
            <a:r>
              <a:rPr lang="en-US" sz="1200" dirty="0">
                <a:hlinkClick r:id="rId4"/>
              </a:rPr>
              <a:t>http://joshmitteldorf.scienceblog.com/2015/04/29/large-new-survey-tracks-telomere-length-and-mortality/</a:t>
            </a:r>
            <a:r>
              <a:rPr lang="en-US" sz="1200" dirty="0"/>
              <a:t> </a:t>
            </a:r>
          </a:p>
        </p:txBody>
      </p:sp>
      <p:pic>
        <p:nvPicPr>
          <p:cNvPr id="5" name="Picture 4" descr="A diagram of a cell division&#10;&#10;AI-generated content may be incorrect.">
            <a:extLst>
              <a:ext uri="{FF2B5EF4-FFF2-40B4-BE49-F238E27FC236}">
                <a16:creationId xmlns:a16="http://schemas.microsoft.com/office/drawing/2014/main" id="{B02ED360-D8DE-A22E-0D88-0A7A91EEE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599" y="2065293"/>
            <a:ext cx="6355379" cy="3573507"/>
          </a:xfrm>
          <a:prstGeom prst="rect">
            <a:avLst/>
          </a:prstGeom>
        </p:spPr>
      </p:pic>
    </p:spTree>
    <p:extLst>
      <p:ext uri="{BB962C8B-B14F-4D97-AF65-F5344CB8AC3E}">
        <p14:creationId xmlns:p14="http://schemas.microsoft.com/office/powerpoint/2010/main" val="1210291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p:cNvSpPr txBox="1">
            <a:spLocks noChangeArrowheads="1"/>
          </p:cNvSpPr>
          <p:nvPr/>
        </p:nvSpPr>
        <p:spPr bwMode="auto">
          <a:xfrm>
            <a:off x="1676400" y="228601"/>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dirty="0">
                <a:solidFill>
                  <a:srgbClr val="FF0000"/>
                </a:solidFill>
                <a:latin typeface="Arial" charset="0"/>
              </a:rPr>
              <a:t>FAILURE OF CELL REPLICATION MAY BE DUE TO DAMAGE TO TELOMERES</a:t>
            </a:r>
          </a:p>
        </p:txBody>
      </p:sp>
      <p:sp>
        <p:nvSpPr>
          <p:cNvPr id="33795" name="Text Box 1027"/>
          <p:cNvSpPr txBox="1">
            <a:spLocks noChangeArrowheads="1"/>
          </p:cNvSpPr>
          <p:nvPr/>
        </p:nvSpPr>
        <p:spPr bwMode="auto">
          <a:xfrm>
            <a:off x="762000" y="1524000"/>
            <a:ext cx="960913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dirty="0">
                <a:latin typeface="Arial" charset="0"/>
              </a:rPr>
              <a:t>Telomeres are regions of highly repetitive DNA at the ends of chromosomes.</a:t>
            </a: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Char char="§"/>
            </a:pPr>
            <a:r>
              <a:rPr lang="en-US" altLang="en-US" dirty="0">
                <a:latin typeface="Arial" charset="0"/>
              </a:rPr>
              <a:t>They prevent the ends of chromosomes from joining together during replication. </a:t>
            </a: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Char char="§"/>
            </a:pPr>
            <a:r>
              <a:rPr lang="en-US" altLang="en-US" dirty="0">
                <a:latin typeface="Arial" charset="0"/>
              </a:rPr>
              <a:t>DNA polymerases are unable to fully replicate Telomeres.</a:t>
            </a: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Char char="§"/>
            </a:pPr>
            <a:r>
              <a:rPr lang="en-US" altLang="en-US" dirty="0">
                <a:latin typeface="Arial" charset="0"/>
              </a:rPr>
              <a:t>Telomeres shorten with each cell replication unless they are maintained by telomerase. Eventually the cell is unable to replicate and undergoes “replication senescence”.</a:t>
            </a:r>
          </a:p>
        </p:txBody>
      </p:sp>
    </p:spTree>
    <p:extLst>
      <p:ext uri="{BB962C8B-B14F-4D97-AF65-F5344CB8AC3E}">
        <p14:creationId xmlns:p14="http://schemas.microsoft.com/office/powerpoint/2010/main" val="3405927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4DBF5-4C01-2D0F-4873-6F42D54C57B9}"/>
            </a:ext>
          </a:extLst>
        </p:cNvPr>
        <p:cNvGrpSpPr/>
        <p:nvPr/>
      </p:nvGrpSpPr>
      <p:grpSpPr>
        <a:xfrm>
          <a:off x="0" y="0"/>
          <a:ext cx="0" cy="0"/>
          <a:chOff x="0" y="0"/>
          <a:chExt cx="0" cy="0"/>
        </a:xfrm>
      </p:grpSpPr>
      <p:pic>
        <p:nvPicPr>
          <p:cNvPr id="10243" name="Picture 3" descr="Telomers">
            <a:extLst>
              <a:ext uri="{FF2B5EF4-FFF2-40B4-BE49-F238E27FC236}">
                <a16:creationId xmlns:a16="http://schemas.microsoft.com/office/drawing/2014/main" id="{3E80E5D2-7766-7BB2-ECD9-AE9A13241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3" t="3079" r="3226" b="3004"/>
          <a:stretch/>
        </p:blipFill>
        <p:spPr bwMode="auto">
          <a:xfrm>
            <a:off x="152400" y="2164463"/>
            <a:ext cx="4495800" cy="464820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0244" name="Text Box 4">
            <a:extLst>
              <a:ext uri="{FF2B5EF4-FFF2-40B4-BE49-F238E27FC236}">
                <a16:creationId xmlns:a16="http://schemas.microsoft.com/office/drawing/2014/main" id="{88EBC952-7710-DBBF-4998-030ACC37305B}"/>
              </a:ext>
            </a:extLst>
          </p:cNvPr>
          <p:cNvSpPr txBox="1">
            <a:spLocks noChangeArrowheads="1"/>
          </p:cNvSpPr>
          <p:nvPr/>
        </p:nvSpPr>
        <p:spPr bwMode="auto">
          <a:xfrm>
            <a:off x="6489814" y="6012445"/>
            <a:ext cx="35718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latin typeface="Arial" charset="0"/>
              </a:rPr>
              <a:t>Marx, 2002. Science 295:2348-2351</a:t>
            </a:r>
          </a:p>
        </p:txBody>
      </p:sp>
      <p:pic>
        <p:nvPicPr>
          <p:cNvPr id="3074" name="Picture 2" descr="https://www.wired.com/images_blogs/wiredscience/2011/05/telomere_graph.jpg">
            <a:extLst>
              <a:ext uri="{FF2B5EF4-FFF2-40B4-BE49-F238E27FC236}">
                <a16:creationId xmlns:a16="http://schemas.microsoft.com/office/drawing/2014/main" id="{1EC77074-8568-E421-C1B0-A54CA9CAA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610" y="152400"/>
            <a:ext cx="6942221" cy="55017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3E1B7EF-4034-8610-3584-3B609F2A149C}"/>
              </a:ext>
            </a:extLst>
          </p:cNvPr>
          <p:cNvSpPr/>
          <p:nvPr/>
        </p:nvSpPr>
        <p:spPr>
          <a:xfrm>
            <a:off x="4800602" y="6485864"/>
            <a:ext cx="7391398" cy="276999"/>
          </a:xfrm>
          <a:prstGeom prst="rect">
            <a:avLst/>
          </a:prstGeom>
        </p:spPr>
        <p:txBody>
          <a:bodyPr wrap="square">
            <a:spAutoFit/>
          </a:bodyPr>
          <a:lstStyle/>
          <a:p>
            <a:r>
              <a:rPr lang="en-US" sz="1200" dirty="0">
                <a:hlinkClick r:id="rId5"/>
              </a:rPr>
              <a:t>http://joshmitteldorf.scienceblog.com/2015/04/29/large-new-survey-tracks-telomere-length-and-mortality/</a:t>
            </a:r>
            <a:r>
              <a:rPr lang="en-US" sz="1200" dirty="0"/>
              <a:t> </a:t>
            </a:r>
          </a:p>
        </p:txBody>
      </p:sp>
      <p:sp>
        <p:nvSpPr>
          <p:cNvPr id="3" name="TextBox 2">
            <a:extLst>
              <a:ext uri="{FF2B5EF4-FFF2-40B4-BE49-F238E27FC236}">
                <a16:creationId xmlns:a16="http://schemas.microsoft.com/office/drawing/2014/main" id="{39096BC3-0BC9-91C9-FF05-D36F890A86DE}"/>
              </a:ext>
            </a:extLst>
          </p:cNvPr>
          <p:cNvSpPr txBox="1"/>
          <p:nvPr/>
        </p:nvSpPr>
        <p:spPr>
          <a:xfrm>
            <a:off x="589215" y="838200"/>
            <a:ext cx="4044697" cy="523220"/>
          </a:xfrm>
          <a:prstGeom prst="rect">
            <a:avLst/>
          </a:prstGeom>
          <a:noFill/>
        </p:spPr>
        <p:txBody>
          <a:bodyPr wrap="none" rtlCol="0">
            <a:spAutoFit/>
          </a:bodyPr>
          <a:lstStyle/>
          <a:p>
            <a:r>
              <a:rPr lang="en-US" sz="2800" dirty="0">
                <a:solidFill>
                  <a:srgbClr val="FF6600"/>
                </a:solidFill>
                <a:latin typeface="Arial" panose="020B0604020202020204" pitchFamily="34" charset="0"/>
                <a:cs typeface="Arial" panose="020B0604020202020204" pitchFamily="34" charset="0"/>
              </a:rPr>
              <a:t>Are they causing aging?</a:t>
            </a:r>
          </a:p>
        </p:txBody>
      </p:sp>
    </p:spTree>
    <p:extLst>
      <p:ext uri="{BB962C8B-B14F-4D97-AF65-F5344CB8AC3E}">
        <p14:creationId xmlns:p14="http://schemas.microsoft.com/office/powerpoint/2010/main" val="86365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A7DB7-B5E2-AE2D-9DA2-493FBC0B1A8E}"/>
              </a:ext>
            </a:extLst>
          </p:cNvPr>
          <p:cNvSpPr txBox="1"/>
          <p:nvPr/>
        </p:nvSpPr>
        <p:spPr>
          <a:xfrm>
            <a:off x="762000" y="914400"/>
            <a:ext cx="10439400" cy="4832092"/>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Telomere length is a consequence of protein Telomerase. Evolution should be able to increase telomere length.</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Evolution has turned telomerase off such that short telomeres substantially affect our life span. Turning telomerase on would not cost anything, but that is not what evolution has done.</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So the theory is wrong that says evolution has already made our life spans as long as possible.  Evolution has arranged for us to age and die “on purpose”.  Withholding telomerase is part of an evolved death program. </a:t>
            </a:r>
            <a:endParaRPr lang="en-US" sz="2800" dirty="0">
              <a:solidFill>
                <a:srgbClr val="FF66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653743-2855-DC12-996C-AC324A5C5692}"/>
              </a:ext>
            </a:extLst>
          </p:cNvPr>
          <p:cNvSpPr txBox="1"/>
          <p:nvPr/>
        </p:nvSpPr>
        <p:spPr>
          <a:xfrm>
            <a:off x="3200400" y="5943600"/>
            <a:ext cx="6093618" cy="584775"/>
          </a:xfrm>
          <a:prstGeom prst="rect">
            <a:avLst/>
          </a:prstGeom>
          <a:noFill/>
        </p:spPr>
        <p:txBody>
          <a:bodyPr wrap="square">
            <a:spAutoFit/>
          </a:bodyPr>
          <a:lstStyle/>
          <a:p>
            <a:r>
              <a:rPr lang="en-US" sz="3200" dirty="0">
                <a:solidFill>
                  <a:srgbClr val="FF6600"/>
                </a:solidFill>
                <a:latin typeface="Arial" panose="020B0604020202020204" pitchFamily="34" charset="0"/>
                <a:cs typeface="Arial" panose="020B0604020202020204" pitchFamily="34" charset="0"/>
              </a:rPr>
              <a:t>– WHOA, WHY?</a:t>
            </a:r>
            <a:endParaRPr lang="en-US" sz="3200" dirty="0"/>
          </a:p>
        </p:txBody>
      </p:sp>
    </p:spTree>
    <p:extLst>
      <p:ext uri="{BB962C8B-B14F-4D97-AF65-F5344CB8AC3E}">
        <p14:creationId xmlns:p14="http://schemas.microsoft.com/office/powerpoint/2010/main" val="323345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14400" y="2796960"/>
            <a:ext cx="233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rgbClr val="0000FF"/>
                </a:solidFill>
                <a:latin typeface="Arial" charset="0"/>
              </a:rPr>
              <a:t>Late-onset Mutations are not Eliminated by Natural Selection</a:t>
            </a:r>
          </a:p>
        </p:txBody>
      </p:sp>
      <p:sp>
        <p:nvSpPr>
          <p:cNvPr id="18435" name="Text Box 3"/>
          <p:cNvSpPr txBox="1">
            <a:spLocks noChangeArrowheads="1"/>
          </p:cNvSpPr>
          <p:nvPr/>
        </p:nvSpPr>
        <p:spPr bwMode="auto">
          <a:xfrm>
            <a:off x="3446463" y="261938"/>
            <a:ext cx="7469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Arial" charset="0"/>
              </a:rPr>
              <a:t>EXAMPLE: Huntington’s disease (chorea)</a:t>
            </a:r>
          </a:p>
        </p:txBody>
      </p:sp>
      <p:sp>
        <p:nvSpPr>
          <p:cNvPr id="18436" name="Rectangle 4"/>
          <p:cNvSpPr>
            <a:spLocks noChangeArrowheads="1"/>
          </p:cNvSpPr>
          <p:nvPr/>
        </p:nvSpPr>
        <p:spPr bwMode="auto">
          <a:xfrm>
            <a:off x="8551862" y="470029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latin typeface="Arial" charset="0"/>
              </a:rPr>
              <a:t>George Sumner Huntington</a:t>
            </a:r>
          </a:p>
        </p:txBody>
      </p:sp>
      <p:pic>
        <p:nvPicPr>
          <p:cNvPr id="18437" name="Picture 5" descr="GS Huntington"/>
          <p:cNvPicPr>
            <a:picLocks noChangeAspect="1" noChangeArrowheads="1"/>
          </p:cNvPicPr>
          <p:nvPr/>
        </p:nvPicPr>
        <p:blipFill rotWithShape="1">
          <a:blip r:embed="rId3">
            <a:extLst>
              <a:ext uri="{28A0092B-C50C-407E-A947-70E740481C1C}">
                <a14:useLocalDpi xmlns:a14="http://schemas.microsoft.com/office/drawing/2010/main" val="0"/>
              </a:ext>
            </a:extLst>
          </a:blip>
          <a:srcRect r="11905"/>
          <a:stretch/>
        </p:blipFill>
        <p:spPr bwMode="auto">
          <a:xfrm>
            <a:off x="8247062" y="652104"/>
            <a:ext cx="3200400" cy="406003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untington's chorea 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914441"/>
            <a:ext cx="3535362" cy="35353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867401"/>
            <a:ext cx="6553200" cy="830997"/>
          </a:xfrm>
          <a:prstGeom prst="rect">
            <a:avLst/>
          </a:prstGeom>
          <a:noFill/>
        </p:spPr>
        <p:txBody>
          <a:bodyPr wrap="square" rtlCol="0">
            <a:spAutoFit/>
          </a:bodyPr>
          <a:lstStyle/>
          <a:p>
            <a:r>
              <a:rPr lang="en-US" dirty="0">
                <a:solidFill>
                  <a:srgbClr val="FF6600"/>
                </a:solidFill>
                <a:latin typeface="Arial" panose="020B0604020202020204" pitchFamily="34" charset="0"/>
                <a:cs typeface="Arial" panose="020B0604020202020204" pitchFamily="34" charset="0"/>
              </a:rPr>
              <a:t>If an individual has had children, but dies at age 40, is there an effect on fitness?</a:t>
            </a:r>
          </a:p>
        </p:txBody>
      </p:sp>
    </p:spTree>
    <p:extLst>
      <p:ext uri="{BB962C8B-B14F-4D97-AF65-F5344CB8AC3E}">
        <p14:creationId xmlns:p14="http://schemas.microsoft.com/office/powerpoint/2010/main" val="361379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38200" y="457201"/>
            <a:ext cx="10591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b="1" dirty="0">
                <a:solidFill>
                  <a:srgbClr val="0000FF"/>
                </a:solidFill>
                <a:latin typeface="Arial" charset="0"/>
              </a:rPr>
              <a:t>Evolutionary Explanations for Senescence</a:t>
            </a:r>
          </a:p>
        </p:txBody>
      </p:sp>
      <p:sp>
        <p:nvSpPr>
          <p:cNvPr id="3" name="TextBox 2">
            <a:extLst>
              <a:ext uri="{FF2B5EF4-FFF2-40B4-BE49-F238E27FC236}">
                <a16:creationId xmlns:a16="http://schemas.microsoft.com/office/drawing/2014/main" id="{6FFD4CB7-4060-408C-A9A9-E0875A243811}"/>
              </a:ext>
            </a:extLst>
          </p:cNvPr>
          <p:cNvSpPr txBox="1"/>
          <p:nvPr/>
        </p:nvSpPr>
        <p:spPr>
          <a:xfrm>
            <a:off x="1981201" y="1828800"/>
            <a:ext cx="4064895" cy="523220"/>
          </a:xfrm>
          <a:prstGeom prst="rect">
            <a:avLst/>
          </a:prstGeom>
          <a:noFill/>
        </p:spPr>
        <p:txBody>
          <a:bodyPr wrap="none" rtlCol="0">
            <a:spAutoFit/>
          </a:bodyPr>
          <a:lstStyle/>
          <a:p>
            <a:pPr marL="457200" indent="-457200">
              <a:buFont typeface="+mj-lt"/>
              <a:buAutoNum type="arabicPeriod"/>
            </a:pPr>
            <a:r>
              <a:rPr lang="en-US" sz="2800" dirty="0">
                <a:solidFill>
                  <a:srgbClr val="FF0000"/>
                </a:solidFill>
              </a:rPr>
              <a:t>Antagonistic Pleiotropy</a:t>
            </a:r>
          </a:p>
        </p:txBody>
      </p:sp>
      <p:sp>
        <p:nvSpPr>
          <p:cNvPr id="4" name="TextBox 3">
            <a:extLst>
              <a:ext uri="{FF2B5EF4-FFF2-40B4-BE49-F238E27FC236}">
                <a16:creationId xmlns:a16="http://schemas.microsoft.com/office/drawing/2014/main" id="{61FE8179-1DE2-4866-9FBD-DBF019FF330D}"/>
              </a:ext>
            </a:extLst>
          </p:cNvPr>
          <p:cNvSpPr txBox="1"/>
          <p:nvPr/>
        </p:nvSpPr>
        <p:spPr>
          <a:xfrm>
            <a:off x="2497932" y="2290466"/>
            <a:ext cx="7331869"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Genes often have multiple effects</a:t>
            </a:r>
          </a:p>
          <a:p>
            <a:pPr marL="457200" indent="-457200">
              <a:buFont typeface="Arial" panose="020B0604020202020204" pitchFamily="34" charset="0"/>
              <a:buChar char="•"/>
            </a:pPr>
            <a:r>
              <a:rPr lang="en-US" sz="2800" dirty="0"/>
              <a:t>Some of these effects/consequences are pleiotropic (negative)</a:t>
            </a:r>
          </a:p>
          <a:p>
            <a:pPr marL="457200" indent="-457200">
              <a:buFont typeface="Arial" panose="020B0604020202020204" pitchFamily="34" charset="0"/>
              <a:buChar char="•"/>
            </a:pPr>
            <a:r>
              <a:rPr lang="en-US" sz="2800" dirty="0"/>
              <a:t>Reproduction generally occurs early in life</a:t>
            </a:r>
          </a:p>
          <a:p>
            <a:pPr marL="457200" indent="-457200">
              <a:buFont typeface="Arial" panose="020B0604020202020204" pitchFamily="34" charset="0"/>
              <a:buChar char="•"/>
            </a:pPr>
            <a:r>
              <a:rPr lang="en-US" sz="2800" dirty="0"/>
              <a:t>Can have strong selection for genes that promote reproduction, even if negative effects later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B81E9-6991-4948-842E-81918A09222A}"/>
              </a:ext>
            </a:extLst>
          </p:cNvPr>
          <p:cNvSpPr txBox="1"/>
          <p:nvPr/>
        </p:nvSpPr>
        <p:spPr>
          <a:xfrm>
            <a:off x="3200401" y="1066801"/>
            <a:ext cx="1276375" cy="461665"/>
          </a:xfrm>
          <a:prstGeom prst="rect">
            <a:avLst/>
          </a:prstGeom>
          <a:noFill/>
        </p:spPr>
        <p:txBody>
          <a:bodyPr wrap="none" rtlCol="0">
            <a:spAutoFit/>
          </a:bodyPr>
          <a:lstStyle/>
          <a:p>
            <a:r>
              <a:rPr lang="en-US" dirty="0"/>
              <a:t>example</a:t>
            </a:r>
          </a:p>
        </p:txBody>
      </p:sp>
    </p:spTree>
    <p:extLst>
      <p:ext uri="{BB962C8B-B14F-4D97-AF65-F5344CB8AC3E}">
        <p14:creationId xmlns:p14="http://schemas.microsoft.com/office/powerpoint/2010/main" val="217546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566068" y="609600"/>
            <a:ext cx="4772555" cy="1569660"/>
          </a:xfrm>
          <a:prstGeom prst="rect">
            <a:avLst/>
          </a:prstGeom>
          <a:noFill/>
        </p:spPr>
        <p:txBody>
          <a:bodyPr wrap="square" rtlCol="0">
            <a:spAutoFit/>
          </a:bodyPr>
          <a:lstStyle/>
          <a:p>
            <a:pPr algn="ctr"/>
            <a:r>
              <a:rPr lang="en-US" sz="3200" b="1" dirty="0">
                <a:solidFill>
                  <a:srgbClr val="0000FF"/>
                </a:solidFill>
                <a:latin typeface="Arial" panose="020B0604020202020204" pitchFamily="34" charset="0"/>
                <a:cs typeface="Arial" panose="020B0604020202020204" pitchFamily="34" charset="0"/>
              </a:rPr>
              <a:t>A Physiological / Mechanistic Explanation for the AP</a:t>
            </a:r>
          </a:p>
        </p:txBody>
      </p:sp>
      <p:pic>
        <p:nvPicPr>
          <p:cNvPr id="25602" name="Picture 2" descr="http://uploads.macacovelho.com.br/wp-content/uploads/2013/10/cute-animal-eating-corn-Favim.com-4701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622" y="30481"/>
            <a:ext cx="4329378" cy="31171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11287</TotalTime>
  <Words>2131</Words>
  <Application>Microsoft Office PowerPoint</Application>
  <PresentationFormat>Widescreen</PresentationFormat>
  <Paragraphs>249</Paragraphs>
  <Slides>58</Slides>
  <Notes>14</Notes>
  <HiddenSlides>21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vt:lpstr>
      <vt:lpstr>Calibri</vt:lpstr>
      <vt:lpstr>Franklin Gothic Book</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USU Dept. of Biology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Biology Computer User</dc:creator>
  <cp:lastModifiedBy>Brian Gall</cp:lastModifiedBy>
  <cp:revision>106</cp:revision>
  <dcterms:created xsi:type="dcterms:W3CDTF">2002-04-06T23:05:32Z</dcterms:created>
  <dcterms:modified xsi:type="dcterms:W3CDTF">2025-04-09T13:08:03Z</dcterms:modified>
</cp:coreProperties>
</file>