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390" r:id="rId3"/>
    <p:sldId id="391" r:id="rId4"/>
    <p:sldId id="414" r:id="rId5"/>
    <p:sldId id="411" r:id="rId6"/>
    <p:sldId id="393" r:id="rId7"/>
    <p:sldId id="394" r:id="rId8"/>
    <p:sldId id="412" r:id="rId9"/>
    <p:sldId id="395" r:id="rId10"/>
    <p:sldId id="399" r:id="rId11"/>
    <p:sldId id="405" r:id="rId12"/>
    <p:sldId id="406" r:id="rId13"/>
    <p:sldId id="418" r:id="rId14"/>
    <p:sldId id="419" r:id="rId15"/>
    <p:sldId id="421" r:id="rId16"/>
    <p:sldId id="275" r:id="rId17"/>
    <p:sldId id="303" r:id="rId18"/>
    <p:sldId id="415" r:id="rId19"/>
    <p:sldId id="276" r:id="rId20"/>
    <p:sldId id="416" r:id="rId21"/>
    <p:sldId id="305" r:id="rId22"/>
    <p:sldId id="420" r:id="rId23"/>
    <p:sldId id="417" r:id="rId24"/>
    <p:sldId id="274" r:id="rId25"/>
    <p:sldId id="292" r:id="rId26"/>
    <p:sldId id="293" r:id="rId27"/>
    <p:sldId id="294" r:id="rId28"/>
    <p:sldId id="295" r:id="rId29"/>
    <p:sldId id="296" r:id="rId30"/>
    <p:sldId id="282" r:id="rId31"/>
    <p:sldId id="300" r:id="rId3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anklin Gothic Boo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0000FF"/>
    <a:srgbClr val="FFCC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09" autoAdjust="0"/>
  </p:normalViewPr>
  <p:slideViewPr>
    <p:cSldViewPr>
      <p:cViewPr varScale="1">
        <p:scale>
          <a:sx n="70" d="100"/>
          <a:sy n="70" d="100"/>
        </p:scale>
        <p:origin x="26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A33425-EB4F-4C5A-A6DC-BA1CE154F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8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AD1EC-5064-4E3C-94BE-C5B56A80F10E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6E5F5-A28A-43D9-B480-B09084DAE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Fitness continues to decline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Eventually mutational load is too great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6E5F5-A28A-43D9-B480-B09084DAE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Isogamous – same sized gametes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6E5F5-A28A-43D9-B480-B09084DAE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6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2 or 3 practice rounds before a final round where extra credit is awarded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6E5F5-A28A-43D9-B480-B09084DAE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CB3DB-DA4D-44E0-8A44-2827C97A1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8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65A8-3CE4-4071-8A4C-A74CB61D3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4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71FE7-E581-43AE-BE3B-F52207B15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7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46E39-2BC7-4604-B5C5-6DB47D14A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7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05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383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132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01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345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6345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462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97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9732-9805-424A-B3B7-8B4942E1F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80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640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73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0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D8845-59BC-4424-BB4E-FA67F5124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8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6F515-C984-44B2-80C8-0C65E55C1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6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5AB5-48A7-4538-947A-27C617FD1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8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4F315-3B74-44AA-A288-C8D38B8EA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5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09C09-DB14-455D-BE04-F457675F4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1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CAB7A-94B4-463D-BC17-182B7F825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0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B617E-F938-4276-B141-F4CDE5B1A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0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6E29F1CC-D38A-4537-916F-782A864F1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0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012396" y="76201"/>
            <a:ext cx="41410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Arial" charset="0"/>
              </a:rPr>
              <a:t>WHY SEX???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52600" y="4876800"/>
            <a:ext cx="8534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" charset="0"/>
              </a:rPr>
              <a:t>What factors favor the evolution and maintenance of sexual reproduction?</a:t>
            </a: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endParaRPr lang="en-US" altLang="en-US" dirty="0">
              <a:latin typeface="Arial" charset="0"/>
            </a:endParaRPr>
          </a:p>
          <a:p>
            <a:pPr eaLnBrk="1" hangingPunct="1">
              <a:buClr>
                <a:srgbClr val="0000FF"/>
              </a:buClr>
              <a:buFont typeface="Wingdings" pitchFamily="2" charset="2"/>
              <a:buChar char="§"/>
            </a:pPr>
            <a:r>
              <a:rPr lang="en-US" altLang="en-US" dirty="0">
                <a:latin typeface="Arial" charset="0"/>
              </a:rPr>
              <a:t>Is there an advantage </a:t>
            </a:r>
            <a:r>
              <a:rPr lang="en-US" altLang="en-US" i="1" dirty="0">
                <a:latin typeface="Arial" charset="0"/>
              </a:rPr>
              <a:t>or</a:t>
            </a:r>
            <a:r>
              <a:rPr lang="en-US" altLang="en-US" dirty="0">
                <a:latin typeface="Arial" charset="0"/>
              </a:rPr>
              <a:t> cost to asexual reproduction?</a:t>
            </a:r>
          </a:p>
        </p:txBody>
      </p:sp>
      <p:pic>
        <p:nvPicPr>
          <p:cNvPr id="75781" name="Picture 5" descr="http://www.openthemagazine.com/sites/default/files/imagecache/435by290/article_images/khajura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90600"/>
            <a:ext cx="560069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058320" y="152401"/>
            <a:ext cx="60753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Advantages and Disadvantages to ASEXUALITY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6BC44-3BC8-E705-2542-781D714407E5}"/>
              </a:ext>
            </a:extLst>
          </p:cNvPr>
          <p:cNvSpPr txBox="1"/>
          <p:nvPr/>
        </p:nvSpPr>
        <p:spPr>
          <a:xfrm>
            <a:off x="1298629" y="5715000"/>
            <a:ext cx="9594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What environmental conditions produce advantage for asexual lineages?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izard&#10;&#10;AI-generated content may be incorrect.">
            <a:extLst>
              <a:ext uri="{FF2B5EF4-FFF2-40B4-BE49-F238E27FC236}">
                <a16:creationId xmlns:a16="http://schemas.microsoft.com/office/drawing/2014/main" id="{054D95C1-A7F4-AFEA-C3C4-629F7CEFC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98" y="3621414"/>
            <a:ext cx="5431161" cy="3204385"/>
          </a:xfrm>
          <a:prstGeom prst="rect">
            <a:avLst/>
          </a:prstGeom>
        </p:spPr>
      </p:pic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689152" y="372130"/>
            <a:ext cx="8813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Most Asexual Lineages are Evolutionarily “Young”</a:t>
            </a:r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2017569" y="1390650"/>
            <a:ext cx="2819400" cy="4076700"/>
            <a:chOff x="1104" y="1080"/>
            <a:chExt cx="1776" cy="2568"/>
          </a:xfrm>
        </p:grpSpPr>
        <p:sp>
          <p:nvSpPr>
            <p:cNvPr id="92171" name="Line 4"/>
            <p:cNvSpPr>
              <a:spLocks noChangeShapeType="1"/>
            </p:cNvSpPr>
            <p:nvPr/>
          </p:nvSpPr>
          <p:spPr bwMode="auto">
            <a:xfrm>
              <a:off x="2544" y="2736"/>
              <a:ext cx="336" cy="336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2" name="Line 5"/>
            <p:cNvSpPr>
              <a:spLocks noChangeShapeType="1"/>
            </p:cNvSpPr>
            <p:nvPr/>
          </p:nvSpPr>
          <p:spPr bwMode="auto">
            <a:xfrm>
              <a:off x="2592" y="1344"/>
              <a:ext cx="288" cy="288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3" name="Line 6"/>
            <p:cNvSpPr>
              <a:spLocks noChangeShapeType="1"/>
            </p:cNvSpPr>
            <p:nvPr/>
          </p:nvSpPr>
          <p:spPr bwMode="auto">
            <a:xfrm flipV="1">
              <a:off x="1104" y="1080"/>
              <a:ext cx="1776" cy="17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4" name="Line 7"/>
            <p:cNvSpPr>
              <a:spLocks noChangeShapeType="1"/>
            </p:cNvSpPr>
            <p:nvPr/>
          </p:nvSpPr>
          <p:spPr bwMode="auto">
            <a:xfrm>
              <a:off x="1488" y="2448"/>
              <a:ext cx="1392" cy="1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5" name="Line 8"/>
            <p:cNvSpPr>
              <a:spLocks noChangeShapeType="1"/>
            </p:cNvSpPr>
            <p:nvPr/>
          </p:nvSpPr>
          <p:spPr bwMode="auto">
            <a:xfrm flipV="1">
              <a:off x="2208" y="2400"/>
              <a:ext cx="672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6" name="Line 9"/>
            <p:cNvSpPr>
              <a:spLocks noChangeShapeType="1"/>
            </p:cNvSpPr>
            <p:nvPr/>
          </p:nvSpPr>
          <p:spPr bwMode="auto">
            <a:xfrm flipH="1" flipV="1">
              <a:off x="2304" y="1680"/>
              <a:ext cx="576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77" name="Line 10"/>
            <p:cNvSpPr>
              <a:spLocks noChangeShapeType="1"/>
            </p:cNvSpPr>
            <p:nvPr/>
          </p:nvSpPr>
          <p:spPr bwMode="auto">
            <a:xfrm flipV="1">
              <a:off x="2688" y="1872"/>
              <a:ext cx="192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4" name="Group 11"/>
          <p:cNvGrpSpPr>
            <a:grpSpLocks/>
          </p:cNvGrpSpPr>
          <p:nvPr/>
        </p:nvGrpSpPr>
        <p:grpSpPr bwMode="auto">
          <a:xfrm>
            <a:off x="6934201" y="1371600"/>
            <a:ext cx="2327275" cy="1143000"/>
            <a:chOff x="3648" y="1728"/>
            <a:chExt cx="1466" cy="720"/>
          </a:xfrm>
        </p:grpSpPr>
        <p:sp>
          <p:nvSpPr>
            <p:cNvPr id="92167" name="Line 12"/>
            <p:cNvSpPr>
              <a:spLocks noChangeShapeType="1"/>
            </p:cNvSpPr>
            <p:nvPr/>
          </p:nvSpPr>
          <p:spPr bwMode="auto">
            <a:xfrm>
              <a:off x="3648" y="1872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8" name="Line 13"/>
            <p:cNvSpPr>
              <a:spLocks noChangeShapeType="1"/>
            </p:cNvSpPr>
            <p:nvPr/>
          </p:nvSpPr>
          <p:spPr bwMode="auto">
            <a:xfrm>
              <a:off x="3648" y="2304"/>
              <a:ext cx="288" cy="0"/>
            </a:xfrm>
            <a:prstGeom prst="line">
              <a:avLst/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69" name="Text Box 14"/>
            <p:cNvSpPr txBox="1">
              <a:spLocks noChangeArrowheads="1"/>
            </p:cNvSpPr>
            <p:nvPr/>
          </p:nvSpPr>
          <p:spPr bwMode="auto">
            <a:xfrm>
              <a:off x="4080" y="1728"/>
              <a:ext cx="8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Arial" charset="0"/>
                </a:rPr>
                <a:t>SEXUAL</a:t>
              </a:r>
            </a:p>
          </p:txBody>
        </p:sp>
        <p:sp>
          <p:nvSpPr>
            <p:cNvPr id="92170" name="Text Box 15"/>
            <p:cNvSpPr txBox="1">
              <a:spLocks noChangeArrowheads="1"/>
            </p:cNvSpPr>
            <p:nvPr/>
          </p:nvSpPr>
          <p:spPr bwMode="auto">
            <a:xfrm>
              <a:off x="4080" y="2160"/>
              <a:ext cx="10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Arial" charset="0"/>
                </a:rPr>
                <a:t>ASEXUAL</a:t>
              </a:r>
            </a:p>
          </p:txBody>
        </p:sp>
      </p:grpSp>
      <p:sp>
        <p:nvSpPr>
          <p:cNvPr id="92166" name="Text Box 17"/>
          <p:cNvSpPr txBox="1">
            <a:spLocks noChangeArrowheads="1"/>
          </p:cNvSpPr>
          <p:nvPr/>
        </p:nvSpPr>
        <p:spPr bwMode="auto">
          <a:xfrm>
            <a:off x="8821604" y="3244334"/>
            <a:ext cx="1082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latin typeface="Arial" charset="0"/>
              </a:rPr>
              <a:t>Whiptail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329EED-899E-8D73-7BD0-A9799CDB6C6C}"/>
              </a:ext>
            </a:extLst>
          </p:cNvPr>
          <p:cNvSpPr txBox="1"/>
          <p:nvPr/>
        </p:nvSpPr>
        <p:spPr>
          <a:xfrm>
            <a:off x="562991" y="6013741"/>
            <a:ext cx="5728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Why have prokaryotes been so successful?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EBF27F-D40E-A871-ECB5-56E65A2DA5C7}"/>
              </a:ext>
            </a:extLst>
          </p:cNvPr>
          <p:cNvSpPr txBox="1"/>
          <p:nvPr/>
        </p:nvSpPr>
        <p:spPr>
          <a:xfrm>
            <a:off x="457200" y="3105834"/>
            <a:ext cx="68137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US" sz="3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of Sex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Males??  Females??</a:t>
            </a:r>
          </a:p>
          <a:p>
            <a:pPr algn="ctr"/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you?</a:t>
            </a:r>
          </a:p>
        </p:txBody>
      </p:sp>
      <p:pic>
        <p:nvPicPr>
          <p:cNvPr id="4" name="Picture 3" descr="A collage of different types of microscopic images&#10;&#10;AI-generated content may be incorrect.">
            <a:extLst>
              <a:ext uri="{FF2B5EF4-FFF2-40B4-BE49-F238E27FC236}">
                <a16:creationId xmlns:a16="http://schemas.microsoft.com/office/drawing/2014/main" id="{29A2893A-B0D8-679F-94D6-524D64E3B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04ED9F-1942-14A9-B0E3-F2E771E6AE88}"/>
              </a:ext>
            </a:extLst>
          </p:cNvPr>
          <p:cNvSpPr txBox="1"/>
          <p:nvPr/>
        </p:nvSpPr>
        <p:spPr>
          <a:xfrm>
            <a:off x="762000" y="685800"/>
            <a:ext cx="8641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Imagine you are an algae from 1.3 billion years ago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DA559-38C3-AFDA-AA0A-0333555D9173}"/>
              </a:ext>
            </a:extLst>
          </p:cNvPr>
          <p:cNvSpPr txBox="1"/>
          <p:nvPr/>
        </p:nvSpPr>
        <p:spPr>
          <a:xfrm>
            <a:off x="762000" y="1600200"/>
            <a:ext cx="6172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male? Are you female?</a:t>
            </a:r>
          </a:p>
          <a:p>
            <a:endParaRPr lang="en-US" sz="320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“life-goal”?</a:t>
            </a:r>
          </a:p>
          <a:p>
            <a:endParaRPr lang="en-US" sz="320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do to increase reproductive success?</a:t>
            </a:r>
          </a:p>
          <a:p>
            <a:endParaRPr lang="en-US" sz="320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 EXERCISE (see next slide)</a:t>
            </a:r>
          </a:p>
        </p:txBody>
      </p:sp>
      <p:pic>
        <p:nvPicPr>
          <p:cNvPr id="5" name="Picture 4" descr="A green furry ball with a face&#10;&#10;AI-generated content may be incorrect.">
            <a:extLst>
              <a:ext uri="{FF2B5EF4-FFF2-40B4-BE49-F238E27FC236}">
                <a16:creationId xmlns:a16="http://schemas.microsoft.com/office/drawing/2014/main" id="{10C3B779-2033-B1C4-9B22-C195608ED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39417"/>
          <a:stretch/>
        </p:blipFill>
        <p:spPr>
          <a:xfrm>
            <a:off x="6508252" y="2819400"/>
            <a:ext cx="5496180" cy="390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24A1EB-12E0-12E0-2E3F-4ACAFAF18F08}"/>
              </a:ext>
            </a:extLst>
          </p:cNvPr>
          <p:cNvSpPr txBox="1"/>
          <p:nvPr/>
        </p:nvSpPr>
        <p:spPr>
          <a:xfrm>
            <a:off x="685800" y="762000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Take out a piece of paper and make 10 “gametes”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Put your initials on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Around the room are 4 reproduction stations – imagine pools of water where breeding is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may only reproduce in the reproduction stations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may only mate with one individual at a time per reproduction 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may not use a “spray and pray”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Top “reproducer” gets?</a:t>
            </a:r>
          </a:p>
        </p:txBody>
      </p:sp>
    </p:spTree>
    <p:extLst>
      <p:ext uri="{BB962C8B-B14F-4D97-AF65-F5344CB8AC3E}">
        <p14:creationId xmlns:p14="http://schemas.microsoft.com/office/powerpoint/2010/main" val="170433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43468"/>
            <a:ext cx="7772400" cy="838200"/>
          </a:xfrm>
        </p:spPr>
        <p:txBody>
          <a:bodyPr>
            <a:normAutofit/>
          </a:bodyPr>
          <a:lstStyle/>
          <a:p>
            <a:r>
              <a:rPr lang="en-US" sz="3600" b="1" dirty="0"/>
              <a:t>Two Strategies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9220200" cy="8763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If gametes are similar size, two ways (hypotheses) for how organisms can increase reproductive success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21" y="2385432"/>
            <a:ext cx="5068640" cy="443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buylegalhgh.com/files/2012/11/HGH-helps-the-sprinte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1" r="10611"/>
          <a:stretch/>
        </p:blipFill>
        <p:spPr bwMode="auto">
          <a:xfrm>
            <a:off x="6400800" y="2345754"/>
            <a:ext cx="5068639" cy="451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5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4"/>
          <a:stretch/>
        </p:blipFill>
        <p:spPr bwMode="auto">
          <a:xfrm>
            <a:off x="5105400" y="1447800"/>
            <a:ext cx="5058868" cy="514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gb.fotolibra.com/images/previews/49984-male-sperm-cell-illustrati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62" y="3733835"/>
            <a:ext cx="252412" cy="2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gb.fotolibra.com/images/previews/49984-male-sperm-cell-illustrati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56" y="3352801"/>
            <a:ext cx="252412" cy="2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gb.fotolibra.com/images/previews/49984-male-sperm-cell-illustrati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98" y="3445364"/>
            <a:ext cx="252412" cy="2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gb.fotolibra.com/images/previews/49984-male-sperm-cell-illustrati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509" y="3878070"/>
            <a:ext cx="252412" cy="2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gb.fotolibra.com/images/previews/49984-male-sperm-cell-illustrati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733834"/>
            <a:ext cx="252412" cy="2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gb.fotolibra.com/images/previews/49984-male-sperm-cell-illustrati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78" y="4166541"/>
            <a:ext cx="252412" cy="2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gb.fotolibra.com/images/previews/49984-male-sperm-cell-illustrati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93" y="4310776"/>
            <a:ext cx="252412" cy="2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gb.fotolibra.com/images/previews/49984-male-sperm-cell-illustrati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93" y="2895601"/>
            <a:ext cx="252412" cy="2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12E47-F7E6-3C5B-B658-FB2EE52B25EF}"/>
              </a:ext>
            </a:extLst>
          </p:cNvPr>
          <p:cNvSpPr txBox="1"/>
          <p:nvPr/>
        </p:nvSpPr>
        <p:spPr>
          <a:xfrm>
            <a:off x="340878" y="5653736"/>
            <a:ext cx="530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Egg is 10 million X volume of sperm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F6098-7434-3632-4854-19661DAAA592}"/>
              </a:ext>
            </a:extLst>
          </p:cNvPr>
          <p:cNvSpPr txBox="1"/>
          <p:nvPr/>
        </p:nvSpPr>
        <p:spPr>
          <a:xfrm>
            <a:off x="5650345" y="1056620"/>
            <a:ext cx="4322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+mn-lt"/>
              </a:rPr>
              <a:t>Who makes the big gamete?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016ED-739A-9C0D-FCFE-045E2973E6EA}"/>
              </a:ext>
            </a:extLst>
          </p:cNvPr>
          <p:cNvSpPr txBox="1"/>
          <p:nvPr/>
        </p:nvSpPr>
        <p:spPr>
          <a:xfrm>
            <a:off x="790060" y="1056620"/>
            <a:ext cx="454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+mn-lt"/>
              </a:rPr>
              <a:t>Who makes the little gamete?</a:t>
            </a:r>
          </a:p>
        </p:txBody>
      </p:sp>
    </p:spTree>
    <p:extLst>
      <p:ext uri="{BB962C8B-B14F-4D97-AF65-F5344CB8AC3E}">
        <p14:creationId xmlns:p14="http://schemas.microsoft.com/office/powerpoint/2010/main" val="108471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11353800" cy="495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What does this mean in terms of investment for the animal with the “big” gamete versus the one with the “little” gamete?</a:t>
            </a:r>
          </a:p>
        </p:txBody>
      </p:sp>
    </p:spTree>
    <p:extLst>
      <p:ext uri="{BB962C8B-B14F-4D97-AF65-F5344CB8AC3E}">
        <p14:creationId xmlns:p14="http://schemas.microsoft.com/office/powerpoint/2010/main" val="3893764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825" y="240757"/>
            <a:ext cx="5181600" cy="762000"/>
          </a:xfrm>
        </p:spPr>
        <p:txBody>
          <a:bodyPr>
            <a:normAutofit/>
          </a:bodyPr>
          <a:lstStyle/>
          <a:p>
            <a:r>
              <a:rPr lang="en-US" sz="3600" b="1" dirty="0"/>
              <a:t>Differential Investment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119432"/>
            <a:ext cx="7467600" cy="1219200"/>
          </a:xfrm>
        </p:spPr>
        <p:txBody>
          <a:bodyPr>
            <a:normAutofit/>
          </a:bodyPr>
          <a:lstStyle/>
          <a:p>
            <a:r>
              <a:rPr lang="en-US" sz="2800" dirty="0"/>
              <a:t>Sperm are cheap</a:t>
            </a:r>
          </a:p>
          <a:p>
            <a:pPr lvl="1"/>
            <a:r>
              <a:rPr lang="en-US" sz="2000" dirty="0"/>
              <a:t>Just big enough for DNA and little energy</a:t>
            </a:r>
          </a:p>
        </p:txBody>
      </p:sp>
      <p:pic>
        <p:nvPicPr>
          <p:cNvPr id="1028" name="Picture 4" descr="http://farm1.static.flickr.com/199/509461025_ccdb9e527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5"/>
          <a:stretch/>
        </p:blipFill>
        <p:spPr bwMode="auto">
          <a:xfrm flipH="1">
            <a:off x="9204319" y="0"/>
            <a:ext cx="2945863" cy="25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6072" y="5255107"/>
            <a:ext cx="7847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Single bird egg = 15-30% female mass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Single male may have 8 billion sperm in testes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Coho salmon (100 billion sperm/3500 eggs)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Humans?</a:t>
            </a:r>
          </a:p>
        </p:txBody>
      </p:sp>
      <p:pic>
        <p:nvPicPr>
          <p:cNvPr id="4098" name="Picture 2" descr="http://doggyadventures.files.wordpress.com/2011/09/kiwi_egg_by_shn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215" y="2487391"/>
            <a:ext cx="3563585" cy="25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ly-fishing-discounters.com/images/coho500x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4524595"/>
            <a:ext cx="3429000" cy="23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-up of a cell&#10;&#10;AI-generated content may be incorrect.">
            <a:extLst>
              <a:ext uri="{FF2B5EF4-FFF2-40B4-BE49-F238E27FC236}">
                <a16:creationId xmlns:a16="http://schemas.microsoft.com/office/drawing/2014/main" id="{7639CA52-8B0D-64F8-6CCC-CB3DED0307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4980"/>
            <a:ext cx="4199533" cy="30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40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11252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Differences in investment set the stage for competition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752600"/>
            <a:ext cx="6248400" cy="3962400"/>
          </a:xfrm>
        </p:spPr>
        <p:txBody>
          <a:bodyPr>
            <a:normAutofit/>
          </a:bodyPr>
          <a:lstStyle/>
          <a:p>
            <a:pPr marL="6858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Bateman</a:t>
            </a:r>
          </a:p>
          <a:p>
            <a:pPr marL="6858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858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6600"/>
                </a:solidFill>
              </a:rPr>
              <a:t>Can we estimate number of offspring as a function of number of mates?</a:t>
            </a:r>
          </a:p>
          <a:p>
            <a:pPr marL="685800" lvl="2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6858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Do this for both males and females</a:t>
            </a:r>
          </a:p>
        </p:txBody>
      </p:sp>
      <p:pic>
        <p:nvPicPr>
          <p:cNvPr id="2054" name="Picture 6" descr="http://farm2.static.flickr.com/1270/1038413691_e836c3ca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21464"/>
            <a:ext cx="5257800" cy="35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6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1905000" y="1752600"/>
            <a:ext cx="2971800" cy="3886200"/>
            <a:chOff x="240" y="1104"/>
            <a:chExt cx="1872" cy="2448"/>
          </a:xfrm>
        </p:grpSpPr>
        <p:sp>
          <p:nvSpPr>
            <p:cNvPr id="76848" name="Oval 3"/>
            <p:cNvSpPr>
              <a:spLocks noChangeArrowheads="1"/>
            </p:cNvSpPr>
            <p:nvPr/>
          </p:nvSpPr>
          <p:spPr bwMode="auto">
            <a:xfrm>
              <a:off x="792" y="1104"/>
              <a:ext cx="768" cy="7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9" name="Oval 4"/>
            <p:cNvSpPr>
              <a:spLocks noChangeArrowheads="1"/>
            </p:cNvSpPr>
            <p:nvPr/>
          </p:nvSpPr>
          <p:spPr bwMode="auto">
            <a:xfrm>
              <a:off x="1344" y="2784"/>
              <a:ext cx="768" cy="7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0" name="Oval 5"/>
            <p:cNvSpPr>
              <a:spLocks noChangeArrowheads="1"/>
            </p:cNvSpPr>
            <p:nvPr/>
          </p:nvSpPr>
          <p:spPr bwMode="auto">
            <a:xfrm>
              <a:off x="240" y="2784"/>
              <a:ext cx="768" cy="7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6803" name="Group 6"/>
          <p:cNvGrpSpPr>
            <a:grpSpLocks/>
          </p:cNvGrpSpPr>
          <p:nvPr/>
        </p:nvGrpSpPr>
        <p:grpSpPr bwMode="auto">
          <a:xfrm>
            <a:off x="6096000" y="1752600"/>
            <a:ext cx="4191000" cy="3886200"/>
            <a:chOff x="2880" y="1104"/>
            <a:chExt cx="2640" cy="2448"/>
          </a:xfrm>
        </p:grpSpPr>
        <p:sp>
          <p:nvSpPr>
            <p:cNvPr id="76844" name="Oval 7"/>
            <p:cNvSpPr>
              <a:spLocks noChangeArrowheads="1"/>
            </p:cNvSpPr>
            <p:nvPr/>
          </p:nvSpPr>
          <p:spPr bwMode="auto">
            <a:xfrm>
              <a:off x="3432" y="1104"/>
              <a:ext cx="768" cy="76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5" name="Oval 8"/>
            <p:cNvSpPr>
              <a:spLocks noChangeArrowheads="1"/>
            </p:cNvSpPr>
            <p:nvPr/>
          </p:nvSpPr>
          <p:spPr bwMode="auto">
            <a:xfrm>
              <a:off x="3984" y="2784"/>
              <a:ext cx="768" cy="76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6" name="Oval 9"/>
            <p:cNvSpPr>
              <a:spLocks noChangeArrowheads="1"/>
            </p:cNvSpPr>
            <p:nvPr/>
          </p:nvSpPr>
          <p:spPr bwMode="auto">
            <a:xfrm>
              <a:off x="2880" y="2784"/>
              <a:ext cx="768" cy="76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7" name="Oval 10"/>
            <p:cNvSpPr>
              <a:spLocks noChangeArrowheads="1"/>
            </p:cNvSpPr>
            <p:nvPr/>
          </p:nvSpPr>
          <p:spPr bwMode="auto">
            <a:xfrm>
              <a:off x="4752" y="1104"/>
              <a:ext cx="768" cy="76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6804" name="Line 11"/>
          <p:cNvSpPr>
            <a:spLocks noChangeShapeType="1"/>
          </p:cNvSpPr>
          <p:nvPr/>
        </p:nvSpPr>
        <p:spPr bwMode="auto">
          <a:xfrm flipH="1">
            <a:off x="2735264" y="2971800"/>
            <a:ext cx="38893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Line 12"/>
          <p:cNvSpPr>
            <a:spLocks noChangeShapeType="1"/>
          </p:cNvSpPr>
          <p:nvPr/>
        </p:nvSpPr>
        <p:spPr bwMode="auto">
          <a:xfrm>
            <a:off x="3733800" y="2971800"/>
            <a:ext cx="38893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13"/>
          <p:cNvSpPr>
            <a:spLocks noChangeShapeType="1"/>
          </p:cNvSpPr>
          <p:nvPr/>
        </p:nvSpPr>
        <p:spPr bwMode="auto">
          <a:xfrm flipH="1">
            <a:off x="6850064" y="2971800"/>
            <a:ext cx="38893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Line 14"/>
          <p:cNvSpPr>
            <a:spLocks noChangeShapeType="1"/>
          </p:cNvSpPr>
          <p:nvPr/>
        </p:nvSpPr>
        <p:spPr bwMode="auto">
          <a:xfrm>
            <a:off x="7848600" y="2971800"/>
            <a:ext cx="38893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Line 15"/>
          <p:cNvSpPr>
            <a:spLocks noChangeShapeType="1"/>
          </p:cNvSpPr>
          <p:nvPr/>
        </p:nvSpPr>
        <p:spPr bwMode="auto">
          <a:xfrm flipH="1">
            <a:off x="7239000" y="2895600"/>
            <a:ext cx="2057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Line 16"/>
          <p:cNvSpPr>
            <a:spLocks noChangeShapeType="1"/>
          </p:cNvSpPr>
          <p:nvPr/>
        </p:nvSpPr>
        <p:spPr bwMode="auto">
          <a:xfrm flipH="1">
            <a:off x="8686800" y="297180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Rectangle 17"/>
          <p:cNvSpPr>
            <a:spLocks noChangeArrowheads="1"/>
          </p:cNvSpPr>
          <p:nvPr/>
        </p:nvSpPr>
        <p:spPr bwMode="auto">
          <a:xfrm>
            <a:off x="3124200" y="2057400"/>
            <a:ext cx="152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1" name="Rectangle 18"/>
          <p:cNvSpPr>
            <a:spLocks noChangeArrowheads="1"/>
          </p:cNvSpPr>
          <p:nvPr/>
        </p:nvSpPr>
        <p:spPr bwMode="auto">
          <a:xfrm>
            <a:off x="3505200" y="20574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2" name="Rectangle 19"/>
          <p:cNvSpPr>
            <a:spLocks noChangeArrowheads="1"/>
          </p:cNvSpPr>
          <p:nvPr/>
        </p:nvSpPr>
        <p:spPr bwMode="auto">
          <a:xfrm>
            <a:off x="4038600" y="4724400"/>
            <a:ext cx="152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3" name="Rectangle 20"/>
          <p:cNvSpPr>
            <a:spLocks noChangeArrowheads="1"/>
          </p:cNvSpPr>
          <p:nvPr/>
        </p:nvSpPr>
        <p:spPr bwMode="auto">
          <a:xfrm>
            <a:off x="4419600" y="47244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4" name="Rectangle 21"/>
          <p:cNvSpPr>
            <a:spLocks noChangeArrowheads="1"/>
          </p:cNvSpPr>
          <p:nvPr/>
        </p:nvSpPr>
        <p:spPr bwMode="auto">
          <a:xfrm>
            <a:off x="2209800" y="4724400"/>
            <a:ext cx="152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5" name="Rectangle 22"/>
          <p:cNvSpPr>
            <a:spLocks noChangeArrowheads="1"/>
          </p:cNvSpPr>
          <p:nvPr/>
        </p:nvSpPr>
        <p:spPr bwMode="auto">
          <a:xfrm>
            <a:off x="2590800" y="47244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6" name="Rectangle 23"/>
          <p:cNvSpPr>
            <a:spLocks noChangeArrowheads="1"/>
          </p:cNvSpPr>
          <p:nvPr/>
        </p:nvSpPr>
        <p:spPr bwMode="auto">
          <a:xfrm>
            <a:off x="7315200" y="2057400"/>
            <a:ext cx="152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7" name="Rectangle 24"/>
          <p:cNvSpPr>
            <a:spLocks noChangeArrowheads="1"/>
          </p:cNvSpPr>
          <p:nvPr/>
        </p:nvSpPr>
        <p:spPr bwMode="auto">
          <a:xfrm>
            <a:off x="7696200" y="20574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8" name="Rectangle 25"/>
          <p:cNvSpPr>
            <a:spLocks noChangeArrowheads="1"/>
          </p:cNvSpPr>
          <p:nvPr/>
        </p:nvSpPr>
        <p:spPr bwMode="auto">
          <a:xfrm>
            <a:off x="9448800" y="2057400"/>
            <a:ext cx="1524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9" name="Rectangle 26"/>
          <p:cNvSpPr>
            <a:spLocks noChangeArrowheads="1"/>
          </p:cNvSpPr>
          <p:nvPr/>
        </p:nvSpPr>
        <p:spPr bwMode="auto">
          <a:xfrm>
            <a:off x="9829800" y="2057400"/>
            <a:ext cx="1524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0" name="Rectangle 27"/>
          <p:cNvSpPr>
            <a:spLocks noChangeArrowheads="1"/>
          </p:cNvSpPr>
          <p:nvPr/>
        </p:nvSpPr>
        <p:spPr bwMode="auto">
          <a:xfrm>
            <a:off x="6400800" y="4724400"/>
            <a:ext cx="152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1" name="Rectangle 28"/>
          <p:cNvSpPr>
            <a:spLocks noChangeArrowheads="1"/>
          </p:cNvSpPr>
          <p:nvPr/>
        </p:nvSpPr>
        <p:spPr bwMode="auto">
          <a:xfrm>
            <a:off x="6781800" y="4724400"/>
            <a:ext cx="1524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2" name="Rectangle 29"/>
          <p:cNvSpPr>
            <a:spLocks noChangeArrowheads="1"/>
          </p:cNvSpPr>
          <p:nvPr/>
        </p:nvSpPr>
        <p:spPr bwMode="auto">
          <a:xfrm>
            <a:off x="8153400" y="4724400"/>
            <a:ext cx="1524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3" name="Rectangle 30"/>
          <p:cNvSpPr>
            <a:spLocks noChangeArrowheads="1"/>
          </p:cNvSpPr>
          <p:nvPr/>
        </p:nvSpPr>
        <p:spPr bwMode="auto">
          <a:xfrm>
            <a:off x="8534400" y="47244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6824" name="Group 31"/>
          <p:cNvGrpSpPr>
            <a:grpSpLocks/>
          </p:cNvGrpSpPr>
          <p:nvPr/>
        </p:nvGrpSpPr>
        <p:grpSpPr bwMode="auto">
          <a:xfrm>
            <a:off x="3276600" y="2971800"/>
            <a:ext cx="228600" cy="228600"/>
            <a:chOff x="1104" y="1872"/>
            <a:chExt cx="144" cy="144"/>
          </a:xfrm>
        </p:grpSpPr>
        <p:sp>
          <p:nvSpPr>
            <p:cNvPr id="76842" name="Line 32"/>
            <p:cNvSpPr>
              <a:spLocks noChangeShapeType="1"/>
            </p:cNvSpPr>
            <p:nvPr/>
          </p:nvSpPr>
          <p:spPr bwMode="auto">
            <a:xfrm>
              <a:off x="1176" y="18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3" name="Line 33"/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5" name="Group 34"/>
          <p:cNvGrpSpPr>
            <a:grpSpLocks/>
          </p:cNvGrpSpPr>
          <p:nvPr/>
        </p:nvGrpSpPr>
        <p:grpSpPr bwMode="auto">
          <a:xfrm>
            <a:off x="4191000" y="5638800"/>
            <a:ext cx="228600" cy="228600"/>
            <a:chOff x="1104" y="1872"/>
            <a:chExt cx="144" cy="144"/>
          </a:xfrm>
        </p:grpSpPr>
        <p:sp>
          <p:nvSpPr>
            <p:cNvPr id="76840" name="Line 35"/>
            <p:cNvSpPr>
              <a:spLocks noChangeShapeType="1"/>
            </p:cNvSpPr>
            <p:nvPr/>
          </p:nvSpPr>
          <p:spPr bwMode="auto">
            <a:xfrm>
              <a:off x="1176" y="18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1" name="Line 36"/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6" name="Group 37"/>
          <p:cNvGrpSpPr>
            <a:grpSpLocks/>
          </p:cNvGrpSpPr>
          <p:nvPr/>
        </p:nvGrpSpPr>
        <p:grpSpPr bwMode="auto">
          <a:xfrm>
            <a:off x="2438400" y="5638800"/>
            <a:ext cx="228600" cy="228600"/>
            <a:chOff x="1104" y="1872"/>
            <a:chExt cx="144" cy="144"/>
          </a:xfrm>
        </p:grpSpPr>
        <p:sp>
          <p:nvSpPr>
            <p:cNvPr id="76838" name="Line 38"/>
            <p:cNvSpPr>
              <a:spLocks noChangeShapeType="1"/>
            </p:cNvSpPr>
            <p:nvPr/>
          </p:nvSpPr>
          <p:spPr bwMode="auto">
            <a:xfrm>
              <a:off x="1176" y="18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Line 39"/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7" name="Group 40"/>
          <p:cNvGrpSpPr>
            <a:grpSpLocks/>
          </p:cNvGrpSpPr>
          <p:nvPr/>
        </p:nvGrpSpPr>
        <p:grpSpPr bwMode="auto">
          <a:xfrm>
            <a:off x="7467600" y="2971800"/>
            <a:ext cx="228600" cy="228600"/>
            <a:chOff x="1104" y="1872"/>
            <a:chExt cx="144" cy="144"/>
          </a:xfrm>
        </p:grpSpPr>
        <p:sp>
          <p:nvSpPr>
            <p:cNvPr id="76836" name="Line 41"/>
            <p:cNvSpPr>
              <a:spLocks noChangeShapeType="1"/>
            </p:cNvSpPr>
            <p:nvPr/>
          </p:nvSpPr>
          <p:spPr bwMode="auto">
            <a:xfrm>
              <a:off x="1176" y="18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Line 42"/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8" name="Group 43"/>
          <p:cNvGrpSpPr>
            <a:grpSpLocks/>
          </p:cNvGrpSpPr>
          <p:nvPr/>
        </p:nvGrpSpPr>
        <p:grpSpPr bwMode="auto">
          <a:xfrm>
            <a:off x="6553200" y="5638800"/>
            <a:ext cx="228600" cy="228600"/>
            <a:chOff x="1104" y="1872"/>
            <a:chExt cx="144" cy="144"/>
          </a:xfrm>
        </p:grpSpPr>
        <p:sp>
          <p:nvSpPr>
            <p:cNvPr id="76834" name="Line 44"/>
            <p:cNvSpPr>
              <a:spLocks noChangeShapeType="1"/>
            </p:cNvSpPr>
            <p:nvPr/>
          </p:nvSpPr>
          <p:spPr bwMode="auto">
            <a:xfrm>
              <a:off x="1176" y="18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Line 45"/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29" name="Line 46"/>
          <p:cNvSpPr>
            <a:spLocks noChangeShapeType="1"/>
          </p:cNvSpPr>
          <p:nvPr/>
        </p:nvSpPr>
        <p:spPr bwMode="auto">
          <a:xfrm flipV="1">
            <a:off x="8915400" y="44196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0" name="Line 47"/>
          <p:cNvSpPr>
            <a:spLocks noChangeShapeType="1"/>
          </p:cNvSpPr>
          <p:nvPr/>
        </p:nvSpPr>
        <p:spPr bwMode="auto">
          <a:xfrm flipV="1">
            <a:off x="10134600" y="17526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1" name="Text Box 48"/>
          <p:cNvSpPr txBox="1">
            <a:spLocks noChangeArrowheads="1"/>
          </p:cNvSpPr>
          <p:nvPr/>
        </p:nvSpPr>
        <p:spPr bwMode="auto">
          <a:xfrm>
            <a:off x="3044531" y="317212"/>
            <a:ext cx="61029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6600"/>
                </a:solidFill>
                <a:latin typeface="Arial" charset="0"/>
              </a:rPr>
              <a:t>What is Sexual Reproduction?</a:t>
            </a:r>
          </a:p>
        </p:txBody>
      </p:sp>
      <p:sp>
        <p:nvSpPr>
          <p:cNvPr id="76832" name="Text Box 49"/>
          <p:cNvSpPr txBox="1">
            <a:spLocks noChangeArrowheads="1"/>
          </p:cNvSpPr>
          <p:nvPr/>
        </p:nvSpPr>
        <p:spPr bwMode="auto">
          <a:xfrm>
            <a:off x="2165917" y="6096329"/>
            <a:ext cx="2464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charset="0"/>
              </a:rPr>
              <a:t>Asexual Lineage</a:t>
            </a:r>
          </a:p>
        </p:txBody>
      </p:sp>
      <p:sp>
        <p:nvSpPr>
          <p:cNvPr id="76833" name="Text Box 50"/>
          <p:cNvSpPr txBox="1">
            <a:spLocks noChangeArrowheads="1"/>
          </p:cNvSpPr>
          <p:nvPr/>
        </p:nvSpPr>
        <p:spPr bwMode="auto">
          <a:xfrm>
            <a:off x="6553200" y="6091535"/>
            <a:ext cx="2310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charset="0"/>
              </a:rPr>
              <a:t>Sexual Lineage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/>
      <p:bldP spid="76805" grpId="0" animBg="1"/>
      <p:bldP spid="76806" grpId="0" animBg="1"/>
      <p:bldP spid="76807" grpId="0" animBg="1"/>
      <p:bldP spid="76808" grpId="0" animBg="1"/>
      <p:bldP spid="76809" grpId="0" animBg="1"/>
      <p:bldP spid="76810" grpId="0" animBg="1"/>
      <p:bldP spid="76811" grpId="0" animBg="1"/>
      <p:bldP spid="76812" grpId="0" animBg="1"/>
      <p:bldP spid="76813" grpId="0" animBg="1"/>
      <p:bldP spid="76814" grpId="0" animBg="1"/>
      <p:bldP spid="76815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2" grpId="0" animBg="1"/>
      <p:bldP spid="76823" grpId="0" animBg="1"/>
      <p:bldP spid="76829" grpId="0" animBg="1"/>
      <p:bldP spid="76830" grpId="0" animBg="1"/>
      <p:bldP spid="76832" grpId="0"/>
      <p:bldP spid="768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125" y="199409"/>
            <a:ext cx="59436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Sets Stage for Competition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7196" y="939800"/>
            <a:ext cx="7282804" cy="568960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Results:</a:t>
            </a:r>
          </a:p>
          <a:p>
            <a:pPr marL="577850" lvl="2" indent="-288925"/>
            <a:r>
              <a:rPr lang="en-US" dirty="0"/>
              <a:t>Males: some never mated, others 3+ (20%)</a:t>
            </a:r>
          </a:p>
          <a:p>
            <a:pPr marL="577850" lvl="2" indent="-288925"/>
            <a:r>
              <a:rPr lang="en-US" dirty="0"/>
              <a:t>Females: All mated 1-2 times</a:t>
            </a:r>
          </a:p>
          <a:p>
            <a:pPr marL="0" lvl="2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Conclusions:</a:t>
            </a:r>
          </a:p>
          <a:p>
            <a:pPr marL="577850" lvl="2" indent="-288925"/>
            <a:r>
              <a:rPr lang="en-US" dirty="0"/>
              <a:t>Sex with little investment will have large variation in reproductive success → COMPETE</a:t>
            </a:r>
          </a:p>
          <a:p>
            <a:pPr marL="577850" lvl="2" indent="-288925"/>
            <a:endParaRPr lang="en-US" dirty="0"/>
          </a:p>
          <a:p>
            <a:pPr marL="577850" lvl="2" indent="-288925"/>
            <a:r>
              <a:rPr lang="en-US" dirty="0"/>
              <a:t>Sex with lots investment will all be            successful (no competition)</a:t>
            </a:r>
          </a:p>
          <a:p>
            <a:pPr marL="577850" lvl="2" indent="-288925"/>
            <a:endParaRPr lang="en-US" dirty="0"/>
          </a:p>
          <a:p>
            <a:pPr marL="577850" lvl="2" indent="-288925"/>
            <a:r>
              <a:rPr lang="en-US" dirty="0">
                <a:solidFill>
                  <a:srgbClr val="FF6600"/>
                </a:solidFill>
              </a:rPr>
              <a:t>How should each sex maximize reproductive success?</a:t>
            </a:r>
          </a:p>
        </p:txBody>
      </p:sp>
      <p:pic>
        <p:nvPicPr>
          <p:cNvPr id="2054" name="Picture 6" descr="http://farm2.static.flickr.com/1270/1038413691_e836c3ca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203" y="-25021"/>
            <a:ext cx="285179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ateman Mating Succe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3" r="154"/>
          <a:stretch/>
        </p:blipFill>
        <p:spPr bwMode="auto">
          <a:xfrm>
            <a:off x="8301053" y="4552951"/>
            <a:ext cx="2160802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ateman Mating Succes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22"/>
          <a:stretch/>
        </p:blipFill>
        <p:spPr bwMode="auto">
          <a:xfrm>
            <a:off x="7933450" y="2054225"/>
            <a:ext cx="2617304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5343E7-EFB9-5CAB-7ED8-D1FD29CD94B1}"/>
              </a:ext>
            </a:extLst>
          </p:cNvPr>
          <p:cNvSpPr txBox="1"/>
          <p:nvPr/>
        </p:nvSpPr>
        <p:spPr>
          <a:xfrm>
            <a:off x="10765753" y="3198167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88AD5-A486-230F-64EB-623C4C40FF4F}"/>
              </a:ext>
            </a:extLst>
          </p:cNvPr>
          <p:cNvSpPr txBox="1"/>
          <p:nvPr/>
        </p:nvSpPr>
        <p:spPr>
          <a:xfrm>
            <a:off x="10815244" y="5827067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6%</a:t>
            </a:r>
          </a:p>
        </p:txBody>
      </p:sp>
    </p:spTree>
    <p:extLst>
      <p:ext uri="{BB962C8B-B14F-4D97-AF65-F5344CB8AC3E}">
        <p14:creationId xmlns:p14="http://schemas.microsoft.com/office/powerpoint/2010/main" val="273842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4EBB-E7D1-0167-F426-46054799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tie it all together!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B105-ABD5-54C0-52FC-25873D390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32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E945-F93E-D774-806C-75707A33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What is the outcome of sexual selection?</a:t>
            </a:r>
          </a:p>
        </p:txBody>
      </p:sp>
    </p:spTree>
    <p:extLst>
      <p:ext uri="{BB962C8B-B14F-4D97-AF65-F5344CB8AC3E}">
        <p14:creationId xmlns:p14="http://schemas.microsoft.com/office/powerpoint/2010/main" val="3505659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570313"/>
            <a:ext cx="11734800" cy="85868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What distinguishes            from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9862"/>
          <a:stretch/>
        </p:blipFill>
        <p:spPr bwMode="auto">
          <a:xfrm>
            <a:off x="6392563" y="2360167"/>
            <a:ext cx="1427356" cy="131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2" r="12442"/>
          <a:stretch/>
        </p:blipFill>
        <p:spPr bwMode="auto">
          <a:xfrm>
            <a:off x="9076964" y="2385197"/>
            <a:ext cx="1215483" cy="126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41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342183"/>
            <a:ext cx="8610600" cy="66903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First (of 2) mechanism of sexual selection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1248105"/>
            <a:ext cx="42672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718" y="1600815"/>
            <a:ext cx="4509436" cy="300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4187495"/>
            <a:ext cx="235267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2" b="9478"/>
          <a:stretch/>
        </p:blipFill>
        <p:spPr bwMode="auto">
          <a:xfrm>
            <a:off x="7772400" y="4739308"/>
            <a:ext cx="2438400" cy="197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/>
          <a:stretch/>
        </p:blipFill>
        <p:spPr bwMode="auto">
          <a:xfrm>
            <a:off x="10210800" y="4737772"/>
            <a:ext cx="1905000" cy="198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://us.123rf.com/400wm/400/400/fouroaks/fouroaks1202/fouroaks120200022/12165767-huge-male-african-elephant-attracted-to-a-smaller-fema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232" y="4288691"/>
            <a:ext cx="3474909" cy="23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47" y="38009"/>
            <a:ext cx="57150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038" y="3603160"/>
            <a:ext cx="4101961" cy="328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4138790" cy="324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pashupatipictures.net/amphibians/nuptial%20pads%20of%20Rana%20temporaria%20WM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1"/>
          <a:stretch/>
        </p:blipFill>
        <p:spPr bwMode="auto">
          <a:xfrm>
            <a:off x="9252018" y="1539552"/>
            <a:ext cx="296814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tureswindow.dk/HBR/hbrIMG_88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437" y="-25400"/>
            <a:ext cx="2141963" cy="14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06EDC1-C8DD-C634-FB89-CBE9C9D05461}"/>
              </a:ext>
            </a:extLst>
          </p:cNvPr>
          <p:cNvSpPr txBox="1"/>
          <p:nvPr/>
        </p:nvSpPr>
        <p:spPr>
          <a:xfrm>
            <a:off x="761206" y="4982334"/>
            <a:ext cx="5522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Structures help with “persistence”</a:t>
            </a:r>
          </a:p>
        </p:txBody>
      </p:sp>
    </p:spTree>
    <p:extLst>
      <p:ext uri="{BB962C8B-B14F-4D97-AF65-F5344CB8AC3E}">
        <p14:creationId xmlns:p14="http://schemas.microsoft.com/office/powerpoint/2010/main" val="2475089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0"/>
            <a:ext cx="5486400" cy="460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"/>
            <a:ext cx="4811751" cy="364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96351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ADBAC1-8F7C-0BDC-6DA7-CCEC40A28112}"/>
              </a:ext>
            </a:extLst>
          </p:cNvPr>
          <p:cNvSpPr txBox="1"/>
          <p:nvPr/>
        </p:nvSpPr>
        <p:spPr>
          <a:xfrm>
            <a:off x="330692" y="5333999"/>
            <a:ext cx="5282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Structures to protect males in combat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Pheromones</a:t>
            </a:r>
          </a:p>
        </p:txBody>
      </p:sp>
    </p:spTree>
    <p:extLst>
      <p:ext uri="{BB962C8B-B14F-4D97-AF65-F5344CB8AC3E}">
        <p14:creationId xmlns:p14="http://schemas.microsoft.com/office/powerpoint/2010/main" val="2411986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5" y="76200"/>
            <a:ext cx="357078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/>
          <a:stretch/>
        </p:blipFill>
        <p:spPr bwMode="auto">
          <a:xfrm>
            <a:off x="5094781" y="0"/>
            <a:ext cx="259973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6" r="21404" b="12773"/>
          <a:stretch/>
        </p:blipFill>
        <p:spPr bwMode="auto">
          <a:xfrm>
            <a:off x="7694512" y="-7071"/>
            <a:ext cx="297348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farm8.staticflickr.com/7055/6980974921_9900bcd254_z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4"/>
          <a:stretch/>
        </p:blipFill>
        <p:spPr bwMode="auto">
          <a:xfrm>
            <a:off x="5690318" y="2819400"/>
            <a:ext cx="46728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AFFAA-06C5-4B4F-9A08-8E75BB6313AD}"/>
              </a:ext>
            </a:extLst>
          </p:cNvPr>
          <p:cNvSpPr txBox="1"/>
          <p:nvPr/>
        </p:nvSpPr>
        <p:spPr>
          <a:xfrm>
            <a:off x="533400" y="5638800"/>
            <a:ext cx="4956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Signals to attract females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Sensory systems to detect females</a:t>
            </a:r>
          </a:p>
        </p:txBody>
      </p:sp>
    </p:spTree>
    <p:extLst>
      <p:ext uri="{BB962C8B-B14F-4D97-AF65-F5344CB8AC3E}">
        <p14:creationId xmlns:p14="http://schemas.microsoft.com/office/powerpoint/2010/main" val="3983533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" y="27194"/>
            <a:ext cx="4724400" cy="442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39" y="2971800"/>
            <a:ext cx="2099384" cy="386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Figures\Chapter 10\highres\Alcock9e-Fig-10-29-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28005" r="1045" b="32004"/>
          <a:stretch/>
        </p:blipFill>
        <p:spPr bwMode="auto">
          <a:xfrm>
            <a:off x="1498406" y="4391734"/>
            <a:ext cx="7040988" cy="245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8089" y="677103"/>
            <a:ext cx="5833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Mechanisms to enhance sperm success</a:t>
            </a:r>
          </a:p>
          <a:p>
            <a:pPr marL="577850" indent="-3492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Decrease success of others</a:t>
            </a:r>
          </a:p>
          <a:p>
            <a:pPr marL="577850" indent="-3492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Increase success of your own</a:t>
            </a:r>
          </a:p>
        </p:txBody>
      </p:sp>
      <p:pic>
        <p:nvPicPr>
          <p:cNvPr id="3" name="Picture 2" descr="http://upload.wikimedia.org/wikipedia/commons/f/f7/Callosobruchus_analis_pen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89" y="1999839"/>
            <a:ext cx="2592839" cy="22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37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ciencedaily.com/2011/09/110928125314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306684"/>
            <a:ext cx="5316819" cy="34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imonsibilo.files.wordpress.com/2012/03/240px-lobo_marcando_su_territori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4200524"/>
            <a:ext cx="3429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male giving female nuptial gi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97" y="1247744"/>
            <a:ext cx="4766734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r="7939"/>
          <a:stretch/>
        </p:blipFill>
        <p:spPr bwMode="auto">
          <a:xfrm>
            <a:off x="5381803" y="3939583"/>
            <a:ext cx="3009187" cy="279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FA308F0-FD9A-43FE-ACF8-A22D14A59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1"/>
            <a:ext cx="10134600" cy="1066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Second (of 2) mechanism of sexual selection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E9FCD-6CA3-7E8B-2B18-CAF92BE73AB6}"/>
              </a:ext>
            </a:extLst>
          </p:cNvPr>
          <p:cNvSpPr txBox="1">
            <a:spLocks/>
          </p:cNvSpPr>
          <p:nvPr/>
        </p:nvSpPr>
        <p:spPr>
          <a:xfrm>
            <a:off x="609600" y="1066800"/>
            <a:ext cx="5257800" cy="1709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Definition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Two mechanisms</a:t>
            </a:r>
          </a:p>
        </p:txBody>
      </p:sp>
    </p:spTree>
    <p:extLst>
      <p:ext uri="{BB962C8B-B14F-4D97-AF65-F5344CB8AC3E}">
        <p14:creationId xmlns:p14="http://schemas.microsoft.com/office/powerpoint/2010/main" val="91271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DAA8-E1FC-8DAB-79FF-9C45B7E7B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>
            <a:extLst>
              <a:ext uri="{FF2B5EF4-FFF2-40B4-BE49-F238E27FC236}">
                <a16:creationId xmlns:a16="http://schemas.microsoft.com/office/drawing/2014/main" id="{F0BB64EC-1B06-CB78-FEA7-1CFABC4D87A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752600"/>
            <a:ext cx="2971800" cy="3886200"/>
            <a:chOff x="240" y="1104"/>
            <a:chExt cx="1872" cy="2448"/>
          </a:xfrm>
        </p:grpSpPr>
        <p:sp>
          <p:nvSpPr>
            <p:cNvPr id="76848" name="Oval 3">
              <a:extLst>
                <a:ext uri="{FF2B5EF4-FFF2-40B4-BE49-F238E27FC236}">
                  <a16:creationId xmlns:a16="http://schemas.microsoft.com/office/drawing/2014/main" id="{21B681D7-4988-393E-71C2-3D110625D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" y="1104"/>
              <a:ext cx="768" cy="7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9" name="Oval 4">
              <a:extLst>
                <a:ext uri="{FF2B5EF4-FFF2-40B4-BE49-F238E27FC236}">
                  <a16:creationId xmlns:a16="http://schemas.microsoft.com/office/drawing/2014/main" id="{AE00954F-C1D6-5AE5-DBC6-A72FB202D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784"/>
              <a:ext cx="768" cy="7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50" name="Oval 5">
              <a:extLst>
                <a:ext uri="{FF2B5EF4-FFF2-40B4-BE49-F238E27FC236}">
                  <a16:creationId xmlns:a16="http://schemas.microsoft.com/office/drawing/2014/main" id="{18FFDB9E-7F2A-14D7-F5C1-DE4123F89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784"/>
              <a:ext cx="768" cy="76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6803" name="Group 6">
            <a:extLst>
              <a:ext uri="{FF2B5EF4-FFF2-40B4-BE49-F238E27FC236}">
                <a16:creationId xmlns:a16="http://schemas.microsoft.com/office/drawing/2014/main" id="{7BA25E34-D050-DDEC-61D5-E9C33D2041C2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752600"/>
            <a:ext cx="4191000" cy="3886200"/>
            <a:chOff x="2880" y="1104"/>
            <a:chExt cx="2640" cy="2448"/>
          </a:xfrm>
        </p:grpSpPr>
        <p:sp>
          <p:nvSpPr>
            <p:cNvPr id="76844" name="Oval 7">
              <a:extLst>
                <a:ext uri="{FF2B5EF4-FFF2-40B4-BE49-F238E27FC236}">
                  <a16:creationId xmlns:a16="http://schemas.microsoft.com/office/drawing/2014/main" id="{34B4ABA5-5234-2F09-722D-2FC85FED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104"/>
              <a:ext cx="768" cy="76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5" name="Oval 8">
              <a:extLst>
                <a:ext uri="{FF2B5EF4-FFF2-40B4-BE49-F238E27FC236}">
                  <a16:creationId xmlns:a16="http://schemas.microsoft.com/office/drawing/2014/main" id="{34DA4A8A-93BA-4FAC-9D82-2009AEAA6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784"/>
              <a:ext cx="768" cy="76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6" name="Oval 9">
              <a:extLst>
                <a:ext uri="{FF2B5EF4-FFF2-40B4-BE49-F238E27FC236}">
                  <a16:creationId xmlns:a16="http://schemas.microsoft.com/office/drawing/2014/main" id="{CEE86E92-8933-23B1-A3C3-DF516006A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784"/>
              <a:ext cx="768" cy="76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847" name="Oval 10">
              <a:extLst>
                <a:ext uri="{FF2B5EF4-FFF2-40B4-BE49-F238E27FC236}">
                  <a16:creationId xmlns:a16="http://schemas.microsoft.com/office/drawing/2014/main" id="{83FAFD9E-28DC-58E2-B347-31556742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104"/>
              <a:ext cx="768" cy="76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6804" name="Line 11">
            <a:extLst>
              <a:ext uri="{FF2B5EF4-FFF2-40B4-BE49-F238E27FC236}">
                <a16:creationId xmlns:a16="http://schemas.microsoft.com/office/drawing/2014/main" id="{F89C866A-5B9B-C759-5F75-9F8CB53B24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5264" y="2971800"/>
            <a:ext cx="38893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5" name="Line 12">
            <a:extLst>
              <a:ext uri="{FF2B5EF4-FFF2-40B4-BE49-F238E27FC236}">
                <a16:creationId xmlns:a16="http://schemas.microsoft.com/office/drawing/2014/main" id="{8EFF9CC6-4512-3C65-E3F4-722D47EFA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971800"/>
            <a:ext cx="38893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6" name="Line 13">
            <a:extLst>
              <a:ext uri="{FF2B5EF4-FFF2-40B4-BE49-F238E27FC236}">
                <a16:creationId xmlns:a16="http://schemas.microsoft.com/office/drawing/2014/main" id="{EE11D07A-53E4-87EB-DF34-39877B478E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0064" y="2971800"/>
            <a:ext cx="38893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7" name="Line 14">
            <a:extLst>
              <a:ext uri="{FF2B5EF4-FFF2-40B4-BE49-F238E27FC236}">
                <a16:creationId xmlns:a16="http://schemas.microsoft.com/office/drawing/2014/main" id="{1AE707BD-7DAE-5A58-1A01-F2419A890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971800"/>
            <a:ext cx="388938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8" name="Line 15">
            <a:extLst>
              <a:ext uri="{FF2B5EF4-FFF2-40B4-BE49-F238E27FC236}">
                <a16:creationId xmlns:a16="http://schemas.microsoft.com/office/drawing/2014/main" id="{0545905F-CB68-2280-7FC4-1BA98C2909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9000" y="2895600"/>
            <a:ext cx="2057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09" name="Line 16">
            <a:extLst>
              <a:ext uri="{FF2B5EF4-FFF2-40B4-BE49-F238E27FC236}">
                <a16:creationId xmlns:a16="http://schemas.microsoft.com/office/drawing/2014/main" id="{25682602-3582-8570-271B-4DD1AE2223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86800" y="2971800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Rectangle 17">
            <a:extLst>
              <a:ext uri="{FF2B5EF4-FFF2-40B4-BE49-F238E27FC236}">
                <a16:creationId xmlns:a16="http://schemas.microsoft.com/office/drawing/2014/main" id="{A1A248D0-70C2-2972-A256-D6DE053D4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057400"/>
            <a:ext cx="152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1" name="Rectangle 18">
            <a:extLst>
              <a:ext uri="{FF2B5EF4-FFF2-40B4-BE49-F238E27FC236}">
                <a16:creationId xmlns:a16="http://schemas.microsoft.com/office/drawing/2014/main" id="{1C165709-3846-683C-EDEA-48CCCF6D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0574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2" name="Rectangle 19">
            <a:extLst>
              <a:ext uri="{FF2B5EF4-FFF2-40B4-BE49-F238E27FC236}">
                <a16:creationId xmlns:a16="http://schemas.microsoft.com/office/drawing/2014/main" id="{65CCF254-635C-89A7-6100-453BE481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724400"/>
            <a:ext cx="152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3" name="Rectangle 20">
            <a:extLst>
              <a:ext uri="{FF2B5EF4-FFF2-40B4-BE49-F238E27FC236}">
                <a16:creationId xmlns:a16="http://schemas.microsoft.com/office/drawing/2014/main" id="{C91C1186-FDC1-4058-390B-24D0B5EEB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4" name="Rectangle 21">
            <a:extLst>
              <a:ext uri="{FF2B5EF4-FFF2-40B4-BE49-F238E27FC236}">
                <a16:creationId xmlns:a16="http://schemas.microsoft.com/office/drawing/2014/main" id="{35A1D580-1973-27F2-7D31-2B6232AE7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24400"/>
            <a:ext cx="152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5" name="Rectangle 22">
            <a:extLst>
              <a:ext uri="{FF2B5EF4-FFF2-40B4-BE49-F238E27FC236}">
                <a16:creationId xmlns:a16="http://schemas.microsoft.com/office/drawing/2014/main" id="{98C7F234-C04C-D9EE-8A14-2CE0F4AE3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244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6" name="Rectangle 23">
            <a:extLst>
              <a:ext uri="{FF2B5EF4-FFF2-40B4-BE49-F238E27FC236}">
                <a16:creationId xmlns:a16="http://schemas.microsoft.com/office/drawing/2014/main" id="{08791B19-C0F6-737B-9E9C-9043DFDFC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057400"/>
            <a:ext cx="152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7" name="Rectangle 24">
            <a:extLst>
              <a:ext uri="{FF2B5EF4-FFF2-40B4-BE49-F238E27FC236}">
                <a16:creationId xmlns:a16="http://schemas.microsoft.com/office/drawing/2014/main" id="{239B9332-615A-0932-34C8-E6E11B09D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0574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8" name="Rectangle 25">
            <a:extLst>
              <a:ext uri="{FF2B5EF4-FFF2-40B4-BE49-F238E27FC236}">
                <a16:creationId xmlns:a16="http://schemas.microsoft.com/office/drawing/2014/main" id="{B3F72C5E-FBFF-1E20-6D12-13FCE86FD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2057400"/>
            <a:ext cx="1524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19" name="Rectangle 26">
            <a:extLst>
              <a:ext uri="{FF2B5EF4-FFF2-40B4-BE49-F238E27FC236}">
                <a16:creationId xmlns:a16="http://schemas.microsoft.com/office/drawing/2014/main" id="{CF2D9B3F-1D84-AFD1-20C0-6CCB4B13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2057400"/>
            <a:ext cx="1524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0" name="Rectangle 27">
            <a:extLst>
              <a:ext uri="{FF2B5EF4-FFF2-40B4-BE49-F238E27FC236}">
                <a16:creationId xmlns:a16="http://schemas.microsoft.com/office/drawing/2014/main" id="{DF132D68-F35D-337A-F15B-3FE9A4B7E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724400"/>
            <a:ext cx="1524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1" name="Rectangle 28">
            <a:extLst>
              <a:ext uri="{FF2B5EF4-FFF2-40B4-BE49-F238E27FC236}">
                <a16:creationId xmlns:a16="http://schemas.microsoft.com/office/drawing/2014/main" id="{E6634E09-0E1F-374C-E15E-E3BEE0AAA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724400"/>
            <a:ext cx="1524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2" name="Rectangle 29">
            <a:extLst>
              <a:ext uri="{FF2B5EF4-FFF2-40B4-BE49-F238E27FC236}">
                <a16:creationId xmlns:a16="http://schemas.microsoft.com/office/drawing/2014/main" id="{185A330A-B6B6-5D5D-3E25-DF7C7574F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724400"/>
            <a:ext cx="1524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23" name="Rectangle 30">
            <a:extLst>
              <a:ext uri="{FF2B5EF4-FFF2-40B4-BE49-F238E27FC236}">
                <a16:creationId xmlns:a16="http://schemas.microsoft.com/office/drawing/2014/main" id="{06CD9EA2-D474-52A1-F522-700B0BBA1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4724400"/>
            <a:ext cx="1524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6824" name="Group 31">
            <a:extLst>
              <a:ext uri="{FF2B5EF4-FFF2-40B4-BE49-F238E27FC236}">
                <a16:creationId xmlns:a16="http://schemas.microsoft.com/office/drawing/2014/main" id="{9F99A529-B505-BE73-2C15-2C82E4DF71B9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971800"/>
            <a:ext cx="228600" cy="228600"/>
            <a:chOff x="1104" y="1872"/>
            <a:chExt cx="144" cy="144"/>
          </a:xfrm>
        </p:grpSpPr>
        <p:sp>
          <p:nvSpPr>
            <p:cNvPr id="76842" name="Line 32">
              <a:extLst>
                <a:ext uri="{FF2B5EF4-FFF2-40B4-BE49-F238E27FC236}">
                  <a16:creationId xmlns:a16="http://schemas.microsoft.com/office/drawing/2014/main" id="{C63F39E8-711A-4692-B1A5-F13A601B5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8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3" name="Line 33">
              <a:extLst>
                <a:ext uri="{FF2B5EF4-FFF2-40B4-BE49-F238E27FC236}">
                  <a16:creationId xmlns:a16="http://schemas.microsoft.com/office/drawing/2014/main" id="{E2F8EE75-5DE4-D800-0A09-3FD017237E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5" name="Group 34">
            <a:extLst>
              <a:ext uri="{FF2B5EF4-FFF2-40B4-BE49-F238E27FC236}">
                <a16:creationId xmlns:a16="http://schemas.microsoft.com/office/drawing/2014/main" id="{8DEFF522-34E0-0958-5E0E-A5AD18F086F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5638800"/>
            <a:ext cx="228600" cy="228600"/>
            <a:chOff x="1104" y="1872"/>
            <a:chExt cx="144" cy="144"/>
          </a:xfrm>
        </p:grpSpPr>
        <p:sp>
          <p:nvSpPr>
            <p:cNvPr id="76840" name="Line 35">
              <a:extLst>
                <a:ext uri="{FF2B5EF4-FFF2-40B4-BE49-F238E27FC236}">
                  <a16:creationId xmlns:a16="http://schemas.microsoft.com/office/drawing/2014/main" id="{BBCD6F5F-D6A0-545C-6ACC-94B4B87ED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8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1" name="Line 36">
              <a:extLst>
                <a:ext uri="{FF2B5EF4-FFF2-40B4-BE49-F238E27FC236}">
                  <a16:creationId xmlns:a16="http://schemas.microsoft.com/office/drawing/2014/main" id="{134B1A56-6795-EF47-B256-49239CFF1E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6" name="Group 37">
            <a:extLst>
              <a:ext uri="{FF2B5EF4-FFF2-40B4-BE49-F238E27FC236}">
                <a16:creationId xmlns:a16="http://schemas.microsoft.com/office/drawing/2014/main" id="{B5337911-82DB-1555-DAF2-8D6B1D8CD57C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638800"/>
            <a:ext cx="228600" cy="228600"/>
            <a:chOff x="1104" y="1872"/>
            <a:chExt cx="144" cy="144"/>
          </a:xfrm>
        </p:grpSpPr>
        <p:sp>
          <p:nvSpPr>
            <p:cNvPr id="76838" name="Line 38">
              <a:extLst>
                <a:ext uri="{FF2B5EF4-FFF2-40B4-BE49-F238E27FC236}">
                  <a16:creationId xmlns:a16="http://schemas.microsoft.com/office/drawing/2014/main" id="{CC629772-95DA-2D71-BEA7-0949C2DE2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8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Line 39">
              <a:extLst>
                <a:ext uri="{FF2B5EF4-FFF2-40B4-BE49-F238E27FC236}">
                  <a16:creationId xmlns:a16="http://schemas.microsoft.com/office/drawing/2014/main" id="{EDE57E54-B331-D0CC-EE4B-5FC603B30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7" name="Group 40">
            <a:extLst>
              <a:ext uri="{FF2B5EF4-FFF2-40B4-BE49-F238E27FC236}">
                <a16:creationId xmlns:a16="http://schemas.microsoft.com/office/drawing/2014/main" id="{01E685AB-9487-9517-AB52-31D4A8227D41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2971800"/>
            <a:ext cx="228600" cy="228600"/>
            <a:chOff x="1104" y="1872"/>
            <a:chExt cx="144" cy="144"/>
          </a:xfrm>
        </p:grpSpPr>
        <p:sp>
          <p:nvSpPr>
            <p:cNvPr id="76836" name="Line 41">
              <a:extLst>
                <a:ext uri="{FF2B5EF4-FFF2-40B4-BE49-F238E27FC236}">
                  <a16:creationId xmlns:a16="http://schemas.microsoft.com/office/drawing/2014/main" id="{D7780AD8-B140-BA68-8C76-DBAD262D5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8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Line 42">
              <a:extLst>
                <a:ext uri="{FF2B5EF4-FFF2-40B4-BE49-F238E27FC236}">
                  <a16:creationId xmlns:a16="http://schemas.microsoft.com/office/drawing/2014/main" id="{9E196070-AD00-1DCF-F1C3-761A13088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828" name="Group 43">
            <a:extLst>
              <a:ext uri="{FF2B5EF4-FFF2-40B4-BE49-F238E27FC236}">
                <a16:creationId xmlns:a16="http://schemas.microsoft.com/office/drawing/2014/main" id="{F9F8A40D-6C34-CCD1-7813-252F4C4F73A8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5638800"/>
            <a:ext cx="228600" cy="228600"/>
            <a:chOff x="1104" y="1872"/>
            <a:chExt cx="144" cy="144"/>
          </a:xfrm>
        </p:grpSpPr>
        <p:sp>
          <p:nvSpPr>
            <p:cNvPr id="76834" name="Line 44">
              <a:extLst>
                <a:ext uri="{FF2B5EF4-FFF2-40B4-BE49-F238E27FC236}">
                  <a16:creationId xmlns:a16="http://schemas.microsoft.com/office/drawing/2014/main" id="{82374AF2-DCC7-2DE2-9AAC-229A4EFC5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872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Line 45">
              <a:extLst>
                <a:ext uri="{FF2B5EF4-FFF2-40B4-BE49-F238E27FC236}">
                  <a16:creationId xmlns:a16="http://schemas.microsoft.com/office/drawing/2014/main" id="{BA6DA04A-6A02-6065-D5C3-15DB94DA4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920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29" name="Line 46">
            <a:extLst>
              <a:ext uri="{FF2B5EF4-FFF2-40B4-BE49-F238E27FC236}">
                <a16:creationId xmlns:a16="http://schemas.microsoft.com/office/drawing/2014/main" id="{253DF719-9D87-78AC-3FB2-C55FFBB97E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15400" y="44196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0" name="Line 47">
            <a:extLst>
              <a:ext uri="{FF2B5EF4-FFF2-40B4-BE49-F238E27FC236}">
                <a16:creationId xmlns:a16="http://schemas.microsoft.com/office/drawing/2014/main" id="{18FAED03-A4B9-A329-CDC0-D5C0DB6AE1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34600" y="1752600"/>
            <a:ext cx="228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31" name="Text Box 48">
            <a:extLst>
              <a:ext uri="{FF2B5EF4-FFF2-40B4-BE49-F238E27FC236}">
                <a16:creationId xmlns:a16="http://schemas.microsoft.com/office/drawing/2014/main" id="{E3441F68-A035-6315-958F-AC48CB2CF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232" y="222647"/>
            <a:ext cx="115695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6600"/>
                </a:solidFill>
                <a:latin typeface="Arial" charset="0"/>
              </a:rPr>
              <a:t>What are some costs of sexual reproduction relative to asexual reproduction?</a:t>
            </a:r>
          </a:p>
        </p:txBody>
      </p:sp>
      <p:sp>
        <p:nvSpPr>
          <p:cNvPr id="76832" name="Text Box 49">
            <a:extLst>
              <a:ext uri="{FF2B5EF4-FFF2-40B4-BE49-F238E27FC236}">
                <a16:creationId xmlns:a16="http://schemas.microsoft.com/office/drawing/2014/main" id="{E1A34DE2-C9EA-68C8-4CF1-EB8AFB9A9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917" y="6096329"/>
            <a:ext cx="24641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charset="0"/>
              </a:rPr>
              <a:t>Asexual Lineage</a:t>
            </a:r>
          </a:p>
        </p:txBody>
      </p:sp>
      <p:sp>
        <p:nvSpPr>
          <p:cNvPr id="76833" name="Text Box 50">
            <a:extLst>
              <a:ext uri="{FF2B5EF4-FFF2-40B4-BE49-F238E27FC236}">
                <a16:creationId xmlns:a16="http://schemas.microsoft.com/office/drawing/2014/main" id="{B72E30C6-8E49-755A-0535-8A2091D2C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91535"/>
            <a:ext cx="2310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Arial" charset="0"/>
              </a:rPr>
              <a:t>Sexual Lineage</a:t>
            </a:r>
          </a:p>
        </p:txBody>
      </p:sp>
    </p:spTree>
    <p:extLst>
      <p:ext uri="{BB962C8B-B14F-4D97-AF65-F5344CB8AC3E}">
        <p14:creationId xmlns:p14="http://schemas.microsoft.com/office/powerpoint/2010/main" val="3843208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52601" y="533400"/>
            <a:ext cx="46640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 Benefits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735008" y="152400"/>
            <a:ext cx="27206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Female Bush Cricket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6705600" cy="572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1" y="552510"/>
            <a:ext cx="4495800" cy="303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2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Benefit of sex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1"/>
            <a:ext cx="5638800" cy="53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752600" y="4403726"/>
            <a:ext cx="2408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Arial" charset="0"/>
              </a:rPr>
              <a:t>Sexual Population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752600" y="2028826"/>
            <a:ext cx="25651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Arial" charset="0"/>
              </a:rPr>
              <a:t>Asexual Population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C531C-DEBE-4310-B05B-AD56F86D1686}"/>
              </a:ext>
            </a:extLst>
          </p:cNvPr>
          <p:cNvSpPr txBox="1"/>
          <p:nvPr/>
        </p:nvSpPr>
        <p:spPr>
          <a:xfrm>
            <a:off x="3928580" y="152401"/>
            <a:ext cx="43348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OK, so WHY SEX?</a:t>
            </a:r>
            <a:endParaRPr lang="en-GB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4FF2AA-3C83-4DB9-BAD5-BC77E865DC25}"/>
              </a:ext>
            </a:extLst>
          </p:cNvPr>
          <p:cNvSpPr/>
          <p:nvPr/>
        </p:nvSpPr>
        <p:spPr>
          <a:xfrm>
            <a:off x="1752600" y="3581400"/>
            <a:ext cx="8763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527734" y="479677"/>
            <a:ext cx="7112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6600"/>
                </a:solidFill>
                <a:latin typeface="Arial" charset="0"/>
              </a:rPr>
              <a:t>What do we know about new mutations?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828800" y="152401"/>
            <a:ext cx="518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This a major problem for asexual lineages!</a:t>
            </a:r>
          </a:p>
        </p:txBody>
      </p:sp>
      <p:pic>
        <p:nvPicPr>
          <p:cNvPr id="79878" name="Picture 6" descr="Mul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52377"/>
            <a:ext cx="3352800" cy="469744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676401" y="6032500"/>
            <a:ext cx="3902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Arial" charset="0"/>
              </a:rPr>
              <a:t>H. J. Muller and the X-ray machine with which he did his Nobel Prize-winning experiments at the University of Texas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057400" y="152401"/>
            <a:ext cx="518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DELETERIOUS MUTATIONS IN ASEXUAL POPULATIONS</a:t>
            </a:r>
          </a:p>
        </p:txBody>
      </p:sp>
      <p:pic>
        <p:nvPicPr>
          <p:cNvPr id="79875" name="Picture 3" descr="Mullers Rach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1"/>
          <a:stretch/>
        </p:blipFill>
        <p:spPr bwMode="auto">
          <a:xfrm>
            <a:off x="7620000" y="58800"/>
            <a:ext cx="3048000" cy="67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8153400" y="25908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8534400" y="510540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pic>
        <p:nvPicPr>
          <p:cNvPr id="79878" name="Picture 6" descr="Mu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49360"/>
            <a:ext cx="3352800" cy="469744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2438401" y="6032500"/>
            <a:ext cx="39020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Arial" charset="0"/>
              </a:rPr>
              <a:t>H. J. Muller and the X-ray machine with which he did his Nobel Prize-winning experiments at the University of Texas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10" y="2027663"/>
            <a:ext cx="3048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46510" y="4437001"/>
            <a:ext cx="30480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4821452" y="435115"/>
            <a:ext cx="25490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Meltdown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7448F-E0C1-484F-803D-585B85BCC4F5}"/>
              </a:ext>
            </a:extLst>
          </p:cNvPr>
          <p:cNvSpPr txBox="1"/>
          <p:nvPr/>
        </p:nvSpPr>
        <p:spPr>
          <a:xfrm>
            <a:off x="914400" y="1447800"/>
            <a:ext cx="45823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Ratchet advances slowly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Consequences: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515806" y="337573"/>
            <a:ext cx="5160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Arial" charset="0"/>
              </a:rPr>
              <a:t>The 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BIG</a:t>
            </a:r>
            <a:r>
              <a:rPr lang="en-US" altLang="en-US" sz="3600" b="1" dirty="0">
                <a:latin typeface="Arial" charset="0"/>
              </a:rPr>
              <a:t> Benefit of Sex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211263" y="1288704"/>
            <a:ext cx="9906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charset="0"/>
              </a:rPr>
              <a:t>Mechanism for genomic repair, eliminating deleterious mutations (</a:t>
            </a:r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altLang="en-US" dirty="0">
                <a:latin typeface="Arial" charset="0"/>
              </a:rPr>
              <a:t>)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743201" y="2438401"/>
            <a:ext cx="6842125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charset="0"/>
              </a:rPr>
              <a:t>PARENT		       	       GAMETES</a:t>
            </a:r>
          </a:p>
          <a:p>
            <a:pPr eaLnBrk="1" hangingPunct="1"/>
            <a:endParaRPr lang="en-US" altLang="en-US" sz="2800" dirty="0">
              <a:latin typeface="Arial" charset="0"/>
            </a:endParaRPr>
          </a:p>
          <a:p>
            <a:pPr eaLnBrk="1" hangingPunct="1"/>
            <a:r>
              <a:rPr lang="en-US" altLang="en-US" sz="2800" b="1" dirty="0">
                <a:latin typeface="Arial" charset="0"/>
              </a:rPr>
              <a:t>   A	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altLang="en-US" sz="2800" b="1" dirty="0">
                <a:latin typeface="Arial" charset="0"/>
              </a:rPr>
              <a:t>			A	A	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*	*</a:t>
            </a:r>
          </a:p>
          <a:p>
            <a:pPr eaLnBrk="1" hangingPunct="1"/>
            <a:r>
              <a:rPr lang="en-US" altLang="en-US" sz="2800" b="1" dirty="0">
                <a:latin typeface="Arial" charset="0"/>
              </a:rPr>
              <a:t>   B	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altLang="en-US" sz="2800" b="1" dirty="0">
                <a:latin typeface="Arial" charset="0"/>
              </a:rPr>
              <a:t>			B	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*	*</a:t>
            </a:r>
            <a:r>
              <a:rPr lang="en-US" altLang="en-US" sz="2800" b="1" dirty="0">
                <a:latin typeface="Arial" charset="0"/>
              </a:rPr>
              <a:t>	B</a:t>
            </a:r>
          </a:p>
          <a:p>
            <a:pPr eaLnBrk="1" hangingPunct="1"/>
            <a:r>
              <a:rPr lang="en-US" altLang="en-US" sz="2800" b="1" dirty="0">
                <a:latin typeface="Arial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*	</a:t>
            </a:r>
            <a:r>
              <a:rPr lang="en-US" altLang="en-US" sz="2800" b="1" dirty="0">
                <a:latin typeface="Arial" charset="0"/>
              </a:rPr>
              <a:t>C			C	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altLang="en-US" sz="2800" b="1" dirty="0">
                <a:latin typeface="Arial" charset="0"/>
              </a:rPr>
              <a:t>	C	</a:t>
            </a:r>
            <a:r>
              <a:rPr lang="en-US" altLang="en-US" sz="2800" b="1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3048000" y="3352800"/>
            <a:ext cx="381000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3657600" y="3352800"/>
            <a:ext cx="381000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9144000" y="3352800"/>
            <a:ext cx="381000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1" name="AutoShape 9"/>
          <p:cNvSpPr>
            <a:spLocks noChangeArrowheads="1"/>
          </p:cNvSpPr>
          <p:nvPr/>
        </p:nvSpPr>
        <p:spPr bwMode="auto">
          <a:xfrm>
            <a:off x="8229600" y="3352800"/>
            <a:ext cx="381000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2" name="AutoShape 10"/>
          <p:cNvSpPr>
            <a:spLocks noChangeArrowheads="1"/>
          </p:cNvSpPr>
          <p:nvPr/>
        </p:nvSpPr>
        <p:spPr bwMode="auto">
          <a:xfrm>
            <a:off x="7315200" y="3352800"/>
            <a:ext cx="381000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03" name="AutoShape 11"/>
          <p:cNvSpPr>
            <a:spLocks noChangeArrowheads="1"/>
          </p:cNvSpPr>
          <p:nvPr/>
        </p:nvSpPr>
        <p:spPr bwMode="auto">
          <a:xfrm>
            <a:off x="6400800" y="3352800"/>
            <a:ext cx="381000" cy="1295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5A71FE-D998-8BEB-8729-B2C87703C5E6}"/>
              </a:ext>
            </a:extLst>
          </p:cNvPr>
          <p:cNvSpPr/>
          <p:nvPr/>
        </p:nvSpPr>
        <p:spPr>
          <a:xfrm>
            <a:off x="6324600" y="3048000"/>
            <a:ext cx="3352800" cy="1828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ach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672</Words>
  <Application>Microsoft Office PowerPoint</Application>
  <PresentationFormat>Widescreen</PresentationFormat>
  <Paragraphs>117</Paragraphs>
  <Slides>30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Aptos</vt:lpstr>
      <vt:lpstr>Arial</vt:lpstr>
      <vt:lpstr>Calibri</vt:lpstr>
      <vt:lpstr>Franklin Gothic Book</vt:lpstr>
      <vt:lpstr>Times New Roman</vt:lpstr>
      <vt:lpstr>Wingdings</vt:lpstr>
      <vt:lpstr>Default Design</vt:lpstr>
      <vt:lpstr>Teaching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Strategies</vt:lpstr>
      <vt:lpstr>PowerPoint Presentation</vt:lpstr>
      <vt:lpstr>What does this mean in terms of investment for the animal with the “big” gamete versus the one with the “little” gamete?</vt:lpstr>
      <vt:lpstr>Differential Investment</vt:lpstr>
      <vt:lpstr>Differences in investment set the stage for competition</vt:lpstr>
      <vt:lpstr>Sets Stage for Competition</vt:lpstr>
      <vt:lpstr>Let’s tie it all together!</vt:lpstr>
      <vt:lpstr>What is the outcome of sexual selection?</vt:lpstr>
      <vt:lpstr>What distinguishes            from  </vt:lpstr>
      <vt:lpstr>First (of 2) mechanism of sexual selection</vt:lpstr>
      <vt:lpstr>PowerPoint Presentation</vt:lpstr>
      <vt:lpstr>PowerPoint Presentation</vt:lpstr>
      <vt:lpstr>PowerPoint Presentation</vt:lpstr>
      <vt:lpstr>PowerPoint Presentation</vt:lpstr>
      <vt:lpstr>Second (of 2) mechanism of sexual selection</vt:lpstr>
      <vt:lpstr>PowerPoint Presentation</vt:lpstr>
    </vt:vector>
  </TitlesOfParts>
  <Company>USU Dept. of Biology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pfrender</dc:creator>
  <cp:lastModifiedBy>Brian Gall</cp:lastModifiedBy>
  <cp:revision>85</cp:revision>
  <dcterms:created xsi:type="dcterms:W3CDTF">2002-03-31T16:26:10Z</dcterms:created>
  <dcterms:modified xsi:type="dcterms:W3CDTF">2025-04-04T12:33:42Z</dcterms:modified>
</cp:coreProperties>
</file>