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77" r:id="rId2"/>
    <p:sldId id="290" r:id="rId3"/>
    <p:sldId id="291" r:id="rId4"/>
    <p:sldId id="292" r:id="rId5"/>
    <p:sldId id="317" r:id="rId6"/>
    <p:sldId id="318" r:id="rId7"/>
    <p:sldId id="293" r:id="rId8"/>
    <p:sldId id="294" r:id="rId9"/>
    <p:sldId id="299" r:id="rId10"/>
    <p:sldId id="268" r:id="rId11"/>
    <p:sldId id="319" r:id="rId12"/>
    <p:sldId id="376" r:id="rId13"/>
    <p:sldId id="337" r:id="rId14"/>
    <p:sldId id="377" r:id="rId15"/>
    <p:sldId id="378" r:id="rId16"/>
    <p:sldId id="325" r:id="rId17"/>
    <p:sldId id="304" r:id="rId18"/>
    <p:sldId id="305" r:id="rId19"/>
    <p:sldId id="330" r:id="rId20"/>
    <p:sldId id="327" r:id="rId21"/>
    <p:sldId id="340" r:id="rId22"/>
    <p:sldId id="341" r:id="rId23"/>
    <p:sldId id="328" r:id="rId24"/>
    <p:sldId id="339" r:id="rId25"/>
    <p:sldId id="329" r:id="rId26"/>
    <p:sldId id="331" r:id="rId27"/>
    <p:sldId id="373" r:id="rId28"/>
    <p:sldId id="343" r:id="rId29"/>
    <p:sldId id="351" r:id="rId30"/>
    <p:sldId id="352" r:id="rId31"/>
    <p:sldId id="366" r:id="rId32"/>
    <p:sldId id="303" r:id="rId33"/>
    <p:sldId id="326" r:id="rId34"/>
    <p:sldId id="333" r:id="rId35"/>
    <p:sldId id="332" r:id="rId36"/>
    <p:sldId id="345" r:id="rId37"/>
    <p:sldId id="348" r:id="rId38"/>
    <p:sldId id="338" r:id="rId39"/>
    <p:sldId id="379" r:id="rId40"/>
    <p:sldId id="310" r:id="rId41"/>
    <p:sldId id="308" r:id="rId42"/>
    <p:sldId id="309" r:id="rId43"/>
    <p:sldId id="311" r:id="rId44"/>
    <p:sldId id="312" r:id="rId45"/>
    <p:sldId id="284" r:id="rId46"/>
    <p:sldId id="380" r:id="rId47"/>
    <p:sldId id="261" r:id="rId48"/>
    <p:sldId id="381" r:id="rId49"/>
    <p:sldId id="298" r:id="rId50"/>
    <p:sldId id="374" r:id="rId51"/>
    <p:sldId id="315" r:id="rId52"/>
    <p:sldId id="344" r:id="rId53"/>
    <p:sldId id="349" r:id="rId54"/>
    <p:sldId id="350" r:id="rId55"/>
    <p:sldId id="354" r:id="rId56"/>
    <p:sldId id="355" r:id="rId57"/>
    <p:sldId id="356" r:id="rId58"/>
    <p:sldId id="357" r:id="rId59"/>
    <p:sldId id="362" r:id="rId60"/>
    <p:sldId id="358" r:id="rId61"/>
    <p:sldId id="359" r:id="rId62"/>
    <p:sldId id="364" r:id="rId63"/>
    <p:sldId id="361" r:id="rId64"/>
    <p:sldId id="363" r:id="rId65"/>
    <p:sldId id="368" r:id="rId66"/>
    <p:sldId id="275" r:id="rId67"/>
    <p:sldId id="313" r:id="rId68"/>
    <p:sldId id="314" r:id="rId69"/>
    <p:sldId id="375" r:id="rId70"/>
    <p:sldId id="342" r:id="rId71"/>
    <p:sldId id="365" r:id="rId72"/>
    <p:sldId id="335" r:id="rId73"/>
    <p:sldId id="336"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8B08"/>
    <a:srgbClr val="AC37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64" autoAdjust="0"/>
  </p:normalViewPr>
  <p:slideViewPr>
    <p:cSldViewPr>
      <p:cViewPr varScale="1">
        <p:scale>
          <a:sx n="66" d="100"/>
          <a:sy n="66" d="100"/>
        </p:scale>
        <p:origin x="978"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lumMod val="50000"/>
                </a:schemeClr>
              </a:solidFill>
            </c:spPr>
            <c:extLst>
              <c:ext xmlns:c16="http://schemas.microsoft.com/office/drawing/2014/chart" uri="{C3380CC4-5D6E-409C-BE32-E72D297353CC}">
                <c16:uniqueId val="{00000001-5430-4F9E-B9B3-F5C3EA952207}"/>
              </c:ext>
            </c:extLst>
          </c:dPt>
          <c:dPt>
            <c:idx val="1"/>
            <c:invertIfNegative val="0"/>
            <c:bubble3D val="0"/>
            <c:spPr>
              <a:solidFill>
                <a:schemeClr val="accent2">
                  <a:lumMod val="50000"/>
                </a:schemeClr>
              </a:solidFill>
            </c:spPr>
            <c:extLst>
              <c:ext xmlns:c16="http://schemas.microsoft.com/office/drawing/2014/chart" uri="{C3380CC4-5D6E-409C-BE32-E72D297353CC}">
                <c16:uniqueId val="{00000003-5430-4F9E-B9B3-F5C3EA952207}"/>
              </c:ext>
            </c:extLst>
          </c:dPt>
          <c:cat>
            <c:strRef>
              <c:f>Sheet1!$A$1:$B$1</c:f>
              <c:strCache>
                <c:ptCount val="2"/>
                <c:pt idx="0">
                  <c:v>Newt</c:v>
                </c:pt>
                <c:pt idx="1">
                  <c:v>Caddisfly</c:v>
                </c:pt>
              </c:strCache>
            </c:strRef>
          </c:cat>
          <c:val>
            <c:numRef>
              <c:f>Sheet1!$A$2:$B$2</c:f>
              <c:numCache>
                <c:formatCode>General</c:formatCode>
                <c:ptCount val="2"/>
                <c:pt idx="0">
                  <c:v>6000</c:v>
                </c:pt>
                <c:pt idx="1">
                  <c:v>775000</c:v>
                </c:pt>
              </c:numCache>
            </c:numRef>
          </c:val>
          <c:extLst>
            <c:ext xmlns:c16="http://schemas.microsoft.com/office/drawing/2014/chart" uri="{C3380CC4-5D6E-409C-BE32-E72D297353CC}">
              <c16:uniqueId val="{00000004-5430-4F9E-B9B3-F5C3EA952207}"/>
            </c:ext>
          </c:extLst>
        </c:ser>
        <c:dLbls>
          <c:showLegendKey val="0"/>
          <c:showVal val="0"/>
          <c:showCatName val="0"/>
          <c:showSerName val="0"/>
          <c:showPercent val="0"/>
          <c:showBubbleSize val="0"/>
        </c:dLbls>
        <c:gapWidth val="150"/>
        <c:axId val="138506240"/>
        <c:axId val="138507776"/>
      </c:barChart>
      <c:catAx>
        <c:axId val="138506240"/>
        <c:scaling>
          <c:orientation val="minMax"/>
        </c:scaling>
        <c:delete val="0"/>
        <c:axPos val="b"/>
        <c:numFmt formatCode="General" sourceLinked="0"/>
        <c:majorTickMark val="out"/>
        <c:minorTickMark val="none"/>
        <c:tickLblPos val="nextTo"/>
        <c:txPr>
          <a:bodyPr/>
          <a:lstStyle/>
          <a:p>
            <a:pPr>
              <a:defRPr sz="2000"/>
            </a:pPr>
            <a:endParaRPr lang="en-US"/>
          </a:p>
        </c:txPr>
        <c:crossAx val="138507776"/>
        <c:crosses val="autoZero"/>
        <c:auto val="1"/>
        <c:lblAlgn val="ctr"/>
        <c:lblOffset val="100"/>
        <c:noMultiLvlLbl val="0"/>
      </c:catAx>
      <c:valAx>
        <c:axId val="138507776"/>
        <c:scaling>
          <c:orientation val="minMax"/>
        </c:scaling>
        <c:delete val="0"/>
        <c:axPos val="l"/>
        <c:numFmt formatCode="General" sourceLinked="1"/>
        <c:majorTickMark val="out"/>
        <c:minorTickMark val="none"/>
        <c:tickLblPos val="nextTo"/>
        <c:crossAx val="138506240"/>
        <c:crosses val="autoZero"/>
        <c:crossBetween val="between"/>
      </c:valAx>
    </c:plotArea>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2">
                <a:lumMod val="50000"/>
              </a:schemeClr>
            </a:solidFill>
          </c:spPr>
          <c:invertIfNegative val="0"/>
          <c:cat>
            <c:strRef>
              <c:f>Sheet1!$A$1:$B$1</c:f>
              <c:strCache>
                <c:ptCount val="2"/>
                <c:pt idx="0">
                  <c:v>Newt</c:v>
                </c:pt>
                <c:pt idx="1">
                  <c:v>Caddisfly</c:v>
                </c:pt>
              </c:strCache>
            </c:strRef>
          </c:cat>
          <c:val>
            <c:numRef>
              <c:f>Sheet1!$A$2:$B$2</c:f>
              <c:numCache>
                <c:formatCode>General</c:formatCode>
                <c:ptCount val="2"/>
                <c:pt idx="0">
                  <c:v>6000</c:v>
                </c:pt>
                <c:pt idx="1">
                  <c:v>0</c:v>
                </c:pt>
              </c:numCache>
            </c:numRef>
          </c:val>
          <c:extLst>
            <c:ext xmlns:c16="http://schemas.microsoft.com/office/drawing/2014/chart" uri="{C3380CC4-5D6E-409C-BE32-E72D297353CC}">
              <c16:uniqueId val="{00000000-1B22-4F9B-B2AC-15AAC27C84D8}"/>
            </c:ext>
          </c:extLst>
        </c:ser>
        <c:dLbls>
          <c:showLegendKey val="0"/>
          <c:showVal val="0"/>
          <c:showCatName val="0"/>
          <c:showSerName val="0"/>
          <c:showPercent val="0"/>
          <c:showBubbleSize val="0"/>
        </c:dLbls>
        <c:gapWidth val="150"/>
        <c:axId val="138547968"/>
        <c:axId val="138549504"/>
      </c:barChart>
      <c:catAx>
        <c:axId val="138547968"/>
        <c:scaling>
          <c:orientation val="minMax"/>
        </c:scaling>
        <c:delete val="0"/>
        <c:axPos val="b"/>
        <c:numFmt formatCode="General" sourceLinked="0"/>
        <c:majorTickMark val="out"/>
        <c:minorTickMark val="none"/>
        <c:tickLblPos val="nextTo"/>
        <c:txPr>
          <a:bodyPr/>
          <a:lstStyle/>
          <a:p>
            <a:pPr>
              <a:defRPr sz="2000"/>
            </a:pPr>
            <a:endParaRPr lang="en-US"/>
          </a:p>
        </c:txPr>
        <c:crossAx val="138549504"/>
        <c:crosses val="autoZero"/>
        <c:auto val="1"/>
        <c:lblAlgn val="ctr"/>
        <c:lblOffset val="100"/>
        <c:noMultiLvlLbl val="0"/>
      </c:catAx>
      <c:valAx>
        <c:axId val="138549504"/>
        <c:scaling>
          <c:orientation val="minMax"/>
        </c:scaling>
        <c:delete val="0"/>
        <c:axPos val="l"/>
        <c:numFmt formatCode="General" sourceLinked="1"/>
        <c:majorTickMark val="out"/>
        <c:minorTickMark val="none"/>
        <c:tickLblPos val="nextTo"/>
        <c:crossAx val="138547968"/>
        <c:crosses val="autoZero"/>
        <c:crossBetween val="between"/>
      </c:valAx>
    </c:plotArea>
    <c:plotVisOnly val="1"/>
    <c:dispBlanksAs val="gap"/>
    <c:showDLblsOverMax val="0"/>
  </c:chart>
  <c:spPr>
    <a:solidFill>
      <a:schemeClr val="bg1"/>
    </a:solid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3FA05D3-EAED-4712-BB07-BBACBD49E257}" type="datetimeFigureOut">
              <a:rPr lang="en-US" smtClean="0"/>
              <a:pPr/>
              <a:t>3/31/2025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AE25886-3511-4BA1-ACB6-EED4F94E9B99}" type="slidenum">
              <a:rPr lang="en-US" smtClean="0"/>
              <a:pPr/>
              <a:t>‹#›</a:t>
            </a:fld>
            <a:endParaRPr lang="en-US"/>
          </a:p>
        </p:txBody>
      </p:sp>
    </p:spTree>
    <p:extLst>
      <p:ext uri="{BB962C8B-B14F-4D97-AF65-F5344CB8AC3E}">
        <p14:creationId xmlns:p14="http://schemas.microsoft.com/office/powerpoint/2010/main" val="3130877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BE6EB3-6FDB-4BCE-9890-F351C90E0732}" type="datetimeFigureOut">
              <a:rPr lang="en-US" smtClean="0"/>
              <a:pPr/>
              <a:t>3/31/2025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8E2541-3E42-41AC-A239-F4C89647117E}" type="slidenum">
              <a:rPr lang="en-US" smtClean="0"/>
              <a:pPr/>
              <a:t>‹#›</a:t>
            </a:fld>
            <a:endParaRPr lang="en-US"/>
          </a:p>
        </p:txBody>
      </p:sp>
    </p:spTree>
    <p:extLst>
      <p:ext uri="{BB962C8B-B14F-4D97-AF65-F5344CB8AC3E}">
        <p14:creationId xmlns:p14="http://schemas.microsoft.com/office/powerpoint/2010/main" val="1785039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Natural Selection is a driving force of adaptation</a:t>
            </a:r>
          </a:p>
        </p:txBody>
      </p:sp>
      <p:sp>
        <p:nvSpPr>
          <p:cNvPr id="4" name="Slide Number Placeholder 3"/>
          <p:cNvSpPr>
            <a:spLocks noGrp="1"/>
          </p:cNvSpPr>
          <p:nvPr>
            <p:ph type="sldNum" sz="quarter" idx="10"/>
          </p:nvPr>
        </p:nvSpPr>
        <p:spPr/>
        <p:txBody>
          <a:bodyPr/>
          <a:lstStyle/>
          <a:p>
            <a:fld id="{134A9862-3CB8-4A5B-B9FF-7D43516557CB}" type="slidenum">
              <a:rPr lang="en-US" smtClean="0"/>
              <a:t>2</a:t>
            </a:fld>
            <a:endParaRPr lang="en-US"/>
          </a:p>
        </p:txBody>
      </p:sp>
    </p:spTree>
    <p:extLst>
      <p:ext uri="{BB962C8B-B14F-4D97-AF65-F5344CB8AC3E}">
        <p14:creationId xmlns:p14="http://schemas.microsoft.com/office/powerpoint/2010/main" val="264321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doc walking up to one of his pit-fall traps and seeing a snake eating a newt</a:t>
            </a:r>
          </a:p>
        </p:txBody>
      </p:sp>
      <p:sp>
        <p:nvSpPr>
          <p:cNvPr id="4" name="Slide Number Placeholder 3"/>
          <p:cNvSpPr>
            <a:spLocks noGrp="1"/>
          </p:cNvSpPr>
          <p:nvPr>
            <p:ph type="sldNum" sz="quarter" idx="5"/>
          </p:nvPr>
        </p:nvSpPr>
        <p:spPr/>
        <p:txBody>
          <a:bodyPr/>
          <a:lstStyle/>
          <a:p>
            <a:fld id="{F88E2541-3E42-41AC-A239-F4C89647117E}" type="slidenum">
              <a:rPr lang="en-US" smtClean="0"/>
              <a:pPr/>
              <a:t>15</a:t>
            </a:fld>
            <a:endParaRPr lang="en-US"/>
          </a:p>
        </p:txBody>
      </p:sp>
    </p:spTree>
    <p:extLst>
      <p:ext uri="{BB962C8B-B14F-4D97-AF65-F5344CB8AC3E}">
        <p14:creationId xmlns:p14="http://schemas.microsoft.com/office/powerpoint/2010/main" val="171522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C97A1F31-7DE7-4938-9B2A-EE58766522B0}" type="slidenum">
              <a:rPr lang="en-US" sz="1200" b="0"/>
              <a:pPr/>
              <a:t>18</a:t>
            </a:fld>
            <a:endParaRPr lang="en-US" sz="1200" b="0"/>
          </a:p>
        </p:txBody>
      </p:sp>
      <p:sp>
        <p:nvSpPr>
          <p:cNvPr id="209922"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209923" name="Rectangle 3"/>
          <p:cNvSpPr>
            <a:spLocks noGrp="1" noChangeArrowheads="1"/>
          </p:cNvSpPr>
          <p:nvPr>
            <p:ph type="body" idx="1"/>
          </p:nvPr>
        </p:nvSpPr>
        <p:spPr/>
        <p:txBody>
          <a:bodyPr/>
          <a:lstStyle/>
          <a:p>
            <a:pPr>
              <a:defRPr/>
            </a:pPr>
            <a:r>
              <a:rPr lang="en-US" dirty="0">
                <a:ea typeface="ＭＳ Ｐゴシック" charset="0"/>
                <a:cs typeface="+mn-cs"/>
              </a:rPr>
              <a:t>How can</a:t>
            </a:r>
            <a:r>
              <a:rPr lang="en-US" baseline="0" dirty="0">
                <a:ea typeface="ＭＳ Ｐゴシック" charset="0"/>
                <a:cs typeface="+mn-cs"/>
              </a:rPr>
              <a:t> we explain the lack of resistance in so many populations of snakes that co-occurred with </a:t>
            </a:r>
            <a:r>
              <a:rPr lang="en-US" baseline="0" dirty="0" err="1">
                <a:ea typeface="ＭＳ Ｐゴシック" charset="0"/>
                <a:cs typeface="+mn-cs"/>
              </a:rPr>
              <a:t>Taricha</a:t>
            </a:r>
            <a:r>
              <a:rPr lang="en-US" baseline="0" dirty="0">
                <a:ea typeface="ＭＳ Ｐゴシック" charset="0"/>
                <a:cs typeface="+mn-cs"/>
              </a:rPr>
              <a:t> if an arms-race is really taking place</a:t>
            </a:r>
            <a:endParaRPr lang="en-US" dirty="0">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8C1AB1C5-92D2-4959-864F-16BDF965B98B}" type="slidenum">
              <a:rPr lang="en-US" altLang="en-US" sz="1200" b="0"/>
              <a:pPr/>
              <a:t>19</a:t>
            </a:fld>
            <a:endParaRPr lang="en-US" altLang="en-US" sz="1200" b="0"/>
          </a:p>
        </p:txBody>
      </p:sp>
      <p:sp>
        <p:nvSpPr>
          <p:cNvPr id="246786"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246787" name="Rectangle 3"/>
          <p:cNvSpPr>
            <a:spLocks noGrp="1" noChangeArrowheads="1"/>
          </p:cNvSpPr>
          <p:nvPr>
            <p:ph type="body" idx="1"/>
          </p:nvPr>
        </p:nvSpPr>
        <p:spPr/>
        <p:txBody>
          <a:bodyPr/>
          <a:lstStyle/>
          <a:p>
            <a:pPr>
              <a:defRPr/>
            </a:pPr>
            <a:r>
              <a:rPr lang="en-US" altLang="en-US" sz="1200" b="0" dirty="0">
                <a:latin typeface="Arial" pitchFamily="34" charset="0"/>
              </a:rPr>
              <a:t>Each line is a population of highly resistant </a:t>
            </a:r>
            <a:r>
              <a:rPr lang="en-US" altLang="en-US" sz="1200" b="0" i="1" dirty="0">
                <a:latin typeface="Arial" pitchFamily="34" charset="0"/>
              </a:rPr>
              <a:t>Thamnophis </a:t>
            </a:r>
            <a:r>
              <a:rPr lang="en-US" altLang="en-US" sz="1200" b="0" i="1" dirty="0" err="1">
                <a:latin typeface="Arial" pitchFamily="34" charset="0"/>
              </a:rPr>
              <a:t>sirtalis</a:t>
            </a:r>
            <a:endParaRPr lang="en-US" dirty="0">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3E7657F4-9E8C-4493-855E-34B9ADA0F965}" type="slidenum">
              <a:rPr lang="en-US" altLang="en-US" sz="1200" b="0"/>
              <a:pPr/>
              <a:t>20</a:t>
            </a:fld>
            <a:endParaRPr lang="en-US" altLang="en-US" sz="1200" b="0"/>
          </a:p>
        </p:txBody>
      </p:sp>
      <p:sp>
        <p:nvSpPr>
          <p:cNvPr id="207874"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207875" name="Rectangle 3"/>
          <p:cNvSpPr>
            <a:spLocks noGrp="1" noChangeArrowheads="1"/>
          </p:cNvSpPr>
          <p:nvPr>
            <p:ph type="body" idx="1"/>
          </p:nvPr>
        </p:nvSpPr>
        <p:spPr/>
        <p:txBody>
          <a:bodyPr/>
          <a:lstStyle/>
          <a:p>
            <a:pPr>
              <a:defRPr/>
            </a:pPr>
            <a:r>
              <a:rPr lang="en-US" dirty="0">
                <a:ea typeface="ＭＳ Ｐゴシック" charset="0"/>
                <a:cs typeface="+mn-cs"/>
              </a:rPr>
              <a:t>World of species interactions is not an even </a:t>
            </a:r>
            <a:r>
              <a:rPr lang="en-US" dirty="0" err="1">
                <a:ea typeface="ＭＳ Ｐゴシック" charset="0"/>
                <a:cs typeface="+mn-cs"/>
              </a:rPr>
              <a:t>landcape</a:t>
            </a:r>
            <a:r>
              <a:rPr lang="en-US" dirty="0">
                <a:ea typeface="ＭＳ Ｐゴシック" charset="0"/>
                <a:cs typeface="+mn-cs"/>
              </a:rPr>
              <a:t> and</a:t>
            </a:r>
            <a:r>
              <a:rPr lang="en-US" baseline="0" dirty="0">
                <a:ea typeface="ＭＳ Ｐゴシック" charset="0"/>
                <a:cs typeface="+mn-cs"/>
              </a:rPr>
              <a:t> same for two species wherever they occur together</a:t>
            </a:r>
          </a:p>
          <a:p>
            <a:pPr>
              <a:defRPr/>
            </a:pPr>
            <a:r>
              <a:rPr lang="en-US" baseline="0" dirty="0">
                <a:ea typeface="ＭＳ Ｐゴシック" charset="0"/>
                <a:cs typeface="+mn-cs"/>
              </a:rPr>
              <a:t>Crazy quilt of interactions that differs from one spot to the next</a:t>
            </a:r>
          </a:p>
          <a:p>
            <a:pPr>
              <a:defRPr/>
            </a:pPr>
            <a:endParaRPr lang="en-US" baseline="0" dirty="0">
              <a:ea typeface="ＭＳ Ｐゴシック" charset="0"/>
              <a:cs typeface="+mn-cs"/>
            </a:endParaRPr>
          </a:p>
          <a:p>
            <a:pPr>
              <a:defRPr/>
            </a:pPr>
            <a:r>
              <a:rPr lang="en-US" baseline="0" dirty="0">
                <a:ea typeface="ＭＳ Ｐゴシック" charset="0"/>
                <a:cs typeface="+mn-cs"/>
              </a:rPr>
              <a:t>Realization that – species and populations are units that evolve, the interactions that drive coevolution occur between individuals and therefore take place on a local scale</a:t>
            </a:r>
          </a:p>
          <a:p>
            <a:pPr>
              <a:defRPr/>
            </a:pPr>
            <a:endParaRPr lang="en-US" baseline="0" dirty="0">
              <a:ea typeface="ＭＳ Ｐゴシック" charset="0"/>
              <a:cs typeface="+mn-cs"/>
            </a:endParaRPr>
          </a:p>
          <a:p>
            <a:pPr>
              <a:defRPr/>
            </a:pPr>
            <a:r>
              <a:rPr lang="en-US" dirty="0">
                <a:ea typeface="ＭＳ Ｐゴシック" charset="0"/>
                <a:cs typeface="+mn-cs"/>
              </a:rPr>
              <a:t>Primary</a:t>
            </a:r>
            <a:r>
              <a:rPr lang="en-US" baseline="0" dirty="0">
                <a:ea typeface="ＭＳ Ｐゴシック" charset="0"/>
                <a:cs typeface="+mn-cs"/>
              </a:rPr>
              <a:t> consequence (and prediction of GMT) is that across the range of a species interaction there will be hotspots where coevolution between species is active and intense and </a:t>
            </a:r>
            <a:r>
              <a:rPr lang="en-US" baseline="0" dirty="0" err="1">
                <a:ea typeface="ＭＳ Ｐゴシック" charset="0"/>
                <a:cs typeface="+mn-cs"/>
              </a:rPr>
              <a:t>coldspots</a:t>
            </a:r>
            <a:r>
              <a:rPr lang="en-US" baseline="0" dirty="0">
                <a:ea typeface="ＭＳ Ｐゴシック" charset="0"/>
                <a:cs typeface="+mn-cs"/>
              </a:rPr>
              <a:t> where coevolution is inactive or not </a:t>
            </a:r>
            <a:r>
              <a:rPr lang="en-US" baseline="0" dirty="0" err="1">
                <a:ea typeface="ＭＳ Ｐゴシック" charset="0"/>
                <a:cs typeface="+mn-cs"/>
              </a:rPr>
              <a:t>occuring</a:t>
            </a:r>
            <a:r>
              <a:rPr lang="en-US" baseline="0" dirty="0">
                <a:ea typeface="ＭＳ Ｐゴシック" charset="0"/>
                <a:cs typeface="+mn-cs"/>
              </a:rPr>
              <a:t> at all.</a:t>
            </a:r>
          </a:p>
          <a:p>
            <a:pPr>
              <a:defRPr/>
            </a:pPr>
            <a:endParaRPr lang="en-US" baseline="0" dirty="0">
              <a:ea typeface="ＭＳ Ｐゴシック" charset="0"/>
              <a:cs typeface="+mn-cs"/>
            </a:endParaRPr>
          </a:p>
          <a:p>
            <a:pPr>
              <a:defRPr/>
            </a:pPr>
            <a:r>
              <a:rPr lang="en-US" baseline="0" dirty="0">
                <a:ea typeface="ＭＳ Ｐゴシック" charset="0"/>
                <a:cs typeface="+mn-cs"/>
              </a:rPr>
              <a:t>Another prediction is the phenotypes in predator and prey should be mismatched in some areas through range – caused by movement of alleles between hotspots and </a:t>
            </a:r>
            <a:r>
              <a:rPr lang="en-US" baseline="0" dirty="0" err="1">
                <a:ea typeface="ＭＳ Ｐゴシック" charset="0"/>
                <a:cs typeface="+mn-cs"/>
              </a:rPr>
              <a:t>coldspots</a:t>
            </a:r>
            <a:r>
              <a:rPr lang="en-US" baseline="0" dirty="0">
                <a:ea typeface="ＭＳ Ｐゴシック" charset="0"/>
                <a:cs typeface="+mn-cs"/>
              </a:rPr>
              <a:t> creating places where either predator or prey may jump way ahead of the other in the arms race. (i.e. if a snake could dispatch any newt in pop, or a newt kill any snake in pop, that’s a mismatch)</a:t>
            </a:r>
            <a:endParaRPr lang="en-US" dirty="0">
              <a:ea typeface="ＭＳ Ｐゴシック" charset="0"/>
              <a:cs typeface="+mn-cs"/>
            </a:endParaRPr>
          </a:p>
          <a:p>
            <a:pPr>
              <a:defRPr/>
            </a:pPr>
            <a:endParaRPr lang="en-US" dirty="0">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If an arms race were truly</a:t>
            </a:r>
            <a:r>
              <a:rPr lang="en-US" baseline="0" dirty="0"/>
              <a:t> driving evolution of TTX resistance, then we would expect resistance to closely match toxicity levels of the local newts</a:t>
            </a:r>
          </a:p>
          <a:p>
            <a:endParaRPr lang="en-US" baseline="0" dirty="0"/>
          </a:p>
          <a:p>
            <a:r>
              <a:rPr lang="en-US" baseline="0" dirty="0"/>
              <a:t>If this is the case than many populations of newts must also lack TTX</a:t>
            </a:r>
          </a:p>
          <a:p>
            <a:endParaRPr lang="en-US" baseline="0" dirty="0"/>
          </a:p>
          <a:p>
            <a:r>
              <a:rPr lang="en-US" baseline="0" dirty="0"/>
              <a:t>Needed a way to quantify the TTX in individual newts</a:t>
            </a:r>
            <a:endParaRPr lang="en-US" dirty="0"/>
          </a:p>
        </p:txBody>
      </p:sp>
      <p:sp>
        <p:nvSpPr>
          <p:cNvPr id="4" name="Slide Number Placeholder 3"/>
          <p:cNvSpPr>
            <a:spLocks noGrp="1"/>
          </p:cNvSpPr>
          <p:nvPr>
            <p:ph type="sldNum" sz="quarter" idx="10"/>
          </p:nvPr>
        </p:nvSpPr>
        <p:spPr/>
        <p:txBody>
          <a:bodyPr/>
          <a:lstStyle/>
          <a:p>
            <a:fld id="{F88E2541-3E42-41AC-A239-F4C89647117E}" type="slidenum">
              <a:rPr lang="en-US" smtClean="0"/>
              <a:pPr/>
              <a:t>21</a:t>
            </a:fld>
            <a:endParaRPr lang="en-US"/>
          </a:p>
        </p:txBody>
      </p:sp>
    </p:spTree>
    <p:extLst>
      <p:ext uri="{BB962C8B-B14F-4D97-AF65-F5344CB8AC3E}">
        <p14:creationId xmlns:p14="http://schemas.microsoft.com/office/powerpoint/2010/main" val="1580973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485480BF-2A69-4758-BD6A-0FF1F322703E}" type="slidenum">
              <a:rPr lang="en-US" sz="1200" b="0"/>
              <a:pPr/>
              <a:t>22</a:t>
            </a:fld>
            <a:endParaRPr lang="en-US" sz="1200" b="0"/>
          </a:p>
        </p:txBody>
      </p:sp>
      <p:sp>
        <p:nvSpPr>
          <p:cNvPr id="261122"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p:txBody>
          <a:bodyPr/>
          <a:lstStyle/>
          <a:p>
            <a:pPr>
              <a:defRPr/>
            </a:pPr>
            <a:endParaRPr lang="en-US">
              <a:ea typeface="ＭＳ Ｐゴシック" charset="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E2150CEB-6464-44D8-8077-3FC6194AC7A1}" type="slidenum">
              <a:rPr lang="en-US" altLang="en-US" sz="1200" b="0"/>
              <a:pPr/>
              <a:t>23</a:t>
            </a:fld>
            <a:endParaRPr lang="en-US" altLang="en-US" sz="1200" b="0"/>
          </a:p>
        </p:txBody>
      </p:sp>
      <p:sp>
        <p:nvSpPr>
          <p:cNvPr id="268290" name="Rectangle 2"/>
          <p:cNvSpPr>
            <a:spLocks noGrp="1" noRot="1" noChangeAspect="1" noChangeArrowheads="1"/>
          </p:cNvSpPr>
          <p:nvPr>
            <p:ph type="sldImg"/>
          </p:nvPr>
        </p:nvSpPr>
        <p:spPr>
          <a:xfrm>
            <a:off x="406400" y="696913"/>
            <a:ext cx="6197600" cy="3486150"/>
          </a:xfrm>
          <a:solidFill>
            <a:srgbClr val="FFFFFF"/>
          </a:solidFill>
          <a:ln/>
          <a:extLst>
            <a:ext uri="{FAA26D3D-D897-4be2-8F04-BA451C77F1D7}">
              <ma14:placeholderFlag xmlns="" xmlns:ma14="http://schemas.microsoft.com/office/mac/drawingml/2011/main" val="1"/>
            </a:ext>
          </a:extLst>
        </p:spPr>
      </p:sp>
      <p:sp>
        <p:nvSpPr>
          <p:cNvPr id="268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ea typeface="ＭＳ Ｐゴシック"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E2150CEB-6464-44D8-8077-3FC6194AC7A1}" type="slidenum">
              <a:rPr lang="en-US" altLang="en-US" sz="1200" b="0"/>
              <a:pPr/>
              <a:t>24</a:t>
            </a:fld>
            <a:endParaRPr lang="en-US" altLang="en-US" sz="1200" b="0"/>
          </a:p>
        </p:txBody>
      </p:sp>
      <p:sp>
        <p:nvSpPr>
          <p:cNvPr id="268290" name="Rectangle 2"/>
          <p:cNvSpPr>
            <a:spLocks noGrp="1" noRot="1" noChangeAspect="1" noChangeArrowheads="1"/>
          </p:cNvSpPr>
          <p:nvPr>
            <p:ph type="sldImg"/>
          </p:nvPr>
        </p:nvSpPr>
        <p:spPr>
          <a:xfrm>
            <a:off x="406400" y="696913"/>
            <a:ext cx="6197600" cy="3486150"/>
          </a:xfrm>
          <a:solidFill>
            <a:srgbClr val="FFFFFF"/>
          </a:solidFill>
          <a:ln/>
          <a:extLst>
            <a:ext uri="{FAA26D3D-D897-4be2-8F04-BA451C77F1D7}">
              <ma14:placeholderFlag xmlns="" xmlns:ma14="http://schemas.microsoft.com/office/mac/drawingml/2011/main" val="1"/>
            </a:ext>
          </a:extLst>
        </p:spPr>
      </p:sp>
      <p:sp>
        <p:nvSpPr>
          <p:cNvPr id="268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ea typeface="ＭＳ Ｐゴシック" charset="0"/>
                <a:cs typeface="+mn-cs"/>
              </a:rPr>
              <a:t>One of the predictions</a:t>
            </a:r>
            <a:r>
              <a:rPr lang="en-US" baseline="0" dirty="0">
                <a:ea typeface="ＭＳ Ｐゴシック" charset="0"/>
                <a:cs typeface="+mn-cs"/>
              </a:rPr>
              <a:t> of GMT – mismatched abilities</a:t>
            </a:r>
          </a:p>
          <a:p>
            <a:pPr>
              <a:defRPr/>
            </a:pPr>
            <a:endParaRPr lang="en-US" baseline="0" dirty="0">
              <a:ea typeface="ＭＳ Ｐゴシック" charset="0"/>
              <a:cs typeface="+mn-cs"/>
            </a:endParaRPr>
          </a:p>
          <a:p>
            <a:pPr>
              <a:defRPr/>
            </a:pPr>
            <a:r>
              <a:rPr lang="en-US" baseline="0" dirty="0">
                <a:ea typeface="ＭＳ Ｐゴシック" charset="0"/>
                <a:cs typeface="+mn-cs"/>
              </a:rPr>
              <a:t>If coevolution is truly happening, should have situations where gene flow causes some populations to out-step the other</a:t>
            </a:r>
          </a:p>
          <a:p>
            <a:pPr>
              <a:defRPr/>
            </a:pPr>
            <a:r>
              <a:rPr lang="en-US" baseline="0" dirty="0">
                <a:ea typeface="ＭＳ Ｐゴシック" charset="0"/>
                <a:cs typeface="+mn-cs"/>
              </a:rPr>
              <a:t>Should be populations where snakes have jumped ahead and can consume any newt</a:t>
            </a:r>
          </a:p>
          <a:p>
            <a:pPr>
              <a:defRPr/>
            </a:pPr>
            <a:r>
              <a:rPr lang="en-US" baseline="0" dirty="0">
                <a:ea typeface="ＭＳ Ｐゴシック" charset="0"/>
                <a:cs typeface="+mn-cs"/>
              </a:rPr>
              <a:t>Populations where newts have jumped ahead and can kill any snake</a:t>
            </a:r>
          </a:p>
          <a:p>
            <a:pPr>
              <a:defRPr/>
            </a:pPr>
            <a:endParaRPr lang="en-US" baseline="0" dirty="0">
              <a:ea typeface="ＭＳ Ｐゴシック" charset="0"/>
              <a:cs typeface="+mn-cs"/>
            </a:endParaRPr>
          </a:p>
          <a:p>
            <a:pPr>
              <a:defRPr/>
            </a:pPr>
            <a:r>
              <a:rPr lang="en-US" baseline="0" dirty="0">
                <a:ea typeface="ＭＳ Ｐゴシック" charset="0"/>
                <a:cs typeface="+mn-cs"/>
              </a:rPr>
              <a:t>These were the criteria for determining whether a populations is matched or unmatched – must hold for every possible pair of individuals at a given locality</a:t>
            </a:r>
          </a:p>
          <a:p>
            <a:pPr>
              <a:defRPr/>
            </a:pPr>
            <a:r>
              <a:rPr lang="en-US" baseline="0" dirty="0">
                <a:ea typeface="ＭＳ Ｐゴシック" charset="0"/>
                <a:cs typeface="+mn-cs"/>
              </a:rPr>
              <a:t>Plot these data – see that our ideas of matching and </a:t>
            </a:r>
            <a:r>
              <a:rPr lang="en-US" baseline="0" dirty="0" err="1">
                <a:ea typeface="ＭＳ Ｐゴシック" charset="0"/>
                <a:cs typeface="+mn-cs"/>
              </a:rPr>
              <a:t>mis</a:t>
            </a:r>
            <a:r>
              <a:rPr lang="en-US" baseline="0" dirty="0">
                <a:ea typeface="ＭＳ Ｐゴシック" charset="0"/>
                <a:cs typeface="+mn-cs"/>
              </a:rPr>
              <a:t>-matching are completely wrong</a:t>
            </a:r>
          </a:p>
          <a:p>
            <a:pPr>
              <a:defRPr/>
            </a:pPr>
            <a:r>
              <a:rPr lang="en-US" baseline="0" dirty="0">
                <a:ea typeface="ＭＳ Ｐゴシック" charset="0"/>
                <a:cs typeface="+mn-cs"/>
              </a:rPr>
              <a:t>Although similar geographic pattern of elevated phenotypes – functional comparisons were completely different</a:t>
            </a:r>
          </a:p>
          <a:p>
            <a:pPr>
              <a:defRPr/>
            </a:pPr>
            <a:r>
              <a:rPr lang="en-US" baseline="0" dirty="0">
                <a:ea typeface="ＭＳ Ｐゴシック" charset="0"/>
                <a:cs typeface="+mn-cs"/>
              </a:rPr>
              <a:t>Most of the areas originally considered hotspots of coevolution are actually </a:t>
            </a:r>
            <a:r>
              <a:rPr lang="en-US" baseline="0" dirty="0" err="1">
                <a:ea typeface="ＭＳ Ｐゴシック" charset="0"/>
                <a:cs typeface="+mn-cs"/>
              </a:rPr>
              <a:t>coldspots</a:t>
            </a:r>
            <a:r>
              <a:rPr lang="en-US" baseline="0" dirty="0">
                <a:ea typeface="ＭＳ Ｐゴシック" charset="0"/>
                <a:cs typeface="+mn-cs"/>
              </a:rPr>
              <a:t> – one of the species has jumped ahead and coevolution can’t happen</a:t>
            </a:r>
          </a:p>
          <a:p>
            <a:pPr>
              <a:defRPr/>
            </a:pPr>
            <a:r>
              <a:rPr lang="en-US" baseline="0" dirty="0">
                <a:ea typeface="ＭＳ Ｐゴシック" charset="0"/>
                <a:cs typeface="+mn-cs"/>
              </a:rPr>
              <a:t>Only two really solid hotspots </a:t>
            </a:r>
            <a:endParaRPr lang="en-US" dirty="0">
              <a:ea typeface="ＭＳ Ｐゴシック"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58D27AA8-36AD-458A-B9DB-AD07DDEE09E2}" type="slidenum">
              <a:rPr lang="en-US" altLang="en-US" sz="1200" b="0"/>
              <a:pPr/>
              <a:t>25</a:t>
            </a:fld>
            <a:endParaRPr lang="en-US" altLang="en-US" sz="1200" b="0"/>
          </a:p>
        </p:txBody>
      </p:sp>
      <p:sp>
        <p:nvSpPr>
          <p:cNvPr id="227330"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227331" name="Rectangle 3"/>
          <p:cNvSpPr>
            <a:spLocks noGrp="1" noChangeArrowheads="1"/>
          </p:cNvSpPr>
          <p:nvPr>
            <p:ph type="body" idx="1"/>
          </p:nvPr>
        </p:nvSpPr>
        <p:spPr/>
        <p:txBody>
          <a:bodyPr/>
          <a:lstStyle/>
          <a:p>
            <a:pPr>
              <a:defRPr/>
            </a:pPr>
            <a:r>
              <a:rPr lang="en-US" dirty="0">
                <a:ea typeface="ＭＳ Ｐゴシック" charset="0"/>
                <a:cs typeface="+mn-cs"/>
              </a:rPr>
              <a:t>If we look at the three functional categories</a:t>
            </a:r>
            <a:endParaRPr lang="en-US" baseline="0" dirty="0">
              <a:ea typeface="ＭＳ Ｐゴシック" charset="0"/>
              <a:cs typeface="+mn-cs"/>
            </a:endParaRPr>
          </a:p>
          <a:p>
            <a:pPr marL="171450" indent="-171450">
              <a:buFontTx/>
              <a:buChar char="-"/>
              <a:defRPr/>
            </a:pPr>
            <a:r>
              <a:rPr lang="en-US" baseline="0" dirty="0">
                <a:ea typeface="ＭＳ Ｐゴシック" charset="0"/>
                <a:cs typeface="+mn-cs"/>
              </a:rPr>
              <a:t>newts have outpaced and can kill/immobilize all potential snakes</a:t>
            </a:r>
          </a:p>
          <a:p>
            <a:pPr marL="171450" indent="-171450">
              <a:buFontTx/>
              <a:buChar char="-"/>
              <a:defRPr/>
            </a:pPr>
            <a:r>
              <a:rPr lang="en-US" baseline="0" dirty="0">
                <a:ea typeface="ＭＳ Ｐゴシック" charset="0"/>
                <a:cs typeface="+mn-cs"/>
              </a:rPr>
              <a:t>Abilities are matched</a:t>
            </a:r>
          </a:p>
          <a:p>
            <a:pPr marL="171450" indent="-171450">
              <a:buFontTx/>
              <a:buChar char="-"/>
              <a:defRPr/>
            </a:pPr>
            <a:r>
              <a:rPr lang="en-US" baseline="0" dirty="0">
                <a:ea typeface="ＭＳ Ｐゴシック" charset="0"/>
                <a:cs typeface="+mn-cs"/>
              </a:rPr>
              <a:t>Snakes have outpaced and can eat any newt</a:t>
            </a:r>
            <a:endParaRPr lang="en-US" dirty="0">
              <a:ea typeface="ＭＳ Ｐゴシック" charset="0"/>
              <a:cs typeface="+mn-cs"/>
            </a:endParaRPr>
          </a:p>
          <a:p>
            <a:pPr>
              <a:defRPr/>
            </a:pPr>
            <a:endParaRPr lang="en-US" dirty="0">
              <a:ea typeface="ＭＳ Ｐゴシック" charset="0"/>
              <a:cs typeface="+mn-cs"/>
            </a:endParaRPr>
          </a:p>
          <a:p>
            <a:pPr>
              <a:defRPr/>
            </a:pPr>
            <a:r>
              <a:rPr lang="en-US" baseline="0" dirty="0">
                <a:ea typeface="ＭＳ Ｐゴシック" charset="0"/>
                <a:cs typeface="+mn-cs"/>
              </a:rPr>
              <a:t>Roughly half of the pops are so mismatched that no coevolution can occur</a:t>
            </a:r>
          </a:p>
          <a:p>
            <a:pPr>
              <a:defRPr/>
            </a:pPr>
            <a:r>
              <a:rPr lang="en-US" baseline="0" dirty="0">
                <a:ea typeface="ＭＳ Ｐゴシック" charset="0"/>
                <a:cs typeface="+mn-cs"/>
              </a:rPr>
              <a:t>Also very one-sided with snakes being ahead in all </a:t>
            </a:r>
            <a:r>
              <a:rPr lang="en-US" baseline="0" dirty="0" err="1">
                <a:ea typeface="ＭＳ Ｐゴシック" charset="0"/>
                <a:cs typeface="+mn-cs"/>
              </a:rPr>
              <a:t>mis</a:t>
            </a:r>
            <a:r>
              <a:rPr lang="en-US" baseline="0" dirty="0">
                <a:ea typeface="ＭＳ Ｐゴシック" charset="0"/>
                <a:cs typeface="+mn-cs"/>
              </a:rPr>
              <a:t>-matched cases</a:t>
            </a:r>
          </a:p>
          <a:p>
            <a:pPr>
              <a:defRPr/>
            </a:pPr>
            <a:r>
              <a:rPr lang="en-US" baseline="0" dirty="0">
                <a:ea typeface="ＭＳ Ｐゴシック" charset="0"/>
                <a:cs typeface="+mn-cs"/>
              </a:rPr>
              <a:t>No newt can completely immobilize all snakes from a given population</a:t>
            </a:r>
            <a:endParaRPr lang="en-US" dirty="0">
              <a:ea typeface="ＭＳ Ｐゴシック"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20B26C32-4BCF-4F9E-9541-B50007A624F5}" type="slidenum">
              <a:rPr lang="en-US" altLang="en-US" sz="1200" b="0"/>
              <a:pPr/>
              <a:t>26</a:t>
            </a:fld>
            <a:endParaRPr lang="en-US" altLang="en-US" sz="1200" b="0"/>
          </a:p>
        </p:txBody>
      </p:sp>
      <p:sp>
        <p:nvSpPr>
          <p:cNvPr id="218114"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218115" name="Rectangle 3"/>
          <p:cNvSpPr>
            <a:spLocks noGrp="1" noChangeArrowheads="1"/>
          </p:cNvSpPr>
          <p:nvPr>
            <p:ph type="body" idx="1"/>
          </p:nvPr>
        </p:nvSpPr>
        <p:spPr/>
        <p:txBody>
          <a:bodyPr/>
          <a:lstStyle/>
          <a:p>
            <a:pPr>
              <a:defRPr/>
            </a:pPr>
            <a:endParaRPr lang="en-US">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3</a:t>
            </a:fld>
            <a:endParaRPr lang="en-US"/>
          </a:p>
        </p:txBody>
      </p:sp>
    </p:spTree>
    <p:extLst>
      <p:ext uri="{BB962C8B-B14F-4D97-AF65-F5344CB8AC3E}">
        <p14:creationId xmlns:p14="http://schemas.microsoft.com/office/powerpoint/2010/main" val="1067081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20B26C32-4BCF-4F9E-9541-B50007A624F5}" type="slidenum">
              <a:rPr lang="en-US" altLang="en-US" sz="1200" b="0"/>
              <a:pPr/>
              <a:t>27</a:t>
            </a:fld>
            <a:endParaRPr lang="en-US" altLang="en-US" sz="1200" b="0"/>
          </a:p>
        </p:txBody>
      </p:sp>
      <p:sp>
        <p:nvSpPr>
          <p:cNvPr id="218114"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ma14="http://schemas.microsoft.com/office/mac/drawingml/2011/main" xmlns="" val="1"/>
            </a:ext>
          </a:extLst>
        </p:spPr>
      </p:sp>
      <p:sp>
        <p:nvSpPr>
          <p:cNvPr id="218115" name="Rectangle 3"/>
          <p:cNvSpPr>
            <a:spLocks noGrp="1" noChangeArrowheads="1"/>
          </p:cNvSpPr>
          <p:nvPr>
            <p:ph type="body" idx="1"/>
          </p:nvPr>
        </p:nvSpPr>
        <p:spPr/>
        <p:txBody>
          <a:bodyPr/>
          <a:lstStyle/>
          <a:p>
            <a:pPr>
              <a:defRPr/>
            </a:pPr>
            <a:endParaRPr lang="en-US">
              <a:ea typeface="ＭＳ Ｐゴシック" charset="0"/>
              <a:cs typeface="+mn-cs"/>
            </a:endParaRPr>
          </a:p>
        </p:txBody>
      </p:sp>
    </p:spTree>
    <p:extLst>
      <p:ext uri="{BB962C8B-B14F-4D97-AF65-F5344CB8AC3E}">
        <p14:creationId xmlns:p14="http://schemas.microsoft.com/office/powerpoint/2010/main" val="1144830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Why can’t</a:t>
            </a:r>
            <a:r>
              <a:rPr lang="en-US" baseline="0" dirty="0"/>
              <a:t> (or haven’t) newts escaped the arms race</a:t>
            </a:r>
          </a:p>
          <a:p>
            <a:endParaRPr lang="en-US" baseline="0" dirty="0"/>
          </a:p>
          <a:p>
            <a:r>
              <a:rPr lang="en-US" baseline="0" dirty="0"/>
              <a:t>Producing the toxin is expensive – requires too many resources</a:t>
            </a:r>
          </a:p>
          <a:p>
            <a:r>
              <a:rPr lang="en-US" baseline="0" dirty="0"/>
              <a:t>Manufacturing problem and maybe your restricted in how quickly you can make it </a:t>
            </a:r>
          </a:p>
          <a:p>
            <a:r>
              <a:rPr lang="en-US" baseline="0" dirty="0"/>
              <a:t>Storage problem and can only hold so much</a:t>
            </a:r>
          </a:p>
          <a:p>
            <a:r>
              <a:rPr lang="en-US" baseline="0" dirty="0"/>
              <a:t>Maybe requires a precursor that is limited in environment</a:t>
            </a:r>
          </a:p>
          <a:p>
            <a:endParaRPr lang="en-US" baseline="0" dirty="0"/>
          </a:p>
        </p:txBody>
      </p:sp>
      <p:sp>
        <p:nvSpPr>
          <p:cNvPr id="4" name="Slide Number Placeholder 3"/>
          <p:cNvSpPr>
            <a:spLocks noGrp="1"/>
          </p:cNvSpPr>
          <p:nvPr>
            <p:ph type="sldNum" sz="quarter" idx="10"/>
          </p:nvPr>
        </p:nvSpPr>
        <p:spPr/>
        <p:txBody>
          <a:bodyPr/>
          <a:lstStyle/>
          <a:p>
            <a:fld id="{F88E2541-3E42-41AC-A239-F4C89647117E}" type="slidenum">
              <a:rPr lang="en-US" smtClean="0"/>
              <a:pPr/>
              <a:t>28</a:t>
            </a:fld>
            <a:endParaRPr lang="en-US"/>
          </a:p>
        </p:txBody>
      </p:sp>
    </p:spTree>
    <p:extLst>
      <p:ext uri="{BB962C8B-B14F-4D97-AF65-F5344CB8AC3E}">
        <p14:creationId xmlns:p14="http://schemas.microsoft.com/office/powerpoint/2010/main" val="3937894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20B26C32-4BCF-4F9E-9541-B50007A624F5}" type="slidenum">
              <a:rPr lang="en-US" altLang="en-US" sz="1200" b="0"/>
              <a:pPr/>
              <a:t>29</a:t>
            </a:fld>
            <a:endParaRPr lang="en-US" altLang="en-US" sz="1200" b="0"/>
          </a:p>
        </p:txBody>
      </p:sp>
      <p:sp>
        <p:nvSpPr>
          <p:cNvPr id="218114"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218115" name="Rectangle 3"/>
          <p:cNvSpPr>
            <a:spLocks noGrp="1" noChangeArrowheads="1"/>
          </p:cNvSpPr>
          <p:nvPr>
            <p:ph type="body" idx="1"/>
          </p:nvPr>
        </p:nvSpPr>
        <p:spPr/>
        <p:txBody>
          <a:bodyPr/>
          <a:lstStyle/>
          <a:p>
            <a:pPr>
              <a:defRPr/>
            </a:pPr>
            <a:endParaRPr lang="en-US">
              <a:ea typeface="ＭＳ Ｐゴシック" charset="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suggesting that the resistant peripheral nerves antedate resistant muscle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protection from toxins by the blood–brain barrier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Still doesn’t explain variation in resistance within a population.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Identify parallel evolution </a:t>
            </a:r>
            <a:r>
              <a:rPr lang="en-GB" sz="1200" b="0" i="0" u="none" strike="noStrike" kern="1200" baseline="0" dirty="0">
                <a:solidFill>
                  <a:schemeClr val="tx1"/>
                </a:solidFill>
                <a:latin typeface="+mn-lt"/>
                <a:ea typeface="+mn-ea"/>
                <a:cs typeface="+mn-cs"/>
              </a:rPr>
              <a:t>of TTX resistance in Nav1.6 and 1.7, which are expressed in the peripheral nervous system</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Each paralog contains at least one TTX-resistant substitution identical to a substitution previously identified in Nav1.4. </a:t>
            </a:r>
          </a:p>
          <a:p>
            <a:r>
              <a:rPr lang="en-GB" sz="1200" b="0" i="0" u="none" strike="noStrike" kern="1200" baseline="0" dirty="0">
                <a:solidFill>
                  <a:schemeClr val="tx1"/>
                </a:solidFill>
                <a:latin typeface="+mn-lt"/>
                <a:ea typeface="+mn-ea"/>
                <a:cs typeface="+mn-cs"/>
              </a:rPr>
              <a:t>These sites are fixed across populations, suggests the resistant peripheral nerves occurred before resistant muscle.</a:t>
            </a:r>
          </a:p>
          <a:p>
            <a:r>
              <a:rPr lang="en-GB" sz="1200" b="0" i="0" u="none" strike="noStrike" kern="1200" baseline="0" dirty="0">
                <a:solidFill>
                  <a:schemeClr val="tx1"/>
                </a:solidFill>
                <a:latin typeface="+mn-lt"/>
                <a:ea typeface="+mn-ea"/>
                <a:cs typeface="+mn-cs"/>
              </a:rPr>
              <a:t>In contrast, three sodium channels in the central nervous system (Nav1.1–1.3) are not TTX resistant, consistent with protection from toxins by the</a:t>
            </a:r>
          </a:p>
          <a:p>
            <a:r>
              <a:rPr lang="en-US" sz="1200" b="0" i="0" u="none" strike="noStrike" kern="1200" baseline="0" dirty="0">
                <a:solidFill>
                  <a:schemeClr val="tx1"/>
                </a:solidFill>
                <a:latin typeface="+mn-lt"/>
                <a:ea typeface="+mn-ea"/>
                <a:cs typeface="+mn-cs"/>
              </a:rPr>
              <a:t>blood–brain barrier.</a:t>
            </a:r>
            <a:endParaRPr lang="en-GB" dirty="0"/>
          </a:p>
        </p:txBody>
      </p:sp>
      <p:sp>
        <p:nvSpPr>
          <p:cNvPr id="4" name="Slide Number Placeholder 3"/>
          <p:cNvSpPr>
            <a:spLocks noGrp="1"/>
          </p:cNvSpPr>
          <p:nvPr>
            <p:ph type="sldNum" sz="quarter" idx="10"/>
          </p:nvPr>
        </p:nvSpPr>
        <p:spPr/>
        <p:txBody>
          <a:bodyPr/>
          <a:lstStyle/>
          <a:p>
            <a:fld id="{F88E2541-3E42-41AC-A239-F4C89647117E}" type="slidenum">
              <a:rPr lang="en-US" smtClean="0"/>
              <a:pPr/>
              <a:t>30</a:t>
            </a:fld>
            <a:endParaRPr lang="en-US"/>
          </a:p>
        </p:txBody>
      </p:sp>
    </p:spTree>
    <p:extLst>
      <p:ext uri="{BB962C8B-B14F-4D97-AF65-F5344CB8AC3E}">
        <p14:creationId xmlns:p14="http://schemas.microsoft.com/office/powerpoint/2010/main" val="1642043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Common ancestor of all snakes develop changes in domain 3 and 4 of NAv1.7</a:t>
            </a:r>
            <a:r>
              <a:rPr lang="en-US" baseline="0" dirty="0"/>
              <a:t> with TTX resistance in small sensory neurons</a:t>
            </a:r>
          </a:p>
          <a:p>
            <a:endParaRPr lang="en-US" baseline="0" dirty="0"/>
          </a:p>
          <a:p>
            <a:r>
              <a:rPr lang="en-US" baseline="0" dirty="0"/>
              <a:t>Resistance in larger myelinated axons evolved four separate times in </a:t>
            </a:r>
            <a:r>
              <a:rPr lang="en-US" baseline="0" dirty="0" err="1"/>
              <a:t>dmain</a:t>
            </a:r>
            <a:r>
              <a:rPr lang="en-US" baseline="0" dirty="0"/>
              <a:t> 4 of 1.6</a:t>
            </a:r>
          </a:p>
          <a:p>
            <a:endParaRPr lang="en-US" baseline="0" dirty="0"/>
          </a:p>
          <a:p>
            <a:r>
              <a:rPr lang="en-US" baseline="0" dirty="0"/>
              <a:t>Provide baseline resistance to low TTX levels and allow entering arms race in most populations revolving around skeletal muscle</a:t>
            </a:r>
            <a:endParaRPr lang="en-US" dirty="0"/>
          </a:p>
          <a:p>
            <a:endParaRPr lang="en-US" dirty="0"/>
          </a:p>
          <a:p>
            <a:r>
              <a:rPr lang="en-US" dirty="0"/>
              <a:t>Results</a:t>
            </a:r>
            <a:r>
              <a:rPr lang="en-US" baseline="0" dirty="0"/>
              <a:t> show that these early changes at 170 MYA and 38 MYA in NAv1.6 and 1.7 facilitate snakes entering the arms race with newts</a:t>
            </a:r>
          </a:p>
          <a:p>
            <a:r>
              <a:rPr lang="en-US" baseline="0" dirty="0"/>
              <a:t>Without these pre-adaptations coevolution probably not possible</a:t>
            </a:r>
            <a:endParaRPr lang="en-US" dirty="0"/>
          </a:p>
        </p:txBody>
      </p:sp>
      <p:sp>
        <p:nvSpPr>
          <p:cNvPr id="4" name="Slide Number Placeholder 3"/>
          <p:cNvSpPr>
            <a:spLocks noGrp="1"/>
          </p:cNvSpPr>
          <p:nvPr>
            <p:ph type="sldNum" sz="quarter" idx="10"/>
          </p:nvPr>
        </p:nvSpPr>
        <p:spPr/>
        <p:txBody>
          <a:bodyPr/>
          <a:lstStyle/>
          <a:p>
            <a:fld id="{F88E2541-3E42-41AC-A239-F4C89647117E}" type="slidenum">
              <a:rPr lang="en-US" smtClean="0"/>
              <a:pPr/>
              <a:t>31</a:t>
            </a:fld>
            <a:endParaRPr lang="en-US"/>
          </a:p>
        </p:txBody>
      </p:sp>
    </p:spTree>
    <p:extLst>
      <p:ext uri="{BB962C8B-B14F-4D97-AF65-F5344CB8AC3E}">
        <p14:creationId xmlns:p14="http://schemas.microsoft.com/office/powerpoint/2010/main" val="87187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CAF27E57-E9E1-4858-87BB-80C6DE3EE499}" type="slidenum">
              <a:rPr lang="en-US" altLang="en-US" sz="1200" b="0"/>
              <a:pPr/>
              <a:t>34</a:t>
            </a:fld>
            <a:endParaRPr lang="en-US" altLang="en-US" sz="1200" b="0"/>
          </a:p>
        </p:txBody>
      </p:sp>
      <p:sp>
        <p:nvSpPr>
          <p:cNvPr id="224258"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p:txBody>
          <a:bodyPr/>
          <a:lstStyle/>
          <a:p>
            <a:pPr>
              <a:defRPr/>
            </a:pPr>
            <a:endParaRPr lang="en-US">
              <a:ea typeface="ＭＳ Ｐゴシック" charset="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b="1">
                <a:solidFill>
                  <a:schemeClr val="tx1"/>
                </a:solidFill>
                <a:latin typeface="Times" charset="0"/>
                <a:ea typeface="MS PGothic" pitchFamily="34" charset="-128"/>
              </a:defRPr>
            </a:lvl1pPr>
            <a:lvl2pPr marL="757066" indent="-291179">
              <a:defRPr sz="2000" b="1">
                <a:solidFill>
                  <a:schemeClr val="tx1"/>
                </a:solidFill>
                <a:latin typeface="Times" charset="0"/>
                <a:ea typeface="MS PGothic" pitchFamily="34" charset="-128"/>
              </a:defRPr>
            </a:lvl2pPr>
            <a:lvl3pPr marL="1164717" indent="-232943">
              <a:defRPr sz="2000" b="1">
                <a:solidFill>
                  <a:schemeClr val="tx1"/>
                </a:solidFill>
                <a:latin typeface="Times" charset="0"/>
                <a:ea typeface="MS PGothic" pitchFamily="34" charset="-128"/>
              </a:defRPr>
            </a:lvl3pPr>
            <a:lvl4pPr marL="1630604" indent="-232943">
              <a:defRPr sz="2000" b="1">
                <a:solidFill>
                  <a:schemeClr val="tx1"/>
                </a:solidFill>
                <a:latin typeface="Times" charset="0"/>
                <a:ea typeface="MS PGothic" pitchFamily="34" charset="-128"/>
              </a:defRPr>
            </a:lvl4pPr>
            <a:lvl5pPr marL="2096491" indent="-232943">
              <a:defRPr sz="2000" b="1">
                <a:solidFill>
                  <a:schemeClr val="tx1"/>
                </a:solidFill>
                <a:latin typeface="Times" charset="0"/>
                <a:ea typeface="MS PGothic" pitchFamily="34" charset="-128"/>
              </a:defRPr>
            </a:lvl5pPr>
            <a:lvl6pPr marL="2562377" indent="-232943" eaLnBrk="0" fontAlgn="base" hangingPunct="0">
              <a:spcBef>
                <a:spcPct val="0"/>
              </a:spcBef>
              <a:spcAft>
                <a:spcPct val="0"/>
              </a:spcAft>
              <a:defRPr sz="2000" b="1">
                <a:solidFill>
                  <a:schemeClr val="tx1"/>
                </a:solidFill>
                <a:latin typeface="Times" charset="0"/>
                <a:ea typeface="MS PGothic" pitchFamily="34" charset="-128"/>
              </a:defRPr>
            </a:lvl6pPr>
            <a:lvl7pPr marL="3028264" indent="-232943" eaLnBrk="0" fontAlgn="base" hangingPunct="0">
              <a:spcBef>
                <a:spcPct val="0"/>
              </a:spcBef>
              <a:spcAft>
                <a:spcPct val="0"/>
              </a:spcAft>
              <a:defRPr sz="2000" b="1">
                <a:solidFill>
                  <a:schemeClr val="tx1"/>
                </a:solidFill>
                <a:latin typeface="Times" charset="0"/>
                <a:ea typeface="MS PGothic" pitchFamily="34" charset="-128"/>
              </a:defRPr>
            </a:lvl7pPr>
            <a:lvl8pPr marL="3494151" indent="-232943" eaLnBrk="0" fontAlgn="base" hangingPunct="0">
              <a:spcBef>
                <a:spcPct val="0"/>
              </a:spcBef>
              <a:spcAft>
                <a:spcPct val="0"/>
              </a:spcAft>
              <a:defRPr sz="2000" b="1">
                <a:solidFill>
                  <a:schemeClr val="tx1"/>
                </a:solidFill>
                <a:latin typeface="Times" charset="0"/>
                <a:ea typeface="MS PGothic" pitchFamily="34" charset="-128"/>
              </a:defRPr>
            </a:lvl8pPr>
            <a:lvl9pPr marL="3960038" indent="-232943" eaLnBrk="0" fontAlgn="base" hangingPunct="0">
              <a:spcBef>
                <a:spcPct val="0"/>
              </a:spcBef>
              <a:spcAft>
                <a:spcPct val="0"/>
              </a:spcAft>
              <a:defRPr sz="2000" b="1">
                <a:solidFill>
                  <a:schemeClr val="tx1"/>
                </a:solidFill>
                <a:latin typeface="Times" charset="0"/>
                <a:ea typeface="MS PGothic" pitchFamily="34" charset="-128"/>
              </a:defRPr>
            </a:lvl9pPr>
          </a:lstStyle>
          <a:p>
            <a:fld id="{BE06D6C8-289D-418F-9E70-BA855E64ACFE}" type="slidenum">
              <a:rPr lang="en-US" altLang="en-US" sz="1200" b="0"/>
              <a:pPr/>
              <a:t>35</a:t>
            </a:fld>
            <a:endParaRPr lang="en-US" altLang="en-US" sz="1200" b="0"/>
          </a:p>
        </p:txBody>
      </p:sp>
      <p:sp>
        <p:nvSpPr>
          <p:cNvPr id="198658"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 xmlns:ma14="http://schemas.microsoft.com/office/mac/drawingml/2011/main" val="1"/>
            </a:ext>
          </a:extLst>
        </p:spPr>
      </p:sp>
      <p:sp>
        <p:nvSpPr>
          <p:cNvPr id="198659" name="Rectangle 3"/>
          <p:cNvSpPr>
            <a:spLocks noGrp="1" noChangeArrowheads="1"/>
          </p:cNvSpPr>
          <p:nvPr>
            <p:ph type="body" idx="1"/>
          </p:nvPr>
        </p:nvSpPr>
        <p:spPr/>
        <p:txBody>
          <a:bodyPr/>
          <a:lstStyle/>
          <a:p>
            <a:pPr>
              <a:defRPr/>
            </a:pPr>
            <a:r>
              <a:rPr lang="en-US" dirty="0">
                <a:ea typeface="ＭＳ Ｐゴシック" charset="0"/>
                <a:cs typeface="+mn-cs"/>
              </a:rPr>
              <a:t>Talk about coevolution involving </a:t>
            </a:r>
            <a:r>
              <a:rPr lang="en-US" baseline="0" dirty="0">
                <a:ea typeface="ＭＳ Ｐゴシック" charset="0"/>
                <a:cs typeface="+mn-cs"/>
              </a:rPr>
              <a:t>deadly prey</a:t>
            </a:r>
            <a:endParaRPr lang="en-US" dirty="0">
              <a:ea typeface="ＭＳ Ｐゴシック" charset="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Think about coevolution very careful</a:t>
            </a:r>
          </a:p>
          <a:p>
            <a:r>
              <a:rPr lang="en-US" dirty="0"/>
              <a:t>Difficult to see how fatal</a:t>
            </a:r>
            <a:r>
              <a:rPr lang="en-US" baseline="0" dirty="0"/>
              <a:t> poisons or resistance to them could be favored by selection</a:t>
            </a:r>
          </a:p>
          <a:p>
            <a:r>
              <a:rPr lang="en-US" baseline="0" dirty="0"/>
              <a:t>Selective advantage to poisons is ability to repel predators – killing the predator has no advantage – killing predator means cant learn</a:t>
            </a:r>
          </a:p>
          <a:p>
            <a:r>
              <a:rPr lang="en-US" baseline="0" dirty="0"/>
              <a:t>	but lets say all the snakes eat newts, selective advantage for avoidance of eating newts</a:t>
            </a:r>
          </a:p>
          <a:p>
            <a:r>
              <a:rPr lang="en-US" baseline="0" dirty="0"/>
              <a:t>	no advantage to toxicity</a:t>
            </a:r>
          </a:p>
          <a:p>
            <a:r>
              <a:rPr lang="en-US" baseline="0" dirty="0"/>
              <a:t>If prey dies or is injured when poisoning the predator – no advantage to individual with more poison</a:t>
            </a:r>
          </a:p>
          <a:p>
            <a:r>
              <a:rPr lang="en-US" baseline="0" dirty="0"/>
              <a:t>On other side – if prey so toxic that they kill all the predators then no chance for more-resistant predators to gain slight advantage</a:t>
            </a:r>
          </a:p>
          <a:p>
            <a:endParaRPr lang="en-US" baseline="0" dirty="0"/>
          </a:p>
          <a:p>
            <a:r>
              <a:rPr lang="en-US" baseline="0" dirty="0"/>
              <a:t>Despite inherent advantage of lethal toxins and resistance – selection can only favor coevolution if individuals with more toxin or more resistance gains advantage.</a:t>
            </a:r>
          </a:p>
          <a:p>
            <a:endParaRPr lang="en-US" baseline="0" dirty="0"/>
          </a:p>
          <a:p>
            <a:r>
              <a:rPr lang="en-US" baseline="0" dirty="0"/>
              <a:t>Snakes poisoned slowly and take up to an hour to eat a newt</a:t>
            </a:r>
          </a:p>
          <a:p>
            <a:r>
              <a:rPr lang="en-US" baseline="0" dirty="0"/>
              <a:t>Mucosal epithelial in mouth absorbs toxin</a:t>
            </a:r>
          </a:p>
          <a:p>
            <a:r>
              <a:rPr lang="en-US" baseline="0" dirty="0"/>
              <a:t>Snakes can self-assess their own level of resistance and reject snakes that are too toxic</a:t>
            </a:r>
          </a:p>
          <a:p>
            <a:r>
              <a:rPr lang="en-US" baseline="0" dirty="0"/>
              <a:t>Every newt that is rejected comes away completely unharmed.</a:t>
            </a:r>
            <a:endParaRPr lang="en-US" dirty="0"/>
          </a:p>
        </p:txBody>
      </p:sp>
      <p:sp>
        <p:nvSpPr>
          <p:cNvPr id="4" name="Slide Number Placeholder 3"/>
          <p:cNvSpPr>
            <a:spLocks noGrp="1"/>
          </p:cNvSpPr>
          <p:nvPr>
            <p:ph type="sldNum" sz="quarter" idx="10"/>
          </p:nvPr>
        </p:nvSpPr>
        <p:spPr/>
        <p:txBody>
          <a:bodyPr/>
          <a:lstStyle/>
          <a:p>
            <a:fld id="{F88E2541-3E42-41AC-A239-F4C89647117E}" type="slidenum">
              <a:rPr lang="en-US" smtClean="0"/>
              <a:pPr/>
              <a:t>37</a:t>
            </a:fld>
            <a:endParaRPr lang="en-US"/>
          </a:p>
        </p:txBody>
      </p:sp>
    </p:spTree>
    <p:extLst>
      <p:ext uri="{BB962C8B-B14F-4D97-AF65-F5344CB8AC3E}">
        <p14:creationId xmlns:p14="http://schemas.microsoft.com/office/powerpoint/2010/main" val="3053970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Almost nothing is</a:t>
            </a:r>
            <a:r>
              <a:rPr lang="en-US" baseline="0" dirty="0"/>
              <a:t> known about interactions between the eggs and their predators or how these interactions could influence toxicity in newts and the coevolutionary system</a:t>
            </a:r>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40</a:t>
            </a:fld>
            <a:endParaRPr lang="en-US"/>
          </a:p>
        </p:txBody>
      </p:sp>
    </p:spTree>
    <p:extLst>
      <p:ext uri="{BB962C8B-B14F-4D97-AF65-F5344CB8AC3E}">
        <p14:creationId xmlns:p14="http://schemas.microsoft.com/office/powerpoint/2010/main" val="2092508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41</a:t>
            </a:fld>
            <a:endParaRPr lang="en-US"/>
          </a:p>
        </p:txBody>
      </p:sp>
    </p:spTree>
    <p:extLst>
      <p:ext uri="{BB962C8B-B14F-4D97-AF65-F5344CB8AC3E}">
        <p14:creationId xmlns:p14="http://schemas.microsoft.com/office/powerpoint/2010/main" val="353830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Talk about the arms race here</a:t>
            </a:r>
          </a:p>
          <a:p>
            <a:endParaRPr lang="en-US" dirty="0"/>
          </a:p>
          <a:p>
            <a:r>
              <a:rPr lang="en-US" dirty="0"/>
              <a:t>Echolocation</a:t>
            </a:r>
          </a:p>
        </p:txBody>
      </p:sp>
      <p:sp>
        <p:nvSpPr>
          <p:cNvPr id="4" name="Slide Number Placeholder 3"/>
          <p:cNvSpPr>
            <a:spLocks noGrp="1"/>
          </p:cNvSpPr>
          <p:nvPr>
            <p:ph type="sldNum" sz="quarter" idx="10"/>
          </p:nvPr>
        </p:nvSpPr>
        <p:spPr/>
        <p:txBody>
          <a:bodyPr/>
          <a:lstStyle/>
          <a:p>
            <a:fld id="{134A9862-3CB8-4A5B-B9FF-7D43516557C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24164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Aquatic inverts</a:t>
            </a:r>
            <a:r>
              <a:rPr lang="en-US" baseline="0" dirty="0"/>
              <a:t> are most likely to be unidentified predators</a:t>
            </a:r>
          </a:p>
          <a:p>
            <a:r>
              <a:rPr lang="en-US" baseline="0" dirty="0"/>
              <a:t>Tested a large number of invert taxa including </a:t>
            </a:r>
            <a:r>
              <a:rPr lang="en-US" baseline="0" dirty="0" err="1"/>
              <a:t>hemipterans</a:t>
            </a:r>
            <a:r>
              <a:rPr lang="en-US" baseline="0" dirty="0"/>
              <a:t>, </a:t>
            </a:r>
            <a:r>
              <a:rPr lang="en-US" baseline="0" dirty="0" err="1"/>
              <a:t>odonates</a:t>
            </a:r>
            <a:r>
              <a:rPr lang="en-US" baseline="0" dirty="0"/>
              <a:t>, coleopterans, and gastropods</a:t>
            </a:r>
          </a:p>
          <a:p>
            <a:r>
              <a:rPr lang="en-US" baseline="0" dirty="0"/>
              <a:t>Only caddisflies consumed the eggs</a:t>
            </a:r>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42</a:t>
            </a:fld>
            <a:endParaRPr lang="en-US"/>
          </a:p>
        </p:txBody>
      </p:sp>
    </p:spTree>
    <p:extLst>
      <p:ext uri="{BB962C8B-B14F-4D97-AF65-F5344CB8AC3E}">
        <p14:creationId xmlns:p14="http://schemas.microsoft.com/office/powerpoint/2010/main" val="2074242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PUNCH</a:t>
            </a:r>
            <a:r>
              <a:rPr lang="en-US" baseline="0" dirty="0"/>
              <a:t> LINE: caddisflies are likely to be a major driving force on the newt population.  Natural Selection should select against newts whose eggs are eaten by caddisflies</a:t>
            </a:r>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43</a:t>
            </a:fld>
            <a:endParaRPr lang="en-US"/>
          </a:p>
        </p:txBody>
      </p:sp>
    </p:spTree>
    <p:extLst>
      <p:ext uri="{BB962C8B-B14F-4D97-AF65-F5344CB8AC3E}">
        <p14:creationId xmlns:p14="http://schemas.microsoft.com/office/powerpoint/2010/main" val="3281525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Caddisflies will cover</a:t>
            </a:r>
            <a:r>
              <a:rPr lang="en-US" baseline="0" dirty="0"/>
              <a:t> more than 21 meters in 1 hr.</a:t>
            </a:r>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44</a:t>
            </a:fld>
            <a:endParaRPr lang="en-US"/>
          </a:p>
        </p:txBody>
      </p:sp>
    </p:spTree>
    <p:extLst>
      <p:ext uri="{BB962C8B-B14F-4D97-AF65-F5344CB8AC3E}">
        <p14:creationId xmlns:p14="http://schemas.microsoft.com/office/powerpoint/2010/main" val="1289946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.1 mg / ml</a:t>
            </a:r>
            <a:r>
              <a:rPr lang="en-US" baseline="0" dirty="0"/>
              <a:t> = enough TTX in one well to kill 4-16 people</a:t>
            </a:r>
            <a:endParaRPr lang="en-US" dirty="0"/>
          </a:p>
        </p:txBody>
      </p:sp>
      <p:sp>
        <p:nvSpPr>
          <p:cNvPr id="4" name="Slide Number Placeholder 3"/>
          <p:cNvSpPr>
            <a:spLocks noGrp="1"/>
          </p:cNvSpPr>
          <p:nvPr>
            <p:ph type="sldNum" sz="quarter" idx="10"/>
          </p:nvPr>
        </p:nvSpPr>
        <p:spPr/>
        <p:txBody>
          <a:bodyPr/>
          <a:lstStyle/>
          <a:p>
            <a:fld id="{1246321A-07CD-48EB-8DBC-98CDE5C1CA88}" type="slidenum">
              <a:rPr lang="en-US" smtClean="0"/>
              <a:t>46</a:t>
            </a:fld>
            <a:endParaRPr lang="en-US"/>
          </a:p>
        </p:txBody>
      </p:sp>
    </p:spTree>
    <p:extLst>
      <p:ext uri="{BB962C8B-B14F-4D97-AF65-F5344CB8AC3E}">
        <p14:creationId xmlns:p14="http://schemas.microsoft.com/office/powerpoint/2010/main" val="1641437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.1 mg / ml</a:t>
            </a:r>
            <a:r>
              <a:rPr lang="en-US" baseline="0" dirty="0"/>
              <a:t> = enough TTX in one well to kill 4-16 people</a:t>
            </a:r>
            <a:endParaRPr lang="en-US" dirty="0"/>
          </a:p>
        </p:txBody>
      </p:sp>
      <p:sp>
        <p:nvSpPr>
          <p:cNvPr id="4" name="Slide Number Placeholder 3"/>
          <p:cNvSpPr>
            <a:spLocks noGrp="1"/>
          </p:cNvSpPr>
          <p:nvPr>
            <p:ph type="sldNum" sz="quarter" idx="10"/>
          </p:nvPr>
        </p:nvSpPr>
        <p:spPr/>
        <p:txBody>
          <a:bodyPr/>
          <a:lstStyle/>
          <a:p>
            <a:fld id="{1246321A-07CD-48EB-8DBC-98CDE5C1CA88}" type="slidenum">
              <a:rPr lang="en-US" smtClean="0"/>
              <a:t>47</a:t>
            </a:fld>
            <a:endParaRPr lang="en-US"/>
          </a:p>
        </p:txBody>
      </p:sp>
    </p:spTree>
    <p:extLst>
      <p:ext uri="{BB962C8B-B14F-4D97-AF65-F5344CB8AC3E}">
        <p14:creationId xmlns:p14="http://schemas.microsoft.com/office/powerpoint/2010/main" val="1641437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exist in a web of interactions. Should experience a web of selection</a:t>
            </a:r>
          </a:p>
          <a:p>
            <a:r>
              <a:rPr lang="en-US" dirty="0"/>
              <a:t>Diffuse coevolution – see patterns of coevolution between many species across the landscape</a:t>
            </a:r>
          </a:p>
        </p:txBody>
      </p:sp>
      <p:sp>
        <p:nvSpPr>
          <p:cNvPr id="4" name="Slide Number Placeholder 3"/>
          <p:cNvSpPr>
            <a:spLocks noGrp="1"/>
          </p:cNvSpPr>
          <p:nvPr>
            <p:ph type="sldNum" sz="quarter" idx="10"/>
          </p:nvPr>
        </p:nvSpPr>
        <p:spPr/>
        <p:txBody>
          <a:bodyPr/>
          <a:lstStyle/>
          <a:p>
            <a:fld id="{6A91ABF9-E882-8946-BD2E-FEE320AA2F24}" type="slidenum">
              <a:rPr lang="en-US" smtClean="0"/>
              <a:t>48</a:t>
            </a:fld>
            <a:endParaRPr lang="en-US"/>
          </a:p>
        </p:txBody>
      </p:sp>
    </p:spTree>
    <p:extLst>
      <p:ext uri="{BB962C8B-B14F-4D97-AF65-F5344CB8AC3E}">
        <p14:creationId xmlns:p14="http://schemas.microsoft.com/office/powerpoint/2010/main" val="3811508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4 associated with TTX resistance</a:t>
            </a:r>
            <a:r>
              <a:rPr lang="en-US" sz="32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15 - 40 fold increase in resistance</a:t>
            </a:r>
          </a:p>
          <a:p>
            <a:endParaRPr lang="en-US" dirty="0"/>
          </a:p>
          <a:p>
            <a:r>
              <a:rPr lang="en-US" dirty="0"/>
              <a:t>P region</a:t>
            </a:r>
            <a:r>
              <a:rPr lang="en-US" baseline="0" dirty="0"/>
              <a:t> – virtually identical for all caddis and all insects</a:t>
            </a:r>
            <a:endParaRPr lang="en-US" dirty="0"/>
          </a:p>
        </p:txBody>
      </p:sp>
      <p:sp>
        <p:nvSpPr>
          <p:cNvPr id="4" name="Slide Number Placeholder 3"/>
          <p:cNvSpPr>
            <a:spLocks noGrp="1"/>
          </p:cNvSpPr>
          <p:nvPr>
            <p:ph type="sldNum" sz="quarter" idx="10"/>
          </p:nvPr>
        </p:nvSpPr>
        <p:spPr/>
        <p:txBody>
          <a:bodyPr/>
          <a:lstStyle/>
          <a:p>
            <a:fld id="{1246321A-07CD-48EB-8DBC-98CDE5C1CA88}" type="slidenum">
              <a:rPr lang="en-US" smtClean="0"/>
              <a:t>49</a:t>
            </a:fld>
            <a:endParaRPr lang="en-US" dirty="0"/>
          </a:p>
        </p:txBody>
      </p:sp>
    </p:spTree>
    <p:extLst>
      <p:ext uri="{BB962C8B-B14F-4D97-AF65-F5344CB8AC3E}">
        <p14:creationId xmlns:p14="http://schemas.microsoft.com/office/powerpoint/2010/main" val="2391750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Associated with Linker regions </a:t>
            </a:r>
          </a:p>
          <a:p>
            <a:r>
              <a:rPr lang="en-US" dirty="0"/>
              <a:t>Increase sodium permeability and close slowly - Results in repetitive discharging</a:t>
            </a:r>
            <a:r>
              <a:rPr lang="en-US" baseline="0" dirty="0"/>
              <a:t> - </a:t>
            </a:r>
            <a:r>
              <a:rPr lang="en-US" dirty="0"/>
              <a:t>muscular convulsions, weakness, paralysis, and death</a:t>
            </a:r>
          </a:p>
          <a:p>
            <a:endParaRPr lang="en-US" dirty="0"/>
          </a:p>
        </p:txBody>
      </p:sp>
      <p:sp>
        <p:nvSpPr>
          <p:cNvPr id="4" name="Slide Number Placeholder 3"/>
          <p:cNvSpPr>
            <a:spLocks noGrp="1"/>
          </p:cNvSpPr>
          <p:nvPr>
            <p:ph type="sldNum" sz="quarter" idx="10"/>
          </p:nvPr>
        </p:nvSpPr>
        <p:spPr/>
        <p:txBody>
          <a:bodyPr/>
          <a:lstStyle/>
          <a:p>
            <a:fld id="{1246321A-07CD-48EB-8DBC-98CDE5C1CA88}" type="slidenum">
              <a:rPr lang="en-US" smtClean="0"/>
              <a:t>50</a:t>
            </a:fld>
            <a:endParaRPr lang="en-US"/>
          </a:p>
        </p:txBody>
      </p:sp>
    </p:spTree>
    <p:extLst>
      <p:ext uri="{BB962C8B-B14F-4D97-AF65-F5344CB8AC3E}">
        <p14:creationId xmlns:p14="http://schemas.microsoft.com/office/powerpoint/2010/main" val="1496125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Not only do</a:t>
            </a:r>
            <a:r>
              <a:rPr lang="en-US" baseline="0" dirty="0"/>
              <a:t> caddisflies exhibit a preference for eggs with less TTX, but there also appears to be variation in this trait as well</a:t>
            </a:r>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51</a:t>
            </a:fld>
            <a:endParaRPr lang="en-US"/>
          </a:p>
        </p:txBody>
      </p:sp>
    </p:spTree>
    <p:extLst>
      <p:ext uri="{BB962C8B-B14F-4D97-AF65-F5344CB8AC3E}">
        <p14:creationId xmlns:p14="http://schemas.microsoft.com/office/powerpoint/2010/main" val="1122897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5827FD-59A2-47F8-B48A-D4F239F43E2B}" type="slidenum">
              <a:rPr lang="en-US" smtClean="0"/>
              <a:t>53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Why the wolves are running (what are they trying to obtain)</a:t>
            </a:r>
          </a:p>
          <a:p>
            <a:r>
              <a:rPr lang="en-US" baseline="0" dirty="0"/>
              <a:t>Why is the elk running (what is she trying to do)</a:t>
            </a:r>
          </a:p>
          <a:p>
            <a:endParaRPr lang="en-US" baseline="0" dirty="0"/>
          </a:p>
          <a:p>
            <a:r>
              <a:rPr lang="en-US" baseline="0" dirty="0"/>
              <a:t>Life-Dinner Principle</a:t>
            </a:r>
          </a:p>
          <a:p>
            <a:endParaRPr lang="en-US" baseline="0" dirty="0"/>
          </a:p>
          <a:p>
            <a:r>
              <a:rPr lang="en-US" baseline="0" dirty="0"/>
              <a:t>Why co-adaptation may be so common in plant-insect interactions because selection on the prey is not as intense</a:t>
            </a:r>
            <a:endParaRPr lang="en-US" dirty="0"/>
          </a:p>
        </p:txBody>
      </p:sp>
      <p:sp>
        <p:nvSpPr>
          <p:cNvPr id="4" name="Slide Number Placeholder 3"/>
          <p:cNvSpPr>
            <a:spLocks noGrp="1"/>
          </p:cNvSpPr>
          <p:nvPr>
            <p:ph type="sldNum" sz="quarter" idx="10"/>
          </p:nvPr>
        </p:nvSpPr>
        <p:spPr/>
        <p:txBody>
          <a:bodyPr/>
          <a:lstStyle/>
          <a:p>
            <a:fld id="{883306BF-C515-41D4-B5A9-4177BD76794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52077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This mutation alone did not reduce the sensitivity of the cockroach sodium channel to </a:t>
            </a:r>
            <a:r>
              <a:rPr lang="en-US" dirty="0" err="1"/>
              <a:t>deltamethrin</a:t>
            </a:r>
            <a:r>
              <a:rPr lang="en-US" dirty="0"/>
              <a:t>. However, when either the E435K or C785Rmutationwascombinedwith the L1014F mutation, the channel sensitivity was reduced by 100-fold. </a:t>
            </a:r>
          </a:p>
          <a:p>
            <a:endParaRPr lang="en-US" dirty="0"/>
          </a:p>
        </p:txBody>
      </p:sp>
      <p:sp>
        <p:nvSpPr>
          <p:cNvPr id="4" name="Slide Number Placeholder 3"/>
          <p:cNvSpPr>
            <a:spLocks noGrp="1"/>
          </p:cNvSpPr>
          <p:nvPr>
            <p:ph type="sldNum" sz="quarter" idx="10"/>
          </p:nvPr>
        </p:nvSpPr>
        <p:spPr/>
        <p:txBody>
          <a:bodyPr/>
          <a:lstStyle/>
          <a:p>
            <a:fld id="{440E89D3-DD31-4B51-A9F7-70A179892DF1}"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1774000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8E2541-3E42-41AC-A239-F4C89647117E}" type="slidenum">
              <a:rPr lang="en-US" smtClean="0"/>
              <a:pPr/>
              <a:t>61</a:t>
            </a:fld>
            <a:endParaRPr lang="en-US"/>
          </a:p>
        </p:txBody>
      </p:sp>
    </p:spTree>
    <p:extLst>
      <p:ext uri="{BB962C8B-B14F-4D97-AF65-F5344CB8AC3E}">
        <p14:creationId xmlns:p14="http://schemas.microsoft.com/office/powerpoint/2010/main" val="572934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8E2541-3E42-41AC-A239-F4C89647117E}" type="slidenum">
              <a:rPr lang="en-US" smtClean="0"/>
              <a:pPr/>
              <a:t>62</a:t>
            </a:fld>
            <a:endParaRPr lang="en-US"/>
          </a:p>
        </p:txBody>
      </p:sp>
    </p:spTree>
    <p:extLst>
      <p:ext uri="{BB962C8B-B14F-4D97-AF65-F5344CB8AC3E}">
        <p14:creationId xmlns:p14="http://schemas.microsoft.com/office/powerpoint/2010/main" val="572934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Increase sodium permeability and close slowly - Results in repetitive discharging</a:t>
            </a:r>
            <a:r>
              <a:rPr lang="en-US" baseline="0" dirty="0"/>
              <a:t> - </a:t>
            </a:r>
            <a:r>
              <a:rPr lang="en-US" dirty="0"/>
              <a:t>muscular convulsions, weakness, paralysis, and death</a:t>
            </a:r>
          </a:p>
          <a:p>
            <a:endParaRPr lang="en-US" dirty="0"/>
          </a:p>
        </p:txBody>
      </p:sp>
      <p:sp>
        <p:nvSpPr>
          <p:cNvPr id="4" name="Slide Number Placeholder 3"/>
          <p:cNvSpPr>
            <a:spLocks noGrp="1"/>
          </p:cNvSpPr>
          <p:nvPr>
            <p:ph type="sldNum" sz="quarter" idx="10"/>
          </p:nvPr>
        </p:nvSpPr>
        <p:spPr/>
        <p:txBody>
          <a:bodyPr/>
          <a:lstStyle/>
          <a:p>
            <a:fld id="{1246321A-07CD-48EB-8DBC-98CDE5C1CA88}" type="slidenum">
              <a:rPr lang="en-US" smtClean="0"/>
              <a:t>65</a:t>
            </a:fld>
            <a:endParaRPr lang="en-US"/>
          </a:p>
        </p:txBody>
      </p:sp>
    </p:spTree>
    <p:extLst>
      <p:ext uri="{BB962C8B-B14F-4D97-AF65-F5344CB8AC3E}">
        <p14:creationId xmlns:p14="http://schemas.microsoft.com/office/powerpoint/2010/main" val="273104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08639">
              <a:defRPr/>
            </a:pPr>
            <a:r>
              <a:rPr lang="en-US" dirty="0"/>
              <a:t>eating more eggs = greater growth = more offspring</a:t>
            </a:r>
          </a:p>
          <a:p>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67</a:t>
            </a:fld>
            <a:endParaRPr lang="en-US"/>
          </a:p>
        </p:txBody>
      </p:sp>
    </p:spTree>
    <p:extLst>
      <p:ext uri="{BB962C8B-B14F-4D97-AF65-F5344CB8AC3E}">
        <p14:creationId xmlns:p14="http://schemas.microsoft.com/office/powerpoint/2010/main" val="1517651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If caddisflies</a:t>
            </a:r>
            <a:r>
              <a:rPr lang="en-US" baseline="0" dirty="0"/>
              <a:t> are coevolving with newts, then one-to-one coevolutionary relationship leading to higher TTX gets more complicated</a:t>
            </a:r>
          </a:p>
          <a:p>
            <a:endParaRPr lang="en-US" baseline="0" dirty="0"/>
          </a:p>
          <a:p>
            <a:pPr marL="283950" indent="-283950">
              <a:buFont typeface="Arial" pitchFamily="34" charset="0"/>
              <a:buChar char="•"/>
            </a:pPr>
            <a:r>
              <a:rPr lang="en-US" dirty="0"/>
              <a:t>Caddisfly may be driving newt toxicity</a:t>
            </a:r>
          </a:p>
          <a:p>
            <a:pPr marL="283950" indent="-283950">
              <a:buFont typeface="Arial" pitchFamily="34" charset="0"/>
              <a:buChar char="•"/>
            </a:pPr>
            <a:r>
              <a:rPr lang="en-US" dirty="0"/>
              <a:t>Snake resistance is product of selection from caddisflies</a:t>
            </a:r>
          </a:p>
          <a:p>
            <a:pPr marL="283950" indent="-283950">
              <a:buFont typeface="Arial" pitchFamily="34" charset="0"/>
              <a:buChar char="•"/>
            </a:pPr>
            <a:r>
              <a:rPr lang="en-US" dirty="0"/>
              <a:t>Snakes and newts are not coevolving</a:t>
            </a:r>
          </a:p>
          <a:p>
            <a:endParaRPr lang="en-US" baseline="0" dirty="0"/>
          </a:p>
          <a:p>
            <a:pPr marL="283950" indent="-283950">
              <a:buFont typeface="Arial" pitchFamily="34" charset="0"/>
              <a:buChar char="•"/>
            </a:pPr>
            <a:r>
              <a:rPr lang="en-US" dirty="0"/>
              <a:t>Snakes are driving newt toxicity</a:t>
            </a:r>
          </a:p>
          <a:p>
            <a:pPr marL="283950" indent="-283950">
              <a:buFont typeface="Arial" pitchFamily="34" charset="0"/>
              <a:buChar char="•"/>
            </a:pPr>
            <a:r>
              <a:rPr lang="en-US" dirty="0"/>
              <a:t>Caddisfly resistance is product of selection from snakes</a:t>
            </a:r>
          </a:p>
          <a:p>
            <a:pPr marL="283950" indent="-283950">
              <a:buFont typeface="Arial" pitchFamily="34" charset="0"/>
              <a:buChar char="•"/>
            </a:pPr>
            <a:r>
              <a:rPr lang="en-US" dirty="0"/>
              <a:t>Caddisflies and newts are not coevolving</a:t>
            </a:r>
          </a:p>
          <a:p>
            <a:endParaRPr lang="en-US" baseline="0" dirty="0"/>
          </a:p>
          <a:p>
            <a:r>
              <a:rPr lang="en-US" baseline="0" dirty="0"/>
              <a:t>Of course both predators may influence the evolution of toxicity to some degree</a:t>
            </a:r>
          </a:p>
          <a:p>
            <a:endParaRPr lang="en-US" baseline="0" dirty="0"/>
          </a:p>
          <a:p>
            <a:r>
              <a:rPr lang="en-US" baseline="0" dirty="0"/>
              <a:t>Important to remember we are talking about predation on two different life-history stages: eggs and adults</a:t>
            </a:r>
          </a:p>
          <a:p>
            <a:r>
              <a:rPr lang="en-US" baseline="0" dirty="0"/>
              <a:t>Selection pressure is often assumed to be much stronger during early life-history stages, because by the time the adults interact with a snake they may have reproduced already.</a:t>
            </a:r>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68</a:t>
            </a:fld>
            <a:endParaRPr lang="en-US"/>
          </a:p>
        </p:txBody>
      </p:sp>
    </p:spTree>
    <p:extLst>
      <p:ext uri="{BB962C8B-B14F-4D97-AF65-F5344CB8AC3E}">
        <p14:creationId xmlns:p14="http://schemas.microsoft.com/office/powerpoint/2010/main" val="3684726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If caddisflies</a:t>
            </a:r>
            <a:r>
              <a:rPr lang="en-US" baseline="0" dirty="0"/>
              <a:t> are coevolving with newts, then one-to-one coevolutionary relationship leading to higher TTX gets more complicated</a:t>
            </a:r>
          </a:p>
          <a:p>
            <a:endParaRPr lang="en-US" baseline="0" dirty="0"/>
          </a:p>
          <a:p>
            <a:pPr marL="278635" indent="-278635">
              <a:buFont typeface="Arial" pitchFamily="34" charset="0"/>
              <a:buChar char="•"/>
            </a:pPr>
            <a:r>
              <a:rPr lang="en-US" dirty="0"/>
              <a:t>Caddisfly may be driving newt toxicity</a:t>
            </a:r>
          </a:p>
          <a:p>
            <a:pPr marL="278635" indent="-278635">
              <a:buFont typeface="Arial" pitchFamily="34" charset="0"/>
              <a:buChar char="•"/>
            </a:pPr>
            <a:r>
              <a:rPr lang="en-US" dirty="0"/>
              <a:t>Snake resistance is product of selection from caddisflies</a:t>
            </a:r>
          </a:p>
          <a:p>
            <a:pPr marL="278635" indent="-278635">
              <a:buFont typeface="Arial" pitchFamily="34" charset="0"/>
              <a:buChar char="•"/>
            </a:pPr>
            <a:r>
              <a:rPr lang="en-US" dirty="0"/>
              <a:t>Snakes and newts are not coevolving</a:t>
            </a:r>
          </a:p>
          <a:p>
            <a:endParaRPr lang="en-US" baseline="0" dirty="0"/>
          </a:p>
          <a:p>
            <a:pPr marL="278635" indent="-278635">
              <a:buFont typeface="Arial" pitchFamily="34" charset="0"/>
              <a:buChar char="•"/>
            </a:pPr>
            <a:r>
              <a:rPr lang="en-US" dirty="0"/>
              <a:t>Snakes are driving newt toxicity</a:t>
            </a:r>
          </a:p>
          <a:p>
            <a:pPr marL="278635" indent="-278635">
              <a:buFont typeface="Arial" pitchFamily="34" charset="0"/>
              <a:buChar char="•"/>
            </a:pPr>
            <a:r>
              <a:rPr lang="en-US" dirty="0"/>
              <a:t>Caddisfly resistance is product of selection from snakes</a:t>
            </a:r>
          </a:p>
          <a:p>
            <a:pPr marL="278635" indent="-278635">
              <a:buFont typeface="Arial" pitchFamily="34" charset="0"/>
              <a:buChar char="•"/>
            </a:pPr>
            <a:r>
              <a:rPr lang="en-US" dirty="0"/>
              <a:t>Caddisflies and newts are not coevolving</a:t>
            </a:r>
          </a:p>
          <a:p>
            <a:endParaRPr lang="en-US" baseline="0" dirty="0"/>
          </a:p>
          <a:p>
            <a:r>
              <a:rPr lang="en-US" baseline="0" dirty="0"/>
              <a:t>Of course both predators may influence the evolution of toxicity to some degree</a:t>
            </a:r>
          </a:p>
          <a:p>
            <a:endParaRPr lang="en-US" baseline="0" dirty="0"/>
          </a:p>
          <a:p>
            <a:r>
              <a:rPr lang="en-US" baseline="0" dirty="0"/>
              <a:t>Important to remember we are talking about predation on two different life-history stages: eggs and adults</a:t>
            </a:r>
          </a:p>
          <a:p>
            <a:r>
              <a:rPr lang="en-US" baseline="0" dirty="0"/>
              <a:t>Selection pressure is often assumed to be much stronger during early life-history stages, because by the time the adults interact with a snake they may have reproduced already.</a:t>
            </a:r>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708555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a:t>
            </a:r>
            <a:r>
              <a:rPr lang="en-US" baseline="0" dirty="0"/>
              <a:t> presence of TTX is an ancestral trait of the modern newts, interaction might date to 100mya…</a:t>
            </a:r>
          </a:p>
          <a:p>
            <a:endParaRPr lang="en-US" baseline="0" dirty="0"/>
          </a:p>
          <a:p>
            <a:r>
              <a:rPr lang="en-US" baseline="0" dirty="0"/>
              <a:t>Definitely raises the possibility that snakes are unlikely to be the only selective force on the newt population</a:t>
            </a:r>
          </a:p>
          <a:p>
            <a:endParaRPr lang="en-US" baseline="0" dirty="0"/>
          </a:p>
          <a:p>
            <a:r>
              <a:rPr lang="en-US" baseline="0" dirty="0"/>
              <a:t>Highlights importance of looking at alternative predators on the evolution of toxicity in newts</a:t>
            </a:r>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pPr/>
              <a:t>71</a:t>
            </a:fld>
            <a:endParaRPr lang="en-US"/>
          </a:p>
        </p:txBody>
      </p:sp>
    </p:spTree>
    <p:extLst>
      <p:ext uri="{BB962C8B-B14F-4D97-AF65-F5344CB8AC3E}">
        <p14:creationId xmlns:p14="http://schemas.microsoft.com/office/powerpoint/2010/main" val="16862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Top-down selection</a:t>
            </a:r>
          </a:p>
          <a:p>
            <a:endParaRPr lang="en-US" dirty="0"/>
          </a:p>
          <a:p>
            <a:r>
              <a:rPr lang="en-US" dirty="0"/>
              <a:t>Selection</a:t>
            </a:r>
            <a:r>
              <a:rPr lang="en-US" baseline="0" dirty="0"/>
              <a:t> likely to be fairly strong from predator to prey</a:t>
            </a:r>
          </a:p>
          <a:p>
            <a:r>
              <a:rPr lang="en-US" baseline="0" dirty="0"/>
              <a:t>But for predators with multiple prey, selection in the reverse direction may be relatively week</a:t>
            </a:r>
          </a:p>
          <a:p>
            <a:r>
              <a:rPr lang="en-US" baseline="0" dirty="0"/>
              <a:t>May select for general speed and swiftness, but for many predators selection from any one prey is unlikely to be driving force</a:t>
            </a:r>
          </a:p>
          <a:p>
            <a:endParaRPr lang="en-US" baseline="0" dirty="0"/>
          </a:p>
          <a:p>
            <a:r>
              <a:rPr lang="en-US" baseline="0" dirty="0"/>
              <a:t>Leads to the conclusion that many adaptations are actually the result of selection from THEIR predators</a:t>
            </a:r>
          </a:p>
        </p:txBody>
      </p:sp>
      <p:sp>
        <p:nvSpPr>
          <p:cNvPr id="4" name="Slide Number Placeholder 3"/>
          <p:cNvSpPr>
            <a:spLocks noGrp="1"/>
          </p:cNvSpPr>
          <p:nvPr>
            <p:ph type="sldNum" sz="quarter" idx="10"/>
          </p:nvPr>
        </p:nvSpPr>
        <p:spPr/>
        <p:txBody>
          <a:bodyPr/>
          <a:lstStyle/>
          <a:p>
            <a:fld id="{883306BF-C515-41D4-B5A9-4177BD767947}" type="slidenum">
              <a:rPr lang="en-US" smtClean="0"/>
              <a:t>8</a:t>
            </a:fld>
            <a:endParaRPr lang="en-US"/>
          </a:p>
        </p:txBody>
      </p:sp>
    </p:spTree>
    <p:extLst>
      <p:ext uri="{BB962C8B-B14F-4D97-AF65-F5344CB8AC3E}">
        <p14:creationId xmlns:p14="http://schemas.microsoft.com/office/powerpoint/2010/main" val="260550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7500" lnSpcReduction="20000"/>
          </a:bodyPr>
          <a:lstStyle/>
          <a:p>
            <a:r>
              <a:rPr lang="en-US" b="1" i="1" dirty="0"/>
              <a:t>Life Cycle of the Yucca Moth. -</a:t>
            </a:r>
            <a:r>
              <a:rPr lang="en-US" dirty="0"/>
              <a:t> Most adult moths emerge from the soil from the second week in June through to the second week in July (D. </a:t>
            </a:r>
            <a:r>
              <a:rPr lang="en-US" dirty="0" err="1"/>
              <a:t>Hurlburt</a:t>
            </a:r>
            <a:r>
              <a:rPr lang="en-US" dirty="0"/>
              <a:t>, </a:t>
            </a:r>
            <a:r>
              <a:rPr lang="en-US" dirty="0" err="1"/>
              <a:t>unpubl</a:t>
            </a:r>
            <a:r>
              <a:rPr lang="en-US" dirty="0"/>
              <a:t>. data). Shortly after emergence they gather and mate in freshly opened </a:t>
            </a:r>
            <a:r>
              <a:rPr lang="en-US" dirty="0" err="1"/>
              <a:t>soapweed</a:t>
            </a:r>
            <a:r>
              <a:rPr lang="en-US" dirty="0"/>
              <a:t> flowers (Riley 1892, Baker 1986, </a:t>
            </a:r>
            <a:r>
              <a:rPr lang="en-US" dirty="0" err="1"/>
              <a:t>Addicott</a:t>
            </a:r>
            <a:r>
              <a:rPr lang="en-US" dirty="0"/>
              <a:t> et al. 1990). Adult female yucca moths actively collect pollen from one plant then usually fly to another inflorescence. Upon finding a fresh flower, a female first inserts her ovipositor through the carpel wall and lays an egg next to the developing ovules (Aker and </a:t>
            </a:r>
            <a:r>
              <a:rPr lang="en-US" dirty="0" err="1"/>
              <a:t>Udovic</a:t>
            </a:r>
            <a:r>
              <a:rPr lang="en-US" dirty="0"/>
              <a:t> 1981, </a:t>
            </a:r>
            <a:r>
              <a:rPr lang="en-US" dirty="0" err="1"/>
              <a:t>Addicott</a:t>
            </a:r>
            <a:r>
              <a:rPr lang="en-US" dirty="0"/>
              <a:t> and </a:t>
            </a:r>
            <a:r>
              <a:rPr lang="en-US" dirty="0" err="1"/>
              <a:t>Tyre</a:t>
            </a:r>
            <a:r>
              <a:rPr lang="en-US" dirty="0"/>
              <a:t> 1995). She then climbs to the tip of the style, and using her maxillary tentacles (appendages unique to yucca moths), she actively transfers pollen into the </a:t>
            </a:r>
            <a:r>
              <a:rPr lang="en-US" dirty="0" err="1"/>
              <a:t>stylar</a:t>
            </a:r>
            <a:r>
              <a:rPr lang="en-US" dirty="0"/>
              <a:t> canal. Moths do not feed as adults and die after three to five days. Moth eggs hatch after seven to 10 days (and upon hatching, larvae feed on developing seeds). After approximately 50-60 days, 4th </a:t>
            </a:r>
            <a:r>
              <a:rPr lang="en-US" dirty="0" err="1"/>
              <a:t>instar</a:t>
            </a:r>
            <a:r>
              <a:rPr lang="en-US" dirty="0"/>
              <a:t> larvae chew their way out of the yucca fruit and drop to the ground via a silken thread (Riley 1892). Larvae burrow 5-20 cm into the soil (Fuller 1990), spin a cocoon of silk and sand particles (Davis 1967) and enter a </a:t>
            </a:r>
            <a:r>
              <a:rPr lang="en-US" dirty="0" err="1"/>
              <a:t>prepupal</a:t>
            </a:r>
            <a:r>
              <a:rPr lang="en-US" dirty="0"/>
              <a:t> </a:t>
            </a:r>
            <a:r>
              <a:rPr lang="en-US" dirty="0" err="1"/>
              <a:t>diapause</a:t>
            </a:r>
            <a:r>
              <a:rPr lang="en-US" dirty="0"/>
              <a:t> (dormancy) (Riley 1873, </a:t>
            </a:r>
            <a:r>
              <a:rPr lang="en-US" dirty="0" err="1"/>
              <a:t>Keeley</a:t>
            </a:r>
            <a:r>
              <a:rPr lang="en-US" dirty="0"/>
              <a:t> et al. 1984). After a minimum </a:t>
            </a:r>
            <a:r>
              <a:rPr lang="en-US" dirty="0" err="1"/>
              <a:t>diapause</a:t>
            </a:r>
            <a:r>
              <a:rPr lang="en-US" dirty="0"/>
              <a:t> of 1 year, larvae pupate and emerge from the soil as adults usually coinciding with yucca flowering. </a:t>
            </a:r>
          </a:p>
          <a:p>
            <a:r>
              <a:rPr lang="en-US" b="1" i="1" dirty="0" err="1"/>
              <a:t>Mutualistic</a:t>
            </a:r>
            <a:r>
              <a:rPr lang="en-US" b="1" i="1" dirty="0"/>
              <a:t> Relationship between Yucca Moth and </a:t>
            </a:r>
            <a:r>
              <a:rPr lang="en-US" b="1" i="1" dirty="0" err="1"/>
              <a:t>Soapweed</a:t>
            </a:r>
            <a:r>
              <a:rPr lang="en-US" b="1" i="1" dirty="0"/>
              <a:t> -</a:t>
            </a:r>
            <a:r>
              <a:rPr lang="en-US" dirty="0"/>
              <a:t> Of crucial importance to the survival of the yucca moth is the survival and sexual reproduction of its host, the yucca. The plant and moth have an obligate </a:t>
            </a:r>
            <a:r>
              <a:rPr lang="en-US" dirty="0" err="1"/>
              <a:t>mutualistic</a:t>
            </a:r>
            <a:r>
              <a:rPr lang="en-US" dirty="0"/>
              <a:t> relationship and neither species can survive without the other. Obligate </a:t>
            </a:r>
            <a:r>
              <a:rPr lang="en-US" dirty="0" err="1"/>
              <a:t>mutualistic</a:t>
            </a:r>
            <a:r>
              <a:rPr lang="en-US" dirty="0"/>
              <a:t> systems are those relationships in which each partner requires the other to survive or reproduce, and as a result, both species benefit from the interaction (</a:t>
            </a:r>
            <a:r>
              <a:rPr lang="en-US" dirty="0" err="1"/>
              <a:t>Addicott</a:t>
            </a:r>
            <a:r>
              <a:rPr lang="en-US" dirty="0"/>
              <a:t> 1995). This interaction is obligate for both yuccas and yucca moths, because there is no other consistently successful mechanism of pollen transfer for the plants and because yucca moth larvae feed only on yucca seeds. </a:t>
            </a:r>
          </a:p>
          <a:p>
            <a:r>
              <a:rPr lang="en-US" dirty="0"/>
              <a:t>The maintenance of the mutualism is dependent upon the degree of overlap of appropriate life history stages between the plant and its pollinator. In this case, pollinating moths must be active when flowers are receptive to pollen. </a:t>
            </a:r>
            <a:r>
              <a:rPr lang="en-US" dirty="0" err="1"/>
              <a:t>Soapweed</a:t>
            </a:r>
            <a:r>
              <a:rPr lang="en-US" dirty="0"/>
              <a:t> have developed several unique strategies for dealing with this problem in Alberta. Flowering of </a:t>
            </a:r>
            <a:r>
              <a:rPr lang="en-US" dirty="0" err="1"/>
              <a:t>soapweed</a:t>
            </a:r>
            <a:r>
              <a:rPr lang="en-US" dirty="0"/>
              <a:t> in Alberta is highly asynchronous, having the longest flowering season (approx. 83 days in 1998) of any documented </a:t>
            </a:r>
            <a:r>
              <a:rPr lang="en-US" dirty="0" err="1"/>
              <a:t>soapweed</a:t>
            </a:r>
            <a:r>
              <a:rPr lang="en-US" dirty="0"/>
              <a:t> population or any population of </a:t>
            </a:r>
            <a:r>
              <a:rPr lang="en-US" i="1" dirty="0"/>
              <a:t>Yucca</a:t>
            </a:r>
            <a:r>
              <a:rPr lang="en-US" dirty="0"/>
              <a:t> spp. (D. </a:t>
            </a:r>
            <a:r>
              <a:rPr lang="en-US" dirty="0" err="1"/>
              <a:t>Hurlburt</a:t>
            </a:r>
            <a:r>
              <a:rPr lang="en-US" dirty="0"/>
              <a:t>, </a:t>
            </a:r>
            <a:r>
              <a:rPr lang="en-US" dirty="0" err="1"/>
              <a:t>unpubl</a:t>
            </a:r>
            <a:r>
              <a:rPr lang="en-US" dirty="0"/>
              <a:t>. data). In species of yucca with similar numbers of flowers, flowering typically lasts around 30-35 days (J. </a:t>
            </a:r>
            <a:r>
              <a:rPr lang="en-US" dirty="0" err="1"/>
              <a:t>Addicott</a:t>
            </a:r>
            <a:r>
              <a:rPr lang="en-US" dirty="0"/>
              <a:t>, pers. </a:t>
            </a:r>
            <a:r>
              <a:rPr lang="en-US" dirty="0" err="1"/>
              <a:t>comm</a:t>
            </a:r>
            <a:r>
              <a:rPr lang="en-US" dirty="0"/>
              <a:t>). Further moth density is relatively constant throughout the flowering season; data suggest that flowers have an equal chance of being pollinated at any point during the flowering season (D. </a:t>
            </a:r>
            <a:r>
              <a:rPr lang="en-US" dirty="0" err="1"/>
              <a:t>Hurlburt</a:t>
            </a:r>
            <a:r>
              <a:rPr lang="en-US" dirty="0"/>
              <a:t>, </a:t>
            </a:r>
            <a:r>
              <a:rPr lang="en-US" dirty="0" err="1"/>
              <a:t>unpubl</a:t>
            </a:r>
            <a:r>
              <a:rPr lang="en-US" dirty="0"/>
              <a:t>. data). </a:t>
            </a:r>
          </a:p>
          <a:p>
            <a:r>
              <a:rPr lang="en-US" dirty="0"/>
              <a:t>In most populations, yuccas are predominantly an outcrossing</a:t>
            </a:r>
            <a:r>
              <a:rPr lang="en-US" baseline="30000" dirty="0"/>
              <a:t>3</a:t>
            </a:r>
            <a:r>
              <a:rPr lang="en-US" dirty="0"/>
              <a:t> species and selective abscission</a:t>
            </a:r>
            <a:r>
              <a:rPr lang="en-US" baseline="30000" dirty="0"/>
              <a:t>4</a:t>
            </a:r>
            <a:r>
              <a:rPr lang="en-US" dirty="0"/>
              <a:t> (abortion) of flowers occurs in response to self-pollination. However, at the northern edge </a:t>
            </a:r>
            <a:r>
              <a:rPr lang="en-US" dirty="0" err="1"/>
              <a:t>ofyucca's</a:t>
            </a:r>
            <a:r>
              <a:rPr lang="en-US" dirty="0"/>
              <a:t> range, neither the presence of moths, nor the presence of other individual plants in flower is reliable and data suggest that yuccas were selected to be tolerant of a self-pollinating mating system (D. </a:t>
            </a:r>
            <a:r>
              <a:rPr lang="en-US" dirty="0" err="1"/>
              <a:t>Hurlburt</a:t>
            </a:r>
            <a:r>
              <a:rPr lang="en-US" dirty="0"/>
              <a:t>, </a:t>
            </a:r>
            <a:r>
              <a:rPr lang="en-US" dirty="0" err="1"/>
              <a:t>unpubl</a:t>
            </a:r>
            <a:r>
              <a:rPr lang="en-US" dirty="0"/>
              <a:t>. data). In Alberta and parts of Montana, if yuccas have a choice between cross-pollinated and self-pollinated flowers, they will choose to retain cross-pollinated flowers. However, if not given a choice, they will retain self- and cross-pollinated flowers equally with no apparent loss in seed viability (D. </a:t>
            </a:r>
            <a:r>
              <a:rPr lang="en-US" dirty="0" err="1"/>
              <a:t>Hurlburt</a:t>
            </a:r>
            <a:r>
              <a:rPr lang="en-US" dirty="0"/>
              <a:t>, </a:t>
            </a:r>
            <a:r>
              <a:rPr lang="en-US" dirty="0" err="1"/>
              <a:t>unpubl</a:t>
            </a:r>
            <a:r>
              <a:rPr lang="en-US" dirty="0"/>
              <a:t>. data). </a:t>
            </a:r>
          </a:p>
          <a:p>
            <a:endParaRPr lang="en-US" dirty="0"/>
          </a:p>
        </p:txBody>
      </p:sp>
      <p:sp>
        <p:nvSpPr>
          <p:cNvPr id="4" name="Slide Number Placeholder 3"/>
          <p:cNvSpPr>
            <a:spLocks noGrp="1"/>
          </p:cNvSpPr>
          <p:nvPr>
            <p:ph type="sldNum" sz="quarter" idx="10"/>
          </p:nvPr>
        </p:nvSpPr>
        <p:spPr/>
        <p:txBody>
          <a:bodyPr/>
          <a:lstStyle/>
          <a:p>
            <a:fld id="{AE33DF81-A56C-4DCE-8A1A-3F396A724681}"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To really tell the TTX</a:t>
            </a:r>
            <a:r>
              <a:rPr lang="en-US" baseline="0" dirty="0"/>
              <a:t> story well we really need to start in the beginning</a:t>
            </a:r>
          </a:p>
          <a:p>
            <a:endParaRPr lang="en-US" baseline="0" dirty="0"/>
          </a:p>
          <a:p>
            <a:r>
              <a:rPr lang="en-US" baseline="0" dirty="0"/>
              <a:t>Doc found that his population of newts seemed to have a tremendous amount of toxin and that almost every organism that he injected died</a:t>
            </a:r>
          </a:p>
          <a:p>
            <a:r>
              <a:rPr lang="en-US" baseline="0" dirty="0"/>
              <a:t>Also observed a snakes eating newts in the pit-traps</a:t>
            </a:r>
          </a:p>
        </p:txBody>
      </p:sp>
      <p:sp>
        <p:nvSpPr>
          <p:cNvPr id="4" name="Slide Number Placeholder 3"/>
          <p:cNvSpPr>
            <a:spLocks noGrp="1"/>
          </p:cNvSpPr>
          <p:nvPr>
            <p:ph type="sldNum" sz="quarter" idx="10"/>
          </p:nvPr>
        </p:nvSpPr>
        <p:spPr/>
        <p:txBody>
          <a:bodyPr/>
          <a:lstStyle/>
          <a:p>
            <a:fld id="{134A9862-3CB8-4A5B-B9FF-7D43516557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847157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r>
              <a:rPr lang="en-US" baseline="0" dirty="0"/>
              <a:t>So here is our culprit, the Rough-skinned newt (</a:t>
            </a:r>
            <a:r>
              <a:rPr lang="en-US" i="1" baseline="0" dirty="0" err="1"/>
              <a:t>Taricha</a:t>
            </a:r>
            <a:r>
              <a:rPr lang="en-US" i="1" baseline="0" dirty="0"/>
              <a:t> </a:t>
            </a:r>
            <a:r>
              <a:rPr lang="en-US" i="1" baseline="0" dirty="0" err="1"/>
              <a:t>grandulosa</a:t>
            </a:r>
            <a:r>
              <a:rPr lang="en-US" baseline="0" dirty="0"/>
              <a:t>)</a:t>
            </a:r>
          </a:p>
          <a:p>
            <a:endParaRPr lang="en-US" baseline="0" dirty="0"/>
          </a:p>
          <a:p>
            <a:r>
              <a:rPr lang="en-US" baseline="0" dirty="0"/>
              <a:t>Doc set out to figure out whether a newt could kill a person</a:t>
            </a:r>
          </a:p>
          <a:p>
            <a:r>
              <a:rPr lang="en-US" baseline="0" dirty="0"/>
              <a:t>He was given a mortar and a pestle to grind up newt tissue, started setting traps for animals</a:t>
            </a:r>
          </a:p>
          <a:p>
            <a:endParaRPr lang="en-US" baseline="0" dirty="0"/>
          </a:p>
          <a:p>
            <a:r>
              <a:rPr lang="en-US" baseline="0" dirty="0"/>
              <a:t>Over the course of a year, Doc ground up hundreds of newts and injected the concoction into everything he could get his hands on</a:t>
            </a:r>
          </a:p>
          <a:p>
            <a:r>
              <a:rPr lang="en-US" baseline="0" dirty="0"/>
              <a:t>Killed: hundreds of mice, rats, possum, raccoon, even a bobcat and great blue heron, President's cat?</a:t>
            </a:r>
          </a:p>
          <a:p>
            <a:endParaRPr lang="en-US" baseline="0" dirty="0"/>
          </a:p>
          <a:p>
            <a:r>
              <a:rPr lang="en-US" baseline="0" dirty="0"/>
              <a:t>Absolutely everything died – and died very quickly</a:t>
            </a:r>
          </a:p>
          <a:p>
            <a:endParaRPr lang="en-US" baseline="0" dirty="0"/>
          </a:p>
          <a:p>
            <a:r>
              <a:rPr lang="en-US" baseline="0" dirty="0"/>
              <a:t>Toward the end of his study Mosher published a paper in Science describing the toxin from the newts</a:t>
            </a:r>
          </a:p>
          <a:p>
            <a:r>
              <a:rPr lang="en-US" baseline="0" dirty="0"/>
              <a:t>Turned out to be Tetrodotoxin:</a:t>
            </a:r>
          </a:p>
          <a:p>
            <a:r>
              <a:rPr lang="en-US" baseline="0" dirty="0"/>
              <a:t>	Non-</a:t>
            </a:r>
            <a:r>
              <a:rPr lang="en-US" baseline="0" dirty="0" err="1"/>
              <a:t>proteonacious</a:t>
            </a:r>
            <a:r>
              <a:rPr lang="en-US" baseline="0" dirty="0"/>
              <a:t> molecule called a </a:t>
            </a:r>
            <a:r>
              <a:rPr lang="en-US" baseline="0" dirty="0" err="1"/>
              <a:t>guanidinium</a:t>
            </a:r>
            <a:r>
              <a:rPr lang="en-US" baseline="0" dirty="0"/>
              <a:t>-ion</a:t>
            </a:r>
          </a:p>
          <a:p>
            <a:r>
              <a:rPr lang="en-US" baseline="0" dirty="0"/>
              <a:t>	Functions by physically blocking the pore of voltage-gated sodium channels in nerve and skeletal muscle</a:t>
            </a:r>
          </a:p>
          <a:p>
            <a:r>
              <a:rPr lang="en-US" baseline="0" dirty="0"/>
              <a:t>	This stops the </a:t>
            </a:r>
            <a:r>
              <a:rPr lang="en-US" baseline="0" dirty="0" err="1"/>
              <a:t>propogation</a:t>
            </a:r>
            <a:r>
              <a:rPr lang="en-US" baseline="0" dirty="0"/>
              <a:t> of action potentials resulting in paralysis</a:t>
            </a:r>
          </a:p>
          <a:p>
            <a:r>
              <a:rPr lang="en-US" baseline="0" dirty="0"/>
              <a:t>	Very potent neurotoxin with only small quantities necessary to induce asphyxiation and death in most organism</a:t>
            </a:r>
          </a:p>
          <a:p>
            <a:endParaRPr lang="en-US" baseline="0" dirty="0"/>
          </a:p>
          <a:p>
            <a:r>
              <a:rPr lang="en-US" baseline="0" dirty="0"/>
              <a:t>Give an example of how potent it is…286 </a:t>
            </a:r>
            <a:r>
              <a:rPr lang="en-US" baseline="0" dirty="0" err="1"/>
              <a:t>nanograms</a:t>
            </a:r>
            <a:r>
              <a:rPr lang="en-US" baseline="0" dirty="0"/>
              <a:t> is enough to kill a mouse in 10 minutes, single newt contains 29 million </a:t>
            </a:r>
            <a:r>
              <a:rPr lang="en-US" baseline="0" dirty="0" err="1"/>
              <a:t>nanograms</a:t>
            </a:r>
            <a:r>
              <a:rPr lang="en-US" baseline="0" dirty="0"/>
              <a:t> - enough toxin to kill more than 100,000 mice or 56+ people</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A9862-3CB8-4A5B-B9FF-7D43516557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4959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TTX is a non-</a:t>
            </a:r>
            <a:r>
              <a:rPr lang="en-US" baseline="0" dirty="0" err="1"/>
              <a:t>proteonacious</a:t>
            </a:r>
            <a:r>
              <a:rPr lang="en-US" baseline="0" dirty="0"/>
              <a:t> molecule called a </a:t>
            </a:r>
            <a:r>
              <a:rPr lang="en-US" baseline="0" dirty="0" err="1"/>
              <a:t>guanidinium</a:t>
            </a:r>
            <a:r>
              <a:rPr lang="en-US" baseline="0" dirty="0"/>
              <a:t>-ion</a:t>
            </a:r>
          </a:p>
          <a:p>
            <a:r>
              <a:rPr lang="en-US" baseline="0" dirty="0"/>
              <a:t>Functions by physically blocking the pore of voltage-gated sodium channels in nerve and skeletal muscle</a:t>
            </a:r>
          </a:p>
          <a:p>
            <a:r>
              <a:rPr lang="en-US" baseline="0" dirty="0"/>
              <a:t>This stops the </a:t>
            </a:r>
            <a:r>
              <a:rPr lang="en-US" baseline="0" dirty="0" err="1"/>
              <a:t>propogation</a:t>
            </a:r>
            <a:r>
              <a:rPr lang="en-US" baseline="0" dirty="0"/>
              <a:t> of action potentials resulting in paralysis</a:t>
            </a:r>
          </a:p>
          <a:p>
            <a:r>
              <a:rPr lang="en-US" baseline="0" dirty="0"/>
              <a:t>It is a very potent neurotoxin with only small quantities necessary to induce asphyxiation and death in most organism</a:t>
            </a:r>
          </a:p>
          <a:p>
            <a:r>
              <a:rPr lang="en-US" baseline="0" dirty="0"/>
              <a:t>Give an example of how potent it is…286 </a:t>
            </a:r>
            <a:r>
              <a:rPr lang="en-US" baseline="0" dirty="0" err="1"/>
              <a:t>nanograms</a:t>
            </a:r>
            <a:r>
              <a:rPr lang="en-US" baseline="0" dirty="0"/>
              <a:t> is enough to kill a mouse in 10 minutes, single newt contains enough toxin to kill 112,000 mice or 16 people</a:t>
            </a:r>
          </a:p>
          <a:p>
            <a:endParaRPr lang="en-US" baseline="0" dirty="0"/>
          </a:p>
          <a:p>
            <a:r>
              <a:rPr lang="en-US" baseline="0" dirty="0"/>
              <a:t>One of the reasons this makes so little sense for us is that for almost all of these organisms we do not know where they get the toxin</a:t>
            </a:r>
          </a:p>
          <a:p>
            <a:endParaRPr lang="en-US" dirty="0"/>
          </a:p>
        </p:txBody>
      </p:sp>
      <p:sp>
        <p:nvSpPr>
          <p:cNvPr id="4" name="Slide Number Placeholder 3"/>
          <p:cNvSpPr>
            <a:spLocks noGrp="1"/>
          </p:cNvSpPr>
          <p:nvPr>
            <p:ph type="sldNum" sz="quarter" idx="10"/>
          </p:nvPr>
        </p:nvSpPr>
        <p:spPr/>
        <p:txBody>
          <a:bodyPr/>
          <a:lstStyle/>
          <a:p>
            <a:fld id="{134A9862-3CB8-4A5B-B9FF-7D43516557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678470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E2F5A7-2405-427C-A78F-1D8C06F0C920}"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E2F5A7-2405-427C-A78F-1D8C06F0C920}"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E2F5A7-2405-427C-A78F-1D8C06F0C920}"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E2F5A7-2405-427C-A78F-1D8C06F0C920}"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E2F5A7-2405-427C-A78F-1D8C06F0C920}"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E2F5A7-2405-427C-A78F-1D8C06F0C920}"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E2F5A7-2405-427C-A78F-1D8C06F0C920}"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E2F5A7-2405-427C-A78F-1D8C06F0C920}"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2F5A7-2405-427C-A78F-1D8C06F0C920}"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E2F5A7-2405-427C-A78F-1D8C06F0C920}"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E2F5A7-2405-427C-A78F-1D8C06F0C920}"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60907-B6E8-4065-8103-CE08DF440B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2F5A7-2405-427C-A78F-1D8C06F0C920}" type="datetimeFigureOut">
              <a:rPr lang="en-US" smtClean="0"/>
              <a:pPr/>
              <a:t>3/31/2025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60907-B6E8-4065-8103-CE08DF440B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hyperlink" Target="https://www.youtube.com/watch?v=1NvU8WG9bg0" TargetMode="Externa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9.jpeg"/><Relationship Id="rId26" Type="http://schemas.openxmlformats.org/officeDocument/2006/relationships/image" Target="../media/image65.png"/><Relationship Id="rId39" Type="http://schemas.microsoft.com/office/2007/relationships/hdphoto" Target="../media/hdphoto8.wdp"/><Relationship Id="rId21" Type="http://schemas.microsoft.com/office/2007/relationships/hdphoto" Target="../media/hdphoto3.wdp"/><Relationship Id="rId34" Type="http://schemas.openxmlformats.org/officeDocument/2006/relationships/image" Target="../media/image70.png"/><Relationship Id="rId42" Type="http://schemas.openxmlformats.org/officeDocument/2006/relationships/image" Target="../media/image77.png"/><Relationship Id="rId47" Type="http://schemas.microsoft.com/office/2007/relationships/hdphoto" Target="../media/hdphoto9.wdp"/><Relationship Id="rId50" Type="http://schemas.microsoft.com/office/2007/relationships/hdphoto" Target="../media/hdphoto10.wdp"/><Relationship Id="rId55" Type="http://schemas.openxmlformats.org/officeDocument/2006/relationships/image" Target="../media/image88.png"/><Relationship Id="rId7" Type="http://schemas.openxmlformats.org/officeDocument/2006/relationships/image" Target="../media/image49.png"/><Relationship Id="rId2" Type="http://schemas.openxmlformats.org/officeDocument/2006/relationships/notesSlide" Target="../notesSlides/notesSlide9.xml"/><Relationship Id="rId16" Type="http://schemas.openxmlformats.org/officeDocument/2006/relationships/image" Target="../media/image57.png"/><Relationship Id="rId29" Type="http://schemas.openxmlformats.org/officeDocument/2006/relationships/image" Target="../media/image67.png"/><Relationship Id="rId11" Type="http://schemas.openxmlformats.org/officeDocument/2006/relationships/image" Target="../media/image53.png"/><Relationship Id="rId24" Type="http://schemas.openxmlformats.org/officeDocument/2006/relationships/image" Target="../media/image64.png"/><Relationship Id="rId32" Type="http://schemas.openxmlformats.org/officeDocument/2006/relationships/image" Target="../media/image69.png"/><Relationship Id="rId37" Type="http://schemas.openxmlformats.org/officeDocument/2006/relationships/image" Target="../media/image73.jpeg"/><Relationship Id="rId40" Type="http://schemas.openxmlformats.org/officeDocument/2006/relationships/image" Target="../media/image75.png"/><Relationship Id="rId45" Type="http://schemas.openxmlformats.org/officeDocument/2006/relationships/image" Target="../media/image80.jpeg"/><Relationship Id="rId53" Type="http://schemas.openxmlformats.org/officeDocument/2006/relationships/image" Target="../media/image86.jpeg"/><Relationship Id="rId5" Type="http://schemas.openxmlformats.org/officeDocument/2006/relationships/image" Target="../media/image47.png"/><Relationship Id="rId19" Type="http://schemas.openxmlformats.org/officeDocument/2006/relationships/image" Target="../media/image60.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5.png"/><Relationship Id="rId22" Type="http://schemas.openxmlformats.org/officeDocument/2006/relationships/image" Target="../media/image62.jpeg"/><Relationship Id="rId27" Type="http://schemas.microsoft.com/office/2007/relationships/hdphoto" Target="../media/hdphoto5.wdp"/><Relationship Id="rId30" Type="http://schemas.microsoft.com/office/2007/relationships/hdphoto" Target="../media/hdphoto6.wdp"/><Relationship Id="rId35" Type="http://schemas.openxmlformats.org/officeDocument/2006/relationships/image" Target="../media/image71.png"/><Relationship Id="rId43" Type="http://schemas.openxmlformats.org/officeDocument/2006/relationships/image" Target="../media/image78.jpeg"/><Relationship Id="rId48" Type="http://schemas.openxmlformats.org/officeDocument/2006/relationships/image" Target="../media/image82.png"/><Relationship Id="rId56" Type="http://schemas.microsoft.com/office/2007/relationships/hdphoto" Target="../media/hdphoto11.wdp"/><Relationship Id="rId8" Type="http://schemas.openxmlformats.org/officeDocument/2006/relationships/image" Target="../media/image50.jpeg"/><Relationship Id="rId51" Type="http://schemas.openxmlformats.org/officeDocument/2006/relationships/image" Target="../media/image84.jpeg"/><Relationship Id="rId3" Type="http://schemas.openxmlformats.org/officeDocument/2006/relationships/image" Target="../media/image45.png"/><Relationship Id="rId12" Type="http://schemas.microsoft.com/office/2007/relationships/hdphoto" Target="../media/hdphoto2.wdp"/><Relationship Id="rId17" Type="http://schemas.openxmlformats.org/officeDocument/2006/relationships/image" Target="../media/image58.png"/><Relationship Id="rId25" Type="http://schemas.microsoft.com/office/2007/relationships/hdphoto" Target="../media/hdphoto4.wdp"/><Relationship Id="rId33" Type="http://schemas.microsoft.com/office/2007/relationships/hdphoto" Target="../media/hdphoto7.wdp"/><Relationship Id="rId38" Type="http://schemas.openxmlformats.org/officeDocument/2006/relationships/image" Target="../media/image74.png"/><Relationship Id="rId46" Type="http://schemas.openxmlformats.org/officeDocument/2006/relationships/image" Target="../media/image81.png"/><Relationship Id="rId20" Type="http://schemas.openxmlformats.org/officeDocument/2006/relationships/image" Target="../media/image61.png"/><Relationship Id="rId41" Type="http://schemas.openxmlformats.org/officeDocument/2006/relationships/image" Target="../media/image76.png"/><Relationship Id="rId54" Type="http://schemas.openxmlformats.org/officeDocument/2006/relationships/image" Target="../media/image87.jpeg"/><Relationship Id="rId1" Type="http://schemas.openxmlformats.org/officeDocument/2006/relationships/slideLayout" Target="../slideLayouts/slideLayout1.xml"/><Relationship Id="rId6" Type="http://schemas.openxmlformats.org/officeDocument/2006/relationships/image" Target="../media/image48.png"/><Relationship Id="rId15" Type="http://schemas.openxmlformats.org/officeDocument/2006/relationships/image" Target="../media/image56.png"/><Relationship Id="rId23" Type="http://schemas.openxmlformats.org/officeDocument/2006/relationships/image" Target="../media/image63.jpeg"/><Relationship Id="rId28" Type="http://schemas.openxmlformats.org/officeDocument/2006/relationships/image" Target="../media/image66.png"/><Relationship Id="rId36" Type="http://schemas.openxmlformats.org/officeDocument/2006/relationships/image" Target="../media/image72.png"/><Relationship Id="rId49" Type="http://schemas.openxmlformats.org/officeDocument/2006/relationships/image" Target="../media/image83.png"/><Relationship Id="rId57" Type="http://schemas.openxmlformats.org/officeDocument/2006/relationships/image" Target="../media/image89.jpeg"/><Relationship Id="rId10" Type="http://schemas.openxmlformats.org/officeDocument/2006/relationships/image" Target="../media/image52.png"/><Relationship Id="rId31" Type="http://schemas.openxmlformats.org/officeDocument/2006/relationships/image" Target="../media/image68.png"/><Relationship Id="rId44" Type="http://schemas.openxmlformats.org/officeDocument/2006/relationships/image" Target="../media/image79.jpeg"/><Relationship Id="rId52"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8.emf"/></Relationships>
</file>

<file path=ppt/slides/_rels/slide2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9.emf"/><Relationship Id="rId4" Type="http://schemas.openxmlformats.org/officeDocument/2006/relationships/image" Target="../media/image108.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0.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00.emf"/><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jpe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video.nationalgeographic.com/video/animals/amphibians-animals/salamanders/weirdest-new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jp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jp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5.tiff"/><Relationship Id="rId5" Type="http://schemas.openxmlformats.org/officeDocument/2006/relationships/image" Target="../media/image134.jpeg"/><Relationship Id="rId4" Type="http://schemas.openxmlformats.org/officeDocument/2006/relationships/image" Target="../media/image13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3.tiff"/><Relationship Id="rId4" Type="http://schemas.openxmlformats.org/officeDocument/2006/relationships/image" Target="../media/image142.emf"/></Relationships>
</file>

<file path=ppt/slides/_rels/slide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157.tiff"/><Relationship Id="rId3" Type="http://schemas.openxmlformats.org/officeDocument/2006/relationships/image" Target="../media/image151.png"/><Relationship Id="rId7" Type="http://schemas.openxmlformats.org/officeDocument/2006/relationships/image" Target="../media/image153.png"/><Relationship Id="rId12" Type="http://schemas.openxmlformats.org/officeDocument/2006/relationships/image" Target="../media/image156.tif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155.tiff"/><Relationship Id="rId5" Type="http://schemas.openxmlformats.org/officeDocument/2006/relationships/image" Target="../media/image152.png"/><Relationship Id="rId15" Type="http://schemas.openxmlformats.org/officeDocument/2006/relationships/image" Target="../media/image146.jpe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154.png"/><Relationship Id="rId14" Type="http://schemas.openxmlformats.org/officeDocument/2006/relationships/image" Target="../media/image145.jpeg"/></Relationships>
</file>

<file path=ppt/slides/_rels/slide49.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58.emf"/><Relationship Id="rId7" Type="http://schemas.openxmlformats.org/officeDocument/2006/relationships/image" Target="../media/image14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8.png"/></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jpeg"/></Relationships>
</file>

<file path=ppt/slides/_rels/slide5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5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6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87.jpeg"/><Relationship Id="rId4" Type="http://schemas.openxmlformats.org/officeDocument/2006/relationships/image" Target="../media/image186.png"/></Relationships>
</file>

<file path=ppt/slides/_rels/slide6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85.png"/><Relationship Id="rId4" Type="http://schemas.openxmlformats.org/officeDocument/2006/relationships/image" Target="../media/image189.jpeg"/></Relationships>
</file>

<file path=ppt/slides/_rels/slide6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0.png"/><Relationship Id="rId7" Type="http://schemas.openxmlformats.org/officeDocument/2006/relationships/image" Target="../media/image18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9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7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97.jpeg"/><Relationship Id="rId4" Type="http://schemas.openxmlformats.org/officeDocument/2006/relationships/image" Target="../media/image196.png"/></Relationships>
</file>

<file path=ppt/slides/_rels/slide72.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3.jpeg"/><Relationship Id="rId2" Type="http://schemas.openxmlformats.org/officeDocument/2006/relationships/image" Target="../media/image198.png"/><Relationship Id="rId1" Type="http://schemas.openxmlformats.org/officeDocument/2006/relationships/slideLayout" Target="../slideLayouts/slideLayout1.xml"/><Relationship Id="rId6" Type="http://schemas.openxmlformats.org/officeDocument/2006/relationships/image" Target="../media/image202.jpeg"/><Relationship Id="rId5" Type="http://schemas.openxmlformats.org/officeDocument/2006/relationships/image" Target="../media/image201.png"/><Relationship Id="rId4" Type="http://schemas.openxmlformats.org/officeDocument/2006/relationships/image" Target="../media/image200.jpeg"/></Relationships>
</file>

<file path=ppt/slides/_rels/slide7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857500"/>
            <a:ext cx="4495800" cy="1143000"/>
          </a:xfrm>
        </p:spPr>
        <p:txBody>
          <a:bodyPr>
            <a:normAutofit/>
          </a:bodyPr>
          <a:lstStyle/>
          <a:p>
            <a:r>
              <a:rPr lang="en-US" sz="5400" dirty="0">
                <a:latin typeface="Arial" pitchFamily="34" charset="0"/>
                <a:cs typeface="Arial" pitchFamily="34" charset="0"/>
              </a:rPr>
              <a:t>Coevolution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2" y="0"/>
            <a:ext cx="53946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Scanpict\Cells&amp;Genes\YUCCA0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9156" y="2667001"/>
            <a:ext cx="3318844" cy="4190999"/>
          </a:xfrm>
          <a:prstGeom prst="rect">
            <a:avLst/>
          </a:prstGeom>
          <a:noFill/>
        </p:spPr>
      </p:pic>
      <p:pic>
        <p:nvPicPr>
          <p:cNvPr id="43011" name="Picture 3" descr="C:\Scanpict\Cells&amp;Genes\YUCCA0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0"/>
            <a:ext cx="3733800" cy="6858000"/>
          </a:xfrm>
          <a:prstGeom prst="rect">
            <a:avLst/>
          </a:prstGeom>
          <a:noFill/>
        </p:spPr>
      </p:pic>
      <p:pic>
        <p:nvPicPr>
          <p:cNvPr id="4098" name="Picture 2" descr="http://media-3.web.britannica.com/eb-media/96/8696-004-F16F4A8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257800" y="0"/>
            <a:ext cx="3352800" cy="4128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353" y="1295400"/>
            <a:ext cx="6045648" cy="556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81200" y="0"/>
            <a:ext cx="8229600" cy="1143000"/>
          </a:xfrm>
        </p:spPr>
        <p:txBody>
          <a:bodyPr>
            <a:normAutofit/>
          </a:bodyPr>
          <a:lstStyle/>
          <a:p>
            <a:r>
              <a:rPr lang="en-US" sz="4000" dirty="0" err="1">
                <a:latin typeface="Arial" panose="020B0604020202020204" pitchFamily="34" charset="0"/>
                <a:cs typeface="Arial" panose="020B0604020202020204" pitchFamily="34" charset="0"/>
              </a:rPr>
              <a:t>Benkman’s</a:t>
            </a:r>
            <a:r>
              <a:rPr lang="en-US" sz="4000" dirty="0">
                <a:latin typeface="Arial" panose="020B0604020202020204" pitchFamily="34" charset="0"/>
                <a:cs typeface="Arial" panose="020B0604020202020204" pitchFamily="34" charset="0"/>
              </a:rPr>
              <a:t> Squirrels</a:t>
            </a:r>
          </a:p>
        </p:txBody>
      </p:sp>
      <p:pic>
        <p:nvPicPr>
          <p:cNvPr id="2052" name="Picture 4" descr="http://realanimalslife.com/data_images/red-crossbill/red-crossbill-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1524001" y="914400"/>
            <a:ext cx="296980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realanimalslife.com/data_images/red-crossbill/red-crossbill-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flipH="1">
            <a:off x="1524001" y="3919452"/>
            <a:ext cx="2514600" cy="17881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m7.i.pbase.com/o6/41/763041/1/77799627.YX7IvgzC.TheNorthAm_nicu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991600" y="-13855"/>
            <a:ext cx="1676400" cy="12923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77559" y="998433"/>
            <a:ext cx="2819400" cy="646331"/>
          </a:xfrm>
          <a:prstGeom prst="rect">
            <a:avLst/>
          </a:prstGeom>
        </p:spPr>
        <p:txBody>
          <a:bodyPr wrap="square">
            <a:spAutoFit/>
          </a:bodyPr>
          <a:lstStyle/>
          <a:p>
            <a:r>
              <a:rPr lang="en-US" dirty="0">
                <a:hlinkClick r:id="rId6"/>
              </a:rPr>
              <a:t>https://www.youtube.com/watch?v=1NvU8WG9bg0</a:t>
            </a:r>
            <a:r>
              <a:rPr lang="en-US" dirty="0"/>
              <a:t> </a:t>
            </a:r>
          </a:p>
        </p:txBody>
      </p:sp>
    </p:spTree>
    <p:extLst>
      <p:ext uri="{BB962C8B-B14F-4D97-AF65-F5344CB8AC3E}">
        <p14:creationId xmlns:p14="http://schemas.microsoft.com/office/powerpoint/2010/main" val="3343370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19" r="-1"/>
          <a:stretch/>
        </p:blipFill>
        <p:spPr bwMode="auto">
          <a:xfrm>
            <a:off x="119435" y="1320267"/>
            <a:ext cx="7881565" cy="55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252663"/>
            <a:ext cx="7010400" cy="838200"/>
          </a:xfrm>
        </p:spPr>
        <p:txBody>
          <a:bodyPr>
            <a:normAutofit/>
          </a:bodyPr>
          <a:lstStyle/>
          <a:p>
            <a:r>
              <a:rPr lang="en-US" dirty="0">
                <a:latin typeface="Arial" panose="020B0604020202020204" pitchFamily="34" charset="0"/>
                <a:cs typeface="Arial" panose="020B0604020202020204" pitchFamily="34" charset="0"/>
              </a:rPr>
              <a:t>The Coffee Pot Murders</a:t>
            </a:r>
          </a:p>
        </p:txBody>
      </p:sp>
      <p:sp>
        <p:nvSpPr>
          <p:cNvPr id="6" name="Content Placeholder 2"/>
          <p:cNvSpPr txBox="1">
            <a:spLocks/>
          </p:cNvSpPr>
          <p:nvPr/>
        </p:nvSpPr>
        <p:spPr>
          <a:xfrm>
            <a:off x="8305800" y="3416968"/>
            <a:ext cx="3581400" cy="306003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prstClr val="black"/>
                </a:solidFill>
              </a:rPr>
              <a:t>Edmund “Butch” Brodie Jr.</a:t>
            </a:r>
          </a:p>
          <a:p>
            <a:pPr marL="0" indent="0" algn="ctr">
              <a:buNone/>
            </a:pPr>
            <a:r>
              <a:rPr lang="en-US" dirty="0">
                <a:solidFill>
                  <a:prstClr val="black"/>
                </a:solidFill>
              </a:rPr>
              <a:t>&amp;</a:t>
            </a:r>
          </a:p>
          <a:p>
            <a:pPr marL="0" indent="0" algn="ctr">
              <a:buNone/>
            </a:pPr>
            <a:r>
              <a:rPr lang="en-US" dirty="0">
                <a:solidFill>
                  <a:prstClr val="black"/>
                </a:solidFill>
              </a:rPr>
              <a:t>Kenneth “Doc” Walker</a:t>
            </a:r>
          </a:p>
          <a:p>
            <a:pPr marL="0" indent="0" algn="ctr">
              <a:buNone/>
            </a:pPr>
            <a:r>
              <a:rPr lang="en-US" sz="2400" dirty="0">
                <a:solidFill>
                  <a:prstClr val="black"/>
                </a:solidFill>
              </a:rPr>
              <a:t>(Early 1960s)</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52400"/>
            <a:ext cx="3919165"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4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1" b="92504" l="7300" r="90000">
                        <a14:foregroundMark x1="9000" y1="68317" x2="9000" y2="68317"/>
                        <a14:foregroundMark x1="7400" y1="69731" x2="7400" y2="69731"/>
                        <a14:foregroundMark x1="87100" y1="92504" x2="87100" y2="92504"/>
                        <a14:foregroundMark x1="82800" y1="91231" x2="82800" y2="91231"/>
                      </a14:backgroundRemoval>
                    </a14:imgEffect>
                  </a14:imgLayer>
                </a14:imgProps>
              </a:ext>
              <a:ext uri="{28A0092B-C50C-407E-A947-70E740481C1C}">
                <a14:useLocalDpi xmlns:a14="http://schemas.microsoft.com/office/drawing/2010/main" val="0"/>
              </a:ext>
            </a:extLst>
          </a:blip>
          <a:srcRect l="5833" t="5882" r="9892" b="5882"/>
          <a:stretch/>
        </p:blipFill>
        <p:spPr bwMode="auto">
          <a:xfrm>
            <a:off x="6258306" y="2916981"/>
            <a:ext cx="5324094" cy="394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upload.wikimedia.org/wikipedia/commons/thumb/7/71/Tetrodotoxin-3D-balls.png/200px-Tetrodotoxin-3D-bal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2030" y="-4011"/>
            <a:ext cx="2980370" cy="2995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71022" y="258661"/>
            <a:ext cx="3445239" cy="830997"/>
          </a:xfrm>
          <a:prstGeom prst="rect">
            <a:avLst/>
          </a:prstGeom>
          <a:noFill/>
        </p:spPr>
        <p:txBody>
          <a:bodyPr wrap="none" rtlCol="0">
            <a:spAutoFit/>
          </a:bodyPr>
          <a:lstStyle/>
          <a:p>
            <a:pPr>
              <a:defRPr/>
            </a:pPr>
            <a:r>
              <a:rPr lang="en-US" sz="4800" b="1" dirty="0">
                <a:solidFill>
                  <a:srgbClr val="F79646">
                    <a:lumMod val="75000"/>
                  </a:srgbClr>
                </a:solidFill>
                <a:latin typeface="Calibri"/>
              </a:rPr>
              <a:t>Tetrodotoxin</a:t>
            </a:r>
          </a:p>
        </p:txBody>
      </p:sp>
      <p:sp>
        <p:nvSpPr>
          <p:cNvPr id="3" name="TextBox 2"/>
          <p:cNvSpPr txBox="1"/>
          <p:nvPr/>
        </p:nvSpPr>
        <p:spPr>
          <a:xfrm>
            <a:off x="457200" y="1148106"/>
            <a:ext cx="6629400" cy="2862322"/>
          </a:xfrm>
          <a:prstGeom prst="rect">
            <a:avLst/>
          </a:prstGeom>
          <a:noFill/>
        </p:spPr>
        <p:txBody>
          <a:bodyPr wrap="square" rtlCol="0">
            <a:spAutoFit/>
          </a:bodyPr>
          <a:lstStyle/>
          <a:p>
            <a:pPr marL="285750" indent="-285750">
              <a:buFont typeface="Arial" pitchFamily="34" charset="0"/>
              <a:buChar char="•"/>
              <a:defRPr/>
            </a:pPr>
            <a:r>
              <a:rPr lang="en-US" sz="3000" dirty="0">
                <a:solidFill>
                  <a:prstClr val="black"/>
                </a:solidFill>
                <a:latin typeface="Calibri"/>
              </a:rPr>
              <a:t>Set out to answer the question</a:t>
            </a:r>
          </a:p>
          <a:p>
            <a:pPr marL="285750" indent="-285750">
              <a:buFont typeface="Arial" pitchFamily="34" charset="0"/>
              <a:buChar char="•"/>
              <a:defRPr/>
            </a:pPr>
            <a:r>
              <a:rPr lang="en-US" sz="3000" dirty="0">
                <a:solidFill>
                  <a:prstClr val="black"/>
                </a:solidFill>
                <a:latin typeface="Calibri"/>
              </a:rPr>
              <a:t>Results – not PETA approved</a:t>
            </a:r>
          </a:p>
          <a:p>
            <a:pPr marL="285750" indent="-285750">
              <a:buFont typeface="Arial" pitchFamily="34" charset="0"/>
              <a:buChar char="•"/>
              <a:defRPr/>
            </a:pPr>
            <a:endParaRPr lang="en-US" sz="3000" dirty="0">
              <a:solidFill>
                <a:prstClr val="black"/>
              </a:solidFill>
              <a:latin typeface="Calibri"/>
            </a:endParaRPr>
          </a:p>
          <a:p>
            <a:pPr marL="285750" indent="-285750">
              <a:buFont typeface="Arial" pitchFamily="34" charset="0"/>
              <a:buChar char="•"/>
              <a:defRPr/>
            </a:pPr>
            <a:r>
              <a:rPr lang="en-US" sz="3000" dirty="0">
                <a:solidFill>
                  <a:prstClr val="black"/>
                </a:solidFill>
                <a:latin typeface="Calibri"/>
              </a:rPr>
              <a:t>What is TTX?</a:t>
            </a:r>
          </a:p>
          <a:p>
            <a:pPr marL="285750" indent="-285750">
              <a:buFont typeface="Arial" pitchFamily="34" charset="0"/>
              <a:buChar char="•"/>
              <a:defRPr/>
            </a:pPr>
            <a:r>
              <a:rPr lang="en-US" sz="3000" dirty="0">
                <a:solidFill>
                  <a:prstClr val="black"/>
                </a:solidFill>
                <a:latin typeface="Calibri"/>
              </a:rPr>
              <a:t>How does it work?</a:t>
            </a:r>
          </a:p>
          <a:p>
            <a:pPr marL="285750" indent="-285750">
              <a:buFont typeface="Arial" pitchFamily="34" charset="0"/>
              <a:buChar char="•"/>
              <a:defRPr/>
            </a:pPr>
            <a:r>
              <a:rPr lang="en-US" sz="3000" dirty="0">
                <a:solidFill>
                  <a:prstClr val="black"/>
                </a:solidFill>
                <a:latin typeface="Calibri"/>
              </a:rPr>
              <a:t>How toxic is it?</a:t>
            </a:r>
          </a:p>
        </p:txBody>
      </p:sp>
      <p:pic>
        <p:nvPicPr>
          <p:cNvPr id="1229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7237"/>
          <a:stretch/>
        </p:blipFill>
        <p:spPr bwMode="auto">
          <a:xfrm>
            <a:off x="1856326" y="4114431"/>
            <a:ext cx="3858674" cy="230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58812" y="6581002"/>
            <a:ext cx="1443152" cy="276999"/>
          </a:xfrm>
          <a:prstGeom prst="rect">
            <a:avLst/>
          </a:prstGeom>
          <a:noFill/>
        </p:spPr>
        <p:txBody>
          <a:bodyPr wrap="none" rtlCol="0">
            <a:spAutoFit/>
          </a:bodyPr>
          <a:lstStyle/>
          <a:p>
            <a:pPr>
              <a:defRPr/>
            </a:pPr>
            <a:r>
              <a:rPr lang="en-US" sz="1200" dirty="0">
                <a:solidFill>
                  <a:prstClr val="black"/>
                </a:solidFill>
                <a:latin typeface="Calibri"/>
              </a:rPr>
              <a:t>Feldman et al. PNAS</a:t>
            </a:r>
          </a:p>
        </p:txBody>
      </p:sp>
      <p:sp>
        <p:nvSpPr>
          <p:cNvPr id="5" name="TextBox 4"/>
          <p:cNvSpPr txBox="1"/>
          <p:nvPr/>
        </p:nvSpPr>
        <p:spPr>
          <a:xfrm>
            <a:off x="1524001" y="6477000"/>
            <a:ext cx="3294043" cy="369332"/>
          </a:xfrm>
          <a:prstGeom prst="rect">
            <a:avLst/>
          </a:prstGeom>
          <a:noFill/>
        </p:spPr>
        <p:txBody>
          <a:bodyPr wrap="none" rtlCol="0">
            <a:spAutoFit/>
          </a:bodyPr>
          <a:lstStyle/>
          <a:p>
            <a:pPr>
              <a:defRPr/>
            </a:pPr>
            <a:r>
              <a:rPr lang="en-US" dirty="0">
                <a:solidFill>
                  <a:prstClr val="black"/>
                </a:solidFill>
                <a:latin typeface="Calibri"/>
              </a:rPr>
              <a:t>Sodium Channel Protein (Na</a:t>
            </a:r>
            <a:r>
              <a:rPr lang="en-US" baseline="-25000" dirty="0">
                <a:solidFill>
                  <a:prstClr val="black"/>
                </a:solidFill>
                <a:latin typeface="Calibri"/>
              </a:rPr>
              <a:t>v</a:t>
            </a:r>
            <a:r>
              <a:rPr lang="en-US" dirty="0">
                <a:solidFill>
                  <a:prstClr val="black"/>
                </a:solidFill>
                <a:latin typeface="Calibri"/>
              </a:rPr>
              <a:t>1.4)</a:t>
            </a:r>
          </a:p>
        </p:txBody>
      </p:sp>
      <p:sp>
        <p:nvSpPr>
          <p:cNvPr id="6" name="TextBox 5"/>
          <p:cNvSpPr txBox="1"/>
          <p:nvPr/>
        </p:nvSpPr>
        <p:spPr>
          <a:xfrm>
            <a:off x="7119700" y="6187719"/>
            <a:ext cx="2782365" cy="461665"/>
          </a:xfrm>
          <a:prstGeom prst="rect">
            <a:avLst/>
          </a:prstGeom>
          <a:noFill/>
        </p:spPr>
        <p:txBody>
          <a:bodyPr wrap="none" rtlCol="0">
            <a:spAutoFit/>
          </a:bodyPr>
          <a:lstStyle/>
          <a:p>
            <a:pPr>
              <a:defRPr/>
            </a:pPr>
            <a:r>
              <a:rPr lang="en-US" sz="2400" dirty="0">
                <a:solidFill>
                  <a:prstClr val="black"/>
                </a:solidFill>
                <a:latin typeface="Calibri"/>
              </a:rPr>
              <a:t>Rough-skinned Newt</a:t>
            </a:r>
          </a:p>
        </p:txBody>
      </p:sp>
    </p:spTree>
    <p:extLst>
      <p:ext uri="{BB962C8B-B14F-4D97-AF65-F5344CB8AC3E}">
        <p14:creationId xmlns:p14="http://schemas.microsoft.com/office/powerpoint/2010/main" val="10198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2291"/>
                                        </p:tgtEl>
                                        <p:attrNameLst>
                                          <p:attrName>style.visibility</p:attrName>
                                        </p:attrNameLst>
                                      </p:cBhvr>
                                      <p:to>
                                        <p:strVal val="visible"/>
                                      </p:to>
                                    </p:set>
                                    <p:animEffect transition="in" filter="fade">
                                      <p:cBhvr>
                                        <p:cTn id="18" dur="500"/>
                                        <p:tgtEl>
                                          <p:spTgt spid="1229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 name="Picture 4"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8613" y="5549444"/>
            <a:ext cx="725710" cy="51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 name="Picture 7" descr="EDB426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448" t="38210" r="15568" b="6550"/>
          <a:stretch/>
        </p:blipFill>
        <p:spPr bwMode="auto">
          <a:xfrm>
            <a:off x="9218495" y="4528863"/>
            <a:ext cx="567614" cy="689942"/>
          </a:xfrm>
          <a:prstGeom prst="rect">
            <a:avLst/>
          </a:prstGeom>
          <a:noFill/>
          <a:extLst>
            <a:ext uri="{909E8E84-426E-40DD-AFC4-6F175D3DCCD1}">
              <a14:hiddenFill xmlns:a14="http://schemas.microsoft.com/office/drawing/2010/main">
                <a:solidFill>
                  <a:srgbClr val="FFFFFF"/>
                </a:solidFill>
              </a14:hiddenFill>
            </a:ext>
          </a:extLst>
        </p:spPr>
      </p:pic>
      <p:pic>
        <p:nvPicPr>
          <p:cNvPr id="335" name="Picture 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6750" y="5381745"/>
            <a:ext cx="563693" cy="37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1"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3962" y="5980170"/>
            <a:ext cx="573677" cy="3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048423" y="3259258"/>
            <a:ext cx="609600" cy="422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8911" y="2784913"/>
            <a:ext cx="38862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a:off x="2319367" y="-9939"/>
            <a:ext cx="3316" cy="335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82283" y="326011"/>
            <a:ext cx="8786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82283" y="326011"/>
            <a:ext cx="462" cy="744310"/>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0" y="11668"/>
            <a:ext cx="515526" cy="369332"/>
          </a:xfrm>
          <a:prstGeom prst="rect">
            <a:avLst/>
          </a:prstGeom>
          <a:noFill/>
        </p:spPr>
        <p:txBody>
          <a:bodyPr wrap="none" rtlCol="0">
            <a:spAutoFit/>
          </a:bodyPr>
          <a:lstStyle/>
          <a:p>
            <a:r>
              <a:rPr lang="en-US" dirty="0">
                <a:solidFill>
                  <a:prstClr val="black"/>
                </a:solidFill>
              </a:rPr>
              <a:t>Life</a:t>
            </a:r>
          </a:p>
        </p:txBody>
      </p:sp>
      <p:pic>
        <p:nvPicPr>
          <p:cNvPr id="10"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626582" y="1199735"/>
            <a:ext cx="546174" cy="35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35815" y="1647939"/>
            <a:ext cx="527709" cy="215444"/>
          </a:xfrm>
          <a:prstGeom prst="rect">
            <a:avLst/>
          </a:prstGeom>
          <a:noFill/>
        </p:spPr>
        <p:txBody>
          <a:bodyPr wrap="none" rtlCol="0">
            <a:spAutoFit/>
          </a:bodyPr>
          <a:lstStyle/>
          <a:p>
            <a:pPr algn="ctr"/>
            <a:r>
              <a:rPr lang="en-US" sz="800" dirty="0">
                <a:solidFill>
                  <a:prstClr val="black"/>
                </a:solidFill>
              </a:rPr>
              <a:t>Bacteria</a:t>
            </a:r>
          </a:p>
        </p:txBody>
      </p:sp>
      <p:cxnSp>
        <p:nvCxnSpPr>
          <p:cNvPr id="13" name="Straight Connector 12"/>
          <p:cNvCxnSpPr/>
          <p:nvPr/>
        </p:nvCxnSpPr>
        <p:spPr>
          <a:xfrm>
            <a:off x="2760913" y="323850"/>
            <a:ext cx="0" cy="57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404145" y="381000"/>
            <a:ext cx="9490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04145" y="381001"/>
            <a:ext cx="2780" cy="4966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198459" y="901193"/>
            <a:ext cx="411375" cy="59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149368" y="1457379"/>
            <a:ext cx="527709" cy="215444"/>
          </a:xfrm>
          <a:prstGeom prst="rect">
            <a:avLst/>
          </a:prstGeom>
          <a:noFill/>
        </p:spPr>
        <p:txBody>
          <a:bodyPr wrap="none" rtlCol="0">
            <a:spAutoFit/>
          </a:bodyPr>
          <a:lstStyle/>
          <a:p>
            <a:pPr algn="ctr"/>
            <a:r>
              <a:rPr lang="en-US" sz="800" dirty="0" err="1">
                <a:solidFill>
                  <a:prstClr val="black"/>
                </a:solidFill>
              </a:rPr>
              <a:t>Archaea</a:t>
            </a:r>
            <a:endParaRPr lang="en-US" sz="800" dirty="0">
              <a:solidFill>
                <a:prstClr val="black"/>
              </a:solidFill>
            </a:endParaRPr>
          </a:p>
        </p:txBody>
      </p:sp>
      <p:cxnSp>
        <p:nvCxnSpPr>
          <p:cNvPr id="21" name="Straight Connector 20"/>
          <p:cNvCxnSpPr/>
          <p:nvPr/>
        </p:nvCxnSpPr>
        <p:spPr>
          <a:xfrm>
            <a:off x="3353223" y="384162"/>
            <a:ext cx="0" cy="733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124200" y="457200"/>
            <a:ext cx="1143000" cy="3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124200" y="457199"/>
            <a:ext cx="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9402" y="914399"/>
            <a:ext cx="6342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9401" y="924114"/>
            <a:ext cx="0" cy="9014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53610" y="914399"/>
            <a:ext cx="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46138" y="1815878"/>
            <a:ext cx="8999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152383" y="1815878"/>
            <a:ext cx="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46110" y="1815878"/>
            <a:ext cx="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477766" y="3623113"/>
            <a:ext cx="808235" cy="215444"/>
          </a:xfrm>
          <a:prstGeom prst="rect">
            <a:avLst/>
          </a:prstGeom>
          <a:noFill/>
        </p:spPr>
        <p:txBody>
          <a:bodyPr wrap="none" rtlCol="0">
            <a:spAutoFit/>
          </a:bodyPr>
          <a:lstStyle/>
          <a:p>
            <a:pPr algn="ctr"/>
            <a:r>
              <a:rPr lang="en-US" sz="800" dirty="0" err="1">
                <a:solidFill>
                  <a:prstClr val="black"/>
                </a:solidFill>
              </a:rPr>
              <a:t>Dinoflagellates</a:t>
            </a:r>
            <a:endParaRPr lang="en-US" sz="800" dirty="0">
              <a:solidFill>
                <a:prstClr val="black"/>
              </a:solidFill>
            </a:endParaRPr>
          </a:p>
        </p:txBody>
      </p:sp>
      <p:sp>
        <p:nvSpPr>
          <p:cNvPr id="38" name="TextBox 37"/>
          <p:cNvSpPr txBox="1"/>
          <p:nvPr/>
        </p:nvSpPr>
        <p:spPr>
          <a:xfrm>
            <a:off x="2170539" y="3407669"/>
            <a:ext cx="486030" cy="215444"/>
          </a:xfrm>
          <a:prstGeom prst="rect">
            <a:avLst/>
          </a:prstGeom>
          <a:noFill/>
        </p:spPr>
        <p:txBody>
          <a:bodyPr wrap="none" rtlCol="0">
            <a:spAutoFit/>
          </a:bodyPr>
          <a:lstStyle/>
          <a:p>
            <a:pPr algn="ctr"/>
            <a:r>
              <a:rPr lang="en-US" sz="800" dirty="0">
                <a:solidFill>
                  <a:prstClr val="black"/>
                </a:solidFill>
              </a:rPr>
              <a:t>Ciliates</a:t>
            </a:r>
          </a:p>
        </p:txBody>
      </p:sp>
      <p:sp>
        <p:nvSpPr>
          <p:cNvPr id="39" name="TextBox 38"/>
          <p:cNvSpPr txBox="1"/>
          <p:nvPr/>
        </p:nvSpPr>
        <p:spPr>
          <a:xfrm>
            <a:off x="3053810" y="1686963"/>
            <a:ext cx="817853" cy="338554"/>
          </a:xfrm>
          <a:prstGeom prst="rect">
            <a:avLst/>
          </a:prstGeom>
          <a:noFill/>
        </p:spPr>
        <p:txBody>
          <a:bodyPr wrap="none" rtlCol="0">
            <a:spAutoFit/>
          </a:bodyPr>
          <a:lstStyle/>
          <a:p>
            <a:pPr algn="ctr"/>
            <a:r>
              <a:rPr lang="en-US" sz="800" dirty="0">
                <a:solidFill>
                  <a:prstClr val="black"/>
                </a:solidFill>
              </a:rPr>
              <a:t>Radiolarians/</a:t>
            </a:r>
          </a:p>
          <a:p>
            <a:pPr algn="ctr"/>
            <a:r>
              <a:rPr lang="en-US" sz="800" dirty="0" err="1">
                <a:solidFill>
                  <a:prstClr val="black"/>
                </a:solidFill>
              </a:rPr>
              <a:t>Foraminiferans</a:t>
            </a:r>
            <a:endParaRPr lang="en-US" sz="800" dirty="0">
              <a:solidFill>
                <a:prstClr val="black"/>
              </a:solidFill>
            </a:endParaRPr>
          </a:p>
        </p:txBody>
      </p:sp>
      <p:pic>
        <p:nvPicPr>
          <p:cNvPr id="1027"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875" b="90625" l="7429" r="93143">
                        <a14:foregroundMark x1="7429" y1="60625" x2="7429" y2="60625"/>
                        <a14:foregroundMark x1="68000" y1="91875" x2="68000" y2="91875"/>
                        <a14:foregroundMark x1="82286" y1="82500" x2="82286" y2="82500"/>
                        <a14:foregroundMark x1="74286" y1="80625" x2="74286" y2="80625"/>
                        <a14:foregroundMark x1="74857" y1="83750" x2="74857" y2="83750"/>
                        <a14:foregroundMark x1="76000" y1="85000" x2="76000" y2="85000"/>
                        <a14:foregroundMark x1="66286" y1="7500" x2="66286" y2="7500"/>
                        <a14:foregroundMark x1="85714" y1="36875" x2="85714" y2="36875"/>
                        <a14:foregroundMark x1="86286" y1="47500" x2="86286" y2="47500"/>
                        <a14:foregroundMark x1="90857" y1="61875" x2="90857" y2="61875"/>
                        <a14:foregroundMark x1="93143" y1="62500" x2="93143" y2="62500"/>
                        <a14:foregroundMark x1="26286" y1="83750" x2="26286" y2="83750"/>
                        <a14:foregroundMark x1="25714" y1="86250" x2="25714" y2="86250"/>
                        <a14:foregroundMark x1="25143" y1="88750" x2="25143" y2="88750"/>
                        <a14:foregroundMark x1="27429" y1="53750" x2="27429" y2="53750"/>
                        <a14:foregroundMark x1="32500" y1="41818" x2="32500" y2="41818"/>
                        <a14:foregroundMark x1="30000" y1="45455" x2="30000" y2="45455"/>
                        <a14:backgroundMark x1="26857" y1="45625" x2="26857" y2="45625"/>
                        <a14:backgroundMark x1="28571" y1="43125" x2="28571" y2="43125"/>
                        <a14:backgroundMark x1="27429" y1="21250" x2="27429" y2="21250"/>
                        <a14:backgroundMark x1="21714" y1="27500" x2="21714" y2="27500"/>
                        <a14:backgroundMark x1="36667" y1="52727" x2="36667" y2="52727"/>
                        <a14:backgroundMark x1="76667" y1="43636" x2="76667" y2="43636"/>
                        <a14:backgroundMark x1="78333" y1="64545" x2="78333" y2="64545"/>
                        <a14:backgroundMark x1="69167" y1="66364" x2="69167" y2="66364"/>
                        <a14:backgroundMark x1="20833" y1="38182" x2="20833" y2="38182"/>
                        <a14:backgroundMark x1="23333" y1="57273" x2="23333" y2="57273"/>
                        <a14:backgroundMark x1="20000" y1="65455" x2="20000" y2="65455"/>
                        <a14:backgroundMark x1="42500" y1="66364" x2="42500" y2="66364"/>
                        <a14:backgroundMark x1="32500" y1="72727" x2="32500" y2="72727"/>
                        <a14:backgroundMark x1="70000" y1="84545" x2="70000" y2="84545"/>
                        <a14:backgroundMark x1="16667" y1="52727" x2="16667" y2="52727"/>
                        <a14:backgroundMark x1="75833" y1="27273" x2="75833" y2="27273"/>
                      </a14:backgroundRemoval>
                    </a14:imgEffect>
                  </a14:imgLayer>
                </a14:imgProps>
              </a:ext>
              <a:ext uri="{28A0092B-C50C-407E-A947-70E740481C1C}">
                <a14:useLocalDpi xmlns:a14="http://schemas.microsoft.com/office/drawing/2010/main" val="0"/>
              </a:ext>
            </a:extLst>
          </a:blip>
          <a:srcRect/>
          <a:stretch>
            <a:fillRect/>
          </a:stretch>
        </p:blipFill>
        <p:spPr bwMode="auto">
          <a:xfrm>
            <a:off x="3212706" y="1323849"/>
            <a:ext cx="500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Connector 47"/>
          <p:cNvCxnSpPr/>
          <p:nvPr/>
        </p:nvCxnSpPr>
        <p:spPr>
          <a:xfrm>
            <a:off x="1859167" y="2273078"/>
            <a:ext cx="547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56761" y="2273078"/>
            <a:ext cx="0" cy="457200"/>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413221" y="2273078"/>
            <a:ext cx="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885181" y="2273078"/>
            <a:ext cx="4680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2880074" y="2273078"/>
            <a:ext cx="5106"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353223" y="2273078"/>
            <a:ext cx="0" cy="87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1432" t="21508" r="5841" b="18795"/>
          <a:stretch/>
        </p:blipFill>
        <p:spPr bwMode="auto">
          <a:xfrm rot="5400000">
            <a:off x="1458868" y="3053205"/>
            <a:ext cx="846831" cy="29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extBox 65"/>
          <p:cNvSpPr txBox="1"/>
          <p:nvPr/>
        </p:nvSpPr>
        <p:spPr>
          <a:xfrm>
            <a:off x="2656570" y="2979759"/>
            <a:ext cx="458779" cy="338554"/>
          </a:xfrm>
          <a:prstGeom prst="rect">
            <a:avLst/>
          </a:prstGeom>
          <a:noFill/>
        </p:spPr>
        <p:txBody>
          <a:bodyPr wrap="none" rtlCol="0">
            <a:spAutoFit/>
          </a:bodyPr>
          <a:lstStyle/>
          <a:p>
            <a:pPr algn="ctr"/>
            <a:r>
              <a:rPr lang="en-US" sz="800" dirty="0">
                <a:solidFill>
                  <a:prstClr val="black"/>
                </a:solidFill>
              </a:rPr>
              <a:t>Brown</a:t>
            </a:r>
          </a:p>
          <a:p>
            <a:pPr algn="ctr"/>
            <a:r>
              <a:rPr lang="en-US" sz="800" dirty="0">
                <a:solidFill>
                  <a:prstClr val="black"/>
                </a:solidFill>
              </a:rPr>
              <a:t>algae</a:t>
            </a:r>
          </a:p>
        </p:txBody>
      </p:sp>
      <p:sp>
        <p:nvSpPr>
          <p:cNvPr id="67" name="TextBox 66"/>
          <p:cNvSpPr txBox="1"/>
          <p:nvPr/>
        </p:nvSpPr>
        <p:spPr>
          <a:xfrm>
            <a:off x="3087765" y="3788669"/>
            <a:ext cx="530916" cy="215444"/>
          </a:xfrm>
          <a:prstGeom prst="rect">
            <a:avLst/>
          </a:prstGeom>
          <a:noFill/>
        </p:spPr>
        <p:txBody>
          <a:bodyPr wrap="none" rtlCol="0">
            <a:spAutoFit/>
          </a:bodyPr>
          <a:lstStyle/>
          <a:p>
            <a:pPr algn="ctr"/>
            <a:r>
              <a:rPr lang="en-US" sz="800" dirty="0">
                <a:solidFill>
                  <a:prstClr val="black"/>
                </a:solidFill>
              </a:rPr>
              <a:t>Diatoms</a:t>
            </a:r>
          </a:p>
        </p:txBody>
      </p:sp>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16900" y="2560539"/>
            <a:ext cx="336561" cy="44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1" name="Straight Connector 80"/>
          <p:cNvCxnSpPr/>
          <p:nvPr/>
        </p:nvCxnSpPr>
        <p:spPr>
          <a:xfrm>
            <a:off x="4267200" y="457200"/>
            <a:ext cx="0" cy="828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913206" y="990297"/>
            <a:ext cx="506394" cy="3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913206" y="990297"/>
            <a:ext cx="0" cy="1077364"/>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419334" y="988295"/>
            <a:ext cx="266" cy="2912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46506" y="2143861"/>
            <a:ext cx="533400" cy="42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TextBox 86"/>
          <p:cNvSpPr txBox="1"/>
          <p:nvPr/>
        </p:nvSpPr>
        <p:spPr>
          <a:xfrm>
            <a:off x="3633120" y="2524861"/>
            <a:ext cx="591829" cy="215444"/>
          </a:xfrm>
          <a:prstGeom prst="rect">
            <a:avLst/>
          </a:prstGeom>
          <a:noFill/>
        </p:spPr>
        <p:txBody>
          <a:bodyPr wrap="none" rtlCol="0">
            <a:spAutoFit/>
          </a:bodyPr>
          <a:lstStyle/>
          <a:p>
            <a:pPr algn="ctr"/>
            <a:r>
              <a:rPr lang="en-US" sz="800" dirty="0">
                <a:solidFill>
                  <a:prstClr val="black"/>
                </a:solidFill>
              </a:rPr>
              <a:t>Red algae</a:t>
            </a:r>
          </a:p>
        </p:txBody>
      </p:sp>
      <p:cxnSp>
        <p:nvCxnSpPr>
          <p:cNvPr id="89" name="Straight Connector 88"/>
          <p:cNvCxnSpPr/>
          <p:nvPr/>
        </p:nvCxnSpPr>
        <p:spPr>
          <a:xfrm flipV="1">
            <a:off x="4040390" y="533098"/>
            <a:ext cx="1143000" cy="3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040390" y="533097"/>
            <a:ext cx="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181600" y="526471"/>
            <a:ext cx="0" cy="82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4040390" y="606891"/>
            <a:ext cx="753220" cy="369332"/>
          </a:xfrm>
          <a:prstGeom prst="rect">
            <a:avLst/>
          </a:prstGeom>
          <a:noFill/>
        </p:spPr>
        <p:txBody>
          <a:bodyPr wrap="none" rtlCol="0">
            <a:spAutoFit/>
          </a:bodyPr>
          <a:lstStyle/>
          <a:p>
            <a:r>
              <a:rPr lang="en-US" dirty="0">
                <a:solidFill>
                  <a:prstClr val="black"/>
                </a:solidFill>
              </a:rPr>
              <a:t>Plants</a:t>
            </a:r>
          </a:p>
        </p:txBody>
      </p:sp>
      <p:pic>
        <p:nvPicPr>
          <p:cNvPr id="1033"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22912" y="1337184"/>
            <a:ext cx="444647" cy="66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4224663" y="1989229"/>
            <a:ext cx="441146" cy="338554"/>
          </a:xfrm>
          <a:prstGeom prst="rect">
            <a:avLst/>
          </a:prstGeom>
          <a:noFill/>
        </p:spPr>
        <p:txBody>
          <a:bodyPr wrap="none" rtlCol="0">
            <a:spAutoFit/>
          </a:bodyPr>
          <a:lstStyle/>
          <a:p>
            <a:pPr algn="ctr"/>
            <a:r>
              <a:rPr lang="en-US" sz="800" dirty="0">
                <a:solidFill>
                  <a:prstClr val="black"/>
                </a:solidFill>
              </a:rPr>
              <a:t>Green</a:t>
            </a:r>
          </a:p>
          <a:p>
            <a:pPr algn="ctr"/>
            <a:r>
              <a:rPr lang="en-US" sz="800" dirty="0">
                <a:solidFill>
                  <a:prstClr val="black"/>
                </a:solidFill>
              </a:rPr>
              <a:t>Plants</a:t>
            </a:r>
          </a:p>
        </p:txBody>
      </p:sp>
      <p:cxnSp>
        <p:nvCxnSpPr>
          <p:cNvPr id="100" name="Straight Connector 99"/>
          <p:cNvCxnSpPr/>
          <p:nvPr/>
        </p:nvCxnSpPr>
        <p:spPr>
          <a:xfrm>
            <a:off x="4790616" y="602671"/>
            <a:ext cx="6195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780630" y="602672"/>
            <a:ext cx="19970" cy="228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5408020" y="602672"/>
            <a:ext cx="218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74963" y="2893194"/>
            <a:ext cx="612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887167" y="2883302"/>
            <a:ext cx="0" cy="1590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34" name="Picture 10"/>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5301" t="2023" r="21753" b="3387"/>
          <a:stretch/>
        </p:blipFill>
        <p:spPr bwMode="auto">
          <a:xfrm>
            <a:off x="4074441" y="3068636"/>
            <a:ext cx="401042" cy="4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0" name="Straight Connector 109"/>
          <p:cNvCxnSpPr/>
          <p:nvPr/>
        </p:nvCxnSpPr>
        <p:spPr>
          <a:xfrm>
            <a:off x="4274962" y="2883302"/>
            <a:ext cx="0" cy="1590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986596" y="3452417"/>
            <a:ext cx="575800" cy="215444"/>
          </a:xfrm>
          <a:prstGeom prst="rect">
            <a:avLst/>
          </a:prstGeom>
          <a:noFill/>
        </p:spPr>
        <p:txBody>
          <a:bodyPr wrap="none" rtlCol="0">
            <a:spAutoFit/>
          </a:bodyPr>
          <a:lstStyle/>
          <a:p>
            <a:pPr algn="ctr"/>
            <a:r>
              <a:rPr lang="en-US" sz="800" dirty="0">
                <a:solidFill>
                  <a:prstClr val="black"/>
                </a:solidFill>
              </a:rPr>
              <a:t>Amoebas</a:t>
            </a:r>
          </a:p>
        </p:txBody>
      </p:sp>
      <p:pic>
        <p:nvPicPr>
          <p:cNvPr id="1036" name="Picture 1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68934" y="3058997"/>
            <a:ext cx="436466" cy="28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 name="TextBox 114"/>
          <p:cNvSpPr txBox="1"/>
          <p:nvPr/>
        </p:nvSpPr>
        <p:spPr>
          <a:xfrm>
            <a:off x="4549433" y="3304256"/>
            <a:ext cx="649538" cy="215444"/>
          </a:xfrm>
          <a:prstGeom prst="rect">
            <a:avLst/>
          </a:prstGeom>
          <a:noFill/>
        </p:spPr>
        <p:txBody>
          <a:bodyPr wrap="none" rtlCol="0">
            <a:spAutoFit/>
          </a:bodyPr>
          <a:lstStyle/>
          <a:p>
            <a:pPr algn="ctr"/>
            <a:r>
              <a:rPr lang="en-US" sz="800" dirty="0">
                <a:solidFill>
                  <a:prstClr val="black"/>
                </a:solidFill>
              </a:rPr>
              <a:t>Slime mold</a:t>
            </a:r>
          </a:p>
        </p:txBody>
      </p:sp>
      <p:cxnSp>
        <p:nvCxnSpPr>
          <p:cNvPr id="119" name="Straight Connector 118"/>
          <p:cNvCxnSpPr/>
          <p:nvPr/>
        </p:nvCxnSpPr>
        <p:spPr>
          <a:xfrm>
            <a:off x="5105400" y="685498"/>
            <a:ext cx="5595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662814" y="678872"/>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5102717" y="685499"/>
            <a:ext cx="2682" cy="14223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37" name="Picture 1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926807" y="2165378"/>
            <a:ext cx="357187"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TextBox 123"/>
          <p:cNvSpPr txBox="1"/>
          <p:nvPr/>
        </p:nvSpPr>
        <p:spPr>
          <a:xfrm>
            <a:off x="4899253" y="2641213"/>
            <a:ext cx="412292" cy="215444"/>
          </a:xfrm>
          <a:prstGeom prst="rect">
            <a:avLst/>
          </a:prstGeom>
          <a:noFill/>
        </p:spPr>
        <p:txBody>
          <a:bodyPr wrap="none" rtlCol="0">
            <a:spAutoFit/>
          </a:bodyPr>
          <a:lstStyle/>
          <a:p>
            <a:pPr algn="ctr"/>
            <a:r>
              <a:rPr lang="en-US" sz="800" dirty="0">
                <a:solidFill>
                  <a:prstClr val="black"/>
                </a:solidFill>
              </a:rPr>
              <a:t>Fungi</a:t>
            </a:r>
          </a:p>
        </p:txBody>
      </p:sp>
      <p:cxnSp>
        <p:nvCxnSpPr>
          <p:cNvPr id="125" name="Straight Connector 124"/>
          <p:cNvCxnSpPr/>
          <p:nvPr/>
        </p:nvCxnSpPr>
        <p:spPr>
          <a:xfrm>
            <a:off x="5408020" y="761698"/>
            <a:ext cx="4833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891414" y="755072"/>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410200" y="755071"/>
            <a:ext cx="0" cy="22900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38" name="Picture 14"/>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3309" b="95221" l="1892" r="96486"/>
                    </a14:imgEffect>
                  </a14:imgLayer>
                </a14:imgProps>
              </a:ext>
              <a:ext uri="{28A0092B-C50C-407E-A947-70E740481C1C}">
                <a14:useLocalDpi xmlns:a14="http://schemas.microsoft.com/office/drawing/2010/main" val="0"/>
              </a:ext>
            </a:extLst>
          </a:blip>
          <a:srcRect/>
          <a:stretch>
            <a:fillRect/>
          </a:stretch>
        </p:blipFill>
        <p:spPr bwMode="auto">
          <a:xfrm>
            <a:off x="5212675" y="3068556"/>
            <a:ext cx="547450" cy="40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 name="TextBox 130"/>
          <p:cNvSpPr txBox="1"/>
          <p:nvPr/>
        </p:nvSpPr>
        <p:spPr>
          <a:xfrm>
            <a:off x="5271438" y="3439261"/>
            <a:ext cx="429925" cy="338554"/>
          </a:xfrm>
          <a:prstGeom prst="rect">
            <a:avLst/>
          </a:prstGeom>
          <a:noFill/>
        </p:spPr>
        <p:txBody>
          <a:bodyPr wrap="none" rtlCol="0">
            <a:spAutoFit/>
          </a:bodyPr>
          <a:lstStyle/>
          <a:p>
            <a:pPr algn="ctr"/>
            <a:r>
              <a:rPr lang="en-US" sz="800" dirty="0">
                <a:solidFill>
                  <a:prstClr val="black"/>
                </a:solidFill>
              </a:rPr>
              <a:t>Comb</a:t>
            </a:r>
          </a:p>
          <a:p>
            <a:pPr algn="ctr"/>
            <a:r>
              <a:rPr lang="en-US" sz="800" dirty="0">
                <a:solidFill>
                  <a:prstClr val="black"/>
                </a:solidFill>
              </a:rPr>
              <a:t>Jellies</a:t>
            </a:r>
          </a:p>
        </p:txBody>
      </p:sp>
      <p:cxnSp>
        <p:nvCxnSpPr>
          <p:cNvPr id="134" name="Straight Connector 133"/>
          <p:cNvCxnSpPr/>
          <p:nvPr/>
        </p:nvCxnSpPr>
        <p:spPr>
          <a:xfrm flipH="1">
            <a:off x="6538813" y="831812"/>
            <a:ext cx="751" cy="675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5701362" y="837897"/>
            <a:ext cx="83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701362" y="830232"/>
            <a:ext cx="0" cy="14806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39" name="Picture 1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86400" y="2336826"/>
            <a:ext cx="424820" cy="35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 name="TextBox 146"/>
          <p:cNvSpPr txBox="1"/>
          <p:nvPr/>
        </p:nvSpPr>
        <p:spPr>
          <a:xfrm>
            <a:off x="5431749" y="2667858"/>
            <a:ext cx="534122" cy="215444"/>
          </a:xfrm>
          <a:prstGeom prst="rect">
            <a:avLst/>
          </a:prstGeom>
          <a:noFill/>
        </p:spPr>
        <p:txBody>
          <a:bodyPr wrap="none" rtlCol="0">
            <a:spAutoFit/>
          </a:bodyPr>
          <a:lstStyle/>
          <a:p>
            <a:pPr algn="ctr"/>
            <a:r>
              <a:rPr lang="en-US" sz="800" dirty="0">
                <a:solidFill>
                  <a:prstClr val="black"/>
                </a:solidFill>
              </a:rPr>
              <a:t>Sponges</a:t>
            </a:r>
          </a:p>
        </p:txBody>
      </p:sp>
      <p:cxnSp>
        <p:nvCxnSpPr>
          <p:cNvPr id="161" name="Straight Connector 160"/>
          <p:cNvCxnSpPr/>
          <p:nvPr/>
        </p:nvCxnSpPr>
        <p:spPr>
          <a:xfrm>
            <a:off x="8610600" y="908783"/>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6029252" y="905375"/>
            <a:ext cx="25908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6019801" y="899389"/>
            <a:ext cx="3" cy="4972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0" name="Picture 1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5400000">
            <a:off x="5756613" y="1494430"/>
            <a:ext cx="526375" cy="37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 name="TextBox 171"/>
          <p:cNvSpPr txBox="1"/>
          <p:nvPr/>
        </p:nvSpPr>
        <p:spPr>
          <a:xfrm>
            <a:off x="5760125" y="1915261"/>
            <a:ext cx="513282" cy="338554"/>
          </a:xfrm>
          <a:prstGeom prst="rect">
            <a:avLst/>
          </a:prstGeom>
          <a:noFill/>
        </p:spPr>
        <p:txBody>
          <a:bodyPr wrap="none" rtlCol="0">
            <a:spAutoFit/>
          </a:bodyPr>
          <a:lstStyle/>
          <a:p>
            <a:pPr algn="ctr"/>
            <a:r>
              <a:rPr lang="en-US" sz="800" dirty="0">
                <a:solidFill>
                  <a:prstClr val="black"/>
                </a:solidFill>
              </a:rPr>
              <a:t>Corals/</a:t>
            </a:r>
          </a:p>
          <a:p>
            <a:pPr algn="ctr"/>
            <a:r>
              <a:rPr lang="en-US" sz="800" dirty="0">
                <a:solidFill>
                  <a:prstClr val="black"/>
                </a:solidFill>
              </a:rPr>
              <a:t>Jellyfish</a:t>
            </a:r>
          </a:p>
        </p:txBody>
      </p:sp>
      <p:sp>
        <p:nvSpPr>
          <p:cNvPr id="174" name="TextBox 173"/>
          <p:cNvSpPr txBox="1"/>
          <p:nvPr/>
        </p:nvSpPr>
        <p:spPr>
          <a:xfrm>
            <a:off x="5628061" y="468868"/>
            <a:ext cx="930063" cy="369332"/>
          </a:xfrm>
          <a:prstGeom prst="rect">
            <a:avLst/>
          </a:prstGeom>
          <a:noFill/>
        </p:spPr>
        <p:txBody>
          <a:bodyPr wrap="none" rtlCol="0">
            <a:spAutoFit/>
          </a:bodyPr>
          <a:lstStyle/>
          <a:p>
            <a:r>
              <a:rPr lang="en-US" dirty="0">
                <a:solidFill>
                  <a:prstClr val="black"/>
                </a:solidFill>
              </a:rPr>
              <a:t>Animals</a:t>
            </a:r>
          </a:p>
        </p:txBody>
      </p:sp>
      <p:cxnSp>
        <p:nvCxnSpPr>
          <p:cNvPr id="263" name="Straight Connector 262"/>
          <p:cNvCxnSpPr/>
          <p:nvPr/>
        </p:nvCxnSpPr>
        <p:spPr>
          <a:xfrm>
            <a:off x="6400800" y="990601"/>
            <a:ext cx="2362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6400800" y="990602"/>
            <a:ext cx="0" cy="31875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3340389" y="4178163"/>
            <a:ext cx="321773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3025664" y="4256846"/>
            <a:ext cx="0" cy="82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2592140" y="4339672"/>
            <a:ext cx="5976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2594379" y="4335531"/>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2312342" y="4419185"/>
            <a:ext cx="5595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2312224" y="4415044"/>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2070527" y="4501015"/>
            <a:ext cx="4833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2070527" y="4498699"/>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1863447" y="4578212"/>
            <a:ext cx="0" cy="1361247"/>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1865854" y="4578211"/>
            <a:ext cx="337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17" name="Picture 17"/>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0000" l="10000" r="90000">
                        <a14:foregroundMark x1="37000" y1="39640" x2="37000" y2="39640"/>
                        <a14:foregroundMark x1="36000" y1="33333" x2="36000" y2="33333"/>
                        <a14:foregroundMark x1="40400" y1="32132" x2="40400" y2="32132"/>
                        <a14:foregroundMark x1="50600" y1="33934" x2="50600" y2="33934"/>
                        <a14:foregroundMark x1="57000" y1="46547" x2="57000" y2="46547"/>
                        <a14:foregroundMark x1="53200" y1="36637" x2="53200" y2="36637"/>
                        <a14:foregroundMark x1="55200" y1="40841" x2="55200" y2="40841"/>
                        <a14:foregroundMark x1="49400" y1="32132" x2="49400" y2="32132"/>
                        <a14:foregroundMark x1="26800" y1="38739" x2="26800" y2="38739"/>
                        <a14:foregroundMark x1="26200" y1="39940" x2="26200" y2="39940"/>
                        <a14:foregroundMark x1="66000" y1="42943" x2="66000" y2="42943"/>
                        <a14:foregroundMark x1="65200" y1="32733" x2="65200" y2="32733"/>
                        <a14:foregroundMark x1="65200" y1="30330" x2="65200" y2="30330"/>
                        <a14:foregroundMark x1="65200" y1="28529" x2="65200" y2="28529"/>
                        <a14:foregroundMark x1="44200" y1="33033" x2="44200" y2="33033"/>
                        <a14:foregroundMark x1="76000" y1="60661" x2="76000" y2="60661"/>
                        <a14:foregroundMark x1="77400" y1="62763" x2="77400" y2="62763"/>
                        <a14:backgroundMark x1="33800" y1="84685" x2="33800" y2="84685"/>
                        <a14:backgroundMark x1="44200" y1="84384" x2="44200" y2="84384"/>
                        <a14:backgroundMark x1="51200" y1="86186" x2="51200" y2="86186"/>
                        <a14:backgroundMark x1="64800" y1="87087" x2="64800" y2="87087"/>
                        <a14:backgroundMark x1="62000" y1="85285" x2="62000" y2="85285"/>
                        <a14:backgroundMark x1="62800" y1="82282" x2="62800" y2="82282"/>
                      </a14:backgroundRemoval>
                    </a14:imgEffect>
                  </a14:imgLayer>
                </a14:imgProps>
              </a:ext>
              <a:ext uri="{28A0092B-C50C-407E-A947-70E740481C1C}">
                <a14:useLocalDpi xmlns:a14="http://schemas.microsoft.com/office/drawing/2010/main" val="0"/>
              </a:ext>
            </a:extLst>
          </a:blip>
          <a:srcRect l="14800" t="19219" r="19001" b="13637"/>
          <a:stretch/>
        </p:blipFill>
        <p:spPr bwMode="auto">
          <a:xfrm>
            <a:off x="1600200" y="5939459"/>
            <a:ext cx="663464" cy="44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0" name="TextBox 299"/>
          <p:cNvSpPr txBox="1"/>
          <p:nvPr/>
        </p:nvSpPr>
        <p:spPr>
          <a:xfrm>
            <a:off x="1549961" y="6387621"/>
            <a:ext cx="665568" cy="215444"/>
          </a:xfrm>
          <a:prstGeom prst="rect">
            <a:avLst/>
          </a:prstGeom>
          <a:noFill/>
        </p:spPr>
        <p:txBody>
          <a:bodyPr wrap="none" rtlCol="0">
            <a:spAutoFit/>
          </a:bodyPr>
          <a:lstStyle/>
          <a:p>
            <a:pPr algn="ctr"/>
            <a:r>
              <a:rPr lang="en-US" sz="800" dirty="0">
                <a:solidFill>
                  <a:prstClr val="black"/>
                </a:solidFill>
              </a:rPr>
              <a:t>Gastropods</a:t>
            </a:r>
          </a:p>
        </p:txBody>
      </p:sp>
      <p:pic>
        <p:nvPicPr>
          <p:cNvPr id="258" name="Picture 19"/>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73" b="92994" l="10000" r="90000">
                        <a14:foregroundMark x1="39375" y1="92994" x2="39375" y2="92994"/>
                        <a14:foregroundMark x1="16458" y1="52866" x2="16458" y2="52866"/>
                      </a14:backgroundRemoval>
                    </a14:imgEffect>
                  </a14:imgLayer>
                </a14:imgProps>
              </a:ext>
              <a:ext uri="{28A0092B-C50C-407E-A947-70E740481C1C}">
                <a14:useLocalDpi xmlns:a14="http://schemas.microsoft.com/office/drawing/2010/main" val="0"/>
              </a:ext>
            </a:extLst>
          </a:blip>
          <a:srcRect/>
          <a:stretch>
            <a:fillRect/>
          </a:stretch>
        </p:blipFill>
        <p:spPr bwMode="auto">
          <a:xfrm>
            <a:off x="1877978" y="5343015"/>
            <a:ext cx="665483" cy="4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 name="TextBox 306"/>
          <p:cNvSpPr txBox="1"/>
          <p:nvPr/>
        </p:nvSpPr>
        <p:spPr>
          <a:xfrm>
            <a:off x="1814138" y="5724014"/>
            <a:ext cx="731290" cy="215444"/>
          </a:xfrm>
          <a:prstGeom prst="rect">
            <a:avLst/>
          </a:prstGeom>
          <a:noFill/>
        </p:spPr>
        <p:txBody>
          <a:bodyPr wrap="none" rtlCol="0">
            <a:spAutoFit/>
          </a:bodyPr>
          <a:lstStyle/>
          <a:p>
            <a:pPr algn="ctr"/>
            <a:r>
              <a:rPr lang="en-US" sz="800" dirty="0">
                <a:solidFill>
                  <a:prstClr val="black"/>
                </a:solidFill>
              </a:rPr>
              <a:t>Cephalopods</a:t>
            </a:r>
          </a:p>
        </p:txBody>
      </p:sp>
      <p:pic>
        <p:nvPicPr>
          <p:cNvPr id="260" name="Picture 2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74620" y="6163540"/>
            <a:ext cx="621177" cy="46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0" name="Straight Connector 309"/>
          <p:cNvCxnSpPr/>
          <p:nvPr/>
        </p:nvCxnSpPr>
        <p:spPr>
          <a:xfrm>
            <a:off x="2553921" y="4496835"/>
            <a:ext cx="0" cy="1666705"/>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2203834" y="4578212"/>
            <a:ext cx="0" cy="827847"/>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21" name="TextBox 320"/>
          <p:cNvSpPr txBox="1"/>
          <p:nvPr/>
        </p:nvSpPr>
        <p:spPr>
          <a:xfrm>
            <a:off x="2292475" y="6562214"/>
            <a:ext cx="522900" cy="215444"/>
          </a:xfrm>
          <a:prstGeom prst="rect">
            <a:avLst/>
          </a:prstGeom>
          <a:noFill/>
        </p:spPr>
        <p:txBody>
          <a:bodyPr wrap="none" rtlCol="0">
            <a:spAutoFit/>
          </a:bodyPr>
          <a:lstStyle/>
          <a:p>
            <a:pPr algn="ctr"/>
            <a:r>
              <a:rPr lang="en-US" sz="800" dirty="0">
                <a:solidFill>
                  <a:prstClr val="black"/>
                </a:solidFill>
              </a:rPr>
              <a:t>Bivalves</a:t>
            </a:r>
          </a:p>
        </p:txBody>
      </p:sp>
      <p:pic>
        <p:nvPicPr>
          <p:cNvPr id="284" name="Picture 21"/>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98745" l="0" r="100000"/>
                    </a14:imgEffect>
                  </a14:imgLayer>
                </a14:imgProps>
              </a:ext>
              <a:ext uri="{28A0092B-C50C-407E-A947-70E740481C1C}">
                <a14:useLocalDpi xmlns:a14="http://schemas.microsoft.com/office/drawing/2010/main" val="0"/>
              </a:ext>
            </a:extLst>
          </a:blip>
          <a:srcRect/>
          <a:stretch>
            <a:fillRect/>
          </a:stretch>
        </p:blipFill>
        <p:spPr bwMode="auto">
          <a:xfrm>
            <a:off x="2644665" y="5532344"/>
            <a:ext cx="449987" cy="33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5" name="TextBox 324"/>
          <p:cNvSpPr txBox="1"/>
          <p:nvPr/>
        </p:nvSpPr>
        <p:spPr>
          <a:xfrm>
            <a:off x="2588682" y="5823393"/>
            <a:ext cx="546946" cy="215444"/>
          </a:xfrm>
          <a:prstGeom prst="rect">
            <a:avLst/>
          </a:prstGeom>
          <a:noFill/>
        </p:spPr>
        <p:txBody>
          <a:bodyPr wrap="none" rtlCol="0">
            <a:spAutoFit/>
          </a:bodyPr>
          <a:lstStyle/>
          <a:p>
            <a:pPr algn="ctr"/>
            <a:r>
              <a:rPr lang="en-US" sz="800" dirty="0">
                <a:solidFill>
                  <a:prstClr val="black"/>
                </a:solidFill>
              </a:rPr>
              <a:t>Annelids</a:t>
            </a:r>
          </a:p>
        </p:txBody>
      </p:sp>
      <p:cxnSp>
        <p:nvCxnSpPr>
          <p:cNvPr id="331" name="Straight Connector 330"/>
          <p:cNvCxnSpPr/>
          <p:nvPr/>
        </p:nvCxnSpPr>
        <p:spPr>
          <a:xfrm>
            <a:off x="3183524" y="4339673"/>
            <a:ext cx="0" cy="1666705"/>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89" name="Picture 2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10800000">
            <a:off x="3325889" y="4966157"/>
            <a:ext cx="533822" cy="56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3" name="TextBox 332"/>
          <p:cNvSpPr txBox="1"/>
          <p:nvPr/>
        </p:nvSpPr>
        <p:spPr>
          <a:xfrm>
            <a:off x="3306796" y="5499556"/>
            <a:ext cx="623890" cy="215444"/>
          </a:xfrm>
          <a:prstGeom prst="rect">
            <a:avLst/>
          </a:prstGeom>
          <a:noFill/>
        </p:spPr>
        <p:txBody>
          <a:bodyPr wrap="none" rtlCol="0">
            <a:spAutoFit/>
          </a:bodyPr>
          <a:lstStyle/>
          <a:p>
            <a:pPr algn="ctr"/>
            <a:r>
              <a:rPr lang="en-US" sz="800" dirty="0">
                <a:solidFill>
                  <a:prstClr val="black"/>
                </a:solidFill>
              </a:rPr>
              <a:t>Flatworms</a:t>
            </a:r>
          </a:p>
        </p:txBody>
      </p:sp>
      <p:cxnSp>
        <p:nvCxnSpPr>
          <p:cNvPr id="337" name="Straight Connector 336"/>
          <p:cNvCxnSpPr/>
          <p:nvPr/>
        </p:nvCxnSpPr>
        <p:spPr>
          <a:xfrm>
            <a:off x="3021067" y="4256846"/>
            <a:ext cx="5976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39" name="Picture 8"/>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9910" b="89790" l="6200" r="90000">
                        <a14:foregroundMark x1="87200" y1="64565" x2="87200" y2="64565"/>
                        <a14:foregroundMark x1="86200" y1="62763" x2="86200" y2="62763"/>
                        <a14:foregroundMark x1="50000" y1="46847" x2="50000" y2="46847"/>
                        <a14:foregroundMark x1="13400" y1="67568" x2="13400" y2="67568"/>
                      </a14:backgroundRemoval>
                    </a14:imgEffect>
                  </a14:imgLayer>
                </a14:imgProps>
              </a:ext>
              <a:ext uri="{28A0092B-C50C-407E-A947-70E740481C1C}">
                <a14:useLocalDpi xmlns:a14="http://schemas.microsoft.com/office/drawing/2010/main" val="0"/>
              </a:ext>
            </a:extLst>
          </a:blip>
          <a:srcRect l="3501" t="39583" r="8190" b="25129"/>
          <a:stretch/>
        </p:blipFill>
        <p:spPr bwMode="auto">
          <a:xfrm rot="18741397">
            <a:off x="2793681" y="6164001"/>
            <a:ext cx="806106" cy="214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0" name="TextBox 339"/>
          <p:cNvSpPr txBox="1"/>
          <p:nvPr/>
        </p:nvSpPr>
        <p:spPr>
          <a:xfrm>
            <a:off x="2801202" y="6552911"/>
            <a:ext cx="808235" cy="215444"/>
          </a:xfrm>
          <a:prstGeom prst="rect">
            <a:avLst/>
          </a:prstGeom>
          <a:noFill/>
        </p:spPr>
        <p:txBody>
          <a:bodyPr wrap="none" rtlCol="0">
            <a:spAutoFit/>
          </a:bodyPr>
          <a:lstStyle/>
          <a:p>
            <a:pPr algn="ctr"/>
            <a:r>
              <a:rPr lang="en-US" sz="800" dirty="0">
                <a:solidFill>
                  <a:prstClr val="black"/>
                </a:solidFill>
              </a:rPr>
              <a:t>Ribbon Worms</a:t>
            </a:r>
          </a:p>
        </p:txBody>
      </p:sp>
      <p:cxnSp>
        <p:nvCxnSpPr>
          <p:cNvPr id="341" name="Straight Connector 340"/>
          <p:cNvCxnSpPr/>
          <p:nvPr/>
        </p:nvCxnSpPr>
        <p:spPr>
          <a:xfrm>
            <a:off x="2862155" y="4415458"/>
            <a:ext cx="0" cy="1066800"/>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3618741" y="4256846"/>
            <a:ext cx="0" cy="692012"/>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3340388" y="4174020"/>
            <a:ext cx="0" cy="82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6559713" y="4178162"/>
            <a:ext cx="0" cy="82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4150706" y="4260988"/>
            <a:ext cx="26310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3964871" y="4339672"/>
            <a:ext cx="0" cy="1653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97" name="Picture 2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670432" y="6002935"/>
            <a:ext cx="582903" cy="59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3" name="TextBox 352"/>
          <p:cNvSpPr txBox="1"/>
          <p:nvPr/>
        </p:nvSpPr>
        <p:spPr>
          <a:xfrm>
            <a:off x="3589827" y="6592752"/>
            <a:ext cx="744114" cy="215444"/>
          </a:xfrm>
          <a:prstGeom prst="rect">
            <a:avLst/>
          </a:prstGeom>
          <a:noFill/>
        </p:spPr>
        <p:txBody>
          <a:bodyPr wrap="none" rtlCol="0">
            <a:spAutoFit/>
          </a:bodyPr>
          <a:lstStyle/>
          <a:p>
            <a:pPr algn="ctr"/>
            <a:r>
              <a:rPr lang="en-US" sz="800" dirty="0">
                <a:solidFill>
                  <a:prstClr val="black"/>
                </a:solidFill>
              </a:rPr>
              <a:t>Roundworms</a:t>
            </a:r>
          </a:p>
        </p:txBody>
      </p:sp>
      <p:cxnSp>
        <p:nvCxnSpPr>
          <p:cNvPr id="357" name="Straight Connector 356"/>
          <p:cNvCxnSpPr/>
          <p:nvPr/>
        </p:nvCxnSpPr>
        <p:spPr>
          <a:xfrm>
            <a:off x="6781800" y="4256846"/>
            <a:ext cx="0" cy="82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5271438" y="4335066"/>
            <a:ext cx="2043763" cy="4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7314974" y="4335065"/>
            <a:ext cx="227" cy="13222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03" name="Picture 25"/>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978347" y="5622976"/>
            <a:ext cx="673707" cy="8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2" name="TextBox 361"/>
          <p:cNvSpPr txBox="1"/>
          <p:nvPr/>
        </p:nvSpPr>
        <p:spPr>
          <a:xfrm>
            <a:off x="7015278" y="6490156"/>
            <a:ext cx="599844" cy="215444"/>
          </a:xfrm>
          <a:prstGeom prst="rect">
            <a:avLst/>
          </a:prstGeom>
          <a:noFill/>
        </p:spPr>
        <p:txBody>
          <a:bodyPr wrap="none" rtlCol="0">
            <a:spAutoFit/>
          </a:bodyPr>
          <a:lstStyle/>
          <a:p>
            <a:pPr algn="ctr"/>
            <a:r>
              <a:rPr lang="en-US" sz="800" dirty="0">
                <a:solidFill>
                  <a:prstClr val="black"/>
                </a:solidFill>
              </a:rPr>
              <a:t>Arachnids</a:t>
            </a:r>
          </a:p>
        </p:txBody>
      </p:sp>
      <p:cxnSp>
        <p:nvCxnSpPr>
          <p:cNvPr id="363" name="Straight Connector 362"/>
          <p:cNvCxnSpPr/>
          <p:nvPr/>
        </p:nvCxnSpPr>
        <p:spPr>
          <a:xfrm>
            <a:off x="5270784" y="4326421"/>
            <a:ext cx="0" cy="82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5069058" y="4409247"/>
            <a:ext cx="10514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6121761" y="4405721"/>
            <a:ext cx="0" cy="82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5069058" y="4405722"/>
            <a:ext cx="0" cy="789035"/>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378" name="TextBox 377"/>
          <p:cNvSpPr txBox="1"/>
          <p:nvPr/>
        </p:nvSpPr>
        <p:spPr>
          <a:xfrm>
            <a:off x="4860850" y="5621179"/>
            <a:ext cx="479618" cy="215444"/>
          </a:xfrm>
          <a:prstGeom prst="rect">
            <a:avLst/>
          </a:prstGeom>
          <a:noFill/>
        </p:spPr>
        <p:txBody>
          <a:bodyPr wrap="none" rtlCol="0">
            <a:spAutoFit/>
          </a:bodyPr>
          <a:lstStyle/>
          <a:p>
            <a:pPr algn="ctr"/>
            <a:r>
              <a:rPr lang="en-US" sz="800" dirty="0">
                <a:solidFill>
                  <a:prstClr val="black"/>
                </a:solidFill>
              </a:rPr>
              <a:t>Insects</a:t>
            </a:r>
          </a:p>
        </p:txBody>
      </p:sp>
      <p:cxnSp>
        <p:nvCxnSpPr>
          <p:cNvPr id="382" name="Straight Connector 381"/>
          <p:cNvCxnSpPr/>
          <p:nvPr/>
        </p:nvCxnSpPr>
        <p:spPr>
          <a:xfrm>
            <a:off x="5662814" y="4404163"/>
            <a:ext cx="0" cy="1638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26" name="Picture 28"/>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334001" y="6067323"/>
            <a:ext cx="646043" cy="38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7" name="TextBox 386"/>
          <p:cNvSpPr txBox="1"/>
          <p:nvPr/>
        </p:nvSpPr>
        <p:spPr>
          <a:xfrm>
            <a:off x="5342054" y="6400800"/>
            <a:ext cx="641522" cy="215444"/>
          </a:xfrm>
          <a:prstGeom prst="rect">
            <a:avLst/>
          </a:prstGeom>
          <a:noFill/>
        </p:spPr>
        <p:txBody>
          <a:bodyPr wrap="none" rtlCol="0">
            <a:spAutoFit/>
          </a:bodyPr>
          <a:lstStyle/>
          <a:p>
            <a:pPr algn="ctr"/>
            <a:r>
              <a:rPr lang="en-US" sz="800" dirty="0" err="1">
                <a:solidFill>
                  <a:prstClr val="black"/>
                </a:solidFill>
              </a:rPr>
              <a:t>Myriapoda</a:t>
            </a:r>
            <a:endParaRPr lang="en-US" sz="800" dirty="0">
              <a:solidFill>
                <a:prstClr val="black"/>
              </a:solidFill>
            </a:endParaRPr>
          </a:p>
        </p:txBody>
      </p:sp>
      <p:cxnSp>
        <p:nvCxnSpPr>
          <p:cNvPr id="394" name="Straight Connector 393"/>
          <p:cNvCxnSpPr/>
          <p:nvPr/>
        </p:nvCxnSpPr>
        <p:spPr>
          <a:xfrm>
            <a:off x="6008596" y="4484826"/>
            <a:ext cx="0" cy="849503"/>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96" name="TextBox 395"/>
          <p:cNvSpPr txBox="1"/>
          <p:nvPr/>
        </p:nvSpPr>
        <p:spPr>
          <a:xfrm>
            <a:off x="5718667" y="5686544"/>
            <a:ext cx="595036" cy="215444"/>
          </a:xfrm>
          <a:prstGeom prst="rect">
            <a:avLst/>
          </a:prstGeom>
          <a:noFill/>
        </p:spPr>
        <p:txBody>
          <a:bodyPr wrap="none" rtlCol="0">
            <a:spAutoFit/>
          </a:bodyPr>
          <a:lstStyle/>
          <a:p>
            <a:pPr algn="ctr"/>
            <a:r>
              <a:rPr lang="en-US" sz="800" dirty="0">
                <a:solidFill>
                  <a:prstClr val="black"/>
                </a:solidFill>
              </a:rPr>
              <a:t>Decapods</a:t>
            </a:r>
          </a:p>
        </p:txBody>
      </p:sp>
      <p:cxnSp>
        <p:nvCxnSpPr>
          <p:cNvPr id="398" name="Straight Connector 397"/>
          <p:cNvCxnSpPr/>
          <p:nvPr/>
        </p:nvCxnSpPr>
        <p:spPr>
          <a:xfrm>
            <a:off x="6705600" y="4484825"/>
            <a:ext cx="0" cy="82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6004246" y="4484826"/>
            <a:ext cx="70135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6400800" y="4566201"/>
            <a:ext cx="515722"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a:endCxn id="361" idx="0"/>
          </p:cNvCxnSpPr>
          <p:nvPr/>
        </p:nvCxnSpPr>
        <p:spPr>
          <a:xfrm>
            <a:off x="6400800" y="4566201"/>
            <a:ext cx="0" cy="14139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2" name="TextBox 411"/>
          <p:cNvSpPr txBox="1"/>
          <p:nvPr/>
        </p:nvSpPr>
        <p:spPr>
          <a:xfrm>
            <a:off x="6099276" y="6261556"/>
            <a:ext cx="603050" cy="215444"/>
          </a:xfrm>
          <a:prstGeom prst="rect">
            <a:avLst/>
          </a:prstGeom>
          <a:noFill/>
        </p:spPr>
        <p:txBody>
          <a:bodyPr wrap="none" rtlCol="0">
            <a:spAutoFit/>
          </a:bodyPr>
          <a:lstStyle/>
          <a:p>
            <a:pPr algn="ctr"/>
            <a:r>
              <a:rPr lang="en-US" sz="800" dirty="0">
                <a:solidFill>
                  <a:prstClr val="black"/>
                </a:solidFill>
              </a:rPr>
              <a:t>Copepods</a:t>
            </a:r>
          </a:p>
        </p:txBody>
      </p:sp>
      <p:cxnSp>
        <p:nvCxnSpPr>
          <p:cNvPr id="414" name="Straight Connector 413"/>
          <p:cNvCxnSpPr/>
          <p:nvPr/>
        </p:nvCxnSpPr>
        <p:spPr>
          <a:xfrm>
            <a:off x="6916522" y="4560698"/>
            <a:ext cx="0" cy="3161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70" name="Picture 31"/>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715305" y="4909576"/>
            <a:ext cx="402435" cy="53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 name="TextBox 418"/>
          <p:cNvSpPr txBox="1"/>
          <p:nvPr/>
        </p:nvSpPr>
        <p:spPr>
          <a:xfrm>
            <a:off x="6635035" y="5437780"/>
            <a:ext cx="562976" cy="215444"/>
          </a:xfrm>
          <a:prstGeom prst="rect">
            <a:avLst/>
          </a:prstGeom>
          <a:noFill/>
        </p:spPr>
        <p:txBody>
          <a:bodyPr wrap="none" rtlCol="0">
            <a:spAutoFit/>
          </a:bodyPr>
          <a:lstStyle/>
          <a:p>
            <a:pPr algn="ctr"/>
            <a:r>
              <a:rPr lang="en-US" sz="800" dirty="0" err="1">
                <a:solidFill>
                  <a:prstClr val="black"/>
                </a:solidFill>
              </a:rPr>
              <a:t>Barnicles</a:t>
            </a:r>
            <a:endParaRPr lang="en-US" sz="800" dirty="0">
              <a:solidFill>
                <a:prstClr val="black"/>
              </a:solidFill>
            </a:endParaRPr>
          </a:p>
        </p:txBody>
      </p:sp>
      <p:cxnSp>
        <p:nvCxnSpPr>
          <p:cNvPr id="427" name="Straight Connector 426"/>
          <p:cNvCxnSpPr/>
          <p:nvPr/>
        </p:nvCxnSpPr>
        <p:spPr>
          <a:xfrm>
            <a:off x="8763000" y="987496"/>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a:off x="3961882" y="4343087"/>
            <a:ext cx="3120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a:off x="4274962" y="4339673"/>
            <a:ext cx="0" cy="702157"/>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a:off x="4150705" y="4260988"/>
            <a:ext cx="0" cy="82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2" name="TextBox 441"/>
          <p:cNvSpPr txBox="1"/>
          <p:nvPr/>
        </p:nvSpPr>
        <p:spPr>
          <a:xfrm>
            <a:off x="4030678" y="5562600"/>
            <a:ext cx="487634" cy="338554"/>
          </a:xfrm>
          <a:prstGeom prst="rect">
            <a:avLst/>
          </a:prstGeom>
          <a:noFill/>
        </p:spPr>
        <p:txBody>
          <a:bodyPr wrap="none" rtlCol="0">
            <a:spAutoFit/>
          </a:bodyPr>
          <a:lstStyle/>
          <a:p>
            <a:pPr algn="ctr"/>
            <a:r>
              <a:rPr lang="en-US" sz="800" dirty="0">
                <a:solidFill>
                  <a:prstClr val="black"/>
                </a:solidFill>
              </a:rPr>
              <a:t>Arrow</a:t>
            </a:r>
          </a:p>
          <a:p>
            <a:pPr algn="ctr"/>
            <a:r>
              <a:rPr lang="en-US" sz="800" dirty="0">
                <a:solidFill>
                  <a:prstClr val="black"/>
                </a:solidFill>
              </a:rPr>
              <a:t>Worms</a:t>
            </a:r>
          </a:p>
        </p:txBody>
      </p:sp>
      <p:pic>
        <p:nvPicPr>
          <p:cNvPr id="444" name="Picture 4" descr="http://www.cmarz.org/CMarZ_RHBrown_April06/images/animal_photos/Eukrohnia_sp1b.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6167" b="90000" l="10000" r="92833">
                        <a14:backgroundMark x1="73333" y1="19000" x2="73333" y2="19000"/>
                        <a14:backgroundMark x1="82167" y1="25167" x2="82167" y2="25167"/>
                        <a14:backgroundMark x1="80000" y1="29833" x2="80000" y2="29833"/>
                        <a14:backgroundMark x1="76333" y1="31667" x2="76333" y2="31667"/>
                        <a14:backgroundMark x1="77000" y1="26833" x2="77000" y2="26833"/>
                        <a14:backgroundMark x1="90000" y1="12667" x2="90000" y2="12667"/>
                        <a14:backgroundMark x1="90833" y1="10833" x2="90833" y2="10833"/>
                      </a14:backgroundRemoval>
                    </a14:imgEffect>
                  </a14:imgLayer>
                </a14:imgProps>
              </a:ext>
              <a:ext uri="{28A0092B-C50C-407E-A947-70E740481C1C}">
                <a14:useLocalDpi xmlns:a14="http://schemas.microsoft.com/office/drawing/2010/main" val="0"/>
              </a:ext>
            </a:extLst>
          </a:blip>
          <a:srcRect/>
          <a:stretch>
            <a:fillRect/>
          </a:stretch>
        </p:blipFill>
        <p:spPr bwMode="auto">
          <a:xfrm rot="20647279">
            <a:off x="3940185" y="4931818"/>
            <a:ext cx="654032" cy="654032"/>
          </a:xfrm>
          <a:prstGeom prst="rect">
            <a:avLst/>
          </a:prstGeom>
          <a:noFill/>
          <a:extLst>
            <a:ext uri="{909E8E84-426E-40DD-AFC4-6F175D3DCCD1}">
              <a14:hiddenFill xmlns:a14="http://schemas.microsoft.com/office/drawing/2010/main">
                <a:solidFill>
                  <a:srgbClr val="FFFFFF"/>
                </a:solidFill>
              </a14:hiddenFill>
            </a:ext>
          </a:extLst>
        </p:spPr>
      </p:pic>
      <p:cxnSp>
        <p:nvCxnSpPr>
          <p:cNvPr id="450" name="Straight Connector 449"/>
          <p:cNvCxnSpPr/>
          <p:nvPr/>
        </p:nvCxnSpPr>
        <p:spPr>
          <a:xfrm flipH="1">
            <a:off x="6778124" y="1069286"/>
            <a:ext cx="2" cy="223497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a:off x="6781800" y="1069286"/>
            <a:ext cx="2133600" cy="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08" name="Picture 34"/>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538064" y="3352801"/>
            <a:ext cx="487473" cy="54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5" name="TextBox 454"/>
          <p:cNvSpPr txBox="1"/>
          <p:nvPr/>
        </p:nvSpPr>
        <p:spPr>
          <a:xfrm>
            <a:off x="6417759" y="3886200"/>
            <a:ext cx="728084" cy="215444"/>
          </a:xfrm>
          <a:prstGeom prst="rect">
            <a:avLst/>
          </a:prstGeom>
          <a:noFill/>
        </p:spPr>
        <p:txBody>
          <a:bodyPr wrap="none" rtlCol="0">
            <a:spAutoFit/>
          </a:bodyPr>
          <a:lstStyle/>
          <a:p>
            <a:pPr algn="ctr"/>
            <a:r>
              <a:rPr lang="en-US" sz="800" dirty="0">
                <a:solidFill>
                  <a:prstClr val="black"/>
                </a:solidFill>
              </a:rPr>
              <a:t>Echinoderms</a:t>
            </a:r>
          </a:p>
        </p:txBody>
      </p:sp>
      <p:cxnSp>
        <p:nvCxnSpPr>
          <p:cNvPr id="457" name="Straight Connector 456"/>
          <p:cNvCxnSpPr/>
          <p:nvPr/>
        </p:nvCxnSpPr>
        <p:spPr>
          <a:xfrm>
            <a:off x="8921250" y="1070322"/>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a:off x="7145844" y="1157082"/>
            <a:ext cx="1921957" cy="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p:nvPr/>
        </p:nvCxnSpPr>
        <p:spPr>
          <a:xfrm flipH="1">
            <a:off x="7145845" y="1149834"/>
            <a:ext cx="1" cy="13518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18" name="Picture 35"/>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rot="16200000" flipV="1">
            <a:off x="6851368" y="2615965"/>
            <a:ext cx="588955" cy="44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7" name="TextBox 466"/>
          <p:cNvSpPr txBox="1"/>
          <p:nvPr/>
        </p:nvSpPr>
        <p:spPr>
          <a:xfrm>
            <a:off x="6853136" y="3131300"/>
            <a:ext cx="585418" cy="215444"/>
          </a:xfrm>
          <a:prstGeom prst="rect">
            <a:avLst/>
          </a:prstGeom>
          <a:noFill/>
        </p:spPr>
        <p:txBody>
          <a:bodyPr wrap="none" rtlCol="0">
            <a:spAutoFit/>
          </a:bodyPr>
          <a:lstStyle/>
          <a:p>
            <a:pPr algn="ctr"/>
            <a:r>
              <a:rPr lang="en-US" sz="800" dirty="0">
                <a:solidFill>
                  <a:prstClr val="black"/>
                </a:solidFill>
              </a:rPr>
              <a:t>Tunicates</a:t>
            </a:r>
          </a:p>
        </p:txBody>
      </p:sp>
      <p:cxnSp>
        <p:nvCxnSpPr>
          <p:cNvPr id="468" name="Straight Connector 467"/>
          <p:cNvCxnSpPr/>
          <p:nvPr/>
        </p:nvCxnSpPr>
        <p:spPr>
          <a:xfrm>
            <a:off x="9067800" y="1157082"/>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a:off x="7543800" y="1236594"/>
            <a:ext cx="1828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flipH="1">
            <a:off x="7543801" y="1236594"/>
            <a:ext cx="313" cy="23719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23" name="Picture 36"/>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t="492"/>
          <a:stretch/>
        </p:blipFill>
        <p:spPr bwMode="auto">
          <a:xfrm>
            <a:off x="7220931" y="3573275"/>
            <a:ext cx="646365" cy="33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4" name="TextBox 473"/>
          <p:cNvSpPr txBox="1"/>
          <p:nvPr/>
        </p:nvSpPr>
        <p:spPr>
          <a:xfrm>
            <a:off x="7256213" y="3848467"/>
            <a:ext cx="575800" cy="215444"/>
          </a:xfrm>
          <a:prstGeom prst="rect">
            <a:avLst/>
          </a:prstGeom>
          <a:noFill/>
        </p:spPr>
        <p:txBody>
          <a:bodyPr wrap="none" rtlCol="0">
            <a:spAutoFit/>
          </a:bodyPr>
          <a:lstStyle/>
          <a:p>
            <a:pPr algn="ctr"/>
            <a:r>
              <a:rPr lang="en-US" sz="800" dirty="0">
                <a:solidFill>
                  <a:prstClr val="black"/>
                </a:solidFill>
              </a:rPr>
              <a:t>Lancelets</a:t>
            </a:r>
          </a:p>
        </p:txBody>
      </p:sp>
      <p:cxnSp>
        <p:nvCxnSpPr>
          <p:cNvPr id="475" name="Straight Connector 474"/>
          <p:cNvCxnSpPr/>
          <p:nvPr/>
        </p:nvCxnSpPr>
        <p:spPr>
          <a:xfrm>
            <a:off x="9372600" y="1243508"/>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a:off x="8077200" y="1323021"/>
            <a:ext cx="1447800" cy="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flipH="1">
            <a:off x="8077202" y="1320651"/>
            <a:ext cx="1" cy="1204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31" name="Picture 37"/>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753796" y="2567247"/>
            <a:ext cx="646808" cy="48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2" name="TextBox 481"/>
          <p:cNvSpPr txBox="1"/>
          <p:nvPr/>
        </p:nvSpPr>
        <p:spPr>
          <a:xfrm>
            <a:off x="7803727" y="3029065"/>
            <a:ext cx="546946" cy="338554"/>
          </a:xfrm>
          <a:prstGeom prst="rect">
            <a:avLst/>
          </a:prstGeom>
          <a:noFill/>
        </p:spPr>
        <p:txBody>
          <a:bodyPr wrap="none" rtlCol="0">
            <a:spAutoFit/>
          </a:bodyPr>
          <a:lstStyle/>
          <a:p>
            <a:pPr algn="ctr"/>
            <a:r>
              <a:rPr lang="en-US" sz="800" dirty="0">
                <a:solidFill>
                  <a:prstClr val="black"/>
                </a:solidFill>
              </a:rPr>
              <a:t>Hagfish/</a:t>
            </a:r>
          </a:p>
          <a:p>
            <a:pPr algn="ctr"/>
            <a:r>
              <a:rPr lang="en-US" sz="800" dirty="0">
                <a:solidFill>
                  <a:prstClr val="black"/>
                </a:solidFill>
              </a:rPr>
              <a:t>Lamprey</a:t>
            </a:r>
          </a:p>
        </p:txBody>
      </p:sp>
      <p:cxnSp>
        <p:nvCxnSpPr>
          <p:cNvPr id="483" name="Straight Connector 482"/>
          <p:cNvCxnSpPr/>
          <p:nvPr/>
        </p:nvCxnSpPr>
        <p:spPr>
          <a:xfrm>
            <a:off x="9525000" y="1323238"/>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V="1">
            <a:off x="8686800" y="1402751"/>
            <a:ext cx="1066800" cy="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flipH="1">
            <a:off x="8686800" y="1402750"/>
            <a:ext cx="2" cy="167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36" name="Picture 38"/>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8445104" y="1602368"/>
            <a:ext cx="483393" cy="72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 name="TextBox 491"/>
          <p:cNvSpPr txBox="1"/>
          <p:nvPr/>
        </p:nvSpPr>
        <p:spPr>
          <a:xfrm>
            <a:off x="8266658" y="2313582"/>
            <a:ext cx="840295" cy="215444"/>
          </a:xfrm>
          <a:prstGeom prst="rect">
            <a:avLst/>
          </a:prstGeom>
          <a:noFill/>
        </p:spPr>
        <p:txBody>
          <a:bodyPr wrap="none" rtlCol="0">
            <a:spAutoFit/>
          </a:bodyPr>
          <a:lstStyle/>
          <a:p>
            <a:pPr algn="ctr"/>
            <a:r>
              <a:rPr lang="en-US" sz="800" dirty="0" err="1">
                <a:solidFill>
                  <a:prstClr val="black"/>
                </a:solidFill>
              </a:rPr>
              <a:t>Chondrichthyes</a:t>
            </a:r>
            <a:endParaRPr lang="en-US" sz="800" dirty="0">
              <a:solidFill>
                <a:prstClr val="black"/>
              </a:solidFill>
            </a:endParaRPr>
          </a:p>
        </p:txBody>
      </p:sp>
      <p:cxnSp>
        <p:nvCxnSpPr>
          <p:cNvPr id="494" name="Straight Connector 493"/>
          <p:cNvCxnSpPr/>
          <p:nvPr/>
        </p:nvCxnSpPr>
        <p:spPr>
          <a:xfrm>
            <a:off x="9758362" y="1403580"/>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flipV="1">
            <a:off x="9296400" y="1486653"/>
            <a:ext cx="762000" cy="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flipH="1">
            <a:off x="9296400" y="1479310"/>
            <a:ext cx="1" cy="120421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98" name="TextBox 497"/>
          <p:cNvSpPr txBox="1"/>
          <p:nvPr/>
        </p:nvSpPr>
        <p:spPr>
          <a:xfrm>
            <a:off x="8882667" y="3505200"/>
            <a:ext cx="827471" cy="215444"/>
          </a:xfrm>
          <a:prstGeom prst="rect">
            <a:avLst/>
          </a:prstGeom>
          <a:noFill/>
        </p:spPr>
        <p:txBody>
          <a:bodyPr wrap="none" rtlCol="0">
            <a:spAutoFit/>
          </a:bodyPr>
          <a:lstStyle/>
          <a:p>
            <a:pPr algn="ctr"/>
            <a:r>
              <a:rPr lang="en-US" sz="800" dirty="0">
                <a:solidFill>
                  <a:prstClr val="black"/>
                </a:solidFill>
              </a:rPr>
              <a:t>Ray-finned Fish</a:t>
            </a:r>
          </a:p>
        </p:txBody>
      </p:sp>
      <p:cxnSp>
        <p:nvCxnSpPr>
          <p:cNvPr id="499" name="Straight Connector 498"/>
          <p:cNvCxnSpPr/>
          <p:nvPr/>
        </p:nvCxnSpPr>
        <p:spPr>
          <a:xfrm>
            <a:off x="9753600" y="1568771"/>
            <a:ext cx="0" cy="2397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p:nvPr/>
        </p:nvCxnSpPr>
        <p:spPr>
          <a:xfrm>
            <a:off x="8534400" y="3962400"/>
            <a:ext cx="1676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46" name="Picture 40"/>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8874487" y="2708432"/>
            <a:ext cx="843825" cy="79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5" name="TextBox 504"/>
          <p:cNvSpPr txBox="1"/>
          <p:nvPr/>
        </p:nvSpPr>
        <p:spPr>
          <a:xfrm>
            <a:off x="9356937" y="1002268"/>
            <a:ext cx="1275414" cy="369332"/>
          </a:xfrm>
          <a:prstGeom prst="rect">
            <a:avLst/>
          </a:prstGeom>
          <a:noFill/>
        </p:spPr>
        <p:txBody>
          <a:bodyPr wrap="none" rtlCol="0">
            <a:spAutoFit/>
          </a:bodyPr>
          <a:lstStyle/>
          <a:p>
            <a:r>
              <a:rPr lang="en-US" dirty="0">
                <a:solidFill>
                  <a:prstClr val="black"/>
                </a:solidFill>
              </a:rPr>
              <a:t>Vertebrates</a:t>
            </a:r>
          </a:p>
        </p:txBody>
      </p:sp>
      <p:cxnSp>
        <p:nvCxnSpPr>
          <p:cNvPr id="506" name="Straight Connector 505"/>
          <p:cNvCxnSpPr/>
          <p:nvPr/>
        </p:nvCxnSpPr>
        <p:spPr>
          <a:xfrm>
            <a:off x="10210800" y="3956190"/>
            <a:ext cx="0" cy="1454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a:off x="10058400" y="1491042"/>
            <a:ext cx="0" cy="79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a:off x="9758362" y="1571385"/>
            <a:ext cx="6048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H="1">
            <a:off x="10363200" y="1570554"/>
            <a:ext cx="1" cy="339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54" name="Picture 41"/>
          <p:cNvPicPr>
            <a:picLocks noChangeAspect="1" noChangeArrowheads="1"/>
          </p:cNvPicPr>
          <p:nvPr/>
        </p:nvPicPr>
        <p:blipFill>
          <a:blip r:embed="rId46" cstate="print">
            <a:extLst>
              <a:ext uri="{BEBA8EAE-BF5A-486C-A8C5-ECC9F3942E4B}">
                <a14:imgProps xmlns:a14="http://schemas.microsoft.com/office/drawing/2010/main">
                  <a14:imgLayer r:embed="rId47">
                    <a14:imgEffect>
                      <a14:backgroundRemoval t="10000" b="90000" l="2041" r="97551"/>
                    </a14:imgEffect>
                  </a14:imgLayer>
                </a14:imgProps>
              </a:ext>
              <a:ext uri="{28A0092B-C50C-407E-A947-70E740481C1C}">
                <a14:useLocalDpi xmlns:a14="http://schemas.microsoft.com/office/drawing/2010/main" val="0"/>
              </a:ext>
            </a:extLst>
          </a:blip>
          <a:srcRect/>
          <a:stretch>
            <a:fillRect/>
          </a:stretch>
        </p:blipFill>
        <p:spPr bwMode="auto">
          <a:xfrm flipH="1">
            <a:off x="9831859" y="1893599"/>
            <a:ext cx="842963" cy="43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5" name="TextBox 514"/>
          <p:cNvSpPr txBox="1"/>
          <p:nvPr/>
        </p:nvSpPr>
        <p:spPr>
          <a:xfrm>
            <a:off x="9816969" y="2209800"/>
            <a:ext cx="909223" cy="215444"/>
          </a:xfrm>
          <a:prstGeom prst="rect">
            <a:avLst/>
          </a:prstGeom>
          <a:noFill/>
        </p:spPr>
        <p:txBody>
          <a:bodyPr wrap="none" rtlCol="0">
            <a:spAutoFit/>
          </a:bodyPr>
          <a:lstStyle/>
          <a:p>
            <a:pPr algn="ctr"/>
            <a:r>
              <a:rPr lang="en-US" sz="800" dirty="0" err="1">
                <a:solidFill>
                  <a:prstClr val="black"/>
                </a:solidFill>
              </a:rPr>
              <a:t>Sarcopterygiians</a:t>
            </a:r>
            <a:endParaRPr lang="en-US" sz="800" dirty="0">
              <a:solidFill>
                <a:prstClr val="black"/>
              </a:solidFill>
            </a:endParaRPr>
          </a:p>
        </p:txBody>
      </p:sp>
      <p:cxnSp>
        <p:nvCxnSpPr>
          <p:cNvPr id="519" name="Straight Connector 518"/>
          <p:cNvCxnSpPr/>
          <p:nvPr/>
        </p:nvCxnSpPr>
        <p:spPr>
          <a:xfrm>
            <a:off x="9936480" y="4101643"/>
            <a:ext cx="358266" cy="4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10294746" y="4101645"/>
            <a:ext cx="0" cy="469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9869007" y="5246955"/>
            <a:ext cx="4356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9873769" y="5246956"/>
            <a:ext cx="0" cy="853805"/>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flipH="1">
            <a:off x="10304675" y="5241593"/>
            <a:ext cx="1" cy="280305"/>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536" name="Picture 4" descr="EDB014-Shistometopum thomense"/>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12689" t="2227" r="15255" b="26007"/>
          <a:stretch/>
        </p:blipFill>
        <p:spPr bwMode="auto">
          <a:xfrm>
            <a:off x="10008503" y="4595901"/>
            <a:ext cx="603738" cy="409791"/>
          </a:xfrm>
          <a:prstGeom prst="rect">
            <a:avLst/>
          </a:prstGeom>
          <a:noFill/>
          <a:extLst>
            <a:ext uri="{909E8E84-426E-40DD-AFC4-6F175D3DCCD1}">
              <a14:hiddenFill xmlns:a14="http://schemas.microsoft.com/office/drawing/2010/main">
                <a:solidFill>
                  <a:srgbClr val="FFFFFF"/>
                </a:solidFill>
              </a14:hiddenFill>
            </a:ext>
          </a:extLst>
        </p:spPr>
      </p:pic>
      <p:sp>
        <p:nvSpPr>
          <p:cNvPr id="537" name="TextBox 536"/>
          <p:cNvSpPr txBox="1"/>
          <p:nvPr/>
        </p:nvSpPr>
        <p:spPr>
          <a:xfrm>
            <a:off x="9994824" y="5017784"/>
            <a:ext cx="599844" cy="215444"/>
          </a:xfrm>
          <a:prstGeom prst="rect">
            <a:avLst/>
          </a:prstGeom>
          <a:noFill/>
        </p:spPr>
        <p:txBody>
          <a:bodyPr wrap="none" rtlCol="0">
            <a:spAutoFit/>
          </a:bodyPr>
          <a:lstStyle/>
          <a:p>
            <a:pPr algn="ctr"/>
            <a:r>
              <a:rPr lang="en-US" sz="800" dirty="0">
                <a:solidFill>
                  <a:prstClr val="black"/>
                </a:solidFill>
              </a:rPr>
              <a:t>Caecilians</a:t>
            </a:r>
          </a:p>
        </p:txBody>
      </p:sp>
      <p:pic>
        <p:nvPicPr>
          <p:cNvPr id="546" name="Picture 4"/>
          <p:cNvPicPr>
            <a:picLocks noChangeAspect="1" noChangeArrowheads="1"/>
          </p:cNvPicPr>
          <p:nvPr/>
        </p:nvPicPr>
        <p:blipFill rotWithShape="1">
          <a:blip r:embed="rId49" cstate="print">
            <a:extLst>
              <a:ext uri="{BEBA8EAE-BF5A-486C-A8C5-ECC9F3942E4B}">
                <a14:imgProps xmlns:a14="http://schemas.microsoft.com/office/drawing/2010/main">
                  <a14:imgLayer r:embed="rId50">
                    <a14:imgEffect>
                      <a14:backgroundRemoval t="9901" b="92504" l="7300" r="90000">
                        <a14:foregroundMark x1="9000" y1="68317" x2="9000" y2="68317"/>
                        <a14:foregroundMark x1="7400" y1="69731" x2="7400" y2="69731"/>
                        <a14:foregroundMark x1="87100" y1="92504" x2="87100" y2="92504"/>
                        <a14:foregroundMark x1="82800" y1="91231" x2="82800" y2="91231"/>
                      </a14:backgroundRemoval>
                    </a14:imgEffect>
                  </a14:imgLayer>
                </a14:imgProps>
              </a:ext>
              <a:ext uri="{28A0092B-C50C-407E-A947-70E740481C1C}">
                <a14:useLocalDpi xmlns:a14="http://schemas.microsoft.com/office/drawing/2010/main" val="0"/>
              </a:ext>
            </a:extLst>
          </a:blip>
          <a:srcRect l="5833" t="5882" r="9892" b="5882"/>
          <a:stretch/>
        </p:blipFill>
        <p:spPr bwMode="auto">
          <a:xfrm>
            <a:off x="10020432" y="5553037"/>
            <a:ext cx="568485" cy="42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7" name="TextBox 546"/>
          <p:cNvSpPr txBox="1"/>
          <p:nvPr/>
        </p:nvSpPr>
        <p:spPr>
          <a:xfrm>
            <a:off x="9946328" y="5885316"/>
            <a:ext cx="721672" cy="215444"/>
          </a:xfrm>
          <a:prstGeom prst="rect">
            <a:avLst/>
          </a:prstGeom>
          <a:noFill/>
        </p:spPr>
        <p:txBody>
          <a:bodyPr wrap="none" rtlCol="0">
            <a:spAutoFit/>
          </a:bodyPr>
          <a:lstStyle/>
          <a:p>
            <a:pPr algn="ctr"/>
            <a:r>
              <a:rPr lang="en-US" sz="800" dirty="0">
                <a:solidFill>
                  <a:prstClr val="black"/>
                </a:solidFill>
              </a:rPr>
              <a:t>Salamanders</a:t>
            </a:r>
          </a:p>
        </p:txBody>
      </p:sp>
      <p:pic>
        <p:nvPicPr>
          <p:cNvPr id="511" name="Picture 42"/>
          <p:cNvPicPr>
            <a:picLocks noChangeAspect="1" noChangeArrowheads="1"/>
          </p:cNvPicPr>
          <p:nvPr/>
        </p:nvPicPr>
        <p:blipFill rotWithShape="1">
          <a:blip r:embed="rId51" cstate="print">
            <a:extLst>
              <a:ext uri="{28A0092B-C50C-407E-A947-70E740481C1C}">
                <a14:useLocalDpi xmlns:a14="http://schemas.microsoft.com/office/drawing/2010/main" val="0"/>
              </a:ext>
            </a:extLst>
          </a:blip>
          <a:srcRect l="19703" r="12807" b="18265"/>
          <a:stretch/>
        </p:blipFill>
        <p:spPr bwMode="auto">
          <a:xfrm>
            <a:off x="9590104" y="6132370"/>
            <a:ext cx="579514" cy="50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6" name="TextBox 555"/>
          <p:cNvSpPr txBox="1"/>
          <p:nvPr/>
        </p:nvSpPr>
        <p:spPr>
          <a:xfrm>
            <a:off x="9677755" y="6588796"/>
            <a:ext cx="409087" cy="215444"/>
          </a:xfrm>
          <a:prstGeom prst="rect">
            <a:avLst/>
          </a:prstGeom>
          <a:noFill/>
        </p:spPr>
        <p:txBody>
          <a:bodyPr wrap="none" rtlCol="0">
            <a:spAutoFit/>
          </a:bodyPr>
          <a:lstStyle/>
          <a:p>
            <a:pPr algn="ctr"/>
            <a:r>
              <a:rPr lang="en-US" sz="800" dirty="0">
                <a:solidFill>
                  <a:prstClr val="black"/>
                </a:solidFill>
              </a:rPr>
              <a:t>Frogs</a:t>
            </a:r>
          </a:p>
        </p:txBody>
      </p:sp>
      <p:cxnSp>
        <p:nvCxnSpPr>
          <p:cNvPr id="561" name="Straight Connector 560"/>
          <p:cNvCxnSpPr/>
          <p:nvPr/>
        </p:nvCxnSpPr>
        <p:spPr>
          <a:xfrm>
            <a:off x="9936480" y="4103315"/>
            <a:ext cx="0" cy="11436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a:off x="7803728" y="4096213"/>
            <a:ext cx="114880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8947763" y="4096214"/>
            <a:ext cx="0" cy="1606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p:cNvCxnSpPr/>
          <p:nvPr/>
        </p:nvCxnSpPr>
        <p:spPr>
          <a:xfrm>
            <a:off x="7808267" y="4088548"/>
            <a:ext cx="669" cy="3585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p:cNvCxnSpPr/>
          <p:nvPr/>
        </p:nvCxnSpPr>
        <p:spPr>
          <a:xfrm>
            <a:off x="8534400" y="3956189"/>
            <a:ext cx="0" cy="1454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8282956" y="4262496"/>
            <a:ext cx="8610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a:off x="7964922" y="5214997"/>
            <a:ext cx="4356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a:off x="7964922" y="5216996"/>
            <a:ext cx="0" cy="1542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a:off x="8395829" y="5223571"/>
            <a:ext cx="1" cy="9354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flipH="1">
            <a:off x="8282955" y="4262863"/>
            <a:ext cx="6026" cy="9521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42" name="Picture 43"/>
          <p:cNvPicPr>
            <a:picLocks noChangeAspect="1" noChangeArrowheads="1"/>
          </p:cNvPicPr>
          <p:nvPr/>
        </p:nvPicPr>
        <p:blipFill rotWithShape="1">
          <a:blip r:embed="rId52" cstate="print">
            <a:extLst>
              <a:ext uri="{28A0092B-C50C-407E-A947-70E740481C1C}">
                <a14:useLocalDpi xmlns:a14="http://schemas.microsoft.com/office/drawing/2010/main" val="0"/>
              </a:ext>
            </a:extLst>
          </a:blip>
          <a:srcRect l="32785" t="4602" r="550" b="5634"/>
          <a:stretch/>
        </p:blipFill>
        <p:spPr bwMode="auto">
          <a:xfrm>
            <a:off x="7696200" y="5402485"/>
            <a:ext cx="537444" cy="53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0" name="TextBox 589"/>
          <p:cNvSpPr txBox="1"/>
          <p:nvPr/>
        </p:nvSpPr>
        <p:spPr>
          <a:xfrm>
            <a:off x="7767592" y="5943527"/>
            <a:ext cx="394660" cy="215444"/>
          </a:xfrm>
          <a:prstGeom prst="rect">
            <a:avLst/>
          </a:prstGeom>
          <a:noFill/>
        </p:spPr>
        <p:txBody>
          <a:bodyPr wrap="none" rtlCol="0">
            <a:spAutoFit/>
          </a:bodyPr>
          <a:lstStyle/>
          <a:p>
            <a:pPr algn="ctr"/>
            <a:r>
              <a:rPr lang="en-US" sz="800" dirty="0">
                <a:solidFill>
                  <a:prstClr val="black"/>
                </a:solidFill>
              </a:rPr>
              <a:t>Birds</a:t>
            </a:r>
          </a:p>
        </p:txBody>
      </p:sp>
      <p:pic>
        <p:nvPicPr>
          <p:cNvPr id="591" name="Picture 590" descr="EDB3455"/>
          <p:cNvPicPr>
            <a:picLocks noChangeAspect="1" noChangeArrowheads="1"/>
          </p:cNvPicPr>
          <p:nvPr/>
        </p:nvPicPr>
        <p:blipFill rotWithShape="1">
          <a:blip r:embed="rId53" cstate="print">
            <a:extLst>
              <a:ext uri="{28A0092B-C50C-407E-A947-70E740481C1C}">
                <a14:useLocalDpi xmlns:a14="http://schemas.microsoft.com/office/drawing/2010/main" val="0"/>
              </a:ext>
            </a:extLst>
          </a:blip>
          <a:srcRect l="21701" t="29121" r="9017" b="15372"/>
          <a:stretch/>
        </p:blipFill>
        <p:spPr bwMode="auto">
          <a:xfrm>
            <a:off x="8004953" y="6189327"/>
            <a:ext cx="781752" cy="426957"/>
          </a:xfrm>
          <a:prstGeom prst="rect">
            <a:avLst/>
          </a:prstGeom>
          <a:noFill/>
          <a:extLst>
            <a:ext uri="{909E8E84-426E-40DD-AFC4-6F175D3DCCD1}">
              <a14:hiddenFill xmlns:a14="http://schemas.microsoft.com/office/drawing/2010/main">
                <a:solidFill>
                  <a:srgbClr val="FFFFFF"/>
                </a:solidFill>
              </a14:hiddenFill>
            </a:ext>
          </a:extLst>
        </p:spPr>
      </p:pic>
      <p:sp>
        <p:nvSpPr>
          <p:cNvPr id="593" name="TextBox 592"/>
          <p:cNvSpPr txBox="1"/>
          <p:nvPr/>
        </p:nvSpPr>
        <p:spPr>
          <a:xfrm>
            <a:off x="8027966" y="6603065"/>
            <a:ext cx="697627" cy="215444"/>
          </a:xfrm>
          <a:prstGeom prst="rect">
            <a:avLst/>
          </a:prstGeom>
          <a:noFill/>
        </p:spPr>
        <p:txBody>
          <a:bodyPr wrap="none" rtlCol="0">
            <a:spAutoFit/>
          </a:bodyPr>
          <a:lstStyle/>
          <a:p>
            <a:pPr algn="ctr"/>
            <a:r>
              <a:rPr lang="en-US" sz="800" dirty="0">
                <a:solidFill>
                  <a:prstClr val="black"/>
                </a:solidFill>
              </a:rPr>
              <a:t>Crocodilians</a:t>
            </a:r>
          </a:p>
        </p:txBody>
      </p:sp>
      <p:cxnSp>
        <p:nvCxnSpPr>
          <p:cNvPr id="594" name="Straight Connector 593"/>
          <p:cNvCxnSpPr/>
          <p:nvPr/>
        </p:nvCxnSpPr>
        <p:spPr>
          <a:xfrm>
            <a:off x="8787476" y="4397384"/>
            <a:ext cx="7144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p:cNvCxnSpPr/>
          <p:nvPr/>
        </p:nvCxnSpPr>
        <p:spPr>
          <a:xfrm>
            <a:off x="8786705" y="4396375"/>
            <a:ext cx="0" cy="2395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p:nvPr/>
        </p:nvCxnSpPr>
        <p:spPr>
          <a:xfrm flipH="1">
            <a:off x="9501904" y="4392183"/>
            <a:ext cx="398" cy="1252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a:off x="9134101" y="4262496"/>
            <a:ext cx="0" cy="1271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57" name="Picture 45"/>
          <p:cNvPicPr>
            <a:picLocks noChangeAspect="1" noChangeArrowheads="1"/>
          </p:cNvPicPr>
          <p:nvPr/>
        </p:nvPicPr>
        <p:blipFill rotWithShape="1">
          <a:blip r:embed="rId54" cstate="print">
            <a:extLst>
              <a:ext uri="{28A0092B-C50C-407E-A947-70E740481C1C}">
                <a14:useLocalDpi xmlns:a14="http://schemas.microsoft.com/office/drawing/2010/main" val="0"/>
              </a:ext>
            </a:extLst>
          </a:blip>
          <a:srcRect l="31861" t="23034" r="10739" b="16522"/>
          <a:stretch/>
        </p:blipFill>
        <p:spPr bwMode="auto">
          <a:xfrm>
            <a:off x="7443020" y="4488548"/>
            <a:ext cx="731830" cy="52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9" name="TextBox 608"/>
          <p:cNvSpPr txBox="1"/>
          <p:nvPr/>
        </p:nvSpPr>
        <p:spPr>
          <a:xfrm>
            <a:off x="7509013" y="4957580"/>
            <a:ext cx="599844" cy="215444"/>
          </a:xfrm>
          <a:prstGeom prst="rect">
            <a:avLst/>
          </a:prstGeom>
          <a:noFill/>
        </p:spPr>
        <p:txBody>
          <a:bodyPr wrap="none" rtlCol="0">
            <a:spAutoFit/>
          </a:bodyPr>
          <a:lstStyle/>
          <a:p>
            <a:pPr algn="ctr"/>
            <a:r>
              <a:rPr lang="en-US" sz="800" dirty="0">
                <a:solidFill>
                  <a:prstClr val="black"/>
                </a:solidFill>
              </a:rPr>
              <a:t>Mammals</a:t>
            </a:r>
          </a:p>
        </p:txBody>
      </p:sp>
      <p:sp>
        <p:nvSpPr>
          <p:cNvPr id="623" name="TextBox 622"/>
          <p:cNvSpPr txBox="1"/>
          <p:nvPr/>
        </p:nvSpPr>
        <p:spPr>
          <a:xfrm>
            <a:off x="9298209" y="5194756"/>
            <a:ext cx="473207" cy="215444"/>
          </a:xfrm>
          <a:prstGeom prst="rect">
            <a:avLst/>
          </a:prstGeom>
          <a:noFill/>
        </p:spPr>
        <p:txBody>
          <a:bodyPr wrap="none" rtlCol="0">
            <a:spAutoFit/>
          </a:bodyPr>
          <a:lstStyle/>
          <a:p>
            <a:pPr algn="ctr"/>
            <a:r>
              <a:rPr lang="en-US" sz="800" dirty="0">
                <a:solidFill>
                  <a:prstClr val="black"/>
                </a:solidFill>
              </a:rPr>
              <a:t>Turtles</a:t>
            </a:r>
          </a:p>
        </p:txBody>
      </p:sp>
      <p:cxnSp>
        <p:nvCxnSpPr>
          <p:cNvPr id="628" name="Straight Connector 627"/>
          <p:cNvCxnSpPr/>
          <p:nvPr/>
        </p:nvCxnSpPr>
        <p:spPr>
          <a:xfrm>
            <a:off x="8702040" y="4650012"/>
            <a:ext cx="3657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p:cNvCxnSpPr/>
          <p:nvPr/>
        </p:nvCxnSpPr>
        <p:spPr>
          <a:xfrm>
            <a:off x="8700908" y="4650013"/>
            <a:ext cx="1133" cy="1659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p:cNvCxnSpPr/>
          <p:nvPr/>
        </p:nvCxnSpPr>
        <p:spPr>
          <a:xfrm>
            <a:off x="9073503" y="4652960"/>
            <a:ext cx="0" cy="833878"/>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652" name="TextBox 651"/>
          <p:cNvSpPr txBox="1"/>
          <p:nvPr/>
        </p:nvSpPr>
        <p:spPr>
          <a:xfrm>
            <a:off x="8836901" y="6032956"/>
            <a:ext cx="473207" cy="215444"/>
          </a:xfrm>
          <a:prstGeom prst="rect">
            <a:avLst/>
          </a:prstGeom>
          <a:noFill/>
        </p:spPr>
        <p:txBody>
          <a:bodyPr wrap="none" rtlCol="0">
            <a:spAutoFit/>
          </a:bodyPr>
          <a:lstStyle/>
          <a:p>
            <a:pPr algn="ctr"/>
            <a:r>
              <a:rPr lang="en-US" sz="800" dirty="0">
                <a:solidFill>
                  <a:prstClr val="black"/>
                </a:solidFill>
              </a:rPr>
              <a:t>Snakes</a:t>
            </a:r>
          </a:p>
        </p:txBody>
      </p:sp>
      <p:sp>
        <p:nvSpPr>
          <p:cNvPr id="658" name="TextBox 657"/>
          <p:cNvSpPr txBox="1"/>
          <p:nvPr/>
        </p:nvSpPr>
        <p:spPr>
          <a:xfrm>
            <a:off x="8477675" y="5159456"/>
            <a:ext cx="471604" cy="215444"/>
          </a:xfrm>
          <a:prstGeom prst="rect">
            <a:avLst/>
          </a:prstGeom>
          <a:noFill/>
        </p:spPr>
        <p:txBody>
          <a:bodyPr wrap="none" rtlCol="0">
            <a:spAutoFit/>
          </a:bodyPr>
          <a:lstStyle/>
          <a:p>
            <a:pPr algn="ctr"/>
            <a:r>
              <a:rPr lang="en-US" sz="800" dirty="0">
                <a:solidFill>
                  <a:prstClr val="black"/>
                </a:solidFill>
              </a:rPr>
              <a:t>Lizards</a:t>
            </a:r>
          </a:p>
        </p:txBody>
      </p:sp>
      <p:pic>
        <p:nvPicPr>
          <p:cNvPr id="622" name="Picture 49"/>
          <p:cNvPicPr>
            <a:picLocks noChangeAspect="1" noChangeArrowheads="1"/>
          </p:cNvPicPr>
          <p:nvPr/>
        </p:nvPicPr>
        <p:blipFill>
          <a:blip r:embed="rId55" cstate="print">
            <a:extLst>
              <a:ext uri="{BEBA8EAE-BF5A-486C-A8C5-ECC9F3942E4B}">
                <a14:imgProps xmlns:a14="http://schemas.microsoft.com/office/drawing/2010/main">
                  <a14:imgLayer r:embed="rId56">
                    <a14:imgEffect>
                      <a14:backgroundRemoval t="5351" b="89967" l="1838" r="96784">
                        <a14:foregroundMark x1="35681" y1="25418" x2="35681" y2="25418"/>
                        <a14:foregroundMark x1="33538" y1="34114" x2="33538" y2="34114"/>
                        <a14:foregroundMark x1="34303" y1="32107" x2="34303" y2="32107"/>
                        <a14:foregroundMark x1="34916" y1="31104" x2="34916" y2="31104"/>
                        <a14:foregroundMark x1="20980" y1="82274" x2="20980" y2="82274"/>
                        <a14:foregroundMark x1="32312" y1="86957" x2="32312" y2="86957"/>
                        <a14:foregroundMark x1="3982" y1="81940" x2="3982" y2="81940"/>
                      </a14:backgroundRemoval>
                    </a14:imgEffect>
                  </a14:imgLayer>
                </a14:imgProps>
              </a:ext>
              <a:ext uri="{28A0092B-C50C-407E-A947-70E740481C1C}">
                <a14:useLocalDpi xmlns:a14="http://schemas.microsoft.com/office/drawing/2010/main" val="0"/>
              </a:ext>
            </a:extLst>
          </a:blip>
          <a:srcRect/>
          <a:stretch>
            <a:fillRect/>
          </a:stretch>
        </p:blipFill>
        <p:spPr bwMode="auto">
          <a:xfrm>
            <a:off x="4637000" y="5267179"/>
            <a:ext cx="864116" cy="39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rotWithShape="1">
          <a:blip r:embed="rId57" cstate="print">
            <a:extLst>
              <a:ext uri="{28A0092B-C50C-407E-A947-70E740481C1C}">
                <a14:useLocalDpi xmlns:a14="http://schemas.microsoft.com/office/drawing/2010/main" val="0"/>
              </a:ext>
            </a:extLst>
          </a:blip>
          <a:srcRect l="4824" t="8373" r="13294" b="10090"/>
          <a:stretch/>
        </p:blipFill>
        <p:spPr bwMode="auto">
          <a:xfrm>
            <a:off x="8445519" y="4848944"/>
            <a:ext cx="513043" cy="33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7" name="Straight Connector 226"/>
          <p:cNvCxnSpPr/>
          <p:nvPr/>
        </p:nvCxnSpPr>
        <p:spPr>
          <a:xfrm>
            <a:off x="1882283" y="334672"/>
            <a:ext cx="462" cy="744310"/>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856761" y="2281739"/>
            <a:ext cx="0" cy="457200"/>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3913206" y="998958"/>
            <a:ext cx="0" cy="1077364"/>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1863447" y="4586873"/>
            <a:ext cx="0" cy="1361247"/>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553921" y="4505496"/>
            <a:ext cx="0" cy="1666705"/>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203834" y="4586873"/>
            <a:ext cx="0" cy="827847"/>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3183524" y="4348334"/>
            <a:ext cx="0" cy="1666705"/>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2862155" y="4424119"/>
            <a:ext cx="0" cy="1066800"/>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3618741" y="4265507"/>
            <a:ext cx="0" cy="692012"/>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6008596" y="4493487"/>
            <a:ext cx="0" cy="849503"/>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4274962" y="4348334"/>
            <a:ext cx="0" cy="702157"/>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6778124" y="1077947"/>
            <a:ext cx="2" cy="2234971"/>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a:off x="9296400" y="1487971"/>
            <a:ext cx="1" cy="1204211"/>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9873769" y="5255617"/>
            <a:ext cx="0" cy="853805"/>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10304675" y="5250254"/>
            <a:ext cx="1" cy="280305"/>
          </a:xfrm>
          <a:prstGeom prst="line">
            <a:avLst/>
          </a:prstGeom>
          <a:ln w="19050">
            <a:solidFill>
              <a:srgbClr val="FF0000"/>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15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500"/>
                                        <p:tgtEl>
                                          <p:spTgt spid="227"/>
                                        </p:tgtEl>
                                      </p:cBhvr>
                                    </p:animEffect>
                                  </p:childTnLst>
                                </p:cTn>
                              </p:par>
                              <p:par>
                                <p:cTn id="8" presetID="10" presetClass="entr" presetSubtype="0" fill="hold" nodeType="withEffect">
                                  <p:stCondLst>
                                    <p:cond delay="0"/>
                                  </p:stCondLst>
                                  <p:childTnLst>
                                    <p:set>
                                      <p:cBhvr>
                                        <p:cTn id="9" dur="1" fill="hold">
                                          <p:stCondLst>
                                            <p:cond delay="0"/>
                                          </p:stCondLst>
                                        </p:cTn>
                                        <p:tgtEl>
                                          <p:spTgt spid="228"/>
                                        </p:tgtEl>
                                        <p:attrNameLst>
                                          <p:attrName>style.visibility</p:attrName>
                                        </p:attrNameLst>
                                      </p:cBhvr>
                                      <p:to>
                                        <p:strVal val="visible"/>
                                      </p:to>
                                    </p:set>
                                    <p:animEffect transition="in" filter="fade">
                                      <p:cBhvr>
                                        <p:cTn id="10" dur="500"/>
                                        <p:tgtEl>
                                          <p:spTgt spid="228"/>
                                        </p:tgtEl>
                                      </p:cBhvr>
                                    </p:animEffect>
                                  </p:childTnLst>
                                </p:cTn>
                              </p:par>
                              <p:par>
                                <p:cTn id="11" presetID="10" presetClass="entr" presetSubtype="0" fill="hold" nodeType="withEffect">
                                  <p:stCondLst>
                                    <p:cond delay="0"/>
                                  </p:stCondLst>
                                  <p:childTnLst>
                                    <p:set>
                                      <p:cBhvr>
                                        <p:cTn id="12" dur="1" fill="hold">
                                          <p:stCondLst>
                                            <p:cond delay="0"/>
                                          </p:stCondLst>
                                        </p:cTn>
                                        <p:tgtEl>
                                          <p:spTgt spid="229"/>
                                        </p:tgtEl>
                                        <p:attrNameLst>
                                          <p:attrName>style.visibility</p:attrName>
                                        </p:attrNameLst>
                                      </p:cBhvr>
                                      <p:to>
                                        <p:strVal val="visible"/>
                                      </p:to>
                                    </p:set>
                                    <p:animEffect transition="in" filter="fade">
                                      <p:cBhvr>
                                        <p:cTn id="13" dur="500"/>
                                        <p:tgtEl>
                                          <p:spTgt spid="229"/>
                                        </p:tgtEl>
                                      </p:cBhvr>
                                    </p:animEffect>
                                  </p:childTnLst>
                                </p:cTn>
                              </p:par>
                              <p:par>
                                <p:cTn id="14" presetID="10" presetClass="entr" presetSubtype="0" fill="hold" nodeType="withEffect">
                                  <p:stCondLst>
                                    <p:cond delay="0"/>
                                  </p:stCondLst>
                                  <p:childTnLst>
                                    <p:set>
                                      <p:cBhvr>
                                        <p:cTn id="15" dur="1" fill="hold">
                                          <p:stCondLst>
                                            <p:cond delay="0"/>
                                          </p:stCondLst>
                                        </p:cTn>
                                        <p:tgtEl>
                                          <p:spTgt spid="230"/>
                                        </p:tgtEl>
                                        <p:attrNameLst>
                                          <p:attrName>style.visibility</p:attrName>
                                        </p:attrNameLst>
                                      </p:cBhvr>
                                      <p:to>
                                        <p:strVal val="visible"/>
                                      </p:to>
                                    </p:set>
                                    <p:animEffect transition="in" filter="fade">
                                      <p:cBhvr>
                                        <p:cTn id="16" dur="500"/>
                                        <p:tgtEl>
                                          <p:spTgt spid="230"/>
                                        </p:tgtEl>
                                      </p:cBhvr>
                                    </p:animEffect>
                                  </p:childTnLst>
                                </p:cTn>
                              </p:par>
                              <p:par>
                                <p:cTn id="17" presetID="10" presetClass="entr" presetSubtype="0" fill="hold" nodeType="withEffect">
                                  <p:stCondLst>
                                    <p:cond delay="0"/>
                                  </p:stCondLst>
                                  <p:childTnLst>
                                    <p:set>
                                      <p:cBhvr>
                                        <p:cTn id="18" dur="1" fill="hold">
                                          <p:stCondLst>
                                            <p:cond delay="0"/>
                                          </p:stCondLst>
                                        </p:cTn>
                                        <p:tgtEl>
                                          <p:spTgt spid="231"/>
                                        </p:tgtEl>
                                        <p:attrNameLst>
                                          <p:attrName>style.visibility</p:attrName>
                                        </p:attrNameLst>
                                      </p:cBhvr>
                                      <p:to>
                                        <p:strVal val="visible"/>
                                      </p:to>
                                    </p:set>
                                    <p:animEffect transition="in" filter="fade">
                                      <p:cBhvr>
                                        <p:cTn id="19" dur="500"/>
                                        <p:tgtEl>
                                          <p:spTgt spid="231"/>
                                        </p:tgtEl>
                                      </p:cBhvr>
                                    </p:animEffect>
                                  </p:childTnLst>
                                </p:cTn>
                              </p:par>
                              <p:par>
                                <p:cTn id="20" presetID="10" presetClass="entr" presetSubtype="0" fill="hold" nodeType="withEffect">
                                  <p:stCondLst>
                                    <p:cond delay="0"/>
                                  </p:stCondLst>
                                  <p:childTnLst>
                                    <p:set>
                                      <p:cBhvr>
                                        <p:cTn id="21" dur="1" fill="hold">
                                          <p:stCondLst>
                                            <p:cond delay="0"/>
                                          </p:stCondLst>
                                        </p:cTn>
                                        <p:tgtEl>
                                          <p:spTgt spid="232"/>
                                        </p:tgtEl>
                                        <p:attrNameLst>
                                          <p:attrName>style.visibility</p:attrName>
                                        </p:attrNameLst>
                                      </p:cBhvr>
                                      <p:to>
                                        <p:strVal val="visible"/>
                                      </p:to>
                                    </p:set>
                                    <p:animEffect transition="in" filter="fade">
                                      <p:cBhvr>
                                        <p:cTn id="22" dur="500"/>
                                        <p:tgtEl>
                                          <p:spTgt spid="232"/>
                                        </p:tgtEl>
                                      </p:cBhvr>
                                    </p:animEffect>
                                  </p:childTnLst>
                                </p:cTn>
                              </p:par>
                              <p:par>
                                <p:cTn id="23" presetID="10" presetClass="entr" presetSubtype="0" fill="hold" nodeType="withEffect">
                                  <p:stCondLst>
                                    <p:cond delay="0"/>
                                  </p:stCondLst>
                                  <p:childTnLst>
                                    <p:set>
                                      <p:cBhvr>
                                        <p:cTn id="24" dur="1" fill="hold">
                                          <p:stCondLst>
                                            <p:cond delay="0"/>
                                          </p:stCondLst>
                                        </p:cTn>
                                        <p:tgtEl>
                                          <p:spTgt spid="233"/>
                                        </p:tgtEl>
                                        <p:attrNameLst>
                                          <p:attrName>style.visibility</p:attrName>
                                        </p:attrNameLst>
                                      </p:cBhvr>
                                      <p:to>
                                        <p:strVal val="visible"/>
                                      </p:to>
                                    </p:set>
                                    <p:animEffect transition="in" filter="fade">
                                      <p:cBhvr>
                                        <p:cTn id="25" dur="500"/>
                                        <p:tgtEl>
                                          <p:spTgt spid="233"/>
                                        </p:tgtEl>
                                      </p:cBhvr>
                                    </p:animEffect>
                                  </p:childTnLst>
                                </p:cTn>
                              </p:par>
                              <p:par>
                                <p:cTn id="26" presetID="10" presetClass="entr" presetSubtype="0" fill="hold" nodeType="withEffect">
                                  <p:stCondLst>
                                    <p:cond delay="0"/>
                                  </p:stCondLst>
                                  <p:childTnLst>
                                    <p:set>
                                      <p:cBhvr>
                                        <p:cTn id="27" dur="1" fill="hold">
                                          <p:stCondLst>
                                            <p:cond delay="0"/>
                                          </p:stCondLst>
                                        </p:cTn>
                                        <p:tgtEl>
                                          <p:spTgt spid="234"/>
                                        </p:tgtEl>
                                        <p:attrNameLst>
                                          <p:attrName>style.visibility</p:attrName>
                                        </p:attrNameLst>
                                      </p:cBhvr>
                                      <p:to>
                                        <p:strVal val="visible"/>
                                      </p:to>
                                    </p:set>
                                    <p:animEffect transition="in" filter="fade">
                                      <p:cBhvr>
                                        <p:cTn id="28" dur="500"/>
                                        <p:tgtEl>
                                          <p:spTgt spid="234"/>
                                        </p:tgtEl>
                                      </p:cBhvr>
                                    </p:animEffect>
                                  </p:childTnLst>
                                </p:cTn>
                              </p:par>
                              <p:par>
                                <p:cTn id="29" presetID="10" presetClass="entr" presetSubtype="0" fill="hold" nodeType="withEffect">
                                  <p:stCondLst>
                                    <p:cond delay="0"/>
                                  </p:stCondLst>
                                  <p:childTnLst>
                                    <p:set>
                                      <p:cBhvr>
                                        <p:cTn id="30" dur="1" fill="hold">
                                          <p:stCondLst>
                                            <p:cond delay="0"/>
                                          </p:stCondLst>
                                        </p:cTn>
                                        <p:tgtEl>
                                          <p:spTgt spid="235"/>
                                        </p:tgtEl>
                                        <p:attrNameLst>
                                          <p:attrName>style.visibility</p:attrName>
                                        </p:attrNameLst>
                                      </p:cBhvr>
                                      <p:to>
                                        <p:strVal val="visible"/>
                                      </p:to>
                                    </p:set>
                                    <p:animEffect transition="in" filter="fade">
                                      <p:cBhvr>
                                        <p:cTn id="31" dur="500"/>
                                        <p:tgtEl>
                                          <p:spTgt spid="235"/>
                                        </p:tgtEl>
                                      </p:cBhvr>
                                    </p:animEffect>
                                  </p:childTnLst>
                                </p:cTn>
                              </p:par>
                              <p:par>
                                <p:cTn id="32" presetID="10" presetClass="entr" presetSubtype="0" fill="hold" nodeType="withEffect">
                                  <p:stCondLst>
                                    <p:cond delay="0"/>
                                  </p:stCondLst>
                                  <p:childTnLst>
                                    <p:set>
                                      <p:cBhvr>
                                        <p:cTn id="33" dur="1" fill="hold">
                                          <p:stCondLst>
                                            <p:cond delay="0"/>
                                          </p:stCondLst>
                                        </p:cTn>
                                        <p:tgtEl>
                                          <p:spTgt spid="236"/>
                                        </p:tgtEl>
                                        <p:attrNameLst>
                                          <p:attrName>style.visibility</p:attrName>
                                        </p:attrNameLst>
                                      </p:cBhvr>
                                      <p:to>
                                        <p:strVal val="visible"/>
                                      </p:to>
                                    </p:set>
                                    <p:animEffect transition="in" filter="fade">
                                      <p:cBhvr>
                                        <p:cTn id="34" dur="500"/>
                                        <p:tgtEl>
                                          <p:spTgt spid="236"/>
                                        </p:tgtEl>
                                      </p:cBhvr>
                                    </p:animEffect>
                                  </p:childTnLst>
                                </p:cTn>
                              </p:par>
                              <p:par>
                                <p:cTn id="35" presetID="10" presetClass="entr" presetSubtype="0" fill="hold" nodeType="withEffect">
                                  <p:stCondLst>
                                    <p:cond delay="0"/>
                                  </p:stCondLst>
                                  <p:childTnLst>
                                    <p:set>
                                      <p:cBhvr>
                                        <p:cTn id="36" dur="1" fill="hold">
                                          <p:stCondLst>
                                            <p:cond delay="0"/>
                                          </p:stCondLst>
                                        </p:cTn>
                                        <p:tgtEl>
                                          <p:spTgt spid="237"/>
                                        </p:tgtEl>
                                        <p:attrNameLst>
                                          <p:attrName>style.visibility</p:attrName>
                                        </p:attrNameLst>
                                      </p:cBhvr>
                                      <p:to>
                                        <p:strVal val="visible"/>
                                      </p:to>
                                    </p:set>
                                    <p:animEffect transition="in" filter="fade">
                                      <p:cBhvr>
                                        <p:cTn id="37" dur="500"/>
                                        <p:tgtEl>
                                          <p:spTgt spid="237"/>
                                        </p:tgtEl>
                                      </p:cBhvr>
                                    </p:animEffect>
                                  </p:childTnLst>
                                </p:cTn>
                              </p:par>
                              <p:par>
                                <p:cTn id="38" presetID="10" presetClass="entr" presetSubtype="0" fill="hold" nodeType="withEffect">
                                  <p:stCondLst>
                                    <p:cond delay="0"/>
                                  </p:stCondLst>
                                  <p:childTnLst>
                                    <p:set>
                                      <p:cBhvr>
                                        <p:cTn id="39" dur="1" fill="hold">
                                          <p:stCondLst>
                                            <p:cond delay="0"/>
                                          </p:stCondLst>
                                        </p:cTn>
                                        <p:tgtEl>
                                          <p:spTgt spid="238"/>
                                        </p:tgtEl>
                                        <p:attrNameLst>
                                          <p:attrName>style.visibility</p:attrName>
                                        </p:attrNameLst>
                                      </p:cBhvr>
                                      <p:to>
                                        <p:strVal val="visible"/>
                                      </p:to>
                                    </p:set>
                                    <p:animEffect transition="in" filter="fade">
                                      <p:cBhvr>
                                        <p:cTn id="40" dur="500"/>
                                        <p:tgtEl>
                                          <p:spTgt spid="238"/>
                                        </p:tgtEl>
                                      </p:cBhvr>
                                    </p:animEffect>
                                  </p:childTnLst>
                                </p:cTn>
                              </p:par>
                              <p:par>
                                <p:cTn id="41" presetID="10" presetClass="entr" presetSubtype="0" fill="hold" nodeType="withEffect">
                                  <p:stCondLst>
                                    <p:cond delay="0"/>
                                  </p:stCondLst>
                                  <p:childTnLst>
                                    <p:set>
                                      <p:cBhvr>
                                        <p:cTn id="42" dur="1" fill="hold">
                                          <p:stCondLst>
                                            <p:cond delay="0"/>
                                          </p:stCondLst>
                                        </p:cTn>
                                        <p:tgtEl>
                                          <p:spTgt spid="239"/>
                                        </p:tgtEl>
                                        <p:attrNameLst>
                                          <p:attrName>style.visibility</p:attrName>
                                        </p:attrNameLst>
                                      </p:cBhvr>
                                      <p:to>
                                        <p:strVal val="visible"/>
                                      </p:to>
                                    </p:set>
                                    <p:animEffect transition="in" filter="fade">
                                      <p:cBhvr>
                                        <p:cTn id="43" dur="500"/>
                                        <p:tgtEl>
                                          <p:spTgt spid="239"/>
                                        </p:tgtEl>
                                      </p:cBhvr>
                                    </p:animEffect>
                                  </p:childTnLst>
                                </p:cTn>
                              </p:par>
                              <p:par>
                                <p:cTn id="44" presetID="10" presetClass="entr" presetSubtype="0" fill="hold" nodeType="withEffect">
                                  <p:stCondLst>
                                    <p:cond delay="0"/>
                                  </p:stCondLst>
                                  <p:childTnLst>
                                    <p:set>
                                      <p:cBhvr>
                                        <p:cTn id="45" dur="1" fill="hold">
                                          <p:stCondLst>
                                            <p:cond delay="0"/>
                                          </p:stCondLst>
                                        </p:cTn>
                                        <p:tgtEl>
                                          <p:spTgt spid="240"/>
                                        </p:tgtEl>
                                        <p:attrNameLst>
                                          <p:attrName>style.visibility</p:attrName>
                                        </p:attrNameLst>
                                      </p:cBhvr>
                                      <p:to>
                                        <p:strVal val="visible"/>
                                      </p:to>
                                    </p:set>
                                    <p:animEffect transition="in" filter="fade">
                                      <p:cBhvr>
                                        <p:cTn id="46" dur="500"/>
                                        <p:tgtEl>
                                          <p:spTgt spid="240"/>
                                        </p:tgtEl>
                                      </p:cBhvr>
                                    </p:animEffect>
                                  </p:childTnLst>
                                </p:cTn>
                              </p:par>
                              <p:par>
                                <p:cTn id="47" presetID="10" presetClass="entr" presetSubtype="0" fill="hold" nodeType="withEffect">
                                  <p:stCondLst>
                                    <p:cond delay="0"/>
                                  </p:stCondLst>
                                  <p:childTnLst>
                                    <p:set>
                                      <p:cBhvr>
                                        <p:cTn id="48" dur="1" fill="hold">
                                          <p:stCondLst>
                                            <p:cond delay="0"/>
                                          </p:stCondLst>
                                        </p:cTn>
                                        <p:tgtEl>
                                          <p:spTgt spid="241"/>
                                        </p:tgtEl>
                                        <p:attrNameLst>
                                          <p:attrName>style.visibility</p:attrName>
                                        </p:attrNameLst>
                                      </p:cBhvr>
                                      <p:to>
                                        <p:strVal val="visible"/>
                                      </p:to>
                                    </p:set>
                                    <p:animEffect transition="in" filter="fade">
                                      <p:cBhvr>
                                        <p:cTn id="49"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1" y="152400"/>
            <a:ext cx="6400800" cy="1143000"/>
          </a:xfrm>
        </p:spPr>
        <p:txBody>
          <a:bodyPr>
            <a:normAutofit/>
          </a:bodyPr>
          <a:lstStyle/>
          <a:p>
            <a:r>
              <a:rPr lang="en-US" dirty="0">
                <a:solidFill>
                  <a:schemeClr val="accent6">
                    <a:lumMod val="75000"/>
                  </a:schemeClr>
                </a:solidFill>
                <a:latin typeface="Arial" pitchFamily="34" charset="0"/>
                <a:cs typeface="Arial" pitchFamily="34" charset="0"/>
              </a:rPr>
              <a:t>Why are newts so toxic?</a:t>
            </a:r>
          </a:p>
        </p:txBody>
      </p:sp>
      <p:pic>
        <p:nvPicPr>
          <p:cNvPr id="3074" name="Picture 2" descr="http://www.usanpn.org/files/shared/maps/Thamnophis_sirtalis_map.png"/>
          <p:cNvPicPr>
            <a:picLocks noChangeAspect="1" noChangeArrowheads="1"/>
          </p:cNvPicPr>
          <p:nvPr/>
        </p:nvPicPr>
        <p:blipFill rotWithShape="1">
          <a:blip r:embed="rId3">
            <a:extLst>
              <a:ext uri="{28A0092B-C50C-407E-A947-70E740481C1C}">
                <a14:useLocalDpi xmlns:a14="http://schemas.microsoft.com/office/drawing/2010/main" val="0"/>
              </a:ext>
            </a:extLst>
          </a:blip>
          <a:srcRect l="2682" t="2615" r="33699" b="27509"/>
          <a:stretch/>
        </p:blipFill>
        <p:spPr bwMode="auto">
          <a:xfrm>
            <a:off x="1676400" y="1981200"/>
            <a:ext cx="4194111"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7620"/>
          <a:stretch/>
        </p:blipFill>
        <p:spPr bwMode="auto">
          <a:xfrm>
            <a:off x="7467600" y="1614684"/>
            <a:ext cx="3200400" cy="524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1600" y="44116"/>
            <a:ext cx="3192379" cy="239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tsinfernalcuhu60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229"/>
          <a:stretch/>
        </p:blipFill>
        <p:spPr bwMode="auto">
          <a:xfrm flipH="1">
            <a:off x="160421" y="1378842"/>
            <a:ext cx="3097280" cy="244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Ts-Tg1-400dpi.jpg">
            <a:extLst>
              <a:ext uri="{FF2B5EF4-FFF2-40B4-BE49-F238E27FC236}">
                <a16:creationId xmlns:a16="http://schemas.microsoft.com/office/drawing/2014/main" id="{CC671140-A351-97B0-4E58-01156D0C339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7675" y="0"/>
            <a:ext cx="5394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0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4519043"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8"/>
          <p:cNvPicPr>
            <a:picLocks noChangeAspect="1" noChangeArrowheads="1"/>
          </p:cNvPicPr>
          <p:nvPr/>
        </p:nvPicPr>
        <p:blipFill>
          <a:blip r:embed="rId3">
            <a:extLst>
              <a:ext uri="{28A0092B-C50C-407E-A947-70E740481C1C}">
                <a14:useLocalDpi xmlns:a14="http://schemas.microsoft.com/office/drawing/2010/main" val="0"/>
              </a:ext>
            </a:extLst>
          </a:blip>
          <a:srcRect l="18527"/>
          <a:stretch>
            <a:fillRect/>
          </a:stretch>
        </p:blipFill>
        <p:spPr bwMode="auto">
          <a:xfrm>
            <a:off x="5257801" y="-1"/>
            <a:ext cx="6640136" cy="534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6634769" y="5486400"/>
            <a:ext cx="3886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sz="4400" dirty="0">
                <a:solidFill>
                  <a:srgbClr val="3366FF"/>
                </a:solidFill>
              </a:rPr>
              <a:t>TTX Resistance</a:t>
            </a:r>
            <a:endParaRPr lang="en-US" sz="2800" dirty="0">
              <a:solidFill>
                <a:srgbClr val="3366FF"/>
              </a:solidFill>
            </a:endParaRPr>
          </a:p>
        </p:txBody>
      </p:sp>
    </p:spTree>
    <p:extLst>
      <p:ext uri="{BB962C8B-B14F-4D97-AF65-F5344CB8AC3E}">
        <p14:creationId xmlns:p14="http://schemas.microsoft.com/office/powerpoint/2010/main" val="956580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4"/>
          <p:cNvSpPr txBox="1">
            <a:spLocks noChangeArrowheads="1"/>
          </p:cNvSpPr>
          <p:nvPr/>
        </p:nvSpPr>
        <p:spPr bwMode="auto">
          <a:xfrm>
            <a:off x="1928812" y="990600"/>
            <a:ext cx="2819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spcBef>
                <a:spcPct val="50000"/>
              </a:spcBef>
            </a:pPr>
            <a:r>
              <a:rPr lang="en-US" sz="2400">
                <a:latin typeface="Arial" pitchFamily="34" charset="0"/>
              </a:rPr>
              <a:t>Baseline speed</a:t>
            </a:r>
          </a:p>
        </p:txBody>
      </p:sp>
      <p:pic>
        <p:nvPicPr>
          <p:cNvPr id="25602" name="Picture 5" descr="race_track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1" y="1438276"/>
            <a:ext cx="88868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6"/>
          <p:cNvSpPr txBox="1">
            <a:spLocks noChangeArrowheads="1"/>
          </p:cNvSpPr>
          <p:nvPr/>
        </p:nvSpPr>
        <p:spPr bwMode="auto">
          <a:xfrm>
            <a:off x="2018667" y="3971924"/>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spcBef>
                <a:spcPct val="50000"/>
              </a:spcBef>
            </a:pPr>
            <a:r>
              <a:rPr lang="en-US" sz="2400" dirty="0">
                <a:latin typeface="Arial" pitchFamily="34" charset="0"/>
              </a:rPr>
              <a:t>Post-injection speed</a:t>
            </a:r>
          </a:p>
        </p:txBody>
      </p:sp>
      <p:pic>
        <p:nvPicPr>
          <p:cNvPr id="25604" name="Picture 7" descr="race_track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6581" y="4359275"/>
            <a:ext cx="834548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descr="needle_shad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877672"/>
            <a:ext cx="976312" cy="976312"/>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25606" name="Rectangle 9"/>
          <p:cNvSpPr>
            <a:spLocks noChangeArrowheads="1"/>
          </p:cNvSpPr>
          <p:nvPr/>
        </p:nvSpPr>
        <p:spPr bwMode="auto">
          <a:xfrm>
            <a:off x="4114800" y="-76200"/>
            <a:ext cx="3886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sz="4400" b="1" dirty="0">
                <a:solidFill>
                  <a:srgbClr val="3366FF"/>
                </a:solidFill>
              </a:rPr>
              <a:t>TTX Resistance</a:t>
            </a:r>
            <a:endParaRPr lang="en-US" sz="2800" b="1" dirty="0">
              <a:solidFill>
                <a:srgbClr val="3366FF"/>
              </a:solidFill>
            </a:endParaRPr>
          </a:p>
        </p:txBody>
      </p:sp>
      <p:sp>
        <p:nvSpPr>
          <p:cNvPr id="25607" name="Text Box 10"/>
          <p:cNvSpPr txBox="1">
            <a:spLocks noChangeArrowheads="1"/>
          </p:cNvSpPr>
          <p:nvPr/>
        </p:nvSpPr>
        <p:spPr bwMode="auto">
          <a:xfrm>
            <a:off x="2081213" y="5861051"/>
            <a:ext cx="8229600"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a:spcBef>
                <a:spcPct val="50000"/>
              </a:spcBef>
            </a:pPr>
            <a:r>
              <a:rPr lang="en-US" sz="2400" b="0" dirty="0">
                <a:latin typeface="Arial" pitchFamily="34" charset="0"/>
              </a:rPr>
              <a:t>Resistance = post-injection speed / baseline speed</a:t>
            </a:r>
          </a:p>
          <a:p>
            <a:pPr algn="ctr">
              <a:spcBef>
                <a:spcPct val="50000"/>
              </a:spcBef>
            </a:pPr>
            <a:r>
              <a:rPr lang="en-US" sz="2400" b="0" dirty="0">
                <a:latin typeface="Arial" pitchFamily="34" charset="0"/>
              </a:rPr>
              <a:t>e.g. Resistance = 35 sec / 55 sec = 0.63</a:t>
            </a:r>
          </a:p>
        </p:txBody>
      </p:sp>
    </p:spTree>
    <p:extLst>
      <p:ext uri="{BB962C8B-B14F-4D97-AF65-F5344CB8AC3E}">
        <p14:creationId xmlns:p14="http://schemas.microsoft.com/office/powerpoint/2010/main" val="106390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fade">
                                      <p:cBhvr>
                                        <p:cTn id="7" dur="500"/>
                                        <p:tgtEl>
                                          <p:spTgt spid="256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3"/>
                                        </p:tgtEl>
                                        <p:attrNameLst>
                                          <p:attrName>style.visibility</p:attrName>
                                        </p:attrNameLst>
                                      </p:cBhvr>
                                      <p:to>
                                        <p:strVal val="visible"/>
                                      </p:to>
                                    </p:set>
                                    <p:animEffect transition="in" filter="fade">
                                      <p:cBhvr>
                                        <p:cTn id="12" dur="500"/>
                                        <p:tgtEl>
                                          <p:spTgt spid="25603"/>
                                        </p:tgtEl>
                                      </p:cBhvr>
                                    </p:animEffect>
                                  </p:childTnLst>
                                </p:cTn>
                              </p:par>
                              <p:par>
                                <p:cTn id="13" presetID="10" presetClass="entr" presetSubtype="0" fill="hold" nodeType="withEffect">
                                  <p:stCondLst>
                                    <p:cond delay="0"/>
                                  </p:stCondLst>
                                  <p:childTnLst>
                                    <p:set>
                                      <p:cBhvr>
                                        <p:cTn id="14" dur="1" fill="hold">
                                          <p:stCondLst>
                                            <p:cond delay="0"/>
                                          </p:stCondLst>
                                        </p:cTn>
                                        <p:tgtEl>
                                          <p:spTgt spid="25604"/>
                                        </p:tgtEl>
                                        <p:attrNameLst>
                                          <p:attrName>style.visibility</p:attrName>
                                        </p:attrNameLst>
                                      </p:cBhvr>
                                      <p:to>
                                        <p:strVal val="visible"/>
                                      </p:to>
                                    </p:set>
                                    <p:animEffect transition="in" filter="fade">
                                      <p:cBhvr>
                                        <p:cTn id="15" dur="500"/>
                                        <p:tgtEl>
                                          <p:spTgt spid="2560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607">
                                            <p:txEl>
                                              <p:pRg st="0" end="0"/>
                                            </p:txEl>
                                          </p:spTgt>
                                        </p:tgtEl>
                                        <p:attrNameLst>
                                          <p:attrName>style.visibility</p:attrName>
                                        </p:attrNameLst>
                                      </p:cBhvr>
                                      <p:to>
                                        <p:strVal val="visible"/>
                                      </p:to>
                                    </p:set>
                                    <p:animEffect transition="in" filter="fade">
                                      <p:cBhvr>
                                        <p:cTn id="20" dur="500"/>
                                        <p:tgtEl>
                                          <p:spTgt spid="2560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607">
                                            <p:txEl>
                                              <p:pRg st="1" end="1"/>
                                            </p:txEl>
                                          </p:spTgt>
                                        </p:tgtEl>
                                        <p:attrNameLst>
                                          <p:attrName>style.visibility</p:attrName>
                                        </p:attrNameLst>
                                      </p:cBhvr>
                                      <p:to>
                                        <p:strVal val="visible"/>
                                      </p:to>
                                    </p:set>
                                    <p:animEffect transition="in" filter="fade">
                                      <p:cBhvr>
                                        <p:cTn id="25" dur="500"/>
                                        <p:tgtEl>
                                          <p:spTgt spid="256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ChangeArrowheads="1"/>
          </p:cNvSpPr>
          <p:nvPr/>
        </p:nvSpPr>
        <p:spPr bwMode="auto">
          <a:xfrm>
            <a:off x="609600" y="609600"/>
            <a:ext cx="4013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2800" dirty="0">
                <a:solidFill>
                  <a:srgbClr val="212CFF"/>
                </a:solidFill>
                <a:latin typeface="Arial" pitchFamily="34" charset="0"/>
                <a:ea typeface="ＭＳ Ｐゴシック" charset="0"/>
                <a:cs typeface="Arial" pitchFamily="34" charset="0"/>
              </a:rPr>
              <a:t>Population differences in TTX resistance</a:t>
            </a:r>
            <a:endParaRPr lang="en-US" sz="2000" dirty="0">
              <a:solidFill>
                <a:srgbClr val="212CFF"/>
              </a:solidFill>
              <a:latin typeface="Arial" pitchFamily="34" charset="0"/>
              <a:ea typeface="ＭＳ Ｐゴシック" charset="0"/>
              <a:cs typeface="Arial" pitchFamily="34" charset="0"/>
            </a:endParaRPr>
          </a:p>
        </p:txBody>
      </p:sp>
      <p:pic>
        <p:nvPicPr>
          <p:cNvPr id="31746" name="Picture 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251" t="8762" r="9375" b="17429"/>
          <a:stretch>
            <a:fillRect/>
          </a:stretch>
        </p:blipFill>
        <p:spPr bwMode="auto">
          <a:xfrm>
            <a:off x="4622800" y="0"/>
            <a:ext cx="604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p:cNvSpPr txBox="1">
            <a:spLocks noChangeArrowheads="1"/>
          </p:cNvSpPr>
          <p:nvPr/>
        </p:nvSpPr>
        <p:spPr bwMode="auto">
          <a:xfrm>
            <a:off x="973136" y="3124200"/>
            <a:ext cx="30622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a:r>
              <a:rPr lang="en-US" sz="2800" b="0" dirty="0">
                <a:latin typeface="Arial" pitchFamily="34" charset="0"/>
                <a:cs typeface="Arial" pitchFamily="34" charset="0"/>
              </a:rPr>
              <a:t>N = 333 families </a:t>
            </a:r>
          </a:p>
          <a:p>
            <a:pPr algn="ctr"/>
            <a:r>
              <a:rPr lang="en-US" sz="2800" b="0" dirty="0">
                <a:latin typeface="Arial" pitchFamily="34" charset="0"/>
                <a:cs typeface="Arial" pitchFamily="34" charset="0"/>
              </a:rPr>
              <a:t>&amp;</a:t>
            </a:r>
          </a:p>
          <a:p>
            <a:pPr algn="ctr"/>
            <a:r>
              <a:rPr lang="en-US" sz="2800" b="0" dirty="0">
                <a:latin typeface="Arial" pitchFamily="34" charset="0"/>
                <a:cs typeface="Arial" pitchFamily="34" charset="0"/>
              </a:rPr>
              <a:t>~3,000 individuals</a:t>
            </a:r>
          </a:p>
        </p:txBody>
      </p:sp>
      <p:grpSp>
        <p:nvGrpSpPr>
          <p:cNvPr id="31748" name="Group 7"/>
          <p:cNvGrpSpPr>
            <a:grpSpLocks/>
          </p:cNvGrpSpPr>
          <p:nvPr/>
        </p:nvGrpSpPr>
        <p:grpSpPr bwMode="auto">
          <a:xfrm>
            <a:off x="8610600" y="4038600"/>
            <a:ext cx="1327150" cy="1879600"/>
            <a:chOff x="1056" y="810"/>
            <a:chExt cx="836" cy="1184"/>
          </a:xfrm>
        </p:grpSpPr>
        <p:sp>
          <p:nvSpPr>
            <p:cNvPr id="100360" name="Rectangle 8"/>
            <p:cNvSpPr>
              <a:spLocks noChangeArrowheads="1"/>
            </p:cNvSpPr>
            <p:nvPr/>
          </p:nvSpPr>
          <p:spPr bwMode="auto">
            <a:xfrm>
              <a:off x="1056" y="959"/>
              <a:ext cx="144" cy="144"/>
            </a:xfrm>
            <a:prstGeom prst="rect">
              <a:avLst/>
            </a:prstGeom>
            <a:solidFill>
              <a:srgbClr val="FA4E1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0361" name="Rectangle 9"/>
            <p:cNvSpPr>
              <a:spLocks noChangeArrowheads="1"/>
            </p:cNvSpPr>
            <p:nvPr/>
          </p:nvSpPr>
          <p:spPr bwMode="auto">
            <a:xfrm>
              <a:off x="1056" y="815"/>
              <a:ext cx="144"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0362" name="Rectangle 10"/>
            <p:cNvSpPr>
              <a:spLocks noChangeArrowheads="1"/>
            </p:cNvSpPr>
            <p:nvPr/>
          </p:nvSpPr>
          <p:spPr bwMode="auto">
            <a:xfrm>
              <a:off x="1056" y="1103"/>
              <a:ext cx="144" cy="144"/>
            </a:xfrm>
            <a:prstGeom prst="rect">
              <a:avLst/>
            </a:prstGeom>
            <a:solidFill>
              <a:srgbClr val="FF921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0363" name="Rectangle 11"/>
            <p:cNvSpPr>
              <a:spLocks noChangeArrowheads="1"/>
            </p:cNvSpPr>
            <p:nvPr/>
          </p:nvSpPr>
          <p:spPr bwMode="auto">
            <a:xfrm>
              <a:off x="1056" y="1248"/>
              <a:ext cx="144" cy="1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0364" name="Rectangle 12"/>
            <p:cNvSpPr>
              <a:spLocks noChangeArrowheads="1"/>
            </p:cNvSpPr>
            <p:nvPr/>
          </p:nvSpPr>
          <p:spPr bwMode="auto">
            <a:xfrm>
              <a:off x="1056" y="1390"/>
              <a:ext cx="144" cy="144"/>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0365" name="Rectangle 13"/>
            <p:cNvSpPr>
              <a:spLocks noChangeArrowheads="1"/>
            </p:cNvSpPr>
            <p:nvPr/>
          </p:nvSpPr>
          <p:spPr bwMode="auto">
            <a:xfrm>
              <a:off x="1056" y="1529"/>
              <a:ext cx="144" cy="144"/>
            </a:xfrm>
            <a:prstGeom prst="rect">
              <a:avLst/>
            </a:prstGeom>
            <a:solidFill>
              <a:srgbClr val="2F8B2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0366" name="Rectangle 14"/>
            <p:cNvSpPr>
              <a:spLocks noChangeArrowheads="1"/>
            </p:cNvSpPr>
            <p:nvPr/>
          </p:nvSpPr>
          <p:spPr bwMode="auto">
            <a:xfrm>
              <a:off x="1056" y="1674"/>
              <a:ext cx="144" cy="144"/>
            </a:xfrm>
            <a:prstGeom prst="rect">
              <a:avLst/>
            </a:prstGeom>
            <a:solidFill>
              <a:srgbClr val="063DE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0367" name="Rectangle 15"/>
            <p:cNvSpPr>
              <a:spLocks noChangeArrowheads="1"/>
            </p:cNvSpPr>
            <p:nvPr/>
          </p:nvSpPr>
          <p:spPr bwMode="auto">
            <a:xfrm>
              <a:off x="1056" y="1818"/>
              <a:ext cx="144" cy="144"/>
            </a:xfrm>
            <a:prstGeom prst="rect">
              <a:avLst/>
            </a:prstGeom>
            <a:solidFill>
              <a:srgbClr val="6C18B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nvGrpSpPr>
            <p:cNvPr id="31759" name="Group 16"/>
            <p:cNvGrpSpPr>
              <a:grpSpLocks/>
            </p:cNvGrpSpPr>
            <p:nvPr/>
          </p:nvGrpSpPr>
          <p:grpSpPr bwMode="auto">
            <a:xfrm>
              <a:off x="1189" y="810"/>
              <a:ext cx="703" cy="1184"/>
              <a:chOff x="2245" y="672"/>
              <a:chExt cx="703" cy="1184"/>
            </a:xfrm>
          </p:grpSpPr>
          <p:sp>
            <p:nvSpPr>
              <p:cNvPr id="100369" name="Text Box 17"/>
              <p:cNvSpPr txBox="1">
                <a:spLocks noChangeArrowheads="1"/>
              </p:cNvSpPr>
              <p:nvPr/>
            </p:nvSpPr>
            <p:spPr bwMode="auto">
              <a:xfrm>
                <a:off x="2245" y="672"/>
                <a:ext cx="70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&gt;100 MAMU</a:t>
                </a:r>
              </a:p>
            </p:txBody>
          </p:sp>
          <p:sp>
            <p:nvSpPr>
              <p:cNvPr id="100370" name="Text Box 18"/>
              <p:cNvSpPr txBox="1">
                <a:spLocks noChangeArrowheads="1"/>
              </p:cNvSpPr>
              <p:nvPr/>
            </p:nvSpPr>
            <p:spPr bwMode="auto">
              <a:xfrm>
                <a:off x="2245" y="806"/>
                <a:ext cx="43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35-100</a:t>
                </a:r>
              </a:p>
            </p:txBody>
          </p:sp>
          <p:sp>
            <p:nvSpPr>
              <p:cNvPr id="100371" name="Text Box 19"/>
              <p:cNvSpPr txBox="1">
                <a:spLocks noChangeArrowheads="1"/>
              </p:cNvSpPr>
              <p:nvPr/>
            </p:nvSpPr>
            <p:spPr bwMode="auto">
              <a:xfrm>
                <a:off x="2245" y="952"/>
                <a:ext cx="38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25-35</a:t>
                </a:r>
              </a:p>
            </p:txBody>
          </p:sp>
          <p:sp>
            <p:nvSpPr>
              <p:cNvPr id="100372" name="Text Box 20"/>
              <p:cNvSpPr txBox="1">
                <a:spLocks noChangeArrowheads="1"/>
              </p:cNvSpPr>
              <p:nvPr/>
            </p:nvSpPr>
            <p:spPr bwMode="auto">
              <a:xfrm>
                <a:off x="2245" y="1101"/>
                <a:ext cx="38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15-25</a:t>
                </a:r>
              </a:p>
            </p:txBody>
          </p:sp>
          <p:sp>
            <p:nvSpPr>
              <p:cNvPr id="100373" name="Text Box 21"/>
              <p:cNvSpPr txBox="1">
                <a:spLocks noChangeArrowheads="1"/>
              </p:cNvSpPr>
              <p:nvPr/>
            </p:nvSpPr>
            <p:spPr bwMode="auto">
              <a:xfrm>
                <a:off x="2245" y="1235"/>
                <a:ext cx="38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10-15</a:t>
                </a:r>
              </a:p>
            </p:txBody>
          </p:sp>
          <p:sp>
            <p:nvSpPr>
              <p:cNvPr id="100374" name="Text Box 22"/>
              <p:cNvSpPr txBox="1">
                <a:spLocks noChangeArrowheads="1"/>
              </p:cNvSpPr>
              <p:nvPr/>
            </p:nvSpPr>
            <p:spPr bwMode="auto">
              <a:xfrm>
                <a:off x="2245" y="1368"/>
                <a:ext cx="32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5-10</a:t>
                </a:r>
              </a:p>
            </p:txBody>
          </p:sp>
          <p:sp>
            <p:nvSpPr>
              <p:cNvPr id="100375" name="Text Box 23"/>
              <p:cNvSpPr txBox="1">
                <a:spLocks noChangeArrowheads="1"/>
              </p:cNvSpPr>
              <p:nvPr/>
            </p:nvSpPr>
            <p:spPr bwMode="auto">
              <a:xfrm>
                <a:off x="2245" y="1518"/>
                <a:ext cx="26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4-5</a:t>
                </a:r>
              </a:p>
            </p:txBody>
          </p:sp>
          <p:sp>
            <p:nvSpPr>
              <p:cNvPr id="100376" name="Text Box 24"/>
              <p:cNvSpPr txBox="1">
                <a:spLocks noChangeArrowheads="1"/>
              </p:cNvSpPr>
              <p:nvPr/>
            </p:nvSpPr>
            <p:spPr bwMode="auto">
              <a:xfrm>
                <a:off x="2245" y="1664"/>
                <a:ext cx="2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ea typeface="ＭＳ Ｐゴシック" charset="0"/>
                  </a:rPr>
                  <a:t>&lt;4</a:t>
                </a:r>
              </a:p>
            </p:txBody>
          </p:sp>
        </p:grpSp>
      </p:grpSp>
      <p:sp>
        <p:nvSpPr>
          <p:cNvPr id="100377" name="Line 25"/>
          <p:cNvSpPr>
            <a:spLocks noChangeShapeType="1"/>
          </p:cNvSpPr>
          <p:nvPr/>
        </p:nvSpPr>
        <p:spPr bwMode="auto">
          <a:xfrm>
            <a:off x="8172450" y="819150"/>
            <a:ext cx="228600" cy="0"/>
          </a:xfrm>
          <a:prstGeom prst="line">
            <a:avLst/>
          </a:prstGeom>
          <a:noFill/>
          <a:ln w="28575">
            <a:solidFill>
              <a:srgbClr val="FA4E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00378" name="Rectangle 26"/>
          <p:cNvSpPr>
            <a:spLocks noChangeArrowheads="1"/>
          </p:cNvSpPr>
          <p:nvPr/>
        </p:nvSpPr>
        <p:spPr bwMode="auto">
          <a:xfrm>
            <a:off x="1524000" y="6583364"/>
            <a:ext cx="2590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a:ea typeface="ＭＳ Ｐゴシック" charset="0"/>
              </a:rPr>
              <a:t>Brodie et al. 2002. </a:t>
            </a:r>
            <a:r>
              <a:rPr lang="en-US" sz="1200" i="1">
                <a:ea typeface="ＭＳ Ｐゴシック" charset="0"/>
              </a:rPr>
              <a:t>Evolution </a:t>
            </a:r>
            <a:r>
              <a:rPr lang="en-US" sz="1200">
                <a:ea typeface="ＭＳ Ｐゴシック" charset="0"/>
              </a:rPr>
              <a:t>56:2067</a:t>
            </a:r>
          </a:p>
        </p:txBody>
      </p:sp>
    </p:spTree>
    <p:extLst>
      <p:ext uri="{BB962C8B-B14F-4D97-AF65-F5344CB8AC3E}">
        <p14:creationId xmlns:p14="http://schemas.microsoft.com/office/powerpoint/2010/main" val="1217828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19200"/>
            <a:ext cx="4586288"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4" name="Text Box 5"/>
          <p:cNvSpPr txBox="1">
            <a:spLocks noChangeArrowheads="1"/>
          </p:cNvSpPr>
          <p:nvPr/>
        </p:nvSpPr>
        <p:spPr bwMode="auto">
          <a:xfrm>
            <a:off x="838200" y="457200"/>
            <a:ext cx="4423006"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r>
              <a:rPr lang="en-US" altLang="en-US" sz="2800" b="0" dirty="0">
                <a:solidFill>
                  <a:schemeClr val="accent6">
                    <a:lumMod val="75000"/>
                  </a:schemeClr>
                </a:solidFill>
                <a:latin typeface="Arial" pitchFamily="34" charset="0"/>
              </a:rPr>
              <a:t>How resistant are snakes?</a:t>
            </a:r>
          </a:p>
        </p:txBody>
      </p:sp>
      <p:sp>
        <p:nvSpPr>
          <p:cNvPr id="33795" name="Text Box 6"/>
          <p:cNvSpPr txBox="1">
            <a:spLocks noChangeArrowheads="1"/>
          </p:cNvSpPr>
          <p:nvPr/>
        </p:nvSpPr>
        <p:spPr bwMode="auto">
          <a:xfrm flipH="1">
            <a:off x="1358153" y="3072516"/>
            <a:ext cx="2644588"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a:r>
              <a:rPr lang="en-US" altLang="en-US" sz="2400" dirty="0">
                <a:latin typeface="Arial" pitchFamily="34" charset="0"/>
              </a:rPr>
              <a:t>TTX (mg) to reduce speed to 15 %</a:t>
            </a:r>
          </a:p>
        </p:txBody>
      </p:sp>
      <p:sp>
        <p:nvSpPr>
          <p:cNvPr id="33796" name="Text Box 7"/>
          <p:cNvSpPr txBox="1">
            <a:spLocks noChangeArrowheads="1"/>
          </p:cNvSpPr>
          <p:nvPr/>
        </p:nvSpPr>
        <p:spPr bwMode="auto">
          <a:xfrm>
            <a:off x="8658247" y="3456056"/>
            <a:ext cx="2314553"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r>
              <a:rPr lang="en-US" altLang="en-US" sz="2400" dirty="0">
                <a:latin typeface="Arial" pitchFamily="34" charset="0"/>
              </a:rPr>
              <a:t>Human lethal oral doses</a:t>
            </a:r>
          </a:p>
        </p:txBody>
      </p:sp>
      <p:sp>
        <p:nvSpPr>
          <p:cNvPr id="33797" name="TextBox 1"/>
          <p:cNvSpPr txBox="1">
            <a:spLocks noChangeArrowheads="1"/>
          </p:cNvSpPr>
          <p:nvPr/>
        </p:nvSpPr>
        <p:spPr bwMode="auto">
          <a:xfrm>
            <a:off x="5074444" y="6188916"/>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a:r>
              <a:rPr lang="en-US" altLang="en-US" sz="2400" dirty="0">
                <a:latin typeface="Arial" panose="020B0604020202020204" pitchFamily="34" charset="0"/>
                <a:cs typeface="Arial" panose="020B0604020202020204" pitchFamily="34" charset="0"/>
              </a:rPr>
              <a:t>Snake mass (g)</a:t>
            </a:r>
          </a:p>
        </p:txBody>
      </p:sp>
    </p:spTree>
    <p:extLst>
      <p:ext uri="{BB962C8B-B14F-4D97-AF65-F5344CB8AC3E}">
        <p14:creationId xmlns:p14="http://schemas.microsoft.com/office/powerpoint/2010/main" val="2681492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assets.nydailynews.com/polopoly_fs/1.1052781%21/img/httpImage/image.jpg_gen/derivatives/landscape_635/the-key-of-awes-bfeb8094025-w400-web.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8627"/>
            <a:ext cx="5943600" cy="483675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cute kit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23337"/>
            <a:ext cx="5943600" cy="393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474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90600" y="304800"/>
            <a:ext cx="10134600" cy="609600"/>
          </a:xfrm>
          <a:effectLst/>
        </p:spPr>
        <p:txBody>
          <a:bodyPr>
            <a:noAutofit/>
          </a:bodyPr>
          <a:lstStyle/>
          <a:p>
            <a:pPr>
              <a:defRPr/>
            </a:pPr>
            <a:r>
              <a:rPr lang="en-US" sz="4000" dirty="0">
                <a:solidFill>
                  <a:srgbClr val="212CFF"/>
                </a:solidFill>
              </a:rPr>
              <a:t>The Geographic Mosaic of Coevolution</a:t>
            </a:r>
            <a:endParaRPr lang="en-US" sz="4000" dirty="0">
              <a:solidFill>
                <a:srgbClr val="212CFF"/>
              </a:solidFill>
              <a:latin typeface="Copperplate Gothic Bold" charset="0"/>
            </a:endParaRPr>
          </a:p>
        </p:txBody>
      </p:sp>
      <p:sp>
        <p:nvSpPr>
          <p:cNvPr id="48131" name="Rectangle 3"/>
          <p:cNvSpPr>
            <a:spLocks noGrp="1" noChangeArrowheads="1"/>
          </p:cNvSpPr>
          <p:nvPr>
            <p:ph idx="1"/>
          </p:nvPr>
        </p:nvSpPr>
        <p:spPr>
          <a:xfrm>
            <a:off x="685800" y="4038600"/>
            <a:ext cx="9982200" cy="2743200"/>
          </a:xfrm>
        </p:spPr>
        <p:txBody>
          <a:bodyPr>
            <a:normAutofit/>
          </a:bodyPr>
          <a:lstStyle/>
          <a:p>
            <a:pPr>
              <a:lnSpc>
                <a:spcPct val="110000"/>
              </a:lnSpc>
              <a:buClr>
                <a:srgbClr val="FF0000"/>
              </a:buClr>
              <a:buSzPct val="100000"/>
              <a:buFont typeface="Wingdings" panose="05000000000000000000" pitchFamily="2" charset="2"/>
              <a:buChar char="§"/>
              <a:defRPr/>
            </a:pPr>
            <a:r>
              <a:rPr lang="en-US" sz="2800" dirty="0" err="1"/>
              <a:t>Coevolutionary</a:t>
            </a:r>
            <a:r>
              <a:rPr lang="en-US" sz="2800" dirty="0"/>
              <a:t> </a:t>
            </a:r>
            <a:r>
              <a:rPr lang="en-US" sz="2800" b="1" dirty="0">
                <a:solidFill>
                  <a:srgbClr val="FF0000"/>
                </a:solidFill>
              </a:rPr>
              <a:t>hotspots</a:t>
            </a:r>
            <a:r>
              <a:rPr lang="en-US" sz="2800" dirty="0"/>
              <a:t> and </a:t>
            </a:r>
            <a:r>
              <a:rPr lang="en-US" sz="2800" b="1" dirty="0" err="1">
                <a:solidFill>
                  <a:srgbClr val="0070C0"/>
                </a:solidFill>
              </a:rPr>
              <a:t>coldspots</a:t>
            </a:r>
            <a:r>
              <a:rPr lang="en-US" sz="2800" dirty="0"/>
              <a:t> </a:t>
            </a:r>
          </a:p>
          <a:p>
            <a:pPr>
              <a:lnSpc>
                <a:spcPct val="110000"/>
              </a:lnSpc>
              <a:buClr>
                <a:srgbClr val="FF0000"/>
              </a:buClr>
              <a:buSzPct val="100000"/>
              <a:buFont typeface="Wingdings" panose="05000000000000000000" pitchFamily="2" charset="2"/>
              <a:buChar char="§"/>
              <a:defRPr/>
            </a:pPr>
            <a:r>
              <a:rPr lang="en-US" sz="2800" dirty="0"/>
              <a:t>Mismatched abilities in some populations</a:t>
            </a:r>
          </a:p>
          <a:p>
            <a:pPr>
              <a:lnSpc>
                <a:spcPct val="110000"/>
              </a:lnSpc>
              <a:buClr>
                <a:srgbClr val="FF0000"/>
              </a:buClr>
              <a:buSzPct val="100000"/>
              <a:buFont typeface="Wingdings" panose="05000000000000000000" pitchFamily="2" charset="2"/>
              <a:buChar char="§"/>
              <a:defRPr/>
            </a:pPr>
            <a:r>
              <a:rPr lang="en-US" sz="2800" dirty="0"/>
              <a:t>High variation maintained through gene flow</a:t>
            </a:r>
          </a:p>
          <a:p>
            <a:pPr>
              <a:lnSpc>
                <a:spcPct val="110000"/>
              </a:lnSpc>
              <a:buClr>
                <a:srgbClr val="FF0000"/>
              </a:buClr>
              <a:buSzPct val="100000"/>
              <a:buFont typeface="Wingdings" panose="05000000000000000000" pitchFamily="2" charset="2"/>
              <a:buChar char="§"/>
              <a:defRPr/>
            </a:pPr>
            <a:r>
              <a:rPr lang="en-US" sz="2800" dirty="0"/>
              <a:t>Different evolutionary outcomes or trajectories among populations or lineages</a:t>
            </a:r>
          </a:p>
        </p:txBody>
      </p:sp>
      <p:sp>
        <p:nvSpPr>
          <p:cNvPr id="48132" name="Text Box 4"/>
          <p:cNvSpPr txBox="1">
            <a:spLocks noChangeArrowheads="1"/>
          </p:cNvSpPr>
          <p:nvPr/>
        </p:nvSpPr>
        <p:spPr bwMode="auto">
          <a:xfrm>
            <a:off x="990600" y="1948417"/>
            <a:ext cx="923817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800" dirty="0">
                <a:ea typeface="ＭＳ Ｐゴシック" charset="0"/>
              </a:rPr>
              <a:t>Species and populations are units that evolve, but interactions that drive coevolution occur between individuals</a:t>
            </a:r>
          </a:p>
        </p:txBody>
      </p:sp>
      <p:sp>
        <p:nvSpPr>
          <p:cNvPr id="48133" name="Text Box 5"/>
          <p:cNvSpPr txBox="1">
            <a:spLocks noChangeArrowheads="1"/>
          </p:cNvSpPr>
          <p:nvPr/>
        </p:nvSpPr>
        <p:spPr bwMode="auto">
          <a:xfrm>
            <a:off x="457200" y="3515380"/>
            <a:ext cx="220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2800" dirty="0">
                <a:latin typeface="Arial" panose="020B0604020202020204" pitchFamily="34" charset="0"/>
                <a:ea typeface="ＭＳ Ｐゴシック" charset="0"/>
                <a:cs typeface="Arial" panose="020B0604020202020204" pitchFamily="34" charset="0"/>
              </a:rPr>
              <a:t>Predictions:</a:t>
            </a:r>
          </a:p>
        </p:txBody>
      </p:sp>
      <p:sp>
        <p:nvSpPr>
          <p:cNvPr id="2" name="Text Box 4">
            <a:extLst>
              <a:ext uri="{FF2B5EF4-FFF2-40B4-BE49-F238E27FC236}">
                <a16:creationId xmlns:a16="http://schemas.microsoft.com/office/drawing/2014/main" id="{1A50E173-C4BE-49B3-BC98-AB9456335519}"/>
              </a:ext>
            </a:extLst>
          </p:cNvPr>
          <p:cNvSpPr txBox="1">
            <a:spLocks noChangeArrowheads="1"/>
          </p:cNvSpPr>
          <p:nvPr/>
        </p:nvSpPr>
        <p:spPr bwMode="auto">
          <a:xfrm>
            <a:off x="990600" y="1017721"/>
            <a:ext cx="9258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800" dirty="0">
                <a:ea typeface="ＭＳ Ｐゴシック" charset="0"/>
              </a:rPr>
              <a:t>In the mid 90’s, realized interactions are a landscape</a:t>
            </a:r>
          </a:p>
        </p:txBody>
      </p:sp>
      <p:pic>
        <p:nvPicPr>
          <p:cNvPr id="4" name="Picture 3" descr="A picture containing map&#10;&#10;Description automatically generated">
            <a:extLst>
              <a:ext uri="{FF2B5EF4-FFF2-40B4-BE49-F238E27FC236}">
                <a16:creationId xmlns:a16="http://schemas.microsoft.com/office/drawing/2014/main" id="{8A008F86-CB22-D811-BAC2-53A2F15B5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2965" y="2666999"/>
            <a:ext cx="2809028" cy="4229911"/>
          </a:xfrm>
          <a:prstGeom prst="rect">
            <a:avLst/>
          </a:prstGeom>
        </p:spPr>
      </p:pic>
    </p:spTree>
    <p:extLst>
      <p:ext uri="{BB962C8B-B14F-4D97-AF65-F5344CB8AC3E}">
        <p14:creationId xmlns:p14="http://schemas.microsoft.com/office/powerpoint/2010/main" val="27198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5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33"/>
                                        </p:tgtEl>
                                        <p:attrNameLst>
                                          <p:attrName>style.visibility</p:attrName>
                                        </p:attrNameLst>
                                      </p:cBhvr>
                                      <p:to>
                                        <p:strVal val="visible"/>
                                      </p:to>
                                    </p:set>
                                    <p:animEffect transition="in" filter="fade">
                                      <p:cBhvr>
                                        <p:cTn id="12" dur="500"/>
                                        <p:tgtEl>
                                          <p:spTgt spid="481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1">
                                            <p:txEl>
                                              <p:pRg st="0" end="0"/>
                                            </p:txEl>
                                          </p:spTgt>
                                        </p:tgtEl>
                                        <p:attrNameLst>
                                          <p:attrName>style.visibility</p:attrName>
                                        </p:attrNameLst>
                                      </p:cBhvr>
                                      <p:to>
                                        <p:strVal val="visible"/>
                                      </p:to>
                                    </p:set>
                                    <p:animEffect transition="in" filter="fade">
                                      <p:cBhvr>
                                        <p:cTn id="17" dur="500"/>
                                        <p:tgtEl>
                                          <p:spTgt spid="4813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131">
                                            <p:txEl>
                                              <p:pRg st="1" end="1"/>
                                            </p:txEl>
                                          </p:spTgt>
                                        </p:tgtEl>
                                        <p:attrNameLst>
                                          <p:attrName>style.visibility</p:attrName>
                                        </p:attrNameLst>
                                      </p:cBhvr>
                                      <p:to>
                                        <p:strVal val="visible"/>
                                      </p:to>
                                    </p:set>
                                    <p:animEffect transition="in" filter="fade">
                                      <p:cBhvr>
                                        <p:cTn id="22" dur="500"/>
                                        <p:tgtEl>
                                          <p:spTgt spid="4813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131">
                                            <p:txEl>
                                              <p:pRg st="2" end="2"/>
                                            </p:txEl>
                                          </p:spTgt>
                                        </p:tgtEl>
                                        <p:attrNameLst>
                                          <p:attrName>style.visibility</p:attrName>
                                        </p:attrNameLst>
                                      </p:cBhvr>
                                      <p:to>
                                        <p:strVal val="visible"/>
                                      </p:to>
                                    </p:set>
                                    <p:animEffect transition="in" filter="fade">
                                      <p:cBhvr>
                                        <p:cTn id="27" dur="500"/>
                                        <p:tgtEl>
                                          <p:spTgt spid="4813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131">
                                            <p:txEl>
                                              <p:pRg st="3" end="3"/>
                                            </p:txEl>
                                          </p:spTgt>
                                        </p:tgtEl>
                                        <p:attrNameLst>
                                          <p:attrName>style.visibility</p:attrName>
                                        </p:attrNameLst>
                                      </p:cBhvr>
                                      <p:to>
                                        <p:strVal val="visible"/>
                                      </p:to>
                                    </p:set>
                                    <p:animEffect transition="in" filter="fade">
                                      <p:cBhvr>
                                        <p:cTn id="32" dur="500"/>
                                        <p:tgtEl>
                                          <p:spTgt spid="48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P spid="481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5410200" cy="1143000"/>
          </a:xfrm>
        </p:spPr>
        <p:txBody>
          <a:bodyPr/>
          <a:lstStyle/>
          <a:p>
            <a:r>
              <a:rPr lang="en-US" dirty="0"/>
              <a:t>Measuring TTX</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82" t="18622" r="63355" b="12194"/>
          <a:stretch/>
        </p:blipFill>
        <p:spPr bwMode="auto">
          <a:xfrm>
            <a:off x="5867400" y="-52715"/>
            <a:ext cx="4800600" cy="690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https://online.ebos.co.nz/images/product/LRI%20biopsy%20punch6.JPG"/>
          <p:cNvPicPr>
            <a:picLocks noChangeAspect="1" noChangeArrowheads="1"/>
          </p:cNvPicPr>
          <p:nvPr/>
        </p:nvPicPr>
        <p:blipFill rotWithShape="1">
          <a:blip r:embed="rId4">
            <a:extLst>
              <a:ext uri="{28A0092B-C50C-407E-A947-70E740481C1C}">
                <a14:useLocalDpi xmlns:a14="http://schemas.microsoft.com/office/drawing/2010/main" val="0"/>
              </a:ext>
            </a:extLst>
          </a:blip>
          <a:srcRect l="34708" t="7109" r="48792" b="13304"/>
          <a:stretch/>
        </p:blipFill>
        <p:spPr bwMode="auto">
          <a:xfrm>
            <a:off x="2978652" y="1828801"/>
            <a:ext cx="1316248" cy="4483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082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TTX Fig_Chart View"/>
          <p:cNvPicPr>
            <a:picLocks noChangeAspect="1" noChangeArrowheads="1"/>
          </p:cNvPicPr>
          <p:nvPr/>
        </p:nvPicPr>
        <p:blipFill rotWithShape="1">
          <a:blip r:embed="rId3">
            <a:extLst>
              <a:ext uri="{28A0092B-C50C-407E-A947-70E740481C1C}">
                <a14:useLocalDpi xmlns:a14="http://schemas.microsoft.com/office/drawing/2010/main" val="0"/>
              </a:ext>
            </a:extLst>
          </a:blip>
          <a:srcRect l="8763" t="8934" r="19167" b="6402"/>
          <a:stretch/>
        </p:blipFill>
        <p:spPr bwMode="auto">
          <a:xfrm>
            <a:off x="1524001" y="1579418"/>
            <a:ext cx="5264727" cy="47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3" descr="ttx newt i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8225" y="1136074"/>
            <a:ext cx="28575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Text Box 4"/>
          <p:cNvSpPr txBox="1">
            <a:spLocks noChangeArrowheads="1"/>
          </p:cNvSpPr>
          <p:nvPr/>
        </p:nvSpPr>
        <p:spPr bwMode="auto">
          <a:xfrm>
            <a:off x="2362200" y="228600"/>
            <a:ext cx="282487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dirty="0">
                <a:solidFill>
                  <a:schemeClr val="accent2"/>
                </a:solidFill>
                <a:ea typeface="ＭＳ Ｐゴシック" charset="0"/>
              </a:rPr>
              <a:t>Newt TTX levels</a:t>
            </a:r>
          </a:p>
          <a:p>
            <a:pPr>
              <a:defRPr/>
            </a:pPr>
            <a:r>
              <a:rPr lang="en-US" sz="2000" dirty="0">
                <a:solidFill>
                  <a:schemeClr val="accent2"/>
                </a:solidFill>
                <a:ea typeface="ＭＳ Ｐゴシック" charset="0"/>
              </a:rPr>
              <a:t>    Population averages</a:t>
            </a:r>
            <a:endParaRPr lang="en-US" sz="2400" dirty="0">
              <a:ea typeface="ＭＳ Ｐゴシック" charset="0"/>
            </a:endParaRPr>
          </a:p>
        </p:txBody>
      </p:sp>
      <p:sp>
        <p:nvSpPr>
          <p:cNvPr id="258053" name="Text Box 5"/>
          <p:cNvSpPr txBox="1">
            <a:spLocks noChangeArrowheads="1"/>
          </p:cNvSpPr>
          <p:nvPr/>
        </p:nvSpPr>
        <p:spPr bwMode="auto">
          <a:xfrm>
            <a:off x="6606380" y="394134"/>
            <a:ext cx="36706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rgbClr val="FF0000"/>
                </a:solidFill>
                <a:ea typeface="ＭＳ Ｐゴシック" charset="0"/>
              </a:rPr>
              <a:t>Red indicates the highest level of TTX</a:t>
            </a:r>
            <a:endParaRPr lang="en-US" dirty="0">
              <a:ea typeface="ＭＳ Ｐゴシック" charset="0"/>
            </a:endParaRPr>
          </a:p>
          <a:p>
            <a:pPr>
              <a:defRPr/>
            </a:pPr>
            <a:r>
              <a:rPr lang="en-US" dirty="0">
                <a:solidFill>
                  <a:srgbClr val="6C18B0"/>
                </a:solidFill>
                <a:ea typeface="ＭＳ Ｐゴシック" charset="0"/>
              </a:rPr>
              <a:t>Purple indicates the lowest</a:t>
            </a:r>
            <a:endParaRPr lang="en-US" dirty="0">
              <a:ea typeface="ＭＳ Ｐゴシック" charset="0"/>
            </a:endParaRPr>
          </a:p>
        </p:txBody>
      </p:sp>
      <p:sp>
        <p:nvSpPr>
          <p:cNvPr id="258054" name="Text Box 6"/>
          <p:cNvSpPr txBox="1">
            <a:spLocks noChangeArrowheads="1"/>
          </p:cNvSpPr>
          <p:nvPr/>
        </p:nvSpPr>
        <p:spPr bwMode="auto">
          <a:xfrm>
            <a:off x="4170219" y="6238299"/>
            <a:ext cx="72410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ea typeface="ＭＳ Ｐゴシック" charset="0"/>
              </a:rPr>
              <a:t>mg TTX</a:t>
            </a:r>
            <a:endParaRPr lang="en-US" dirty="0">
              <a:ea typeface="ＭＳ Ｐゴシック" charset="0"/>
            </a:endParaRPr>
          </a:p>
        </p:txBody>
      </p:sp>
      <p:sp>
        <p:nvSpPr>
          <p:cNvPr id="258055" name="Text Box 7"/>
          <p:cNvSpPr txBox="1">
            <a:spLocks noChangeArrowheads="1"/>
          </p:cNvSpPr>
          <p:nvPr/>
        </p:nvSpPr>
        <p:spPr bwMode="auto">
          <a:xfrm>
            <a:off x="7086601" y="6172200"/>
            <a:ext cx="3159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err="1">
                <a:ea typeface="ＭＳ Ｐゴシック" charset="0"/>
              </a:rPr>
              <a:t>Hanifin</a:t>
            </a:r>
            <a:r>
              <a:rPr lang="en-US" sz="1200" dirty="0">
                <a:ea typeface="ＭＳ Ｐゴシック" charset="0"/>
              </a:rPr>
              <a:t> et al. 1999 </a:t>
            </a:r>
            <a:r>
              <a:rPr lang="en-US" sz="1200" i="1" dirty="0">
                <a:ea typeface="ＭＳ Ｐゴシック" charset="0"/>
              </a:rPr>
              <a:t>J. Chemical Ecology</a:t>
            </a:r>
            <a:r>
              <a:rPr lang="en-US" sz="1200" dirty="0">
                <a:ea typeface="ＭＳ Ｐゴシック" charset="0"/>
              </a:rPr>
              <a:t> 26:2161</a:t>
            </a:r>
          </a:p>
          <a:p>
            <a:pPr>
              <a:defRPr/>
            </a:pPr>
            <a:r>
              <a:rPr lang="en-US" sz="1200" dirty="0" err="1">
                <a:ea typeface="ＭＳ Ｐゴシック" charset="0"/>
              </a:rPr>
              <a:t>Hanifin</a:t>
            </a:r>
            <a:r>
              <a:rPr lang="en-US" sz="1200" dirty="0">
                <a:ea typeface="ＭＳ Ｐゴシック" charset="0"/>
              </a:rPr>
              <a:t> et al. 2008. PLOS</a:t>
            </a:r>
          </a:p>
        </p:txBody>
      </p:sp>
    </p:spTree>
    <p:extLst>
      <p:ext uri="{BB962C8B-B14F-4D97-AF65-F5344CB8AC3E}">
        <p14:creationId xmlns:p14="http://schemas.microsoft.com/office/powerpoint/2010/main" val="22303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8055"/>
                                        </p:tgtEl>
                                        <p:attrNameLst>
                                          <p:attrName>style.visibility</p:attrName>
                                        </p:attrNameLst>
                                      </p:cBhvr>
                                      <p:to>
                                        <p:strVal val="visible"/>
                                      </p:to>
                                    </p:set>
                                    <p:animEffect transition="in" filter="fade">
                                      <p:cBhvr>
                                        <p:cTn id="7" dur="500"/>
                                        <p:tgtEl>
                                          <p:spTgt spid="258055"/>
                                        </p:tgtEl>
                                      </p:cBhvr>
                                    </p:animEffect>
                                  </p:childTnLst>
                                </p:cTn>
                              </p:par>
                              <p:par>
                                <p:cTn id="8" presetID="10"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500"/>
                                        <p:tgtEl>
                                          <p:spTgt spid="2048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8053"/>
                                        </p:tgtEl>
                                        <p:attrNameLst>
                                          <p:attrName>style.visibility</p:attrName>
                                        </p:attrNameLst>
                                      </p:cBhvr>
                                      <p:to>
                                        <p:strVal val="visible"/>
                                      </p:to>
                                    </p:set>
                                    <p:animEffect transition="in" filter="fade">
                                      <p:cBhvr>
                                        <p:cTn id="13" dur="500"/>
                                        <p:tgtEl>
                                          <p:spTgt spid="258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3" grpId="0"/>
      <p:bldP spid="25805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 Box 2"/>
          <p:cNvSpPr txBox="1">
            <a:spLocks noChangeArrowheads="1"/>
          </p:cNvSpPr>
          <p:nvPr/>
        </p:nvSpPr>
        <p:spPr bwMode="auto">
          <a:xfrm>
            <a:off x="457200" y="6100586"/>
            <a:ext cx="381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3200" dirty="0">
                <a:solidFill>
                  <a:schemeClr val="accent6">
                    <a:lumMod val="75000"/>
                  </a:schemeClr>
                </a:solidFill>
                <a:ea typeface="ＭＳ Ｐゴシック" charset="0"/>
              </a:rPr>
              <a:t>What do you think?</a:t>
            </a:r>
          </a:p>
        </p:txBody>
      </p:sp>
      <p:pic>
        <p:nvPicPr>
          <p:cNvPr id="36866" name="Picture 3" descr="mismatch m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38201"/>
            <a:ext cx="3200400" cy="525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newt ttx map"/>
          <p:cNvPicPr>
            <a:picLocks noChangeAspect="1" noChangeArrowheads="1"/>
          </p:cNvPicPr>
          <p:nvPr/>
        </p:nvPicPr>
        <p:blipFill>
          <a:blip r:embed="rId4">
            <a:extLst>
              <a:ext uri="{28A0092B-C50C-407E-A947-70E740481C1C}">
                <a14:useLocalDpi xmlns:a14="http://schemas.microsoft.com/office/drawing/2010/main" val="0"/>
              </a:ext>
            </a:extLst>
          </a:blip>
          <a:srcRect r="52849"/>
          <a:stretch>
            <a:fillRect/>
          </a:stretch>
        </p:blipFill>
        <p:spPr bwMode="auto">
          <a:xfrm>
            <a:off x="6934200" y="765175"/>
            <a:ext cx="30480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9" name="Text Box 5"/>
          <p:cNvSpPr txBox="1">
            <a:spLocks noChangeArrowheads="1"/>
          </p:cNvSpPr>
          <p:nvPr/>
        </p:nvSpPr>
        <p:spPr bwMode="auto">
          <a:xfrm>
            <a:off x="1524000" y="152401"/>
            <a:ext cx="899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rgbClr val="0000FF"/>
                </a:solidFill>
                <a:effectLst>
                  <a:outerShdw blurRad="38100" dist="38100" dir="2700000" algn="tl">
                    <a:srgbClr val="DDDDDD"/>
                  </a:outerShdw>
                </a:effectLst>
                <a:ea typeface="ＭＳ Ｐゴシック" charset="0"/>
              </a:rPr>
              <a:t>Phenotype Matching</a:t>
            </a:r>
            <a:endParaRPr lang="en-US" sz="2800" dirty="0">
              <a:solidFill>
                <a:srgbClr val="0000FF"/>
              </a:solidFill>
              <a:effectLst>
                <a:outerShdw blurRad="38100" dist="38100" dir="2700000" algn="tl">
                  <a:srgbClr val="DDDDDD"/>
                </a:outerShdw>
              </a:effectLst>
              <a:latin typeface="Copperplate Gothic Bold" charset="0"/>
              <a:ea typeface="ＭＳ Ｐゴシック" charset="0"/>
            </a:endParaRPr>
          </a:p>
        </p:txBody>
      </p:sp>
      <p:sp>
        <p:nvSpPr>
          <p:cNvPr id="267275" name="Text Box 11"/>
          <p:cNvSpPr txBox="1">
            <a:spLocks noChangeArrowheads="1"/>
          </p:cNvSpPr>
          <p:nvPr/>
        </p:nvSpPr>
        <p:spPr bwMode="auto">
          <a:xfrm>
            <a:off x="7604125" y="6294438"/>
            <a:ext cx="2482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ea typeface="ＭＳ Ｐゴシック" charset="0"/>
              </a:rPr>
              <a:t>Brodie et al. 2002. </a:t>
            </a:r>
            <a:r>
              <a:rPr lang="en-US" sz="1200" i="1">
                <a:ea typeface="ＭＳ Ｐゴシック" charset="0"/>
              </a:rPr>
              <a:t>Evolution </a:t>
            </a:r>
            <a:r>
              <a:rPr lang="en-US" sz="1200">
                <a:ea typeface="ＭＳ Ｐゴシック" charset="0"/>
              </a:rPr>
              <a:t>56:2067</a:t>
            </a:r>
          </a:p>
          <a:p>
            <a:pPr>
              <a:defRPr/>
            </a:pPr>
            <a:r>
              <a:rPr lang="en-US" sz="1200">
                <a:ea typeface="ＭＳ Ｐゴシック" charset="0"/>
              </a:rPr>
              <a:t>Hanifin et al. 2008. PLOS</a:t>
            </a:r>
          </a:p>
        </p:txBody>
      </p:sp>
    </p:spTree>
    <p:extLst>
      <p:ext uri="{BB962C8B-B14F-4D97-AF65-F5344CB8AC3E}">
        <p14:creationId xmlns:p14="http://schemas.microsoft.com/office/powerpoint/2010/main" val="310664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500"/>
                                        <p:tgtEl>
                                          <p:spTgt spid="368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7266"/>
                                        </p:tgtEl>
                                        <p:attrNameLst>
                                          <p:attrName>style.visibility</p:attrName>
                                        </p:attrNameLst>
                                      </p:cBhvr>
                                      <p:to>
                                        <p:strVal val="visible"/>
                                      </p:to>
                                    </p:set>
                                    <p:animEffect transition="in" filter="fade">
                                      <p:cBhvr>
                                        <p:cTn id="10" dur="500"/>
                                        <p:tgtEl>
                                          <p:spTgt spid="267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 Box 2"/>
          <p:cNvSpPr txBox="1">
            <a:spLocks noChangeArrowheads="1"/>
          </p:cNvSpPr>
          <p:nvPr/>
        </p:nvSpPr>
        <p:spPr bwMode="auto">
          <a:xfrm>
            <a:off x="1905000" y="4800600"/>
            <a:ext cx="2743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ea typeface="ＭＳ Ｐゴシック" charset="0"/>
              </a:rPr>
              <a:t>Snakes and newts share similar spatial pattern of phenotypic elevation</a:t>
            </a:r>
          </a:p>
        </p:txBody>
      </p:sp>
      <p:pic>
        <p:nvPicPr>
          <p:cNvPr id="36866" name="Picture 3" descr="mismatch m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38201"/>
            <a:ext cx="231775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newt ttx map"/>
          <p:cNvPicPr>
            <a:picLocks noChangeAspect="1" noChangeArrowheads="1"/>
          </p:cNvPicPr>
          <p:nvPr/>
        </p:nvPicPr>
        <p:blipFill>
          <a:blip r:embed="rId4">
            <a:extLst>
              <a:ext uri="{28A0092B-C50C-407E-A947-70E740481C1C}">
                <a14:useLocalDpi xmlns:a14="http://schemas.microsoft.com/office/drawing/2010/main" val="0"/>
              </a:ext>
            </a:extLst>
          </a:blip>
          <a:srcRect r="52849"/>
          <a:stretch>
            <a:fillRect/>
          </a:stretch>
        </p:blipFill>
        <p:spPr bwMode="auto">
          <a:xfrm>
            <a:off x="7696200" y="765176"/>
            <a:ext cx="22860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9" name="Text Box 5"/>
          <p:cNvSpPr txBox="1">
            <a:spLocks noChangeArrowheads="1"/>
          </p:cNvSpPr>
          <p:nvPr/>
        </p:nvSpPr>
        <p:spPr bwMode="auto">
          <a:xfrm>
            <a:off x="1524000" y="152401"/>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a:solidFill>
                  <a:schemeClr val="accent6">
                    <a:lumMod val="75000"/>
                  </a:schemeClr>
                </a:solidFill>
                <a:effectLst>
                  <a:outerShdw blurRad="38100" dist="38100" dir="2700000" algn="tl">
                    <a:srgbClr val="DDDDDD"/>
                  </a:outerShdw>
                </a:effectLst>
                <a:ea typeface="ＭＳ Ｐゴシック" charset="0"/>
              </a:rPr>
              <a:t>What was the first prediction of the GMMC?</a:t>
            </a:r>
            <a:endParaRPr lang="en-US" sz="3200" dirty="0">
              <a:solidFill>
                <a:schemeClr val="accent6">
                  <a:lumMod val="75000"/>
                </a:schemeClr>
              </a:solidFill>
              <a:effectLst>
                <a:outerShdw blurRad="38100" dist="38100" dir="2700000" algn="tl">
                  <a:srgbClr val="DDDDDD"/>
                </a:outerShdw>
              </a:effectLst>
              <a:latin typeface="Copperplate Gothic Bold" charset="0"/>
              <a:ea typeface="ＭＳ Ｐゴシック" charset="0"/>
            </a:endParaRPr>
          </a:p>
        </p:txBody>
      </p:sp>
      <p:grpSp>
        <p:nvGrpSpPr>
          <p:cNvPr id="267270" name="Group 6"/>
          <p:cNvGrpSpPr>
            <a:grpSpLocks/>
          </p:cNvGrpSpPr>
          <p:nvPr/>
        </p:nvGrpSpPr>
        <p:grpSpPr bwMode="auto">
          <a:xfrm>
            <a:off x="1905000" y="228601"/>
            <a:ext cx="8001000" cy="6240463"/>
            <a:chOff x="240" y="144"/>
            <a:chExt cx="5040" cy="3931"/>
          </a:xfrm>
        </p:grpSpPr>
        <p:pic>
          <p:nvPicPr>
            <p:cNvPr id="36872" name="Picture 7" descr="mismatch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 y="144"/>
              <a:ext cx="1770" cy="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2" name="Rectangle 8"/>
            <p:cNvSpPr>
              <a:spLocks noChangeArrowheads="1"/>
            </p:cNvSpPr>
            <p:nvPr/>
          </p:nvSpPr>
          <p:spPr bwMode="auto">
            <a:xfrm>
              <a:off x="240" y="528"/>
              <a:ext cx="1632" cy="3120"/>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67273" name="Rectangle 9"/>
            <p:cNvSpPr>
              <a:spLocks noChangeArrowheads="1"/>
            </p:cNvSpPr>
            <p:nvPr/>
          </p:nvSpPr>
          <p:spPr bwMode="auto">
            <a:xfrm>
              <a:off x="3792" y="425"/>
              <a:ext cx="1488" cy="2496"/>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267274" name="Text Box 10"/>
          <p:cNvSpPr txBox="1">
            <a:spLocks noChangeArrowheads="1"/>
          </p:cNvSpPr>
          <p:nvPr/>
        </p:nvSpPr>
        <p:spPr bwMode="auto">
          <a:xfrm>
            <a:off x="8153400" y="4964217"/>
            <a:ext cx="3505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spcBef>
                <a:spcPct val="50000"/>
              </a:spcBef>
            </a:pPr>
            <a:r>
              <a:rPr lang="en-US" altLang="en-US" b="0" dirty="0">
                <a:latin typeface="Arial" panose="020B0604020202020204" pitchFamily="34" charset="0"/>
                <a:cs typeface="Arial" panose="020B0604020202020204" pitchFamily="34" charset="0"/>
              </a:rPr>
              <a:t>regions of phenotypic exaggeration ≠ regions of intense reciprocal selection</a:t>
            </a:r>
          </a:p>
        </p:txBody>
      </p:sp>
      <p:sp>
        <p:nvSpPr>
          <p:cNvPr id="267275" name="Text Box 11"/>
          <p:cNvSpPr txBox="1">
            <a:spLocks noChangeArrowheads="1"/>
          </p:cNvSpPr>
          <p:nvPr/>
        </p:nvSpPr>
        <p:spPr bwMode="auto">
          <a:xfrm>
            <a:off x="7604125" y="6294438"/>
            <a:ext cx="2482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ea typeface="ＭＳ Ｐゴシック" charset="0"/>
              </a:rPr>
              <a:t>Brodie et al. 2002. </a:t>
            </a:r>
            <a:r>
              <a:rPr lang="en-US" sz="1200" i="1">
                <a:ea typeface="ＭＳ Ｐゴシック" charset="0"/>
              </a:rPr>
              <a:t>Evolution </a:t>
            </a:r>
            <a:r>
              <a:rPr lang="en-US" sz="1200">
                <a:ea typeface="ＭＳ Ｐゴシック" charset="0"/>
              </a:rPr>
              <a:t>56:2067</a:t>
            </a:r>
          </a:p>
          <a:p>
            <a:pPr>
              <a:defRPr/>
            </a:pPr>
            <a:r>
              <a:rPr lang="en-US" sz="1200">
                <a:ea typeface="ＭＳ Ｐゴシック" charset="0"/>
              </a:rPr>
              <a:t>Hanifin et al. 2008. PLOS</a:t>
            </a:r>
          </a:p>
        </p:txBody>
      </p:sp>
    </p:spTree>
    <p:extLst>
      <p:ext uri="{BB962C8B-B14F-4D97-AF65-F5344CB8AC3E}">
        <p14:creationId xmlns:p14="http://schemas.microsoft.com/office/powerpoint/2010/main" val="293264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7270"/>
                                        </p:tgtEl>
                                        <p:attrNameLst>
                                          <p:attrName>style.visibility</p:attrName>
                                        </p:attrNameLst>
                                      </p:cBhvr>
                                      <p:to>
                                        <p:strVal val="visible"/>
                                      </p:to>
                                    </p:set>
                                    <p:animEffect transition="in" filter="fade">
                                      <p:cBhvr>
                                        <p:cTn id="7" dur="2000"/>
                                        <p:tgtEl>
                                          <p:spTgt spid="2672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7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 name="Object 116"/>
          <p:cNvGraphicFramePr>
            <a:graphicFrameLocks noChangeAspect="1"/>
          </p:cNvGraphicFramePr>
          <p:nvPr/>
        </p:nvGraphicFramePr>
        <p:xfrm>
          <a:off x="2057401" y="838201"/>
          <a:ext cx="5737225" cy="3921125"/>
        </p:xfrm>
        <a:graphic>
          <a:graphicData uri="http://schemas.openxmlformats.org/presentationml/2006/ole">
            <mc:AlternateContent xmlns:mc="http://schemas.openxmlformats.org/markup-compatibility/2006">
              <mc:Choice xmlns:v="urn:schemas-microsoft-com:vml" Requires="v">
                <p:oleObj name="Worksheet" r:id="rId3" imgW="36144200" imgH="24714200" progId="Excel.Sheet.8">
                  <p:embed/>
                </p:oleObj>
              </mc:Choice>
              <mc:Fallback>
                <p:oleObj name="Worksheet" r:id="rId3" imgW="36144200" imgH="247142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838201"/>
                        <a:ext cx="5737225" cy="392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26308" name="Text Box 4"/>
          <p:cNvSpPr txBox="1">
            <a:spLocks noChangeArrowheads="1"/>
          </p:cNvSpPr>
          <p:nvPr/>
        </p:nvSpPr>
        <p:spPr bwMode="auto">
          <a:xfrm>
            <a:off x="1524000" y="152401"/>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a:solidFill>
                  <a:schemeClr val="accent6">
                    <a:lumMod val="75000"/>
                  </a:schemeClr>
                </a:solidFill>
                <a:ea typeface="ＭＳ Ｐゴシック" charset="0"/>
              </a:rPr>
              <a:t>What was the second prediction of the GMMC?</a:t>
            </a:r>
            <a:endParaRPr lang="en-US" sz="3200" dirty="0">
              <a:solidFill>
                <a:schemeClr val="accent6">
                  <a:lumMod val="75000"/>
                </a:schemeClr>
              </a:solidFill>
              <a:latin typeface="Copperplate Gothic Bold" charset="0"/>
              <a:ea typeface="ＭＳ Ｐゴシック" charset="0"/>
            </a:endParaRPr>
          </a:p>
        </p:txBody>
      </p:sp>
      <p:sp>
        <p:nvSpPr>
          <p:cNvPr id="226311" name="Text Box 7"/>
          <p:cNvSpPr txBox="1">
            <a:spLocks noChangeArrowheads="1"/>
          </p:cNvSpPr>
          <p:nvPr/>
        </p:nvSpPr>
        <p:spPr bwMode="auto">
          <a:xfrm>
            <a:off x="4013200" y="4484688"/>
            <a:ext cx="274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ea typeface="ＭＳ Ｐゴシック" charset="0"/>
              </a:rPr>
              <a:t>Log snake resistance</a:t>
            </a:r>
          </a:p>
        </p:txBody>
      </p:sp>
      <p:sp>
        <p:nvSpPr>
          <p:cNvPr id="226312" name="Text Box 8"/>
          <p:cNvSpPr txBox="1">
            <a:spLocks noChangeArrowheads="1"/>
          </p:cNvSpPr>
          <p:nvPr/>
        </p:nvSpPr>
        <p:spPr bwMode="auto">
          <a:xfrm rot="16200000">
            <a:off x="927101" y="2273301"/>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ea typeface="ＭＳ Ｐゴシック" charset="0"/>
              </a:rPr>
              <a:t>Log newt toxicity</a:t>
            </a:r>
          </a:p>
        </p:txBody>
      </p:sp>
      <p:sp>
        <p:nvSpPr>
          <p:cNvPr id="226323" name="Freeform 19"/>
          <p:cNvSpPr>
            <a:spLocks/>
          </p:cNvSpPr>
          <p:nvPr/>
        </p:nvSpPr>
        <p:spPr bwMode="auto">
          <a:xfrm>
            <a:off x="2870200" y="939800"/>
            <a:ext cx="3746500" cy="2159000"/>
          </a:xfrm>
          <a:custGeom>
            <a:avLst/>
            <a:gdLst>
              <a:gd name="T0" fmla="*/ 0 w 2360"/>
              <a:gd name="T1" fmla="*/ 1549400 h 1360"/>
              <a:gd name="T2" fmla="*/ 0 w 2360"/>
              <a:gd name="T3" fmla="*/ 2159000 h 1360"/>
              <a:gd name="T4" fmla="*/ 3746500 w 2360"/>
              <a:gd name="T5" fmla="*/ 889000 h 1360"/>
              <a:gd name="T6" fmla="*/ 3746500 w 2360"/>
              <a:gd name="T7" fmla="*/ 0 h 1360"/>
              <a:gd name="T8" fmla="*/ 0 w 2360"/>
              <a:gd name="T9" fmla="*/ 1549400 h 1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0" h="1360">
                <a:moveTo>
                  <a:pt x="0" y="976"/>
                </a:moveTo>
                <a:lnTo>
                  <a:pt x="0" y="1360"/>
                </a:lnTo>
                <a:lnTo>
                  <a:pt x="2360" y="560"/>
                </a:lnTo>
                <a:lnTo>
                  <a:pt x="2360" y="0"/>
                </a:lnTo>
                <a:lnTo>
                  <a:pt x="0" y="976"/>
                </a:lnTo>
                <a:close/>
              </a:path>
            </a:pathLst>
          </a:custGeom>
          <a:solidFill>
            <a:schemeClr val="folHlink">
              <a:alpha val="30196"/>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226327" name="Freeform 23"/>
          <p:cNvSpPr>
            <a:spLocks/>
          </p:cNvSpPr>
          <p:nvPr/>
        </p:nvSpPr>
        <p:spPr bwMode="auto">
          <a:xfrm>
            <a:off x="2895600" y="1828800"/>
            <a:ext cx="3733800" cy="2438400"/>
          </a:xfrm>
          <a:custGeom>
            <a:avLst/>
            <a:gdLst>
              <a:gd name="T0" fmla="*/ 0 w 2456"/>
              <a:gd name="T1" fmla="*/ 1256145 h 1584"/>
              <a:gd name="T2" fmla="*/ 0 w 2456"/>
              <a:gd name="T3" fmla="*/ 2438400 h 1584"/>
              <a:gd name="T4" fmla="*/ 3733800 w 2456"/>
              <a:gd name="T5" fmla="*/ 2438400 h 1584"/>
              <a:gd name="T6" fmla="*/ 3721638 w 2456"/>
              <a:gd name="T7" fmla="*/ 0 h 1584"/>
              <a:gd name="T8" fmla="*/ 0 w 2456"/>
              <a:gd name="T9" fmla="*/ 1256145 h 15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6" h="1584">
                <a:moveTo>
                  <a:pt x="0" y="816"/>
                </a:moveTo>
                <a:lnTo>
                  <a:pt x="0" y="1584"/>
                </a:lnTo>
                <a:cubicBezTo>
                  <a:pt x="818" y="1584"/>
                  <a:pt x="1637" y="1584"/>
                  <a:pt x="2456" y="1584"/>
                </a:cubicBezTo>
                <a:lnTo>
                  <a:pt x="2448" y="0"/>
                </a:lnTo>
                <a:lnTo>
                  <a:pt x="0" y="816"/>
                </a:lnTo>
                <a:close/>
              </a:path>
            </a:pathLst>
          </a:custGeom>
          <a:solidFill>
            <a:schemeClr val="accent2">
              <a:alpha val="30196"/>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226314" name="Text Box 10"/>
          <p:cNvSpPr txBox="1">
            <a:spLocks noChangeArrowheads="1"/>
          </p:cNvSpPr>
          <p:nvPr/>
        </p:nvSpPr>
        <p:spPr bwMode="auto">
          <a:xfrm>
            <a:off x="6629400" y="762001"/>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ea typeface="ＭＳ Ｐゴシック" charset="0"/>
              </a:rPr>
              <a:t>15%</a:t>
            </a:r>
          </a:p>
        </p:txBody>
      </p:sp>
      <p:sp>
        <p:nvSpPr>
          <p:cNvPr id="226315" name="Text Box 11"/>
          <p:cNvSpPr txBox="1">
            <a:spLocks noChangeArrowheads="1"/>
          </p:cNvSpPr>
          <p:nvPr/>
        </p:nvSpPr>
        <p:spPr bwMode="auto">
          <a:xfrm>
            <a:off x="6705600" y="16144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ea typeface="ＭＳ Ｐゴシック" charset="0"/>
              </a:rPr>
              <a:t>85%</a:t>
            </a:r>
          </a:p>
        </p:txBody>
      </p:sp>
      <p:sp>
        <p:nvSpPr>
          <p:cNvPr id="226409" name="Text Box 105"/>
          <p:cNvSpPr txBox="1">
            <a:spLocks noChangeArrowheads="1"/>
          </p:cNvSpPr>
          <p:nvPr/>
        </p:nvSpPr>
        <p:spPr bwMode="auto">
          <a:xfrm>
            <a:off x="609601" y="5031413"/>
            <a:ext cx="11353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marL="342900" indent="-342900">
              <a:spcBef>
                <a:spcPct val="50000"/>
              </a:spcBef>
              <a:buClr>
                <a:srgbClr val="FF0000"/>
              </a:buClr>
              <a:buSzPct val="117000"/>
              <a:buFont typeface="Wingdings" panose="05000000000000000000" pitchFamily="2" charset="2"/>
              <a:buChar char="§"/>
            </a:pPr>
            <a:r>
              <a:rPr lang="en-US" altLang="en-US" b="0" dirty="0">
                <a:latin typeface="Arial" panose="020B0604020202020204" pitchFamily="34" charset="0"/>
                <a:cs typeface="Arial" panose="020B0604020202020204" pitchFamily="34" charset="0"/>
              </a:rPr>
              <a:t>Regions of </a:t>
            </a:r>
            <a:r>
              <a:rPr lang="en-US" altLang="en-US" dirty="0">
                <a:latin typeface="Arial" panose="020B0604020202020204" pitchFamily="34" charset="0"/>
                <a:cs typeface="Arial" panose="020B0604020202020204" pitchFamily="34" charset="0"/>
              </a:rPr>
              <a:t>mismatch indicate that no reciprocal selection</a:t>
            </a:r>
            <a:r>
              <a:rPr lang="en-US" altLang="en-US" b="0" dirty="0">
                <a:latin typeface="Arial" panose="020B0604020202020204" pitchFamily="34" charset="0"/>
                <a:cs typeface="Arial" panose="020B0604020202020204" pitchFamily="34" charset="0"/>
              </a:rPr>
              <a:t> is possible (true </a:t>
            </a:r>
            <a:r>
              <a:rPr lang="ja-JP" altLang="en-US" b="0" dirty="0">
                <a:latin typeface="Arial" pitchFamily="34" charset="0"/>
                <a:cs typeface="Arial" panose="020B0604020202020204" pitchFamily="34" charset="0"/>
              </a:rPr>
              <a:t>“</a:t>
            </a:r>
            <a:r>
              <a:rPr lang="en-US" altLang="ja-JP" b="0" dirty="0" err="1">
                <a:solidFill>
                  <a:srgbClr val="000080"/>
                </a:solidFill>
                <a:latin typeface="Arial" panose="020B0604020202020204" pitchFamily="34" charset="0"/>
                <a:cs typeface="Arial" panose="020B0604020202020204" pitchFamily="34" charset="0"/>
              </a:rPr>
              <a:t>coldspots</a:t>
            </a:r>
            <a:r>
              <a:rPr lang="ja-JP" altLang="en-US" b="0" dirty="0">
                <a:latin typeface="Arial"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a:t>
            </a:r>
          </a:p>
          <a:p>
            <a:pPr marL="342900" indent="-342900">
              <a:spcBef>
                <a:spcPct val="50000"/>
              </a:spcBef>
              <a:buClr>
                <a:srgbClr val="FF0000"/>
              </a:buClr>
              <a:buSzPct val="117000"/>
              <a:buFont typeface="Wingdings" panose="05000000000000000000" pitchFamily="2" charset="2"/>
              <a:buChar char="§"/>
            </a:pPr>
            <a:r>
              <a:rPr lang="en-US" altLang="en-US" b="0" dirty="0">
                <a:latin typeface="Arial" panose="020B0604020202020204" pitchFamily="34" charset="0"/>
                <a:cs typeface="Arial" panose="020B0604020202020204" pitchFamily="34" charset="0"/>
              </a:rPr>
              <a:t>Include localities where arms race never started (</a:t>
            </a:r>
            <a:r>
              <a:rPr lang="en-US" altLang="en-US" dirty="0">
                <a:solidFill>
                  <a:srgbClr val="800080"/>
                </a:solidFill>
                <a:latin typeface="Arial" panose="020B0604020202020204" pitchFamily="34" charset="0"/>
                <a:cs typeface="Arial" panose="020B0604020202020204" pitchFamily="34" charset="0"/>
              </a:rPr>
              <a:t>purple</a:t>
            </a:r>
            <a:r>
              <a:rPr lang="en-US" altLang="en-US" b="0" dirty="0">
                <a:latin typeface="Arial" panose="020B0604020202020204" pitchFamily="34" charset="0"/>
                <a:cs typeface="Arial" panose="020B0604020202020204" pitchFamily="34" charset="0"/>
              </a:rPr>
              <a:t>)</a:t>
            </a:r>
          </a:p>
          <a:p>
            <a:pPr marL="342900" indent="-342900">
              <a:spcBef>
                <a:spcPct val="50000"/>
              </a:spcBef>
              <a:buClr>
                <a:srgbClr val="FF0000"/>
              </a:buClr>
              <a:buSzPct val="117000"/>
              <a:buFont typeface="Wingdings" panose="05000000000000000000" pitchFamily="2" charset="2"/>
              <a:buChar char="§"/>
            </a:pPr>
            <a:r>
              <a:rPr lang="en-US" altLang="en-US" b="0" dirty="0">
                <a:latin typeface="Arial" panose="020B0604020202020204" pitchFamily="34" charset="0"/>
                <a:cs typeface="Arial" panose="020B0604020202020204" pitchFamily="34" charset="0"/>
              </a:rPr>
              <a:t>And places where snakes have apparently escaped (</a:t>
            </a:r>
            <a:r>
              <a:rPr lang="en-US" altLang="en-US" dirty="0">
                <a:solidFill>
                  <a:srgbClr val="FFFF00"/>
                </a:solidFill>
                <a:latin typeface="Arial" panose="020B0604020202020204" pitchFamily="34" charset="0"/>
                <a:cs typeface="Arial" panose="020B0604020202020204" pitchFamily="34" charset="0"/>
              </a:rPr>
              <a:t>yellow</a:t>
            </a:r>
            <a:r>
              <a:rPr lang="en-US" altLang="en-US" b="0" dirty="0">
                <a:latin typeface="Arial" panose="020B0604020202020204" pitchFamily="34" charset="0"/>
                <a:cs typeface="Arial" panose="020B0604020202020204" pitchFamily="34" charset="0"/>
              </a:rPr>
              <a:t> and </a:t>
            </a:r>
            <a:r>
              <a:rPr lang="en-US" altLang="en-US" dirty="0">
                <a:solidFill>
                  <a:srgbClr val="5EB706"/>
                </a:solidFill>
                <a:latin typeface="Arial" panose="020B0604020202020204" pitchFamily="34" charset="0"/>
                <a:cs typeface="Arial" panose="020B0604020202020204" pitchFamily="34" charset="0"/>
              </a:rPr>
              <a:t>green</a:t>
            </a:r>
            <a:r>
              <a:rPr lang="en-US" altLang="en-US" b="0" dirty="0">
                <a:latin typeface="Arial" panose="020B0604020202020204" pitchFamily="34" charset="0"/>
                <a:cs typeface="Arial" panose="020B0604020202020204" pitchFamily="34" charset="0"/>
              </a:rPr>
              <a:t>)</a:t>
            </a:r>
          </a:p>
        </p:txBody>
      </p:sp>
      <p:grpSp>
        <p:nvGrpSpPr>
          <p:cNvPr id="38922" name="Group 114"/>
          <p:cNvGrpSpPr>
            <a:grpSpLocks/>
          </p:cNvGrpSpPr>
          <p:nvPr/>
        </p:nvGrpSpPr>
        <p:grpSpPr bwMode="auto">
          <a:xfrm>
            <a:off x="3276600" y="914400"/>
            <a:ext cx="2895600" cy="2774950"/>
            <a:chOff x="1104" y="576"/>
            <a:chExt cx="1824" cy="1748"/>
          </a:xfrm>
        </p:grpSpPr>
        <p:sp>
          <p:nvSpPr>
            <p:cNvPr id="226416" name="Text Box 112"/>
            <p:cNvSpPr txBox="1">
              <a:spLocks noChangeArrowheads="1"/>
            </p:cNvSpPr>
            <p:nvPr/>
          </p:nvSpPr>
          <p:spPr bwMode="auto">
            <a:xfrm>
              <a:off x="1104" y="576"/>
              <a:ext cx="124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ea typeface="ＭＳ Ｐゴシック" charset="0"/>
                </a:rPr>
                <a:t>Newts kill all snakes</a:t>
              </a:r>
            </a:p>
          </p:txBody>
        </p:sp>
        <p:sp>
          <p:nvSpPr>
            <p:cNvPr id="226417" name="Text Box 113"/>
            <p:cNvSpPr txBox="1">
              <a:spLocks noChangeArrowheads="1"/>
            </p:cNvSpPr>
            <p:nvPr/>
          </p:nvSpPr>
          <p:spPr bwMode="auto">
            <a:xfrm>
              <a:off x="1680" y="1920"/>
              <a:ext cx="124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ea typeface="ＭＳ Ｐゴシック" charset="0"/>
                </a:rPr>
                <a:t>Snakes unaffected by any newt</a:t>
              </a:r>
            </a:p>
          </p:txBody>
        </p:sp>
      </p:grpSp>
    </p:spTree>
    <p:extLst>
      <p:ext uri="{BB962C8B-B14F-4D97-AF65-F5344CB8AC3E}">
        <p14:creationId xmlns:p14="http://schemas.microsoft.com/office/powerpoint/2010/main" val="219831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fade">
                                      <p:cBhvr>
                                        <p:cTn id="7" dur="500"/>
                                        <p:tgtEl>
                                          <p:spTgt spid="389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632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63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6409">
                                            <p:txEl>
                                              <p:pRg st="0" end="0"/>
                                            </p:txEl>
                                          </p:spTgt>
                                        </p:tgtEl>
                                        <p:attrNameLst>
                                          <p:attrName>style.visibility</p:attrName>
                                        </p:attrNameLst>
                                      </p:cBhvr>
                                      <p:to>
                                        <p:strVal val="visible"/>
                                      </p:to>
                                    </p:set>
                                    <p:animEffect transition="in" filter="fade">
                                      <p:cBhvr>
                                        <p:cTn id="20" dur="500"/>
                                        <p:tgtEl>
                                          <p:spTgt spid="22640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6409">
                                            <p:txEl>
                                              <p:pRg st="1" end="1"/>
                                            </p:txEl>
                                          </p:spTgt>
                                        </p:tgtEl>
                                        <p:attrNameLst>
                                          <p:attrName>style.visibility</p:attrName>
                                        </p:attrNameLst>
                                      </p:cBhvr>
                                      <p:to>
                                        <p:strVal val="visible"/>
                                      </p:to>
                                    </p:set>
                                    <p:animEffect transition="in" filter="fade">
                                      <p:cBhvr>
                                        <p:cTn id="25" dur="500"/>
                                        <p:tgtEl>
                                          <p:spTgt spid="22640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6409">
                                            <p:txEl>
                                              <p:pRg st="2" end="2"/>
                                            </p:txEl>
                                          </p:spTgt>
                                        </p:tgtEl>
                                        <p:attrNameLst>
                                          <p:attrName>style.visibility</p:attrName>
                                        </p:attrNameLst>
                                      </p:cBhvr>
                                      <p:to>
                                        <p:strVal val="visible"/>
                                      </p:to>
                                    </p:set>
                                    <p:animEffect transition="in" filter="fade">
                                      <p:cBhvr>
                                        <p:cTn id="30" dur="500"/>
                                        <p:tgtEl>
                                          <p:spTgt spid="2264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23" grpId="0" animBg="1"/>
      <p:bldP spid="2263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Text Box 3"/>
          <p:cNvSpPr txBox="1">
            <a:spLocks noChangeArrowheads="1"/>
          </p:cNvSpPr>
          <p:nvPr/>
        </p:nvSpPr>
        <p:spPr bwMode="auto">
          <a:xfrm>
            <a:off x="1108095" y="245776"/>
            <a:ext cx="99758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200" dirty="0">
                <a:solidFill>
                  <a:schemeClr val="accent6">
                    <a:lumMod val="75000"/>
                  </a:schemeClr>
                </a:solidFill>
                <a:latin typeface="Arial" panose="020B0604020202020204" pitchFamily="34" charset="0"/>
                <a:ea typeface="ＭＳ Ｐゴシック" charset="0"/>
                <a:cs typeface="Arial" panose="020B0604020202020204" pitchFamily="34" charset="0"/>
              </a:rPr>
              <a:t>How have snakes managed to escape the arms race?</a:t>
            </a:r>
            <a:endParaRPr lang="en-US" sz="2000" dirty="0">
              <a:solidFill>
                <a:schemeClr val="accent6">
                  <a:lumMod val="75000"/>
                </a:schemeClr>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3619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Text Box 3"/>
          <p:cNvSpPr txBox="1">
            <a:spLocks noChangeArrowheads="1"/>
          </p:cNvSpPr>
          <p:nvPr/>
        </p:nvSpPr>
        <p:spPr bwMode="auto">
          <a:xfrm>
            <a:off x="1108095" y="245776"/>
            <a:ext cx="99758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200" dirty="0">
                <a:solidFill>
                  <a:schemeClr val="accent6">
                    <a:lumMod val="75000"/>
                  </a:schemeClr>
                </a:solidFill>
                <a:latin typeface="Arial" panose="020B0604020202020204" pitchFamily="34" charset="0"/>
                <a:ea typeface="ＭＳ Ｐゴシック" charset="0"/>
                <a:cs typeface="Arial" panose="020B0604020202020204" pitchFamily="34" charset="0"/>
              </a:rPr>
              <a:t>How have snakes managed to escape the arms race?</a:t>
            </a:r>
            <a:endParaRPr lang="en-US" sz="2000" dirty="0">
              <a:solidFill>
                <a:schemeClr val="accent6">
                  <a:lumMod val="75000"/>
                </a:schemeClr>
              </a:solidFill>
              <a:latin typeface="Arial" panose="020B0604020202020204" pitchFamily="34" charset="0"/>
              <a:ea typeface="ＭＳ Ｐゴシック" charset="0"/>
              <a:cs typeface="Arial" panose="020B0604020202020204" pitchFamily="34" charset="0"/>
            </a:endParaRPr>
          </a:p>
        </p:txBody>
      </p:sp>
      <p:pic>
        <p:nvPicPr>
          <p:cNvPr id="1587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1"/>
            <a:ext cx="7086600" cy="46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8744" name="Text Box 24"/>
          <p:cNvSpPr txBox="1">
            <a:spLocks noChangeArrowheads="1"/>
          </p:cNvSpPr>
          <p:nvPr/>
        </p:nvSpPr>
        <p:spPr bwMode="auto">
          <a:xfrm>
            <a:off x="6096000" y="1203326"/>
            <a:ext cx="2971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solidFill>
                  <a:schemeClr val="accent2"/>
                </a:solidFill>
                <a:ea typeface="ＭＳ Ｐゴシック" charset="0"/>
              </a:rPr>
              <a:t>Domain IV S5-S6 Linker from tsNa</a:t>
            </a:r>
            <a:r>
              <a:rPr lang="en-US" baseline="-25000">
                <a:solidFill>
                  <a:schemeClr val="accent2"/>
                </a:solidFill>
                <a:ea typeface="ＭＳ Ｐゴシック" charset="0"/>
              </a:rPr>
              <a:t>V</a:t>
            </a:r>
            <a:r>
              <a:rPr lang="en-US">
                <a:solidFill>
                  <a:schemeClr val="accent2"/>
                </a:solidFill>
                <a:ea typeface="ＭＳ Ｐゴシック" charset="0"/>
              </a:rPr>
              <a:t>1.4 </a:t>
            </a:r>
          </a:p>
        </p:txBody>
      </p:sp>
      <p:grpSp>
        <p:nvGrpSpPr>
          <p:cNvPr id="45060" name="Group 26"/>
          <p:cNvGrpSpPr>
            <a:grpSpLocks/>
          </p:cNvGrpSpPr>
          <p:nvPr/>
        </p:nvGrpSpPr>
        <p:grpSpPr bwMode="auto">
          <a:xfrm>
            <a:off x="1890714" y="982664"/>
            <a:ext cx="3976687" cy="1150937"/>
            <a:chOff x="231" y="576"/>
            <a:chExt cx="2505" cy="725"/>
          </a:xfrm>
        </p:grpSpPr>
        <p:pic>
          <p:nvPicPr>
            <p:cNvPr id="158736"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 y="576"/>
              <a:ext cx="2160" cy="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8740" name="Oval 20"/>
            <p:cNvSpPr>
              <a:spLocks noChangeArrowheads="1"/>
            </p:cNvSpPr>
            <p:nvPr/>
          </p:nvSpPr>
          <p:spPr bwMode="auto">
            <a:xfrm>
              <a:off x="2007" y="672"/>
              <a:ext cx="288" cy="28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cxnSp>
          <p:nvCxnSpPr>
            <p:cNvPr id="158745" name="AutoShape 25"/>
            <p:cNvCxnSpPr>
              <a:cxnSpLocks noChangeShapeType="1"/>
            </p:cNvCxnSpPr>
            <p:nvPr/>
          </p:nvCxnSpPr>
          <p:spPr bwMode="auto">
            <a:xfrm rot="16200000" flipH="1">
              <a:off x="2280" y="840"/>
              <a:ext cx="480" cy="432"/>
            </a:xfrm>
            <a:prstGeom prst="curvedConnector3">
              <a:avLst>
                <a:gd name="adj1" fmla="val 50000"/>
              </a:avLst>
            </a:prstGeom>
            <a:noFill/>
            <a:ln w="28575">
              <a:solidFill>
                <a:schemeClr val="accent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58730" name="Rectangle 10"/>
          <p:cNvSpPr>
            <a:spLocks noChangeArrowheads="1"/>
          </p:cNvSpPr>
          <p:nvPr/>
        </p:nvSpPr>
        <p:spPr bwMode="auto">
          <a:xfrm>
            <a:off x="7772401" y="6477001"/>
            <a:ext cx="28373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err="1">
                <a:ea typeface="ＭＳ Ｐゴシック" charset="0"/>
              </a:rPr>
              <a:t>Geffeney</a:t>
            </a:r>
            <a:r>
              <a:rPr lang="en-US" sz="1400" dirty="0">
                <a:ea typeface="ＭＳ Ｐゴシック" charset="0"/>
              </a:rPr>
              <a:t> et al. 2005 </a:t>
            </a:r>
            <a:r>
              <a:rPr lang="en-US" sz="1400" i="1" dirty="0">
                <a:ea typeface="ＭＳ Ｐゴシック" charset="0"/>
              </a:rPr>
              <a:t>Nature</a:t>
            </a:r>
            <a:r>
              <a:rPr lang="en-US" sz="1400" dirty="0">
                <a:ea typeface="ＭＳ Ｐゴシック" charset="0"/>
              </a:rPr>
              <a:t> 434:759</a:t>
            </a:r>
          </a:p>
        </p:txBody>
      </p:sp>
      <p:sp>
        <p:nvSpPr>
          <p:cNvPr id="158747" name="Rectangle 27"/>
          <p:cNvSpPr>
            <a:spLocks noChangeArrowheads="1"/>
          </p:cNvSpPr>
          <p:nvPr/>
        </p:nvSpPr>
        <p:spPr bwMode="auto">
          <a:xfrm>
            <a:off x="1600200" y="4876800"/>
            <a:ext cx="838200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58749" name="Rectangle 29"/>
          <p:cNvSpPr>
            <a:spLocks noChangeArrowheads="1"/>
          </p:cNvSpPr>
          <p:nvPr/>
        </p:nvSpPr>
        <p:spPr bwMode="auto">
          <a:xfrm>
            <a:off x="1524000" y="4038600"/>
            <a:ext cx="8382000" cy="1549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58750" name="Rectangle 30"/>
          <p:cNvSpPr>
            <a:spLocks noChangeArrowheads="1"/>
          </p:cNvSpPr>
          <p:nvPr/>
        </p:nvSpPr>
        <p:spPr bwMode="auto">
          <a:xfrm>
            <a:off x="1524000" y="3124200"/>
            <a:ext cx="8382000" cy="2463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Tree>
    <p:extLst>
      <p:ext uri="{BB962C8B-B14F-4D97-AF65-F5344CB8AC3E}">
        <p14:creationId xmlns:p14="http://schemas.microsoft.com/office/powerpoint/2010/main" val="1526614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158750"/>
                                        </p:tgtEl>
                                      </p:cBhvr>
                                    </p:animEffect>
                                    <p:set>
                                      <p:cBhvr>
                                        <p:cTn id="7" dur="1" fill="hold">
                                          <p:stCondLst>
                                            <p:cond delay="499"/>
                                          </p:stCondLst>
                                        </p:cTn>
                                        <p:tgtEl>
                                          <p:spTgt spid="15875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grpId="0" nodeType="clickEffect">
                                  <p:stCondLst>
                                    <p:cond delay="0"/>
                                  </p:stCondLst>
                                  <p:childTnLst>
                                    <p:animEffect transition="out" filter="wipe(down)">
                                      <p:cBhvr>
                                        <p:cTn id="11" dur="500"/>
                                        <p:tgtEl>
                                          <p:spTgt spid="158749"/>
                                        </p:tgtEl>
                                      </p:cBhvr>
                                    </p:animEffect>
                                    <p:set>
                                      <p:cBhvr>
                                        <p:cTn id="12" dur="1" fill="hold">
                                          <p:stCondLst>
                                            <p:cond delay="499"/>
                                          </p:stCondLst>
                                        </p:cTn>
                                        <p:tgtEl>
                                          <p:spTgt spid="15874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grpId="0" nodeType="clickEffect">
                                  <p:stCondLst>
                                    <p:cond delay="0"/>
                                  </p:stCondLst>
                                  <p:childTnLst>
                                    <p:animEffect transition="out" filter="wipe(down)">
                                      <p:cBhvr>
                                        <p:cTn id="16" dur="500"/>
                                        <p:tgtEl>
                                          <p:spTgt spid="158747"/>
                                        </p:tgtEl>
                                      </p:cBhvr>
                                    </p:animEffect>
                                    <p:set>
                                      <p:cBhvr>
                                        <p:cTn id="17" dur="1" fill="hold">
                                          <p:stCondLst>
                                            <p:cond delay="499"/>
                                          </p:stCondLst>
                                        </p:cTn>
                                        <p:tgtEl>
                                          <p:spTgt spid="1587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47" grpId="0" animBg="1"/>
      <p:bldP spid="158749" grpId="0" animBg="1"/>
      <p:bldP spid="1587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Why can’t newts escape?</a:t>
            </a:r>
          </a:p>
        </p:txBody>
      </p:sp>
    </p:spTree>
    <p:extLst>
      <p:ext uri="{BB962C8B-B14F-4D97-AF65-F5344CB8AC3E}">
        <p14:creationId xmlns:p14="http://schemas.microsoft.com/office/powerpoint/2010/main" val="1772493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3" name="Text Box 3"/>
          <p:cNvSpPr txBox="1">
            <a:spLocks noChangeArrowheads="1"/>
          </p:cNvSpPr>
          <p:nvPr/>
        </p:nvSpPr>
        <p:spPr bwMode="auto">
          <a:xfrm>
            <a:off x="1664996" y="-41275"/>
            <a:ext cx="889217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200" dirty="0">
                <a:solidFill>
                  <a:srgbClr val="212CFF"/>
                </a:solidFill>
                <a:latin typeface="Arial" panose="020B0604020202020204" pitchFamily="34" charset="0"/>
                <a:ea typeface="ＭＳ Ｐゴシック" charset="0"/>
                <a:cs typeface="Arial" panose="020B0604020202020204" pitchFamily="34" charset="0"/>
              </a:rPr>
              <a:t>Mechanisms of Resistance </a:t>
            </a:r>
            <a:r>
              <a:rPr lang="en-US" sz="2400" dirty="0">
                <a:solidFill>
                  <a:srgbClr val="212CFF"/>
                </a:solidFill>
                <a:latin typeface="Arial" panose="020B0604020202020204" pitchFamily="34" charset="0"/>
                <a:ea typeface="ＭＳ Ｐゴシック" charset="0"/>
                <a:cs typeface="Arial" panose="020B0604020202020204" pitchFamily="34" charset="0"/>
              </a:rPr>
              <a:t>(Why Snakes Can Escape)</a:t>
            </a:r>
            <a:endParaRPr lang="en-US" sz="2000" dirty="0">
              <a:latin typeface="Arial" panose="020B0604020202020204" pitchFamily="34" charset="0"/>
              <a:ea typeface="ＭＳ Ｐゴシック" charset="0"/>
              <a:cs typeface="Arial" panose="020B0604020202020204" pitchFamily="34" charset="0"/>
            </a:endParaRPr>
          </a:p>
          <a:p>
            <a:pPr algn="ctr">
              <a:defRPr/>
            </a:pPr>
            <a:r>
              <a:rPr lang="en-US" dirty="0">
                <a:latin typeface="Arial" panose="020B0604020202020204" pitchFamily="34" charset="0"/>
                <a:ea typeface="ＭＳ Ｐゴシック" charset="0"/>
                <a:cs typeface="Arial" panose="020B0604020202020204" pitchFamily="34" charset="0"/>
              </a:rPr>
              <a:t>Amino Acid Sequence of Na</a:t>
            </a:r>
            <a:r>
              <a:rPr lang="en-US" baseline="30000"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Channels</a:t>
            </a:r>
          </a:p>
        </p:txBody>
      </p:sp>
      <p:pic>
        <p:nvPicPr>
          <p:cNvPr id="1587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159" y="2107443"/>
            <a:ext cx="4428222" cy="29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8744" name="Text Box 24"/>
          <p:cNvSpPr txBox="1">
            <a:spLocks noChangeArrowheads="1"/>
          </p:cNvSpPr>
          <p:nvPr/>
        </p:nvSpPr>
        <p:spPr bwMode="auto">
          <a:xfrm>
            <a:off x="6096000" y="1203326"/>
            <a:ext cx="35597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b="1" dirty="0">
                <a:solidFill>
                  <a:srgbClr val="FF0000"/>
                </a:solidFill>
                <a:ea typeface="ＭＳ Ｐゴシック" charset="0"/>
              </a:rPr>
              <a:t>THIS…..</a:t>
            </a:r>
          </a:p>
        </p:txBody>
      </p:sp>
      <p:grpSp>
        <p:nvGrpSpPr>
          <p:cNvPr id="45060" name="Group 26"/>
          <p:cNvGrpSpPr>
            <a:grpSpLocks/>
          </p:cNvGrpSpPr>
          <p:nvPr/>
        </p:nvGrpSpPr>
        <p:grpSpPr bwMode="auto">
          <a:xfrm>
            <a:off x="1890714" y="982664"/>
            <a:ext cx="3976687" cy="1150937"/>
            <a:chOff x="231" y="576"/>
            <a:chExt cx="2505" cy="725"/>
          </a:xfrm>
        </p:grpSpPr>
        <p:pic>
          <p:nvPicPr>
            <p:cNvPr id="158736"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 y="576"/>
              <a:ext cx="2160" cy="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8740" name="Oval 20"/>
            <p:cNvSpPr>
              <a:spLocks noChangeArrowheads="1"/>
            </p:cNvSpPr>
            <p:nvPr/>
          </p:nvSpPr>
          <p:spPr bwMode="auto">
            <a:xfrm>
              <a:off x="2007" y="672"/>
              <a:ext cx="288" cy="28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cxnSp>
          <p:nvCxnSpPr>
            <p:cNvPr id="158745" name="AutoShape 25"/>
            <p:cNvCxnSpPr>
              <a:cxnSpLocks noChangeShapeType="1"/>
            </p:cNvCxnSpPr>
            <p:nvPr/>
          </p:nvCxnSpPr>
          <p:spPr bwMode="auto">
            <a:xfrm rot="16200000" flipH="1">
              <a:off x="2280" y="840"/>
              <a:ext cx="480" cy="432"/>
            </a:xfrm>
            <a:prstGeom prst="curvedConnector3">
              <a:avLst>
                <a:gd name="adj1" fmla="val 50000"/>
              </a:avLst>
            </a:prstGeom>
            <a:noFill/>
            <a:ln w="28575">
              <a:solidFill>
                <a:schemeClr val="accent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58730" name="Rectangle 10"/>
          <p:cNvSpPr>
            <a:spLocks noChangeArrowheads="1"/>
          </p:cNvSpPr>
          <p:nvPr/>
        </p:nvSpPr>
        <p:spPr bwMode="auto">
          <a:xfrm>
            <a:off x="8289994" y="6550224"/>
            <a:ext cx="1463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ea typeface="ＭＳ Ｐゴシック" charset="0"/>
              </a:rPr>
              <a:t>Snake Resistance</a:t>
            </a:r>
          </a:p>
        </p:txBody>
      </p:sp>
      <p:sp>
        <p:nvSpPr>
          <p:cNvPr id="13" name="Text Box 24"/>
          <p:cNvSpPr txBox="1">
            <a:spLocks noChangeArrowheads="1"/>
          </p:cNvSpPr>
          <p:nvPr/>
        </p:nvSpPr>
        <p:spPr bwMode="auto">
          <a:xfrm>
            <a:off x="2841009" y="5943601"/>
            <a:ext cx="35597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b="1" dirty="0">
                <a:solidFill>
                  <a:srgbClr val="FF0000"/>
                </a:solidFill>
                <a:ea typeface="ＭＳ Ｐゴシック" charset="0"/>
              </a:rPr>
              <a:t>DOESN’T EXPLAIN THIS…..</a:t>
            </a:r>
          </a:p>
        </p:txBody>
      </p:sp>
      <p:pic>
        <p:nvPicPr>
          <p:cNvPr id="15" name="Picture 5"/>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25378" t="8762" r="9375" b="17429"/>
          <a:stretch/>
        </p:blipFill>
        <p:spPr bwMode="auto">
          <a:xfrm>
            <a:off x="7300018" y="1769477"/>
            <a:ext cx="3275780" cy="486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6111085" y="1744662"/>
            <a:ext cx="1013614" cy="115093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710113" y="4800600"/>
            <a:ext cx="2414586" cy="1143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202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canhasinternets.com/wp-content/uploads/2010/02/groundho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749" y="3314700"/>
            <a:ext cx="2546157" cy="2864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1699" y="2543784"/>
            <a:ext cx="2842260" cy="362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flipH="1">
            <a:off x="7191698" y="2543784"/>
            <a:ext cx="2842259" cy="362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6473" y="3280344"/>
            <a:ext cx="30480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6474" y="3158424"/>
            <a:ext cx="3088927" cy="296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cat wearing a helmet and a helmet on a control panel&#10;&#10;AI-generated content may be incorrect.">
            <a:extLst>
              <a:ext uri="{FF2B5EF4-FFF2-40B4-BE49-F238E27FC236}">
                <a16:creationId xmlns:a16="http://schemas.microsoft.com/office/drawing/2014/main" id="{42C6C901-3490-41F2-A683-E61027EFC15C}"/>
              </a:ext>
            </a:extLst>
          </p:cNvPr>
          <p:cNvPicPr>
            <a:picLocks noChangeAspect="1"/>
          </p:cNvPicPr>
          <p:nvPr/>
        </p:nvPicPr>
        <p:blipFill>
          <a:blip r:embed="rId8">
            <a:extLst>
              <a:ext uri="{28A0092B-C50C-407E-A947-70E740481C1C}">
                <a14:useLocalDpi xmlns:a14="http://schemas.microsoft.com/office/drawing/2010/main" val="0"/>
              </a:ext>
            </a:extLst>
          </a:blip>
          <a:srcRect t="26667" b="38889"/>
          <a:stretch/>
        </p:blipFill>
        <p:spPr>
          <a:xfrm>
            <a:off x="381000" y="2145710"/>
            <a:ext cx="5308421" cy="3961654"/>
          </a:xfrm>
          <a:prstGeom prst="rect">
            <a:avLst/>
          </a:prstGeom>
        </p:spPr>
      </p:pic>
      <p:pic>
        <p:nvPicPr>
          <p:cNvPr id="7" name="Picture 6" descr="A furry animal with a helmet&#10;&#10;AI-generated content may be incorrect.">
            <a:extLst>
              <a:ext uri="{FF2B5EF4-FFF2-40B4-BE49-F238E27FC236}">
                <a16:creationId xmlns:a16="http://schemas.microsoft.com/office/drawing/2014/main" id="{D003BE16-43B6-8915-0B38-419D9E8E233C}"/>
              </a:ext>
            </a:extLst>
          </p:cNvPr>
          <p:cNvPicPr>
            <a:picLocks noChangeAspect="1"/>
          </p:cNvPicPr>
          <p:nvPr/>
        </p:nvPicPr>
        <p:blipFill>
          <a:blip r:embed="rId9">
            <a:extLst>
              <a:ext uri="{28A0092B-C50C-407E-A947-70E740481C1C}">
                <a14:useLocalDpi xmlns:a14="http://schemas.microsoft.com/office/drawing/2010/main" val="0"/>
              </a:ext>
            </a:extLst>
          </a:blip>
          <a:srcRect t="27093" b="38357"/>
          <a:stretch/>
        </p:blipFill>
        <p:spPr>
          <a:xfrm>
            <a:off x="6166547" y="1828800"/>
            <a:ext cx="5850882" cy="4379874"/>
          </a:xfrm>
          <a:prstGeom prst="rect">
            <a:avLst/>
          </a:prstGeom>
        </p:spPr>
      </p:pic>
      <p:pic>
        <p:nvPicPr>
          <p:cNvPr id="9" name="Picture 8" descr="A brown animal in a helmet in a plane&#10;&#10;AI-generated content may be incorrect.">
            <a:extLst>
              <a:ext uri="{FF2B5EF4-FFF2-40B4-BE49-F238E27FC236}">
                <a16:creationId xmlns:a16="http://schemas.microsoft.com/office/drawing/2014/main" id="{E6ED98E4-8225-9118-13D2-E9D407CF98D3}"/>
              </a:ext>
            </a:extLst>
          </p:cNvPr>
          <p:cNvPicPr>
            <a:picLocks noChangeAspect="1"/>
          </p:cNvPicPr>
          <p:nvPr/>
        </p:nvPicPr>
        <p:blipFill>
          <a:blip r:embed="rId10" cstate="print">
            <a:extLst>
              <a:ext uri="{28A0092B-C50C-407E-A947-70E740481C1C}">
                <a14:useLocalDpi xmlns:a14="http://schemas.microsoft.com/office/drawing/2010/main" val="0"/>
              </a:ext>
            </a:extLst>
          </a:blip>
          <a:srcRect t="26667" b="38889"/>
          <a:stretch/>
        </p:blipFill>
        <p:spPr>
          <a:xfrm>
            <a:off x="12725400" y="2667000"/>
            <a:ext cx="3165231" cy="2362200"/>
          </a:xfrm>
          <a:prstGeom prst="rect">
            <a:avLst/>
          </a:prstGeom>
        </p:spPr>
      </p:pic>
      <p:pic>
        <p:nvPicPr>
          <p:cNvPr id="6" name="Picture 5" descr="A destroyed city with a tower in the background&#10;&#10;AI-generated content may be incorrect.">
            <a:extLst>
              <a:ext uri="{FF2B5EF4-FFF2-40B4-BE49-F238E27FC236}">
                <a16:creationId xmlns:a16="http://schemas.microsoft.com/office/drawing/2014/main" id="{09E5C4E6-B22B-0C4A-DB44-60DBFEB986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 y="-460858"/>
            <a:ext cx="10972800" cy="7318858"/>
          </a:xfrm>
          <a:prstGeom prst="rect">
            <a:avLst/>
          </a:prstGeom>
        </p:spPr>
      </p:pic>
    </p:spTree>
    <p:extLst>
      <p:ext uri="{BB962C8B-B14F-4D97-AF65-F5344CB8AC3E}">
        <p14:creationId xmlns:p14="http://schemas.microsoft.com/office/powerpoint/2010/main" val="372275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6"/>
                                        </p:tgtEl>
                                        <p:attrNameLst>
                                          <p:attrName>style.visibility</p:attrName>
                                        </p:attrNameLst>
                                      </p:cBhvr>
                                      <p:to>
                                        <p:strVal val="visible"/>
                                      </p:to>
                                    </p:set>
                                    <p:animEffect transition="in" filter="fade">
                                      <p:cBhvr>
                                        <p:cTn id="22" dur="500"/>
                                        <p:tgtEl>
                                          <p:spTgt spid="122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7075"/>
            <a:ext cx="8385442" cy="487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28800" y="4953001"/>
            <a:ext cx="7315200" cy="1846659"/>
          </a:xfrm>
          <a:prstGeom prst="rect">
            <a:avLst/>
          </a:prstGeom>
        </p:spPr>
        <p:txBody>
          <a:bodyPr wrap="square">
            <a:spAutoFit/>
          </a:bodyPr>
          <a:lstStyle/>
          <a:p>
            <a:pPr marL="285750" indent="-285750">
              <a:buFont typeface="Arial" panose="020B0604020202020204" pitchFamily="34" charset="0"/>
              <a:buChar char="•"/>
            </a:pPr>
            <a:r>
              <a:rPr lang="en-GB" sz="2400" dirty="0"/>
              <a:t>Fixed across populations</a:t>
            </a:r>
          </a:p>
          <a:p>
            <a:pPr marL="742950" lvl="1" indent="-285750">
              <a:buFont typeface="Calibri" panose="020F0502020204030204" pitchFamily="34" charset="0"/>
              <a:buChar char="−"/>
            </a:pPr>
            <a:r>
              <a:rPr lang="en-GB" sz="2400" dirty="0">
                <a:solidFill>
                  <a:schemeClr val="accent6">
                    <a:lumMod val="75000"/>
                  </a:schemeClr>
                </a:solidFill>
              </a:rPr>
              <a:t>What does this suggest?</a:t>
            </a:r>
            <a:endParaRPr lang="en-US" sz="2400" dirty="0">
              <a:solidFill>
                <a:schemeClr val="accent6">
                  <a:lumMod val="75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3 channels in central nervous system = no change</a:t>
            </a:r>
          </a:p>
          <a:p>
            <a:pPr marL="742950" lvl="1" indent="-285750">
              <a:buFont typeface="Calibri" panose="020F0502020204030204" pitchFamily="34" charset="0"/>
              <a:buChar char="−"/>
            </a:pPr>
            <a:r>
              <a:rPr lang="en-US" sz="2400" dirty="0">
                <a:solidFill>
                  <a:schemeClr val="accent6">
                    <a:lumMod val="75000"/>
                  </a:schemeClr>
                </a:solidFill>
              </a:rPr>
              <a:t>Why?</a:t>
            </a:r>
            <a:endParaRPr lang="en-GB" sz="2400" dirty="0">
              <a:solidFill>
                <a:schemeClr val="accent6">
                  <a:lumMod val="75000"/>
                </a:schemeClr>
              </a:solidFill>
            </a:endParaRPr>
          </a:p>
        </p:txBody>
      </p:sp>
      <p:sp>
        <p:nvSpPr>
          <p:cNvPr id="5" name="TextBox 4"/>
          <p:cNvSpPr txBox="1"/>
          <p:nvPr/>
        </p:nvSpPr>
        <p:spPr>
          <a:xfrm>
            <a:off x="1524000" y="26594"/>
            <a:ext cx="4572000" cy="307777"/>
          </a:xfrm>
          <a:prstGeom prst="rect">
            <a:avLst/>
          </a:prstGeom>
          <a:noFill/>
        </p:spPr>
        <p:txBody>
          <a:bodyPr wrap="square" rtlCol="0">
            <a:spAutoFit/>
          </a:bodyPr>
          <a:lstStyle/>
          <a:p>
            <a:r>
              <a:rPr lang="en-US" sz="1400" dirty="0" err="1"/>
              <a:t>McGlothlin</a:t>
            </a:r>
            <a:r>
              <a:rPr lang="en-US" sz="1400" dirty="0"/>
              <a:t> et al. 2014. Molecular Biology and Evolution</a:t>
            </a:r>
            <a:endParaRPr lang="en-GB" sz="1400" dirty="0"/>
          </a:p>
        </p:txBody>
      </p:sp>
    </p:spTree>
    <p:extLst>
      <p:ext uri="{BB962C8B-B14F-4D97-AF65-F5344CB8AC3E}">
        <p14:creationId xmlns:p14="http://schemas.microsoft.com/office/powerpoint/2010/main" val="24302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 on when…</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752600" y="1219200"/>
            <a:ext cx="6934200" cy="3636744"/>
          </a:xfrm>
          <a:prstGeom prst="rect">
            <a:avLst/>
          </a:prstGeom>
        </p:spPr>
      </p:pic>
      <p:pic>
        <p:nvPicPr>
          <p:cNvPr id="5" name="Picture 4"/>
          <p:cNvPicPr>
            <a:picLocks noChangeAspect="1"/>
          </p:cNvPicPr>
          <p:nvPr/>
        </p:nvPicPr>
        <p:blipFill rotWithShape="1">
          <a:blip r:embed="rId4"/>
          <a:srcRect r="15684"/>
          <a:stretch/>
        </p:blipFill>
        <p:spPr>
          <a:xfrm>
            <a:off x="1752600" y="4835547"/>
            <a:ext cx="8915400" cy="1385340"/>
          </a:xfrm>
          <a:prstGeom prst="rect">
            <a:avLst/>
          </a:prstGeom>
        </p:spPr>
      </p:pic>
    </p:spTree>
    <p:extLst>
      <p:ext uri="{BB962C8B-B14F-4D97-AF65-F5344CB8AC3E}">
        <p14:creationId xmlns:p14="http://schemas.microsoft.com/office/powerpoint/2010/main" val="1062562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0" name="Rectangle 4"/>
          <p:cNvSpPr>
            <a:spLocks noGrp="1" noChangeArrowheads="1"/>
          </p:cNvSpPr>
          <p:nvPr>
            <p:ph type="title"/>
          </p:nvPr>
        </p:nvSpPr>
        <p:spPr>
          <a:xfrm>
            <a:off x="2209800" y="76201"/>
            <a:ext cx="7772400" cy="515618"/>
          </a:xfrm>
        </p:spPr>
        <p:txBody>
          <a:bodyPr>
            <a:normAutofit fontScale="90000"/>
          </a:bodyPr>
          <a:lstStyle/>
          <a:p>
            <a:pPr>
              <a:defRPr/>
            </a:pPr>
            <a:r>
              <a:rPr lang="en-US" sz="3200" dirty="0"/>
              <a:t>Coevolution: reciprocal selection</a:t>
            </a:r>
          </a:p>
        </p:txBody>
      </p:sp>
      <p:pic>
        <p:nvPicPr>
          <p:cNvPr id="23554" name="Picture 5" descr="tttorosabr05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595564"/>
            <a:ext cx="3200400"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6" descr="tsinfernaliscu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2632076"/>
            <a:ext cx="32004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2023" name="Rectangle 7"/>
          <p:cNvSpPr>
            <a:spLocks noChangeArrowheads="1"/>
          </p:cNvSpPr>
          <p:nvPr/>
        </p:nvSpPr>
        <p:spPr bwMode="auto">
          <a:xfrm>
            <a:off x="6858000" y="2251076"/>
            <a:ext cx="327660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buClr>
                <a:schemeClr val="hlink"/>
              </a:buClr>
              <a:defRPr/>
            </a:pPr>
            <a:r>
              <a:rPr lang="en-US">
                <a:latin typeface="Arial" charset="0"/>
                <a:ea typeface="ＭＳ Ｐゴシック" charset="0"/>
                <a:cs typeface="ＭＳ Ｐゴシック" charset="0"/>
              </a:rPr>
              <a:t>TTX production</a:t>
            </a:r>
          </a:p>
        </p:txBody>
      </p:sp>
      <p:grpSp>
        <p:nvGrpSpPr>
          <p:cNvPr id="23557" name="Group 8"/>
          <p:cNvGrpSpPr>
            <a:grpSpLocks/>
          </p:cNvGrpSpPr>
          <p:nvPr/>
        </p:nvGrpSpPr>
        <p:grpSpPr bwMode="auto">
          <a:xfrm>
            <a:off x="3641725" y="1084264"/>
            <a:ext cx="5264150" cy="5087937"/>
            <a:chOff x="1334" y="923"/>
            <a:chExt cx="3316" cy="3205"/>
          </a:xfrm>
        </p:grpSpPr>
        <p:sp>
          <p:nvSpPr>
            <p:cNvPr id="342025" name="Arc 9"/>
            <p:cNvSpPr>
              <a:spLocks/>
            </p:cNvSpPr>
            <p:nvPr/>
          </p:nvSpPr>
          <p:spPr bwMode="auto">
            <a:xfrm>
              <a:off x="1409" y="3146"/>
              <a:ext cx="1617" cy="982"/>
            </a:xfrm>
            <a:custGeom>
              <a:avLst/>
              <a:gdLst>
                <a:gd name="T0" fmla="*/ 1617 w 20844"/>
                <a:gd name="T1" fmla="*/ 982 h 21600"/>
                <a:gd name="T2" fmla="*/ 0 w 20844"/>
                <a:gd name="T3" fmla="*/ 257 h 21600"/>
                <a:gd name="T4" fmla="*/ 1617 w 20844"/>
                <a:gd name="T5" fmla="*/ 0 h 21600"/>
                <a:gd name="T6" fmla="*/ 0 60000 65536"/>
                <a:gd name="T7" fmla="*/ 0 60000 65536"/>
                <a:gd name="T8" fmla="*/ 0 60000 65536"/>
              </a:gdLst>
              <a:ahLst/>
              <a:cxnLst>
                <a:cxn ang="T6">
                  <a:pos x="T0" y="T1"/>
                </a:cxn>
                <a:cxn ang="T7">
                  <a:pos x="T2" y="T3"/>
                </a:cxn>
                <a:cxn ang="T8">
                  <a:pos x="T4" y="T5"/>
                </a:cxn>
              </a:cxnLst>
              <a:rect l="0" t="0" r="r" b="b"/>
              <a:pathLst>
                <a:path w="20844" h="21600" fill="none" extrusionOk="0">
                  <a:moveTo>
                    <a:pt x="20844" y="21599"/>
                  </a:moveTo>
                  <a:cubicBezTo>
                    <a:pt x="11094" y="21599"/>
                    <a:pt x="2554" y="15069"/>
                    <a:pt x="-1" y="5661"/>
                  </a:cubicBezTo>
                </a:path>
                <a:path w="20844" h="21600" stroke="0" extrusionOk="0">
                  <a:moveTo>
                    <a:pt x="20844" y="21599"/>
                  </a:moveTo>
                  <a:cubicBezTo>
                    <a:pt x="11094" y="21599"/>
                    <a:pt x="2554" y="15069"/>
                    <a:pt x="-1" y="5661"/>
                  </a:cubicBezTo>
                  <a:lnTo>
                    <a:pt x="20844" y="0"/>
                  </a:lnTo>
                  <a:lnTo>
                    <a:pt x="20844" y="21599"/>
                  </a:lnTo>
                  <a:close/>
                </a:path>
              </a:pathLst>
            </a:custGeom>
            <a:noFill/>
            <a:ln w="57150"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342026" name="Arc 10"/>
            <p:cNvSpPr>
              <a:spLocks/>
            </p:cNvSpPr>
            <p:nvPr/>
          </p:nvSpPr>
          <p:spPr bwMode="auto">
            <a:xfrm>
              <a:off x="3033" y="3146"/>
              <a:ext cx="1617" cy="982"/>
            </a:xfrm>
            <a:custGeom>
              <a:avLst/>
              <a:gdLst>
                <a:gd name="T0" fmla="*/ 1617 w 20835"/>
                <a:gd name="T1" fmla="*/ 259 h 21600"/>
                <a:gd name="T2" fmla="*/ 0 w 20835"/>
                <a:gd name="T3" fmla="*/ 982 h 21600"/>
                <a:gd name="T4" fmla="*/ 0 w 20835"/>
                <a:gd name="T5" fmla="*/ 0 h 21600"/>
                <a:gd name="T6" fmla="*/ 0 60000 65536"/>
                <a:gd name="T7" fmla="*/ 0 60000 65536"/>
                <a:gd name="T8" fmla="*/ 0 60000 65536"/>
              </a:gdLst>
              <a:ahLst/>
              <a:cxnLst>
                <a:cxn ang="T6">
                  <a:pos x="T0" y="T1"/>
                </a:cxn>
                <a:cxn ang="T7">
                  <a:pos x="T2" y="T3"/>
                </a:cxn>
                <a:cxn ang="T8">
                  <a:pos x="T4" y="T5"/>
                </a:cxn>
              </a:cxnLst>
              <a:rect l="0" t="0" r="r" b="b"/>
              <a:pathLst>
                <a:path w="20835" h="21600" fill="none" extrusionOk="0">
                  <a:moveTo>
                    <a:pt x="20835" y="5697"/>
                  </a:moveTo>
                  <a:cubicBezTo>
                    <a:pt x="18267" y="15087"/>
                    <a:pt x="9735" y="21600"/>
                    <a:pt x="-1" y="21600"/>
                  </a:cubicBezTo>
                </a:path>
                <a:path w="20835" h="21600" stroke="0" extrusionOk="0">
                  <a:moveTo>
                    <a:pt x="20835" y="5697"/>
                  </a:moveTo>
                  <a:cubicBezTo>
                    <a:pt x="18267" y="15087"/>
                    <a:pt x="9735" y="21600"/>
                    <a:pt x="-1" y="21600"/>
                  </a:cubicBezTo>
                  <a:lnTo>
                    <a:pt x="0" y="0"/>
                  </a:lnTo>
                  <a:lnTo>
                    <a:pt x="20835" y="5697"/>
                  </a:lnTo>
                  <a:close/>
                </a:path>
              </a:pathLst>
            </a:custGeom>
            <a:noFill/>
            <a:ln w="57150"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grpSp>
          <p:nvGrpSpPr>
            <p:cNvPr id="23570" name="Group 11"/>
            <p:cNvGrpSpPr>
              <a:grpSpLocks/>
            </p:cNvGrpSpPr>
            <p:nvPr/>
          </p:nvGrpSpPr>
          <p:grpSpPr bwMode="auto">
            <a:xfrm>
              <a:off x="1334" y="923"/>
              <a:ext cx="3294" cy="774"/>
              <a:chOff x="1334" y="923"/>
              <a:chExt cx="3294" cy="774"/>
            </a:xfrm>
          </p:grpSpPr>
          <p:sp>
            <p:nvSpPr>
              <p:cNvPr id="342028" name="Arc 12"/>
              <p:cNvSpPr>
                <a:spLocks/>
              </p:cNvSpPr>
              <p:nvPr/>
            </p:nvSpPr>
            <p:spPr bwMode="auto">
              <a:xfrm rot="10800000">
                <a:off x="1334" y="924"/>
                <a:ext cx="1630" cy="773"/>
              </a:xfrm>
              <a:custGeom>
                <a:avLst/>
                <a:gdLst>
                  <a:gd name="T0" fmla="*/ 1630 w 21589"/>
                  <a:gd name="T1" fmla="*/ 24 h 21600"/>
                  <a:gd name="T2" fmla="*/ 0 w 21589"/>
                  <a:gd name="T3" fmla="*/ 773 h 21600"/>
                  <a:gd name="T4" fmla="*/ 0 w 21589"/>
                  <a:gd name="T5" fmla="*/ 0 h 21600"/>
                  <a:gd name="T6" fmla="*/ 0 60000 65536"/>
                  <a:gd name="T7" fmla="*/ 0 60000 65536"/>
                  <a:gd name="T8" fmla="*/ 0 60000 65536"/>
                </a:gdLst>
                <a:ahLst/>
                <a:cxnLst>
                  <a:cxn ang="T6">
                    <a:pos x="T0" y="T1"/>
                  </a:cxn>
                  <a:cxn ang="T7">
                    <a:pos x="T2" y="T3"/>
                  </a:cxn>
                  <a:cxn ang="T8">
                    <a:pos x="T4" y="T5"/>
                  </a:cxn>
                </a:cxnLst>
                <a:rect l="0" t="0" r="r" b="b"/>
                <a:pathLst>
                  <a:path w="21589" h="21600" fill="none" extrusionOk="0">
                    <a:moveTo>
                      <a:pt x="21590" y="657"/>
                    </a:moveTo>
                    <a:cubicBezTo>
                      <a:pt x="21234" y="12325"/>
                      <a:pt x="11673" y="21600"/>
                      <a:pt x="-1" y="21600"/>
                    </a:cubicBezTo>
                  </a:path>
                  <a:path w="21589" h="21600" stroke="0" extrusionOk="0">
                    <a:moveTo>
                      <a:pt x="21590" y="657"/>
                    </a:moveTo>
                    <a:cubicBezTo>
                      <a:pt x="21234" y="12325"/>
                      <a:pt x="11673" y="21600"/>
                      <a:pt x="-1" y="21600"/>
                    </a:cubicBezTo>
                    <a:lnTo>
                      <a:pt x="0" y="0"/>
                    </a:lnTo>
                    <a:lnTo>
                      <a:pt x="21590" y="657"/>
                    </a:lnTo>
                    <a:close/>
                  </a:path>
                </a:pathLst>
              </a:custGeom>
              <a:noFill/>
              <a:ln w="57150"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dirty="0"/>
              </a:p>
            </p:txBody>
          </p:sp>
          <p:sp>
            <p:nvSpPr>
              <p:cNvPr id="342029" name="Arc 13"/>
              <p:cNvSpPr>
                <a:spLocks/>
              </p:cNvSpPr>
              <p:nvPr/>
            </p:nvSpPr>
            <p:spPr bwMode="auto">
              <a:xfrm rot="10800000">
                <a:off x="2980" y="923"/>
                <a:ext cx="1618" cy="773"/>
              </a:xfrm>
              <a:custGeom>
                <a:avLst/>
                <a:gdLst>
                  <a:gd name="T0" fmla="*/ 1618 w 21433"/>
                  <a:gd name="T1" fmla="*/ 773 h 21600"/>
                  <a:gd name="T2" fmla="*/ 0 w 21433"/>
                  <a:gd name="T3" fmla="*/ 96 h 21600"/>
                  <a:gd name="T4" fmla="*/ 1618 w 21433"/>
                  <a:gd name="T5" fmla="*/ 0 h 21600"/>
                  <a:gd name="T6" fmla="*/ 0 60000 65536"/>
                  <a:gd name="T7" fmla="*/ 0 60000 65536"/>
                  <a:gd name="T8" fmla="*/ 0 60000 65536"/>
                </a:gdLst>
                <a:ahLst/>
                <a:cxnLst>
                  <a:cxn ang="T6">
                    <a:pos x="T0" y="T1"/>
                  </a:cxn>
                  <a:cxn ang="T7">
                    <a:pos x="T2" y="T3"/>
                  </a:cxn>
                  <a:cxn ang="T8">
                    <a:pos x="T4" y="T5"/>
                  </a:cxn>
                </a:cxnLst>
                <a:rect l="0" t="0" r="r" b="b"/>
                <a:pathLst>
                  <a:path w="21433" h="21600" fill="none" extrusionOk="0">
                    <a:moveTo>
                      <a:pt x="21433" y="21599"/>
                    </a:moveTo>
                    <a:cubicBezTo>
                      <a:pt x="10536" y="21599"/>
                      <a:pt x="1346" y="13484"/>
                      <a:pt x="-2" y="2672"/>
                    </a:cubicBezTo>
                  </a:path>
                  <a:path w="21433" h="21600" stroke="0" extrusionOk="0">
                    <a:moveTo>
                      <a:pt x="21433" y="21599"/>
                    </a:moveTo>
                    <a:cubicBezTo>
                      <a:pt x="10536" y="21599"/>
                      <a:pt x="1346" y="13484"/>
                      <a:pt x="-2" y="2672"/>
                    </a:cubicBezTo>
                    <a:lnTo>
                      <a:pt x="21433" y="0"/>
                    </a:lnTo>
                    <a:lnTo>
                      <a:pt x="21433" y="21599"/>
                    </a:lnTo>
                    <a:close/>
                  </a:path>
                </a:pathLst>
              </a:custGeom>
              <a:noFill/>
              <a:ln w="57150"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342030" name="Line 14"/>
              <p:cNvSpPr>
                <a:spLocks noChangeShapeType="1"/>
              </p:cNvSpPr>
              <p:nvPr/>
            </p:nvSpPr>
            <p:spPr bwMode="auto">
              <a:xfrm>
                <a:off x="4595" y="1584"/>
                <a:ext cx="33" cy="81"/>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sp>
          <p:nvSpPr>
            <p:cNvPr id="342031" name="Line 15"/>
            <p:cNvSpPr>
              <a:spLocks noChangeShapeType="1"/>
            </p:cNvSpPr>
            <p:nvPr/>
          </p:nvSpPr>
          <p:spPr bwMode="auto">
            <a:xfrm flipH="1" flipV="1">
              <a:off x="1360" y="3305"/>
              <a:ext cx="75" cy="155"/>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grpSp>
      <p:pic>
        <p:nvPicPr>
          <p:cNvPr id="34203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10200" y="3124201"/>
            <a:ext cx="1371600"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61" name="Text Box 23"/>
          <p:cNvSpPr txBox="1">
            <a:spLocks noChangeArrowheads="1"/>
          </p:cNvSpPr>
          <p:nvPr/>
        </p:nvSpPr>
        <p:spPr bwMode="auto">
          <a:xfrm>
            <a:off x="2133600" y="4800600"/>
            <a:ext cx="16764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spcBef>
                <a:spcPct val="50000"/>
              </a:spcBef>
            </a:pPr>
            <a:r>
              <a:rPr lang="en-US" sz="1200" b="0" i="1">
                <a:latin typeface="Arial" pitchFamily="34" charset="0"/>
              </a:rPr>
              <a:t>Thamnophis sirtalis</a:t>
            </a:r>
            <a:endParaRPr lang="en-US" sz="1200" b="0">
              <a:latin typeface="Arial" pitchFamily="34" charset="0"/>
            </a:endParaRPr>
          </a:p>
        </p:txBody>
      </p:sp>
      <p:sp>
        <p:nvSpPr>
          <p:cNvPr id="23562" name="Text Box 24"/>
          <p:cNvSpPr txBox="1">
            <a:spLocks noChangeArrowheads="1"/>
          </p:cNvSpPr>
          <p:nvPr/>
        </p:nvSpPr>
        <p:spPr bwMode="auto">
          <a:xfrm>
            <a:off x="6934200" y="4876800"/>
            <a:ext cx="9144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spcBef>
                <a:spcPct val="50000"/>
              </a:spcBef>
            </a:pPr>
            <a:r>
              <a:rPr lang="en-US" sz="1200" b="0" i="1">
                <a:latin typeface="Arial" pitchFamily="34" charset="0"/>
              </a:rPr>
              <a:t>Taricha</a:t>
            </a:r>
            <a:endParaRPr lang="en-US" sz="1200" b="0">
              <a:latin typeface="Arial" pitchFamily="34" charset="0"/>
            </a:endParaRPr>
          </a:p>
        </p:txBody>
      </p:sp>
      <p:sp>
        <p:nvSpPr>
          <p:cNvPr id="23563" name="Text Box 25"/>
          <p:cNvSpPr txBox="1">
            <a:spLocks noChangeArrowheads="1"/>
          </p:cNvSpPr>
          <p:nvPr/>
        </p:nvSpPr>
        <p:spPr bwMode="auto">
          <a:xfrm>
            <a:off x="2057400" y="2209800"/>
            <a:ext cx="3352800" cy="427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nSpc>
                <a:spcPct val="120000"/>
              </a:lnSpc>
              <a:spcBef>
                <a:spcPct val="50000"/>
              </a:spcBef>
            </a:pPr>
            <a:r>
              <a:rPr lang="en-US" b="0">
                <a:latin typeface="Arial" pitchFamily="34" charset="0"/>
              </a:rPr>
              <a:t>TTX resistance</a:t>
            </a:r>
          </a:p>
        </p:txBody>
      </p:sp>
      <p:sp>
        <p:nvSpPr>
          <p:cNvPr id="2" name="TextBox 1"/>
          <p:cNvSpPr txBox="1"/>
          <p:nvPr/>
        </p:nvSpPr>
        <p:spPr>
          <a:xfrm>
            <a:off x="5507206" y="591820"/>
            <a:ext cx="1426994" cy="492443"/>
          </a:xfrm>
          <a:prstGeom prst="rect">
            <a:avLst/>
          </a:prstGeom>
          <a:noFill/>
        </p:spPr>
        <p:txBody>
          <a:bodyPr wrap="none" rtlCol="0">
            <a:spAutoFit/>
          </a:bodyPr>
          <a:lstStyle/>
          <a:p>
            <a:r>
              <a:rPr lang="en-US" sz="2600" dirty="0">
                <a:solidFill>
                  <a:schemeClr val="accent2">
                    <a:lumMod val="75000"/>
                  </a:schemeClr>
                </a:solidFill>
              </a:rPr>
              <a:t>Selection</a:t>
            </a:r>
          </a:p>
        </p:txBody>
      </p:sp>
      <p:sp>
        <p:nvSpPr>
          <p:cNvPr id="25" name="TextBox 24"/>
          <p:cNvSpPr txBox="1"/>
          <p:nvPr/>
        </p:nvSpPr>
        <p:spPr>
          <a:xfrm>
            <a:off x="5659606" y="6213158"/>
            <a:ext cx="1426994" cy="492443"/>
          </a:xfrm>
          <a:prstGeom prst="rect">
            <a:avLst/>
          </a:prstGeom>
          <a:noFill/>
        </p:spPr>
        <p:txBody>
          <a:bodyPr wrap="none" rtlCol="0">
            <a:spAutoFit/>
          </a:bodyPr>
          <a:lstStyle/>
          <a:p>
            <a:r>
              <a:rPr lang="en-US" sz="2600" dirty="0">
                <a:solidFill>
                  <a:schemeClr val="accent2">
                    <a:lumMod val="75000"/>
                  </a:schemeClr>
                </a:solidFill>
              </a:rPr>
              <a:t>Selection</a:t>
            </a:r>
          </a:p>
        </p:txBody>
      </p:sp>
      <p:sp>
        <p:nvSpPr>
          <p:cNvPr id="3" name="TextBox 2">
            <a:extLst>
              <a:ext uri="{FF2B5EF4-FFF2-40B4-BE49-F238E27FC236}">
                <a16:creationId xmlns:a16="http://schemas.microsoft.com/office/drawing/2014/main" id="{589646A1-6908-3856-7CF9-5F7F110AFE8D}"/>
              </a:ext>
            </a:extLst>
          </p:cNvPr>
          <p:cNvSpPr txBox="1"/>
          <p:nvPr/>
        </p:nvSpPr>
        <p:spPr>
          <a:xfrm>
            <a:off x="416498" y="5704583"/>
            <a:ext cx="3519929" cy="830997"/>
          </a:xfrm>
          <a:prstGeom prst="rect">
            <a:avLst/>
          </a:prstGeom>
          <a:noFill/>
        </p:spPr>
        <p:txBody>
          <a:bodyPr wrap="square" rtlCol="0">
            <a:spAutoFit/>
          </a:bodyPr>
          <a:lstStyle/>
          <a:p>
            <a:r>
              <a:rPr lang="en-US" sz="2400" dirty="0">
                <a:solidFill>
                  <a:schemeClr val="accent6">
                    <a:lumMod val="75000"/>
                  </a:schemeClr>
                </a:solidFill>
              </a:rPr>
              <a:t>Have we documented reciprocal selection?</a:t>
            </a:r>
          </a:p>
        </p:txBody>
      </p:sp>
      <p:sp>
        <p:nvSpPr>
          <p:cNvPr id="4" name="TextBox 3">
            <a:extLst>
              <a:ext uri="{FF2B5EF4-FFF2-40B4-BE49-F238E27FC236}">
                <a16:creationId xmlns:a16="http://schemas.microsoft.com/office/drawing/2014/main" id="{070467D2-A43A-8DAA-BE4B-B09EBEB24EF0}"/>
              </a:ext>
            </a:extLst>
          </p:cNvPr>
          <p:cNvSpPr txBox="1"/>
          <p:nvPr/>
        </p:nvSpPr>
        <p:spPr>
          <a:xfrm>
            <a:off x="9067800" y="5725542"/>
            <a:ext cx="3519929" cy="830997"/>
          </a:xfrm>
          <a:prstGeom prst="rect">
            <a:avLst/>
          </a:prstGeom>
          <a:noFill/>
        </p:spPr>
        <p:txBody>
          <a:bodyPr wrap="square" rtlCol="0">
            <a:spAutoFit/>
          </a:bodyPr>
          <a:lstStyle/>
          <a:p>
            <a:r>
              <a:rPr lang="en-US" sz="2400" dirty="0">
                <a:solidFill>
                  <a:schemeClr val="accent6">
                    <a:lumMod val="75000"/>
                  </a:schemeClr>
                </a:solidFill>
              </a:rPr>
              <a:t>Which predictions of GMM are confirmed?</a:t>
            </a:r>
          </a:p>
        </p:txBody>
      </p:sp>
    </p:spTree>
    <p:extLst>
      <p:ext uri="{BB962C8B-B14F-4D97-AF65-F5344CB8AC3E}">
        <p14:creationId xmlns:p14="http://schemas.microsoft.com/office/powerpoint/2010/main" val="195681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4577" name="Group 1026"/>
          <p:cNvGrpSpPr>
            <a:grpSpLocks/>
          </p:cNvGrpSpPr>
          <p:nvPr/>
        </p:nvGrpSpPr>
        <p:grpSpPr bwMode="auto">
          <a:xfrm>
            <a:off x="2057401" y="152400"/>
            <a:ext cx="7929563" cy="6172200"/>
            <a:chOff x="240" y="96"/>
            <a:chExt cx="4995" cy="3888"/>
          </a:xfrm>
        </p:grpSpPr>
        <p:sp>
          <p:nvSpPr>
            <p:cNvPr id="86" name="Rectangle 1027"/>
            <p:cNvSpPr>
              <a:spLocks noChangeArrowheads="1"/>
            </p:cNvSpPr>
            <p:nvPr/>
          </p:nvSpPr>
          <p:spPr bwMode="auto">
            <a:xfrm>
              <a:off x="273" y="96"/>
              <a:ext cx="496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eaLnBrk="0" fontAlgn="base" hangingPunct="0">
                <a:spcBef>
                  <a:spcPct val="0"/>
                </a:spcBef>
                <a:spcAft>
                  <a:spcPct val="0"/>
                </a:spcAft>
              </a:pPr>
              <a:r>
                <a:rPr lang="en-US" altLang="en-US" sz="2400" dirty="0">
                  <a:solidFill>
                    <a:srgbClr val="FF0000"/>
                  </a:solidFill>
                  <a:latin typeface="Arial" panose="020B0604020202020204" pitchFamily="34" charset="0"/>
                  <a:cs typeface="Arial" panose="020B0604020202020204" pitchFamily="34" charset="0"/>
                </a:rPr>
                <a:t>The Phenotypic Interface of Newt-Snake Interactions</a:t>
              </a:r>
            </a:p>
          </p:txBody>
        </p:sp>
        <p:grpSp>
          <p:nvGrpSpPr>
            <p:cNvPr id="24586" name="Group 1028"/>
            <p:cNvGrpSpPr>
              <a:grpSpLocks/>
            </p:cNvGrpSpPr>
            <p:nvPr/>
          </p:nvGrpSpPr>
          <p:grpSpPr bwMode="auto">
            <a:xfrm>
              <a:off x="526" y="1720"/>
              <a:ext cx="1174" cy="1334"/>
              <a:chOff x="526" y="1720"/>
              <a:chExt cx="1174" cy="1334"/>
            </a:xfrm>
          </p:grpSpPr>
          <p:sp>
            <p:nvSpPr>
              <p:cNvPr id="24655" name="Line 1029"/>
              <p:cNvSpPr>
                <a:spLocks noChangeShapeType="1"/>
              </p:cNvSpPr>
              <p:nvPr/>
            </p:nvSpPr>
            <p:spPr bwMode="auto">
              <a:xfrm rot="-5400000">
                <a:off x="1272" y="2429"/>
                <a:ext cx="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56" name="Line 1030"/>
              <p:cNvSpPr>
                <a:spLocks noChangeShapeType="1"/>
              </p:cNvSpPr>
              <p:nvPr/>
            </p:nvSpPr>
            <p:spPr bwMode="auto">
              <a:xfrm>
                <a:off x="1357" y="1887"/>
                <a:ext cx="343" cy="250"/>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57" name="Line 1031"/>
              <p:cNvSpPr>
                <a:spLocks noChangeShapeType="1"/>
              </p:cNvSpPr>
              <p:nvPr/>
            </p:nvSpPr>
            <p:spPr bwMode="auto">
              <a:xfrm>
                <a:off x="1401" y="2050"/>
                <a:ext cx="8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58" name="Line 1032"/>
              <p:cNvSpPr>
                <a:spLocks noChangeShapeType="1"/>
              </p:cNvSpPr>
              <p:nvPr/>
            </p:nvSpPr>
            <p:spPr bwMode="auto">
              <a:xfrm rot="-5400000">
                <a:off x="1402" y="2050"/>
                <a:ext cx="8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59" name="Text Box 1033"/>
              <p:cNvSpPr txBox="1">
                <a:spLocks noChangeArrowheads="1"/>
              </p:cNvSpPr>
              <p:nvPr/>
            </p:nvSpPr>
            <p:spPr bwMode="auto">
              <a:xfrm>
                <a:off x="526" y="2554"/>
                <a:ext cx="831" cy="500"/>
              </a:xfrm>
              <a:prstGeom prst="rect">
                <a:avLst/>
              </a:prstGeom>
              <a:solidFill>
                <a:srgbClr val="CCFFFF"/>
              </a:solidFill>
              <a:ln w="9525">
                <a:solidFill>
                  <a:srgbClr val="000000"/>
                </a:solidFill>
                <a:miter lim="800000"/>
                <a:headEnd/>
                <a:tailEnd/>
              </a:ln>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Skeletal Muscle Physiology</a:t>
                </a:r>
              </a:p>
            </p:txBody>
          </p:sp>
          <p:sp>
            <p:nvSpPr>
              <p:cNvPr id="24660" name="Text Box 1034"/>
              <p:cNvSpPr txBox="1">
                <a:spLocks noChangeArrowheads="1"/>
              </p:cNvSpPr>
              <p:nvPr/>
            </p:nvSpPr>
            <p:spPr bwMode="auto">
              <a:xfrm>
                <a:off x="841" y="1720"/>
                <a:ext cx="516" cy="334"/>
              </a:xfrm>
              <a:prstGeom prst="rect">
                <a:avLst/>
              </a:prstGeom>
              <a:solidFill>
                <a:srgbClr val="CCFFFF"/>
              </a:solidFill>
              <a:ln w="9525">
                <a:solidFill>
                  <a:srgbClr val="000000"/>
                </a:solidFill>
                <a:miter lim="800000"/>
                <a:headEnd/>
                <a:tailEnd/>
              </a:ln>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Body Size</a:t>
                </a:r>
              </a:p>
            </p:txBody>
          </p:sp>
          <p:sp>
            <p:nvSpPr>
              <p:cNvPr id="24661" name="Line 1035"/>
              <p:cNvSpPr>
                <a:spLocks noChangeShapeType="1"/>
              </p:cNvSpPr>
              <p:nvPr/>
            </p:nvSpPr>
            <p:spPr bwMode="auto">
              <a:xfrm flipV="1">
                <a:off x="1185" y="2304"/>
                <a:ext cx="515" cy="250"/>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62" name="Line 1036"/>
              <p:cNvSpPr>
                <a:spLocks noChangeShapeType="1"/>
              </p:cNvSpPr>
              <p:nvPr/>
            </p:nvSpPr>
            <p:spPr bwMode="auto">
              <a:xfrm>
                <a:off x="1271" y="2429"/>
                <a:ext cx="8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grpSp>
          <p:nvGrpSpPr>
            <p:cNvPr id="24587" name="Group 1037"/>
            <p:cNvGrpSpPr>
              <a:grpSpLocks/>
            </p:cNvGrpSpPr>
            <p:nvPr/>
          </p:nvGrpSpPr>
          <p:grpSpPr bwMode="auto">
            <a:xfrm>
              <a:off x="2458" y="720"/>
              <a:ext cx="2774" cy="3264"/>
              <a:chOff x="2458" y="720"/>
              <a:chExt cx="2774" cy="3264"/>
            </a:xfrm>
          </p:grpSpPr>
          <p:sp>
            <p:nvSpPr>
              <p:cNvPr id="24622" name="Text Box 1038"/>
              <p:cNvSpPr txBox="1">
                <a:spLocks noChangeArrowheads="1"/>
              </p:cNvSpPr>
              <p:nvPr/>
            </p:nvSpPr>
            <p:spPr bwMode="auto">
              <a:xfrm>
                <a:off x="2817" y="1887"/>
                <a:ext cx="687"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Reciprocal Selection</a:t>
                </a:r>
                <a:endParaRPr lang="en-US" altLang="en-US" sz="1400">
                  <a:solidFill>
                    <a:srgbClr val="FF0000"/>
                  </a:solidFill>
                </a:endParaRPr>
              </a:p>
            </p:txBody>
          </p:sp>
          <p:sp>
            <p:nvSpPr>
              <p:cNvPr id="24623" name="AutoShape 1039"/>
              <p:cNvSpPr>
                <a:spLocks noChangeArrowheads="1"/>
              </p:cNvSpPr>
              <p:nvPr/>
            </p:nvSpPr>
            <p:spPr bwMode="auto">
              <a:xfrm rot="-1914240">
                <a:off x="2458" y="2673"/>
                <a:ext cx="1288" cy="84"/>
              </a:xfrm>
              <a:prstGeom prst="leftRightArrow">
                <a:avLst>
                  <a:gd name="adj1" fmla="val 50000"/>
                  <a:gd name="adj2" fmla="val 306667"/>
                </a:avLst>
              </a:prstGeom>
              <a:solidFill>
                <a:srgbClr val="FF0000"/>
              </a:solidFill>
              <a:ln w="9525">
                <a:solidFill>
                  <a:srgbClr val="000000"/>
                </a:solidFill>
                <a:miter lim="800000"/>
                <a:headEnd/>
                <a:tailEnd/>
              </a:ln>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24624" name="AutoShape 1040"/>
              <p:cNvSpPr>
                <a:spLocks noChangeArrowheads="1"/>
              </p:cNvSpPr>
              <p:nvPr/>
            </p:nvSpPr>
            <p:spPr bwMode="auto">
              <a:xfrm>
                <a:off x="2559" y="2221"/>
                <a:ext cx="1117" cy="83"/>
              </a:xfrm>
              <a:prstGeom prst="leftRightArrow">
                <a:avLst>
                  <a:gd name="adj1" fmla="val 50000"/>
                  <a:gd name="adj2" fmla="val 269157"/>
                </a:avLst>
              </a:prstGeom>
              <a:solidFill>
                <a:srgbClr val="FF0000"/>
              </a:solidFill>
              <a:ln w="9525">
                <a:solidFill>
                  <a:srgbClr val="000000"/>
                </a:solidFill>
                <a:miter lim="800000"/>
                <a:headEnd/>
                <a:tailEnd/>
              </a:ln>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eaLnBrk="0" fontAlgn="base" hangingPunct="0">
                  <a:spcBef>
                    <a:spcPct val="0"/>
                  </a:spcBef>
                  <a:spcAft>
                    <a:spcPct val="0"/>
                  </a:spcAft>
                </a:pPr>
                <a:endParaRPr lang="en-US" altLang="en-US">
                  <a:solidFill>
                    <a:srgbClr val="000000"/>
                  </a:solidFill>
                </a:endParaRPr>
              </a:p>
            </p:txBody>
          </p:sp>
          <p:grpSp>
            <p:nvGrpSpPr>
              <p:cNvPr id="24625" name="Group 1041"/>
              <p:cNvGrpSpPr>
                <a:grpSpLocks/>
              </p:cNvGrpSpPr>
              <p:nvPr/>
            </p:nvGrpSpPr>
            <p:grpSpPr bwMode="auto">
              <a:xfrm>
                <a:off x="2999" y="720"/>
                <a:ext cx="2233" cy="3264"/>
                <a:chOff x="2999" y="720"/>
                <a:chExt cx="2233" cy="3264"/>
              </a:xfrm>
            </p:grpSpPr>
            <p:grpSp>
              <p:nvGrpSpPr>
                <p:cNvPr id="24626" name="Group 1042"/>
                <p:cNvGrpSpPr>
                  <a:grpSpLocks/>
                </p:cNvGrpSpPr>
                <p:nvPr/>
              </p:nvGrpSpPr>
              <p:grpSpPr bwMode="auto">
                <a:xfrm>
                  <a:off x="2999" y="720"/>
                  <a:ext cx="2233" cy="3264"/>
                  <a:chOff x="2903" y="720"/>
                  <a:chExt cx="2233" cy="3264"/>
                </a:xfrm>
              </p:grpSpPr>
              <p:sp>
                <p:nvSpPr>
                  <p:cNvPr id="24628" name="Rectangle 1043" descr="Light upward diagonal"/>
                  <p:cNvSpPr>
                    <a:spLocks noChangeArrowheads="1"/>
                  </p:cNvSpPr>
                  <p:nvPr/>
                </p:nvSpPr>
                <p:spPr bwMode="auto">
                  <a:xfrm>
                    <a:off x="3619" y="720"/>
                    <a:ext cx="858" cy="2835"/>
                  </a:xfrm>
                  <a:prstGeom prst="rect">
                    <a:avLst/>
                  </a:prstGeom>
                  <a:pattFill prst="ltUpDiag">
                    <a:fgClr>
                      <a:srgbClr val="FF99CC">
                        <a:alpha val="36078"/>
                      </a:srgbClr>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24629" name="Text Box 1044"/>
                  <p:cNvSpPr txBox="1">
                    <a:spLocks noChangeArrowheads="1"/>
                  </p:cNvSpPr>
                  <p:nvPr/>
                </p:nvSpPr>
                <p:spPr bwMode="auto">
                  <a:xfrm>
                    <a:off x="3648" y="1968"/>
                    <a:ext cx="644" cy="465"/>
                  </a:xfrm>
                  <a:prstGeom prst="rect">
                    <a:avLst/>
                  </a:prstGeom>
                  <a:solidFill>
                    <a:srgbClr val="FF9900"/>
                  </a:solidFill>
                  <a:ln w="9525">
                    <a:solidFill>
                      <a:srgbClr val="000000"/>
                    </a:solidFill>
                    <a:miter lim="800000"/>
                    <a:headEnd/>
                    <a:tailEnd/>
                  </a:ln>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Individual Newt Toxicity</a:t>
                    </a:r>
                  </a:p>
                </p:txBody>
              </p:sp>
              <p:sp>
                <p:nvSpPr>
                  <p:cNvPr id="131" name="Text Box 1045"/>
                  <p:cNvSpPr txBox="1">
                    <a:spLocks noChangeArrowheads="1"/>
                  </p:cNvSpPr>
                  <p:nvPr/>
                </p:nvSpPr>
                <p:spPr bwMode="auto">
                  <a:xfrm>
                    <a:off x="3736" y="3696"/>
                    <a:ext cx="624" cy="288"/>
                  </a:xfrm>
                  <a:prstGeom prst="rect">
                    <a:avLst/>
                  </a:prstGeom>
                  <a:solidFill>
                    <a:srgbClr val="FF9900"/>
                  </a:solidFill>
                  <a:ln w="28575" cmpd="sng">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en-US" sz="2400" b="1">
                        <a:solidFill>
                          <a:srgbClr val="000000"/>
                        </a:solidFill>
                        <a:cs typeface="ＭＳ Ｐゴシック" charset="0"/>
                      </a:rPr>
                      <a:t>Newt</a:t>
                    </a:r>
                  </a:p>
                </p:txBody>
              </p:sp>
              <p:grpSp>
                <p:nvGrpSpPr>
                  <p:cNvPr id="24631" name="Group 1046"/>
                  <p:cNvGrpSpPr>
                    <a:grpSpLocks/>
                  </p:cNvGrpSpPr>
                  <p:nvPr/>
                </p:nvGrpSpPr>
                <p:grpSpPr bwMode="auto">
                  <a:xfrm>
                    <a:off x="2903" y="1392"/>
                    <a:ext cx="2233" cy="2331"/>
                    <a:chOff x="2903" y="1392"/>
                    <a:chExt cx="2233" cy="2331"/>
                  </a:xfrm>
                </p:grpSpPr>
                <p:grpSp>
                  <p:nvGrpSpPr>
                    <p:cNvPr id="24632" name="Group 1047"/>
                    <p:cNvGrpSpPr>
                      <a:grpSpLocks/>
                    </p:cNvGrpSpPr>
                    <p:nvPr/>
                  </p:nvGrpSpPr>
                  <p:grpSpPr bwMode="auto">
                    <a:xfrm>
                      <a:off x="2903" y="1392"/>
                      <a:ext cx="2233" cy="2331"/>
                      <a:chOff x="2903" y="1392"/>
                      <a:chExt cx="2233" cy="2331"/>
                    </a:xfrm>
                  </p:grpSpPr>
                  <p:sp>
                    <p:nvSpPr>
                      <p:cNvPr id="24642" name="Text Box 1048"/>
                      <p:cNvSpPr txBox="1">
                        <a:spLocks noChangeArrowheads="1"/>
                      </p:cNvSpPr>
                      <p:nvPr/>
                    </p:nvSpPr>
                    <p:spPr bwMode="auto">
                      <a:xfrm>
                        <a:off x="4320" y="1392"/>
                        <a:ext cx="687" cy="198"/>
                      </a:xfrm>
                      <a:prstGeom prst="rect">
                        <a:avLst/>
                      </a:prstGeom>
                      <a:solidFill>
                        <a:srgbClr val="FF9900"/>
                      </a:solidFill>
                      <a:ln w="9525">
                        <a:solidFill>
                          <a:srgbClr val="000000"/>
                        </a:solidFill>
                        <a:miter lim="800000"/>
                        <a:headEnd/>
                        <a:tailEnd/>
                      </a:ln>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Size, age</a:t>
                        </a:r>
                      </a:p>
                    </p:txBody>
                  </p:sp>
                  <p:sp>
                    <p:nvSpPr>
                      <p:cNvPr id="24643" name="Text Box 1049"/>
                      <p:cNvSpPr txBox="1">
                        <a:spLocks noChangeArrowheads="1"/>
                      </p:cNvSpPr>
                      <p:nvPr/>
                    </p:nvSpPr>
                    <p:spPr bwMode="auto">
                      <a:xfrm>
                        <a:off x="4363" y="2640"/>
                        <a:ext cx="773" cy="198"/>
                      </a:xfrm>
                      <a:prstGeom prst="rect">
                        <a:avLst/>
                      </a:prstGeom>
                      <a:solidFill>
                        <a:srgbClr val="FF9900"/>
                      </a:solidFill>
                      <a:ln w="9525">
                        <a:solidFill>
                          <a:srgbClr val="000000"/>
                        </a:solidFill>
                        <a:miter lim="800000"/>
                        <a:headEnd/>
                        <a:tailEnd/>
                      </a:ln>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TTX level</a:t>
                        </a:r>
                      </a:p>
                    </p:txBody>
                  </p:sp>
                  <p:sp>
                    <p:nvSpPr>
                      <p:cNvPr id="24644" name="Text Box 1050"/>
                      <p:cNvSpPr txBox="1">
                        <a:spLocks noChangeArrowheads="1"/>
                      </p:cNvSpPr>
                      <p:nvPr/>
                    </p:nvSpPr>
                    <p:spPr bwMode="auto">
                      <a:xfrm>
                        <a:off x="2903" y="3057"/>
                        <a:ext cx="687" cy="198"/>
                      </a:xfrm>
                      <a:prstGeom prst="rect">
                        <a:avLst/>
                      </a:prstGeom>
                      <a:solidFill>
                        <a:srgbClr val="FF9900"/>
                      </a:solidFill>
                      <a:ln w="9525">
                        <a:solidFill>
                          <a:srgbClr val="000000"/>
                        </a:solidFill>
                        <a:miter lim="800000"/>
                        <a:headEnd/>
                        <a:tailEnd/>
                      </a:ln>
                    </p:spPr>
                    <p:txBody>
                      <a:bodyPr>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NEWT W</a:t>
                        </a:r>
                      </a:p>
                    </p:txBody>
                  </p:sp>
                  <p:sp>
                    <p:nvSpPr>
                      <p:cNvPr id="24645" name="Line 1051"/>
                      <p:cNvSpPr>
                        <a:spLocks noChangeShapeType="1"/>
                      </p:cNvSpPr>
                      <p:nvPr/>
                    </p:nvSpPr>
                    <p:spPr bwMode="auto">
                      <a:xfrm flipH="1">
                        <a:off x="4128" y="1584"/>
                        <a:ext cx="258" cy="334"/>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46" name="Line 1052"/>
                      <p:cNvSpPr>
                        <a:spLocks noChangeShapeType="1"/>
                      </p:cNvSpPr>
                      <p:nvPr/>
                    </p:nvSpPr>
                    <p:spPr bwMode="auto">
                      <a:xfrm flipH="1" flipV="1">
                        <a:off x="4105" y="2471"/>
                        <a:ext cx="258" cy="333"/>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47" name="Line 1053"/>
                      <p:cNvSpPr>
                        <a:spLocks noChangeShapeType="1"/>
                      </p:cNvSpPr>
                      <p:nvPr/>
                    </p:nvSpPr>
                    <p:spPr bwMode="auto">
                      <a:xfrm flipH="1">
                        <a:off x="3418" y="2474"/>
                        <a:ext cx="258" cy="583"/>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48" name="Line 1055"/>
                      <p:cNvSpPr>
                        <a:spLocks noChangeShapeType="1"/>
                      </p:cNvSpPr>
                      <p:nvPr/>
                    </p:nvSpPr>
                    <p:spPr bwMode="auto">
                      <a:xfrm>
                        <a:off x="4105" y="3723"/>
                        <a:ext cx="8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nvGrpSpPr>
                      <p:cNvPr id="24649" name="Group 1057"/>
                      <p:cNvGrpSpPr>
                        <a:grpSpLocks/>
                      </p:cNvGrpSpPr>
                      <p:nvPr/>
                    </p:nvGrpSpPr>
                    <p:grpSpPr bwMode="auto">
                      <a:xfrm>
                        <a:off x="4149" y="2681"/>
                        <a:ext cx="86" cy="84"/>
                        <a:chOff x="1221" y="3274"/>
                        <a:chExt cx="180" cy="180"/>
                      </a:xfrm>
                    </p:grpSpPr>
                    <p:sp>
                      <p:nvSpPr>
                        <p:cNvPr id="24653" name="Line 1058"/>
                        <p:cNvSpPr>
                          <a:spLocks noChangeShapeType="1"/>
                        </p:cNvSpPr>
                        <p:nvPr/>
                      </p:nvSpPr>
                      <p:spPr bwMode="auto">
                        <a:xfrm>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54" name="Line 1059"/>
                        <p:cNvSpPr>
                          <a:spLocks noChangeShapeType="1"/>
                        </p:cNvSpPr>
                        <p:nvPr/>
                      </p:nvSpPr>
                      <p:spPr bwMode="auto">
                        <a:xfrm rot="-5400000">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grpSp>
                    <p:nvGrpSpPr>
                      <p:cNvPr id="24650" name="Group 1060"/>
                      <p:cNvGrpSpPr>
                        <a:grpSpLocks/>
                      </p:cNvGrpSpPr>
                      <p:nvPr/>
                    </p:nvGrpSpPr>
                    <p:grpSpPr bwMode="auto">
                      <a:xfrm>
                        <a:off x="3590" y="2724"/>
                        <a:ext cx="86" cy="83"/>
                        <a:chOff x="1221" y="3274"/>
                        <a:chExt cx="180" cy="180"/>
                      </a:xfrm>
                    </p:grpSpPr>
                    <p:sp>
                      <p:nvSpPr>
                        <p:cNvPr id="24651" name="Line 1061"/>
                        <p:cNvSpPr>
                          <a:spLocks noChangeShapeType="1"/>
                        </p:cNvSpPr>
                        <p:nvPr/>
                      </p:nvSpPr>
                      <p:spPr bwMode="auto">
                        <a:xfrm>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52" name="Line 1062"/>
                        <p:cNvSpPr>
                          <a:spLocks noChangeShapeType="1"/>
                        </p:cNvSpPr>
                        <p:nvPr/>
                      </p:nvSpPr>
                      <p:spPr bwMode="auto">
                        <a:xfrm rot="-5400000">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grpSp>
                <p:sp>
                  <p:nvSpPr>
                    <p:cNvPr id="134" name="Text Box 1063"/>
                    <p:cNvSpPr txBox="1">
                      <a:spLocks noChangeArrowheads="1"/>
                    </p:cNvSpPr>
                    <p:nvPr/>
                  </p:nvSpPr>
                  <p:spPr bwMode="auto">
                    <a:xfrm>
                      <a:off x="3792" y="3072"/>
                      <a:ext cx="672" cy="332"/>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sz="1400" b="1">
                          <a:solidFill>
                            <a:srgbClr val="000000"/>
                          </a:solidFill>
                          <a:cs typeface="ＭＳ Ｐゴシック" charset="0"/>
                        </a:rPr>
                        <a:t>Egg TTX level</a:t>
                      </a:r>
                      <a:endParaRPr lang="en-US" sz="2400" b="1">
                        <a:solidFill>
                          <a:srgbClr val="000000"/>
                        </a:solidFill>
                        <a:cs typeface="ＭＳ Ｐゴシック" charset="0"/>
                      </a:endParaRPr>
                    </a:p>
                  </p:txBody>
                </p:sp>
                <p:sp>
                  <p:nvSpPr>
                    <p:cNvPr id="135" name="Line 1064"/>
                    <p:cNvSpPr>
                      <a:spLocks noChangeShapeType="1"/>
                    </p:cNvSpPr>
                    <p:nvPr/>
                  </p:nvSpPr>
                  <p:spPr bwMode="auto">
                    <a:xfrm flipH="1">
                      <a:off x="4464" y="2832"/>
                      <a:ext cx="192" cy="24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000" b="1">
                        <a:solidFill>
                          <a:srgbClr val="000000"/>
                        </a:solidFill>
                        <a:cs typeface="ＭＳ Ｐゴシック" charset="0"/>
                      </a:endParaRPr>
                    </a:p>
                  </p:txBody>
                </p:sp>
                <p:grpSp>
                  <p:nvGrpSpPr>
                    <p:cNvPr id="24635" name="Group 1065"/>
                    <p:cNvGrpSpPr>
                      <a:grpSpLocks/>
                    </p:cNvGrpSpPr>
                    <p:nvPr/>
                  </p:nvGrpSpPr>
                  <p:grpSpPr bwMode="auto">
                    <a:xfrm>
                      <a:off x="4607" y="2912"/>
                      <a:ext cx="86" cy="84"/>
                      <a:chOff x="4607" y="2912"/>
                      <a:chExt cx="86" cy="84"/>
                    </a:xfrm>
                  </p:grpSpPr>
                  <p:sp>
                    <p:nvSpPr>
                      <p:cNvPr id="24640" name="Line 1066"/>
                      <p:cNvSpPr>
                        <a:spLocks noChangeShapeType="1"/>
                      </p:cNvSpPr>
                      <p:nvPr/>
                    </p:nvSpPr>
                    <p:spPr bwMode="auto">
                      <a:xfrm>
                        <a:off x="4607" y="2954"/>
                        <a:ext cx="8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41" name="Line 1067"/>
                      <p:cNvSpPr>
                        <a:spLocks noChangeShapeType="1"/>
                      </p:cNvSpPr>
                      <p:nvPr/>
                    </p:nvSpPr>
                    <p:spPr bwMode="auto">
                      <a:xfrm rot="-5400000">
                        <a:off x="4608" y="2954"/>
                        <a:ext cx="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grpSp>
                  <p:nvGrpSpPr>
                    <p:cNvPr id="24636" name="Group 1068"/>
                    <p:cNvGrpSpPr>
                      <a:grpSpLocks/>
                    </p:cNvGrpSpPr>
                    <p:nvPr/>
                  </p:nvGrpSpPr>
                  <p:grpSpPr bwMode="auto">
                    <a:xfrm>
                      <a:off x="3418" y="3516"/>
                      <a:ext cx="86" cy="84"/>
                      <a:chOff x="3418" y="3516"/>
                      <a:chExt cx="86" cy="84"/>
                    </a:xfrm>
                  </p:grpSpPr>
                  <p:sp>
                    <p:nvSpPr>
                      <p:cNvPr id="24638" name="Line 1069"/>
                      <p:cNvSpPr>
                        <a:spLocks noChangeShapeType="1"/>
                      </p:cNvSpPr>
                      <p:nvPr/>
                    </p:nvSpPr>
                    <p:spPr bwMode="auto">
                      <a:xfrm>
                        <a:off x="3418" y="3558"/>
                        <a:ext cx="8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39" name="Line 1070"/>
                      <p:cNvSpPr>
                        <a:spLocks noChangeShapeType="1"/>
                      </p:cNvSpPr>
                      <p:nvPr/>
                    </p:nvSpPr>
                    <p:spPr bwMode="auto">
                      <a:xfrm rot="16200000">
                        <a:off x="3420" y="3558"/>
                        <a:ext cx="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sp>
                  <p:nvSpPr>
                    <p:cNvPr id="138" name="Line 1071"/>
                    <p:cNvSpPr>
                      <a:spLocks noChangeShapeType="1"/>
                    </p:cNvSpPr>
                    <p:nvPr/>
                  </p:nvSpPr>
                  <p:spPr bwMode="auto">
                    <a:xfrm flipH="1" flipV="1">
                      <a:off x="3606" y="3188"/>
                      <a:ext cx="174" cy="157"/>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000" b="1">
                        <a:solidFill>
                          <a:srgbClr val="000000"/>
                        </a:solidFill>
                        <a:cs typeface="ＭＳ Ｐゴシック" charset="0"/>
                      </a:endParaRPr>
                    </a:p>
                  </p:txBody>
                </p:sp>
              </p:grpSp>
            </p:grpSp>
            <p:sp>
              <p:nvSpPr>
                <p:cNvPr id="24627" name="Text Box 1072"/>
                <p:cNvSpPr txBox="1">
                  <a:spLocks noChangeArrowheads="1"/>
                </p:cNvSpPr>
                <p:nvPr/>
              </p:nvSpPr>
              <p:spPr bwMode="auto">
                <a:xfrm>
                  <a:off x="3744" y="720"/>
                  <a:ext cx="8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dirty="0">
                      <a:solidFill>
                        <a:srgbClr val="000000"/>
                      </a:solidFill>
                    </a:rPr>
                    <a:t>performance</a:t>
                  </a:r>
                </a:p>
              </p:txBody>
            </p:sp>
          </p:grpSp>
        </p:grpSp>
        <p:grpSp>
          <p:nvGrpSpPr>
            <p:cNvPr id="24588" name="Group 1073"/>
            <p:cNvGrpSpPr>
              <a:grpSpLocks/>
            </p:cNvGrpSpPr>
            <p:nvPr/>
          </p:nvGrpSpPr>
          <p:grpSpPr bwMode="auto">
            <a:xfrm>
              <a:off x="1714" y="720"/>
              <a:ext cx="1532" cy="3264"/>
              <a:chOff x="1714" y="720"/>
              <a:chExt cx="1532" cy="3264"/>
            </a:xfrm>
          </p:grpSpPr>
          <p:sp>
            <p:nvSpPr>
              <p:cNvPr id="107" name="Text Box 1074"/>
              <p:cNvSpPr txBox="1">
                <a:spLocks noChangeArrowheads="1"/>
              </p:cNvSpPr>
              <p:nvPr/>
            </p:nvSpPr>
            <p:spPr bwMode="auto">
              <a:xfrm>
                <a:off x="1832" y="3696"/>
                <a:ext cx="624" cy="288"/>
              </a:xfrm>
              <a:prstGeom prst="rect">
                <a:avLst/>
              </a:prstGeom>
              <a:solidFill>
                <a:srgbClr val="CCFFFF"/>
              </a:solidFill>
              <a:ln w="28575" cmpd="sng">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en-US" sz="2400" b="1" dirty="0">
                    <a:solidFill>
                      <a:srgbClr val="000000"/>
                    </a:solidFill>
                    <a:cs typeface="ＭＳ Ｐゴシック" charset="0"/>
                  </a:rPr>
                  <a:t>Snake</a:t>
                </a:r>
              </a:p>
            </p:txBody>
          </p:sp>
          <p:sp>
            <p:nvSpPr>
              <p:cNvPr id="24607" name="Rectangle 1075" descr="Light upward diagonal"/>
              <p:cNvSpPr>
                <a:spLocks noChangeArrowheads="1"/>
              </p:cNvSpPr>
              <p:nvPr/>
            </p:nvSpPr>
            <p:spPr bwMode="auto">
              <a:xfrm>
                <a:off x="1714" y="720"/>
                <a:ext cx="859" cy="2835"/>
              </a:xfrm>
              <a:prstGeom prst="rect">
                <a:avLst/>
              </a:prstGeom>
              <a:pattFill prst="ltUpDiag">
                <a:fgClr>
                  <a:srgbClr val="FF99CC">
                    <a:alpha val="36078"/>
                  </a:srgbClr>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24608" name="Text Box 1076"/>
              <p:cNvSpPr txBox="1">
                <a:spLocks noChangeArrowheads="1"/>
              </p:cNvSpPr>
              <p:nvPr/>
            </p:nvSpPr>
            <p:spPr bwMode="auto">
              <a:xfrm>
                <a:off x="1722" y="720"/>
                <a:ext cx="845" cy="250"/>
              </a:xfrm>
              <a:prstGeom prst="rect">
                <a:avLst/>
              </a:prstGeom>
              <a:noFill/>
              <a:ln>
                <a:noFill/>
              </a:ln>
              <a:extLst>
                <a:ext uri="{909E8E84-426E-40DD-AFC4-6F175D3DCCD1}">
                  <a14:hiddenFill xmlns:a14="http://schemas.microsoft.com/office/drawing/2010/main">
                    <a:solidFill>
                      <a:srgbClr val="BFBFB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performance</a:t>
                </a:r>
              </a:p>
            </p:txBody>
          </p:sp>
          <p:sp>
            <p:nvSpPr>
              <p:cNvPr id="24609" name="Text Box 1077"/>
              <p:cNvSpPr txBox="1">
                <a:spLocks noChangeArrowheads="1"/>
              </p:cNvSpPr>
              <p:nvPr/>
            </p:nvSpPr>
            <p:spPr bwMode="auto">
              <a:xfrm>
                <a:off x="1729" y="3054"/>
                <a:ext cx="830" cy="332"/>
              </a:xfrm>
              <a:prstGeom prst="rect">
                <a:avLst/>
              </a:prstGeom>
              <a:solidFill>
                <a:srgbClr val="CCFFFF"/>
              </a:solidFill>
              <a:ln w="9525">
                <a:solidFill>
                  <a:srgbClr val="000000"/>
                </a:solidFill>
                <a:miter lim="800000"/>
                <a:headEnd/>
                <a:tailEnd/>
              </a:ln>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Behavioral Prey Rejection</a:t>
                </a:r>
              </a:p>
            </p:txBody>
          </p:sp>
          <p:sp>
            <p:nvSpPr>
              <p:cNvPr id="24610" name="Line 1078"/>
              <p:cNvSpPr>
                <a:spLocks noChangeShapeType="1"/>
              </p:cNvSpPr>
              <p:nvPr/>
            </p:nvSpPr>
            <p:spPr bwMode="auto">
              <a:xfrm flipV="1">
                <a:off x="2473" y="1470"/>
                <a:ext cx="258" cy="1584"/>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11" name="Line 1079"/>
              <p:cNvSpPr>
                <a:spLocks noChangeShapeType="1"/>
              </p:cNvSpPr>
              <p:nvPr/>
            </p:nvSpPr>
            <p:spPr bwMode="auto">
              <a:xfrm>
                <a:off x="2044" y="2554"/>
                <a:ext cx="0" cy="500"/>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nvGrpSpPr>
              <p:cNvPr id="24612" name="Group 1080"/>
              <p:cNvGrpSpPr>
                <a:grpSpLocks/>
              </p:cNvGrpSpPr>
              <p:nvPr/>
            </p:nvGrpSpPr>
            <p:grpSpPr bwMode="auto">
              <a:xfrm>
                <a:off x="2559" y="2637"/>
                <a:ext cx="86" cy="84"/>
                <a:chOff x="1221" y="3274"/>
                <a:chExt cx="180" cy="180"/>
              </a:xfrm>
            </p:grpSpPr>
            <p:sp>
              <p:nvSpPr>
                <p:cNvPr id="24620" name="Line 1081"/>
                <p:cNvSpPr>
                  <a:spLocks noChangeShapeType="1"/>
                </p:cNvSpPr>
                <p:nvPr/>
              </p:nvSpPr>
              <p:spPr bwMode="auto">
                <a:xfrm>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21" name="Line 1082"/>
                <p:cNvSpPr>
                  <a:spLocks noChangeShapeType="1"/>
                </p:cNvSpPr>
                <p:nvPr/>
              </p:nvSpPr>
              <p:spPr bwMode="auto">
                <a:xfrm rot="-5400000">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sp>
            <p:nvSpPr>
              <p:cNvPr id="24613" name="Text Box 1083"/>
              <p:cNvSpPr txBox="1">
                <a:spLocks noChangeArrowheads="1"/>
              </p:cNvSpPr>
              <p:nvPr/>
            </p:nvSpPr>
            <p:spPr bwMode="auto">
              <a:xfrm>
                <a:off x="1776" y="2064"/>
                <a:ext cx="773" cy="466"/>
              </a:xfrm>
              <a:prstGeom prst="rect">
                <a:avLst/>
              </a:prstGeom>
              <a:solidFill>
                <a:srgbClr val="CCFFFF"/>
              </a:solidFill>
              <a:ln w="9525">
                <a:solidFill>
                  <a:srgbClr val="000000"/>
                </a:solidFill>
                <a:miter lim="800000"/>
                <a:headEnd/>
                <a:tailEnd/>
              </a:ln>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Individual TTX Resistance</a:t>
                </a:r>
              </a:p>
            </p:txBody>
          </p:sp>
          <p:sp>
            <p:nvSpPr>
              <p:cNvPr id="24614" name="Text Box 1084"/>
              <p:cNvSpPr txBox="1">
                <a:spLocks noChangeArrowheads="1"/>
              </p:cNvSpPr>
              <p:nvPr/>
            </p:nvSpPr>
            <p:spPr bwMode="auto">
              <a:xfrm>
                <a:off x="2559" y="1137"/>
                <a:ext cx="687" cy="198"/>
              </a:xfrm>
              <a:prstGeom prst="rect">
                <a:avLst/>
              </a:prstGeom>
              <a:solidFill>
                <a:srgbClr val="CCFFFF"/>
              </a:solidFill>
              <a:ln w="9525">
                <a:solidFill>
                  <a:srgbClr val="000000"/>
                </a:solidFill>
                <a:miter lim="800000"/>
                <a:headEnd/>
                <a:tailEnd/>
              </a:ln>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SNAKE W</a:t>
                </a:r>
              </a:p>
            </p:txBody>
          </p:sp>
          <p:sp>
            <p:nvSpPr>
              <p:cNvPr id="24615" name="Line 1085"/>
              <p:cNvSpPr>
                <a:spLocks noChangeShapeType="1"/>
              </p:cNvSpPr>
              <p:nvPr/>
            </p:nvSpPr>
            <p:spPr bwMode="auto">
              <a:xfrm flipV="1">
                <a:off x="2387" y="1470"/>
                <a:ext cx="172" cy="584"/>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nvGrpSpPr>
              <p:cNvPr id="24616" name="Group 1086"/>
              <p:cNvGrpSpPr>
                <a:grpSpLocks/>
              </p:cNvGrpSpPr>
              <p:nvPr/>
            </p:nvGrpSpPr>
            <p:grpSpPr bwMode="auto">
              <a:xfrm>
                <a:off x="2337" y="1811"/>
                <a:ext cx="86" cy="83"/>
                <a:chOff x="2337" y="1811"/>
                <a:chExt cx="86" cy="83"/>
              </a:xfrm>
            </p:grpSpPr>
            <p:sp>
              <p:nvSpPr>
                <p:cNvPr id="24618" name="Line 1087"/>
                <p:cNvSpPr>
                  <a:spLocks noChangeShapeType="1"/>
                </p:cNvSpPr>
                <p:nvPr/>
              </p:nvSpPr>
              <p:spPr bwMode="auto">
                <a:xfrm>
                  <a:off x="2337" y="1853"/>
                  <a:ext cx="8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19" name="Line 1088"/>
                <p:cNvSpPr>
                  <a:spLocks noChangeShapeType="1"/>
                </p:cNvSpPr>
                <p:nvPr/>
              </p:nvSpPr>
              <p:spPr bwMode="auto">
                <a:xfrm rot="-5400000">
                  <a:off x="2338" y="1853"/>
                  <a:ext cx="8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sp>
            <p:nvSpPr>
              <p:cNvPr id="24617" name="Line 1089"/>
              <p:cNvSpPr>
                <a:spLocks noChangeShapeType="1"/>
              </p:cNvSpPr>
              <p:nvPr/>
            </p:nvSpPr>
            <p:spPr bwMode="auto">
              <a:xfrm>
                <a:off x="1901" y="2735"/>
                <a:ext cx="8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grpSp>
          <p:nvGrpSpPr>
            <p:cNvPr id="24589" name="Group 1090"/>
            <p:cNvGrpSpPr>
              <a:grpSpLocks/>
            </p:cNvGrpSpPr>
            <p:nvPr/>
          </p:nvGrpSpPr>
          <p:grpSpPr bwMode="auto">
            <a:xfrm>
              <a:off x="240" y="1220"/>
              <a:ext cx="2319" cy="1034"/>
              <a:chOff x="240" y="1220"/>
              <a:chExt cx="2319" cy="1034"/>
            </a:xfrm>
          </p:grpSpPr>
          <p:grpSp>
            <p:nvGrpSpPr>
              <p:cNvPr id="24590" name="Group 1091"/>
              <p:cNvGrpSpPr>
                <a:grpSpLocks/>
              </p:cNvGrpSpPr>
              <p:nvPr/>
            </p:nvGrpSpPr>
            <p:grpSpPr bwMode="auto">
              <a:xfrm>
                <a:off x="596" y="1416"/>
                <a:ext cx="298" cy="414"/>
                <a:chOff x="596" y="1416"/>
                <a:chExt cx="298" cy="414"/>
              </a:xfrm>
            </p:grpSpPr>
            <p:sp>
              <p:nvSpPr>
                <p:cNvPr id="24602" name="Freeform 1092"/>
                <p:cNvSpPr>
                  <a:spLocks/>
                </p:cNvSpPr>
                <p:nvPr/>
              </p:nvSpPr>
              <p:spPr bwMode="auto">
                <a:xfrm>
                  <a:off x="596" y="1416"/>
                  <a:ext cx="298" cy="414"/>
                </a:xfrm>
                <a:custGeom>
                  <a:avLst/>
                  <a:gdLst>
                    <a:gd name="T0" fmla="*/ 3 w 624"/>
                    <a:gd name="T1" fmla="*/ 0 h 895"/>
                    <a:gd name="T2" fmla="*/ 0 w 624"/>
                    <a:gd name="T3" fmla="*/ 2 h 895"/>
                    <a:gd name="T4" fmla="*/ 2 w 624"/>
                    <a:gd name="T5" fmla="*/ 4 h 895"/>
                    <a:gd name="T6" fmla="*/ 0 60000 65536"/>
                    <a:gd name="T7" fmla="*/ 0 60000 65536"/>
                    <a:gd name="T8" fmla="*/ 0 60000 65536"/>
                  </a:gdLst>
                  <a:ahLst/>
                  <a:cxnLst>
                    <a:cxn ang="T6">
                      <a:pos x="T0" y="T1"/>
                    </a:cxn>
                    <a:cxn ang="T7">
                      <a:pos x="T2" y="T3"/>
                    </a:cxn>
                    <a:cxn ang="T8">
                      <a:pos x="T4" y="T5"/>
                    </a:cxn>
                  </a:cxnLst>
                  <a:rect l="0" t="0" r="r" b="b"/>
                  <a:pathLst>
                    <a:path w="624" h="895">
                      <a:moveTo>
                        <a:pt x="624" y="0"/>
                      </a:moveTo>
                      <a:cubicBezTo>
                        <a:pt x="526" y="71"/>
                        <a:pt x="66" y="276"/>
                        <a:pt x="33" y="425"/>
                      </a:cubicBezTo>
                      <a:cubicBezTo>
                        <a:pt x="0" y="574"/>
                        <a:pt x="345" y="797"/>
                        <a:pt x="427" y="895"/>
                      </a:cubicBezTo>
                    </a:path>
                  </a:pathLst>
                </a:custGeom>
                <a:noFill/>
                <a:ln w="28575" cmpd="sng">
                  <a:solidFill>
                    <a:srgbClr val="000080"/>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000" b="1">
                    <a:solidFill>
                      <a:srgbClr val="000000"/>
                    </a:solidFill>
                  </a:endParaRPr>
                </a:p>
              </p:txBody>
            </p:sp>
            <p:grpSp>
              <p:nvGrpSpPr>
                <p:cNvPr id="24603" name="Group 1093"/>
                <p:cNvGrpSpPr>
                  <a:grpSpLocks/>
                </p:cNvGrpSpPr>
                <p:nvPr/>
              </p:nvGrpSpPr>
              <p:grpSpPr bwMode="auto">
                <a:xfrm>
                  <a:off x="678" y="1572"/>
                  <a:ext cx="86" cy="84"/>
                  <a:chOff x="1221" y="3274"/>
                  <a:chExt cx="180" cy="180"/>
                </a:xfrm>
              </p:grpSpPr>
              <p:sp>
                <p:nvSpPr>
                  <p:cNvPr id="24604" name="Line 1094"/>
                  <p:cNvSpPr>
                    <a:spLocks noChangeShapeType="1"/>
                  </p:cNvSpPr>
                  <p:nvPr/>
                </p:nvSpPr>
                <p:spPr bwMode="auto">
                  <a:xfrm>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05" name="Line 1095"/>
                  <p:cNvSpPr>
                    <a:spLocks noChangeShapeType="1"/>
                  </p:cNvSpPr>
                  <p:nvPr/>
                </p:nvSpPr>
                <p:spPr bwMode="auto">
                  <a:xfrm rot="-5400000">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grpSp>
          <p:sp>
            <p:nvSpPr>
              <p:cNvPr id="24591" name="Line 1096"/>
              <p:cNvSpPr>
                <a:spLocks noChangeShapeType="1"/>
              </p:cNvSpPr>
              <p:nvPr/>
            </p:nvSpPr>
            <p:spPr bwMode="auto">
              <a:xfrm flipV="1">
                <a:off x="1357" y="1387"/>
                <a:ext cx="1202" cy="417"/>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nvGrpSpPr>
              <p:cNvPr id="24592" name="Group 1097"/>
              <p:cNvGrpSpPr>
                <a:grpSpLocks/>
              </p:cNvGrpSpPr>
              <p:nvPr/>
            </p:nvGrpSpPr>
            <p:grpSpPr bwMode="auto">
              <a:xfrm>
                <a:off x="1892" y="1644"/>
                <a:ext cx="86" cy="83"/>
                <a:chOff x="1221" y="3274"/>
                <a:chExt cx="180" cy="180"/>
              </a:xfrm>
            </p:grpSpPr>
            <p:sp>
              <p:nvSpPr>
                <p:cNvPr id="24600" name="Line 1098"/>
                <p:cNvSpPr>
                  <a:spLocks noChangeShapeType="1"/>
                </p:cNvSpPr>
                <p:nvPr/>
              </p:nvSpPr>
              <p:spPr bwMode="auto">
                <a:xfrm>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601" name="Line 1099"/>
                <p:cNvSpPr>
                  <a:spLocks noChangeShapeType="1"/>
                </p:cNvSpPr>
                <p:nvPr/>
              </p:nvSpPr>
              <p:spPr bwMode="auto">
                <a:xfrm rot="-5400000">
                  <a:off x="1221" y="3364"/>
                  <a:ext cx="18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sp>
            <p:nvSpPr>
              <p:cNvPr id="24593" name="Line 1100"/>
              <p:cNvSpPr>
                <a:spLocks noChangeShapeType="1"/>
              </p:cNvSpPr>
              <p:nvPr/>
            </p:nvSpPr>
            <p:spPr bwMode="auto">
              <a:xfrm flipV="1">
                <a:off x="1443" y="1220"/>
                <a:ext cx="1116" cy="167"/>
              </a:xfrm>
              <a:prstGeom prst="line">
                <a:avLst/>
              </a:prstGeom>
              <a:noFill/>
              <a:ln w="28575">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nvGrpSpPr>
              <p:cNvPr id="24594" name="Group 1101"/>
              <p:cNvGrpSpPr>
                <a:grpSpLocks/>
              </p:cNvGrpSpPr>
              <p:nvPr/>
            </p:nvGrpSpPr>
            <p:grpSpPr bwMode="auto">
              <a:xfrm>
                <a:off x="1763" y="1345"/>
                <a:ext cx="86" cy="84"/>
                <a:chOff x="1763" y="1345"/>
                <a:chExt cx="86" cy="84"/>
              </a:xfrm>
            </p:grpSpPr>
            <p:sp>
              <p:nvSpPr>
                <p:cNvPr id="24598" name="Line 1102"/>
                <p:cNvSpPr>
                  <a:spLocks noChangeShapeType="1"/>
                </p:cNvSpPr>
                <p:nvPr/>
              </p:nvSpPr>
              <p:spPr bwMode="auto">
                <a:xfrm>
                  <a:off x="1763" y="1387"/>
                  <a:ext cx="8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599" name="Line 1103"/>
                <p:cNvSpPr>
                  <a:spLocks noChangeShapeType="1"/>
                </p:cNvSpPr>
                <p:nvPr/>
              </p:nvSpPr>
              <p:spPr bwMode="auto">
                <a:xfrm rot="-5400000">
                  <a:off x="1764" y="1387"/>
                  <a:ext cx="8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sp>
            <p:nvSpPr>
              <p:cNvPr id="24595" name="Text Box 1104"/>
              <p:cNvSpPr txBox="1">
                <a:spLocks noChangeArrowheads="1"/>
              </p:cNvSpPr>
              <p:nvPr/>
            </p:nvSpPr>
            <p:spPr bwMode="auto">
              <a:xfrm>
                <a:off x="927" y="1220"/>
                <a:ext cx="516" cy="334"/>
              </a:xfrm>
              <a:prstGeom prst="rect">
                <a:avLst/>
              </a:prstGeom>
              <a:solidFill>
                <a:srgbClr val="CCFFFF"/>
              </a:solidFill>
              <a:ln w="9525">
                <a:solidFill>
                  <a:srgbClr val="000000"/>
                </a:solidFill>
                <a:miter lim="800000"/>
                <a:headEnd/>
                <a:tailEnd/>
              </a:ln>
            </p:spPr>
            <p:txBody>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algn="ctr" eaLnBrk="0" fontAlgn="base" hangingPunct="0">
                  <a:spcBef>
                    <a:spcPct val="0"/>
                  </a:spcBef>
                  <a:spcAft>
                    <a:spcPct val="0"/>
                  </a:spcAft>
                </a:pPr>
                <a:r>
                  <a:rPr lang="en-US" altLang="en-US" sz="1400">
                    <a:solidFill>
                      <a:srgbClr val="000000"/>
                    </a:solidFill>
                  </a:rPr>
                  <a:t>Crawl Speed</a:t>
                </a:r>
              </a:p>
            </p:txBody>
          </p:sp>
          <p:sp>
            <p:nvSpPr>
              <p:cNvPr id="24596" name="Freeform 1105"/>
              <p:cNvSpPr>
                <a:spLocks/>
              </p:cNvSpPr>
              <p:nvPr/>
            </p:nvSpPr>
            <p:spPr bwMode="auto">
              <a:xfrm>
                <a:off x="347" y="1304"/>
                <a:ext cx="1277" cy="950"/>
              </a:xfrm>
              <a:custGeom>
                <a:avLst/>
                <a:gdLst>
                  <a:gd name="T0" fmla="*/ 6 w 2675"/>
                  <a:gd name="T1" fmla="*/ 0 h 2052"/>
                  <a:gd name="T2" fmla="*/ 1 w 2675"/>
                  <a:gd name="T3" fmla="*/ 3 h 2052"/>
                  <a:gd name="T4" fmla="*/ 2 w 2675"/>
                  <a:gd name="T5" fmla="*/ 8 h 2052"/>
                  <a:gd name="T6" fmla="*/ 15 w 2675"/>
                  <a:gd name="T7" fmla="*/ 9 h 20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75" h="2052">
                    <a:moveTo>
                      <a:pt x="1129" y="0"/>
                    </a:moveTo>
                    <a:cubicBezTo>
                      <a:pt x="970" y="93"/>
                      <a:pt x="293" y="260"/>
                      <a:pt x="174" y="561"/>
                    </a:cubicBezTo>
                    <a:cubicBezTo>
                      <a:pt x="55" y="862"/>
                      <a:pt x="0" y="1556"/>
                      <a:pt x="417" y="1804"/>
                    </a:cubicBezTo>
                    <a:cubicBezTo>
                      <a:pt x="834" y="2052"/>
                      <a:pt x="2205" y="1996"/>
                      <a:pt x="2675" y="2046"/>
                    </a:cubicBezTo>
                  </a:path>
                </a:pathLst>
              </a:custGeom>
              <a:noFill/>
              <a:ln w="28575" cmpd="sng">
                <a:solidFill>
                  <a:srgbClr val="000080"/>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000" b="1">
                  <a:solidFill>
                    <a:srgbClr val="000000"/>
                  </a:solidFill>
                </a:endParaRPr>
              </a:p>
            </p:txBody>
          </p:sp>
          <p:sp>
            <p:nvSpPr>
              <p:cNvPr id="24597" name="Line 1106"/>
              <p:cNvSpPr>
                <a:spLocks noChangeShapeType="1"/>
              </p:cNvSpPr>
              <p:nvPr/>
            </p:nvSpPr>
            <p:spPr bwMode="auto">
              <a:xfrm>
                <a:off x="240" y="1804"/>
                <a:ext cx="8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a:solidFill>
                    <a:srgbClr val="000000"/>
                  </a:solidFill>
                </a:endParaRPr>
              </a:p>
            </p:txBody>
          </p:sp>
        </p:grpSp>
      </p:grpSp>
      <p:sp>
        <p:nvSpPr>
          <p:cNvPr id="167" name="Text Box 1109"/>
          <p:cNvSpPr txBox="1">
            <a:spLocks noChangeArrowheads="1"/>
          </p:cNvSpPr>
          <p:nvPr/>
        </p:nvSpPr>
        <p:spPr bwMode="auto">
          <a:xfrm>
            <a:off x="5791200" y="5791200"/>
            <a:ext cx="1782763" cy="338554"/>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spcBef>
                <a:spcPct val="0"/>
              </a:spcBef>
              <a:spcAft>
                <a:spcPct val="0"/>
              </a:spcAft>
              <a:defRPr/>
            </a:pPr>
            <a:r>
              <a:rPr lang="en-US" sz="1600" b="1" dirty="0">
                <a:solidFill>
                  <a:srgbClr val="000000"/>
                </a:solidFill>
                <a:cs typeface="ＭＳ Ｐゴシック" charset="0"/>
              </a:rPr>
              <a:t>Other Predators</a:t>
            </a:r>
            <a:endParaRPr lang="en-US" sz="2000" b="1" dirty="0">
              <a:solidFill>
                <a:srgbClr val="000000"/>
              </a:solidFill>
              <a:cs typeface="ＭＳ Ｐゴシック" charset="0"/>
            </a:endParaRPr>
          </a:p>
        </p:txBody>
      </p:sp>
      <p:sp>
        <p:nvSpPr>
          <p:cNvPr id="168" name="Line 1110"/>
          <p:cNvSpPr>
            <a:spLocks noChangeShapeType="1"/>
          </p:cNvSpPr>
          <p:nvPr/>
        </p:nvSpPr>
        <p:spPr bwMode="auto">
          <a:xfrm flipH="1">
            <a:off x="6019800" y="1143000"/>
            <a:ext cx="304800" cy="609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000" b="1">
              <a:solidFill>
                <a:srgbClr val="000000"/>
              </a:solidFill>
              <a:cs typeface="ＭＳ Ｐゴシック" charset="0"/>
            </a:endParaRPr>
          </a:p>
        </p:txBody>
      </p:sp>
      <p:sp>
        <p:nvSpPr>
          <p:cNvPr id="169" name="Line 1111"/>
          <p:cNvSpPr>
            <a:spLocks noChangeShapeType="1"/>
          </p:cNvSpPr>
          <p:nvPr/>
        </p:nvSpPr>
        <p:spPr bwMode="auto">
          <a:xfrm flipV="1">
            <a:off x="7239000" y="5410200"/>
            <a:ext cx="60960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000" b="1">
              <a:solidFill>
                <a:srgbClr val="000000"/>
              </a:solidFill>
              <a:cs typeface="ＭＳ Ｐゴシック" charset="0"/>
            </a:endParaRPr>
          </a:p>
        </p:txBody>
      </p:sp>
      <p:sp>
        <p:nvSpPr>
          <p:cNvPr id="170" name="Line 1112"/>
          <p:cNvSpPr>
            <a:spLocks noChangeShapeType="1"/>
          </p:cNvSpPr>
          <p:nvPr/>
        </p:nvSpPr>
        <p:spPr bwMode="auto">
          <a:xfrm flipH="1" flipV="1">
            <a:off x="7010400" y="5181600"/>
            <a:ext cx="228600" cy="60960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000" b="1">
              <a:solidFill>
                <a:srgbClr val="000000"/>
              </a:solidFill>
              <a:cs typeface="ＭＳ Ｐゴシック" charset="0"/>
            </a:endParaRPr>
          </a:p>
        </p:txBody>
      </p:sp>
      <p:sp>
        <p:nvSpPr>
          <p:cNvPr id="171" name="Text Box 1113"/>
          <p:cNvSpPr txBox="1">
            <a:spLocks noChangeArrowheads="1"/>
          </p:cNvSpPr>
          <p:nvPr/>
        </p:nvSpPr>
        <p:spPr bwMode="auto">
          <a:xfrm>
            <a:off x="6019800" y="2362201"/>
            <a:ext cx="11336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en-US" sz="3600" b="1" dirty="0">
                <a:solidFill>
                  <a:srgbClr val="FF0000"/>
                </a:solidFill>
                <a:cs typeface="ＭＳ Ｐゴシック" charset="0"/>
              </a:rPr>
              <a:t>TTX</a:t>
            </a:r>
            <a:endParaRPr lang="en-US" sz="2000" b="1" dirty="0">
              <a:solidFill>
                <a:srgbClr val="000000"/>
              </a:solidFill>
              <a:cs typeface="ＭＳ Ｐゴシック" charset="0"/>
            </a:endParaRPr>
          </a:p>
        </p:txBody>
      </p:sp>
      <p:sp>
        <p:nvSpPr>
          <p:cNvPr id="90" name="Text Box 1109"/>
          <p:cNvSpPr txBox="1">
            <a:spLocks noChangeArrowheads="1"/>
          </p:cNvSpPr>
          <p:nvPr/>
        </p:nvSpPr>
        <p:spPr bwMode="auto">
          <a:xfrm>
            <a:off x="5791200" y="762000"/>
            <a:ext cx="1668463" cy="338554"/>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fontAlgn="base" hangingPunct="0">
              <a:spcBef>
                <a:spcPct val="0"/>
              </a:spcBef>
              <a:spcAft>
                <a:spcPct val="0"/>
              </a:spcAft>
              <a:defRPr/>
            </a:pPr>
            <a:r>
              <a:rPr lang="en-US" sz="1600" b="1" dirty="0">
                <a:solidFill>
                  <a:srgbClr val="000000"/>
                </a:solidFill>
                <a:cs typeface="ＭＳ Ｐゴシック" charset="0"/>
              </a:rPr>
              <a:t>Other Predators</a:t>
            </a:r>
            <a:endParaRPr lang="en-US" sz="2000" b="1" dirty="0">
              <a:solidFill>
                <a:srgbClr val="000000"/>
              </a:solidFill>
              <a:cs typeface="ＭＳ Ｐゴシック" charset="0"/>
            </a:endParaRPr>
          </a:p>
        </p:txBody>
      </p:sp>
      <p:sp>
        <p:nvSpPr>
          <p:cNvPr id="24584" name="TextBox 1"/>
          <p:cNvSpPr txBox="1">
            <a:spLocks noChangeArrowheads="1"/>
          </p:cNvSpPr>
          <p:nvPr/>
        </p:nvSpPr>
        <p:spPr bwMode="auto">
          <a:xfrm>
            <a:off x="8305800" y="243840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eaLnBrk="0" fontAlgn="base" hangingPunct="0">
              <a:spcBef>
                <a:spcPct val="0"/>
              </a:spcBef>
              <a:spcAft>
                <a:spcPct val="0"/>
              </a:spcAft>
            </a:pPr>
            <a:r>
              <a:rPr lang="en-US" altLang="en-US">
                <a:solidFill>
                  <a:srgbClr val="000000"/>
                </a:solidFill>
              </a:rPr>
              <a:t>+</a:t>
            </a:r>
          </a:p>
        </p:txBody>
      </p:sp>
    </p:spTree>
    <p:extLst>
      <p:ext uri="{BB962C8B-B14F-4D97-AF65-F5344CB8AC3E}">
        <p14:creationId xmlns:p14="http://schemas.microsoft.com/office/powerpoint/2010/main" val="2163616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209800" y="228600"/>
            <a:ext cx="7772400" cy="533400"/>
          </a:xfrm>
        </p:spPr>
        <p:txBody>
          <a:bodyPr>
            <a:normAutofit fontScale="90000"/>
          </a:bodyPr>
          <a:lstStyle/>
          <a:p>
            <a:pPr>
              <a:defRPr/>
            </a:pPr>
            <a:r>
              <a:rPr lang="en-US" sz="3600" dirty="0">
                <a:solidFill>
                  <a:srgbClr val="212CFF"/>
                </a:solidFill>
                <a:latin typeface="Arial" panose="020B0604020202020204" pitchFamily="34" charset="0"/>
                <a:ea typeface="+mj-ea"/>
                <a:cs typeface="Arial" panose="020B0604020202020204" pitchFamily="34" charset="0"/>
              </a:rPr>
              <a:t>Conclusions [for now]</a:t>
            </a:r>
            <a:endParaRPr lang="en-US" sz="3200" dirty="0">
              <a:latin typeface="Arial" panose="020B0604020202020204" pitchFamily="34" charset="0"/>
              <a:ea typeface="+mj-ea"/>
              <a:cs typeface="Arial" panose="020B0604020202020204" pitchFamily="34" charset="0"/>
            </a:endParaRPr>
          </a:p>
        </p:txBody>
      </p:sp>
      <p:sp>
        <p:nvSpPr>
          <p:cNvPr id="97283" name="Text Box 3"/>
          <p:cNvSpPr txBox="1">
            <a:spLocks noChangeArrowheads="1"/>
          </p:cNvSpPr>
          <p:nvPr/>
        </p:nvSpPr>
        <p:spPr bwMode="auto">
          <a:xfrm>
            <a:off x="2209801" y="1143000"/>
            <a:ext cx="80930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lstStyle>
            <a:lvl1pPr marL="342900" indent="-342900">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Clr>
                <a:srgbClr val="5F15BF"/>
              </a:buClr>
              <a:buSzPct val="75000"/>
              <a:buFont typeface="Wingdings" charset="0"/>
              <a:buChar char="Ø"/>
              <a:defRPr/>
            </a:pPr>
            <a:r>
              <a:rPr lang="en-US" sz="2000" dirty="0">
                <a:latin typeface="Arial" panose="020B0604020202020204" pitchFamily="34" charset="0"/>
                <a:cs typeface="Arial" panose="020B0604020202020204" pitchFamily="34" charset="0"/>
              </a:rPr>
              <a:t>TTX resistance is evolutionary labile, with amazingly variability within and among species of garter snakes</a:t>
            </a:r>
          </a:p>
          <a:p>
            <a:pPr>
              <a:buClr>
                <a:srgbClr val="5F15BF"/>
              </a:buClr>
              <a:buSzPct val="75000"/>
              <a:buFont typeface="Wingdings" charset="0"/>
              <a:buChar char="Ø"/>
              <a:defRPr/>
            </a:pPr>
            <a:endParaRPr lang="en-US" sz="2000" dirty="0">
              <a:latin typeface="Arial" panose="020B0604020202020204" pitchFamily="34" charset="0"/>
              <a:cs typeface="Arial" panose="020B0604020202020204" pitchFamily="34" charset="0"/>
            </a:endParaRPr>
          </a:p>
          <a:p>
            <a:pPr>
              <a:buClr>
                <a:srgbClr val="5F15BF"/>
              </a:buClr>
              <a:buSzPct val="75000"/>
              <a:buFont typeface="Wingdings" charset="0"/>
              <a:buChar char="Ø"/>
              <a:defRPr/>
            </a:pPr>
            <a:r>
              <a:rPr lang="en-US" sz="2000" dirty="0">
                <a:latin typeface="Arial" panose="020B0604020202020204" pitchFamily="34" charset="0"/>
                <a:cs typeface="Arial" panose="020B0604020202020204" pitchFamily="34" charset="0"/>
              </a:rPr>
              <a:t>Populations of predators and prey are not always well-matched in levels of resistance and toxicity - may be due to large effects of some substitutions</a:t>
            </a:r>
          </a:p>
          <a:p>
            <a:pPr>
              <a:buClr>
                <a:srgbClr val="5F15BF"/>
              </a:buClr>
              <a:buSzPct val="75000"/>
              <a:buFont typeface="Wingdings" charset="0"/>
              <a:buChar char="Ø"/>
              <a:defRPr/>
            </a:pPr>
            <a:endParaRPr lang="en-US" sz="2000" dirty="0">
              <a:latin typeface="Arial" panose="020B0604020202020204" pitchFamily="34" charset="0"/>
              <a:cs typeface="Arial" panose="020B0604020202020204" pitchFamily="34" charset="0"/>
            </a:endParaRPr>
          </a:p>
          <a:p>
            <a:pPr>
              <a:buClr>
                <a:srgbClr val="5F15BF"/>
              </a:buClr>
              <a:buSzPct val="75000"/>
              <a:buFont typeface="Wingdings" charset="0"/>
              <a:buChar char="Ø"/>
              <a:defRPr/>
            </a:pPr>
            <a:r>
              <a:rPr lang="en-US" sz="2000" dirty="0">
                <a:latin typeface="Arial" panose="020B0604020202020204" pitchFamily="34" charset="0"/>
                <a:cs typeface="Arial" panose="020B0604020202020204" pitchFamily="34" charset="0"/>
              </a:rPr>
              <a:t>Genetic model of coevolution in this system indicates functional resistance of many genes (and therefore channels)</a:t>
            </a:r>
          </a:p>
          <a:p>
            <a:pPr marL="682625" lvl="1" indent="-225425">
              <a:buClr>
                <a:srgbClr val="5F15BF"/>
              </a:buClr>
              <a:buSzPct val="75000"/>
              <a:buFont typeface="Arial" panose="020B0604020202020204" pitchFamily="34" charset="0"/>
              <a:buChar char="−"/>
              <a:defRPr/>
            </a:pPr>
            <a:r>
              <a:rPr lang="en-US" sz="1800" dirty="0">
                <a:latin typeface="Arial" panose="020B0604020202020204" pitchFamily="34" charset="0"/>
                <a:cs typeface="Arial" panose="020B0604020202020204" pitchFamily="34" charset="0"/>
              </a:rPr>
              <a:t>not just Nav1.4</a:t>
            </a:r>
          </a:p>
          <a:p>
            <a:pPr marL="682625" lvl="1" indent="-225425">
              <a:buClr>
                <a:srgbClr val="5F15BF"/>
              </a:buClr>
              <a:buSzPct val="75000"/>
              <a:buFont typeface="Arial" panose="020B0604020202020204" pitchFamily="34" charset="0"/>
              <a:buChar char="−"/>
              <a:defRPr/>
            </a:pPr>
            <a:r>
              <a:rPr lang="en-US" sz="1800" dirty="0">
                <a:latin typeface="Arial" panose="020B0604020202020204" pitchFamily="34" charset="0"/>
                <a:cs typeface="Arial" panose="020B0604020202020204" pitchFamily="34" charset="0"/>
              </a:rPr>
              <a:t>basis of toxicity variation still unknown</a:t>
            </a:r>
          </a:p>
          <a:p>
            <a:pPr marL="457200" lvl="1" indent="0">
              <a:buClr>
                <a:srgbClr val="5F15BF"/>
              </a:buClr>
              <a:buSzPct val="75000"/>
              <a:defRPr/>
            </a:pPr>
            <a:endParaRPr lang="en-US" sz="2000" dirty="0">
              <a:latin typeface="Arial" panose="020B0604020202020204" pitchFamily="34" charset="0"/>
              <a:cs typeface="Arial" panose="020B0604020202020204" pitchFamily="34" charset="0"/>
            </a:endParaRPr>
          </a:p>
          <a:p>
            <a:pPr>
              <a:spcBef>
                <a:spcPct val="20000"/>
              </a:spcBef>
              <a:spcAft>
                <a:spcPct val="30000"/>
              </a:spcAft>
              <a:buClr>
                <a:srgbClr val="5F15BF"/>
              </a:buClr>
              <a:buSzPct val="75000"/>
              <a:buFont typeface="Wingdings" charset="0"/>
              <a:buChar char="Ø"/>
              <a:defRPr/>
            </a:pPr>
            <a:r>
              <a:rPr lang="en-US" sz="2000" dirty="0">
                <a:latin typeface="Arial" panose="020B0604020202020204" pitchFamily="34" charset="0"/>
                <a:cs typeface="Arial" panose="020B0604020202020204" pitchFamily="34" charset="0"/>
              </a:rPr>
              <a:t>Independent evolutionary paths have led to independent (but similar) genetic and physiological answers to the same coevolutionary problem within </a:t>
            </a:r>
            <a:r>
              <a:rPr lang="en-US" sz="2000" i="1" dirty="0" err="1">
                <a:latin typeface="Arial" panose="020B0604020202020204" pitchFamily="34" charset="0"/>
                <a:cs typeface="Arial" panose="020B0604020202020204" pitchFamily="34" charset="0"/>
              </a:rPr>
              <a:t>Thamnophis</a:t>
            </a:r>
            <a:r>
              <a:rPr lang="en-US" sz="2000" i="1" dirty="0">
                <a:latin typeface="Arial" panose="020B0604020202020204" pitchFamily="34" charset="0"/>
                <a:cs typeface="Arial" panose="020B0604020202020204" pitchFamily="34" charset="0"/>
              </a:rPr>
              <a:t>.</a:t>
            </a:r>
          </a:p>
          <a:p>
            <a:pPr>
              <a:spcBef>
                <a:spcPct val="20000"/>
              </a:spcBef>
              <a:spcAft>
                <a:spcPct val="30000"/>
              </a:spcAft>
              <a:buClr>
                <a:srgbClr val="5F15BF"/>
              </a:buClr>
              <a:buSzPct val="75000"/>
              <a:buFont typeface="Wingdings" charset="0"/>
              <a:buChar char="Ø"/>
              <a:defRPr/>
            </a:pPr>
            <a:r>
              <a:rPr lang="en-US" sz="2000" i="1" dirty="0">
                <a:solidFill>
                  <a:srgbClr val="FF0000"/>
                </a:solidFill>
                <a:latin typeface="Arial" panose="020B0604020202020204" pitchFamily="34" charset="0"/>
                <a:cs typeface="Arial" panose="020B0604020202020204" pitchFamily="34" charset="0"/>
              </a:rPr>
              <a:t>WHAT NEXT?</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526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7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72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728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728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728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728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72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062" name="Text Box 6"/>
          <p:cNvSpPr txBox="1">
            <a:spLocks noChangeArrowheads="1"/>
          </p:cNvSpPr>
          <p:nvPr/>
        </p:nvSpPr>
        <p:spPr bwMode="auto">
          <a:xfrm>
            <a:off x="1752600" y="152401"/>
            <a:ext cx="65873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400" dirty="0">
                <a:solidFill>
                  <a:schemeClr val="accent2"/>
                </a:solidFill>
                <a:latin typeface="Arial" panose="020B0604020202020204" pitchFamily="34" charset="0"/>
                <a:ea typeface="ＭＳ Ｐゴシック" charset="0"/>
                <a:cs typeface="Arial" panose="020B0604020202020204" pitchFamily="34" charset="0"/>
              </a:rPr>
              <a:t>Why are some populations brightly colored?</a:t>
            </a:r>
            <a:endParaRPr lang="en-US" dirty="0">
              <a:latin typeface="Arial" panose="020B0604020202020204" pitchFamily="34" charset="0"/>
              <a:ea typeface="ＭＳ Ｐゴシック" charset="0"/>
              <a:cs typeface="Arial" panose="020B0604020202020204" pitchFamily="34" charset="0"/>
            </a:endParaRPr>
          </a:p>
        </p:txBody>
      </p:sp>
      <p:sp>
        <p:nvSpPr>
          <p:cNvPr id="45063" name="Text Box 7"/>
          <p:cNvSpPr txBox="1">
            <a:spLocks noChangeArrowheads="1"/>
          </p:cNvSpPr>
          <p:nvPr/>
        </p:nvSpPr>
        <p:spPr bwMode="auto">
          <a:xfrm>
            <a:off x="2286000" y="533401"/>
            <a:ext cx="69513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pPr marL="342900" indent="-342900">
              <a:buClr>
                <a:srgbClr val="FF0000"/>
              </a:buClr>
              <a:buFont typeface="Wingdings" panose="05000000000000000000" pitchFamily="2" charset="2"/>
              <a:buChar char="§"/>
            </a:pPr>
            <a:r>
              <a:rPr lang="en-US" altLang="en-US" b="0" dirty="0">
                <a:latin typeface="Arial" panose="020B0604020202020204" pitchFamily="34" charset="0"/>
                <a:cs typeface="Arial" panose="020B0604020202020204" pitchFamily="34" charset="0"/>
              </a:rPr>
              <a:t>Field caught </a:t>
            </a:r>
            <a:r>
              <a:rPr lang="en-US" altLang="en-US" b="0" i="1" dirty="0">
                <a:latin typeface="Arial" panose="020B0604020202020204" pitchFamily="34" charset="0"/>
                <a:cs typeface="Arial" panose="020B0604020202020204" pitchFamily="34" charset="0"/>
              </a:rPr>
              <a:t>T. </a:t>
            </a:r>
            <a:r>
              <a:rPr lang="en-US" altLang="en-US" b="0" i="1" dirty="0" err="1">
                <a:latin typeface="Arial" panose="020B0604020202020204" pitchFamily="34" charset="0"/>
                <a:cs typeface="Arial" panose="020B0604020202020204" pitchFamily="34" charset="0"/>
              </a:rPr>
              <a:t>sirtalis</a:t>
            </a:r>
            <a:r>
              <a:rPr lang="en-US" altLang="en-US" b="0" dirty="0">
                <a:latin typeface="Arial" panose="020B0604020202020204" pitchFamily="34" charset="0"/>
                <a:cs typeface="Arial" panose="020B0604020202020204" pitchFamily="34" charset="0"/>
              </a:rPr>
              <a:t> 108 </a:t>
            </a:r>
            <a:r>
              <a:rPr lang="en-US" altLang="en-US" sz="2400" b="0" dirty="0">
                <a:latin typeface="Arial" panose="020B0604020202020204" pitchFamily="34" charset="0"/>
                <a:cs typeface="Arial" panose="020B0604020202020204" pitchFamily="34" charset="0"/>
              </a:rPr>
              <a:t>µg </a:t>
            </a:r>
            <a:r>
              <a:rPr lang="en-US" altLang="en-US" b="0" dirty="0">
                <a:latin typeface="Arial" panose="020B0604020202020204" pitchFamily="34" charset="0"/>
                <a:cs typeface="Arial" panose="020B0604020202020204" pitchFamily="34" charset="0"/>
              </a:rPr>
              <a:t>TTX in liver</a:t>
            </a:r>
          </a:p>
          <a:p>
            <a:pPr marL="342900" indent="-342900">
              <a:buClr>
                <a:srgbClr val="FF0000"/>
              </a:buClr>
              <a:buFont typeface="Wingdings" panose="05000000000000000000" pitchFamily="2" charset="2"/>
              <a:buChar char="§"/>
            </a:pPr>
            <a:r>
              <a:rPr lang="en-US" altLang="en-US" b="0" dirty="0">
                <a:latin typeface="Arial" panose="020B0604020202020204" pitchFamily="34" charset="0"/>
                <a:cs typeface="Arial" panose="020B0604020202020204" pitchFamily="34" charset="0"/>
              </a:rPr>
              <a:t>3 </a:t>
            </a:r>
            <a:r>
              <a:rPr lang="en-US" altLang="en-US" b="0" dirty="0" err="1">
                <a:latin typeface="Arial" panose="020B0604020202020204" pitchFamily="34" charset="0"/>
                <a:cs typeface="Arial" panose="020B0604020202020204" pitchFamily="34" charset="0"/>
              </a:rPr>
              <a:t>wk</a:t>
            </a:r>
            <a:r>
              <a:rPr lang="en-US" altLang="en-US" b="0" dirty="0">
                <a:latin typeface="Arial" panose="020B0604020202020204" pitchFamily="34" charset="0"/>
                <a:cs typeface="Arial" panose="020B0604020202020204" pitchFamily="34" charset="0"/>
              </a:rPr>
              <a:t> after eating single newt, 42 </a:t>
            </a:r>
            <a:r>
              <a:rPr lang="en-US" altLang="en-US" sz="2400" b="0" dirty="0">
                <a:latin typeface="Arial" panose="020B0604020202020204" pitchFamily="34" charset="0"/>
                <a:cs typeface="Arial" panose="020B0604020202020204" pitchFamily="34" charset="0"/>
              </a:rPr>
              <a:t>µg </a:t>
            </a:r>
            <a:r>
              <a:rPr lang="en-US" altLang="en-US" b="0" dirty="0">
                <a:latin typeface="Arial" panose="020B0604020202020204" pitchFamily="34" charset="0"/>
                <a:cs typeface="Arial" panose="020B0604020202020204" pitchFamily="34" charset="0"/>
              </a:rPr>
              <a:t>in liver</a:t>
            </a:r>
          </a:p>
          <a:p>
            <a:pPr marL="342900" indent="-342900">
              <a:buClr>
                <a:srgbClr val="FF0000"/>
              </a:buClr>
              <a:buFont typeface="Wingdings" panose="05000000000000000000" pitchFamily="2" charset="2"/>
              <a:buChar char="§"/>
            </a:pPr>
            <a:r>
              <a:rPr lang="en-US" altLang="en-US" b="0" dirty="0">
                <a:latin typeface="Arial" panose="020B0604020202020204" pitchFamily="34" charset="0"/>
                <a:cs typeface="Arial" panose="020B0604020202020204" pitchFamily="34" charset="0"/>
              </a:rPr>
              <a:t>Bird-ingested minimum lethal dose, about 46 </a:t>
            </a:r>
            <a:r>
              <a:rPr lang="en-US" altLang="en-US" sz="2400" b="0" dirty="0">
                <a:latin typeface="Arial" panose="020B0604020202020204" pitchFamily="34" charset="0"/>
                <a:cs typeface="Arial" panose="020B0604020202020204" pitchFamily="34" charset="0"/>
              </a:rPr>
              <a:t>µg </a:t>
            </a:r>
            <a:r>
              <a:rPr lang="en-US" altLang="en-US" b="0" dirty="0">
                <a:latin typeface="Arial" panose="020B0604020202020204" pitchFamily="34" charset="0"/>
                <a:cs typeface="Arial" panose="020B0604020202020204" pitchFamily="34" charset="0"/>
              </a:rPr>
              <a:t>/ kg</a:t>
            </a:r>
          </a:p>
        </p:txBody>
      </p:sp>
      <p:sp>
        <p:nvSpPr>
          <p:cNvPr id="45064" name="Text Box 8"/>
          <p:cNvSpPr txBox="1">
            <a:spLocks noChangeArrowheads="1"/>
          </p:cNvSpPr>
          <p:nvPr/>
        </p:nvSpPr>
        <p:spPr bwMode="auto">
          <a:xfrm>
            <a:off x="1828801" y="2209800"/>
            <a:ext cx="237807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dirty="0">
                <a:latin typeface="Arial" panose="020B0604020202020204" pitchFamily="34" charset="0"/>
                <a:ea typeface="ＭＳ Ｐゴシック" charset="0"/>
                <a:cs typeface="Arial" panose="020B0604020202020204" pitchFamily="34" charset="0"/>
              </a:rPr>
              <a:t>Rat - 1/2 life</a:t>
            </a:r>
          </a:p>
          <a:p>
            <a:pPr marL="395288" indent="-217488">
              <a:buFont typeface="Arial" panose="020B0604020202020204" pitchFamily="34" charset="0"/>
              <a:buChar char="•"/>
              <a:defRPr/>
            </a:pPr>
            <a:r>
              <a:rPr lang="en-US" sz="1600" dirty="0">
                <a:latin typeface="Arial" panose="020B0604020202020204" pitchFamily="34" charset="0"/>
                <a:ea typeface="ＭＳ Ｐゴシック" charset="0"/>
                <a:cs typeface="Arial" panose="020B0604020202020204" pitchFamily="34" charset="0"/>
              </a:rPr>
              <a:t>3-4 hours</a:t>
            </a:r>
          </a:p>
          <a:p>
            <a:pPr marL="395288" indent="-217488">
              <a:buFont typeface="Arial" panose="020B0604020202020204" pitchFamily="34" charset="0"/>
              <a:buChar char="•"/>
              <a:defRPr/>
            </a:pPr>
            <a:r>
              <a:rPr lang="en-US" sz="1600" dirty="0">
                <a:solidFill>
                  <a:schemeClr val="accent2"/>
                </a:solidFill>
                <a:latin typeface="Arial" panose="020B0604020202020204" pitchFamily="34" charset="0"/>
                <a:ea typeface="ＭＳ Ｐゴシック" charset="0"/>
                <a:cs typeface="Arial" panose="020B0604020202020204" pitchFamily="34" charset="0"/>
              </a:rPr>
              <a:t>absent --</a:t>
            </a:r>
            <a:r>
              <a:rPr lang="en-US" sz="1600" dirty="0">
                <a:latin typeface="Arial" panose="020B0604020202020204" pitchFamily="34" charset="0"/>
                <a:ea typeface="ＭＳ Ｐゴシック" charset="0"/>
                <a:cs typeface="Arial" panose="020B0604020202020204" pitchFamily="34" charset="0"/>
              </a:rPr>
              <a:t> </a:t>
            </a:r>
            <a:r>
              <a:rPr lang="en-US" sz="1600" dirty="0">
                <a:solidFill>
                  <a:schemeClr val="accent2"/>
                </a:solidFill>
                <a:latin typeface="Arial" panose="020B0604020202020204" pitchFamily="34" charset="0"/>
                <a:ea typeface="ＭＳ Ｐゴシック" charset="0"/>
                <a:cs typeface="Arial" panose="020B0604020202020204" pitchFamily="34" charset="0"/>
              </a:rPr>
              <a:t>28 hours</a:t>
            </a:r>
            <a:endParaRPr lang="en-US" sz="1600" dirty="0">
              <a:latin typeface="Arial" panose="020B0604020202020204" pitchFamily="34" charset="0"/>
              <a:ea typeface="ＭＳ Ｐゴシック" charset="0"/>
              <a:cs typeface="Arial" panose="020B0604020202020204" pitchFamily="34" charset="0"/>
            </a:endParaRPr>
          </a:p>
          <a:p>
            <a:pPr>
              <a:defRPr/>
            </a:pPr>
            <a:endParaRPr lang="en-US" sz="1600" dirty="0">
              <a:latin typeface="Arial" panose="020B0604020202020204" pitchFamily="34" charset="0"/>
              <a:ea typeface="ＭＳ Ｐゴシック" charset="0"/>
              <a:cs typeface="Arial" panose="020B0604020202020204" pitchFamily="34" charset="0"/>
            </a:endParaRPr>
          </a:p>
          <a:p>
            <a:pPr>
              <a:defRPr/>
            </a:pPr>
            <a:r>
              <a:rPr lang="en-US" sz="1600" dirty="0">
                <a:latin typeface="Arial" panose="020B0604020202020204" pitchFamily="34" charset="0"/>
                <a:ea typeface="ＭＳ Ｐゴシック" charset="0"/>
                <a:cs typeface="Arial" panose="020B0604020202020204" pitchFamily="34" charset="0"/>
              </a:rPr>
              <a:t>Snake - 1/2 life</a:t>
            </a:r>
          </a:p>
          <a:p>
            <a:pPr marL="395288" indent="-217488">
              <a:buFont typeface="Arial" panose="020B0604020202020204" pitchFamily="34" charset="0"/>
              <a:buChar char="•"/>
              <a:defRPr/>
            </a:pPr>
            <a:r>
              <a:rPr lang="en-US" sz="1600" dirty="0">
                <a:latin typeface="Arial" panose="020B0604020202020204" pitchFamily="34" charset="0"/>
                <a:ea typeface="ＭＳ Ｐゴシック" charset="0"/>
                <a:cs typeface="Arial" panose="020B0604020202020204" pitchFamily="34" charset="0"/>
              </a:rPr>
              <a:t>9.7 days</a:t>
            </a:r>
          </a:p>
          <a:p>
            <a:pPr marL="395288" indent="-217488">
              <a:buFont typeface="Arial" panose="020B0604020202020204" pitchFamily="34" charset="0"/>
              <a:buChar char="•"/>
              <a:defRPr/>
            </a:pPr>
            <a:r>
              <a:rPr lang="en-US" sz="1600" dirty="0">
                <a:solidFill>
                  <a:schemeClr val="accent2"/>
                </a:solidFill>
                <a:latin typeface="Arial" panose="020B0604020202020204" pitchFamily="34" charset="0"/>
                <a:ea typeface="ＭＳ Ｐゴシック" charset="0"/>
                <a:cs typeface="Arial" panose="020B0604020202020204" pitchFamily="34" charset="0"/>
              </a:rPr>
              <a:t>absent --</a:t>
            </a:r>
            <a:r>
              <a:rPr lang="en-US" sz="1600" dirty="0">
                <a:latin typeface="Arial" panose="020B0604020202020204" pitchFamily="34" charset="0"/>
                <a:ea typeface="ＭＳ Ｐゴシック" charset="0"/>
                <a:cs typeface="Arial" panose="020B0604020202020204" pitchFamily="34" charset="0"/>
              </a:rPr>
              <a:t> </a:t>
            </a:r>
            <a:r>
              <a:rPr lang="en-US" sz="1600" dirty="0">
                <a:solidFill>
                  <a:schemeClr val="accent2"/>
                </a:solidFill>
                <a:latin typeface="Arial" panose="020B0604020202020204" pitchFamily="34" charset="0"/>
                <a:ea typeface="ＭＳ Ｐゴシック" charset="0"/>
                <a:cs typeface="Arial" panose="020B0604020202020204" pitchFamily="34" charset="0"/>
              </a:rPr>
              <a:t>73 days</a:t>
            </a:r>
            <a:endParaRPr lang="en-US" dirty="0">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62800" y="6583364"/>
            <a:ext cx="33348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ea typeface="ＭＳ Ｐゴシック" charset="0"/>
              </a:rPr>
              <a:t>Williams et al. 2004. </a:t>
            </a:r>
            <a:r>
              <a:rPr lang="en-US" sz="1200" i="1">
                <a:ea typeface="ＭＳ Ｐゴシック" charset="0"/>
              </a:rPr>
              <a:t>J. Chemical Ecology</a:t>
            </a:r>
            <a:r>
              <a:rPr lang="en-US" sz="1200">
                <a:ea typeface="ＭＳ Ｐゴシック" charset="0"/>
              </a:rPr>
              <a:t> 30:1901</a:t>
            </a:r>
          </a:p>
        </p:txBody>
      </p:sp>
      <p:sp>
        <p:nvSpPr>
          <p:cNvPr id="45066" name="Text Box 10"/>
          <p:cNvSpPr txBox="1">
            <a:spLocks noChangeArrowheads="1"/>
          </p:cNvSpPr>
          <p:nvPr/>
        </p:nvSpPr>
        <p:spPr bwMode="auto">
          <a:xfrm>
            <a:off x="1812926" y="4495801"/>
            <a:ext cx="245427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dirty="0">
                <a:solidFill>
                  <a:schemeClr val="accent2"/>
                </a:solidFill>
                <a:latin typeface="Arial" panose="020B0604020202020204" pitchFamily="34" charset="0"/>
                <a:ea typeface="ＭＳ Ｐゴシック" charset="0"/>
                <a:cs typeface="Arial" panose="020B0604020202020204" pitchFamily="34" charset="0"/>
              </a:rPr>
              <a:t>FURTHER QUESTIONS</a:t>
            </a:r>
          </a:p>
          <a:p>
            <a:pPr marL="285750" indent="-285750">
              <a:buClr>
                <a:srgbClr val="FF0000"/>
              </a:buClr>
              <a:buFont typeface="Wingdings" panose="05000000000000000000" pitchFamily="2" charset="2"/>
              <a:buChar char="§"/>
              <a:defRPr/>
            </a:pPr>
            <a:r>
              <a:rPr lang="en-US" sz="1600" dirty="0">
                <a:latin typeface="Arial" panose="020B0604020202020204" pitchFamily="34" charset="0"/>
                <a:ea typeface="ＭＳ Ｐゴシック" charset="0"/>
                <a:cs typeface="Arial" panose="020B0604020202020204" pitchFamily="34" charset="0"/>
              </a:rPr>
              <a:t>Mechanism for moving and storing TTX?</a:t>
            </a:r>
          </a:p>
          <a:p>
            <a:pPr marL="285750" indent="-285750">
              <a:buClr>
                <a:srgbClr val="FF0000"/>
              </a:buClr>
              <a:buFont typeface="Wingdings" panose="05000000000000000000" pitchFamily="2" charset="2"/>
              <a:buChar char="§"/>
              <a:defRPr/>
            </a:pPr>
            <a:endParaRPr lang="en-US" sz="1600" dirty="0">
              <a:latin typeface="Arial" panose="020B0604020202020204" pitchFamily="34" charset="0"/>
              <a:ea typeface="ＭＳ Ｐゴシック" charset="0"/>
              <a:cs typeface="Arial" panose="020B0604020202020204" pitchFamily="34" charset="0"/>
            </a:endParaRPr>
          </a:p>
          <a:p>
            <a:pPr marL="285750" indent="-285750">
              <a:buClr>
                <a:srgbClr val="FF0000"/>
              </a:buClr>
              <a:buFont typeface="Wingdings" panose="05000000000000000000" pitchFamily="2" charset="2"/>
              <a:buChar char="§"/>
              <a:defRPr/>
            </a:pPr>
            <a:r>
              <a:rPr lang="en-US" sz="1600" dirty="0">
                <a:latin typeface="Arial" panose="020B0604020202020204" pitchFamily="34" charset="0"/>
                <a:ea typeface="ＭＳ Ｐゴシック" charset="0"/>
                <a:cs typeface="Arial" panose="020B0604020202020204" pitchFamily="34" charset="0"/>
              </a:rPr>
              <a:t>Only in </a:t>
            </a:r>
            <a:r>
              <a:rPr lang="en-US" sz="1600" i="1" dirty="0">
                <a:latin typeface="Arial" panose="020B0604020202020204" pitchFamily="34" charset="0"/>
                <a:ea typeface="ＭＳ Ｐゴシック" charset="0"/>
                <a:cs typeface="Arial" panose="020B0604020202020204" pitchFamily="34" charset="0"/>
              </a:rPr>
              <a:t>T. </a:t>
            </a:r>
            <a:r>
              <a:rPr lang="en-US" sz="1600" i="1" dirty="0" err="1">
                <a:latin typeface="Arial" panose="020B0604020202020204" pitchFamily="34" charset="0"/>
                <a:ea typeface="ＭＳ Ｐゴシック" charset="0"/>
                <a:cs typeface="Arial" panose="020B0604020202020204" pitchFamily="34" charset="0"/>
              </a:rPr>
              <a:t>sirtalis</a:t>
            </a:r>
            <a:r>
              <a:rPr lang="en-US" sz="1600" i="1" dirty="0">
                <a:latin typeface="Arial" panose="020B0604020202020204" pitchFamily="34" charset="0"/>
                <a:ea typeface="ＭＳ Ｐゴシック" charset="0"/>
                <a:cs typeface="Arial" panose="020B0604020202020204" pitchFamily="34" charset="0"/>
              </a:rPr>
              <a:t>? </a:t>
            </a:r>
          </a:p>
          <a:p>
            <a:pPr marL="285750" indent="-285750">
              <a:buClr>
                <a:srgbClr val="FF0000"/>
              </a:buClr>
              <a:buFont typeface="Wingdings" panose="05000000000000000000" pitchFamily="2" charset="2"/>
              <a:buChar char="§"/>
              <a:defRPr/>
            </a:pPr>
            <a:endParaRPr lang="en-US" sz="1600" i="1" dirty="0">
              <a:latin typeface="Arial" panose="020B0604020202020204" pitchFamily="34" charset="0"/>
              <a:ea typeface="ＭＳ Ｐゴシック" charset="0"/>
              <a:cs typeface="Arial" panose="020B0604020202020204" pitchFamily="34" charset="0"/>
            </a:endParaRPr>
          </a:p>
          <a:p>
            <a:pPr marL="285750" indent="-285750">
              <a:buClr>
                <a:srgbClr val="FF0000"/>
              </a:buClr>
              <a:buFont typeface="Wingdings" panose="05000000000000000000" pitchFamily="2" charset="2"/>
              <a:buChar char="§"/>
              <a:defRPr/>
            </a:pPr>
            <a:r>
              <a:rPr lang="en-US" sz="1600" dirty="0">
                <a:latin typeface="Arial" panose="020B0604020202020204" pitchFamily="34" charset="0"/>
                <a:ea typeface="ＭＳ Ｐゴシック" charset="0"/>
                <a:cs typeface="Arial" panose="020B0604020202020204" pitchFamily="34" charset="0"/>
              </a:rPr>
              <a:t>In all populations?</a:t>
            </a:r>
          </a:p>
        </p:txBody>
      </p:sp>
      <p:pic>
        <p:nvPicPr>
          <p:cNvPr id="5122" name="Picture 2" descr="http://upload.wikimedia.org/wikipedia/commons/f/f7/Thamnophis_sirtalis_sirtalis_Woos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1927" y="1752600"/>
            <a:ext cx="5785640" cy="48213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572000" y="1733729"/>
            <a:ext cx="6324600" cy="4854926"/>
            <a:chOff x="2595562" y="1693299"/>
            <a:chExt cx="6696075" cy="5064655"/>
          </a:xfrm>
        </p:grpSpPr>
        <p:pic>
          <p:nvPicPr>
            <p:cNvPr id="5126" name="Picture 6" descr="http://upload.wikimedia.org/wikipedia/commons/7/76/Coast_Garter_Snak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5562" y="1738278"/>
              <a:ext cx="6696075" cy="5019676"/>
            </a:xfrm>
            <a:prstGeom prst="rect">
              <a:avLst/>
            </a:prstGeom>
            <a:noFill/>
            <a:extLst>
              <a:ext uri="{909E8E84-426E-40DD-AFC4-6F175D3DCCD1}">
                <a14:hiddenFill xmlns:a14="http://schemas.microsoft.com/office/drawing/2010/main">
                  <a:solidFill>
                    <a:srgbClr val="FFFFFF"/>
                  </a:solidFill>
                </a14:hiddenFill>
              </a:ext>
            </a:extLst>
          </p:spPr>
        </p:pic>
        <p:pic>
          <p:nvPicPr>
            <p:cNvPr id="55297" name="Picture 5" descr="Untitled-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48" t="18748"/>
            <a:stretch/>
          </p:blipFill>
          <p:spPr bwMode="auto">
            <a:xfrm>
              <a:off x="2595562" y="1693299"/>
              <a:ext cx="2489653" cy="149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3381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062"/>
                                        </p:tgtEl>
                                        <p:attrNameLst>
                                          <p:attrName>style.visibility</p:attrName>
                                        </p:attrNameLst>
                                      </p:cBhvr>
                                      <p:to>
                                        <p:strVal val="visible"/>
                                      </p:to>
                                    </p:set>
                                    <p:animEffect transition="in" filter="fade">
                                      <p:cBhvr>
                                        <p:cTn id="12" dur="500"/>
                                        <p:tgtEl>
                                          <p:spTgt spid="450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63">
                                            <p:txEl>
                                              <p:pRg st="0" end="0"/>
                                            </p:txEl>
                                          </p:spTgt>
                                        </p:tgtEl>
                                        <p:attrNameLst>
                                          <p:attrName>style.visibility</p:attrName>
                                        </p:attrNameLst>
                                      </p:cBhvr>
                                      <p:to>
                                        <p:strVal val="visible"/>
                                      </p:to>
                                    </p:set>
                                    <p:animEffect transition="in" filter="fade">
                                      <p:cBhvr>
                                        <p:cTn id="17" dur="500"/>
                                        <p:tgtEl>
                                          <p:spTgt spid="4506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5063">
                                            <p:txEl>
                                              <p:pRg st="1" end="1"/>
                                            </p:txEl>
                                          </p:spTgt>
                                        </p:tgtEl>
                                        <p:attrNameLst>
                                          <p:attrName>style.visibility</p:attrName>
                                        </p:attrNameLst>
                                      </p:cBhvr>
                                      <p:to>
                                        <p:strVal val="visible"/>
                                      </p:to>
                                    </p:set>
                                    <p:animEffect transition="in" filter="fade">
                                      <p:cBhvr>
                                        <p:cTn id="20" dur="500"/>
                                        <p:tgtEl>
                                          <p:spTgt spid="4506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5063">
                                            <p:txEl>
                                              <p:pRg st="2" end="2"/>
                                            </p:txEl>
                                          </p:spTgt>
                                        </p:tgtEl>
                                        <p:attrNameLst>
                                          <p:attrName>style.visibility</p:attrName>
                                        </p:attrNameLst>
                                      </p:cBhvr>
                                      <p:to>
                                        <p:strVal val="visible"/>
                                      </p:to>
                                    </p:set>
                                    <p:animEffect transition="in" filter="fade">
                                      <p:cBhvr>
                                        <p:cTn id="23" dur="500"/>
                                        <p:tgtEl>
                                          <p:spTgt spid="4506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064"/>
                                        </p:tgtEl>
                                        <p:attrNameLst>
                                          <p:attrName>style.visibility</p:attrName>
                                        </p:attrNameLst>
                                      </p:cBhvr>
                                      <p:to>
                                        <p:strVal val="visible"/>
                                      </p:to>
                                    </p:set>
                                    <p:animEffect transition="in" filter="fade">
                                      <p:cBhvr>
                                        <p:cTn id="28" dur="500"/>
                                        <p:tgtEl>
                                          <p:spTgt spid="4506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066"/>
                                        </p:tgtEl>
                                        <p:attrNameLst>
                                          <p:attrName>style.visibility</p:attrName>
                                        </p:attrNameLst>
                                      </p:cBhvr>
                                      <p:to>
                                        <p:strVal val="visible"/>
                                      </p:to>
                                    </p:set>
                                    <p:animEffect transition="in" filter="fade">
                                      <p:cBhvr>
                                        <p:cTn id="33" dur="500"/>
                                        <p:tgtEl>
                                          <p:spTgt spid="4506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122"/>
                                        </p:tgtEl>
                                      </p:cBhvr>
                                    </p:animEffect>
                                    <p:set>
                                      <p:cBhvr>
                                        <p:cTn id="38" dur="1" fill="hold">
                                          <p:stCondLst>
                                            <p:cond delay="4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P spid="45064" grpId="0"/>
      <p:bldP spid="45066"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3"/>
          <a:stretch/>
        </p:blipFill>
        <p:spPr bwMode="auto">
          <a:xfrm>
            <a:off x="1524001" y="514739"/>
            <a:ext cx="4901949" cy="6204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914" y="2286000"/>
            <a:ext cx="680108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162580"/>
            <a:ext cx="10363200" cy="1446550"/>
          </a:xfrm>
          <a:prstGeom prst="rect">
            <a:avLst/>
          </a:prstGeom>
          <a:noFill/>
        </p:spPr>
        <p:txBody>
          <a:bodyPr wrap="square" rtlCol="0">
            <a:spAutoFit/>
          </a:bodyPr>
          <a:lstStyle/>
          <a:p>
            <a:pPr algn="r"/>
            <a:r>
              <a:rPr lang="en-US" sz="2800" dirty="0">
                <a:solidFill>
                  <a:schemeClr val="accent6">
                    <a:lumMod val="75000"/>
                  </a:schemeClr>
                </a:solidFill>
                <a:latin typeface="Arial" panose="020B0604020202020204" pitchFamily="34" charset="0"/>
                <a:cs typeface="Arial" panose="020B0604020202020204" pitchFamily="34" charset="0"/>
              </a:rPr>
              <a:t>Other species of garter snake do not eat </a:t>
            </a:r>
            <a:r>
              <a:rPr lang="en-US" sz="2800" i="1" dirty="0" err="1">
                <a:solidFill>
                  <a:schemeClr val="accent6">
                    <a:lumMod val="75000"/>
                  </a:schemeClr>
                </a:solidFill>
                <a:latin typeface="Arial" panose="020B0604020202020204" pitchFamily="34" charset="0"/>
                <a:cs typeface="Arial" panose="020B0604020202020204" pitchFamily="34" charset="0"/>
              </a:rPr>
              <a:t>Taricha</a:t>
            </a:r>
            <a:r>
              <a:rPr lang="en-US" sz="2800" dirty="0">
                <a:solidFill>
                  <a:schemeClr val="accent6">
                    <a:lumMod val="75000"/>
                  </a:schemeClr>
                </a:solidFill>
                <a:latin typeface="Arial" panose="020B0604020202020204" pitchFamily="34" charset="0"/>
                <a:cs typeface="Arial" panose="020B0604020202020204" pitchFamily="34" charset="0"/>
              </a:rPr>
              <a:t>…</a:t>
            </a:r>
            <a:r>
              <a:rPr lang="en-US" sz="2800" dirty="0">
                <a:solidFill>
                  <a:srgbClr val="EE8B08"/>
                </a:solidFill>
                <a:latin typeface="Arial" panose="020B0604020202020204" pitchFamily="34" charset="0"/>
                <a:cs typeface="Arial" panose="020B0604020202020204" pitchFamily="34" charset="0"/>
              </a:rPr>
              <a:t>                    </a:t>
            </a:r>
          </a:p>
          <a:p>
            <a:pPr algn="r"/>
            <a:endParaRPr lang="en-US" sz="2800" dirty="0">
              <a:solidFill>
                <a:srgbClr val="EE8B08"/>
              </a:solidFill>
              <a:latin typeface="Arial" panose="020B0604020202020204" pitchFamily="34" charset="0"/>
              <a:cs typeface="Arial" panose="020B0604020202020204" pitchFamily="34" charset="0"/>
            </a:endParaRPr>
          </a:p>
          <a:p>
            <a:pPr algn="r"/>
            <a:r>
              <a:rPr lang="en-US" sz="3200" dirty="0">
                <a:solidFill>
                  <a:srgbClr val="FF0000"/>
                </a:solidFill>
                <a:latin typeface="Arial" panose="020B0604020202020204" pitchFamily="34" charset="0"/>
                <a:cs typeface="Arial" panose="020B0604020202020204" pitchFamily="34" charset="0"/>
              </a:rPr>
              <a:t>or do they?</a:t>
            </a:r>
          </a:p>
        </p:txBody>
      </p:sp>
      <p:sp>
        <p:nvSpPr>
          <p:cNvPr id="2" name="Rectangle 1"/>
          <p:cNvSpPr/>
          <p:nvPr/>
        </p:nvSpPr>
        <p:spPr bwMode="auto">
          <a:xfrm>
            <a:off x="1295400" y="885856"/>
            <a:ext cx="2362200" cy="178114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solidFill>
                <a:srgbClr val="800080"/>
              </a:solidFill>
              <a:latin typeface="Times" charset="0"/>
              <a:ea typeface="ＭＳ Ｐゴシック" charset="0"/>
            </a:endParaRPr>
          </a:p>
        </p:txBody>
      </p:sp>
      <p:sp>
        <p:nvSpPr>
          <p:cNvPr id="6" name="Rectangle 5"/>
          <p:cNvSpPr/>
          <p:nvPr/>
        </p:nvSpPr>
        <p:spPr bwMode="auto">
          <a:xfrm>
            <a:off x="1222664" y="2819401"/>
            <a:ext cx="2362200" cy="178114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solidFill>
                <a:srgbClr val="800080"/>
              </a:solidFill>
              <a:latin typeface="Times" charset="0"/>
              <a:ea typeface="ＭＳ Ｐゴシック" charset="0"/>
            </a:endParaRPr>
          </a:p>
        </p:txBody>
      </p:sp>
      <p:sp>
        <p:nvSpPr>
          <p:cNvPr id="7" name="Rectangle 6"/>
          <p:cNvSpPr/>
          <p:nvPr/>
        </p:nvSpPr>
        <p:spPr bwMode="auto">
          <a:xfrm>
            <a:off x="1447800" y="4800601"/>
            <a:ext cx="2362200" cy="178114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solidFill>
                <a:srgbClr val="800080"/>
              </a:solidFill>
              <a:latin typeface="Times" charset="0"/>
              <a:ea typeface="ＭＳ Ｐゴシック" charset="0"/>
            </a:endParaRPr>
          </a:p>
        </p:txBody>
      </p:sp>
    </p:spTree>
    <p:extLst>
      <p:ext uri="{BB962C8B-B14F-4D97-AF65-F5344CB8AC3E}">
        <p14:creationId xmlns:p14="http://schemas.microsoft.com/office/powerpoint/2010/main" val="152220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fade">
                                      <p:cBhvr>
                                        <p:cTn id="26"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981201" y="304801"/>
            <a:ext cx="8161401"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A word on coevolution with deadly prey</a:t>
            </a:r>
          </a:p>
        </p:txBody>
      </p:sp>
      <p:sp>
        <p:nvSpPr>
          <p:cNvPr id="3" name="TextBox 2"/>
          <p:cNvSpPr txBox="1"/>
          <p:nvPr/>
        </p:nvSpPr>
        <p:spPr>
          <a:xfrm>
            <a:off x="1828801" y="1295401"/>
            <a:ext cx="7932801"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EE8B08"/>
                </a:solidFill>
                <a:latin typeface="Arial" panose="020B0604020202020204" pitchFamily="34" charset="0"/>
                <a:cs typeface="Arial" panose="020B0604020202020204" pitchFamily="34" charset="0"/>
              </a:rPr>
              <a:t>How can fatal poisons or resistance to them be favored by selection?</a:t>
            </a:r>
          </a:p>
        </p:txBody>
      </p:sp>
      <p:pic>
        <p:nvPicPr>
          <p:cNvPr id="4098" name="Picture 2" descr="http://faculty.virginia.edu/brodie/images/research/snake_eats_new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398088"/>
            <a:ext cx="9144000" cy="44500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00600" y="2413195"/>
            <a:ext cx="5867400" cy="646331"/>
          </a:xfrm>
          <a:prstGeom prst="rect">
            <a:avLst/>
          </a:prstGeom>
        </p:spPr>
        <p:txBody>
          <a:bodyPr wrap="square">
            <a:spAutoFit/>
          </a:bodyPr>
          <a:lstStyle/>
          <a:p>
            <a:r>
              <a:rPr lang="en-US" dirty="0">
                <a:hlinkClick r:id="rId4"/>
              </a:rPr>
              <a:t>http://video.nationalgeographic.com/video/animals/amphibians-animals/salamanders/weirdest-newt/</a:t>
            </a:r>
            <a:r>
              <a:rPr lang="en-US" dirty="0"/>
              <a:t> </a:t>
            </a:r>
          </a:p>
        </p:txBody>
      </p:sp>
    </p:spTree>
    <p:extLst>
      <p:ext uri="{BB962C8B-B14F-4D97-AF65-F5344CB8AC3E}">
        <p14:creationId xmlns:p14="http://schemas.microsoft.com/office/powerpoint/2010/main" val="3931938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159244" y="171271"/>
            <a:ext cx="8229600" cy="1200329"/>
          </a:xfrm>
          <a:prstGeom prst="rect">
            <a:avLst/>
          </a:prstGeom>
          <a:noFill/>
        </p:spPr>
        <p:txBody>
          <a:bodyPr wrap="square" rtlCol="0">
            <a:spAutoFit/>
          </a:bodyPr>
          <a:lstStyle/>
          <a:p>
            <a:pPr algn="ctr"/>
            <a:r>
              <a:rPr lang="en-US" sz="3600" b="1" dirty="0">
                <a:solidFill>
                  <a:schemeClr val="accent6">
                    <a:lumMod val="75000"/>
                  </a:schemeClr>
                </a:solidFill>
                <a:latin typeface="Arial" panose="020B0604020202020204" pitchFamily="34" charset="0"/>
                <a:cs typeface="Arial" panose="020B0604020202020204" pitchFamily="34" charset="0"/>
              </a:rPr>
              <a:t>What can we say about coevolution in places with extreme traits?</a:t>
            </a:r>
          </a:p>
        </p:txBody>
      </p:sp>
      <p:pic>
        <p:nvPicPr>
          <p:cNvPr id="6" name="Picture 3" descr="mismatch 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955" y="1487407"/>
            <a:ext cx="3226045" cy="529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newt ttx map"/>
          <p:cNvPicPr>
            <a:picLocks noChangeAspect="1" noChangeArrowheads="1"/>
          </p:cNvPicPr>
          <p:nvPr/>
        </p:nvPicPr>
        <p:blipFill>
          <a:blip r:embed="rId3">
            <a:extLst>
              <a:ext uri="{28A0092B-C50C-407E-A947-70E740481C1C}">
                <a14:useLocalDpi xmlns:a14="http://schemas.microsoft.com/office/drawing/2010/main" val="0"/>
              </a:ext>
            </a:extLst>
          </a:blip>
          <a:srcRect r="52849"/>
          <a:stretch>
            <a:fillRect/>
          </a:stretch>
        </p:blipFill>
        <p:spPr bwMode="auto">
          <a:xfrm>
            <a:off x="6400800" y="1472300"/>
            <a:ext cx="3226044" cy="539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898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6E1F4D4-197C-34B9-632C-122A0A594182}"/>
              </a:ext>
            </a:extLst>
          </p:cNvPr>
          <p:cNvSpPr txBox="1">
            <a:spLocks/>
          </p:cNvSpPr>
          <p:nvPr/>
        </p:nvSpPr>
        <p:spPr>
          <a:xfrm>
            <a:off x="744172" y="298396"/>
            <a:ext cx="10972800" cy="8952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Multidimensional Selection</a:t>
            </a:r>
          </a:p>
        </p:txBody>
      </p:sp>
      <p:pic>
        <p:nvPicPr>
          <p:cNvPr id="4" name="Picture 2">
            <a:extLst>
              <a:ext uri="{FF2B5EF4-FFF2-40B4-BE49-F238E27FC236}">
                <a16:creationId xmlns:a16="http://schemas.microsoft.com/office/drawing/2014/main" id="{A0FF3954-8BE3-BEB3-4768-292F41193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887" y="3124391"/>
            <a:ext cx="1869370" cy="210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s://encrypted-tbn0.gstatic.com/images?q=tbn:ANd9GcRG8X7BhfR919iP1IsRoXCE2hHqiUzE_eTlDGkfLSQBwdnKOkDUSQ">
            <a:extLst>
              <a:ext uri="{FF2B5EF4-FFF2-40B4-BE49-F238E27FC236}">
                <a16:creationId xmlns:a16="http://schemas.microsoft.com/office/drawing/2014/main" id="{506FD14B-8810-D3D9-01B7-44C7ECE66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03"/>
          <a:stretch/>
        </p:blipFill>
        <p:spPr bwMode="auto">
          <a:xfrm>
            <a:off x="617447" y="1964761"/>
            <a:ext cx="2643495" cy="23473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izard on the road at night&#10;&#10;AI-generated content may be incorrect.">
            <a:extLst>
              <a:ext uri="{FF2B5EF4-FFF2-40B4-BE49-F238E27FC236}">
                <a16:creationId xmlns:a16="http://schemas.microsoft.com/office/drawing/2014/main" id="{66888B6C-398B-8292-B551-86BC7F8B68CF}"/>
              </a:ext>
            </a:extLst>
          </p:cNvPr>
          <p:cNvPicPr>
            <a:picLocks noChangeAspect="1"/>
          </p:cNvPicPr>
          <p:nvPr/>
        </p:nvPicPr>
        <p:blipFill>
          <a:blip r:embed="rId4" cstate="print">
            <a:extLst>
              <a:ext uri="{28A0092B-C50C-407E-A947-70E740481C1C}">
                <a14:useLocalDpi xmlns:a14="http://schemas.microsoft.com/office/drawing/2010/main" val="0"/>
              </a:ext>
            </a:extLst>
          </a:blip>
          <a:srcRect b="32802"/>
          <a:stretch/>
        </p:blipFill>
        <p:spPr>
          <a:xfrm>
            <a:off x="9927887" y="2087132"/>
            <a:ext cx="2272134" cy="2035773"/>
          </a:xfrm>
          <a:prstGeom prst="rect">
            <a:avLst/>
          </a:prstGeom>
        </p:spPr>
      </p:pic>
      <p:pic>
        <p:nvPicPr>
          <p:cNvPr id="8" name="Picture 7">
            <a:extLst>
              <a:ext uri="{FF2B5EF4-FFF2-40B4-BE49-F238E27FC236}">
                <a16:creationId xmlns:a16="http://schemas.microsoft.com/office/drawing/2014/main" id="{F37E9622-A16F-5362-7523-8180671ADC05}"/>
              </a:ext>
            </a:extLst>
          </p:cNvPr>
          <p:cNvPicPr>
            <a:picLocks noChangeAspect="1"/>
          </p:cNvPicPr>
          <p:nvPr/>
        </p:nvPicPr>
        <p:blipFill>
          <a:blip r:embed="rId5"/>
          <a:srcRect b="9241"/>
          <a:stretch/>
        </p:blipFill>
        <p:spPr>
          <a:xfrm>
            <a:off x="4007882" y="1333977"/>
            <a:ext cx="2286000" cy="1699908"/>
          </a:xfrm>
          <a:prstGeom prst="rect">
            <a:avLst/>
          </a:prstGeom>
        </p:spPr>
      </p:pic>
      <p:pic>
        <p:nvPicPr>
          <p:cNvPr id="9" name="Picture 8" descr="A pile of logs in a forest&#10;&#10;AI-generated content may be incorrect.">
            <a:extLst>
              <a:ext uri="{FF2B5EF4-FFF2-40B4-BE49-F238E27FC236}">
                <a16:creationId xmlns:a16="http://schemas.microsoft.com/office/drawing/2014/main" id="{2B1C69F2-9F99-3451-8FE9-E5987C09A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5257" y="1322281"/>
            <a:ext cx="2539355" cy="1700098"/>
          </a:xfrm>
          <a:prstGeom prst="rect">
            <a:avLst/>
          </a:prstGeom>
        </p:spPr>
      </p:pic>
      <p:pic>
        <p:nvPicPr>
          <p:cNvPr id="10" name="Picture 9" descr="A puddle in a dry land&#10;&#10;AI-generated content may be incorrect.">
            <a:extLst>
              <a:ext uri="{FF2B5EF4-FFF2-40B4-BE49-F238E27FC236}">
                <a16:creationId xmlns:a16="http://schemas.microsoft.com/office/drawing/2014/main" id="{A66E5BB9-6959-1049-DB41-B81A83B066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 y="4711222"/>
            <a:ext cx="4277032" cy="1872140"/>
          </a:xfrm>
          <a:prstGeom prst="rect">
            <a:avLst/>
          </a:prstGeom>
        </p:spPr>
      </p:pic>
      <p:cxnSp>
        <p:nvCxnSpPr>
          <p:cNvPr id="17" name="Straight Arrow Connector 16">
            <a:extLst>
              <a:ext uri="{FF2B5EF4-FFF2-40B4-BE49-F238E27FC236}">
                <a16:creationId xmlns:a16="http://schemas.microsoft.com/office/drawing/2014/main" id="{CAB31C19-AB9B-D243-7D5A-84BD7BBCB13A}"/>
              </a:ext>
            </a:extLst>
          </p:cNvPr>
          <p:cNvCxnSpPr>
            <a:cxnSpLocks/>
          </p:cNvCxnSpPr>
          <p:nvPr/>
        </p:nvCxnSpPr>
        <p:spPr>
          <a:xfrm flipH="1">
            <a:off x="7165257" y="3303054"/>
            <a:ext cx="2762630" cy="489905"/>
          </a:xfrm>
          <a:prstGeom prst="straightConnector1">
            <a:avLst/>
          </a:pr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C74CF1F-9351-8801-ECF7-8AD969064226}"/>
              </a:ext>
            </a:extLst>
          </p:cNvPr>
          <p:cNvCxnSpPr>
            <a:cxnSpLocks/>
          </p:cNvCxnSpPr>
          <p:nvPr/>
        </p:nvCxnSpPr>
        <p:spPr>
          <a:xfrm flipH="1">
            <a:off x="6703137" y="2910923"/>
            <a:ext cx="971315" cy="637083"/>
          </a:xfrm>
          <a:prstGeom prst="straightConnector1">
            <a:avLst/>
          </a:pr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45854D-4DA8-2EA9-7D97-9DB11B42CC03}"/>
              </a:ext>
            </a:extLst>
          </p:cNvPr>
          <p:cNvCxnSpPr>
            <a:cxnSpLocks/>
          </p:cNvCxnSpPr>
          <p:nvPr/>
        </p:nvCxnSpPr>
        <p:spPr>
          <a:xfrm>
            <a:off x="4935359" y="3105018"/>
            <a:ext cx="578496" cy="719098"/>
          </a:xfrm>
          <a:prstGeom prst="straightConnector1">
            <a:avLst/>
          </a:pr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9E79E6F-EA0F-0A88-E9C0-D5AB72FBECD7}"/>
              </a:ext>
            </a:extLst>
          </p:cNvPr>
          <p:cNvCxnSpPr>
            <a:cxnSpLocks/>
            <a:endCxn id="4" idx="1"/>
          </p:cNvCxnSpPr>
          <p:nvPr/>
        </p:nvCxnSpPr>
        <p:spPr>
          <a:xfrm>
            <a:off x="3189893" y="3600028"/>
            <a:ext cx="2105994" cy="574571"/>
          </a:xfrm>
          <a:prstGeom prst="straightConnector1">
            <a:avLst/>
          </a:pr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4190EDF-8A7F-B79B-9563-A3DE5D2694D0}"/>
              </a:ext>
            </a:extLst>
          </p:cNvPr>
          <p:cNvCxnSpPr>
            <a:cxnSpLocks/>
          </p:cNvCxnSpPr>
          <p:nvPr/>
        </p:nvCxnSpPr>
        <p:spPr>
          <a:xfrm flipV="1">
            <a:off x="4650008" y="4835995"/>
            <a:ext cx="927866" cy="408184"/>
          </a:xfrm>
          <a:prstGeom prst="straightConnector1">
            <a:avLst/>
          </a:pr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8366015-5457-AD75-A377-5F00678BA47B}"/>
              </a:ext>
            </a:extLst>
          </p:cNvPr>
          <p:cNvPicPr>
            <a:picLocks noChangeAspect="1"/>
          </p:cNvPicPr>
          <p:nvPr/>
        </p:nvPicPr>
        <p:blipFill>
          <a:blip r:embed="rId8"/>
          <a:stretch>
            <a:fillRect/>
          </a:stretch>
        </p:blipFill>
        <p:spPr>
          <a:xfrm>
            <a:off x="8183648" y="4468757"/>
            <a:ext cx="4008352" cy="2411748"/>
          </a:xfrm>
          <a:prstGeom prst="rect">
            <a:avLst/>
          </a:prstGeom>
        </p:spPr>
      </p:pic>
      <p:cxnSp>
        <p:nvCxnSpPr>
          <p:cNvPr id="14" name="Straight Arrow Connector 13">
            <a:extLst>
              <a:ext uri="{FF2B5EF4-FFF2-40B4-BE49-F238E27FC236}">
                <a16:creationId xmlns:a16="http://schemas.microsoft.com/office/drawing/2014/main" id="{86CC8573-B723-18EF-088B-5DC1207993CB}"/>
              </a:ext>
            </a:extLst>
          </p:cNvPr>
          <p:cNvCxnSpPr>
            <a:cxnSpLocks/>
          </p:cNvCxnSpPr>
          <p:nvPr/>
        </p:nvCxnSpPr>
        <p:spPr>
          <a:xfrm flipH="1" flipV="1">
            <a:off x="7010400" y="4711222"/>
            <a:ext cx="1371600" cy="946199"/>
          </a:xfrm>
          <a:prstGeom prst="straightConnector1">
            <a:avLst/>
          </a:pr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0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tsinfernalcuhu60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381000" y="3072040"/>
            <a:ext cx="473764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13855" y="0"/>
            <a:ext cx="492807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58" t="8340" r="2270" b="11032"/>
          <a:stretch/>
        </p:blipFill>
        <p:spPr bwMode="auto">
          <a:xfrm flipH="1">
            <a:off x="6251501" y="-31899"/>
            <a:ext cx="4416499" cy="315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Untitled-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090005" y="3130354"/>
            <a:ext cx="6579221" cy="368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45356" y="43934"/>
            <a:ext cx="966098" cy="369332"/>
          </a:xfrm>
          <a:prstGeom prst="rect">
            <a:avLst/>
          </a:prstGeom>
          <a:noFill/>
        </p:spPr>
        <p:txBody>
          <a:bodyPr wrap="none" rtlCol="0">
            <a:spAutoFit/>
          </a:bodyPr>
          <a:lstStyle/>
          <a:p>
            <a:r>
              <a:rPr lang="en-US" b="1" dirty="0"/>
              <a:t>Cheetah</a:t>
            </a:r>
          </a:p>
        </p:txBody>
      </p:sp>
      <p:sp>
        <p:nvSpPr>
          <p:cNvPr id="15" name="TextBox 14"/>
          <p:cNvSpPr txBox="1"/>
          <p:nvPr/>
        </p:nvSpPr>
        <p:spPr>
          <a:xfrm>
            <a:off x="6441931" y="43934"/>
            <a:ext cx="876074" cy="369332"/>
          </a:xfrm>
          <a:prstGeom prst="rect">
            <a:avLst/>
          </a:prstGeom>
          <a:noFill/>
        </p:spPr>
        <p:txBody>
          <a:bodyPr wrap="none" rtlCol="0">
            <a:spAutoFit/>
          </a:bodyPr>
          <a:lstStyle/>
          <a:p>
            <a:r>
              <a:rPr lang="en-US" b="1" dirty="0"/>
              <a:t>Gazelle</a:t>
            </a:r>
          </a:p>
        </p:txBody>
      </p:sp>
      <p:sp>
        <p:nvSpPr>
          <p:cNvPr id="3" name="TextBox 2"/>
          <p:cNvSpPr txBox="1"/>
          <p:nvPr/>
        </p:nvSpPr>
        <p:spPr>
          <a:xfrm>
            <a:off x="752071" y="3124200"/>
            <a:ext cx="1421095" cy="369332"/>
          </a:xfrm>
          <a:prstGeom prst="rect">
            <a:avLst/>
          </a:prstGeom>
          <a:noFill/>
        </p:spPr>
        <p:txBody>
          <a:bodyPr wrap="none" rtlCol="0">
            <a:spAutoFit/>
          </a:bodyPr>
          <a:lstStyle/>
          <a:p>
            <a:r>
              <a:rPr lang="en-US" b="1" dirty="0"/>
              <a:t>Garter Snake</a:t>
            </a:r>
          </a:p>
        </p:txBody>
      </p:sp>
      <p:sp>
        <p:nvSpPr>
          <p:cNvPr id="17" name="TextBox 16"/>
          <p:cNvSpPr txBox="1"/>
          <p:nvPr/>
        </p:nvSpPr>
        <p:spPr>
          <a:xfrm>
            <a:off x="6621424" y="3270785"/>
            <a:ext cx="703591" cy="369332"/>
          </a:xfrm>
          <a:prstGeom prst="rect">
            <a:avLst/>
          </a:prstGeom>
          <a:noFill/>
        </p:spPr>
        <p:txBody>
          <a:bodyPr wrap="none" rtlCol="0">
            <a:spAutoFit/>
          </a:bodyPr>
          <a:lstStyle/>
          <a:p>
            <a:r>
              <a:rPr lang="en-US" b="1" dirty="0"/>
              <a:t>Newt</a:t>
            </a:r>
          </a:p>
        </p:txBody>
      </p:sp>
    </p:spTree>
    <p:extLst>
      <p:ext uri="{BB962C8B-B14F-4D97-AF65-F5344CB8AC3E}">
        <p14:creationId xmlns:p14="http://schemas.microsoft.com/office/powerpoint/2010/main" val="3538516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02"/>
            <a:ext cx="8763000" cy="1447799"/>
          </a:xfrm>
        </p:spPr>
        <p:txBody>
          <a:bodyPr>
            <a:normAutofit/>
          </a:bodyPr>
          <a:lstStyle/>
          <a:p>
            <a:r>
              <a:rPr lang="en-US" dirty="0"/>
              <a:t>Skin is the primary source of TTX (0 to 28 mg)</a:t>
            </a:r>
          </a:p>
          <a:p>
            <a:r>
              <a:rPr lang="en-US" dirty="0"/>
              <a:t>Also deposited in yolk of the eggs (up to 4600 ng)</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129"/>
          <a:stretch/>
        </p:blipFill>
        <p:spPr bwMode="auto">
          <a:xfrm rot="16200000">
            <a:off x="7899400" y="-431799"/>
            <a:ext cx="1981200"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649" r="13162" b="30655"/>
          <a:stretch/>
        </p:blipFill>
        <p:spPr bwMode="auto">
          <a:xfrm>
            <a:off x="7161473" y="3657601"/>
            <a:ext cx="3468428" cy="309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14" t="14138" r="27371" b="38272"/>
          <a:stretch/>
        </p:blipFill>
        <p:spPr bwMode="auto">
          <a:xfrm>
            <a:off x="1662582" y="3810001"/>
            <a:ext cx="290941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C:\Users\gall\Pictures\Taricha\Taricha rivularis EDB107.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010" b="3382"/>
          <a:stretch/>
        </p:blipFill>
        <p:spPr bwMode="auto">
          <a:xfrm>
            <a:off x="1828800" y="228600"/>
            <a:ext cx="4047879" cy="184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400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86800" cy="1143000"/>
          </a:xfrm>
        </p:spPr>
        <p:txBody>
          <a:bodyPr>
            <a:noAutofit/>
          </a:bodyPr>
          <a:lstStyle/>
          <a:p>
            <a:r>
              <a:rPr lang="en-US" sz="3600" dirty="0"/>
              <a:t>Newt egg toxicity and the </a:t>
            </a:r>
            <a:br>
              <a:rPr lang="en-US" sz="3600" dirty="0"/>
            </a:br>
            <a:r>
              <a:rPr lang="en-US" sz="3600" dirty="0"/>
              <a:t>implications for coevolution</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355726"/>
            <a:ext cx="4419600"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p:cNvSpPr txBox="1">
            <a:spLocks noChangeArrowheads="1"/>
          </p:cNvSpPr>
          <p:nvPr/>
        </p:nvSpPr>
        <p:spPr bwMode="auto">
          <a:xfrm rot="16200000">
            <a:off x="4993650" y="3121073"/>
            <a:ext cx="1781257" cy="400110"/>
          </a:xfrm>
          <a:prstGeom prst="rect">
            <a:avLst/>
          </a:prstGeom>
          <a:noFill/>
          <a:ln>
            <a:noFill/>
          </a:ln>
        </p:spPr>
        <p:txBody>
          <a:bodyPr wrap="none">
            <a:spAutoFit/>
          </a:bodyPr>
          <a:lstStyle>
            <a:lvl1pPr>
              <a:defRPr sz="2000">
                <a:solidFill>
                  <a:schemeClr val="tx1"/>
                </a:solidFill>
                <a:latin typeface="Times" pitchFamily="1" charset="0"/>
              </a:defRPr>
            </a:lvl1pPr>
            <a:lvl2pPr marL="742950" indent="-285750">
              <a:defRPr sz="2000">
                <a:solidFill>
                  <a:schemeClr val="tx1"/>
                </a:solidFill>
                <a:latin typeface="Times" pitchFamily="1" charset="0"/>
              </a:defRPr>
            </a:lvl2pPr>
            <a:lvl3pPr marL="1143000" indent="-228600">
              <a:defRPr sz="2000">
                <a:solidFill>
                  <a:schemeClr val="tx1"/>
                </a:solidFill>
                <a:latin typeface="Times" pitchFamily="1" charset="0"/>
              </a:defRPr>
            </a:lvl3pPr>
            <a:lvl4pPr marL="1600200" indent="-228600">
              <a:defRPr sz="2000">
                <a:solidFill>
                  <a:schemeClr val="tx1"/>
                </a:solidFill>
                <a:latin typeface="Times" pitchFamily="1" charset="0"/>
              </a:defRPr>
            </a:lvl4pPr>
            <a:lvl5pPr marL="2057400" indent="-228600">
              <a:defRPr sz="2000">
                <a:solidFill>
                  <a:schemeClr val="tx1"/>
                </a:solidFill>
                <a:latin typeface="Times" pitchFamily="1" charset="0"/>
              </a:defRPr>
            </a:lvl5pPr>
            <a:lvl6pPr marL="2514600" indent="-228600" eaLnBrk="0" fontAlgn="base" hangingPunct="0">
              <a:spcBef>
                <a:spcPct val="0"/>
              </a:spcBef>
              <a:spcAft>
                <a:spcPct val="0"/>
              </a:spcAft>
              <a:defRPr sz="2000">
                <a:solidFill>
                  <a:schemeClr val="tx1"/>
                </a:solidFill>
                <a:latin typeface="Times" pitchFamily="1" charset="0"/>
              </a:defRPr>
            </a:lvl6pPr>
            <a:lvl7pPr marL="2971800" indent="-228600" eaLnBrk="0" fontAlgn="base" hangingPunct="0">
              <a:spcBef>
                <a:spcPct val="0"/>
              </a:spcBef>
              <a:spcAft>
                <a:spcPct val="0"/>
              </a:spcAft>
              <a:defRPr sz="2000">
                <a:solidFill>
                  <a:schemeClr val="tx1"/>
                </a:solidFill>
                <a:latin typeface="Times" pitchFamily="1" charset="0"/>
              </a:defRPr>
            </a:lvl7pPr>
            <a:lvl8pPr marL="3429000" indent="-228600" eaLnBrk="0" fontAlgn="base" hangingPunct="0">
              <a:spcBef>
                <a:spcPct val="0"/>
              </a:spcBef>
              <a:spcAft>
                <a:spcPct val="0"/>
              </a:spcAft>
              <a:defRPr sz="2000">
                <a:solidFill>
                  <a:schemeClr val="tx1"/>
                </a:solidFill>
                <a:latin typeface="Times" pitchFamily="1" charset="0"/>
              </a:defRPr>
            </a:lvl8pPr>
            <a:lvl9pPr marL="3886200" indent="-228600" eaLnBrk="0" fontAlgn="base" hangingPunct="0">
              <a:spcBef>
                <a:spcPct val="0"/>
              </a:spcBef>
              <a:spcAft>
                <a:spcPct val="0"/>
              </a:spcAft>
              <a:defRPr sz="2000">
                <a:solidFill>
                  <a:schemeClr val="tx1"/>
                </a:solidFill>
                <a:latin typeface="Times" pitchFamily="1" charset="0"/>
              </a:defRPr>
            </a:lvl9pPr>
          </a:lstStyle>
          <a:p>
            <a:r>
              <a:rPr lang="en-US" b="1" dirty="0">
                <a:solidFill>
                  <a:schemeClr val="accent2"/>
                </a:solidFill>
                <a:latin typeface="Arial" charset="0"/>
                <a:ea typeface="ＭＳ Ｐゴシック" pitchFamily="1" charset="-128"/>
              </a:rPr>
              <a:t>Egg TTX (ng)</a:t>
            </a:r>
          </a:p>
        </p:txBody>
      </p:sp>
      <p:sp>
        <p:nvSpPr>
          <p:cNvPr id="6" name="Text Box 4"/>
          <p:cNvSpPr txBox="1">
            <a:spLocks noChangeArrowheads="1"/>
          </p:cNvSpPr>
          <p:nvPr/>
        </p:nvSpPr>
        <p:spPr bwMode="auto">
          <a:xfrm>
            <a:off x="7391400" y="5638800"/>
            <a:ext cx="2249334"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Times" pitchFamily="1" charset="0"/>
              </a:defRPr>
            </a:lvl1pPr>
            <a:lvl2pPr marL="742950" indent="-285750">
              <a:defRPr sz="2000">
                <a:solidFill>
                  <a:schemeClr val="tx1"/>
                </a:solidFill>
                <a:latin typeface="Times" pitchFamily="1" charset="0"/>
              </a:defRPr>
            </a:lvl2pPr>
            <a:lvl3pPr marL="1143000" indent="-228600">
              <a:defRPr sz="2000">
                <a:solidFill>
                  <a:schemeClr val="tx1"/>
                </a:solidFill>
                <a:latin typeface="Times" pitchFamily="1" charset="0"/>
              </a:defRPr>
            </a:lvl3pPr>
            <a:lvl4pPr marL="1600200" indent="-228600">
              <a:defRPr sz="2000">
                <a:solidFill>
                  <a:schemeClr val="tx1"/>
                </a:solidFill>
                <a:latin typeface="Times" pitchFamily="1" charset="0"/>
              </a:defRPr>
            </a:lvl4pPr>
            <a:lvl5pPr marL="2057400" indent="-228600">
              <a:defRPr sz="2000">
                <a:solidFill>
                  <a:schemeClr val="tx1"/>
                </a:solidFill>
                <a:latin typeface="Times" pitchFamily="1" charset="0"/>
              </a:defRPr>
            </a:lvl5pPr>
            <a:lvl6pPr marL="2514600" indent="-228600" eaLnBrk="0" fontAlgn="base" hangingPunct="0">
              <a:spcBef>
                <a:spcPct val="0"/>
              </a:spcBef>
              <a:spcAft>
                <a:spcPct val="0"/>
              </a:spcAft>
              <a:defRPr sz="2000">
                <a:solidFill>
                  <a:schemeClr val="tx1"/>
                </a:solidFill>
                <a:latin typeface="Times" pitchFamily="1" charset="0"/>
              </a:defRPr>
            </a:lvl6pPr>
            <a:lvl7pPr marL="2971800" indent="-228600" eaLnBrk="0" fontAlgn="base" hangingPunct="0">
              <a:spcBef>
                <a:spcPct val="0"/>
              </a:spcBef>
              <a:spcAft>
                <a:spcPct val="0"/>
              </a:spcAft>
              <a:defRPr sz="2000">
                <a:solidFill>
                  <a:schemeClr val="tx1"/>
                </a:solidFill>
                <a:latin typeface="Times" pitchFamily="1" charset="0"/>
              </a:defRPr>
            </a:lvl7pPr>
            <a:lvl8pPr marL="3429000" indent="-228600" eaLnBrk="0" fontAlgn="base" hangingPunct="0">
              <a:spcBef>
                <a:spcPct val="0"/>
              </a:spcBef>
              <a:spcAft>
                <a:spcPct val="0"/>
              </a:spcAft>
              <a:defRPr sz="2000">
                <a:solidFill>
                  <a:schemeClr val="tx1"/>
                </a:solidFill>
                <a:latin typeface="Times" pitchFamily="1" charset="0"/>
              </a:defRPr>
            </a:lvl8pPr>
            <a:lvl9pPr marL="3886200" indent="-228600" eaLnBrk="0" fontAlgn="base" hangingPunct="0">
              <a:spcBef>
                <a:spcPct val="0"/>
              </a:spcBef>
              <a:spcAft>
                <a:spcPct val="0"/>
              </a:spcAft>
              <a:defRPr sz="2000">
                <a:solidFill>
                  <a:schemeClr val="tx1"/>
                </a:solidFill>
                <a:latin typeface="Times" pitchFamily="1" charset="0"/>
              </a:defRPr>
            </a:lvl9pPr>
          </a:lstStyle>
          <a:p>
            <a:r>
              <a:rPr lang="en-US" b="1" dirty="0">
                <a:solidFill>
                  <a:schemeClr val="accent2"/>
                </a:solidFill>
                <a:latin typeface="Arial" charset="0"/>
                <a:ea typeface="ＭＳ Ｐゴシック" pitchFamily="1" charset="-128"/>
              </a:rPr>
              <a:t>Female TTX (mg)</a:t>
            </a:r>
            <a:endParaRPr lang="en-US" b="1" dirty="0">
              <a:latin typeface="Arial" charset="0"/>
              <a:ea typeface="ＭＳ Ｐゴシック" pitchFamily="1" charset="-128"/>
            </a:endParaRPr>
          </a:p>
        </p:txBody>
      </p:sp>
      <p:sp>
        <p:nvSpPr>
          <p:cNvPr id="7" name="Text Box 7"/>
          <p:cNvSpPr txBox="1">
            <a:spLocks noChangeArrowheads="1"/>
          </p:cNvSpPr>
          <p:nvPr/>
        </p:nvSpPr>
        <p:spPr bwMode="auto">
          <a:xfrm>
            <a:off x="7620000" y="6400801"/>
            <a:ext cx="27510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pitchFamily="1" charset="0"/>
              </a:defRPr>
            </a:lvl1pPr>
            <a:lvl2pPr marL="742950" indent="-285750">
              <a:defRPr sz="2000">
                <a:solidFill>
                  <a:schemeClr val="tx1"/>
                </a:solidFill>
                <a:latin typeface="Times" pitchFamily="1" charset="0"/>
              </a:defRPr>
            </a:lvl2pPr>
            <a:lvl3pPr marL="1143000" indent="-228600">
              <a:defRPr sz="2000">
                <a:solidFill>
                  <a:schemeClr val="tx1"/>
                </a:solidFill>
                <a:latin typeface="Times" pitchFamily="1" charset="0"/>
              </a:defRPr>
            </a:lvl3pPr>
            <a:lvl4pPr marL="1600200" indent="-228600">
              <a:defRPr sz="2000">
                <a:solidFill>
                  <a:schemeClr val="tx1"/>
                </a:solidFill>
                <a:latin typeface="Times" pitchFamily="1" charset="0"/>
              </a:defRPr>
            </a:lvl4pPr>
            <a:lvl5pPr marL="2057400" indent="-228600">
              <a:defRPr sz="2000">
                <a:solidFill>
                  <a:schemeClr val="tx1"/>
                </a:solidFill>
                <a:latin typeface="Times" pitchFamily="1" charset="0"/>
              </a:defRPr>
            </a:lvl5pPr>
            <a:lvl6pPr marL="2514600" indent="-228600" eaLnBrk="0" fontAlgn="base" hangingPunct="0">
              <a:spcBef>
                <a:spcPct val="0"/>
              </a:spcBef>
              <a:spcAft>
                <a:spcPct val="0"/>
              </a:spcAft>
              <a:defRPr sz="2000">
                <a:solidFill>
                  <a:schemeClr val="tx1"/>
                </a:solidFill>
                <a:latin typeface="Times" pitchFamily="1" charset="0"/>
              </a:defRPr>
            </a:lvl6pPr>
            <a:lvl7pPr marL="2971800" indent="-228600" eaLnBrk="0" fontAlgn="base" hangingPunct="0">
              <a:spcBef>
                <a:spcPct val="0"/>
              </a:spcBef>
              <a:spcAft>
                <a:spcPct val="0"/>
              </a:spcAft>
              <a:defRPr sz="2000">
                <a:solidFill>
                  <a:schemeClr val="tx1"/>
                </a:solidFill>
                <a:latin typeface="Times" pitchFamily="1" charset="0"/>
              </a:defRPr>
            </a:lvl7pPr>
            <a:lvl8pPr marL="3429000" indent="-228600" eaLnBrk="0" fontAlgn="base" hangingPunct="0">
              <a:spcBef>
                <a:spcPct val="0"/>
              </a:spcBef>
              <a:spcAft>
                <a:spcPct val="0"/>
              </a:spcAft>
              <a:defRPr sz="2000">
                <a:solidFill>
                  <a:schemeClr val="tx1"/>
                </a:solidFill>
                <a:latin typeface="Times" pitchFamily="1" charset="0"/>
              </a:defRPr>
            </a:lvl8pPr>
            <a:lvl9pPr marL="3886200" indent="-228600" eaLnBrk="0" fontAlgn="base" hangingPunct="0">
              <a:spcBef>
                <a:spcPct val="0"/>
              </a:spcBef>
              <a:spcAft>
                <a:spcPct val="0"/>
              </a:spcAft>
              <a:defRPr sz="2000">
                <a:solidFill>
                  <a:schemeClr val="tx1"/>
                </a:solidFill>
                <a:latin typeface="Times" pitchFamily="1" charset="0"/>
              </a:defRPr>
            </a:lvl9pPr>
          </a:lstStyle>
          <a:p>
            <a:r>
              <a:rPr lang="en-US" sz="1200" dirty="0" err="1"/>
              <a:t>Hanifin</a:t>
            </a:r>
            <a:r>
              <a:rPr lang="en-US" sz="1200" dirty="0"/>
              <a:t> et al. 2003. J. </a:t>
            </a:r>
            <a:r>
              <a:rPr lang="en-US" sz="1200" dirty="0" err="1"/>
              <a:t>Chem</a:t>
            </a:r>
            <a:r>
              <a:rPr lang="en-US" sz="1200" dirty="0"/>
              <a:t> Ecol. 29:243</a:t>
            </a:r>
          </a:p>
        </p:txBody>
      </p:sp>
      <p:sp>
        <p:nvSpPr>
          <p:cNvPr id="8" name="Text Box 6"/>
          <p:cNvSpPr txBox="1">
            <a:spLocks noChangeArrowheads="1"/>
          </p:cNvSpPr>
          <p:nvPr/>
        </p:nvSpPr>
        <p:spPr bwMode="auto">
          <a:xfrm>
            <a:off x="1828800" y="1828800"/>
            <a:ext cx="32766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000">
                <a:solidFill>
                  <a:schemeClr val="tx1"/>
                </a:solidFill>
                <a:latin typeface="Times" pitchFamily="1" charset="0"/>
              </a:defRPr>
            </a:lvl1pPr>
            <a:lvl2pPr marL="742950" indent="-285750">
              <a:defRPr sz="2000">
                <a:solidFill>
                  <a:schemeClr val="tx1"/>
                </a:solidFill>
                <a:latin typeface="Times" pitchFamily="1" charset="0"/>
              </a:defRPr>
            </a:lvl2pPr>
            <a:lvl3pPr marL="1143000" indent="-228600">
              <a:defRPr sz="2000">
                <a:solidFill>
                  <a:schemeClr val="tx1"/>
                </a:solidFill>
                <a:latin typeface="Times" pitchFamily="1" charset="0"/>
              </a:defRPr>
            </a:lvl3pPr>
            <a:lvl4pPr marL="1600200" indent="-228600">
              <a:defRPr sz="2000">
                <a:solidFill>
                  <a:schemeClr val="tx1"/>
                </a:solidFill>
                <a:latin typeface="Times" pitchFamily="1" charset="0"/>
              </a:defRPr>
            </a:lvl4pPr>
            <a:lvl5pPr marL="2057400" indent="-228600">
              <a:defRPr sz="2000">
                <a:solidFill>
                  <a:schemeClr val="tx1"/>
                </a:solidFill>
                <a:latin typeface="Times" pitchFamily="1" charset="0"/>
              </a:defRPr>
            </a:lvl5pPr>
            <a:lvl6pPr marL="2514600" indent="-228600" eaLnBrk="0" fontAlgn="base" hangingPunct="0">
              <a:spcBef>
                <a:spcPct val="0"/>
              </a:spcBef>
              <a:spcAft>
                <a:spcPct val="0"/>
              </a:spcAft>
              <a:defRPr sz="2000">
                <a:solidFill>
                  <a:schemeClr val="tx1"/>
                </a:solidFill>
                <a:latin typeface="Times" pitchFamily="1" charset="0"/>
              </a:defRPr>
            </a:lvl6pPr>
            <a:lvl7pPr marL="2971800" indent="-228600" eaLnBrk="0" fontAlgn="base" hangingPunct="0">
              <a:spcBef>
                <a:spcPct val="0"/>
              </a:spcBef>
              <a:spcAft>
                <a:spcPct val="0"/>
              </a:spcAft>
              <a:defRPr sz="2000">
                <a:solidFill>
                  <a:schemeClr val="tx1"/>
                </a:solidFill>
                <a:latin typeface="Times" pitchFamily="1" charset="0"/>
              </a:defRPr>
            </a:lvl7pPr>
            <a:lvl8pPr marL="3429000" indent="-228600" eaLnBrk="0" fontAlgn="base" hangingPunct="0">
              <a:spcBef>
                <a:spcPct val="0"/>
              </a:spcBef>
              <a:spcAft>
                <a:spcPct val="0"/>
              </a:spcAft>
              <a:defRPr sz="2000">
                <a:solidFill>
                  <a:schemeClr val="tx1"/>
                </a:solidFill>
                <a:latin typeface="Times" pitchFamily="1" charset="0"/>
              </a:defRPr>
            </a:lvl8pPr>
            <a:lvl9pPr marL="3886200" indent="-228600" eaLnBrk="0" fontAlgn="base" hangingPunct="0">
              <a:spcBef>
                <a:spcPct val="0"/>
              </a:spcBef>
              <a:spcAft>
                <a:spcPct val="0"/>
              </a:spcAft>
              <a:defRPr sz="2000">
                <a:solidFill>
                  <a:schemeClr val="tx1"/>
                </a:solidFill>
                <a:latin typeface="Times" pitchFamily="1" charset="0"/>
              </a:defRPr>
            </a:lvl9pPr>
          </a:lstStyle>
          <a:p>
            <a:pPr marL="233363" indent="-233363">
              <a:buClr>
                <a:schemeClr val="accent2"/>
              </a:buClr>
              <a:buFontTx/>
              <a:buChar char="•"/>
            </a:pPr>
            <a:r>
              <a:rPr lang="en-US" sz="2400" dirty="0">
                <a:latin typeface="Arial" charset="0"/>
                <a:ea typeface="ＭＳ Ｐゴシック" pitchFamily="1" charset="-128"/>
              </a:rPr>
              <a:t>Low variation between eggs within a clutch</a:t>
            </a:r>
          </a:p>
          <a:p>
            <a:pPr marL="233363" indent="-233363">
              <a:buClr>
                <a:schemeClr val="accent2"/>
              </a:buClr>
            </a:pPr>
            <a:endParaRPr lang="en-US" sz="2400" dirty="0">
              <a:latin typeface="Arial" charset="0"/>
              <a:ea typeface="ＭＳ Ｐゴシック" pitchFamily="1" charset="-128"/>
            </a:endParaRPr>
          </a:p>
          <a:p>
            <a:pPr marL="233363" indent="-233363">
              <a:buClr>
                <a:schemeClr val="accent2"/>
              </a:buClr>
              <a:buFontTx/>
              <a:buChar char="•"/>
            </a:pPr>
            <a:r>
              <a:rPr lang="en-US" sz="2400" dirty="0">
                <a:latin typeface="Arial" charset="0"/>
                <a:ea typeface="ＭＳ Ｐゴシック" pitchFamily="1" charset="-128"/>
              </a:rPr>
              <a:t>High variation between clutches</a:t>
            </a:r>
          </a:p>
          <a:p>
            <a:pPr marL="233363" indent="-233363">
              <a:buClr>
                <a:schemeClr val="accent2"/>
              </a:buClr>
              <a:buFontTx/>
              <a:buChar char="•"/>
            </a:pPr>
            <a:endParaRPr lang="en-US" sz="2400" dirty="0">
              <a:latin typeface="Arial" charset="0"/>
              <a:ea typeface="ＭＳ Ｐゴシック" pitchFamily="1" charset="-128"/>
            </a:endParaRPr>
          </a:p>
          <a:p>
            <a:pPr marL="233363" indent="-233363">
              <a:buClr>
                <a:schemeClr val="accent2"/>
              </a:buClr>
              <a:buFontTx/>
              <a:buChar char="•"/>
            </a:pPr>
            <a:r>
              <a:rPr lang="en-US" sz="2400" dirty="0">
                <a:latin typeface="Arial" charset="0"/>
                <a:ea typeface="ＭＳ Ｐゴシック" pitchFamily="1" charset="-128"/>
              </a:rPr>
              <a:t>Correlation between female and egg toxicity</a:t>
            </a:r>
          </a:p>
        </p:txBody>
      </p:sp>
      <p:sp>
        <p:nvSpPr>
          <p:cNvPr id="3" name="TextBox 2"/>
          <p:cNvSpPr txBox="1"/>
          <p:nvPr/>
        </p:nvSpPr>
        <p:spPr>
          <a:xfrm>
            <a:off x="2043636" y="5864103"/>
            <a:ext cx="3747564" cy="461665"/>
          </a:xfrm>
          <a:prstGeom prst="rect">
            <a:avLst/>
          </a:prstGeom>
          <a:noFill/>
          <a:ln w="38100">
            <a:solidFill>
              <a:srgbClr val="FF0000"/>
            </a:solidFill>
          </a:ln>
        </p:spPr>
        <p:txBody>
          <a:bodyPr wrap="none" rtlCol="0">
            <a:spAutoFit/>
          </a:bodyPr>
          <a:lstStyle/>
          <a:p>
            <a:r>
              <a:rPr lang="en-US" sz="2400" dirty="0"/>
              <a:t>Indirect Selection on Toxicity</a:t>
            </a:r>
          </a:p>
        </p:txBody>
      </p:sp>
    </p:spTree>
    <p:extLst>
      <p:ext uri="{BB962C8B-B14F-4D97-AF65-F5344CB8AC3E}">
        <p14:creationId xmlns:p14="http://schemas.microsoft.com/office/powerpoint/2010/main" val="30877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94070"/>
            <a:ext cx="4876800" cy="1143000"/>
          </a:xfrm>
        </p:spPr>
        <p:txBody>
          <a:bodyPr>
            <a:normAutofit fontScale="90000"/>
          </a:bodyPr>
          <a:lstStyle/>
          <a:p>
            <a:r>
              <a:rPr lang="en-US" dirty="0"/>
              <a:t>Who are the  Predators?</a:t>
            </a:r>
          </a:p>
        </p:txBody>
      </p:sp>
      <p:pic>
        <p:nvPicPr>
          <p:cNvPr id="3074" name="Picture 2" descr="C:\Users\Brian\Pictures\Taricha\2009_04_08\IMG_12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229" y="1"/>
            <a:ext cx="528320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02" t="8972" r="15019" b="7859"/>
          <a:stretch/>
        </p:blipFill>
        <p:spPr bwMode="auto">
          <a:xfrm>
            <a:off x="6781801" y="3384055"/>
            <a:ext cx="3813629" cy="341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441" t="35596" r="29945" b="35596"/>
          <a:stretch/>
        </p:blipFill>
        <p:spPr bwMode="auto">
          <a:xfrm>
            <a:off x="1600200" y="3314114"/>
            <a:ext cx="4411184" cy="259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31172" y="6400800"/>
            <a:ext cx="2632772" cy="369332"/>
          </a:xfrm>
          <a:prstGeom prst="rect">
            <a:avLst/>
          </a:prstGeom>
          <a:noFill/>
        </p:spPr>
        <p:txBody>
          <a:bodyPr wrap="none" rtlCol="0">
            <a:spAutoFit/>
          </a:bodyPr>
          <a:lstStyle/>
          <a:p>
            <a:r>
              <a:rPr lang="en-US" dirty="0"/>
              <a:t>Gall et al. 2011. Can J Zoo </a:t>
            </a:r>
          </a:p>
        </p:txBody>
      </p:sp>
    </p:spTree>
    <p:extLst>
      <p:ext uri="{BB962C8B-B14F-4D97-AF65-F5344CB8AC3E}">
        <p14:creationId xmlns:p14="http://schemas.microsoft.com/office/powerpoint/2010/main" val="1796006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28496" y="393192"/>
            <a:ext cx="438905" cy="6281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a:graphicFrameLocks/>
          </p:cNvGraphicFramePr>
          <p:nvPr>
            <p:extLst>
              <p:ext uri="{D42A27DB-BD31-4B8C-83A1-F6EECF244321}">
                <p14:modId xmlns:p14="http://schemas.microsoft.com/office/powerpoint/2010/main" val="170673503"/>
              </p:ext>
            </p:extLst>
          </p:nvPr>
        </p:nvGraphicFramePr>
        <p:xfrm>
          <a:off x="5867400" y="381000"/>
          <a:ext cx="4610100" cy="6310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889627091"/>
              </p:ext>
            </p:extLst>
          </p:nvPr>
        </p:nvGraphicFramePr>
        <p:xfrm>
          <a:off x="5791200" y="381000"/>
          <a:ext cx="4762500" cy="631031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1777220" y="1120914"/>
            <a:ext cx="3251980" cy="707886"/>
          </a:xfrm>
          <a:prstGeom prst="rect">
            <a:avLst/>
          </a:prstGeom>
          <a:noFill/>
        </p:spPr>
        <p:txBody>
          <a:bodyPr wrap="none" rtlCol="0">
            <a:spAutoFit/>
          </a:bodyPr>
          <a:lstStyle/>
          <a:p>
            <a:r>
              <a:rPr lang="en-US" sz="2000" dirty="0"/>
              <a:t>Newt eggs produced per year</a:t>
            </a:r>
          </a:p>
          <a:p>
            <a:pPr algn="ctr"/>
            <a:r>
              <a:rPr lang="en-US" sz="2000" b="1" dirty="0"/>
              <a:t>1,000,000</a:t>
            </a:r>
          </a:p>
        </p:txBody>
      </p:sp>
      <p:sp>
        <p:nvSpPr>
          <p:cNvPr id="6" name="TextBox 5"/>
          <p:cNvSpPr txBox="1"/>
          <p:nvPr/>
        </p:nvSpPr>
        <p:spPr>
          <a:xfrm>
            <a:off x="1752600" y="1981200"/>
            <a:ext cx="3414268" cy="707886"/>
          </a:xfrm>
          <a:prstGeom prst="rect">
            <a:avLst/>
          </a:prstGeom>
          <a:noFill/>
        </p:spPr>
        <p:txBody>
          <a:bodyPr wrap="none" rtlCol="0">
            <a:spAutoFit/>
          </a:bodyPr>
          <a:lstStyle/>
          <a:p>
            <a:pPr algn="ctr"/>
            <a:r>
              <a:rPr lang="en-US" sz="2000" dirty="0"/>
              <a:t>Caddisflies could eat 1,000,000</a:t>
            </a:r>
          </a:p>
          <a:p>
            <a:pPr algn="ctr"/>
            <a:r>
              <a:rPr lang="en-US" sz="2000" dirty="0"/>
              <a:t>eggs in </a:t>
            </a:r>
            <a:r>
              <a:rPr lang="en-US" sz="2000" b="1" dirty="0"/>
              <a:t>36 </a:t>
            </a:r>
            <a:r>
              <a:rPr lang="en-US" sz="2000" b="1" dirty="0" err="1"/>
              <a:t>hrs</a:t>
            </a:r>
            <a:endParaRPr lang="en-US" sz="2000" b="1" dirty="0"/>
          </a:p>
        </p:txBody>
      </p:sp>
      <p:sp>
        <p:nvSpPr>
          <p:cNvPr id="9" name="TextBox 8"/>
          <p:cNvSpPr txBox="1"/>
          <p:nvPr/>
        </p:nvSpPr>
        <p:spPr>
          <a:xfrm>
            <a:off x="6541887" y="457200"/>
            <a:ext cx="3505960" cy="369332"/>
          </a:xfrm>
          <a:prstGeom prst="rect">
            <a:avLst/>
          </a:prstGeom>
          <a:noFill/>
        </p:spPr>
        <p:txBody>
          <a:bodyPr wrap="none" rtlCol="0">
            <a:spAutoFit/>
          </a:bodyPr>
          <a:lstStyle/>
          <a:p>
            <a:r>
              <a:rPr lang="en-US" dirty="0"/>
              <a:t>Population size / 0.20 hectare pond</a:t>
            </a:r>
          </a:p>
        </p:txBody>
      </p:sp>
      <p:pic>
        <p:nvPicPr>
          <p:cNvPr id="1162" name="Picture 1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4038600"/>
            <a:ext cx="375940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78" t="9039" r="47969" b="16562"/>
          <a:stretch/>
        </p:blipFill>
        <p:spPr bwMode="auto">
          <a:xfrm>
            <a:off x="1524000" y="2963854"/>
            <a:ext cx="1438276" cy="191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28800" y="345758"/>
            <a:ext cx="3657600" cy="492443"/>
          </a:xfrm>
          <a:prstGeom prst="rect">
            <a:avLst/>
          </a:prstGeom>
          <a:noFill/>
        </p:spPr>
        <p:txBody>
          <a:bodyPr wrap="square" rtlCol="0">
            <a:spAutoFit/>
          </a:bodyPr>
          <a:lstStyle/>
          <a:p>
            <a:pPr algn="ctr"/>
            <a:r>
              <a:rPr lang="en-US" sz="2600" b="1" dirty="0">
                <a:solidFill>
                  <a:srgbClr val="0070C0"/>
                </a:solidFill>
              </a:rPr>
              <a:t>Are Caddisflies a Threat?</a:t>
            </a:r>
          </a:p>
        </p:txBody>
      </p:sp>
      <p:sp>
        <p:nvSpPr>
          <p:cNvPr id="3" name="TextBox 2"/>
          <p:cNvSpPr txBox="1"/>
          <p:nvPr/>
        </p:nvSpPr>
        <p:spPr>
          <a:xfrm rot="16200000">
            <a:off x="4574585" y="3126785"/>
            <a:ext cx="2063898" cy="369332"/>
          </a:xfrm>
          <a:prstGeom prst="rect">
            <a:avLst/>
          </a:prstGeom>
          <a:noFill/>
        </p:spPr>
        <p:txBody>
          <a:bodyPr wrap="none" rtlCol="0">
            <a:spAutoFit/>
          </a:bodyPr>
          <a:lstStyle/>
          <a:p>
            <a:r>
              <a:rPr lang="en-US" dirty="0"/>
              <a:t>Population Estimate</a:t>
            </a:r>
          </a:p>
        </p:txBody>
      </p:sp>
    </p:spTree>
    <p:extLst>
      <p:ext uri="{BB962C8B-B14F-4D97-AF65-F5344CB8AC3E}">
        <p14:creationId xmlns:p14="http://schemas.microsoft.com/office/powerpoint/2010/main" val="166854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4114800" cy="1447800"/>
          </a:xfrm>
        </p:spPr>
        <p:txBody>
          <a:bodyPr>
            <a:noAutofit/>
          </a:bodyPr>
          <a:lstStyle/>
          <a:p>
            <a:r>
              <a:rPr lang="en-US" sz="2600" dirty="0"/>
              <a:t>Are caddisflies resistant to the negative effects of TTX?</a:t>
            </a:r>
          </a:p>
        </p:txBody>
      </p:sp>
      <p:graphicFrame>
        <p:nvGraphicFramePr>
          <p:cNvPr id="4" name="Object 3"/>
          <p:cNvGraphicFramePr>
            <a:graphicFrameLocks noChangeAspect="1"/>
          </p:cNvGraphicFramePr>
          <p:nvPr>
            <p:extLst>
              <p:ext uri="{D42A27DB-BD31-4B8C-83A1-F6EECF244321}">
                <p14:modId xmlns:p14="http://schemas.microsoft.com/office/powerpoint/2010/main" val="75097507"/>
              </p:ext>
            </p:extLst>
          </p:nvPr>
        </p:nvGraphicFramePr>
        <p:xfrm>
          <a:off x="1752600" y="2743201"/>
          <a:ext cx="3810000" cy="3724275"/>
        </p:xfrm>
        <a:graphic>
          <a:graphicData uri="http://schemas.openxmlformats.org/presentationml/2006/ole">
            <mc:AlternateContent xmlns:mc="http://schemas.openxmlformats.org/markup-compatibility/2006">
              <mc:Choice xmlns:v="urn:schemas-microsoft-com:vml" Requires="v">
                <p:oleObj name="Acrobat Document" r:id="rId3" imgW="5081040" imgH="4966920" progId="AcroExch.Document.7">
                  <p:embed/>
                </p:oleObj>
              </mc:Choice>
              <mc:Fallback>
                <p:oleObj name="Acrobat Document" r:id="rId3" imgW="5081040" imgH="496692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1"/>
                        <a:ext cx="3810000" cy="3724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3048001" y="2209800"/>
            <a:ext cx="1395447" cy="553998"/>
          </a:xfrm>
          <a:prstGeom prst="rect">
            <a:avLst/>
          </a:prstGeom>
          <a:noFill/>
        </p:spPr>
        <p:txBody>
          <a:bodyPr wrap="none" rtlCol="0">
            <a:spAutoFit/>
          </a:bodyPr>
          <a:lstStyle/>
          <a:p>
            <a:r>
              <a:rPr lang="en-US" sz="3000" b="1" dirty="0">
                <a:solidFill>
                  <a:srgbClr val="002060"/>
                </a:solidFill>
              </a:rPr>
              <a:t>Growth</a:t>
            </a:r>
          </a:p>
        </p:txBody>
      </p:sp>
      <p:sp>
        <p:nvSpPr>
          <p:cNvPr id="23" name="TextBox 22"/>
          <p:cNvSpPr txBox="1"/>
          <p:nvPr/>
        </p:nvSpPr>
        <p:spPr>
          <a:xfrm>
            <a:off x="7353560" y="1118858"/>
            <a:ext cx="1942840" cy="553998"/>
          </a:xfrm>
          <a:prstGeom prst="rect">
            <a:avLst/>
          </a:prstGeom>
          <a:noFill/>
        </p:spPr>
        <p:txBody>
          <a:bodyPr wrap="none" rtlCol="0">
            <a:spAutoFit/>
          </a:bodyPr>
          <a:lstStyle/>
          <a:p>
            <a:r>
              <a:rPr lang="en-US" sz="3000" b="1" dirty="0">
                <a:solidFill>
                  <a:srgbClr val="002060"/>
                </a:solidFill>
              </a:rPr>
              <a:t>Movement</a:t>
            </a:r>
          </a:p>
        </p:txBody>
      </p:sp>
      <p:sp>
        <p:nvSpPr>
          <p:cNvPr id="5" name="TextBox 4"/>
          <p:cNvSpPr txBox="1"/>
          <p:nvPr/>
        </p:nvSpPr>
        <p:spPr>
          <a:xfrm>
            <a:off x="6552324" y="543580"/>
            <a:ext cx="3620992" cy="523220"/>
          </a:xfrm>
          <a:prstGeom prst="rect">
            <a:avLst/>
          </a:prstGeom>
          <a:noFill/>
          <a:ln w="38100">
            <a:solidFill>
              <a:srgbClr val="FF0000"/>
            </a:solidFill>
          </a:ln>
        </p:spPr>
        <p:txBody>
          <a:bodyPr wrap="none" rtlCol="0">
            <a:spAutoFit/>
          </a:bodyPr>
          <a:lstStyle/>
          <a:p>
            <a:pPr algn="ctr"/>
            <a:r>
              <a:rPr lang="en-US" sz="2800" dirty="0">
                <a:solidFill>
                  <a:srgbClr val="FF0000"/>
                </a:solidFill>
              </a:rPr>
              <a:t>Caddisflies are resistant</a:t>
            </a:r>
          </a:p>
        </p:txBody>
      </p:sp>
      <p:sp>
        <p:nvSpPr>
          <p:cNvPr id="6" name="TextBox 5"/>
          <p:cNvSpPr txBox="1"/>
          <p:nvPr/>
        </p:nvSpPr>
        <p:spPr>
          <a:xfrm>
            <a:off x="2438401" y="6477000"/>
            <a:ext cx="2579873" cy="369332"/>
          </a:xfrm>
          <a:prstGeom prst="rect">
            <a:avLst/>
          </a:prstGeom>
          <a:noFill/>
        </p:spPr>
        <p:txBody>
          <a:bodyPr wrap="none" rtlCol="0">
            <a:spAutoFit/>
          </a:bodyPr>
          <a:lstStyle/>
          <a:p>
            <a:r>
              <a:rPr lang="en-US" dirty="0"/>
              <a:t>Gall et al. 2011. Can J Zoo</a:t>
            </a:r>
          </a:p>
        </p:txBody>
      </p:sp>
      <p:grpSp>
        <p:nvGrpSpPr>
          <p:cNvPr id="7" name="Group 6"/>
          <p:cNvGrpSpPr/>
          <p:nvPr/>
        </p:nvGrpSpPr>
        <p:grpSpPr>
          <a:xfrm>
            <a:off x="6553201" y="1724632"/>
            <a:ext cx="3317231" cy="5017132"/>
            <a:chOff x="4912099" y="1724632"/>
            <a:chExt cx="3317231" cy="5017132"/>
          </a:xfrm>
        </p:grpSpPr>
        <p:pic>
          <p:nvPicPr>
            <p:cNvPr id="2095" name="Picture 47" descr="C:\Users\Brian\Documents\Taricha\2011 Data Collection\Ethonet Exp - Caddis Movement after Egg Consumption\Caddis Movement.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294" r="80756" b="1695"/>
            <a:stretch/>
          </p:blipFill>
          <p:spPr bwMode="auto">
            <a:xfrm>
              <a:off x="4912099" y="1724632"/>
              <a:ext cx="909581" cy="50171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C:\Users\Brian\Documents\Taricha\2011 Data Collection\Ethonet Exp - Caddis Movement after Egg Consumption\Caddis Movement.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61" t="4294" r="20930" b="1695"/>
            <a:stretch/>
          </p:blipFill>
          <p:spPr bwMode="auto">
            <a:xfrm>
              <a:off x="5638800" y="1724632"/>
              <a:ext cx="2590530" cy="50171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389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152400"/>
            <a:ext cx="2999030" cy="1143000"/>
          </a:xfrm>
        </p:spPr>
        <p:txBody>
          <a:bodyPr>
            <a:normAutofit/>
          </a:bodyPr>
          <a:lstStyle/>
          <a:p>
            <a:r>
              <a:rPr lang="en-US" sz="6600" dirty="0"/>
              <a:t>LC</a:t>
            </a:r>
            <a:r>
              <a:rPr lang="en-US" sz="6600" baseline="-25000" dirty="0"/>
              <a:t>50</a:t>
            </a:r>
          </a:p>
        </p:txBody>
      </p:sp>
      <p:sp>
        <p:nvSpPr>
          <p:cNvPr id="3" name="Content Placeholder 2"/>
          <p:cNvSpPr>
            <a:spLocks noGrp="1"/>
          </p:cNvSpPr>
          <p:nvPr>
            <p:ph idx="1"/>
          </p:nvPr>
        </p:nvSpPr>
        <p:spPr>
          <a:xfrm>
            <a:off x="381000" y="1277144"/>
            <a:ext cx="4724401" cy="4666456"/>
          </a:xfrm>
        </p:spPr>
        <p:txBody>
          <a:bodyPr>
            <a:normAutofit/>
          </a:bodyPr>
          <a:lstStyle/>
          <a:p>
            <a:r>
              <a:rPr lang="en-US" sz="2800" dirty="0"/>
              <a:t>2 caddis species</a:t>
            </a:r>
          </a:p>
          <a:p>
            <a:pPr lvl="1"/>
            <a:r>
              <a:rPr lang="en-US" sz="2400" dirty="0"/>
              <a:t>Soap creek, OR</a:t>
            </a:r>
          </a:p>
          <a:p>
            <a:pPr lvl="1"/>
            <a:r>
              <a:rPr lang="en-US" sz="2400" dirty="0"/>
              <a:t>Cache valley, UT</a:t>
            </a:r>
          </a:p>
          <a:p>
            <a:r>
              <a:rPr lang="en-US" sz="2800" dirty="0"/>
              <a:t>5 concentrations</a:t>
            </a:r>
          </a:p>
          <a:p>
            <a:pPr lvl="1"/>
            <a:r>
              <a:rPr lang="en-US" sz="2400" dirty="0"/>
              <a:t>Control</a:t>
            </a:r>
          </a:p>
          <a:p>
            <a:pPr lvl="1"/>
            <a:r>
              <a:rPr lang="en-US" sz="2400" dirty="0"/>
              <a:t>0.0005 to 0.1 mg TTX/ml</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22" t="31562" r="31011" b="11766"/>
          <a:stretch/>
        </p:blipFill>
        <p:spPr bwMode="auto">
          <a:xfrm>
            <a:off x="5321300" y="2426660"/>
            <a:ext cx="5334000" cy="443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bugguide.net/images/raw/NKLK1KMKBK8KBKIKDKGK1K1QY0BQTKAQJ07KJ0UQB0SK9KRKNKLK1KUQVKWQBKAQF0MKVK4KTK4KU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75" y="5121883"/>
            <a:ext cx="2766570" cy="1571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bugguide.net/images/raw/DQM0Z0P0S060L0P0K0XQYRIQCRQQH0W0K0203RN0R0E0CR20R0XQL00QURRQ3RKQZ07QR0E0H0709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27" b="6093"/>
          <a:stretch/>
        </p:blipFill>
        <p:spPr bwMode="auto">
          <a:xfrm>
            <a:off x="2890445" y="4419600"/>
            <a:ext cx="2332227" cy="17996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8889" t="28333" r="18889" b="14167"/>
          <a:stretch/>
        </p:blipFill>
        <p:spPr>
          <a:xfrm>
            <a:off x="9968753" y="13637"/>
            <a:ext cx="2209800" cy="2345788"/>
          </a:xfrm>
          <a:prstGeom prst="rect">
            <a:avLst/>
          </a:prstGeom>
        </p:spPr>
      </p:pic>
      <p:sp>
        <p:nvSpPr>
          <p:cNvPr id="7" name="TextBox 6"/>
          <p:cNvSpPr txBox="1"/>
          <p:nvPr/>
        </p:nvSpPr>
        <p:spPr>
          <a:xfrm>
            <a:off x="6882655" y="398983"/>
            <a:ext cx="2819399" cy="677108"/>
          </a:xfrm>
          <a:prstGeom prst="rect">
            <a:avLst/>
          </a:prstGeom>
          <a:noFill/>
        </p:spPr>
        <p:txBody>
          <a:bodyPr wrap="square" rtlCol="0">
            <a:spAutoFit/>
          </a:bodyPr>
          <a:lstStyle/>
          <a:p>
            <a:pPr algn="ctr"/>
            <a:r>
              <a:rPr lang="en-US" dirty="0"/>
              <a:t>Former Hanover Undergrad </a:t>
            </a:r>
            <a:r>
              <a:rPr lang="en-US" sz="2000" b="1" dirty="0"/>
              <a:t>Kari Spivey</a:t>
            </a:r>
          </a:p>
        </p:txBody>
      </p:sp>
      <p:cxnSp>
        <p:nvCxnSpPr>
          <p:cNvPr id="9" name="Curved Connector 8"/>
          <p:cNvCxnSpPr>
            <a:stCxn id="7" idx="2"/>
          </p:cNvCxnSpPr>
          <p:nvPr/>
        </p:nvCxnSpPr>
        <p:spPr>
          <a:xfrm rot="16200000" flipH="1">
            <a:off x="8899780" y="468665"/>
            <a:ext cx="309146" cy="1523999"/>
          </a:xfrm>
          <a:prstGeom prst="curvedConnector2">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99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stretch>
            <a:fillRect/>
          </a:stretch>
        </p:blipFill>
        <p:spPr>
          <a:xfrm>
            <a:off x="533400" y="190500"/>
            <a:ext cx="7086600" cy="6477000"/>
          </a:xfrm>
          <a:prstGeom prst="rect">
            <a:avLst/>
          </a:prstGeom>
        </p:spPr>
      </p:pic>
      <p:sp>
        <p:nvSpPr>
          <p:cNvPr id="3" name="Rectangle 2"/>
          <p:cNvSpPr/>
          <p:nvPr/>
        </p:nvSpPr>
        <p:spPr>
          <a:xfrm>
            <a:off x="2057400" y="342900"/>
            <a:ext cx="304800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4323759" flipV="1">
            <a:off x="3333058" y="2469362"/>
            <a:ext cx="3976828" cy="65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352709" flipV="1">
            <a:off x="6039421" y="4448082"/>
            <a:ext cx="874700" cy="65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3974522" y="524987"/>
            <a:ext cx="844395" cy="65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75598" y="372070"/>
            <a:ext cx="2930602" cy="923330"/>
          </a:xfrm>
          <a:prstGeom prst="rect">
            <a:avLst/>
          </a:prstGeom>
          <a:noFill/>
        </p:spPr>
        <p:txBody>
          <a:bodyPr wrap="square" rtlCol="0">
            <a:spAutoFit/>
          </a:bodyPr>
          <a:lstStyle/>
          <a:p>
            <a:pPr algn="ctr"/>
            <a:r>
              <a:rPr lang="en-US" sz="5400" dirty="0">
                <a:solidFill>
                  <a:srgbClr val="C00000"/>
                </a:solidFill>
              </a:rPr>
              <a:t>TTX LC</a:t>
            </a:r>
            <a:r>
              <a:rPr lang="en-US" sz="5400" baseline="-25000" dirty="0">
                <a:solidFill>
                  <a:srgbClr val="C00000"/>
                </a:solidFill>
              </a:rPr>
              <a:t>50</a:t>
            </a:r>
          </a:p>
        </p:txBody>
      </p:sp>
      <p:sp>
        <p:nvSpPr>
          <p:cNvPr id="2" name="TextBox 1">
            <a:extLst>
              <a:ext uri="{FF2B5EF4-FFF2-40B4-BE49-F238E27FC236}">
                <a16:creationId xmlns:a16="http://schemas.microsoft.com/office/drawing/2014/main" id="{7FD42829-2C40-CE8A-A3C3-D84B1FCD73AA}"/>
              </a:ext>
            </a:extLst>
          </p:cNvPr>
          <p:cNvSpPr txBox="1"/>
          <p:nvPr/>
        </p:nvSpPr>
        <p:spPr>
          <a:xfrm>
            <a:off x="7695078" y="1874728"/>
            <a:ext cx="4267200" cy="3970318"/>
          </a:xfrm>
          <a:prstGeom prst="rect">
            <a:avLst/>
          </a:prstGeom>
          <a:noFill/>
        </p:spPr>
        <p:txBody>
          <a:bodyPr wrap="square">
            <a:spAutoFit/>
          </a:bodyPr>
          <a:lstStyle/>
          <a:p>
            <a:pPr marL="463550" indent="-463550">
              <a:buFont typeface="Arial" panose="020B0604020202020204" pitchFamily="34" charset="0"/>
              <a:buChar char="•"/>
            </a:pPr>
            <a:r>
              <a:rPr lang="en-US" sz="2800" kern="0" dirty="0">
                <a:latin typeface="Arial" panose="020B0604020202020204" pitchFamily="34" charset="0"/>
                <a:ea typeface="Times New Roman" panose="02020603050405020304" pitchFamily="18" charset="0"/>
                <a:cs typeface="Arial" panose="020B0604020202020204" pitchFamily="34" charset="0"/>
              </a:rPr>
              <a:t>DRC and </a:t>
            </a:r>
            <a:r>
              <a:rPr lang="en-US" sz="2800" kern="0" dirty="0" err="1">
                <a:latin typeface="Arial" panose="020B0604020202020204" pitchFamily="34" charset="0"/>
                <a:ea typeface="Times New Roman" panose="02020603050405020304" pitchFamily="18" charset="0"/>
                <a:cs typeface="Arial" panose="020B0604020202020204" pitchFamily="34" charset="0"/>
              </a:rPr>
              <a:t>Multcomp</a:t>
            </a:r>
            <a:r>
              <a:rPr lang="en-US" sz="2800" kern="0" dirty="0">
                <a:latin typeface="Arial" panose="020B0604020202020204" pitchFamily="34" charset="0"/>
                <a:ea typeface="Times New Roman" panose="02020603050405020304" pitchFamily="18" charset="0"/>
                <a:cs typeface="Arial" panose="020B0604020202020204" pitchFamily="34" charset="0"/>
              </a:rPr>
              <a:t> procedures in R</a:t>
            </a:r>
            <a:endParaRPr lang="en-US" sz="2800" dirty="0">
              <a:latin typeface="Arial" panose="020B0604020202020204" pitchFamily="34" charset="0"/>
              <a:cs typeface="Arial" panose="020B0604020202020204" pitchFamily="34" charset="0"/>
            </a:endParaRPr>
          </a:p>
          <a:p>
            <a:pPr marL="463550" indent="-4635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63550" indent="-463550">
              <a:buFont typeface="Arial" panose="020B0604020202020204" pitchFamily="34" charset="0"/>
              <a:buChar char="•"/>
            </a:pPr>
            <a:r>
              <a:rPr lang="en-US" sz="2800" dirty="0">
                <a:latin typeface="Arial" panose="020B0604020202020204" pitchFamily="34" charset="0"/>
                <a:cs typeface="Arial" panose="020B0604020202020204" pitchFamily="34" charset="0"/>
              </a:rPr>
              <a:t>Evaluates overlap in confidence intervals</a:t>
            </a:r>
          </a:p>
          <a:p>
            <a:pPr marL="457200" indent="-457200">
              <a:buFont typeface="Arial" panose="020B0604020202020204" pitchFamily="34" charset="0"/>
              <a:buChar char="•"/>
            </a:pPr>
            <a:endParaRPr lang="en-US" sz="2800" kern="0"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Arial" panose="020B0604020202020204" pitchFamily="34" charset="0"/>
              <a:buChar char="•"/>
            </a:pPr>
            <a:r>
              <a:rPr lang="en-US" sz="2800" kern="0" dirty="0">
                <a:effectLst/>
                <a:latin typeface="Arial" panose="020B0604020202020204" pitchFamily="34" charset="0"/>
                <a:ea typeface="Times New Roman" panose="02020603050405020304" pitchFamily="18" charset="0"/>
                <a:cs typeface="Arial" panose="020B0604020202020204" pitchFamily="34" charset="0"/>
              </a:rPr>
              <a:t>Caddisflies sympatric with newts = 5x higher LC50**</a:t>
            </a:r>
          </a:p>
        </p:txBody>
      </p:sp>
      <p:sp>
        <p:nvSpPr>
          <p:cNvPr id="5" name="TextBox 4">
            <a:extLst>
              <a:ext uri="{FF2B5EF4-FFF2-40B4-BE49-F238E27FC236}">
                <a16:creationId xmlns:a16="http://schemas.microsoft.com/office/drawing/2014/main" id="{2ED1AD59-D51A-3E3C-3187-4FFD0338903A}"/>
              </a:ext>
            </a:extLst>
          </p:cNvPr>
          <p:cNvSpPr txBox="1"/>
          <p:nvPr/>
        </p:nvSpPr>
        <p:spPr>
          <a:xfrm>
            <a:off x="2363322" y="2751521"/>
            <a:ext cx="1635256" cy="461665"/>
          </a:xfrm>
          <a:prstGeom prst="rect">
            <a:avLst/>
          </a:prstGeom>
          <a:noFill/>
        </p:spPr>
        <p:txBody>
          <a:bodyPr wrap="none" rtlCol="0">
            <a:spAutoFit/>
          </a:bodyPr>
          <a:lstStyle/>
          <a:p>
            <a:r>
              <a:rPr lang="en-US" sz="2400" dirty="0"/>
              <a:t>LC50: 0.021</a:t>
            </a:r>
          </a:p>
        </p:txBody>
      </p:sp>
      <p:sp>
        <p:nvSpPr>
          <p:cNvPr id="6" name="TextBox 5">
            <a:extLst>
              <a:ext uri="{FF2B5EF4-FFF2-40B4-BE49-F238E27FC236}">
                <a16:creationId xmlns:a16="http://schemas.microsoft.com/office/drawing/2014/main" id="{D01FE621-4DE7-A259-47D1-FD1DF28FD375}"/>
              </a:ext>
            </a:extLst>
          </p:cNvPr>
          <p:cNvSpPr txBox="1"/>
          <p:nvPr/>
        </p:nvSpPr>
        <p:spPr>
          <a:xfrm>
            <a:off x="5791200" y="2751521"/>
            <a:ext cx="1479764" cy="461665"/>
          </a:xfrm>
          <a:prstGeom prst="rect">
            <a:avLst/>
          </a:prstGeom>
          <a:noFill/>
        </p:spPr>
        <p:txBody>
          <a:bodyPr wrap="none" rtlCol="0">
            <a:spAutoFit/>
          </a:bodyPr>
          <a:lstStyle/>
          <a:p>
            <a:r>
              <a:rPr lang="en-US" sz="2400" dirty="0"/>
              <a:t>LC50: 0.10</a:t>
            </a:r>
          </a:p>
        </p:txBody>
      </p:sp>
      <p:pic>
        <p:nvPicPr>
          <p:cNvPr id="4" name="Picture 3">
            <a:extLst>
              <a:ext uri="{FF2B5EF4-FFF2-40B4-BE49-F238E27FC236}">
                <a16:creationId xmlns:a16="http://schemas.microsoft.com/office/drawing/2014/main" id="{5748873C-4990-A4DC-E384-59467F6C741A}"/>
              </a:ext>
            </a:extLst>
          </p:cNvPr>
          <p:cNvPicPr>
            <a:picLocks noChangeAspect="1"/>
          </p:cNvPicPr>
          <p:nvPr/>
        </p:nvPicPr>
        <p:blipFill rotWithShape="1">
          <a:blip r:embed="rId4"/>
          <a:srcRect t="1714"/>
          <a:stretch/>
        </p:blipFill>
        <p:spPr>
          <a:xfrm>
            <a:off x="2362200" y="3276600"/>
            <a:ext cx="1404131" cy="798860"/>
          </a:xfrm>
          <a:prstGeom prst="rect">
            <a:avLst/>
          </a:prstGeom>
        </p:spPr>
      </p:pic>
      <p:pic>
        <p:nvPicPr>
          <p:cNvPr id="12" name="Picture 4" descr="http://bugguide.net/images/raw/DQM0Z0P0S060L0P0K0XQYRIQCRQQH0W0K0203RN0R0E0CR20R0XQL00QURRQ3RKQZ07QR0E0H0709R.jpg">
            <a:extLst>
              <a:ext uri="{FF2B5EF4-FFF2-40B4-BE49-F238E27FC236}">
                <a16:creationId xmlns:a16="http://schemas.microsoft.com/office/drawing/2014/main" id="{03D206AB-3240-E2E3-A4C2-A00ABC6BD6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627" b="6093"/>
          <a:stretch/>
        </p:blipFill>
        <p:spPr bwMode="auto">
          <a:xfrm>
            <a:off x="5562600" y="1616594"/>
            <a:ext cx="1735285" cy="112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3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2"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p:nvPr/>
        </p:nvPicPr>
        <p:blipFill>
          <a:blip r:embed="rId3"/>
          <a:stretch>
            <a:fillRect/>
          </a:stretch>
        </p:blipFill>
        <p:spPr>
          <a:xfrm>
            <a:off x="533400" y="190500"/>
            <a:ext cx="7086600" cy="6477000"/>
          </a:xfrm>
          <a:prstGeom prst="rect">
            <a:avLst/>
          </a:prstGeom>
        </p:spPr>
      </p:pic>
      <p:sp>
        <p:nvSpPr>
          <p:cNvPr id="3" name="Rectangle 2"/>
          <p:cNvSpPr/>
          <p:nvPr/>
        </p:nvSpPr>
        <p:spPr>
          <a:xfrm>
            <a:off x="2057400" y="342900"/>
            <a:ext cx="304800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4323759" flipV="1">
            <a:off x="3333058" y="2469362"/>
            <a:ext cx="3976828" cy="65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352709" flipV="1">
            <a:off x="6039421" y="4448082"/>
            <a:ext cx="874700" cy="65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3974522" y="524987"/>
            <a:ext cx="844395" cy="65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59248" y="199958"/>
            <a:ext cx="2930602" cy="769441"/>
          </a:xfrm>
          <a:prstGeom prst="rect">
            <a:avLst/>
          </a:prstGeom>
          <a:solidFill>
            <a:schemeClr val="bg1"/>
          </a:solidFill>
        </p:spPr>
        <p:txBody>
          <a:bodyPr wrap="square" rtlCol="0">
            <a:spAutoFit/>
          </a:bodyPr>
          <a:lstStyle/>
          <a:p>
            <a:pPr algn="ctr"/>
            <a:r>
              <a:rPr lang="en-US" sz="4400" u="sng" dirty="0"/>
              <a:t>TTX LC50</a:t>
            </a:r>
          </a:p>
        </p:txBody>
      </p:sp>
    </p:spTree>
    <p:extLst>
      <p:ext uri="{BB962C8B-B14F-4D97-AF65-F5344CB8AC3E}">
        <p14:creationId xmlns:p14="http://schemas.microsoft.com/office/powerpoint/2010/main" val="140473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1383517"/>
          </a:xfrm>
        </p:spPr>
        <p:txBody>
          <a:bodyPr>
            <a:normAutofit fontScale="90000"/>
          </a:bodyPr>
          <a:lstStyle/>
          <a:p>
            <a:r>
              <a:rPr lang="en-US" dirty="0">
                <a:solidFill>
                  <a:srgbClr val="C00000"/>
                </a:solidFill>
              </a:rPr>
              <a:t>Do TTX resistant caddisflies express mutations in sodium channel gene?</a:t>
            </a:r>
          </a:p>
        </p:txBody>
      </p:sp>
      <p:sp>
        <p:nvSpPr>
          <p:cNvPr id="3" name="Content Placeholder 2"/>
          <p:cNvSpPr>
            <a:spLocks noGrp="1"/>
          </p:cNvSpPr>
          <p:nvPr>
            <p:ph idx="1"/>
          </p:nvPr>
        </p:nvSpPr>
        <p:spPr>
          <a:xfrm>
            <a:off x="2590801" y="1841542"/>
            <a:ext cx="9601199" cy="4483058"/>
          </a:xfrm>
        </p:spPr>
        <p:txBody>
          <a:bodyPr/>
          <a:lstStyle/>
          <a:p>
            <a:r>
              <a:rPr lang="en-US" dirty="0"/>
              <a:t>Transcriptome sequence &amp; RNA extraction from 5 individuals (UT &amp; OR)</a:t>
            </a:r>
          </a:p>
          <a:p>
            <a:r>
              <a:rPr lang="en-US" dirty="0"/>
              <a:t>Trinity assembly &amp; gene annotation </a:t>
            </a:r>
            <a:r>
              <a:rPr lang="en-US" sz="2400" dirty="0"/>
              <a:t>(BLASTX and Exonerate)</a:t>
            </a:r>
          </a:p>
          <a:p>
            <a:r>
              <a:rPr lang="en-US" dirty="0"/>
              <a:t>Reference genomes from 5 other caddisfly species   and 5 insect species</a:t>
            </a:r>
          </a:p>
          <a:p>
            <a:endParaRPr lang="en-US" dirty="0"/>
          </a:p>
          <a:p>
            <a:endParaRPr lang="en-US" dirty="0"/>
          </a:p>
        </p:txBody>
      </p:sp>
      <p:grpSp>
        <p:nvGrpSpPr>
          <p:cNvPr id="26" name="Group 25"/>
          <p:cNvGrpSpPr/>
          <p:nvPr/>
        </p:nvGrpSpPr>
        <p:grpSpPr>
          <a:xfrm>
            <a:off x="6750174" y="4419610"/>
            <a:ext cx="2390830" cy="2431773"/>
            <a:chOff x="2494400" y="4493041"/>
            <a:chExt cx="2199949" cy="2282468"/>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6387" b="92941" l="9470" r="96970">
                          <a14:backgroundMark x1="41098" y1="57479" x2="41098" y2="57479"/>
                        </a14:backgroundRemoval>
                      </a14:imgEffect>
                    </a14:imgLayer>
                  </a14:imgProps>
                </a:ext>
              </a:extLst>
            </a:blip>
            <a:stretch>
              <a:fillRect/>
            </a:stretch>
          </p:blipFill>
          <p:spPr>
            <a:xfrm>
              <a:off x="2494400" y="5184603"/>
              <a:ext cx="767971" cy="865422"/>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6387" b="92941" l="9470" r="96970">
                          <a14:backgroundMark x1="41098" y1="57479" x2="41098" y2="57479"/>
                        </a14:backgroundRemoval>
                      </a14:imgEffect>
                    </a14:imgLayer>
                  </a14:imgProps>
                </a:ext>
              </a:extLst>
            </a:blip>
            <a:stretch>
              <a:fillRect/>
            </a:stretch>
          </p:blipFill>
          <p:spPr>
            <a:xfrm>
              <a:off x="3238851" y="5173709"/>
              <a:ext cx="767971" cy="865422"/>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6387" b="92941" l="9470" r="96970">
                          <a14:backgroundMark x1="41098" y1="57479" x2="41098" y2="57479"/>
                        </a14:backgroundRemoval>
                      </a14:imgEffect>
                    </a14:imgLayer>
                  </a14:imgProps>
                </a:ext>
              </a:extLst>
            </a:blip>
            <a:stretch>
              <a:fillRect/>
            </a:stretch>
          </p:blipFill>
          <p:spPr>
            <a:xfrm>
              <a:off x="3926378" y="5195497"/>
              <a:ext cx="767971" cy="865422"/>
            </a:xfrm>
            <a:prstGeom prst="rect">
              <a:avLst/>
            </a:prstGeom>
          </p:spPr>
        </p:pic>
        <p:grpSp>
          <p:nvGrpSpPr>
            <p:cNvPr id="14" name="Group 13"/>
            <p:cNvGrpSpPr/>
            <p:nvPr/>
          </p:nvGrpSpPr>
          <p:grpSpPr>
            <a:xfrm>
              <a:off x="2594451" y="6107390"/>
              <a:ext cx="1996060" cy="668119"/>
              <a:chOff x="806451" y="6226941"/>
              <a:chExt cx="4086372" cy="668119"/>
            </a:xfrm>
          </p:grpSpPr>
          <p:cxnSp>
            <p:nvCxnSpPr>
              <p:cNvPr id="15" name="Straight Connector 14"/>
              <p:cNvCxnSpPr/>
              <p:nvPr/>
            </p:nvCxnSpPr>
            <p:spPr>
              <a:xfrm>
                <a:off x="817637" y="6226941"/>
                <a:ext cx="4064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06451" y="6248729"/>
                <a:ext cx="4086372" cy="646331"/>
              </a:xfrm>
              <a:prstGeom prst="rect">
                <a:avLst/>
              </a:prstGeom>
            </p:spPr>
            <p:txBody>
              <a:bodyPr wrap="none">
                <a:spAutoFit/>
              </a:bodyPr>
              <a:lstStyle/>
              <a:p>
                <a:pPr algn="ctr"/>
                <a:r>
                  <a:rPr lang="en-US" dirty="0"/>
                  <a:t>Public </a:t>
                </a:r>
              </a:p>
              <a:p>
                <a:pPr algn="ctr"/>
                <a:r>
                  <a:rPr lang="en-US" dirty="0"/>
                  <a:t>Transcriptome data</a:t>
                </a:r>
              </a:p>
            </p:txBody>
          </p:sp>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6387" b="92941" l="9470" r="96970">
                          <a14:backgroundMark x1="41098" y1="57479" x2="41098" y2="57479"/>
                        </a14:backgroundRemoval>
                      </a14:imgEffect>
                    </a14:imgLayer>
                  </a14:imgProps>
                </a:ext>
              </a:extLst>
            </a:blip>
            <a:stretch>
              <a:fillRect/>
            </a:stretch>
          </p:blipFill>
          <p:spPr>
            <a:xfrm>
              <a:off x="2599915" y="4493041"/>
              <a:ext cx="767971" cy="865422"/>
            </a:xfrm>
            <a:prstGeom prst="rect">
              <a:avLst/>
            </a:prstGeom>
          </p:spPr>
        </p:pic>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6387" b="92941" l="9470" r="96970">
                          <a14:backgroundMark x1="41098" y1="57479" x2="41098" y2="57479"/>
                        </a14:backgroundRemoval>
                      </a14:imgEffect>
                    </a14:imgLayer>
                  </a14:imgProps>
                </a:ext>
              </a:extLst>
            </a:blip>
            <a:stretch>
              <a:fillRect/>
            </a:stretch>
          </p:blipFill>
          <p:spPr>
            <a:xfrm>
              <a:off x="3379675" y="4494765"/>
              <a:ext cx="767971" cy="865422"/>
            </a:xfrm>
            <a:prstGeom prst="rect">
              <a:avLst/>
            </a:prstGeom>
          </p:spPr>
        </p:pic>
      </p:grpSp>
      <p:grpSp>
        <p:nvGrpSpPr>
          <p:cNvPr id="27" name="Group 26"/>
          <p:cNvGrpSpPr/>
          <p:nvPr/>
        </p:nvGrpSpPr>
        <p:grpSpPr>
          <a:xfrm>
            <a:off x="9457411" y="3999649"/>
            <a:ext cx="2458124" cy="2611424"/>
            <a:chOff x="5852558" y="3858228"/>
            <a:chExt cx="2662792" cy="2828856"/>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6447" b="81604" l="17598" r="78261">
                          <a14:foregroundMark x1="93996" y1="76730" x2="93996" y2="76730"/>
                        </a14:backgroundRemoval>
                      </a14:imgEffect>
                    </a14:imgLayer>
                  </a14:imgProps>
                </a:ext>
              </a:extLst>
            </a:blip>
            <a:stretch>
              <a:fillRect/>
            </a:stretch>
          </p:blipFill>
          <p:spPr>
            <a:xfrm>
              <a:off x="7365705" y="5024611"/>
              <a:ext cx="879685" cy="1158343"/>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6387" b="92941" l="9470" r="96970">
                          <a14:backgroundMark x1="41098" y1="57479" x2="41098" y2="57479"/>
                        </a14:backgroundRemoval>
                      </a14:imgEffect>
                    </a14:imgLayer>
                  </a14:imgProps>
                </a:ext>
              </a:extLst>
            </a:blip>
            <a:stretch>
              <a:fillRect/>
            </a:stretch>
          </p:blipFill>
          <p:spPr>
            <a:xfrm>
              <a:off x="6612756" y="5102810"/>
              <a:ext cx="767971" cy="865422"/>
            </a:xfrm>
            <a:prstGeom prst="rect">
              <a:avLst/>
            </a:prstGeom>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ackgroundRemoval t="15692" b="92308" l="13981" r="89770"/>
                      </a14:imgEffect>
                    </a14:imgLayer>
                  </a14:imgProps>
                </a:ext>
              </a:extLst>
            </a:blip>
            <a:stretch>
              <a:fillRect/>
            </a:stretch>
          </p:blipFill>
          <p:spPr>
            <a:xfrm>
              <a:off x="5861052" y="4958413"/>
              <a:ext cx="1015094" cy="1124997"/>
            </a:xfrm>
            <a:prstGeom prst="rect">
              <a:avLst/>
            </a:prstGeom>
          </p:spPr>
        </p:pic>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9977" b="89946" l="13444" r="90000"/>
                      </a14:imgEffect>
                    </a14:imgLayer>
                  </a14:imgProps>
                </a:ext>
              </a:extLst>
            </a:blip>
            <a:stretch>
              <a:fillRect/>
            </a:stretch>
          </p:blipFill>
          <p:spPr>
            <a:xfrm>
              <a:off x="6528688" y="3858228"/>
              <a:ext cx="1986662" cy="1427086"/>
            </a:xfrm>
            <a:prstGeom prst="rect">
              <a:avLst/>
            </a:prstGeom>
          </p:spPr>
        </p:pic>
        <p:pic>
          <p:nvPicPr>
            <p:cNvPr id="22" name="Picture 21"/>
            <p:cNvPicPr>
              <a:picLocks noChangeAspect="1"/>
            </p:cNvPicPr>
            <p:nvPr/>
          </p:nvPicPr>
          <p:blipFill>
            <a:blip r:embed="rId11"/>
            <a:stretch>
              <a:fillRect/>
            </a:stretch>
          </p:blipFill>
          <p:spPr>
            <a:xfrm>
              <a:off x="5852558" y="4011623"/>
              <a:ext cx="1449883" cy="1256818"/>
            </a:xfrm>
            <a:prstGeom prst="rect">
              <a:avLst/>
            </a:prstGeom>
          </p:spPr>
        </p:pic>
        <p:grpSp>
          <p:nvGrpSpPr>
            <p:cNvPr id="23" name="Group 22"/>
            <p:cNvGrpSpPr/>
            <p:nvPr/>
          </p:nvGrpSpPr>
          <p:grpSpPr>
            <a:xfrm>
              <a:off x="6260257" y="6215231"/>
              <a:ext cx="1985133" cy="471853"/>
              <a:chOff x="1041400" y="6211094"/>
              <a:chExt cx="4064000" cy="471853"/>
            </a:xfrm>
          </p:grpSpPr>
          <p:cxnSp>
            <p:nvCxnSpPr>
              <p:cNvPr id="24" name="Straight Connector 23"/>
              <p:cNvCxnSpPr/>
              <p:nvPr/>
            </p:nvCxnSpPr>
            <p:spPr>
              <a:xfrm>
                <a:off x="1041400" y="6211094"/>
                <a:ext cx="4064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683119" y="6282864"/>
                <a:ext cx="3231865" cy="400083"/>
              </a:xfrm>
              <a:prstGeom prst="rect">
                <a:avLst/>
              </a:prstGeom>
            </p:spPr>
            <p:txBody>
              <a:bodyPr wrap="none">
                <a:spAutoFit/>
              </a:bodyPr>
              <a:lstStyle/>
              <a:p>
                <a:r>
                  <a:rPr lang="en-US" dirty="0"/>
                  <a:t>Genome data</a:t>
                </a:r>
              </a:p>
            </p:txBody>
          </p:sp>
        </p:grpSp>
      </p:grpSp>
      <p:sp>
        <p:nvSpPr>
          <p:cNvPr id="4" name="Slide Number Placeholder 3">
            <a:extLst>
              <a:ext uri="{FF2B5EF4-FFF2-40B4-BE49-F238E27FC236}">
                <a16:creationId xmlns:a16="http://schemas.microsoft.com/office/drawing/2014/main" id="{B43E8C1A-1EFE-B142-88D0-88B24F73BEB4}"/>
              </a:ext>
            </a:extLst>
          </p:cNvPr>
          <p:cNvSpPr>
            <a:spLocks noGrp="1"/>
          </p:cNvSpPr>
          <p:nvPr>
            <p:ph type="sldNum" sz="quarter" idx="12"/>
          </p:nvPr>
        </p:nvSpPr>
        <p:spPr/>
        <p:txBody>
          <a:bodyPr/>
          <a:lstStyle/>
          <a:p>
            <a:fld id="{0C9C43A1-B18A-5147-B0DD-A0C9B977636D}" type="slidenum">
              <a:rPr lang="en-US" smtClean="0"/>
              <a:t>48</a:t>
            </a:fld>
            <a:endParaRPr lang="en-US"/>
          </a:p>
        </p:txBody>
      </p:sp>
      <p:pic>
        <p:nvPicPr>
          <p:cNvPr id="5" name="Content Placeholder 4">
            <a:extLst>
              <a:ext uri="{FF2B5EF4-FFF2-40B4-BE49-F238E27FC236}">
                <a16:creationId xmlns:a16="http://schemas.microsoft.com/office/drawing/2014/main" id="{8862F72E-5C70-3433-CA7E-7131E6049B98}"/>
              </a:ext>
            </a:extLst>
          </p:cNvPr>
          <p:cNvPicPr>
            <a:picLocks noChangeAspect="1"/>
          </p:cNvPicPr>
          <p:nvPr/>
        </p:nvPicPr>
        <p:blipFill>
          <a:blip r:embed="rId12"/>
          <a:stretch>
            <a:fillRect/>
          </a:stretch>
        </p:blipFill>
        <p:spPr>
          <a:xfrm>
            <a:off x="76200" y="1688317"/>
            <a:ext cx="2305517" cy="1721453"/>
          </a:xfrm>
          <a:prstGeom prst="rect">
            <a:avLst/>
          </a:prstGeom>
        </p:spPr>
      </p:pic>
      <p:pic>
        <p:nvPicPr>
          <p:cNvPr id="12" name="Picture 11">
            <a:extLst>
              <a:ext uri="{FF2B5EF4-FFF2-40B4-BE49-F238E27FC236}">
                <a16:creationId xmlns:a16="http://schemas.microsoft.com/office/drawing/2014/main" id="{7493E35D-1D05-5E78-2E7E-DC3F8F3E08F1}"/>
              </a:ext>
            </a:extLst>
          </p:cNvPr>
          <p:cNvPicPr>
            <a:picLocks noChangeAspect="1"/>
          </p:cNvPicPr>
          <p:nvPr/>
        </p:nvPicPr>
        <p:blipFill rotWithShape="1">
          <a:blip r:embed="rId13"/>
          <a:srcRect b="21453"/>
          <a:stretch/>
        </p:blipFill>
        <p:spPr>
          <a:xfrm>
            <a:off x="107494" y="3211048"/>
            <a:ext cx="2638341" cy="2203701"/>
          </a:xfrm>
          <a:prstGeom prst="rect">
            <a:avLst/>
          </a:prstGeom>
        </p:spPr>
      </p:pic>
      <p:pic>
        <p:nvPicPr>
          <p:cNvPr id="13" name="Picture 2" descr="http://bugguide.net/images/raw/NKLK1KMKBK8KBKIKDKGK1K1QY0BQTKAQJ07KJ0UQB0SK9KRKNKLK1KUQVKWQBKAQF0MKVK4KTK4KUK.jpg">
            <a:extLst>
              <a:ext uri="{FF2B5EF4-FFF2-40B4-BE49-F238E27FC236}">
                <a16:creationId xmlns:a16="http://schemas.microsoft.com/office/drawing/2014/main" id="{BF9A2CB9-2832-AE61-E706-33C335FEC25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7713" y="4701813"/>
            <a:ext cx="1990926" cy="11305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bugguide.net/images/raw/DQM0Z0P0S060L0P0K0XQYRIQCRQQH0W0K0203RN0R0E0CR20R0XQL00QURRQ3RKQZ07QR0E0H0709R.jpg">
            <a:extLst>
              <a:ext uri="{FF2B5EF4-FFF2-40B4-BE49-F238E27FC236}">
                <a16:creationId xmlns:a16="http://schemas.microsoft.com/office/drawing/2014/main" id="{8EAB5FC1-CAF7-7049-72D2-9CF9DBF6EE6D}"/>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9627" b="6093"/>
          <a:stretch/>
        </p:blipFill>
        <p:spPr bwMode="auto">
          <a:xfrm>
            <a:off x="4419600" y="5410200"/>
            <a:ext cx="1878643" cy="144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249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545789" y="1368253"/>
            <a:ext cx="4019973" cy="2190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a:stretch>
            <a:fillRect/>
          </a:stretch>
        </p:blipFill>
        <p:spPr>
          <a:xfrm>
            <a:off x="6545789" y="1368253"/>
            <a:ext cx="4019973" cy="2190045"/>
          </a:xfrm>
          <a:prstGeom prst="rect">
            <a:avLst/>
          </a:prstGeom>
        </p:spPr>
      </p:pic>
      <p:pic>
        <p:nvPicPr>
          <p:cNvPr id="13" name="Picture 12"/>
          <p:cNvPicPr>
            <a:picLocks noChangeAspect="1"/>
          </p:cNvPicPr>
          <p:nvPr/>
        </p:nvPicPr>
        <p:blipFill rotWithShape="1">
          <a:blip r:embed="rId4"/>
          <a:srcRect b="11976"/>
          <a:stretch/>
        </p:blipFill>
        <p:spPr>
          <a:xfrm>
            <a:off x="1609726" y="4057650"/>
            <a:ext cx="9001125" cy="2800350"/>
          </a:xfrm>
          <a:prstGeom prst="rect">
            <a:avLst/>
          </a:prstGeom>
        </p:spPr>
      </p:pic>
      <p:sp>
        <p:nvSpPr>
          <p:cNvPr id="2" name="Title 1"/>
          <p:cNvSpPr>
            <a:spLocks noGrp="1"/>
          </p:cNvSpPr>
          <p:nvPr>
            <p:ph type="title"/>
          </p:nvPr>
        </p:nvSpPr>
        <p:spPr>
          <a:xfrm>
            <a:off x="381000" y="-76200"/>
            <a:ext cx="11506200" cy="1143000"/>
          </a:xfrm>
        </p:spPr>
        <p:txBody>
          <a:bodyPr>
            <a:normAutofit/>
          </a:bodyPr>
          <a:lstStyle/>
          <a:p>
            <a:r>
              <a:rPr lang="en-US" dirty="0"/>
              <a:t>Does the sodium channel gene show mutations?</a:t>
            </a:r>
          </a:p>
        </p:txBody>
      </p:sp>
      <p:pic>
        <p:nvPicPr>
          <p:cNvPr id="9" name="Picture 8">
            <a:extLst>
              <a:ext uri="{FF2B5EF4-FFF2-40B4-BE49-F238E27FC236}">
                <a16:creationId xmlns:a16="http://schemas.microsoft.com/office/drawing/2014/main" id="{CC592FAC-A405-BA4A-945E-A3F3DD12CDAD}"/>
              </a:ext>
            </a:extLst>
          </p:cNvPr>
          <p:cNvPicPr>
            <a:picLocks noChangeAspect="1"/>
          </p:cNvPicPr>
          <p:nvPr/>
        </p:nvPicPr>
        <p:blipFill>
          <a:blip r:embed="rId5"/>
          <a:stretch>
            <a:fillRect/>
          </a:stretch>
        </p:blipFill>
        <p:spPr>
          <a:xfrm>
            <a:off x="7696200" y="3738739"/>
            <a:ext cx="685800" cy="1354455"/>
          </a:xfrm>
          <a:prstGeom prst="rect">
            <a:avLst/>
          </a:prstGeom>
        </p:spPr>
      </p:pic>
      <p:pic>
        <p:nvPicPr>
          <p:cNvPr id="11" name="Picture 10">
            <a:extLst>
              <a:ext uri="{FF2B5EF4-FFF2-40B4-BE49-F238E27FC236}">
                <a16:creationId xmlns:a16="http://schemas.microsoft.com/office/drawing/2014/main" id="{71FBDA93-36CF-AE42-8185-6BC5109131CB}"/>
              </a:ext>
            </a:extLst>
          </p:cNvPr>
          <p:cNvPicPr>
            <a:picLocks noChangeAspect="1"/>
          </p:cNvPicPr>
          <p:nvPr/>
        </p:nvPicPr>
        <p:blipFill>
          <a:blip r:embed="rId6"/>
          <a:stretch>
            <a:fillRect/>
          </a:stretch>
        </p:blipFill>
        <p:spPr>
          <a:xfrm>
            <a:off x="3315585" y="4280301"/>
            <a:ext cx="706935" cy="482785"/>
          </a:xfrm>
          <a:prstGeom prst="rect">
            <a:avLst/>
          </a:prstGeom>
        </p:spPr>
      </p:pic>
      <p:pic>
        <p:nvPicPr>
          <p:cNvPr id="14" name="Picture 13"/>
          <p:cNvPicPr>
            <a:picLocks noChangeAspect="1"/>
          </p:cNvPicPr>
          <p:nvPr/>
        </p:nvPicPr>
        <p:blipFill rotWithShape="1">
          <a:blip r:embed="rId7"/>
          <a:srcRect t="1714"/>
          <a:stretch/>
        </p:blipFill>
        <p:spPr>
          <a:xfrm>
            <a:off x="1676401" y="1151505"/>
            <a:ext cx="1947563" cy="1108038"/>
          </a:xfrm>
          <a:prstGeom prst="rect">
            <a:avLst/>
          </a:prstGeom>
        </p:spPr>
      </p:pic>
      <p:pic>
        <p:nvPicPr>
          <p:cNvPr id="15" name="Picture 4" descr="http://bugguide.net/images/raw/DQM0Z0P0S060L0P0K0XQYRIQCRQQH0W0K0203RN0R0E0CR20R0XQL00QURRQ3RKQZ07QR0E0H0709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627" b="6093"/>
          <a:stretch/>
        </p:blipFill>
        <p:spPr bwMode="auto">
          <a:xfrm>
            <a:off x="1685109" y="2528127"/>
            <a:ext cx="1938856" cy="12587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04828" y="1493238"/>
            <a:ext cx="980281" cy="523220"/>
          </a:xfrm>
          <a:prstGeom prst="rect">
            <a:avLst/>
          </a:prstGeom>
          <a:noFill/>
        </p:spPr>
        <p:txBody>
          <a:bodyPr wrap="square" rtlCol="0">
            <a:spAutoFit/>
          </a:bodyPr>
          <a:lstStyle/>
          <a:p>
            <a:r>
              <a:rPr lang="en-US" sz="2800" dirty="0"/>
              <a:t>Utah</a:t>
            </a:r>
          </a:p>
        </p:txBody>
      </p:sp>
      <p:cxnSp>
        <p:nvCxnSpPr>
          <p:cNvPr id="17" name="Straight Arrow Connector 16"/>
          <p:cNvCxnSpPr>
            <a:cxnSpLocks/>
          </p:cNvCxnSpPr>
          <p:nvPr/>
        </p:nvCxnSpPr>
        <p:spPr>
          <a:xfrm flipV="1">
            <a:off x="3654818" y="1532787"/>
            <a:ext cx="2746675" cy="65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654818" y="3157512"/>
            <a:ext cx="612383" cy="89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01493" y="1066800"/>
            <a:ext cx="652743" cy="369332"/>
          </a:xfrm>
          <a:prstGeom prst="rect">
            <a:avLst/>
          </a:prstGeom>
          <a:noFill/>
        </p:spPr>
        <p:txBody>
          <a:bodyPr wrap="none" rtlCol="0">
            <a:spAutoFit/>
          </a:bodyPr>
          <a:lstStyle/>
          <a:p>
            <a:r>
              <a:rPr lang="en-US" dirty="0"/>
              <a:t>1486</a:t>
            </a:r>
          </a:p>
        </p:txBody>
      </p:sp>
      <p:sp>
        <p:nvSpPr>
          <p:cNvPr id="32" name="TextBox 31"/>
          <p:cNvSpPr txBox="1"/>
          <p:nvPr/>
        </p:nvSpPr>
        <p:spPr>
          <a:xfrm>
            <a:off x="10057315" y="1066930"/>
            <a:ext cx="652743" cy="369332"/>
          </a:xfrm>
          <a:prstGeom prst="rect">
            <a:avLst/>
          </a:prstGeom>
          <a:noFill/>
        </p:spPr>
        <p:txBody>
          <a:bodyPr wrap="none" rtlCol="0">
            <a:spAutoFit/>
          </a:bodyPr>
          <a:lstStyle/>
          <a:p>
            <a:r>
              <a:rPr lang="en-US" dirty="0"/>
              <a:t>1499</a:t>
            </a:r>
          </a:p>
        </p:txBody>
      </p:sp>
      <p:sp>
        <p:nvSpPr>
          <p:cNvPr id="33" name="Rectangle 32"/>
          <p:cNvSpPr/>
          <p:nvPr/>
        </p:nvSpPr>
        <p:spPr>
          <a:xfrm>
            <a:off x="6545789" y="3318861"/>
            <a:ext cx="4019973" cy="27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276726" y="2757893"/>
            <a:ext cx="1981199" cy="830997"/>
          </a:xfrm>
          <a:prstGeom prst="rect">
            <a:avLst/>
          </a:prstGeom>
          <a:noFill/>
        </p:spPr>
        <p:txBody>
          <a:bodyPr wrap="square" rtlCol="0">
            <a:spAutoFit/>
          </a:bodyPr>
          <a:lstStyle/>
          <a:p>
            <a:r>
              <a:rPr lang="en-US" sz="2400" dirty="0"/>
              <a:t>69 amino acid replacements</a:t>
            </a:r>
          </a:p>
        </p:txBody>
      </p:sp>
      <p:sp>
        <p:nvSpPr>
          <p:cNvPr id="7" name="TextBox 6">
            <a:extLst>
              <a:ext uri="{FF2B5EF4-FFF2-40B4-BE49-F238E27FC236}">
                <a16:creationId xmlns:a16="http://schemas.microsoft.com/office/drawing/2014/main" id="{310DEB74-A862-0E25-A267-3A0F702AC11C}"/>
              </a:ext>
            </a:extLst>
          </p:cNvPr>
          <p:cNvSpPr txBox="1"/>
          <p:nvPr/>
        </p:nvSpPr>
        <p:spPr>
          <a:xfrm>
            <a:off x="381000" y="2882678"/>
            <a:ext cx="1305913" cy="523220"/>
          </a:xfrm>
          <a:prstGeom prst="rect">
            <a:avLst/>
          </a:prstGeom>
          <a:noFill/>
        </p:spPr>
        <p:txBody>
          <a:bodyPr wrap="square" rtlCol="0">
            <a:spAutoFit/>
          </a:bodyPr>
          <a:lstStyle/>
          <a:p>
            <a:r>
              <a:rPr lang="en-US" sz="2800" dirty="0"/>
              <a:t>Oregon</a:t>
            </a:r>
          </a:p>
        </p:txBody>
      </p:sp>
      <p:sp>
        <p:nvSpPr>
          <p:cNvPr id="3" name="TextBox 2">
            <a:extLst>
              <a:ext uri="{FF2B5EF4-FFF2-40B4-BE49-F238E27FC236}">
                <a16:creationId xmlns:a16="http://schemas.microsoft.com/office/drawing/2014/main" id="{A80E7872-0B8C-1DB6-0FDB-1F6F6C8CFD3D}"/>
              </a:ext>
            </a:extLst>
          </p:cNvPr>
          <p:cNvSpPr txBox="1"/>
          <p:nvPr/>
        </p:nvSpPr>
        <p:spPr>
          <a:xfrm>
            <a:off x="4022520" y="1163455"/>
            <a:ext cx="1886991" cy="369332"/>
          </a:xfrm>
          <a:prstGeom prst="rect">
            <a:avLst/>
          </a:prstGeom>
          <a:noFill/>
        </p:spPr>
        <p:txBody>
          <a:bodyPr wrap="none" rtlCol="0">
            <a:spAutoFit/>
          </a:bodyPr>
          <a:lstStyle/>
          <a:p>
            <a:r>
              <a:rPr lang="en-US" dirty="0"/>
              <a:t>HIGHLY conserved</a:t>
            </a:r>
          </a:p>
        </p:txBody>
      </p:sp>
    </p:spTree>
    <p:extLst>
      <p:ext uri="{BB962C8B-B14F-4D97-AF65-F5344CB8AC3E}">
        <p14:creationId xmlns:p14="http://schemas.microsoft.com/office/powerpoint/2010/main" val="151483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animBg="1"/>
      <p:bldP spid="3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31"/>
          <a:stretch/>
        </p:blipFill>
        <p:spPr bwMode="auto">
          <a:xfrm>
            <a:off x="1319212" y="30191"/>
            <a:ext cx="9553576" cy="643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6448425"/>
            <a:ext cx="4347152" cy="369332"/>
          </a:xfrm>
          <a:prstGeom prst="rect">
            <a:avLst/>
          </a:prstGeom>
          <a:noFill/>
        </p:spPr>
        <p:txBody>
          <a:bodyPr wrap="none" rtlCol="0">
            <a:spAutoFit/>
          </a:bodyPr>
          <a:lstStyle/>
          <a:p>
            <a:r>
              <a:rPr lang="en-US" dirty="0"/>
              <a:t>Google image search: coevolution examples</a:t>
            </a:r>
          </a:p>
        </p:txBody>
      </p:sp>
    </p:spTree>
    <p:extLst>
      <p:ext uri="{BB962C8B-B14F-4D97-AF65-F5344CB8AC3E}">
        <p14:creationId xmlns:p14="http://schemas.microsoft.com/office/powerpoint/2010/main" val="3544262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1" y="24537"/>
            <a:ext cx="4805669" cy="1143000"/>
          </a:xfrm>
        </p:spPr>
        <p:txBody>
          <a:bodyPr/>
          <a:lstStyle/>
          <a:p>
            <a:r>
              <a:rPr lang="en-US" dirty="0"/>
              <a:t>Channel Results</a:t>
            </a:r>
          </a:p>
        </p:txBody>
      </p:sp>
      <p:sp>
        <p:nvSpPr>
          <p:cNvPr id="3" name="Content Placeholder 2"/>
          <p:cNvSpPr>
            <a:spLocks noGrp="1"/>
          </p:cNvSpPr>
          <p:nvPr>
            <p:ph idx="1"/>
          </p:nvPr>
        </p:nvSpPr>
        <p:spPr>
          <a:xfrm>
            <a:off x="1820168" y="990600"/>
            <a:ext cx="8847832" cy="2174074"/>
          </a:xfrm>
        </p:spPr>
        <p:txBody>
          <a:bodyPr>
            <a:normAutofit/>
          </a:bodyPr>
          <a:lstStyle/>
          <a:p>
            <a:r>
              <a:rPr lang="en-US" sz="2800" dirty="0"/>
              <a:t>Remaining mutations not on P-loop region</a:t>
            </a:r>
          </a:p>
          <a:p>
            <a:pPr lvl="1"/>
            <a:r>
              <a:rPr lang="en-US" sz="2400" dirty="0"/>
              <a:t>Linker btw S4 &amp; S5</a:t>
            </a:r>
          </a:p>
          <a:p>
            <a:pPr lvl="1"/>
            <a:r>
              <a:rPr lang="en-US" sz="2400" dirty="0"/>
              <a:t>S6 on DII</a:t>
            </a:r>
          </a:p>
          <a:p>
            <a:r>
              <a:rPr lang="en-US" sz="2800" dirty="0"/>
              <a:t>Lead to Insecticide Resistance</a:t>
            </a:r>
          </a:p>
        </p:txBody>
      </p:sp>
      <p:pic>
        <p:nvPicPr>
          <p:cNvPr id="5" name="Content Placeholder 3">
            <a:extLst>
              <a:ext uri="{FF2B5EF4-FFF2-40B4-BE49-F238E27FC236}">
                <a16:creationId xmlns:a16="http://schemas.microsoft.com/office/drawing/2014/main" id="{DA08B7A3-3A92-9B42-8710-78189D454D48}"/>
              </a:ext>
            </a:extLst>
          </p:cNvPr>
          <p:cNvPicPr>
            <a:picLocks/>
          </p:cNvPicPr>
          <p:nvPr/>
        </p:nvPicPr>
        <p:blipFill rotWithShape="1">
          <a:blip r:embed="rId3"/>
          <a:srcRect b="18266"/>
          <a:stretch/>
        </p:blipFill>
        <p:spPr>
          <a:xfrm>
            <a:off x="1627573" y="3219682"/>
            <a:ext cx="8936855" cy="3409719"/>
          </a:xfrm>
          <a:prstGeom prst="rect">
            <a:avLst/>
          </a:prstGeom>
        </p:spPr>
      </p:pic>
      <p:pic>
        <p:nvPicPr>
          <p:cNvPr id="6" name="Picture 5">
            <a:extLst>
              <a:ext uri="{FF2B5EF4-FFF2-40B4-BE49-F238E27FC236}">
                <a16:creationId xmlns:a16="http://schemas.microsoft.com/office/drawing/2014/main" id="{6D8CB4B1-2E96-DD40-A153-C6A8715C11BF}"/>
              </a:ext>
            </a:extLst>
          </p:cNvPr>
          <p:cNvPicPr>
            <a:picLocks noChangeAspect="1"/>
          </p:cNvPicPr>
          <p:nvPr/>
        </p:nvPicPr>
        <p:blipFill rotWithShape="1">
          <a:blip r:embed="rId4"/>
          <a:srcRect r="3676"/>
          <a:stretch/>
        </p:blipFill>
        <p:spPr>
          <a:xfrm flipH="1">
            <a:off x="5678737" y="2994428"/>
            <a:ext cx="517252" cy="450507"/>
          </a:xfrm>
          <a:prstGeom prst="rect">
            <a:avLst/>
          </a:prstGeom>
        </p:spPr>
      </p:pic>
      <p:pic>
        <p:nvPicPr>
          <p:cNvPr id="7" name="Picture 6">
            <a:extLst>
              <a:ext uri="{FF2B5EF4-FFF2-40B4-BE49-F238E27FC236}">
                <a16:creationId xmlns:a16="http://schemas.microsoft.com/office/drawing/2014/main" id="{12E02E13-41E6-FF4F-B90C-4A605136719D}"/>
              </a:ext>
            </a:extLst>
          </p:cNvPr>
          <p:cNvPicPr>
            <a:picLocks noChangeAspect="1"/>
          </p:cNvPicPr>
          <p:nvPr/>
        </p:nvPicPr>
        <p:blipFill>
          <a:blip r:embed="rId5"/>
          <a:stretch>
            <a:fillRect/>
          </a:stretch>
        </p:blipFill>
        <p:spPr>
          <a:xfrm>
            <a:off x="6786870" y="6002262"/>
            <a:ext cx="485739" cy="423739"/>
          </a:xfrm>
          <a:prstGeom prst="rect">
            <a:avLst/>
          </a:prstGeom>
        </p:spPr>
      </p:pic>
      <p:sp>
        <p:nvSpPr>
          <p:cNvPr id="8" name="Rectangle 7">
            <a:extLst>
              <a:ext uri="{FF2B5EF4-FFF2-40B4-BE49-F238E27FC236}">
                <a16:creationId xmlns:a16="http://schemas.microsoft.com/office/drawing/2014/main" id="{FC84B156-4921-9946-9A3A-EEC55423D34C}"/>
              </a:ext>
            </a:extLst>
          </p:cNvPr>
          <p:cNvSpPr/>
          <p:nvPr/>
        </p:nvSpPr>
        <p:spPr>
          <a:xfrm>
            <a:off x="6391156" y="6377504"/>
            <a:ext cx="1277166" cy="523220"/>
          </a:xfrm>
          <a:prstGeom prst="rect">
            <a:avLst/>
          </a:prstGeom>
          <a:solidFill>
            <a:schemeClr val="bg1"/>
          </a:solidFill>
        </p:spPr>
        <p:txBody>
          <a:bodyPr wrap="square">
            <a:spAutoFit/>
          </a:bodyPr>
          <a:lstStyle/>
          <a:p>
            <a:pPr algn="ctr"/>
            <a:r>
              <a:rPr lang="en-US" sz="1400" kern="0" dirty="0">
                <a:latin typeface="+mj-lt"/>
                <a:ea typeface="Times New Roman" panose="02020603050405020304" pitchFamily="18" charset="0"/>
              </a:rPr>
              <a:t>18X DDT</a:t>
            </a:r>
          </a:p>
          <a:p>
            <a:pPr algn="ctr"/>
            <a:r>
              <a:rPr lang="en-US" sz="1400" kern="0" dirty="0">
                <a:latin typeface="+mj-lt"/>
                <a:ea typeface="Times New Roman" panose="02020603050405020304" pitchFamily="18" charset="0"/>
              </a:rPr>
              <a:t>resistance </a:t>
            </a:r>
            <a:endParaRPr lang="en-US" sz="1400" dirty="0">
              <a:latin typeface="+mj-lt"/>
            </a:endParaRPr>
          </a:p>
        </p:txBody>
      </p:sp>
      <p:pic>
        <p:nvPicPr>
          <p:cNvPr id="9" name="Picture 8">
            <a:extLst>
              <a:ext uri="{FF2B5EF4-FFF2-40B4-BE49-F238E27FC236}">
                <a16:creationId xmlns:a16="http://schemas.microsoft.com/office/drawing/2014/main" id="{0F59F926-D24B-E64E-B9A9-961077BE1544}"/>
              </a:ext>
            </a:extLst>
          </p:cNvPr>
          <p:cNvPicPr>
            <a:picLocks noChangeAspect="1"/>
          </p:cNvPicPr>
          <p:nvPr/>
        </p:nvPicPr>
        <p:blipFill>
          <a:blip r:embed="rId6"/>
          <a:stretch>
            <a:fillRect/>
          </a:stretch>
        </p:blipFill>
        <p:spPr>
          <a:xfrm>
            <a:off x="2312353" y="5943600"/>
            <a:ext cx="938132" cy="476946"/>
          </a:xfrm>
          <a:prstGeom prst="rect">
            <a:avLst/>
          </a:prstGeom>
        </p:spPr>
      </p:pic>
      <p:sp>
        <p:nvSpPr>
          <p:cNvPr id="4" name="Rectangle 3"/>
          <p:cNvSpPr/>
          <p:nvPr/>
        </p:nvSpPr>
        <p:spPr>
          <a:xfrm>
            <a:off x="-3294713" y="2244606"/>
            <a:ext cx="2542060" cy="2585323"/>
          </a:xfrm>
          <a:prstGeom prst="rect">
            <a:avLst/>
          </a:prstGeom>
        </p:spPr>
        <p:txBody>
          <a:bodyPr wrap="square">
            <a:spAutoFit/>
          </a:bodyPr>
          <a:lstStyle/>
          <a:p>
            <a:r>
              <a:rPr lang="en-US" kern="0" dirty="0">
                <a:latin typeface="Times New Roman" panose="02020603050405020304" pitchFamily="18" charset="0"/>
                <a:ea typeface="Times New Roman" panose="02020603050405020304" pitchFamily="18" charset="0"/>
              </a:rPr>
              <a:t>Site 1: the linker between S4 and S5 in domain II, S5 in domain II and S6 in domain III</a:t>
            </a:r>
          </a:p>
          <a:p>
            <a:endParaRPr lang="en-US" kern="0" dirty="0">
              <a:latin typeface="Times New Roman" panose="02020603050405020304" pitchFamily="18" charset="0"/>
              <a:ea typeface="Times New Roman" panose="02020603050405020304" pitchFamily="18" charset="0"/>
            </a:endParaRPr>
          </a:p>
          <a:p>
            <a:r>
              <a:rPr lang="en-US" kern="0" dirty="0">
                <a:latin typeface="Times New Roman" panose="02020603050405020304" pitchFamily="18" charset="0"/>
                <a:ea typeface="Times New Roman" panose="02020603050405020304" pitchFamily="18" charset="0"/>
              </a:rPr>
              <a:t>Site 2: linker between S4 and S5 in domain I, S5 in domain I and S6 in domain II </a:t>
            </a:r>
            <a:endParaRPr lang="en-US" dirty="0"/>
          </a:p>
        </p:txBody>
      </p:sp>
      <p:pic>
        <p:nvPicPr>
          <p:cNvPr id="15" name="Picture 14">
            <a:extLst>
              <a:ext uri="{FF2B5EF4-FFF2-40B4-BE49-F238E27FC236}">
                <a16:creationId xmlns:a16="http://schemas.microsoft.com/office/drawing/2014/main" id="{F182B973-2DE9-9746-B6E2-29D5A235B530}"/>
              </a:ext>
            </a:extLst>
          </p:cNvPr>
          <p:cNvPicPr>
            <a:picLocks noChangeAspect="1"/>
          </p:cNvPicPr>
          <p:nvPr/>
        </p:nvPicPr>
        <p:blipFill>
          <a:blip r:embed="rId7"/>
          <a:stretch>
            <a:fillRect/>
          </a:stretch>
        </p:blipFill>
        <p:spPr>
          <a:xfrm>
            <a:off x="9749735" y="325457"/>
            <a:ext cx="783543" cy="1220272"/>
          </a:xfrm>
          <a:prstGeom prst="rect">
            <a:avLst/>
          </a:prstGeom>
        </p:spPr>
      </p:pic>
      <p:pic>
        <p:nvPicPr>
          <p:cNvPr id="16" name="Picture 15">
            <a:extLst>
              <a:ext uri="{FF2B5EF4-FFF2-40B4-BE49-F238E27FC236}">
                <a16:creationId xmlns:a16="http://schemas.microsoft.com/office/drawing/2014/main" id="{D8746D92-B380-6B4F-91D6-40A7163BDE88}"/>
              </a:ext>
            </a:extLst>
          </p:cNvPr>
          <p:cNvPicPr>
            <a:picLocks noChangeAspect="1"/>
          </p:cNvPicPr>
          <p:nvPr/>
        </p:nvPicPr>
        <p:blipFill>
          <a:blip r:embed="rId8"/>
          <a:stretch>
            <a:fillRect/>
          </a:stretch>
        </p:blipFill>
        <p:spPr>
          <a:xfrm>
            <a:off x="8700914" y="1655751"/>
            <a:ext cx="929051" cy="1393577"/>
          </a:xfrm>
          <a:prstGeom prst="rect">
            <a:avLst/>
          </a:prstGeom>
        </p:spPr>
      </p:pic>
      <p:pic>
        <p:nvPicPr>
          <p:cNvPr id="17" name="Picture 16">
            <a:extLst>
              <a:ext uri="{FF2B5EF4-FFF2-40B4-BE49-F238E27FC236}">
                <a16:creationId xmlns:a16="http://schemas.microsoft.com/office/drawing/2014/main" id="{8B947BE8-C8F3-A240-9DE5-1B296908E487}"/>
              </a:ext>
            </a:extLst>
          </p:cNvPr>
          <p:cNvPicPr>
            <a:picLocks noChangeAspect="1"/>
          </p:cNvPicPr>
          <p:nvPr/>
        </p:nvPicPr>
        <p:blipFill>
          <a:blip r:embed="rId9"/>
          <a:stretch>
            <a:fillRect/>
          </a:stretch>
        </p:blipFill>
        <p:spPr>
          <a:xfrm>
            <a:off x="9749734" y="1675073"/>
            <a:ext cx="818704" cy="1374254"/>
          </a:xfrm>
          <a:prstGeom prst="rect">
            <a:avLst/>
          </a:prstGeom>
        </p:spPr>
      </p:pic>
    </p:spTree>
    <p:extLst>
      <p:ext uri="{BB962C8B-B14F-4D97-AF65-F5344CB8AC3E}">
        <p14:creationId xmlns:p14="http://schemas.microsoft.com/office/powerpoint/2010/main" val="11264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3810000" cy="1603676"/>
          </a:xfrm>
        </p:spPr>
        <p:txBody>
          <a:bodyPr>
            <a:normAutofit/>
          </a:bodyPr>
          <a:lstStyle/>
          <a:p>
            <a:r>
              <a:rPr lang="en-US" sz="3000" dirty="0"/>
              <a:t>Do caddis exhibit a preference for lower toxicity eggs?</a:t>
            </a:r>
          </a:p>
        </p:txBody>
      </p:sp>
      <p:sp>
        <p:nvSpPr>
          <p:cNvPr id="3" name="TextBox 2"/>
          <p:cNvSpPr txBox="1"/>
          <p:nvPr/>
        </p:nvSpPr>
        <p:spPr>
          <a:xfrm>
            <a:off x="6324600" y="4319196"/>
            <a:ext cx="1869280" cy="1815882"/>
          </a:xfrm>
          <a:prstGeom prst="rect">
            <a:avLst/>
          </a:prstGeom>
          <a:noFill/>
        </p:spPr>
        <p:txBody>
          <a:bodyPr wrap="square" rtlCol="0">
            <a:spAutoFit/>
          </a:bodyPr>
          <a:lstStyle/>
          <a:p>
            <a:pPr marL="115888" indent="-115888">
              <a:buFont typeface="Arial" pitchFamily="34" charset="0"/>
              <a:buChar char="•"/>
            </a:pPr>
            <a:r>
              <a:rPr lang="en-US" sz="1600" dirty="0"/>
              <a:t>Caddis consume more eggs when they have less toxin</a:t>
            </a:r>
          </a:p>
          <a:p>
            <a:endParaRPr lang="en-US" sz="1600" dirty="0"/>
          </a:p>
          <a:p>
            <a:pPr marL="115888" indent="-115888">
              <a:buFont typeface="Arial" pitchFamily="34" charset="0"/>
              <a:buChar char="•"/>
            </a:pPr>
            <a:r>
              <a:rPr lang="en-US" sz="1600" dirty="0"/>
              <a:t>Selection leading to higher toxicity</a:t>
            </a:r>
          </a:p>
        </p:txBody>
      </p:sp>
      <p:grpSp>
        <p:nvGrpSpPr>
          <p:cNvPr id="4" name="Group 3"/>
          <p:cNvGrpSpPr/>
          <p:nvPr/>
        </p:nvGrpSpPr>
        <p:grpSpPr>
          <a:xfrm>
            <a:off x="1524000" y="3020508"/>
            <a:ext cx="4752858" cy="3837493"/>
            <a:chOff x="0" y="3020507"/>
            <a:chExt cx="4752858" cy="3837493"/>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020507"/>
              <a:ext cx="4752858" cy="383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47800" y="5752618"/>
              <a:ext cx="393056" cy="338554"/>
            </a:xfrm>
            <a:prstGeom prst="rect">
              <a:avLst/>
            </a:prstGeom>
            <a:noFill/>
          </p:spPr>
          <p:txBody>
            <a:bodyPr wrap="none" rtlCol="0">
              <a:spAutoFit/>
            </a:bodyPr>
            <a:lstStyle/>
            <a:p>
              <a:r>
                <a:rPr lang="en-US" sz="1600" dirty="0"/>
                <a:t>45</a:t>
              </a:r>
            </a:p>
          </p:txBody>
        </p:sp>
        <p:sp>
          <p:nvSpPr>
            <p:cNvPr id="18" name="TextBox 17"/>
            <p:cNvSpPr txBox="1"/>
            <p:nvPr/>
          </p:nvSpPr>
          <p:spPr>
            <a:xfrm>
              <a:off x="2502544" y="5740320"/>
              <a:ext cx="393056" cy="338554"/>
            </a:xfrm>
            <a:prstGeom prst="rect">
              <a:avLst/>
            </a:prstGeom>
            <a:noFill/>
          </p:spPr>
          <p:txBody>
            <a:bodyPr wrap="none" rtlCol="0">
              <a:spAutoFit/>
            </a:bodyPr>
            <a:lstStyle/>
            <a:p>
              <a:r>
                <a:rPr lang="en-US" sz="1600" dirty="0"/>
                <a:t>13</a:t>
              </a:r>
            </a:p>
          </p:txBody>
        </p:sp>
        <p:sp>
          <p:nvSpPr>
            <p:cNvPr id="20" name="TextBox 19"/>
            <p:cNvSpPr txBox="1"/>
            <p:nvPr/>
          </p:nvSpPr>
          <p:spPr>
            <a:xfrm>
              <a:off x="3488383" y="5757446"/>
              <a:ext cx="393056" cy="338554"/>
            </a:xfrm>
            <a:prstGeom prst="rect">
              <a:avLst/>
            </a:prstGeom>
            <a:noFill/>
          </p:spPr>
          <p:txBody>
            <a:bodyPr wrap="none" rtlCol="0">
              <a:spAutoFit/>
            </a:bodyPr>
            <a:lstStyle/>
            <a:p>
              <a:r>
                <a:rPr lang="en-US" sz="1600" dirty="0"/>
                <a:t>32</a:t>
              </a:r>
            </a:p>
          </p:txBody>
        </p:sp>
      </p:grp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1426" y="3657601"/>
            <a:ext cx="2330405" cy="310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915" y="1"/>
            <a:ext cx="4456846" cy="306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19600" y="3065932"/>
            <a:ext cx="1857258" cy="584775"/>
          </a:xfrm>
          <a:prstGeom prst="rect">
            <a:avLst/>
          </a:prstGeom>
          <a:noFill/>
          <a:ln w="38100">
            <a:solidFill>
              <a:srgbClr val="FF0000"/>
            </a:solidFill>
          </a:ln>
        </p:spPr>
        <p:txBody>
          <a:bodyPr wrap="square" rtlCol="0">
            <a:spAutoFit/>
          </a:bodyPr>
          <a:lstStyle/>
          <a:p>
            <a:pPr algn="ctr"/>
            <a:r>
              <a:rPr lang="en-US" sz="1600" dirty="0">
                <a:solidFill>
                  <a:srgbClr val="FF0000"/>
                </a:solidFill>
              </a:rPr>
              <a:t>Caddisflies eat more low toxic eggs</a:t>
            </a:r>
          </a:p>
        </p:txBody>
      </p:sp>
    </p:spTree>
    <p:extLst>
      <p:ext uri="{BB962C8B-B14F-4D97-AF65-F5344CB8AC3E}">
        <p14:creationId xmlns:p14="http://schemas.microsoft.com/office/powerpoint/2010/main" val="313970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Caddisfly Resistance</a:t>
            </a:r>
          </a:p>
        </p:txBody>
      </p:sp>
      <p:sp>
        <p:nvSpPr>
          <p:cNvPr id="3" name="Content Placeholder 2"/>
          <p:cNvSpPr>
            <a:spLocks noGrp="1"/>
          </p:cNvSpPr>
          <p:nvPr>
            <p:ph idx="1"/>
          </p:nvPr>
        </p:nvSpPr>
        <p:spPr>
          <a:xfrm>
            <a:off x="1981200" y="1600201"/>
            <a:ext cx="3886200" cy="563984"/>
          </a:xfrm>
        </p:spPr>
        <p:txBody>
          <a:bodyPr>
            <a:normAutofit lnSpcReduction="10000"/>
          </a:bodyPr>
          <a:lstStyle/>
          <a:p>
            <a:r>
              <a:rPr lang="en-US" dirty="0"/>
              <a:t>Actually…</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164184"/>
            <a:ext cx="5943600" cy="4577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772400" y="1828800"/>
            <a:ext cx="2743200" cy="2677656"/>
          </a:xfrm>
          <a:prstGeom prst="rect">
            <a:avLst/>
          </a:prstGeom>
          <a:noFill/>
        </p:spPr>
        <p:txBody>
          <a:bodyPr wrap="square" rtlCol="0">
            <a:spAutoFit/>
          </a:bodyPr>
          <a:lstStyle/>
          <a:p>
            <a:pPr>
              <a:buClr>
                <a:srgbClr val="FF0000"/>
              </a:buClr>
            </a:pPr>
            <a:r>
              <a:rPr lang="en-US" sz="2400" b="1" dirty="0"/>
              <a:t>Replicated with </a:t>
            </a:r>
          </a:p>
          <a:p>
            <a:pPr marL="466725" lvl="1" indent="-298450">
              <a:buClr>
                <a:srgbClr val="FF0000"/>
              </a:buClr>
              <a:buFont typeface="Wingdings" panose="05000000000000000000" pitchFamily="2" charset="2"/>
              <a:buChar char="§"/>
            </a:pPr>
            <a:r>
              <a:rPr lang="en-US" sz="2400" dirty="0"/>
              <a:t>Higher N</a:t>
            </a:r>
          </a:p>
          <a:p>
            <a:pPr marL="466725" lvl="1" indent="-298450">
              <a:buClr>
                <a:srgbClr val="FF0000"/>
              </a:buClr>
              <a:buFont typeface="Wingdings" panose="05000000000000000000" pitchFamily="2" charset="2"/>
              <a:buChar char="§"/>
            </a:pPr>
            <a:r>
              <a:rPr lang="en-US" sz="2400" dirty="0"/>
              <a:t>Greater range of toxicities</a:t>
            </a:r>
          </a:p>
          <a:p>
            <a:pPr marL="466725" lvl="1" indent="-298450">
              <a:buClr>
                <a:srgbClr val="FF0000"/>
              </a:buClr>
              <a:buFont typeface="Wingdings" panose="05000000000000000000" pitchFamily="2" charset="2"/>
              <a:buChar char="§"/>
            </a:pPr>
            <a:r>
              <a:rPr lang="en-US" sz="2400" dirty="0"/>
              <a:t>“fresher” caddisflies</a:t>
            </a:r>
          </a:p>
          <a:p>
            <a:pPr marL="285750" indent="-285750">
              <a:buClr>
                <a:srgbClr val="FF0000"/>
              </a:buClr>
              <a:buFont typeface="Wingdings" panose="05000000000000000000" pitchFamily="2" charset="2"/>
              <a:buChar char="§"/>
            </a:pPr>
            <a:endParaRPr lang="en-US" sz="2400" dirty="0"/>
          </a:p>
        </p:txBody>
      </p:sp>
    </p:spTree>
    <p:extLst>
      <p:ext uri="{BB962C8B-B14F-4D97-AF65-F5344CB8AC3E}">
        <p14:creationId xmlns:p14="http://schemas.microsoft.com/office/powerpoint/2010/main" val="4068722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087387" y="1233948"/>
            <a:ext cx="3276600" cy="1143000"/>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D</a:t>
            </a:r>
            <a:r>
              <a:rPr lang="en-US" sz="3600" dirty="0">
                <a:solidFill>
                  <a:schemeClr val="accent6">
                    <a:lumMod val="75000"/>
                  </a:schemeClr>
                </a:solidFill>
                <a:latin typeface="Arial" panose="020B0604020202020204" pitchFamily="34" charset="0"/>
                <a:cs typeface="Arial" panose="020B0604020202020204" pitchFamily="34" charset="0"/>
              </a:rPr>
              <a:t>y</a:t>
            </a:r>
            <a:r>
              <a:rPr lang="en-US" sz="3600" dirty="0">
                <a:solidFill>
                  <a:srgbClr val="00B050"/>
                </a:solidFill>
                <a:latin typeface="Arial" panose="020B0604020202020204" pitchFamily="34" charset="0"/>
                <a:cs typeface="Arial" panose="020B0604020202020204" pitchFamily="34" charset="0"/>
              </a:rPr>
              <a:t>ing</a:t>
            </a:r>
            <a:r>
              <a:rPr lang="en-US" sz="3600" dirty="0">
                <a:latin typeface="Arial" panose="020B0604020202020204" pitchFamily="34" charset="0"/>
                <a:cs typeface="Arial" panose="020B0604020202020204" pitchFamily="34" charset="0"/>
              </a:rPr>
              <a:t> </a:t>
            </a:r>
            <a:r>
              <a:rPr lang="en-US" sz="3600" dirty="0">
                <a:solidFill>
                  <a:schemeClr val="accent1">
                    <a:lumMod val="75000"/>
                  </a:schemeClr>
                </a:solidFill>
                <a:latin typeface="Arial" panose="020B0604020202020204" pitchFamily="34" charset="0"/>
                <a:cs typeface="Arial" panose="020B0604020202020204" pitchFamily="34" charset="0"/>
              </a:rPr>
              <a:t>eg</a:t>
            </a:r>
            <a:r>
              <a:rPr lang="en-US" sz="3600" dirty="0">
                <a:solidFill>
                  <a:schemeClr val="accent4">
                    <a:lumMod val="75000"/>
                  </a:schemeClr>
                </a:solidFill>
                <a:latin typeface="Arial" panose="020B0604020202020204" pitchFamily="34" charset="0"/>
                <a:cs typeface="Arial" panose="020B0604020202020204" pitchFamily="34" charset="0"/>
              </a:rPr>
              <a:t>gs</a:t>
            </a:r>
          </a:p>
        </p:txBody>
      </p:sp>
      <p:pic>
        <p:nvPicPr>
          <p:cNvPr id="1028" name="Picture 4" descr="C:\Users\Kari\Pictures\Utah 2013\DSC01819.JPG"/>
          <p:cNvPicPr>
            <a:picLocks noChangeAspect="1" noChangeArrowheads="1"/>
          </p:cNvPicPr>
          <p:nvPr/>
        </p:nvPicPr>
        <p:blipFill>
          <a:blip r:embed="rId3" cstate="print"/>
          <a:srcRect l="13333" t="22219" r="27500"/>
          <a:stretch>
            <a:fillRect/>
          </a:stretch>
        </p:blipFill>
        <p:spPr bwMode="auto">
          <a:xfrm>
            <a:off x="1524000" y="1524000"/>
            <a:ext cx="5410200" cy="5334904"/>
          </a:xfrm>
          <a:prstGeom prst="rect">
            <a:avLst/>
          </a:prstGeom>
          <a:noFill/>
        </p:spPr>
      </p:pic>
      <p:pic>
        <p:nvPicPr>
          <p:cNvPr id="1026" name="Picture 2" descr="C:\Users\Kari\Pictures\Utah 2013\DSC01815.JPG"/>
          <p:cNvPicPr>
            <a:picLocks noChangeAspect="1" noChangeArrowheads="1"/>
          </p:cNvPicPr>
          <p:nvPr/>
        </p:nvPicPr>
        <p:blipFill>
          <a:blip r:embed="rId4" cstate="print"/>
          <a:srcRect r="30474"/>
          <a:stretch>
            <a:fillRect/>
          </a:stretch>
        </p:blipFill>
        <p:spPr bwMode="auto">
          <a:xfrm>
            <a:off x="6783374" y="2667002"/>
            <a:ext cx="3884626" cy="4190999"/>
          </a:xfrm>
          <a:prstGeom prst="rect">
            <a:avLst/>
          </a:prstGeom>
          <a:noFill/>
        </p:spPr>
      </p:pic>
      <p:sp>
        <p:nvSpPr>
          <p:cNvPr id="6" name="Title 1"/>
          <p:cNvSpPr txBox="1">
            <a:spLocks/>
          </p:cNvSpPr>
          <p:nvPr/>
        </p:nvSpPr>
        <p:spPr>
          <a:xfrm>
            <a:off x="1828800" y="152400"/>
            <a:ext cx="51054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Summer 2013….</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175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0" y="228600"/>
            <a:ext cx="3581400" cy="1143000"/>
          </a:xfrm>
        </p:spPr>
        <p:txBody>
          <a:bodyPr>
            <a:noAutofit/>
          </a:bodyPr>
          <a:lstStyle/>
          <a:p>
            <a:r>
              <a:rPr lang="en-US" sz="3600" dirty="0">
                <a:latin typeface="Arial" panose="020B0604020202020204" pitchFamily="34" charset="0"/>
                <a:cs typeface="Arial" panose="020B0604020202020204" pitchFamily="34" charset="0"/>
              </a:rPr>
              <a:t>Egg Preference Trials</a:t>
            </a:r>
          </a:p>
        </p:txBody>
      </p:sp>
      <p:sp>
        <p:nvSpPr>
          <p:cNvPr id="3" name="Content Placeholder 2"/>
          <p:cNvSpPr>
            <a:spLocks noGrp="1"/>
          </p:cNvSpPr>
          <p:nvPr>
            <p:ph idx="1"/>
          </p:nvPr>
        </p:nvSpPr>
        <p:spPr>
          <a:xfrm>
            <a:off x="6934200" y="1828801"/>
            <a:ext cx="3581400" cy="4525963"/>
          </a:xfrm>
        </p:spPr>
        <p:txBody>
          <a:bodyPr/>
          <a:lstStyle/>
          <a:p>
            <a:pPr marL="0" indent="0">
              <a:buNone/>
            </a:pPr>
            <a:r>
              <a:rPr lang="en-US" dirty="0">
                <a:latin typeface="Arial" panose="020B0604020202020204" pitchFamily="34" charset="0"/>
                <a:cs typeface="Arial" panose="020B0604020202020204" pitchFamily="34" charset="0"/>
              </a:rPr>
              <a:t>High (dyed) × Low</a:t>
            </a:r>
          </a:p>
          <a:p>
            <a:pPr marL="0" indent="0">
              <a:buNone/>
            </a:pPr>
            <a:r>
              <a:rPr lang="en-US" dirty="0">
                <a:latin typeface="Arial" panose="020B0604020202020204" pitchFamily="34" charset="0"/>
                <a:cs typeface="Arial" panose="020B0604020202020204" pitchFamily="34" charset="0"/>
              </a:rPr>
              <a:t>High × Low (dyed)</a:t>
            </a:r>
          </a:p>
          <a:p>
            <a:pPr marL="0" indent="0">
              <a:buNone/>
            </a:pPr>
            <a:r>
              <a:rPr lang="en-US" dirty="0">
                <a:latin typeface="Arial" panose="020B0604020202020204" pitchFamily="34" charset="0"/>
                <a:cs typeface="Arial" panose="020B0604020202020204" pitchFamily="34" charset="0"/>
              </a:rPr>
              <a:t>High (dyed) × No</a:t>
            </a:r>
          </a:p>
          <a:p>
            <a:pPr marL="0" indent="0">
              <a:buNone/>
            </a:pPr>
            <a:r>
              <a:rPr lang="en-US" dirty="0">
                <a:latin typeface="Arial" panose="020B0604020202020204" pitchFamily="34" charset="0"/>
                <a:cs typeface="Arial" panose="020B0604020202020204" pitchFamily="34" charset="0"/>
              </a:rPr>
              <a:t>High × No (dyed)</a:t>
            </a:r>
          </a:p>
          <a:p>
            <a:pPr marL="0" indent="0">
              <a:buNone/>
            </a:pPr>
            <a:r>
              <a:rPr lang="en-US" dirty="0">
                <a:latin typeface="Arial" panose="020B0604020202020204" pitchFamily="34" charset="0"/>
                <a:cs typeface="Arial" panose="020B0604020202020204" pitchFamily="34" charset="0"/>
              </a:rPr>
              <a:t>Low (dyed) × No</a:t>
            </a:r>
          </a:p>
          <a:p>
            <a:pPr marL="0" indent="0">
              <a:buNone/>
            </a:pPr>
            <a:r>
              <a:rPr lang="en-US" dirty="0">
                <a:latin typeface="Arial" panose="020B0604020202020204" pitchFamily="34" charset="0"/>
                <a:cs typeface="Arial" panose="020B0604020202020204" pitchFamily="34" charset="0"/>
              </a:rPr>
              <a:t>Low × No (dyed)</a:t>
            </a:r>
          </a:p>
        </p:txBody>
      </p:sp>
      <p:pic>
        <p:nvPicPr>
          <p:cNvPr id="2050" name="Picture 2" descr="C:\Users\Kari\Pictures\Utah 2013\DSC01827.JPG"/>
          <p:cNvPicPr>
            <a:picLocks noChangeAspect="1" noChangeArrowheads="1"/>
          </p:cNvPicPr>
          <p:nvPr/>
        </p:nvPicPr>
        <p:blipFill>
          <a:blip r:embed="rId2" cstate="print"/>
          <a:srcRect/>
          <a:stretch>
            <a:fillRect/>
          </a:stretch>
        </p:blipFill>
        <p:spPr bwMode="auto">
          <a:xfrm>
            <a:off x="1524000" y="0"/>
            <a:ext cx="5144178" cy="6858000"/>
          </a:xfrm>
          <a:prstGeom prst="rect">
            <a:avLst/>
          </a:prstGeom>
          <a:noFill/>
        </p:spPr>
      </p:pic>
    </p:spTree>
    <p:extLst>
      <p:ext uri="{BB962C8B-B14F-4D97-AF65-F5344CB8AC3E}">
        <p14:creationId xmlns:p14="http://schemas.microsoft.com/office/powerpoint/2010/main" val="4225029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384"/>
            <a:ext cx="8229600" cy="1143000"/>
          </a:xfrm>
        </p:spPr>
        <p:txBody>
          <a:bodyPr>
            <a:normAutofit/>
          </a:bodyPr>
          <a:lstStyle/>
          <a:p>
            <a:r>
              <a:rPr lang="en-US" sz="3600" dirty="0"/>
              <a:t>LD50 test of Resistance….Methods</a:t>
            </a:r>
          </a:p>
        </p:txBody>
      </p:sp>
      <p:sp>
        <p:nvSpPr>
          <p:cNvPr id="3" name="Content Placeholder 2"/>
          <p:cNvSpPr>
            <a:spLocks noGrp="1"/>
          </p:cNvSpPr>
          <p:nvPr>
            <p:ph idx="1"/>
          </p:nvPr>
        </p:nvSpPr>
        <p:spPr>
          <a:xfrm>
            <a:off x="1703512" y="1124744"/>
            <a:ext cx="8229600" cy="5733256"/>
          </a:xfrm>
        </p:spPr>
        <p:txBody>
          <a:bodyPr>
            <a:normAutofit/>
          </a:bodyPr>
          <a:lstStyle/>
          <a:p>
            <a:r>
              <a:rPr lang="en-US" sz="2800" dirty="0"/>
              <a:t>2 caddis species</a:t>
            </a:r>
          </a:p>
          <a:p>
            <a:pPr lvl="1"/>
            <a:r>
              <a:rPr lang="en-US" sz="2400" dirty="0"/>
              <a:t>Soap creek</a:t>
            </a:r>
          </a:p>
          <a:p>
            <a:pPr lvl="1"/>
            <a:r>
              <a:rPr lang="en-US" sz="2400" dirty="0"/>
              <a:t>Cache valley</a:t>
            </a:r>
          </a:p>
          <a:p>
            <a:r>
              <a:rPr lang="en-US" sz="2800" dirty="0"/>
              <a:t>12-well plate</a:t>
            </a:r>
          </a:p>
          <a:p>
            <a:r>
              <a:rPr lang="en-US" sz="2800" dirty="0"/>
              <a:t>5 treatments (n=6)</a:t>
            </a:r>
          </a:p>
          <a:p>
            <a:r>
              <a:rPr lang="en-US" sz="2800" dirty="0"/>
              <a:t>(mg TTX /ml)</a:t>
            </a:r>
          </a:p>
          <a:p>
            <a:pPr lvl="1"/>
            <a:r>
              <a:rPr lang="en-US" sz="2400" dirty="0"/>
              <a:t>Saline</a:t>
            </a:r>
          </a:p>
          <a:p>
            <a:pPr lvl="1"/>
            <a:r>
              <a:rPr lang="en-US" sz="2400" dirty="0"/>
              <a:t>0.0005</a:t>
            </a:r>
          </a:p>
          <a:p>
            <a:pPr lvl="1"/>
            <a:r>
              <a:rPr lang="en-US" sz="2400" dirty="0"/>
              <a:t>0.005</a:t>
            </a:r>
          </a:p>
          <a:p>
            <a:pPr lvl="1"/>
            <a:r>
              <a:rPr lang="en-US" sz="2400" dirty="0"/>
              <a:t>0.05</a:t>
            </a:r>
          </a:p>
          <a:p>
            <a:pPr lvl="1"/>
            <a:r>
              <a:rPr lang="en-US" sz="2400" dirty="0"/>
              <a:t>0.1</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00" t="23971" r="29550" b="11766"/>
          <a:stretch/>
        </p:blipFill>
        <p:spPr bwMode="auto">
          <a:xfrm>
            <a:off x="5012657" y="1844824"/>
            <a:ext cx="5655343" cy="502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162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1143000"/>
          </a:xfrm>
        </p:spPr>
        <p:txBody>
          <a:bodyPr/>
          <a:lstStyle/>
          <a:p>
            <a:r>
              <a:rPr lang="en-US" dirty="0"/>
              <a:t>Methods</a:t>
            </a:r>
          </a:p>
        </p:txBody>
      </p:sp>
      <p:sp>
        <p:nvSpPr>
          <p:cNvPr id="3" name="Content Placeholder 2"/>
          <p:cNvSpPr>
            <a:spLocks noGrp="1"/>
          </p:cNvSpPr>
          <p:nvPr>
            <p:ph idx="1"/>
          </p:nvPr>
        </p:nvSpPr>
        <p:spPr>
          <a:xfrm>
            <a:off x="1703512" y="1008112"/>
            <a:ext cx="8229600" cy="5733256"/>
          </a:xfrm>
        </p:spPr>
        <p:txBody>
          <a:bodyPr>
            <a:normAutofit lnSpcReduction="10000"/>
          </a:bodyPr>
          <a:lstStyle/>
          <a:p>
            <a:r>
              <a:rPr lang="en-US" dirty="0"/>
              <a:t>Monitored once per </a:t>
            </a:r>
            <a:r>
              <a:rPr lang="en-US" dirty="0" err="1"/>
              <a:t>hr</a:t>
            </a:r>
            <a:endParaRPr lang="en-US" dirty="0"/>
          </a:p>
          <a:p>
            <a:r>
              <a:rPr lang="en-US" dirty="0"/>
              <a:t>5 </a:t>
            </a:r>
            <a:r>
              <a:rPr lang="en-US" dirty="0" err="1"/>
              <a:t>hr</a:t>
            </a:r>
            <a:r>
              <a:rPr lang="en-US" dirty="0"/>
              <a:t> trials</a:t>
            </a:r>
          </a:p>
          <a:p>
            <a:r>
              <a:rPr lang="en-US" dirty="0"/>
              <a:t>Susceptibility Score</a:t>
            </a:r>
          </a:p>
          <a:p>
            <a:pPr lvl="1"/>
            <a:r>
              <a:rPr lang="en-US" dirty="0"/>
              <a:t>1: Immediately arch back, legs splayed and moved        	  rapidly, try to grasp objects</a:t>
            </a:r>
          </a:p>
          <a:p>
            <a:pPr lvl="1"/>
            <a:r>
              <a:rPr lang="en-US" dirty="0"/>
              <a:t>2: weaker arching (less intense or slower to 	     	  respond), legs move but less rapid</a:t>
            </a:r>
          </a:p>
          <a:p>
            <a:pPr lvl="1"/>
            <a:r>
              <a:rPr lang="en-US" dirty="0"/>
              <a:t>3: slight abdominal and leg movements, only 	     	  minor adjustments in body position and shape</a:t>
            </a:r>
          </a:p>
          <a:p>
            <a:pPr lvl="1"/>
            <a:r>
              <a:rPr lang="en-US" dirty="0"/>
              <a:t>4: very slight abdomen movement, no leg  	  	  movement (or vice versa)</a:t>
            </a:r>
          </a:p>
          <a:p>
            <a:pPr lvl="1"/>
            <a:r>
              <a:rPr lang="en-US" dirty="0"/>
              <a:t>5: no movement or response when stimulated</a:t>
            </a:r>
          </a:p>
        </p:txBody>
      </p:sp>
    </p:spTree>
    <p:extLst>
      <p:ext uri="{BB962C8B-B14F-4D97-AF65-F5344CB8AC3E}">
        <p14:creationId xmlns:p14="http://schemas.microsoft.com/office/powerpoint/2010/main" val="4166393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1143000"/>
          </a:xfrm>
        </p:spPr>
        <p:txBody>
          <a:bodyPr/>
          <a:lstStyle/>
          <a:p>
            <a:r>
              <a:rPr lang="en-US" dirty="0"/>
              <a:t>Results</a:t>
            </a:r>
          </a:p>
        </p:txBody>
      </p:sp>
      <p:graphicFrame>
        <p:nvGraphicFramePr>
          <p:cNvPr id="5" name="Object 4"/>
          <p:cNvGraphicFramePr>
            <a:graphicFrameLocks noChangeAspect="1"/>
          </p:cNvGraphicFramePr>
          <p:nvPr>
            <p:extLst>
              <p:ext uri="{D42A27DB-BD31-4B8C-83A1-F6EECF244321}">
                <p14:modId xmlns:p14="http://schemas.microsoft.com/office/powerpoint/2010/main" val="3669536130"/>
              </p:ext>
            </p:extLst>
          </p:nvPr>
        </p:nvGraphicFramePr>
        <p:xfrm>
          <a:off x="3863753" y="1484784"/>
          <a:ext cx="6590995" cy="5192068"/>
        </p:xfrm>
        <a:graphic>
          <a:graphicData uri="http://schemas.openxmlformats.org/presentationml/2006/ole">
            <mc:AlternateContent xmlns:mc="http://schemas.openxmlformats.org/markup-compatibility/2006">
              <mc:Choice xmlns:v="urn:schemas-microsoft-com:vml" Requires="v">
                <p:oleObj name="SPW 11.0 Graph" r:id="rId2" imgW="5676120" imgH="4472280" progId="SigmaPlotGraphicObject.10">
                  <p:embed/>
                </p:oleObj>
              </mc:Choice>
              <mc:Fallback>
                <p:oleObj name="SPW 11.0 Graph" r:id="rId2" imgW="5676120" imgH="4472280" progId="SigmaPlotGraphicObject.10">
                  <p:embed/>
                  <p:pic>
                    <p:nvPicPr>
                      <p:cNvPr id="0" name=""/>
                      <p:cNvPicPr/>
                      <p:nvPr/>
                    </p:nvPicPr>
                    <p:blipFill>
                      <a:blip r:embed="rId3"/>
                      <a:stretch>
                        <a:fillRect/>
                      </a:stretch>
                    </p:blipFill>
                    <p:spPr>
                      <a:xfrm>
                        <a:off x="3863753" y="1484784"/>
                        <a:ext cx="6590995" cy="5192068"/>
                      </a:xfrm>
                      <a:prstGeom prst="rect">
                        <a:avLst/>
                      </a:prstGeom>
                    </p:spPr>
                  </p:pic>
                </p:oleObj>
              </mc:Fallback>
            </mc:AlternateContent>
          </a:graphicData>
        </a:graphic>
      </p:graphicFrame>
      <p:sp>
        <p:nvSpPr>
          <p:cNvPr id="3" name="TextBox 2"/>
          <p:cNvSpPr txBox="1"/>
          <p:nvPr/>
        </p:nvSpPr>
        <p:spPr>
          <a:xfrm>
            <a:off x="1917782" y="1177588"/>
            <a:ext cx="4730782" cy="523220"/>
          </a:xfrm>
          <a:prstGeom prst="rect">
            <a:avLst/>
          </a:prstGeom>
          <a:noFill/>
        </p:spPr>
        <p:txBody>
          <a:bodyPr wrap="none" rtlCol="0">
            <a:spAutoFit/>
          </a:bodyPr>
          <a:lstStyle/>
          <a:p>
            <a:pPr marL="285750" indent="-285750">
              <a:buFont typeface="Arial" panose="020B0604020202020204" pitchFamily="34" charset="0"/>
              <a:buChar char="•"/>
            </a:pPr>
            <a:r>
              <a:rPr lang="en-US" sz="2800" dirty="0"/>
              <a:t>Higher score = less resistance</a:t>
            </a:r>
          </a:p>
        </p:txBody>
      </p:sp>
    </p:spTree>
    <p:extLst>
      <p:ext uri="{BB962C8B-B14F-4D97-AF65-F5344CB8AC3E}">
        <p14:creationId xmlns:p14="http://schemas.microsoft.com/office/powerpoint/2010/main" val="3083379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288864498"/>
              </p:ext>
            </p:extLst>
          </p:nvPr>
        </p:nvGraphicFramePr>
        <p:xfrm>
          <a:off x="4324336" y="-243408"/>
          <a:ext cx="6343664" cy="4985568"/>
        </p:xfrm>
        <a:graphic>
          <a:graphicData uri="http://schemas.openxmlformats.org/presentationml/2006/ole">
            <mc:AlternateContent xmlns:mc="http://schemas.openxmlformats.org/markup-compatibility/2006">
              <mc:Choice xmlns:v="urn:schemas-microsoft-com:vml" Requires="v">
                <p:oleObj name="SPW 11.0 Graph" r:id="rId2" imgW="5702040" imgH="4481640" progId="SigmaPlotGraphicObject.10">
                  <p:embed/>
                </p:oleObj>
              </mc:Choice>
              <mc:Fallback>
                <p:oleObj name="SPW 11.0 Graph" r:id="rId2" imgW="5702040" imgH="4481640" progId="SigmaPlotGraphicObject.10">
                  <p:embed/>
                  <p:pic>
                    <p:nvPicPr>
                      <p:cNvPr id="0" name=""/>
                      <p:cNvPicPr/>
                      <p:nvPr/>
                    </p:nvPicPr>
                    <p:blipFill>
                      <a:blip r:embed="rId3"/>
                      <a:stretch>
                        <a:fillRect/>
                      </a:stretch>
                    </p:blipFill>
                    <p:spPr>
                      <a:xfrm>
                        <a:off x="4324336" y="-243408"/>
                        <a:ext cx="6343664" cy="4985568"/>
                      </a:xfrm>
                      <a:prstGeom prst="rect">
                        <a:avLst/>
                      </a:prstGeom>
                    </p:spPr>
                  </p:pic>
                </p:oleObj>
              </mc:Fallback>
            </mc:AlternateContent>
          </a:graphicData>
        </a:graphic>
      </p:graphicFrame>
      <p:sp>
        <p:nvSpPr>
          <p:cNvPr id="3" name="Content Placeholder 2"/>
          <p:cNvSpPr>
            <a:spLocks noGrp="1"/>
          </p:cNvSpPr>
          <p:nvPr>
            <p:ph idx="1"/>
          </p:nvPr>
        </p:nvSpPr>
        <p:spPr>
          <a:xfrm>
            <a:off x="1487488" y="4725145"/>
            <a:ext cx="9108504" cy="2077691"/>
          </a:xfrm>
        </p:spPr>
        <p:txBody>
          <a:bodyPr>
            <a:normAutofit/>
          </a:bodyPr>
          <a:lstStyle/>
          <a:p>
            <a:r>
              <a:rPr lang="en-US" dirty="0"/>
              <a:t>Even at doses of 0.1 mg/ml</a:t>
            </a:r>
          </a:p>
          <a:p>
            <a:pPr lvl="1"/>
            <a:r>
              <a:rPr lang="en-US" dirty="0"/>
              <a:t>50% of resistant caddis survived</a:t>
            </a:r>
          </a:p>
          <a:p>
            <a:pPr lvl="1"/>
            <a:r>
              <a:rPr lang="en-US" dirty="0"/>
              <a:t>The total volume of solution in one well at 0.1 mg/ml would kill a person!!!</a:t>
            </a:r>
          </a:p>
        </p:txBody>
      </p:sp>
      <p:sp>
        <p:nvSpPr>
          <p:cNvPr id="5" name="TextBox 4"/>
          <p:cNvSpPr txBox="1"/>
          <p:nvPr/>
        </p:nvSpPr>
        <p:spPr>
          <a:xfrm>
            <a:off x="1631504" y="620689"/>
            <a:ext cx="2520280"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Survival calculated as % of animals not getting to a susceptibility score of 5 after 5 </a:t>
            </a:r>
            <a:r>
              <a:rPr lang="en-US" sz="2000" dirty="0" err="1"/>
              <a:t>hrs</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Not sure why survival of non-resistant is high at 0.005 – low N?</a:t>
            </a:r>
          </a:p>
        </p:txBody>
      </p:sp>
    </p:spTree>
    <p:extLst>
      <p:ext uri="{BB962C8B-B14F-4D97-AF65-F5344CB8AC3E}">
        <p14:creationId xmlns:p14="http://schemas.microsoft.com/office/powerpoint/2010/main" val="1281625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tLang="zh-CN" sz="5400" dirty="0" err="1"/>
              <a:t>Transcriptome</a:t>
            </a:r>
            <a:r>
              <a:rPr lang="en-US" altLang="zh-CN" sz="5400" dirty="0"/>
              <a:t> sequencing of </a:t>
            </a:r>
            <a:r>
              <a:rPr lang="en-US" altLang="zh-CN" sz="5400" dirty="0" err="1"/>
              <a:t>tetrodotoxin</a:t>
            </a:r>
            <a:r>
              <a:rPr lang="en-US" altLang="zh-CN" sz="5400" dirty="0"/>
              <a:t> (TTX) resistant </a:t>
            </a:r>
            <a:r>
              <a:rPr lang="en-US" altLang="zh-CN" sz="5400" dirty="0" err="1"/>
              <a:t>caddisfly</a:t>
            </a:r>
            <a:endParaRPr lang="zh-CN" altLang="en-US" sz="5400" dirty="0"/>
          </a:p>
        </p:txBody>
      </p:sp>
    </p:spTree>
    <p:extLst>
      <p:ext uri="{BB962C8B-B14F-4D97-AF65-F5344CB8AC3E}">
        <p14:creationId xmlns:p14="http://schemas.microsoft.com/office/powerpoint/2010/main" val="3919656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When is it NOT coevolution?</a:t>
            </a:r>
          </a:p>
        </p:txBody>
      </p:sp>
      <p:sp>
        <p:nvSpPr>
          <p:cNvPr id="3" name="Content Placeholder 2"/>
          <p:cNvSpPr>
            <a:spLocks noGrp="1"/>
          </p:cNvSpPr>
          <p:nvPr>
            <p:ph idx="1"/>
          </p:nvPr>
        </p:nvSpPr>
        <p:spPr>
          <a:xfrm>
            <a:off x="1981200" y="1066801"/>
            <a:ext cx="8229600" cy="762000"/>
          </a:xfrm>
        </p:spPr>
        <p:txBody>
          <a:bodyPr/>
          <a:lstStyle/>
          <a:p>
            <a:r>
              <a:rPr lang="en-US" dirty="0"/>
              <a:t>2 misuses of the term</a:t>
            </a:r>
          </a:p>
          <a:p>
            <a:endParaRPr lang="en-US" dirty="0"/>
          </a:p>
        </p:txBody>
      </p:sp>
      <p:sp>
        <p:nvSpPr>
          <p:cNvPr id="4" name="TextBox 3"/>
          <p:cNvSpPr txBox="1"/>
          <p:nvPr/>
        </p:nvSpPr>
        <p:spPr>
          <a:xfrm>
            <a:off x="1676400" y="6400800"/>
            <a:ext cx="2324804" cy="369332"/>
          </a:xfrm>
          <a:prstGeom prst="rect">
            <a:avLst/>
          </a:prstGeom>
          <a:noFill/>
        </p:spPr>
        <p:txBody>
          <a:bodyPr wrap="none" rtlCol="0">
            <a:spAutoFit/>
          </a:bodyPr>
          <a:lstStyle/>
          <a:p>
            <a:r>
              <a:rPr lang="en-US" dirty="0"/>
              <a:t>Janzen 1980. Evolution</a:t>
            </a:r>
          </a:p>
        </p:txBody>
      </p:sp>
      <p:pic>
        <p:nvPicPr>
          <p:cNvPr id="2050" name="Picture 2" descr="http://wwwdelivery.superstock.com/WI/223/1660/PreviewComp/SuperStock_1660R-108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3429000" cy="45807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ol.vub.ac.be/Immunoparasito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4166254" cy="34974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57800" y="5334001"/>
            <a:ext cx="54102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 plead for the retention of the usefulness of ‘</a:t>
            </a:r>
            <a:r>
              <a:rPr lang="en-US" sz="2000" dirty="0" err="1">
                <a:latin typeface="Arial" panose="020B0604020202020204" pitchFamily="34" charset="0"/>
                <a:cs typeface="Arial" panose="020B0604020202020204" pitchFamily="34" charset="0"/>
              </a:rPr>
              <a:t>coevoltuion</a:t>
            </a:r>
            <a:r>
              <a:rPr lang="en-US" sz="2000" dirty="0">
                <a:latin typeface="Arial" panose="020B0604020202020204" pitchFamily="34" charset="0"/>
                <a:cs typeface="Arial" panose="020B0604020202020204" pitchFamily="34" charset="0"/>
              </a:rPr>
              <a:t>’ by removing it from synonymy of usage with ‘interaction,’ ‘mutualism,’ ‘symbiosis,’ and ‘animal-plant interaction.’”</a:t>
            </a:r>
          </a:p>
        </p:txBody>
      </p:sp>
    </p:spTree>
    <p:extLst>
      <p:ext uri="{BB962C8B-B14F-4D97-AF65-F5344CB8AC3E}">
        <p14:creationId xmlns:p14="http://schemas.microsoft.com/office/powerpoint/2010/main" val="713163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altLang="zh-CN" dirty="0"/>
              <a:t>Mutations found in </a:t>
            </a:r>
            <a:r>
              <a:rPr lang="en-US" altLang="zh-CN" dirty="0" err="1"/>
              <a:t>caddisflies</a:t>
            </a:r>
            <a:endParaRPr lang="en-US" dirty="0"/>
          </a:p>
        </p:txBody>
      </p:sp>
      <p:sp>
        <p:nvSpPr>
          <p:cNvPr id="3" name="Content Placeholder 2"/>
          <p:cNvSpPr>
            <a:spLocks noGrp="1"/>
          </p:cNvSpPr>
          <p:nvPr>
            <p:ph idx="1"/>
          </p:nvPr>
        </p:nvSpPr>
        <p:spPr>
          <a:xfrm>
            <a:off x="1752600" y="1600200"/>
            <a:ext cx="3200400" cy="4343400"/>
          </a:xfrm>
        </p:spPr>
        <p:txBody>
          <a:bodyPr>
            <a:normAutofit lnSpcReduction="10000"/>
          </a:bodyPr>
          <a:lstStyle/>
          <a:p>
            <a:r>
              <a:rPr lang="en-US" dirty="0"/>
              <a:t>E to K</a:t>
            </a:r>
          </a:p>
          <a:p>
            <a:r>
              <a:rPr lang="en-US" dirty="0"/>
              <a:t>Position 435</a:t>
            </a:r>
          </a:p>
          <a:p>
            <a:r>
              <a:rPr lang="en-US" dirty="0"/>
              <a:t>Domain I</a:t>
            </a:r>
          </a:p>
          <a:p>
            <a:r>
              <a:rPr lang="en-US" dirty="0"/>
              <a:t>S6 bridge</a:t>
            </a:r>
          </a:p>
          <a:p>
            <a:endParaRPr lang="en-US" dirty="0"/>
          </a:p>
          <a:p>
            <a:r>
              <a:rPr lang="en-US" dirty="0"/>
              <a:t>Also found in German cockroach</a:t>
            </a:r>
          </a:p>
          <a:p>
            <a:endParaRPr lang="en-US" dirty="0"/>
          </a:p>
          <a:p>
            <a:endParaRPr lang="en-US" dirty="0"/>
          </a:p>
        </p:txBody>
      </p:sp>
      <p:grpSp>
        <p:nvGrpSpPr>
          <p:cNvPr id="6" name="Group 5"/>
          <p:cNvGrpSpPr/>
          <p:nvPr/>
        </p:nvGrpSpPr>
        <p:grpSpPr>
          <a:xfrm>
            <a:off x="5715000" y="1123030"/>
            <a:ext cx="4815706" cy="5507874"/>
            <a:chOff x="2655833" y="3234544"/>
            <a:chExt cx="2499489" cy="3450474"/>
          </a:xfrm>
        </p:grpSpPr>
        <p:pic>
          <p:nvPicPr>
            <p:cNvPr id="4" name="Picture 3"/>
            <p:cNvPicPr>
              <a:picLocks noChangeAspect="1"/>
            </p:cNvPicPr>
            <p:nvPr/>
          </p:nvPicPr>
          <p:blipFill>
            <a:blip r:embed="rId3"/>
            <a:stretch>
              <a:fillRect/>
            </a:stretch>
          </p:blipFill>
          <p:spPr>
            <a:xfrm>
              <a:off x="2655833" y="3352798"/>
              <a:ext cx="2499489" cy="3190327"/>
            </a:xfrm>
            <a:prstGeom prst="rect">
              <a:avLst/>
            </a:prstGeom>
          </p:spPr>
        </p:pic>
        <p:sp>
          <p:nvSpPr>
            <p:cNvPr id="5" name="Rounded Rectangle 4"/>
            <p:cNvSpPr/>
            <p:nvPr/>
          </p:nvSpPr>
          <p:spPr>
            <a:xfrm>
              <a:off x="4405038" y="3234544"/>
              <a:ext cx="61859" cy="345047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35153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3657600" cy="1143000"/>
          </a:xfrm>
        </p:spPr>
        <p:txBody>
          <a:bodyPr>
            <a:normAutofit fontScale="90000"/>
          </a:bodyPr>
          <a:lstStyle/>
          <a:p>
            <a:r>
              <a:rPr lang="en-US" altLang="zh-CN" dirty="0"/>
              <a:t>Mutations found in </a:t>
            </a:r>
            <a:r>
              <a:rPr lang="en-US" altLang="zh-CN" dirty="0" err="1"/>
              <a:t>caddisflies</a:t>
            </a:r>
            <a:endParaRPr lang="en-US" dirty="0"/>
          </a:p>
        </p:txBody>
      </p:sp>
      <p:sp>
        <p:nvSpPr>
          <p:cNvPr id="3" name="Content Placeholder 2"/>
          <p:cNvSpPr>
            <a:spLocks noGrp="1"/>
          </p:cNvSpPr>
          <p:nvPr>
            <p:ph idx="1"/>
          </p:nvPr>
        </p:nvSpPr>
        <p:spPr>
          <a:xfrm>
            <a:off x="1676400" y="1752601"/>
            <a:ext cx="3810000" cy="4525963"/>
          </a:xfrm>
        </p:spPr>
        <p:txBody>
          <a:bodyPr>
            <a:normAutofit fontScale="92500" lnSpcReduction="10000"/>
          </a:bodyPr>
          <a:lstStyle/>
          <a:p>
            <a:r>
              <a:rPr lang="en-US" dirty="0"/>
              <a:t>V to L or V to A</a:t>
            </a:r>
          </a:p>
          <a:p>
            <a:r>
              <a:rPr lang="en-US" dirty="0"/>
              <a:t>Position 1010 &amp; 1014</a:t>
            </a:r>
          </a:p>
          <a:p>
            <a:r>
              <a:rPr lang="en-US" dirty="0"/>
              <a:t>Domain II</a:t>
            </a:r>
          </a:p>
          <a:p>
            <a:r>
              <a:rPr lang="en-US" dirty="0"/>
              <a:t>S6 linker</a:t>
            </a:r>
          </a:p>
          <a:p>
            <a:endParaRPr lang="en-US" dirty="0"/>
          </a:p>
          <a:p>
            <a:r>
              <a:rPr lang="en-US" dirty="0"/>
              <a:t>Found in </a:t>
            </a:r>
            <a:r>
              <a:rPr lang="en-US" i="1" dirty="0"/>
              <a:t>Anopheles </a:t>
            </a:r>
            <a:r>
              <a:rPr lang="en-US" i="1" dirty="0" err="1"/>
              <a:t>culicifacies</a:t>
            </a:r>
            <a:r>
              <a:rPr lang="en-US" dirty="0"/>
              <a:t>, </a:t>
            </a:r>
            <a:r>
              <a:rPr lang="en-US" i="1" dirty="0" err="1"/>
              <a:t>Thrips</a:t>
            </a:r>
            <a:r>
              <a:rPr lang="en-US" i="1" dirty="0"/>
              <a:t> </a:t>
            </a:r>
            <a:r>
              <a:rPr lang="en-US" i="1" dirty="0" err="1"/>
              <a:t>tabaci</a:t>
            </a:r>
            <a:endParaRPr lang="en-US" i="1" dirty="0"/>
          </a:p>
        </p:txBody>
      </p:sp>
      <p:grpSp>
        <p:nvGrpSpPr>
          <p:cNvPr id="7" name="Group 6"/>
          <p:cNvGrpSpPr/>
          <p:nvPr/>
        </p:nvGrpSpPr>
        <p:grpSpPr>
          <a:xfrm>
            <a:off x="5791201" y="152400"/>
            <a:ext cx="4640880" cy="6553196"/>
            <a:chOff x="2621922" y="2763610"/>
            <a:chExt cx="2607537" cy="4078620"/>
          </a:xfrm>
        </p:grpSpPr>
        <p:pic>
          <p:nvPicPr>
            <p:cNvPr id="4" name="Picture 3"/>
            <p:cNvPicPr>
              <a:picLocks noChangeAspect="1"/>
            </p:cNvPicPr>
            <p:nvPr/>
          </p:nvPicPr>
          <p:blipFill>
            <a:blip r:embed="rId3"/>
            <a:stretch>
              <a:fillRect/>
            </a:stretch>
          </p:blipFill>
          <p:spPr>
            <a:xfrm>
              <a:off x="2621922" y="2863025"/>
              <a:ext cx="2607537" cy="3874539"/>
            </a:xfrm>
            <a:prstGeom prst="rect">
              <a:avLst/>
            </a:prstGeom>
          </p:spPr>
        </p:pic>
        <p:sp>
          <p:nvSpPr>
            <p:cNvPr id="5" name="Rounded Rectangle 4"/>
            <p:cNvSpPr/>
            <p:nvPr/>
          </p:nvSpPr>
          <p:spPr>
            <a:xfrm>
              <a:off x="4467165" y="2768860"/>
              <a:ext cx="73307" cy="407337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4293744" y="2763610"/>
              <a:ext cx="73307" cy="407337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76743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3657600" cy="1143000"/>
          </a:xfrm>
        </p:spPr>
        <p:txBody>
          <a:bodyPr>
            <a:normAutofit fontScale="90000"/>
          </a:bodyPr>
          <a:lstStyle/>
          <a:p>
            <a:r>
              <a:rPr lang="en-US" altLang="zh-CN" dirty="0"/>
              <a:t>Mutations found in </a:t>
            </a:r>
            <a:r>
              <a:rPr lang="en-US" altLang="zh-CN" dirty="0" err="1"/>
              <a:t>caddisflies</a:t>
            </a:r>
            <a:endParaRPr lang="en-US" dirty="0"/>
          </a:p>
        </p:txBody>
      </p:sp>
      <p:sp>
        <p:nvSpPr>
          <p:cNvPr id="3" name="Content Placeholder 2"/>
          <p:cNvSpPr>
            <a:spLocks noGrp="1"/>
          </p:cNvSpPr>
          <p:nvPr>
            <p:ph idx="1"/>
          </p:nvPr>
        </p:nvSpPr>
        <p:spPr>
          <a:xfrm>
            <a:off x="1676400" y="1752601"/>
            <a:ext cx="3810000" cy="4525963"/>
          </a:xfrm>
        </p:spPr>
        <p:txBody>
          <a:bodyPr>
            <a:normAutofit/>
          </a:bodyPr>
          <a:lstStyle/>
          <a:p>
            <a:r>
              <a:rPr lang="en-US" dirty="0"/>
              <a:t>N to K</a:t>
            </a:r>
          </a:p>
          <a:p>
            <a:r>
              <a:rPr lang="en-US" dirty="0"/>
              <a:t>Position 1013</a:t>
            </a:r>
          </a:p>
          <a:p>
            <a:r>
              <a:rPr lang="en-US" dirty="0"/>
              <a:t>Domain II</a:t>
            </a:r>
          </a:p>
          <a:p>
            <a:r>
              <a:rPr lang="en-US" dirty="0"/>
              <a:t>S6 linker </a:t>
            </a:r>
          </a:p>
          <a:p>
            <a:endParaRPr lang="en-US" dirty="0"/>
          </a:p>
          <a:p>
            <a:r>
              <a:rPr lang="en-US" dirty="0"/>
              <a:t>Found in </a:t>
            </a:r>
            <a:r>
              <a:rPr lang="en-US" i="1" dirty="0"/>
              <a:t>Anopheles </a:t>
            </a:r>
            <a:r>
              <a:rPr lang="en-US" i="1" dirty="0" err="1"/>
              <a:t>sinensis</a:t>
            </a:r>
            <a:endParaRPr lang="en-US" i="1" dirty="0"/>
          </a:p>
        </p:txBody>
      </p:sp>
      <p:grpSp>
        <p:nvGrpSpPr>
          <p:cNvPr id="7" name="Group 6"/>
          <p:cNvGrpSpPr/>
          <p:nvPr/>
        </p:nvGrpSpPr>
        <p:grpSpPr>
          <a:xfrm>
            <a:off x="5791201" y="152400"/>
            <a:ext cx="4640880" cy="6553196"/>
            <a:chOff x="2621922" y="2763610"/>
            <a:chExt cx="2607537" cy="4078620"/>
          </a:xfrm>
        </p:grpSpPr>
        <p:pic>
          <p:nvPicPr>
            <p:cNvPr id="4" name="Picture 3"/>
            <p:cNvPicPr>
              <a:picLocks noChangeAspect="1"/>
            </p:cNvPicPr>
            <p:nvPr/>
          </p:nvPicPr>
          <p:blipFill>
            <a:blip r:embed="rId3"/>
            <a:stretch>
              <a:fillRect/>
            </a:stretch>
          </p:blipFill>
          <p:spPr>
            <a:xfrm>
              <a:off x="2621922" y="2863025"/>
              <a:ext cx="2607537" cy="3874539"/>
            </a:xfrm>
            <a:prstGeom prst="rect">
              <a:avLst/>
            </a:prstGeom>
          </p:spPr>
        </p:pic>
        <p:sp>
          <p:nvSpPr>
            <p:cNvPr id="5" name="Rounded Rectangle 4"/>
            <p:cNvSpPr/>
            <p:nvPr/>
          </p:nvSpPr>
          <p:spPr>
            <a:xfrm>
              <a:off x="4467165" y="2768860"/>
              <a:ext cx="73307" cy="407337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4293744" y="2763610"/>
              <a:ext cx="73307" cy="407337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56084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343400" cy="1143000"/>
          </a:xfrm>
        </p:spPr>
        <p:txBody>
          <a:bodyPr>
            <a:normAutofit fontScale="90000"/>
          </a:bodyPr>
          <a:lstStyle/>
          <a:p>
            <a:r>
              <a:rPr lang="en-US" altLang="zh-CN" dirty="0"/>
              <a:t>Mutations found in </a:t>
            </a:r>
            <a:r>
              <a:rPr lang="en-US" altLang="zh-CN" dirty="0" err="1"/>
              <a:t>caddisflies</a:t>
            </a:r>
            <a:endParaRPr lang="en-US" dirty="0"/>
          </a:p>
        </p:txBody>
      </p:sp>
      <p:sp>
        <p:nvSpPr>
          <p:cNvPr id="3" name="Content Placeholder 2"/>
          <p:cNvSpPr>
            <a:spLocks noGrp="1"/>
          </p:cNvSpPr>
          <p:nvPr>
            <p:ph idx="1"/>
          </p:nvPr>
        </p:nvSpPr>
        <p:spPr>
          <a:xfrm>
            <a:off x="1981200" y="1951038"/>
            <a:ext cx="3810000" cy="4525963"/>
          </a:xfrm>
        </p:spPr>
        <p:txBody>
          <a:bodyPr/>
          <a:lstStyle/>
          <a:p>
            <a:r>
              <a:rPr lang="en-US" dirty="0"/>
              <a:t>A to T</a:t>
            </a:r>
          </a:p>
          <a:p>
            <a:r>
              <a:rPr lang="en-US" dirty="0"/>
              <a:t>Position 1410</a:t>
            </a:r>
          </a:p>
          <a:p>
            <a:r>
              <a:rPr lang="en-US" dirty="0"/>
              <a:t>Domain III</a:t>
            </a:r>
          </a:p>
          <a:p>
            <a:r>
              <a:rPr lang="en-US" dirty="0"/>
              <a:t>S4/S5 bridge</a:t>
            </a:r>
          </a:p>
          <a:p>
            <a:endParaRPr lang="en-US" dirty="0"/>
          </a:p>
          <a:p>
            <a:r>
              <a:rPr lang="en-US" dirty="0"/>
              <a:t>Also found in </a:t>
            </a:r>
            <a:r>
              <a:rPr lang="en-US" i="1" dirty="0"/>
              <a:t>Drosophila melanogaster</a:t>
            </a:r>
          </a:p>
        </p:txBody>
      </p:sp>
      <p:pic>
        <p:nvPicPr>
          <p:cNvPr id="4" name="Picture 3"/>
          <p:cNvPicPr>
            <a:picLocks noChangeAspect="1"/>
          </p:cNvPicPr>
          <p:nvPr/>
        </p:nvPicPr>
        <p:blipFill>
          <a:blip r:embed="rId2"/>
          <a:stretch>
            <a:fillRect/>
          </a:stretch>
        </p:blipFill>
        <p:spPr>
          <a:xfrm>
            <a:off x="6553200" y="77836"/>
            <a:ext cx="3971592" cy="6658257"/>
          </a:xfrm>
          <a:prstGeom prst="rect">
            <a:avLst/>
          </a:prstGeom>
        </p:spPr>
      </p:pic>
      <p:sp>
        <p:nvSpPr>
          <p:cNvPr id="9" name="Rounded Rectangle 8"/>
          <p:cNvSpPr/>
          <p:nvPr/>
        </p:nvSpPr>
        <p:spPr>
          <a:xfrm>
            <a:off x="9372600" y="2260770"/>
            <a:ext cx="186290" cy="455519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97128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a:blip r:embed="rId2"/>
          <a:stretch>
            <a:fillRect/>
          </a:stretch>
        </p:blipFill>
        <p:spPr>
          <a:xfrm>
            <a:off x="1662814" y="641038"/>
            <a:ext cx="8852786" cy="3016563"/>
          </a:xfrm>
          <a:prstGeom prst="rect">
            <a:avLst/>
          </a:prstGeom>
        </p:spPr>
      </p:pic>
      <p:sp>
        <p:nvSpPr>
          <p:cNvPr id="6" name="Oval 5"/>
          <p:cNvSpPr/>
          <p:nvPr/>
        </p:nvSpPr>
        <p:spPr>
          <a:xfrm>
            <a:off x="3352800" y="2209800"/>
            <a:ext cx="457200" cy="517682"/>
          </a:xfrm>
          <a:prstGeom prst="ellipse">
            <a:avLst/>
          </a:prstGeom>
          <a:solidFill>
            <a:srgbClr val="FFC000">
              <a:alpha val="4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705600" y="2210266"/>
            <a:ext cx="457200" cy="517682"/>
          </a:xfrm>
          <a:prstGeom prst="ellipse">
            <a:avLst/>
          </a:prstGeom>
          <a:solidFill>
            <a:srgbClr val="FFC000">
              <a:alpha val="4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410200" y="1692584"/>
            <a:ext cx="457200" cy="517682"/>
          </a:xfrm>
          <a:prstGeom prst="ellipse">
            <a:avLst/>
          </a:prstGeom>
          <a:solidFill>
            <a:srgbClr val="FFC000">
              <a:alpha val="4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82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err="1"/>
              <a:t>Pyrethroids</a:t>
            </a:r>
            <a:endParaRPr lang="en-US" dirty="0"/>
          </a:p>
        </p:txBody>
      </p:sp>
      <p:sp>
        <p:nvSpPr>
          <p:cNvPr id="3" name="Content Placeholder 2"/>
          <p:cNvSpPr>
            <a:spLocks noGrp="1"/>
          </p:cNvSpPr>
          <p:nvPr>
            <p:ph idx="1"/>
          </p:nvPr>
        </p:nvSpPr>
        <p:spPr>
          <a:xfrm>
            <a:off x="762000" y="1143001"/>
            <a:ext cx="9448800" cy="4525963"/>
          </a:xfrm>
        </p:spPr>
        <p:txBody>
          <a:bodyPr>
            <a:normAutofit/>
          </a:bodyPr>
          <a:lstStyle/>
          <a:p>
            <a:r>
              <a:rPr lang="en-US" dirty="0"/>
              <a:t>1970’s</a:t>
            </a:r>
          </a:p>
          <a:p>
            <a:r>
              <a:rPr lang="en-US" dirty="0"/>
              <a:t>30% of global insecticides</a:t>
            </a:r>
          </a:p>
          <a:p>
            <a:r>
              <a:rPr lang="en-US" dirty="0"/>
              <a:t>Safe to birds and mammals</a:t>
            </a:r>
          </a:p>
          <a:p>
            <a:r>
              <a:rPr lang="en-US" dirty="0"/>
              <a:t>Extremely toxic to aquatics</a:t>
            </a:r>
          </a:p>
          <a:p>
            <a:r>
              <a:rPr lang="en-US" dirty="0"/>
              <a:t>Mode of action</a:t>
            </a:r>
          </a:p>
        </p:txBody>
      </p:sp>
      <p:pic>
        <p:nvPicPr>
          <p:cNvPr id="6146" name="Picture 2" descr="http://www.visembryo.com/images/insecticid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21660"/>
            <a:ext cx="4648200" cy="333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133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tretch>
            <a:fillRect/>
          </a:stretch>
        </p:blipFill>
        <p:spPr>
          <a:xfrm>
            <a:off x="152400" y="600075"/>
            <a:ext cx="7121843" cy="6172199"/>
          </a:xfrm>
          <a:prstGeom prst="rect">
            <a:avLst/>
          </a:prstGeom>
        </p:spPr>
      </p:pic>
      <p:sp>
        <p:nvSpPr>
          <p:cNvPr id="2" name="TextBox 1"/>
          <p:cNvSpPr txBox="1"/>
          <p:nvPr/>
        </p:nvSpPr>
        <p:spPr>
          <a:xfrm>
            <a:off x="7772400" y="215354"/>
            <a:ext cx="4038600" cy="1754326"/>
          </a:xfrm>
          <a:prstGeom prst="rect">
            <a:avLst/>
          </a:prstGeom>
          <a:noFill/>
        </p:spPr>
        <p:txBody>
          <a:bodyPr wrap="square" rtlCol="0">
            <a:spAutoFit/>
          </a:bodyPr>
          <a:lstStyle/>
          <a:p>
            <a:pPr algn="ctr"/>
            <a:r>
              <a:rPr lang="en-US" sz="5400" dirty="0" err="1">
                <a:solidFill>
                  <a:srgbClr val="C00000"/>
                </a:solidFill>
              </a:rPr>
              <a:t>Pyrethroid</a:t>
            </a:r>
            <a:r>
              <a:rPr lang="en-US" sz="5400" dirty="0">
                <a:solidFill>
                  <a:srgbClr val="C00000"/>
                </a:solidFill>
              </a:rPr>
              <a:t> LC50</a:t>
            </a:r>
          </a:p>
        </p:txBody>
      </p:sp>
      <p:sp>
        <p:nvSpPr>
          <p:cNvPr id="3" name="TextBox 2">
            <a:extLst>
              <a:ext uri="{FF2B5EF4-FFF2-40B4-BE49-F238E27FC236}">
                <a16:creationId xmlns:a16="http://schemas.microsoft.com/office/drawing/2014/main" id="{F30CE3D4-45C3-2717-528A-B6D8E926884D}"/>
              </a:ext>
            </a:extLst>
          </p:cNvPr>
          <p:cNvSpPr txBox="1"/>
          <p:nvPr/>
        </p:nvSpPr>
        <p:spPr>
          <a:xfrm>
            <a:off x="1884492" y="2971800"/>
            <a:ext cx="1728230" cy="461665"/>
          </a:xfrm>
          <a:prstGeom prst="rect">
            <a:avLst/>
          </a:prstGeom>
          <a:noFill/>
        </p:spPr>
        <p:txBody>
          <a:bodyPr wrap="none" rtlCol="0">
            <a:spAutoFit/>
          </a:bodyPr>
          <a:lstStyle/>
          <a:p>
            <a:r>
              <a:rPr lang="en-US" sz="2400" dirty="0"/>
              <a:t>LC50: 5.4e-9</a:t>
            </a:r>
          </a:p>
        </p:txBody>
      </p:sp>
      <p:sp>
        <p:nvSpPr>
          <p:cNvPr id="4" name="TextBox 3">
            <a:extLst>
              <a:ext uri="{FF2B5EF4-FFF2-40B4-BE49-F238E27FC236}">
                <a16:creationId xmlns:a16="http://schemas.microsoft.com/office/drawing/2014/main" id="{82E5DAE0-F9EF-4D1F-D059-37F366991539}"/>
              </a:ext>
            </a:extLst>
          </p:cNvPr>
          <p:cNvSpPr txBox="1"/>
          <p:nvPr/>
        </p:nvSpPr>
        <p:spPr>
          <a:xfrm>
            <a:off x="4343400" y="2971800"/>
            <a:ext cx="1495794" cy="461665"/>
          </a:xfrm>
          <a:prstGeom prst="rect">
            <a:avLst/>
          </a:prstGeom>
          <a:noFill/>
        </p:spPr>
        <p:txBody>
          <a:bodyPr wrap="none" rtlCol="0">
            <a:spAutoFit/>
          </a:bodyPr>
          <a:lstStyle/>
          <a:p>
            <a:r>
              <a:rPr lang="en-US" sz="2400" dirty="0"/>
              <a:t>LC50: 2e-8</a:t>
            </a:r>
          </a:p>
        </p:txBody>
      </p:sp>
      <p:sp>
        <p:nvSpPr>
          <p:cNvPr id="5" name="TextBox 4">
            <a:extLst>
              <a:ext uri="{FF2B5EF4-FFF2-40B4-BE49-F238E27FC236}">
                <a16:creationId xmlns:a16="http://schemas.microsoft.com/office/drawing/2014/main" id="{3AD544BC-ED8A-9934-4784-1DDFA429D79A}"/>
              </a:ext>
            </a:extLst>
          </p:cNvPr>
          <p:cNvSpPr txBox="1"/>
          <p:nvPr/>
        </p:nvSpPr>
        <p:spPr>
          <a:xfrm>
            <a:off x="7543800" y="2209800"/>
            <a:ext cx="4038600" cy="2677656"/>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95% Confidence intervals surrounding LC50’s do not overlap</a:t>
            </a:r>
          </a:p>
          <a:p>
            <a:pPr marL="342900" indent="-342900">
              <a:buFont typeface="Arial" panose="020B0604020202020204" pitchFamily="34" charset="0"/>
              <a:buChar char="•"/>
            </a:pPr>
            <a:endParaRPr lang="en-US" sz="2800" kern="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en-US" sz="2800" kern="0" dirty="0">
                <a:effectLst/>
                <a:latin typeface="Arial" panose="020B0604020202020204" pitchFamily="34" charset="0"/>
                <a:ea typeface="Times New Roman" panose="02020603050405020304" pitchFamily="18" charset="0"/>
                <a:cs typeface="Arial" panose="020B0604020202020204" pitchFamily="34" charset="0"/>
              </a:rPr>
              <a:t>Caddisflies from OR</a:t>
            </a:r>
            <a:r>
              <a:rPr lang="en-US" sz="2800" kern="0" dirty="0">
                <a:latin typeface="Arial" panose="020B0604020202020204" pitchFamily="34" charset="0"/>
                <a:ea typeface="Times New Roman" panose="02020603050405020304" pitchFamily="18" charset="0"/>
                <a:cs typeface="Arial" panose="020B0604020202020204" pitchFamily="34" charset="0"/>
              </a:rPr>
              <a:t> </a:t>
            </a:r>
            <a:r>
              <a:rPr lang="en-US" sz="2800" kern="0" dirty="0">
                <a:effectLst/>
                <a:latin typeface="Arial" panose="020B0604020202020204" pitchFamily="34" charset="0"/>
                <a:ea typeface="Times New Roman" panose="02020603050405020304" pitchFamily="18" charset="0"/>
                <a:cs typeface="Arial" panose="020B0604020202020204" pitchFamily="34" charset="0"/>
              </a:rPr>
              <a:t>3x higher LC50**</a:t>
            </a:r>
          </a:p>
        </p:txBody>
      </p:sp>
      <p:pic>
        <p:nvPicPr>
          <p:cNvPr id="6" name="Picture 5">
            <a:extLst>
              <a:ext uri="{FF2B5EF4-FFF2-40B4-BE49-F238E27FC236}">
                <a16:creationId xmlns:a16="http://schemas.microsoft.com/office/drawing/2014/main" id="{A7D6F8EE-8813-571F-7C2E-98D4F2EBA97F}"/>
              </a:ext>
            </a:extLst>
          </p:cNvPr>
          <p:cNvPicPr>
            <a:picLocks noChangeAspect="1"/>
          </p:cNvPicPr>
          <p:nvPr/>
        </p:nvPicPr>
        <p:blipFill rotWithShape="1">
          <a:blip r:embed="rId3"/>
          <a:srcRect t="1714"/>
          <a:stretch/>
        </p:blipFill>
        <p:spPr>
          <a:xfrm>
            <a:off x="1657198" y="3429000"/>
            <a:ext cx="1607212" cy="914400"/>
          </a:xfrm>
          <a:prstGeom prst="rect">
            <a:avLst/>
          </a:prstGeom>
        </p:spPr>
      </p:pic>
      <p:pic>
        <p:nvPicPr>
          <p:cNvPr id="8" name="Picture 4" descr="http://bugguide.net/images/raw/DQM0Z0P0S060L0P0K0XQYRIQCRQQH0W0K0203RN0R0E0CR20R0XQL00QURRQ3RKQZ07QR0E0H0709R.jpg">
            <a:extLst>
              <a:ext uri="{FF2B5EF4-FFF2-40B4-BE49-F238E27FC236}">
                <a16:creationId xmlns:a16="http://schemas.microsoft.com/office/drawing/2014/main" id="{DDC84A12-6721-F1AC-3E0C-75066FAEFA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27" b="6093"/>
          <a:stretch/>
        </p:blipFill>
        <p:spPr bwMode="auto">
          <a:xfrm>
            <a:off x="4832382" y="3429001"/>
            <a:ext cx="1607212" cy="104345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6309F26-DA2B-4BCF-AF3D-3D0D1DAF3CD3}"/>
              </a:ext>
            </a:extLst>
          </p:cNvPr>
          <p:cNvSpPr/>
          <p:nvPr/>
        </p:nvSpPr>
        <p:spPr>
          <a:xfrm>
            <a:off x="1524000" y="762000"/>
            <a:ext cx="2514600"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4D4C32-5914-5460-705D-8CB0CA039765}"/>
              </a:ext>
            </a:extLst>
          </p:cNvPr>
          <p:cNvSpPr/>
          <p:nvPr/>
        </p:nvSpPr>
        <p:spPr>
          <a:xfrm rot="4642925">
            <a:off x="2855335" y="2177983"/>
            <a:ext cx="2514600"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319D36-1311-032D-F1D4-022BDCD6D8AB}"/>
              </a:ext>
            </a:extLst>
          </p:cNvPr>
          <p:cNvSpPr/>
          <p:nvPr/>
        </p:nvSpPr>
        <p:spPr>
          <a:xfrm rot="4642925">
            <a:off x="3104414" y="3655367"/>
            <a:ext cx="2514600"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CE45C4D-E709-3E5A-B247-4824E4C1023B}"/>
              </a:ext>
            </a:extLst>
          </p:cNvPr>
          <p:cNvSpPr/>
          <p:nvPr/>
        </p:nvSpPr>
        <p:spPr>
          <a:xfrm rot="5400000">
            <a:off x="4551810" y="4876573"/>
            <a:ext cx="427524"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281C63-905B-EED1-AD03-91F3AD6D8F6E}"/>
              </a:ext>
            </a:extLst>
          </p:cNvPr>
          <p:cNvSpPr/>
          <p:nvPr/>
        </p:nvSpPr>
        <p:spPr>
          <a:xfrm rot="4642925">
            <a:off x="4625173" y="2809722"/>
            <a:ext cx="1899656" cy="1883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17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dirty="0"/>
              <a:t>Are Caddisflies and Newts Coevolving?</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654850" y="3261283"/>
            <a:ext cx="2004848" cy="1449779"/>
          </a:xfrm>
          <a:prstGeom prst="rect">
            <a:avLst/>
          </a:prstGeom>
          <a:noFill/>
          <a:ln w="762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8"/>
          <p:cNvGrpSpPr>
            <a:grpSpLocks/>
          </p:cNvGrpSpPr>
          <p:nvPr/>
        </p:nvGrpSpPr>
        <p:grpSpPr bwMode="auto">
          <a:xfrm>
            <a:off x="4343401" y="2368541"/>
            <a:ext cx="3352800" cy="3270672"/>
            <a:chOff x="1334" y="923"/>
            <a:chExt cx="3316" cy="3205"/>
          </a:xfrm>
        </p:grpSpPr>
        <p:sp>
          <p:nvSpPr>
            <p:cNvPr id="10" name="Arc 9"/>
            <p:cNvSpPr>
              <a:spLocks/>
            </p:cNvSpPr>
            <p:nvPr/>
          </p:nvSpPr>
          <p:spPr bwMode="auto">
            <a:xfrm>
              <a:off x="1409" y="3146"/>
              <a:ext cx="1617" cy="982"/>
            </a:xfrm>
            <a:custGeom>
              <a:avLst/>
              <a:gdLst>
                <a:gd name="T0" fmla="*/ 1617 w 20844"/>
                <a:gd name="T1" fmla="*/ 982 h 21600"/>
                <a:gd name="T2" fmla="*/ 0 w 20844"/>
                <a:gd name="T3" fmla="*/ 257 h 21600"/>
                <a:gd name="T4" fmla="*/ 1617 w 20844"/>
                <a:gd name="T5" fmla="*/ 0 h 21600"/>
                <a:gd name="T6" fmla="*/ 0 60000 65536"/>
                <a:gd name="T7" fmla="*/ 0 60000 65536"/>
                <a:gd name="T8" fmla="*/ 0 60000 65536"/>
              </a:gdLst>
              <a:ahLst/>
              <a:cxnLst>
                <a:cxn ang="T6">
                  <a:pos x="T0" y="T1"/>
                </a:cxn>
                <a:cxn ang="T7">
                  <a:pos x="T2" y="T3"/>
                </a:cxn>
                <a:cxn ang="T8">
                  <a:pos x="T4" y="T5"/>
                </a:cxn>
              </a:cxnLst>
              <a:rect l="0" t="0" r="r" b="b"/>
              <a:pathLst>
                <a:path w="20844" h="21600" fill="none" extrusionOk="0">
                  <a:moveTo>
                    <a:pt x="20844" y="21600"/>
                  </a:moveTo>
                  <a:cubicBezTo>
                    <a:pt x="11094" y="21600"/>
                    <a:pt x="2554" y="15069"/>
                    <a:pt x="-1" y="5661"/>
                  </a:cubicBezTo>
                </a:path>
                <a:path w="20844" h="21600" stroke="0" extrusionOk="0">
                  <a:moveTo>
                    <a:pt x="20844" y="21600"/>
                  </a:moveTo>
                  <a:cubicBezTo>
                    <a:pt x="11094" y="21600"/>
                    <a:pt x="2554" y="15069"/>
                    <a:pt x="-1" y="5661"/>
                  </a:cubicBezTo>
                  <a:lnTo>
                    <a:pt x="20844" y="0"/>
                  </a:lnTo>
                  <a:lnTo>
                    <a:pt x="20844" y="21600"/>
                  </a:lnTo>
                  <a:close/>
                </a:path>
              </a:pathLst>
            </a:custGeom>
            <a:noFill/>
            <a:ln w="5715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ysClr val="windowText" lastClr="000000"/>
                </a:solidFill>
              </a:endParaRPr>
            </a:p>
          </p:txBody>
        </p:sp>
        <p:sp>
          <p:nvSpPr>
            <p:cNvPr id="11" name="Arc 10"/>
            <p:cNvSpPr>
              <a:spLocks/>
            </p:cNvSpPr>
            <p:nvPr/>
          </p:nvSpPr>
          <p:spPr bwMode="auto">
            <a:xfrm>
              <a:off x="3033" y="3146"/>
              <a:ext cx="1617" cy="982"/>
            </a:xfrm>
            <a:custGeom>
              <a:avLst/>
              <a:gdLst>
                <a:gd name="T0" fmla="*/ 1617 w 20835"/>
                <a:gd name="T1" fmla="*/ 259 h 21600"/>
                <a:gd name="T2" fmla="*/ 0 w 20835"/>
                <a:gd name="T3" fmla="*/ 982 h 21600"/>
                <a:gd name="T4" fmla="*/ 0 w 20835"/>
                <a:gd name="T5" fmla="*/ 0 h 21600"/>
                <a:gd name="T6" fmla="*/ 0 60000 65536"/>
                <a:gd name="T7" fmla="*/ 0 60000 65536"/>
                <a:gd name="T8" fmla="*/ 0 60000 65536"/>
              </a:gdLst>
              <a:ahLst/>
              <a:cxnLst>
                <a:cxn ang="T6">
                  <a:pos x="T0" y="T1"/>
                </a:cxn>
                <a:cxn ang="T7">
                  <a:pos x="T2" y="T3"/>
                </a:cxn>
                <a:cxn ang="T8">
                  <a:pos x="T4" y="T5"/>
                </a:cxn>
              </a:cxnLst>
              <a:rect l="0" t="0" r="r" b="b"/>
              <a:pathLst>
                <a:path w="20835" h="21600" fill="none" extrusionOk="0">
                  <a:moveTo>
                    <a:pt x="20835" y="5697"/>
                  </a:moveTo>
                  <a:cubicBezTo>
                    <a:pt x="18267" y="15087"/>
                    <a:pt x="9735" y="21599"/>
                    <a:pt x="0" y="21600"/>
                  </a:cubicBezTo>
                </a:path>
                <a:path w="20835" h="21600" stroke="0" extrusionOk="0">
                  <a:moveTo>
                    <a:pt x="20835" y="5697"/>
                  </a:moveTo>
                  <a:cubicBezTo>
                    <a:pt x="18267" y="15087"/>
                    <a:pt x="9735" y="21599"/>
                    <a:pt x="0" y="21600"/>
                  </a:cubicBezTo>
                  <a:lnTo>
                    <a:pt x="0" y="0"/>
                  </a:lnTo>
                  <a:lnTo>
                    <a:pt x="20835" y="5697"/>
                  </a:lnTo>
                  <a:close/>
                </a:path>
              </a:pathLst>
            </a:custGeom>
            <a:noFill/>
            <a:ln w="5715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ysClr val="windowText" lastClr="000000"/>
                </a:solidFill>
              </a:endParaRPr>
            </a:p>
          </p:txBody>
        </p:sp>
        <p:grpSp>
          <p:nvGrpSpPr>
            <p:cNvPr id="12" name="Group 11"/>
            <p:cNvGrpSpPr>
              <a:grpSpLocks/>
            </p:cNvGrpSpPr>
            <p:nvPr/>
          </p:nvGrpSpPr>
          <p:grpSpPr bwMode="auto">
            <a:xfrm>
              <a:off x="1334" y="923"/>
              <a:ext cx="3294" cy="774"/>
              <a:chOff x="1334" y="923"/>
              <a:chExt cx="3294" cy="774"/>
            </a:xfrm>
          </p:grpSpPr>
          <p:sp>
            <p:nvSpPr>
              <p:cNvPr id="14" name="Arc 12"/>
              <p:cNvSpPr>
                <a:spLocks/>
              </p:cNvSpPr>
              <p:nvPr/>
            </p:nvSpPr>
            <p:spPr bwMode="auto">
              <a:xfrm rot="10800000">
                <a:off x="1334" y="924"/>
                <a:ext cx="1630" cy="773"/>
              </a:xfrm>
              <a:custGeom>
                <a:avLst/>
                <a:gdLst>
                  <a:gd name="T0" fmla="*/ 1630 w 21589"/>
                  <a:gd name="T1" fmla="*/ 24 h 21600"/>
                  <a:gd name="T2" fmla="*/ 0 w 21589"/>
                  <a:gd name="T3" fmla="*/ 773 h 21600"/>
                  <a:gd name="T4" fmla="*/ 0 w 21589"/>
                  <a:gd name="T5" fmla="*/ 0 h 21600"/>
                  <a:gd name="T6" fmla="*/ 0 60000 65536"/>
                  <a:gd name="T7" fmla="*/ 0 60000 65536"/>
                  <a:gd name="T8" fmla="*/ 0 60000 65536"/>
                </a:gdLst>
                <a:ahLst/>
                <a:cxnLst>
                  <a:cxn ang="T6">
                    <a:pos x="T0" y="T1"/>
                  </a:cxn>
                  <a:cxn ang="T7">
                    <a:pos x="T2" y="T3"/>
                  </a:cxn>
                  <a:cxn ang="T8">
                    <a:pos x="T4" y="T5"/>
                  </a:cxn>
                </a:cxnLst>
                <a:rect l="0" t="0" r="r" b="b"/>
                <a:pathLst>
                  <a:path w="21589" h="21600" fill="none" extrusionOk="0">
                    <a:moveTo>
                      <a:pt x="21590" y="657"/>
                    </a:moveTo>
                    <a:cubicBezTo>
                      <a:pt x="21234" y="12325"/>
                      <a:pt x="11673" y="21599"/>
                      <a:pt x="0" y="21600"/>
                    </a:cubicBezTo>
                  </a:path>
                  <a:path w="21589" h="21600" stroke="0" extrusionOk="0">
                    <a:moveTo>
                      <a:pt x="21590" y="657"/>
                    </a:moveTo>
                    <a:cubicBezTo>
                      <a:pt x="21234" y="12325"/>
                      <a:pt x="11673" y="21599"/>
                      <a:pt x="0" y="21600"/>
                    </a:cubicBezTo>
                    <a:lnTo>
                      <a:pt x="0" y="0"/>
                    </a:lnTo>
                    <a:lnTo>
                      <a:pt x="21590" y="657"/>
                    </a:lnTo>
                    <a:close/>
                  </a:path>
                </a:pathLst>
              </a:custGeom>
              <a:noFill/>
              <a:ln w="5715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ysClr val="windowText" lastClr="000000"/>
                  </a:solidFill>
                </a:endParaRPr>
              </a:p>
            </p:txBody>
          </p:sp>
          <p:sp>
            <p:nvSpPr>
              <p:cNvPr id="15" name="Arc 13"/>
              <p:cNvSpPr>
                <a:spLocks/>
              </p:cNvSpPr>
              <p:nvPr/>
            </p:nvSpPr>
            <p:spPr bwMode="auto">
              <a:xfrm rot="10800000">
                <a:off x="2980" y="923"/>
                <a:ext cx="1618" cy="773"/>
              </a:xfrm>
              <a:custGeom>
                <a:avLst/>
                <a:gdLst>
                  <a:gd name="T0" fmla="*/ 1618 w 21433"/>
                  <a:gd name="T1" fmla="*/ 773 h 21600"/>
                  <a:gd name="T2" fmla="*/ 0 w 21433"/>
                  <a:gd name="T3" fmla="*/ 96 h 21600"/>
                  <a:gd name="T4" fmla="*/ 1618 w 21433"/>
                  <a:gd name="T5" fmla="*/ 0 h 21600"/>
                  <a:gd name="T6" fmla="*/ 0 60000 65536"/>
                  <a:gd name="T7" fmla="*/ 0 60000 65536"/>
                  <a:gd name="T8" fmla="*/ 0 60000 65536"/>
                </a:gdLst>
                <a:ahLst/>
                <a:cxnLst>
                  <a:cxn ang="T6">
                    <a:pos x="T0" y="T1"/>
                  </a:cxn>
                  <a:cxn ang="T7">
                    <a:pos x="T2" y="T3"/>
                  </a:cxn>
                  <a:cxn ang="T8">
                    <a:pos x="T4" y="T5"/>
                  </a:cxn>
                </a:cxnLst>
                <a:rect l="0" t="0" r="r" b="b"/>
                <a:pathLst>
                  <a:path w="21433" h="21600" fill="none" extrusionOk="0">
                    <a:moveTo>
                      <a:pt x="21433" y="21600"/>
                    </a:moveTo>
                    <a:cubicBezTo>
                      <a:pt x="10536" y="21600"/>
                      <a:pt x="1346" y="13484"/>
                      <a:pt x="-2" y="2672"/>
                    </a:cubicBezTo>
                  </a:path>
                  <a:path w="21433" h="21600" stroke="0" extrusionOk="0">
                    <a:moveTo>
                      <a:pt x="21433" y="21600"/>
                    </a:moveTo>
                    <a:cubicBezTo>
                      <a:pt x="10536" y="21600"/>
                      <a:pt x="1346" y="13484"/>
                      <a:pt x="-2" y="2672"/>
                    </a:cubicBezTo>
                    <a:lnTo>
                      <a:pt x="21433" y="0"/>
                    </a:lnTo>
                    <a:lnTo>
                      <a:pt x="21433" y="21600"/>
                    </a:lnTo>
                    <a:close/>
                  </a:path>
                </a:pathLst>
              </a:custGeom>
              <a:noFill/>
              <a:ln w="5715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ysClr val="windowText" lastClr="000000"/>
                  </a:solidFill>
                </a:endParaRPr>
              </a:p>
            </p:txBody>
          </p:sp>
          <p:sp>
            <p:nvSpPr>
              <p:cNvPr id="16" name="Line 14"/>
              <p:cNvSpPr>
                <a:spLocks noChangeShapeType="1"/>
              </p:cNvSpPr>
              <p:nvPr/>
            </p:nvSpPr>
            <p:spPr bwMode="auto">
              <a:xfrm>
                <a:off x="4595" y="1584"/>
                <a:ext cx="33" cy="8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ysClr val="windowText" lastClr="000000"/>
                  </a:solidFill>
                </a:endParaRPr>
              </a:p>
            </p:txBody>
          </p:sp>
        </p:grpSp>
        <p:sp>
          <p:nvSpPr>
            <p:cNvPr id="13" name="Line 15"/>
            <p:cNvSpPr>
              <a:spLocks noChangeShapeType="1"/>
            </p:cNvSpPr>
            <p:nvPr/>
          </p:nvSpPr>
          <p:spPr bwMode="auto">
            <a:xfrm flipH="1" flipV="1">
              <a:off x="1360" y="3305"/>
              <a:ext cx="75" cy="15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ysClr val="windowText" lastClr="000000"/>
                </a:solidFill>
              </a:endParaRPr>
            </a:p>
          </p:txBody>
        </p:sp>
      </p:grpSp>
      <p:sp>
        <p:nvSpPr>
          <p:cNvPr id="7" name="Rectangle 21"/>
          <p:cNvSpPr>
            <a:spLocks noChangeArrowheads="1"/>
          </p:cNvSpPr>
          <p:nvPr/>
        </p:nvSpPr>
        <p:spPr bwMode="auto">
          <a:xfrm>
            <a:off x="5562601" y="5334000"/>
            <a:ext cx="977831" cy="305212"/>
          </a:xfrm>
          <a:prstGeom prst="rect">
            <a:avLst/>
          </a:prstGeom>
          <a:noFill/>
          <a:ln>
            <a:noFill/>
          </a:ln>
          <a:effectLst/>
        </p:spPr>
        <p:txBody>
          <a:bodyPr wrap="none" lIns="90487" tIns="44450" rIns="90487" bIns="44450">
            <a:spAutoFit/>
          </a:bodyPr>
          <a:lstStyle/>
          <a:p>
            <a:pPr>
              <a:buClr>
                <a:schemeClr val="hlink"/>
              </a:buClr>
            </a:pPr>
            <a:r>
              <a:rPr lang="en-US" sz="1400" b="1" dirty="0">
                <a:latin typeface="Arial" pitchFamily="34" charset="0"/>
                <a:ea typeface="ＭＳ Ｐゴシック" pitchFamily="34" charset="-128"/>
              </a:rPr>
              <a:t>Selection</a:t>
            </a:r>
            <a:endParaRPr lang="en-US" sz="1400" b="1" dirty="0">
              <a:latin typeface="Times New Roman" pitchFamily="18" charset="0"/>
              <a:ea typeface="ＭＳ Ｐゴシック" pitchFamily="34" charset="-128"/>
            </a:endParaRPr>
          </a:p>
        </p:txBody>
      </p:sp>
      <p:sp>
        <p:nvSpPr>
          <p:cNvPr id="8" name="Rectangle 21"/>
          <p:cNvSpPr>
            <a:spLocks noChangeArrowheads="1"/>
          </p:cNvSpPr>
          <p:nvPr/>
        </p:nvSpPr>
        <p:spPr bwMode="auto">
          <a:xfrm>
            <a:off x="5486401" y="2362200"/>
            <a:ext cx="977831" cy="305212"/>
          </a:xfrm>
          <a:prstGeom prst="rect">
            <a:avLst/>
          </a:prstGeom>
          <a:noFill/>
          <a:ln>
            <a:noFill/>
          </a:ln>
          <a:effectLst/>
        </p:spPr>
        <p:txBody>
          <a:bodyPr wrap="none" lIns="90487" tIns="44450" rIns="90487" bIns="44450">
            <a:spAutoFit/>
          </a:bodyPr>
          <a:lstStyle/>
          <a:p>
            <a:pPr>
              <a:buClr>
                <a:schemeClr val="hlink"/>
              </a:buClr>
            </a:pPr>
            <a:r>
              <a:rPr lang="en-US" sz="1400" b="1" dirty="0">
                <a:latin typeface="Arial" pitchFamily="34" charset="0"/>
                <a:ea typeface="ＭＳ Ｐゴシック" pitchFamily="34" charset="-128"/>
              </a:rPr>
              <a:t>Selection</a:t>
            </a:r>
            <a:endParaRPr lang="en-US" sz="1400" b="1" dirty="0">
              <a:latin typeface="Times New Roman" pitchFamily="18" charset="0"/>
              <a:ea typeface="ＭＳ Ｐゴシック" pitchFamily="34" charset="-128"/>
            </a:endParaRPr>
          </a:p>
        </p:txBody>
      </p:sp>
      <p:pic>
        <p:nvPicPr>
          <p:cNvPr id="9"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583937" y="3663872"/>
            <a:ext cx="875211" cy="61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5" descr="tttorosabr05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7006" y="3318076"/>
            <a:ext cx="1981201" cy="1394546"/>
          </a:xfrm>
          <a:prstGeom prst="rect">
            <a:avLst/>
          </a:prstGeom>
          <a:noFill/>
          <a:ln w="76200">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456099" y="1219200"/>
            <a:ext cx="5015476" cy="923330"/>
          </a:xfrm>
          <a:prstGeom prst="rect">
            <a:avLst/>
          </a:prstGeom>
          <a:noFill/>
          <a:ln w="38100">
            <a:solidFill>
              <a:schemeClr val="accent3">
                <a:lumMod val="75000"/>
              </a:schemeClr>
            </a:solidFill>
          </a:ln>
        </p:spPr>
        <p:txBody>
          <a:bodyPr wrap="none" rtlCol="0">
            <a:spAutoFit/>
          </a:bodyPr>
          <a:lstStyle/>
          <a:p>
            <a:r>
              <a:rPr lang="en-US" b="1" dirty="0"/>
              <a:t>Variation</a:t>
            </a:r>
            <a:r>
              <a:rPr lang="en-US" dirty="0"/>
              <a:t>: in number of eggs consumed, resistance</a:t>
            </a:r>
          </a:p>
          <a:p>
            <a:r>
              <a:rPr lang="en-US" b="1" dirty="0"/>
              <a:t>Heritability</a:t>
            </a:r>
            <a:r>
              <a:rPr lang="en-US" dirty="0"/>
              <a:t>: DEFINITELY</a:t>
            </a:r>
          </a:p>
          <a:p>
            <a:r>
              <a:rPr lang="en-US" b="1" dirty="0"/>
              <a:t>Survival</a:t>
            </a:r>
            <a:r>
              <a:rPr lang="en-US" dirty="0"/>
              <a:t>: eat more eggs = bigger = more offspring</a:t>
            </a:r>
          </a:p>
        </p:txBody>
      </p:sp>
      <p:sp>
        <p:nvSpPr>
          <p:cNvPr id="35" name="TextBox 34"/>
          <p:cNvSpPr txBox="1"/>
          <p:nvPr/>
        </p:nvSpPr>
        <p:spPr>
          <a:xfrm>
            <a:off x="1590799" y="5858470"/>
            <a:ext cx="5257145" cy="923330"/>
          </a:xfrm>
          <a:prstGeom prst="rect">
            <a:avLst/>
          </a:prstGeom>
          <a:noFill/>
          <a:ln w="38100">
            <a:solidFill>
              <a:schemeClr val="accent6">
                <a:lumMod val="75000"/>
              </a:schemeClr>
            </a:solidFill>
          </a:ln>
        </p:spPr>
        <p:txBody>
          <a:bodyPr wrap="none" rtlCol="0">
            <a:spAutoFit/>
          </a:bodyPr>
          <a:lstStyle/>
          <a:p>
            <a:r>
              <a:rPr lang="en-US" b="1" dirty="0"/>
              <a:t>Variation</a:t>
            </a:r>
            <a:r>
              <a:rPr lang="en-US" dirty="0"/>
              <a:t>: in egg and adult toxicity</a:t>
            </a:r>
          </a:p>
          <a:p>
            <a:r>
              <a:rPr lang="en-US" b="1" dirty="0"/>
              <a:t>Heritability</a:t>
            </a:r>
            <a:r>
              <a:rPr lang="en-US" dirty="0"/>
              <a:t>: egg toxin = adult toxin (toxicity genetics?)</a:t>
            </a:r>
          </a:p>
          <a:p>
            <a:r>
              <a:rPr lang="en-US" b="1" dirty="0"/>
              <a:t>Survival</a:t>
            </a:r>
            <a:r>
              <a:rPr lang="en-US" dirty="0"/>
              <a:t>: between eggs of high and low toxicity?</a:t>
            </a:r>
          </a:p>
        </p:txBody>
      </p:sp>
      <p:sp>
        <p:nvSpPr>
          <p:cNvPr id="3" name="TextBox 2">
            <a:extLst>
              <a:ext uri="{FF2B5EF4-FFF2-40B4-BE49-F238E27FC236}">
                <a16:creationId xmlns:a16="http://schemas.microsoft.com/office/drawing/2014/main" id="{294283E0-093C-6BCF-54F0-57E40078C790}"/>
              </a:ext>
            </a:extLst>
          </p:cNvPr>
          <p:cNvSpPr txBox="1"/>
          <p:nvPr/>
        </p:nvSpPr>
        <p:spPr>
          <a:xfrm>
            <a:off x="500838" y="1438457"/>
            <a:ext cx="3657233" cy="830997"/>
          </a:xfrm>
          <a:prstGeom prst="rect">
            <a:avLst/>
          </a:prstGeom>
          <a:noFill/>
        </p:spPr>
        <p:txBody>
          <a:bodyPr wrap="square" rtlCol="0">
            <a:spAutoFit/>
          </a:bodyPr>
          <a:lstStyle/>
          <a:p>
            <a:r>
              <a:rPr lang="en-US" sz="2400" dirty="0">
                <a:solidFill>
                  <a:schemeClr val="accent6">
                    <a:lumMod val="75000"/>
                  </a:schemeClr>
                </a:solidFill>
              </a:rPr>
              <a:t>What are the three “pieces” of Natural Selection?</a:t>
            </a:r>
          </a:p>
        </p:txBody>
      </p:sp>
    </p:spTree>
    <p:extLst>
      <p:ext uri="{BB962C8B-B14F-4D97-AF65-F5344CB8AC3E}">
        <p14:creationId xmlns:p14="http://schemas.microsoft.com/office/powerpoint/2010/main" val="121581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21" name="Picture 5" descr="tttorosabr05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6840" y="3232319"/>
            <a:ext cx="2042160" cy="143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2022" name="Picture 6" descr="tsinfernaliscu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951" y="3255136"/>
            <a:ext cx="2042160" cy="135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2025" name="Arc 9"/>
          <p:cNvSpPr>
            <a:spLocks/>
          </p:cNvSpPr>
          <p:nvPr/>
        </p:nvSpPr>
        <p:spPr bwMode="auto">
          <a:xfrm>
            <a:off x="2790901" y="4493193"/>
            <a:ext cx="1637982" cy="974175"/>
          </a:xfrm>
          <a:custGeom>
            <a:avLst/>
            <a:gdLst>
              <a:gd name="G0" fmla="+- 20844 0 0"/>
              <a:gd name="G1" fmla="+- 0 0 0"/>
              <a:gd name="G2" fmla="+- 21600 0 0"/>
              <a:gd name="T0" fmla="*/ 20844 w 20844"/>
              <a:gd name="T1" fmla="*/ 21600 h 21600"/>
              <a:gd name="T2" fmla="*/ 0 w 20844"/>
              <a:gd name="T3" fmla="*/ 5661 h 21600"/>
              <a:gd name="T4" fmla="*/ 20844 w 20844"/>
              <a:gd name="T5" fmla="*/ 0 h 21600"/>
            </a:gdLst>
            <a:ahLst/>
            <a:cxnLst>
              <a:cxn ang="0">
                <a:pos x="T0" y="T1"/>
              </a:cxn>
              <a:cxn ang="0">
                <a:pos x="T2" y="T3"/>
              </a:cxn>
              <a:cxn ang="0">
                <a:pos x="T4" y="T5"/>
              </a:cxn>
            </a:cxnLst>
            <a:rect l="0" t="0" r="r" b="b"/>
            <a:pathLst>
              <a:path w="20844" h="21600" fill="none" extrusionOk="0">
                <a:moveTo>
                  <a:pt x="20844" y="21600"/>
                </a:moveTo>
                <a:cubicBezTo>
                  <a:pt x="11094" y="21600"/>
                  <a:pt x="2554" y="15069"/>
                  <a:pt x="-1" y="5661"/>
                </a:cubicBezTo>
              </a:path>
              <a:path w="20844" h="21600" stroke="0" extrusionOk="0">
                <a:moveTo>
                  <a:pt x="20844" y="21600"/>
                </a:moveTo>
                <a:cubicBezTo>
                  <a:pt x="11094" y="21600"/>
                  <a:pt x="2554" y="15069"/>
                  <a:pt x="-1" y="5661"/>
                </a:cubicBezTo>
                <a:lnTo>
                  <a:pt x="20844" y="0"/>
                </a:lnTo>
                <a:close/>
              </a:path>
            </a:pathLst>
          </a:custGeom>
          <a:noFill/>
          <a:ln w="28575"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26" name="Arc 10"/>
          <p:cNvSpPr>
            <a:spLocks/>
          </p:cNvSpPr>
          <p:nvPr/>
        </p:nvSpPr>
        <p:spPr bwMode="auto">
          <a:xfrm>
            <a:off x="4435975" y="4493193"/>
            <a:ext cx="1637982" cy="974175"/>
          </a:xfrm>
          <a:custGeom>
            <a:avLst/>
            <a:gdLst>
              <a:gd name="G0" fmla="+- 0 0 0"/>
              <a:gd name="G1" fmla="+- 0 0 0"/>
              <a:gd name="G2" fmla="+- 21600 0 0"/>
              <a:gd name="T0" fmla="*/ 20835 w 20835"/>
              <a:gd name="T1" fmla="*/ 5697 h 21600"/>
              <a:gd name="T2" fmla="*/ 0 w 20835"/>
              <a:gd name="T3" fmla="*/ 21600 h 21600"/>
              <a:gd name="T4" fmla="*/ 0 w 20835"/>
              <a:gd name="T5" fmla="*/ 0 h 21600"/>
            </a:gdLst>
            <a:ahLst/>
            <a:cxnLst>
              <a:cxn ang="0">
                <a:pos x="T0" y="T1"/>
              </a:cxn>
              <a:cxn ang="0">
                <a:pos x="T2" y="T3"/>
              </a:cxn>
              <a:cxn ang="0">
                <a:pos x="T4" y="T5"/>
              </a:cxn>
            </a:cxnLst>
            <a:rect l="0" t="0" r="r" b="b"/>
            <a:pathLst>
              <a:path w="20835" h="21600" fill="none" extrusionOk="0">
                <a:moveTo>
                  <a:pt x="20835" y="5697"/>
                </a:moveTo>
                <a:cubicBezTo>
                  <a:pt x="18267" y="15087"/>
                  <a:pt x="9735" y="21599"/>
                  <a:pt x="0" y="21600"/>
                </a:cubicBezTo>
              </a:path>
              <a:path w="20835" h="21600" stroke="0" extrusionOk="0">
                <a:moveTo>
                  <a:pt x="20835" y="5697"/>
                </a:moveTo>
                <a:cubicBezTo>
                  <a:pt x="18267" y="15087"/>
                  <a:pt x="9735" y="21599"/>
                  <a:pt x="0" y="21600"/>
                </a:cubicBezTo>
                <a:lnTo>
                  <a:pt x="0" y="0"/>
                </a:lnTo>
                <a:close/>
              </a:path>
            </a:pathLst>
          </a:custGeom>
          <a:noFill/>
          <a:ln w="28575"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28" name="Arc 12"/>
          <p:cNvSpPr>
            <a:spLocks/>
          </p:cNvSpPr>
          <p:nvPr/>
        </p:nvSpPr>
        <p:spPr bwMode="auto">
          <a:xfrm rot="10800000">
            <a:off x="2714929" y="2288898"/>
            <a:ext cx="1651151" cy="766841"/>
          </a:xfrm>
          <a:custGeom>
            <a:avLst/>
            <a:gdLst>
              <a:gd name="G0" fmla="+- 0 0 0"/>
              <a:gd name="G1" fmla="+- 0 0 0"/>
              <a:gd name="G2" fmla="+- 21600 0 0"/>
              <a:gd name="T0" fmla="*/ 21589 w 21589"/>
              <a:gd name="T1" fmla="*/ 657 h 21600"/>
              <a:gd name="T2" fmla="*/ 0 w 21589"/>
              <a:gd name="T3" fmla="*/ 21600 h 21600"/>
              <a:gd name="T4" fmla="*/ 0 w 21589"/>
              <a:gd name="T5" fmla="*/ 0 h 21600"/>
            </a:gdLst>
            <a:ahLst/>
            <a:cxnLst>
              <a:cxn ang="0">
                <a:pos x="T0" y="T1"/>
              </a:cxn>
              <a:cxn ang="0">
                <a:pos x="T2" y="T3"/>
              </a:cxn>
              <a:cxn ang="0">
                <a:pos x="T4" y="T5"/>
              </a:cxn>
            </a:cxnLst>
            <a:rect l="0" t="0" r="r" b="b"/>
            <a:pathLst>
              <a:path w="21589" h="21600" fill="none" extrusionOk="0">
                <a:moveTo>
                  <a:pt x="21590" y="657"/>
                </a:moveTo>
                <a:cubicBezTo>
                  <a:pt x="21234" y="12325"/>
                  <a:pt x="11673" y="21599"/>
                  <a:pt x="0" y="21600"/>
                </a:cubicBezTo>
              </a:path>
              <a:path w="21589" h="21600" stroke="0" extrusionOk="0">
                <a:moveTo>
                  <a:pt x="21590" y="657"/>
                </a:moveTo>
                <a:cubicBezTo>
                  <a:pt x="21234" y="12325"/>
                  <a:pt x="11673" y="21599"/>
                  <a:pt x="0" y="21600"/>
                </a:cubicBezTo>
                <a:lnTo>
                  <a:pt x="0" y="0"/>
                </a:lnTo>
                <a:close/>
              </a:path>
            </a:pathLst>
          </a:custGeom>
          <a:noFill/>
          <a:ln w="28575"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29" name="Arc 13"/>
          <p:cNvSpPr>
            <a:spLocks/>
          </p:cNvSpPr>
          <p:nvPr/>
        </p:nvSpPr>
        <p:spPr bwMode="auto">
          <a:xfrm rot="10800000">
            <a:off x="4382287" y="2287906"/>
            <a:ext cx="1638996" cy="766841"/>
          </a:xfrm>
          <a:custGeom>
            <a:avLst/>
            <a:gdLst>
              <a:gd name="G0" fmla="+- 21433 0 0"/>
              <a:gd name="G1" fmla="+- 0 0 0"/>
              <a:gd name="G2" fmla="+- 21600 0 0"/>
              <a:gd name="T0" fmla="*/ 21433 w 21433"/>
              <a:gd name="T1" fmla="*/ 21600 h 21600"/>
              <a:gd name="T2" fmla="*/ 0 w 21433"/>
              <a:gd name="T3" fmla="*/ 2672 h 21600"/>
              <a:gd name="T4" fmla="*/ 21433 w 21433"/>
              <a:gd name="T5" fmla="*/ 0 h 21600"/>
            </a:gdLst>
            <a:ahLst/>
            <a:cxnLst>
              <a:cxn ang="0">
                <a:pos x="T0" y="T1"/>
              </a:cxn>
              <a:cxn ang="0">
                <a:pos x="T2" y="T3"/>
              </a:cxn>
              <a:cxn ang="0">
                <a:pos x="T4" y="T5"/>
              </a:cxn>
            </a:cxnLst>
            <a:rect l="0" t="0" r="r" b="b"/>
            <a:pathLst>
              <a:path w="21433" h="21600" fill="none" extrusionOk="0">
                <a:moveTo>
                  <a:pt x="21433" y="21600"/>
                </a:moveTo>
                <a:cubicBezTo>
                  <a:pt x="10536" y="21600"/>
                  <a:pt x="1346" y="13484"/>
                  <a:pt x="-2" y="2672"/>
                </a:cubicBezTo>
              </a:path>
              <a:path w="21433" h="21600" stroke="0" extrusionOk="0">
                <a:moveTo>
                  <a:pt x="21433" y="21600"/>
                </a:moveTo>
                <a:cubicBezTo>
                  <a:pt x="10536" y="21600"/>
                  <a:pt x="1346" y="13484"/>
                  <a:pt x="-2" y="2672"/>
                </a:cubicBezTo>
                <a:lnTo>
                  <a:pt x="21433" y="0"/>
                </a:lnTo>
                <a:close/>
              </a:path>
            </a:pathLst>
          </a:custGeom>
          <a:noFill/>
          <a:ln w="28575"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0" name="Line 14"/>
          <p:cNvSpPr>
            <a:spLocks noChangeShapeType="1"/>
          </p:cNvSpPr>
          <p:nvPr/>
        </p:nvSpPr>
        <p:spPr bwMode="auto">
          <a:xfrm>
            <a:off x="6018244" y="2943639"/>
            <a:ext cx="33428" cy="8035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1" name="Line 15"/>
          <p:cNvSpPr>
            <a:spLocks noChangeShapeType="1"/>
          </p:cNvSpPr>
          <p:nvPr/>
        </p:nvSpPr>
        <p:spPr bwMode="auto">
          <a:xfrm flipH="1" flipV="1">
            <a:off x="2741266" y="4650926"/>
            <a:ext cx="75973" cy="15376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4" name="Rectangle 18"/>
          <p:cNvSpPr>
            <a:spLocks noChangeArrowheads="1"/>
          </p:cNvSpPr>
          <p:nvPr/>
        </p:nvSpPr>
        <p:spPr bwMode="auto">
          <a:xfrm>
            <a:off x="3919356" y="2286001"/>
            <a:ext cx="977831" cy="305212"/>
          </a:xfrm>
          <a:prstGeom prst="rect">
            <a:avLst/>
          </a:prstGeom>
          <a:no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buClr>
                <a:schemeClr val="hlink"/>
              </a:buClr>
            </a:pPr>
            <a:r>
              <a:rPr lang="en-US" sz="1400" b="1" dirty="0">
                <a:solidFill>
                  <a:schemeClr val="accent2"/>
                </a:solidFill>
                <a:latin typeface="Arial" pitchFamily="34" charset="0"/>
                <a:ea typeface="ＭＳ Ｐゴシック" pitchFamily="34" charset="-128"/>
              </a:rPr>
              <a:t>Selection</a:t>
            </a:r>
            <a:endParaRPr lang="en-US" sz="1400" b="1" dirty="0">
              <a:solidFill>
                <a:schemeClr val="bg1"/>
              </a:solidFill>
              <a:latin typeface="Times New Roman" pitchFamily="18" charset="0"/>
              <a:ea typeface="ＭＳ Ｐゴシック" pitchFamily="34" charset="-128"/>
            </a:endParaRPr>
          </a:p>
        </p:txBody>
      </p:sp>
      <p:sp>
        <p:nvSpPr>
          <p:cNvPr id="342037" name="Rectangle 21"/>
          <p:cNvSpPr>
            <a:spLocks noChangeArrowheads="1"/>
          </p:cNvSpPr>
          <p:nvPr/>
        </p:nvSpPr>
        <p:spPr bwMode="auto">
          <a:xfrm>
            <a:off x="3962401" y="5155248"/>
            <a:ext cx="977831" cy="305212"/>
          </a:xfrm>
          <a:prstGeom prst="rect">
            <a:avLst/>
          </a:prstGeom>
          <a:no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buClr>
                <a:schemeClr val="hlink"/>
              </a:buClr>
            </a:pPr>
            <a:r>
              <a:rPr lang="en-US" sz="1400" b="1" dirty="0">
                <a:solidFill>
                  <a:schemeClr val="accent2"/>
                </a:solidFill>
                <a:latin typeface="Arial" pitchFamily="34" charset="0"/>
                <a:ea typeface="ＭＳ Ｐゴシック" pitchFamily="34" charset="-128"/>
              </a:rPr>
              <a:t>Selection</a:t>
            </a:r>
            <a:endParaRPr lang="en-US" sz="1400" b="1" dirty="0">
              <a:solidFill>
                <a:schemeClr val="bg1"/>
              </a:solidFill>
              <a:latin typeface="Times New Roman" pitchFamily="18" charset="0"/>
              <a:ea typeface="ＭＳ Ｐゴシック" pitchFamily="34" charset="-128"/>
            </a:endParaRPr>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618863" y="3277140"/>
            <a:ext cx="18967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rc 9"/>
          <p:cNvSpPr>
            <a:spLocks/>
          </p:cNvSpPr>
          <p:nvPr/>
        </p:nvSpPr>
        <p:spPr bwMode="auto">
          <a:xfrm>
            <a:off x="6400433" y="4560480"/>
            <a:ext cx="1634945" cy="1002121"/>
          </a:xfrm>
          <a:custGeom>
            <a:avLst/>
            <a:gdLst>
              <a:gd name="T0" fmla="*/ 1617 w 20844"/>
              <a:gd name="T1" fmla="*/ 982 h 21600"/>
              <a:gd name="T2" fmla="*/ 0 w 20844"/>
              <a:gd name="T3" fmla="*/ 257 h 21600"/>
              <a:gd name="T4" fmla="*/ 1617 w 20844"/>
              <a:gd name="T5" fmla="*/ 0 h 21600"/>
              <a:gd name="T6" fmla="*/ 0 60000 65536"/>
              <a:gd name="T7" fmla="*/ 0 60000 65536"/>
              <a:gd name="T8" fmla="*/ 0 60000 65536"/>
            </a:gdLst>
            <a:ahLst/>
            <a:cxnLst>
              <a:cxn ang="T6">
                <a:pos x="T0" y="T1"/>
              </a:cxn>
              <a:cxn ang="T7">
                <a:pos x="T2" y="T3"/>
              </a:cxn>
              <a:cxn ang="T8">
                <a:pos x="T4" y="T5"/>
              </a:cxn>
            </a:cxnLst>
            <a:rect l="0" t="0" r="r" b="b"/>
            <a:pathLst>
              <a:path w="20844" h="21600" fill="none" extrusionOk="0">
                <a:moveTo>
                  <a:pt x="20844" y="21600"/>
                </a:moveTo>
                <a:cubicBezTo>
                  <a:pt x="11094" y="21600"/>
                  <a:pt x="2554" y="15069"/>
                  <a:pt x="-1" y="5661"/>
                </a:cubicBezTo>
              </a:path>
              <a:path w="20844" h="21600" stroke="0" extrusionOk="0">
                <a:moveTo>
                  <a:pt x="20844" y="21600"/>
                </a:moveTo>
                <a:cubicBezTo>
                  <a:pt x="11094" y="21600"/>
                  <a:pt x="2554" y="15069"/>
                  <a:pt x="-1" y="5661"/>
                </a:cubicBezTo>
                <a:lnTo>
                  <a:pt x="20844" y="0"/>
                </a:lnTo>
                <a:lnTo>
                  <a:pt x="20844" y="21600"/>
                </a:lnTo>
                <a:close/>
              </a:path>
            </a:pathLst>
          </a:custGeom>
          <a:noFill/>
          <a:ln w="28575"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Arc 10"/>
          <p:cNvSpPr>
            <a:spLocks/>
          </p:cNvSpPr>
          <p:nvPr/>
        </p:nvSpPr>
        <p:spPr bwMode="auto">
          <a:xfrm>
            <a:off x="8042456" y="4560480"/>
            <a:ext cx="1634945" cy="1002121"/>
          </a:xfrm>
          <a:custGeom>
            <a:avLst/>
            <a:gdLst>
              <a:gd name="T0" fmla="*/ 1617 w 20835"/>
              <a:gd name="T1" fmla="*/ 259 h 21600"/>
              <a:gd name="T2" fmla="*/ 0 w 20835"/>
              <a:gd name="T3" fmla="*/ 982 h 21600"/>
              <a:gd name="T4" fmla="*/ 0 w 20835"/>
              <a:gd name="T5" fmla="*/ 0 h 21600"/>
              <a:gd name="T6" fmla="*/ 0 60000 65536"/>
              <a:gd name="T7" fmla="*/ 0 60000 65536"/>
              <a:gd name="T8" fmla="*/ 0 60000 65536"/>
            </a:gdLst>
            <a:ahLst/>
            <a:cxnLst>
              <a:cxn ang="T6">
                <a:pos x="T0" y="T1"/>
              </a:cxn>
              <a:cxn ang="T7">
                <a:pos x="T2" y="T3"/>
              </a:cxn>
              <a:cxn ang="T8">
                <a:pos x="T4" y="T5"/>
              </a:cxn>
            </a:cxnLst>
            <a:rect l="0" t="0" r="r" b="b"/>
            <a:pathLst>
              <a:path w="20835" h="21600" fill="none" extrusionOk="0">
                <a:moveTo>
                  <a:pt x="20835" y="5697"/>
                </a:moveTo>
                <a:cubicBezTo>
                  <a:pt x="18267" y="15087"/>
                  <a:pt x="9735" y="21599"/>
                  <a:pt x="0" y="21600"/>
                </a:cubicBezTo>
              </a:path>
              <a:path w="20835" h="21600" stroke="0" extrusionOk="0">
                <a:moveTo>
                  <a:pt x="20835" y="5697"/>
                </a:moveTo>
                <a:cubicBezTo>
                  <a:pt x="18267" y="15087"/>
                  <a:pt x="9735" y="21599"/>
                  <a:pt x="0" y="21600"/>
                </a:cubicBezTo>
                <a:lnTo>
                  <a:pt x="0" y="0"/>
                </a:lnTo>
                <a:lnTo>
                  <a:pt x="20835" y="5697"/>
                </a:lnTo>
                <a:close/>
              </a:path>
            </a:pathLst>
          </a:custGeom>
          <a:noFill/>
          <a:ln w="28575"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rc 12"/>
          <p:cNvSpPr>
            <a:spLocks/>
          </p:cNvSpPr>
          <p:nvPr/>
        </p:nvSpPr>
        <p:spPr bwMode="auto">
          <a:xfrm rot="10800000">
            <a:off x="6324601" y="2292950"/>
            <a:ext cx="1648089" cy="788839"/>
          </a:xfrm>
          <a:custGeom>
            <a:avLst/>
            <a:gdLst>
              <a:gd name="T0" fmla="*/ 1630 w 21589"/>
              <a:gd name="T1" fmla="*/ 24 h 21600"/>
              <a:gd name="T2" fmla="*/ 0 w 21589"/>
              <a:gd name="T3" fmla="*/ 773 h 21600"/>
              <a:gd name="T4" fmla="*/ 0 w 21589"/>
              <a:gd name="T5" fmla="*/ 0 h 21600"/>
              <a:gd name="T6" fmla="*/ 0 60000 65536"/>
              <a:gd name="T7" fmla="*/ 0 60000 65536"/>
              <a:gd name="T8" fmla="*/ 0 60000 65536"/>
            </a:gdLst>
            <a:ahLst/>
            <a:cxnLst>
              <a:cxn ang="T6">
                <a:pos x="T0" y="T1"/>
              </a:cxn>
              <a:cxn ang="T7">
                <a:pos x="T2" y="T3"/>
              </a:cxn>
              <a:cxn ang="T8">
                <a:pos x="T4" y="T5"/>
              </a:cxn>
            </a:cxnLst>
            <a:rect l="0" t="0" r="r" b="b"/>
            <a:pathLst>
              <a:path w="21589" h="21600" fill="none" extrusionOk="0">
                <a:moveTo>
                  <a:pt x="21590" y="657"/>
                </a:moveTo>
                <a:cubicBezTo>
                  <a:pt x="21234" y="12325"/>
                  <a:pt x="11673" y="21599"/>
                  <a:pt x="0" y="21600"/>
                </a:cubicBezTo>
              </a:path>
              <a:path w="21589" h="21600" stroke="0" extrusionOk="0">
                <a:moveTo>
                  <a:pt x="21590" y="657"/>
                </a:moveTo>
                <a:cubicBezTo>
                  <a:pt x="21234" y="12325"/>
                  <a:pt x="11673" y="21599"/>
                  <a:pt x="0" y="21600"/>
                </a:cubicBezTo>
                <a:lnTo>
                  <a:pt x="0" y="0"/>
                </a:lnTo>
                <a:lnTo>
                  <a:pt x="21590" y="657"/>
                </a:lnTo>
                <a:close/>
              </a:path>
            </a:pathLst>
          </a:custGeom>
          <a:noFill/>
          <a:ln w="28575"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Arc 13"/>
          <p:cNvSpPr>
            <a:spLocks/>
          </p:cNvSpPr>
          <p:nvPr/>
        </p:nvSpPr>
        <p:spPr bwMode="auto">
          <a:xfrm rot="10800000">
            <a:off x="7988867" y="2291930"/>
            <a:ext cx="1635956" cy="788839"/>
          </a:xfrm>
          <a:custGeom>
            <a:avLst/>
            <a:gdLst>
              <a:gd name="T0" fmla="*/ 1618 w 21433"/>
              <a:gd name="T1" fmla="*/ 773 h 21600"/>
              <a:gd name="T2" fmla="*/ 0 w 21433"/>
              <a:gd name="T3" fmla="*/ 96 h 21600"/>
              <a:gd name="T4" fmla="*/ 1618 w 21433"/>
              <a:gd name="T5" fmla="*/ 0 h 21600"/>
              <a:gd name="T6" fmla="*/ 0 60000 65536"/>
              <a:gd name="T7" fmla="*/ 0 60000 65536"/>
              <a:gd name="T8" fmla="*/ 0 60000 65536"/>
            </a:gdLst>
            <a:ahLst/>
            <a:cxnLst>
              <a:cxn ang="T6">
                <a:pos x="T0" y="T1"/>
              </a:cxn>
              <a:cxn ang="T7">
                <a:pos x="T2" y="T3"/>
              </a:cxn>
              <a:cxn ang="T8">
                <a:pos x="T4" y="T5"/>
              </a:cxn>
            </a:cxnLst>
            <a:rect l="0" t="0" r="r" b="b"/>
            <a:pathLst>
              <a:path w="21433" h="21600" fill="none" extrusionOk="0">
                <a:moveTo>
                  <a:pt x="21433" y="21600"/>
                </a:moveTo>
                <a:cubicBezTo>
                  <a:pt x="10536" y="21600"/>
                  <a:pt x="1346" y="13484"/>
                  <a:pt x="-2" y="2672"/>
                </a:cubicBezTo>
              </a:path>
              <a:path w="21433" h="21600" stroke="0" extrusionOk="0">
                <a:moveTo>
                  <a:pt x="21433" y="21600"/>
                </a:moveTo>
                <a:cubicBezTo>
                  <a:pt x="10536" y="21600"/>
                  <a:pt x="1346" y="13484"/>
                  <a:pt x="-2" y="2672"/>
                </a:cubicBezTo>
                <a:lnTo>
                  <a:pt x="21433" y="0"/>
                </a:lnTo>
                <a:lnTo>
                  <a:pt x="21433" y="21600"/>
                </a:lnTo>
                <a:close/>
              </a:path>
            </a:pathLst>
          </a:custGeom>
          <a:noFill/>
          <a:ln w="28575" cap="rnd">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14"/>
          <p:cNvSpPr>
            <a:spLocks noChangeShapeType="1"/>
          </p:cNvSpPr>
          <p:nvPr/>
        </p:nvSpPr>
        <p:spPr bwMode="auto">
          <a:xfrm>
            <a:off x="9621790" y="2966473"/>
            <a:ext cx="33366" cy="8266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15"/>
          <p:cNvSpPr>
            <a:spLocks noChangeShapeType="1"/>
          </p:cNvSpPr>
          <p:nvPr/>
        </p:nvSpPr>
        <p:spPr bwMode="auto">
          <a:xfrm flipH="1" flipV="1">
            <a:off x="6352032" y="4722737"/>
            <a:ext cx="75832" cy="154063"/>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Rectangle 21"/>
          <p:cNvSpPr>
            <a:spLocks noChangeArrowheads="1"/>
          </p:cNvSpPr>
          <p:nvPr/>
        </p:nvSpPr>
        <p:spPr bwMode="auto">
          <a:xfrm>
            <a:off x="7640956" y="5257801"/>
            <a:ext cx="977831" cy="305212"/>
          </a:xfrm>
          <a:prstGeom prst="rect">
            <a:avLst/>
          </a:prstGeom>
          <a:noFill/>
          <a:ln>
            <a:noFill/>
          </a:ln>
          <a:effectLst/>
        </p:spPr>
        <p:txBody>
          <a:bodyPr wrap="none" lIns="90487" tIns="44450" rIns="90487" bIns="44450">
            <a:spAutoFit/>
          </a:bodyPr>
          <a:lstStyle/>
          <a:p>
            <a:pPr>
              <a:buClr>
                <a:schemeClr val="hlink"/>
              </a:buClr>
            </a:pPr>
            <a:r>
              <a:rPr lang="en-US" sz="1400" b="1" dirty="0">
                <a:solidFill>
                  <a:schemeClr val="accent2"/>
                </a:solidFill>
                <a:latin typeface="Arial" pitchFamily="34" charset="0"/>
                <a:ea typeface="ＭＳ Ｐゴシック" pitchFamily="34" charset="-128"/>
              </a:rPr>
              <a:t>Selection</a:t>
            </a:r>
            <a:endParaRPr lang="en-US" sz="1400" b="1" dirty="0">
              <a:solidFill>
                <a:schemeClr val="bg1"/>
              </a:solidFill>
              <a:latin typeface="Times New Roman" pitchFamily="18" charset="0"/>
              <a:ea typeface="ＭＳ Ｐゴシック" pitchFamily="34" charset="-128"/>
            </a:endParaRPr>
          </a:p>
        </p:txBody>
      </p:sp>
      <p:sp>
        <p:nvSpPr>
          <p:cNvPr id="51" name="Rectangle 21"/>
          <p:cNvSpPr>
            <a:spLocks noChangeArrowheads="1"/>
          </p:cNvSpPr>
          <p:nvPr/>
        </p:nvSpPr>
        <p:spPr bwMode="auto">
          <a:xfrm>
            <a:off x="7564756" y="2286001"/>
            <a:ext cx="977831" cy="305212"/>
          </a:xfrm>
          <a:prstGeom prst="rect">
            <a:avLst/>
          </a:prstGeom>
          <a:noFill/>
          <a:ln>
            <a:noFill/>
          </a:ln>
          <a:effectLst/>
        </p:spPr>
        <p:txBody>
          <a:bodyPr wrap="none" lIns="90487" tIns="44450" rIns="90487" bIns="44450">
            <a:spAutoFit/>
          </a:bodyPr>
          <a:lstStyle/>
          <a:p>
            <a:pPr>
              <a:buClr>
                <a:schemeClr val="hlink"/>
              </a:buClr>
            </a:pPr>
            <a:r>
              <a:rPr lang="en-US" sz="1400" b="1" dirty="0">
                <a:solidFill>
                  <a:schemeClr val="accent2"/>
                </a:solidFill>
                <a:latin typeface="Arial" pitchFamily="34" charset="0"/>
                <a:ea typeface="ＭＳ Ｐゴシック" pitchFamily="34" charset="-128"/>
              </a:rPr>
              <a:t>Selection</a:t>
            </a:r>
            <a:endParaRPr lang="en-US" sz="1400" b="1" dirty="0">
              <a:solidFill>
                <a:schemeClr val="bg1"/>
              </a:solidFill>
              <a:latin typeface="Times New Roman" pitchFamily="18" charset="0"/>
              <a:ea typeface="ＭＳ Ｐゴシック" pitchFamily="34" charset="-128"/>
            </a:endParaRPr>
          </a:p>
        </p:txBody>
      </p:sp>
      <p:pic>
        <p:nvPicPr>
          <p:cNvPr id="33" name="Picture 4" descr="http://upload.wikimedia.org/wikipedia/commons/thumb/7/71/Tetrodotoxin-3D-balls.png/200px-Tetrodotoxin-3D-ball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1" y="3451411"/>
            <a:ext cx="954817" cy="9595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upload.wikimedia.org/wikipedia/commons/thumb/7/71/Tetrodotoxin-3D-balls.png/200px-Tetrodotoxin-3D-ball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6329" y="3471251"/>
            <a:ext cx="954817" cy="959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32352" y="5581472"/>
            <a:ext cx="8507049" cy="1077218"/>
          </a:xfrm>
          <a:prstGeom prst="rect">
            <a:avLst/>
          </a:prstGeom>
          <a:noFill/>
        </p:spPr>
        <p:txBody>
          <a:bodyPr wrap="square" rtlCol="0">
            <a:spAutoFit/>
          </a:bodyPr>
          <a:lstStyle/>
          <a:p>
            <a:r>
              <a:rPr lang="en-US" sz="3200" b="1" dirty="0">
                <a:solidFill>
                  <a:schemeClr val="accent6">
                    <a:lumMod val="75000"/>
                  </a:schemeClr>
                </a:solidFill>
              </a:rPr>
              <a:t>Which predator is more likely to expose the newts to greater selective pressure?</a:t>
            </a:r>
            <a:endParaRPr lang="en-GB" sz="3200" b="1" dirty="0">
              <a:solidFill>
                <a:schemeClr val="accent6">
                  <a:lumMod val="75000"/>
                </a:schemeClr>
              </a:solidFill>
            </a:endParaRPr>
          </a:p>
        </p:txBody>
      </p:sp>
      <p:sp>
        <p:nvSpPr>
          <p:cNvPr id="3" name="Title 1">
            <a:extLst>
              <a:ext uri="{FF2B5EF4-FFF2-40B4-BE49-F238E27FC236}">
                <a16:creationId xmlns:a16="http://schemas.microsoft.com/office/drawing/2014/main" id="{70742594-7129-CE61-B4AB-87BB76CA7CC5}"/>
              </a:ext>
            </a:extLst>
          </p:cNvPr>
          <p:cNvSpPr txBox="1">
            <a:spLocks/>
          </p:cNvSpPr>
          <p:nvPr/>
        </p:nvSpPr>
        <p:spPr>
          <a:xfrm>
            <a:off x="2671351" y="126229"/>
            <a:ext cx="6805211" cy="171975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a:t>Thompson’s 5</a:t>
            </a:r>
            <a:r>
              <a:rPr lang="en-US" sz="5000" baseline="30000" dirty="0"/>
              <a:t>th</a:t>
            </a:r>
            <a:r>
              <a:rPr lang="en-US" sz="5000" dirty="0"/>
              <a:t> Prediction</a:t>
            </a:r>
          </a:p>
        </p:txBody>
      </p:sp>
    </p:spTree>
    <p:extLst>
      <p:ext uri="{BB962C8B-B14F-4D97-AF65-F5344CB8AC3E}">
        <p14:creationId xmlns:p14="http://schemas.microsoft.com/office/powerpoint/2010/main" val="317986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itle 1"/>
          <p:cNvSpPr>
            <a:spLocks noGrp="1"/>
          </p:cNvSpPr>
          <p:nvPr>
            <p:ph type="title"/>
          </p:nvPr>
        </p:nvSpPr>
        <p:spPr>
          <a:xfrm>
            <a:off x="2700255" y="186175"/>
            <a:ext cx="6019800" cy="838200"/>
          </a:xfrm>
        </p:spPr>
        <p:txBody>
          <a:bodyPr>
            <a:normAutofit/>
          </a:bodyPr>
          <a:lstStyle/>
          <a:p>
            <a:r>
              <a:rPr lang="en-US" dirty="0"/>
              <a:t>Conclusions</a:t>
            </a:r>
          </a:p>
        </p:txBody>
      </p:sp>
      <p:sp>
        <p:nvSpPr>
          <p:cNvPr id="2" name="TextBox 1"/>
          <p:cNvSpPr txBox="1"/>
          <p:nvPr/>
        </p:nvSpPr>
        <p:spPr>
          <a:xfrm>
            <a:off x="838200" y="1976497"/>
            <a:ext cx="9697621" cy="2062103"/>
          </a:xfrm>
          <a:prstGeom prst="rect">
            <a:avLst/>
          </a:prstGeom>
          <a:noFill/>
        </p:spPr>
        <p:txBody>
          <a:bodyPr wrap="square" rtlCol="0">
            <a:spAutoFit/>
          </a:bodyPr>
          <a:lstStyle/>
          <a:p>
            <a:pPr marL="279400" indent="-279400">
              <a:buFont typeface="Arial" panose="020B0604020202020204" pitchFamily="34" charset="0"/>
              <a:buChar char="•"/>
            </a:pPr>
            <a:r>
              <a:rPr lang="en-US" sz="3200" dirty="0"/>
              <a:t>Focus on coevolution narrow</a:t>
            </a:r>
          </a:p>
          <a:p>
            <a:pPr marL="285750" indent="-285750">
              <a:buFont typeface="Arial" panose="020B0604020202020204" pitchFamily="34" charset="0"/>
              <a:buChar char="•"/>
            </a:pPr>
            <a:r>
              <a:rPr lang="en-US" sz="3200" dirty="0"/>
              <a:t>Selection on resistance is not restricted to snakes</a:t>
            </a:r>
          </a:p>
          <a:p>
            <a:pPr marL="285750" indent="-285750">
              <a:buFont typeface="Arial" panose="020B0604020202020204" pitchFamily="34" charset="0"/>
              <a:buChar char="•"/>
            </a:pPr>
            <a:r>
              <a:rPr lang="en-US" sz="3200" dirty="0"/>
              <a:t>What’s the role of caddis in shaping toxicity?</a:t>
            </a:r>
          </a:p>
          <a:p>
            <a:pPr marL="285750" indent="-285750">
              <a:buFont typeface="Arial" panose="020B0604020202020204" pitchFamily="34" charset="0"/>
              <a:buChar char="•"/>
            </a:pPr>
            <a:r>
              <a:rPr lang="en-US" sz="3200" dirty="0"/>
              <a:t>Network of interacting species</a:t>
            </a:r>
          </a:p>
        </p:txBody>
      </p:sp>
      <p:pic>
        <p:nvPicPr>
          <p:cNvPr id="4" name="Picture 3"/>
          <p:cNvPicPr>
            <a:picLocks noChangeAspect="1"/>
          </p:cNvPicPr>
          <p:nvPr/>
        </p:nvPicPr>
        <p:blipFill>
          <a:blip r:embed="rId3"/>
          <a:stretch>
            <a:fillRect/>
          </a:stretch>
        </p:blipFill>
        <p:spPr>
          <a:xfrm>
            <a:off x="390709" y="125931"/>
            <a:ext cx="3039825" cy="1643832"/>
          </a:xfrm>
          <a:prstGeom prst="rect">
            <a:avLst/>
          </a:prstGeom>
        </p:spPr>
      </p:pic>
      <p:pic>
        <p:nvPicPr>
          <p:cNvPr id="1028" name="Picture 4" descr="Image result for permethrin 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172" y="-26217"/>
            <a:ext cx="3740033" cy="123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tttorosabr05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1341" y="4779610"/>
            <a:ext cx="2042160" cy="143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tsinfernaliscu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4452" y="4802427"/>
            <a:ext cx="2042160" cy="135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593364" y="4824431"/>
            <a:ext cx="18967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descr="http://upload.wikimedia.org/wikipedia/commons/thumb/7/71/Tetrodotoxin-3D-balls.png/200px-Tetrodotoxin-3D-ball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3102" y="4998702"/>
            <a:ext cx="954817" cy="9595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upload.wikimedia.org/wikipedia/commons/thumb/7/71/Tetrodotoxin-3D-balls.png/200px-Tetrodotoxin-3D-ball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0830" y="5018542"/>
            <a:ext cx="954817" cy="959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98704" y="1166133"/>
            <a:ext cx="914398" cy="461665"/>
          </a:xfrm>
          <a:prstGeom prst="rect">
            <a:avLst/>
          </a:prstGeom>
          <a:noFill/>
        </p:spPr>
        <p:txBody>
          <a:bodyPr wrap="square" rtlCol="0">
            <a:spAutoFit/>
          </a:bodyPr>
          <a:lstStyle/>
          <a:p>
            <a:r>
              <a:rPr lang="en-US" sz="2400" dirty="0"/>
              <a:t>TTX</a:t>
            </a:r>
          </a:p>
        </p:txBody>
      </p:sp>
      <p:sp>
        <p:nvSpPr>
          <p:cNvPr id="6" name="TextBox 5"/>
          <p:cNvSpPr txBox="1"/>
          <p:nvPr/>
        </p:nvSpPr>
        <p:spPr>
          <a:xfrm>
            <a:off x="10134306" y="1126101"/>
            <a:ext cx="1600310" cy="461665"/>
          </a:xfrm>
          <a:prstGeom prst="rect">
            <a:avLst/>
          </a:prstGeom>
          <a:noFill/>
        </p:spPr>
        <p:txBody>
          <a:bodyPr wrap="none" rtlCol="0">
            <a:spAutoFit/>
          </a:bodyPr>
          <a:lstStyle/>
          <a:p>
            <a:pPr algn="ctr"/>
            <a:r>
              <a:rPr lang="en-US" sz="2400" dirty="0"/>
              <a:t>Permethrin</a:t>
            </a:r>
          </a:p>
        </p:txBody>
      </p:sp>
      <p:sp>
        <p:nvSpPr>
          <p:cNvPr id="34" name="U-Turn Arrow 33"/>
          <p:cNvSpPr/>
          <p:nvPr/>
        </p:nvSpPr>
        <p:spPr>
          <a:xfrm>
            <a:off x="2514601" y="4330036"/>
            <a:ext cx="3623004" cy="545097"/>
          </a:xfrm>
          <a:prstGeom prst="utur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U-Turn Arrow 35"/>
          <p:cNvSpPr/>
          <p:nvPr/>
        </p:nvSpPr>
        <p:spPr>
          <a:xfrm rot="10800000">
            <a:off x="2514601" y="6070938"/>
            <a:ext cx="3623005" cy="545097"/>
          </a:xfrm>
          <a:prstGeom prst="utur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U-Turn Arrow 36"/>
          <p:cNvSpPr/>
          <p:nvPr/>
        </p:nvSpPr>
        <p:spPr>
          <a:xfrm>
            <a:off x="6229305" y="4337318"/>
            <a:ext cx="3623004" cy="545097"/>
          </a:xfrm>
          <a:prstGeom prst="utur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p:cNvSpPr txBox="1"/>
          <p:nvPr/>
        </p:nvSpPr>
        <p:spPr>
          <a:xfrm>
            <a:off x="7770541" y="5943601"/>
            <a:ext cx="540533" cy="1015663"/>
          </a:xfrm>
          <a:prstGeom prst="rect">
            <a:avLst/>
          </a:prstGeom>
          <a:noFill/>
        </p:spPr>
        <p:txBody>
          <a:bodyPr wrap="none" rtlCol="0">
            <a:spAutoFit/>
          </a:bodyPr>
          <a:lstStyle/>
          <a:p>
            <a:r>
              <a:rPr lang="en-US" sz="6000" dirty="0">
                <a:solidFill>
                  <a:srgbClr val="FF0000"/>
                </a:solidFill>
              </a:rPr>
              <a:t>?</a:t>
            </a:r>
          </a:p>
        </p:txBody>
      </p:sp>
      <p:cxnSp>
        <p:nvCxnSpPr>
          <p:cNvPr id="39" name="Straight Arrow Connector 38"/>
          <p:cNvCxnSpPr/>
          <p:nvPr/>
        </p:nvCxnSpPr>
        <p:spPr>
          <a:xfrm>
            <a:off x="9677401" y="1673724"/>
            <a:ext cx="380299" cy="2898276"/>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62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2"/>
            <a:ext cx="8730190" cy="556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56182" y="139127"/>
            <a:ext cx="5046574" cy="584775"/>
          </a:xfrm>
          <a:prstGeom prst="rect">
            <a:avLst/>
          </a:prstGeom>
          <a:noFill/>
        </p:spPr>
        <p:txBody>
          <a:bodyPr wrap="none" rtlCol="0">
            <a:spAutoFit/>
          </a:bodyPr>
          <a:lstStyle/>
          <a:p>
            <a:pPr algn="ctr"/>
            <a:r>
              <a:rPr lang="en-US" sz="3200" dirty="0">
                <a:solidFill>
                  <a:schemeClr val="accent6">
                    <a:lumMod val="75000"/>
                  </a:schemeClr>
                </a:solidFill>
              </a:rPr>
              <a:t>Why are the wolves running?</a:t>
            </a:r>
          </a:p>
        </p:txBody>
      </p:sp>
      <p:sp>
        <p:nvSpPr>
          <p:cNvPr id="4" name="TextBox 3">
            <a:extLst>
              <a:ext uri="{FF2B5EF4-FFF2-40B4-BE49-F238E27FC236}">
                <a16:creationId xmlns:a16="http://schemas.microsoft.com/office/drawing/2014/main" id="{3281790E-B7A3-459A-9F1C-7611BDF8441B}"/>
              </a:ext>
            </a:extLst>
          </p:cNvPr>
          <p:cNvSpPr txBox="1"/>
          <p:nvPr/>
        </p:nvSpPr>
        <p:spPr>
          <a:xfrm>
            <a:off x="6538945" y="575480"/>
            <a:ext cx="4101187" cy="584775"/>
          </a:xfrm>
          <a:prstGeom prst="rect">
            <a:avLst/>
          </a:prstGeom>
          <a:noFill/>
        </p:spPr>
        <p:txBody>
          <a:bodyPr wrap="none" rtlCol="0">
            <a:spAutoFit/>
          </a:bodyPr>
          <a:lstStyle/>
          <a:p>
            <a:pPr algn="ctr"/>
            <a:r>
              <a:rPr lang="en-US" sz="3200" dirty="0">
                <a:solidFill>
                  <a:schemeClr val="accent6">
                    <a:lumMod val="75000"/>
                  </a:schemeClr>
                </a:solidFill>
              </a:rPr>
              <a:t>Why is the elk running?</a:t>
            </a:r>
          </a:p>
        </p:txBody>
      </p:sp>
    </p:spTree>
    <p:extLst>
      <p:ext uri="{BB962C8B-B14F-4D97-AF65-F5344CB8AC3E}">
        <p14:creationId xmlns:p14="http://schemas.microsoft.com/office/powerpoint/2010/main" val="170989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550" y="1143000"/>
            <a:ext cx="8299250" cy="554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Or….</a:t>
            </a:r>
          </a:p>
        </p:txBody>
      </p:sp>
      <p:pic>
        <p:nvPicPr>
          <p:cNvPr id="9" name="Picture 2" descr="C:\Users\Brian\Pictures\Taricha\2009_04_08\IMG_12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6154" y="4495800"/>
            <a:ext cx="2024447" cy="1251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441" t="35596" r="29945" b="35596"/>
          <a:stretch/>
        </p:blipFill>
        <p:spPr bwMode="auto">
          <a:xfrm>
            <a:off x="3200400" y="5796392"/>
            <a:ext cx="1807367" cy="106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1544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p:cNvCxnSpPr/>
          <p:nvPr/>
        </p:nvCxnSpPr>
        <p:spPr>
          <a:xfrm>
            <a:off x="2819400" y="609600"/>
            <a:ext cx="0" cy="6172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05000" y="193358"/>
            <a:ext cx="823046" cy="492443"/>
          </a:xfrm>
          <a:prstGeom prst="rect">
            <a:avLst/>
          </a:prstGeom>
          <a:noFill/>
        </p:spPr>
        <p:txBody>
          <a:bodyPr wrap="none" rtlCol="0">
            <a:spAutoFit/>
          </a:bodyPr>
          <a:lstStyle/>
          <a:p>
            <a:r>
              <a:rPr lang="en-US" sz="2600" b="1" dirty="0"/>
              <a:t>MYA</a:t>
            </a:r>
          </a:p>
        </p:txBody>
      </p:sp>
      <p:sp>
        <p:nvSpPr>
          <p:cNvPr id="11" name="TextBox 10"/>
          <p:cNvSpPr txBox="1"/>
          <p:nvPr/>
        </p:nvSpPr>
        <p:spPr>
          <a:xfrm>
            <a:off x="2590801" y="838200"/>
            <a:ext cx="764953" cy="707886"/>
          </a:xfrm>
          <a:prstGeom prst="rect">
            <a:avLst/>
          </a:prstGeom>
          <a:noFill/>
        </p:spPr>
        <p:txBody>
          <a:bodyPr wrap="none" rtlCol="0">
            <a:spAutoFit/>
          </a:bodyPr>
          <a:lstStyle/>
          <a:p>
            <a:r>
              <a:rPr lang="en-US" sz="4000" b="1" dirty="0"/>
              <a:t> —</a:t>
            </a:r>
          </a:p>
        </p:txBody>
      </p:sp>
      <p:sp>
        <p:nvSpPr>
          <p:cNvPr id="13" name="TextBox 12"/>
          <p:cNvSpPr txBox="1"/>
          <p:nvPr/>
        </p:nvSpPr>
        <p:spPr>
          <a:xfrm>
            <a:off x="2590801" y="2438400"/>
            <a:ext cx="764953" cy="707886"/>
          </a:xfrm>
          <a:prstGeom prst="rect">
            <a:avLst/>
          </a:prstGeom>
          <a:noFill/>
        </p:spPr>
        <p:txBody>
          <a:bodyPr wrap="none" rtlCol="0">
            <a:spAutoFit/>
          </a:bodyPr>
          <a:lstStyle/>
          <a:p>
            <a:r>
              <a:rPr lang="en-US" sz="4000" b="1" dirty="0"/>
              <a:t> —</a:t>
            </a:r>
          </a:p>
        </p:txBody>
      </p:sp>
      <p:sp>
        <p:nvSpPr>
          <p:cNvPr id="14" name="TextBox 13"/>
          <p:cNvSpPr txBox="1"/>
          <p:nvPr/>
        </p:nvSpPr>
        <p:spPr>
          <a:xfrm>
            <a:off x="2590801" y="5334000"/>
            <a:ext cx="764953" cy="707886"/>
          </a:xfrm>
          <a:prstGeom prst="rect">
            <a:avLst/>
          </a:prstGeom>
          <a:noFill/>
        </p:spPr>
        <p:txBody>
          <a:bodyPr wrap="none" rtlCol="0">
            <a:spAutoFit/>
          </a:bodyPr>
          <a:lstStyle/>
          <a:p>
            <a:r>
              <a:rPr lang="en-US" sz="4000" b="1" dirty="0"/>
              <a:t> —</a:t>
            </a:r>
          </a:p>
        </p:txBody>
      </p:sp>
      <p:sp>
        <p:nvSpPr>
          <p:cNvPr id="12" name="TextBox 11"/>
          <p:cNvSpPr txBox="1"/>
          <p:nvPr/>
        </p:nvSpPr>
        <p:spPr>
          <a:xfrm>
            <a:off x="1981200" y="5410201"/>
            <a:ext cx="689612" cy="492443"/>
          </a:xfrm>
          <a:prstGeom prst="rect">
            <a:avLst/>
          </a:prstGeom>
          <a:noFill/>
        </p:spPr>
        <p:txBody>
          <a:bodyPr wrap="none" rtlCol="0">
            <a:spAutoFit/>
          </a:bodyPr>
          <a:lstStyle/>
          <a:p>
            <a:r>
              <a:rPr lang="en-US" sz="2600" b="1" dirty="0"/>
              <a:t>225</a:t>
            </a:r>
          </a:p>
        </p:txBody>
      </p:sp>
      <p:sp>
        <p:nvSpPr>
          <p:cNvPr id="16" name="TextBox 15"/>
          <p:cNvSpPr txBox="1"/>
          <p:nvPr/>
        </p:nvSpPr>
        <p:spPr>
          <a:xfrm>
            <a:off x="1981200" y="2555558"/>
            <a:ext cx="689612" cy="492443"/>
          </a:xfrm>
          <a:prstGeom prst="rect">
            <a:avLst/>
          </a:prstGeom>
          <a:noFill/>
        </p:spPr>
        <p:txBody>
          <a:bodyPr wrap="none" rtlCol="0">
            <a:spAutoFit/>
          </a:bodyPr>
          <a:lstStyle/>
          <a:p>
            <a:r>
              <a:rPr lang="en-US" sz="2600" b="1" dirty="0"/>
              <a:t>100</a:t>
            </a:r>
          </a:p>
        </p:txBody>
      </p:sp>
      <p:sp>
        <p:nvSpPr>
          <p:cNvPr id="17" name="TextBox 16"/>
          <p:cNvSpPr txBox="1"/>
          <p:nvPr/>
        </p:nvSpPr>
        <p:spPr>
          <a:xfrm>
            <a:off x="2145704" y="955358"/>
            <a:ext cx="521297" cy="492443"/>
          </a:xfrm>
          <a:prstGeom prst="rect">
            <a:avLst/>
          </a:prstGeom>
          <a:noFill/>
        </p:spPr>
        <p:txBody>
          <a:bodyPr wrap="none" rtlCol="0">
            <a:spAutoFit/>
          </a:bodyPr>
          <a:lstStyle/>
          <a:p>
            <a:r>
              <a:rPr lang="en-US" sz="2600" b="1" dirty="0"/>
              <a:t>25</a:t>
            </a:r>
          </a:p>
        </p:txBody>
      </p:sp>
      <p:sp>
        <p:nvSpPr>
          <p:cNvPr id="15" name="TextBox 14"/>
          <p:cNvSpPr txBox="1"/>
          <p:nvPr/>
        </p:nvSpPr>
        <p:spPr>
          <a:xfrm>
            <a:off x="6934201" y="2362201"/>
            <a:ext cx="3048001" cy="1692771"/>
          </a:xfrm>
          <a:prstGeom prst="rect">
            <a:avLst/>
          </a:prstGeom>
          <a:solidFill>
            <a:schemeClr val="accent2"/>
          </a:solidFill>
        </p:spPr>
        <p:txBody>
          <a:bodyPr wrap="square" rtlCol="0">
            <a:spAutoFit/>
          </a:bodyPr>
          <a:lstStyle/>
          <a:p>
            <a:pPr algn="ctr"/>
            <a:r>
              <a:rPr lang="en-US" sz="2600" b="1" dirty="0"/>
              <a:t>Are garter snakes resistant to TTX because caddisflies were resistant first?</a:t>
            </a:r>
          </a:p>
        </p:txBody>
      </p:sp>
      <p:pic>
        <p:nvPicPr>
          <p:cNvPr id="1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2" t="20207" b="11506"/>
          <a:stretch/>
        </p:blipFill>
        <p:spPr bwMode="auto">
          <a:xfrm>
            <a:off x="3252217" y="515778"/>
            <a:ext cx="2785961" cy="1371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 descr="Untitled-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74" b="23006"/>
          <a:stretch/>
        </p:blipFill>
        <p:spPr bwMode="auto">
          <a:xfrm flipH="1">
            <a:off x="3252217" y="2209801"/>
            <a:ext cx="2790727" cy="123983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4" descr="http://www.organic-center.org/images/200710_SCOOP/Caddisfly231pix.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759" b="9215"/>
          <a:stretch/>
        </p:blipFill>
        <p:spPr bwMode="auto">
          <a:xfrm flipH="1">
            <a:off x="3252217" y="5043488"/>
            <a:ext cx="2790727" cy="141446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75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69" name="Picture 2" descr="Atelopus variu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635500"/>
            <a:ext cx="26670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3" descr="Cynops ensicauda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1" y="730250"/>
            <a:ext cx="32369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descr="Polyped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406650"/>
            <a:ext cx="26670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7" name="Text Box 5"/>
          <p:cNvSpPr txBox="1">
            <a:spLocks noChangeArrowheads="1"/>
          </p:cNvSpPr>
          <p:nvPr/>
        </p:nvSpPr>
        <p:spPr bwMode="auto">
          <a:xfrm>
            <a:off x="3671047" y="-69896"/>
            <a:ext cx="487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800" dirty="0">
                <a:solidFill>
                  <a:srgbClr val="3366FF"/>
                </a:solidFill>
                <a:ea typeface="ＭＳ Ｐゴシック" charset="0"/>
              </a:rPr>
              <a:t>Other </a:t>
            </a:r>
            <a:r>
              <a:rPr lang="en-US" sz="2800" dirty="0" err="1">
                <a:solidFill>
                  <a:srgbClr val="3366FF"/>
                </a:solidFill>
                <a:ea typeface="ＭＳ Ｐゴシック" charset="0"/>
              </a:rPr>
              <a:t>Tetrodotoxic</a:t>
            </a:r>
            <a:r>
              <a:rPr lang="en-US" sz="2800" dirty="0">
                <a:solidFill>
                  <a:srgbClr val="3366FF"/>
                </a:solidFill>
                <a:ea typeface="ＭＳ Ｐゴシック" charset="0"/>
              </a:rPr>
              <a:t> Amphibians</a:t>
            </a:r>
            <a:endParaRPr lang="en-US" dirty="0">
              <a:solidFill>
                <a:srgbClr val="3366FF"/>
              </a:solidFill>
              <a:ea typeface="ＭＳ Ｐゴシック" charset="0"/>
            </a:endParaRPr>
          </a:p>
        </p:txBody>
      </p:sp>
      <p:sp>
        <p:nvSpPr>
          <p:cNvPr id="335878" name="Text Box 6"/>
          <p:cNvSpPr txBox="1">
            <a:spLocks noChangeArrowheads="1"/>
          </p:cNvSpPr>
          <p:nvPr/>
        </p:nvSpPr>
        <p:spPr bwMode="auto">
          <a:xfrm>
            <a:off x="3505200" y="1797050"/>
            <a:ext cx="13843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solidFill>
                  <a:srgbClr val="FFFF00"/>
                </a:solidFill>
                <a:ea typeface="ＭＳ Ｐゴシック" charset="0"/>
              </a:rPr>
              <a:t>Cynops</a:t>
            </a:r>
            <a:r>
              <a:rPr lang="en-US" sz="1600" dirty="0">
                <a:solidFill>
                  <a:srgbClr val="FFFF00"/>
                </a:solidFill>
                <a:ea typeface="ＭＳ Ｐゴシック" charset="0"/>
              </a:rPr>
              <a:t>, Japan</a:t>
            </a:r>
            <a:endParaRPr lang="en-US" dirty="0">
              <a:solidFill>
                <a:srgbClr val="FFFF00"/>
              </a:solidFill>
              <a:ea typeface="ＭＳ Ｐゴシック" charset="0"/>
            </a:endParaRPr>
          </a:p>
        </p:txBody>
      </p:sp>
      <p:sp>
        <p:nvSpPr>
          <p:cNvPr id="335879" name="Text Box 7"/>
          <p:cNvSpPr txBox="1">
            <a:spLocks noChangeArrowheads="1"/>
          </p:cNvSpPr>
          <p:nvPr/>
        </p:nvSpPr>
        <p:spPr bwMode="auto">
          <a:xfrm>
            <a:off x="1676401" y="4159250"/>
            <a:ext cx="18727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solidFill>
                  <a:srgbClr val="FFFF00"/>
                </a:solidFill>
                <a:ea typeface="ＭＳ Ｐゴシック" charset="0"/>
              </a:rPr>
              <a:t>Polypedates</a:t>
            </a:r>
            <a:r>
              <a:rPr lang="en-US" sz="1600" dirty="0">
                <a:solidFill>
                  <a:srgbClr val="FFFF00"/>
                </a:solidFill>
                <a:ea typeface="ＭＳ Ｐゴシック" charset="0"/>
              </a:rPr>
              <a:t>, SE Asia</a:t>
            </a:r>
          </a:p>
        </p:txBody>
      </p:sp>
      <p:sp>
        <p:nvSpPr>
          <p:cNvPr id="335880" name="Text Box 8"/>
          <p:cNvSpPr txBox="1">
            <a:spLocks noChangeArrowheads="1"/>
          </p:cNvSpPr>
          <p:nvPr/>
        </p:nvSpPr>
        <p:spPr bwMode="auto">
          <a:xfrm>
            <a:off x="1905000" y="6597650"/>
            <a:ext cx="1589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ea typeface="ＭＳ Ｐゴシック" charset="0"/>
              </a:rPr>
              <a:t>Atelopus</a:t>
            </a:r>
            <a:r>
              <a:rPr lang="en-US" sz="1600" dirty="0">
                <a:ea typeface="ＭＳ Ｐゴシック" charset="0"/>
              </a:rPr>
              <a:t>, C. Am.</a:t>
            </a:r>
            <a:endParaRPr lang="en-US" dirty="0">
              <a:ea typeface="ＭＳ Ｐゴシック" charset="0"/>
            </a:endParaRPr>
          </a:p>
        </p:txBody>
      </p:sp>
      <p:pic>
        <p:nvPicPr>
          <p:cNvPr id="58376" name="Picture 12" desc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2475" y="4616451"/>
            <a:ext cx="26987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5" name="Text Box 13"/>
          <p:cNvSpPr txBox="1">
            <a:spLocks noChangeArrowheads="1"/>
          </p:cNvSpPr>
          <p:nvPr/>
        </p:nvSpPr>
        <p:spPr bwMode="auto">
          <a:xfrm>
            <a:off x="7848601" y="6369050"/>
            <a:ext cx="1827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ea typeface="ＭＳ Ｐゴシック" charset="0"/>
              </a:rPr>
              <a:t>Liophis</a:t>
            </a:r>
            <a:r>
              <a:rPr lang="en-US" sz="1600" i="1" dirty="0">
                <a:ea typeface="ＭＳ Ｐゴシック" charset="0"/>
              </a:rPr>
              <a:t> </a:t>
            </a:r>
            <a:r>
              <a:rPr lang="en-US" sz="1600" i="1" dirty="0" err="1">
                <a:ea typeface="ＭＳ Ｐゴシック" charset="0"/>
              </a:rPr>
              <a:t>epinephalus</a:t>
            </a:r>
            <a:endParaRPr lang="en-US" dirty="0">
              <a:ea typeface="ＭＳ Ｐゴシック" charset="0"/>
            </a:endParaRPr>
          </a:p>
        </p:txBody>
      </p:sp>
      <p:pic>
        <p:nvPicPr>
          <p:cNvPr id="58378" name="Picture 14" descr="Amphiesma prye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730250"/>
            <a:ext cx="21844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7" name="Text Box 15"/>
          <p:cNvSpPr txBox="1">
            <a:spLocks noChangeArrowheads="1"/>
          </p:cNvSpPr>
          <p:nvPr/>
        </p:nvSpPr>
        <p:spPr bwMode="auto">
          <a:xfrm>
            <a:off x="7848600" y="2025650"/>
            <a:ext cx="17081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solidFill>
                  <a:srgbClr val="FFFF00"/>
                </a:solidFill>
                <a:ea typeface="ＭＳ Ｐゴシック" charset="0"/>
              </a:rPr>
              <a:t>Amphiesma</a:t>
            </a:r>
            <a:r>
              <a:rPr lang="en-US" sz="1600" i="1" dirty="0">
                <a:solidFill>
                  <a:srgbClr val="FFFF00"/>
                </a:solidFill>
                <a:ea typeface="ＭＳ Ｐゴシック" charset="0"/>
              </a:rPr>
              <a:t> </a:t>
            </a:r>
            <a:r>
              <a:rPr lang="en-US" sz="1600" i="1" dirty="0" err="1">
                <a:solidFill>
                  <a:srgbClr val="FFFF00"/>
                </a:solidFill>
                <a:ea typeface="ＭＳ Ｐゴシック" charset="0"/>
              </a:rPr>
              <a:t>pryeri</a:t>
            </a:r>
            <a:endParaRPr lang="en-US" sz="1600" dirty="0">
              <a:solidFill>
                <a:srgbClr val="FFFF00"/>
              </a:solidFill>
              <a:ea typeface="ＭＳ Ｐゴシック" charset="0"/>
            </a:endParaRPr>
          </a:p>
        </p:txBody>
      </p:sp>
      <p:pic>
        <p:nvPicPr>
          <p:cNvPr id="58380" name="Picture 16" descr="Rhabdophis tigrinu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482851"/>
            <a:ext cx="24384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9" name="Text Box 17"/>
          <p:cNvSpPr txBox="1">
            <a:spLocks noChangeArrowheads="1"/>
          </p:cNvSpPr>
          <p:nvPr/>
        </p:nvSpPr>
        <p:spPr bwMode="auto">
          <a:xfrm>
            <a:off x="7543800" y="4159250"/>
            <a:ext cx="18684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i="1" dirty="0" err="1">
                <a:solidFill>
                  <a:srgbClr val="FFFF00"/>
                </a:solidFill>
                <a:ea typeface="ＭＳ Ｐゴシック" charset="0"/>
              </a:rPr>
              <a:t>Rhabdophis</a:t>
            </a:r>
            <a:r>
              <a:rPr lang="en-US" sz="1600" i="1" dirty="0">
                <a:solidFill>
                  <a:srgbClr val="FFFF00"/>
                </a:solidFill>
                <a:ea typeface="ＭＳ Ｐゴシック" charset="0"/>
              </a:rPr>
              <a:t> </a:t>
            </a:r>
            <a:r>
              <a:rPr lang="en-US" sz="1600" i="1" dirty="0" err="1">
                <a:solidFill>
                  <a:srgbClr val="FFFF00"/>
                </a:solidFill>
                <a:ea typeface="ＭＳ Ｐゴシック" charset="0"/>
              </a:rPr>
              <a:t>tigrinus</a:t>
            </a:r>
            <a:endParaRPr lang="en-US" sz="1600" dirty="0">
              <a:solidFill>
                <a:srgbClr val="FFFF00"/>
              </a:solidFill>
              <a:ea typeface="ＭＳ Ｐゴシック" charset="0"/>
            </a:endParaRPr>
          </a:p>
        </p:txBody>
      </p:sp>
      <p:sp>
        <p:nvSpPr>
          <p:cNvPr id="335892" name="Line 20"/>
          <p:cNvSpPr>
            <a:spLocks noChangeShapeType="1"/>
          </p:cNvSpPr>
          <p:nvPr/>
        </p:nvSpPr>
        <p:spPr bwMode="auto">
          <a:xfrm>
            <a:off x="4724400" y="5454650"/>
            <a:ext cx="2209800" cy="76200"/>
          </a:xfrm>
          <a:prstGeom prst="line">
            <a:avLst/>
          </a:prstGeom>
          <a:noFill/>
          <a:ln w="38100" cmpd="sng">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5893" name="Line 21"/>
          <p:cNvSpPr>
            <a:spLocks noChangeShapeType="1"/>
          </p:cNvSpPr>
          <p:nvPr/>
        </p:nvSpPr>
        <p:spPr bwMode="auto">
          <a:xfrm>
            <a:off x="5181600" y="1492250"/>
            <a:ext cx="1828800" cy="0"/>
          </a:xfrm>
          <a:prstGeom prst="line">
            <a:avLst/>
          </a:prstGeom>
          <a:noFill/>
          <a:ln w="38100" cmpd="sng">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5894" name="Line 22"/>
          <p:cNvSpPr>
            <a:spLocks noChangeShapeType="1"/>
          </p:cNvSpPr>
          <p:nvPr/>
        </p:nvSpPr>
        <p:spPr bwMode="auto">
          <a:xfrm>
            <a:off x="5029200" y="2025650"/>
            <a:ext cx="1981200" cy="1295400"/>
          </a:xfrm>
          <a:prstGeom prst="line">
            <a:avLst/>
          </a:prstGeom>
          <a:noFill/>
          <a:ln w="38100" cmpd="sng">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5895" name="Line 23"/>
          <p:cNvSpPr>
            <a:spLocks noChangeShapeType="1"/>
          </p:cNvSpPr>
          <p:nvPr/>
        </p:nvSpPr>
        <p:spPr bwMode="auto">
          <a:xfrm>
            <a:off x="4876800" y="3549650"/>
            <a:ext cx="2133600" cy="0"/>
          </a:xfrm>
          <a:prstGeom prst="line">
            <a:avLst/>
          </a:prstGeom>
          <a:noFill/>
          <a:ln w="38100" cmpd="sng">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Tree>
    <p:extLst>
      <p:ext uri="{BB962C8B-B14F-4D97-AF65-F5344CB8AC3E}">
        <p14:creationId xmlns:p14="http://schemas.microsoft.com/office/powerpoint/2010/main" val="293674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fade">
                                      <p:cBhvr>
                                        <p:cTn id="7" dur="500"/>
                                        <p:tgtEl>
                                          <p:spTgt spid="583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5885"/>
                                        </p:tgtEl>
                                        <p:attrNameLst>
                                          <p:attrName>style.visibility</p:attrName>
                                        </p:attrNameLst>
                                      </p:cBhvr>
                                      <p:to>
                                        <p:strVal val="visible"/>
                                      </p:to>
                                    </p:set>
                                    <p:animEffect transition="in" filter="fade">
                                      <p:cBhvr>
                                        <p:cTn id="10" dur="500"/>
                                        <p:tgtEl>
                                          <p:spTgt spid="335885"/>
                                        </p:tgtEl>
                                      </p:cBhvr>
                                    </p:animEffect>
                                  </p:childTnLst>
                                </p:cTn>
                              </p:par>
                              <p:par>
                                <p:cTn id="11" presetID="10" presetClass="entr" presetSubtype="0" fill="hold" nodeType="withEffect">
                                  <p:stCondLst>
                                    <p:cond delay="0"/>
                                  </p:stCondLst>
                                  <p:childTnLst>
                                    <p:set>
                                      <p:cBhvr>
                                        <p:cTn id="12" dur="1" fill="hold">
                                          <p:stCondLst>
                                            <p:cond delay="0"/>
                                          </p:stCondLst>
                                        </p:cTn>
                                        <p:tgtEl>
                                          <p:spTgt spid="58378"/>
                                        </p:tgtEl>
                                        <p:attrNameLst>
                                          <p:attrName>style.visibility</p:attrName>
                                        </p:attrNameLst>
                                      </p:cBhvr>
                                      <p:to>
                                        <p:strVal val="visible"/>
                                      </p:to>
                                    </p:set>
                                    <p:animEffect transition="in" filter="fade">
                                      <p:cBhvr>
                                        <p:cTn id="13" dur="500"/>
                                        <p:tgtEl>
                                          <p:spTgt spid="583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5887"/>
                                        </p:tgtEl>
                                        <p:attrNameLst>
                                          <p:attrName>style.visibility</p:attrName>
                                        </p:attrNameLst>
                                      </p:cBhvr>
                                      <p:to>
                                        <p:strVal val="visible"/>
                                      </p:to>
                                    </p:set>
                                    <p:animEffect transition="in" filter="fade">
                                      <p:cBhvr>
                                        <p:cTn id="16" dur="500"/>
                                        <p:tgtEl>
                                          <p:spTgt spid="335887"/>
                                        </p:tgtEl>
                                      </p:cBhvr>
                                    </p:animEffect>
                                  </p:childTnLst>
                                </p:cTn>
                              </p:par>
                              <p:par>
                                <p:cTn id="17" presetID="10" presetClass="entr" presetSubtype="0" fill="hold" nodeType="withEffect">
                                  <p:stCondLst>
                                    <p:cond delay="0"/>
                                  </p:stCondLst>
                                  <p:childTnLst>
                                    <p:set>
                                      <p:cBhvr>
                                        <p:cTn id="18" dur="1" fill="hold">
                                          <p:stCondLst>
                                            <p:cond delay="0"/>
                                          </p:stCondLst>
                                        </p:cTn>
                                        <p:tgtEl>
                                          <p:spTgt spid="58380"/>
                                        </p:tgtEl>
                                        <p:attrNameLst>
                                          <p:attrName>style.visibility</p:attrName>
                                        </p:attrNameLst>
                                      </p:cBhvr>
                                      <p:to>
                                        <p:strVal val="visible"/>
                                      </p:to>
                                    </p:set>
                                    <p:animEffect transition="in" filter="fade">
                                      <p:cBhvr>
                                        <p:cTn id="19" dur="500"/>
                                        <p:tgtEl>
                                          <p:spTgt spid="583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5889"/>
                                        </p:tgtEl>
                                        <p:attrNameLst>
                                          <p:attrName>style.visibility</p:attrName>
                                        </p:attrNameLst>
                                      </p:cBhvr>
                                      <p:to>
                                        <p:strVal val="visible"/>
                                      </p:to>
                                    </p:set>
                                    <p:animEffect transition="in" filter="fade">
                                      <p:cBhvr>
                                        <p:cTn id="22" dur="500"/>
                                        <p:tgtEl>
                                          <p:spTgt spid="3358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5892"/>
                                        </p:tgtEl>
                                        <p:attrNameLst>
                                          <p:attrName>style.visibility</p:attrName>
                                        </p:attrNameLst>
                                      </p:cBhvr>
                                      <p:to>
                                        <p:strVal val="visible"/>
                                      </p:to>
                                    </p:set>
                                    <p:animEffect transition="in" filter="fade">
                                      <p:cBhvr>
                                        <p:cTn id="25" dur="500"/>
                                        <p:tgtEl>
                                          <p:spTgt spid="33589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5893"/>
                                        </p:tgtEl>
                                        <p:attrNameLst>
                                          <p:attrName>style.visibility</p:attrName>
                                        </p:attrNameLst>
                                      </p:cBhvr>
                                      <p:to>
                                        <p:strVal val="visible"/>
                                      </p:to>
                                    </p:set>
                                    <p:animEffect transition="in" filter="fade">
                                      <p:cBhvr>
                                        <p:cTn id="28" dur="500"/>
                                        <p:tgtEl>
                                          <p:spTgt spid="33589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5894"/>
                                        </p:tgtEl>
                                        <p:attrNameLst>
                                          <p:attrName>style.visibility</p:attrName>
                                        </p:attrNameLst>
                                      </p:cBhvr>
                                      <p:to>
                                        <p:strVal val="visible"/>
                                      </p:to>
                                    </p:set>
                                    <p:animEffect transition="in" filter="fade">
                                      <p:cBhvr>
                                        <p:cTn id="31" dur="500"/>
                                        <p:tgtEl>
                                          <p:spTgt spid="33589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5895"/>
                                        </p:tgtEl>
                                        <p:attrNameLst>
                                          <p:attrName>style.visibility</p:attrName>
                                        </p:attrNameLst>
                                      </p:cBhvr>
                                      <p:to>
                                        <p:strVal val="visible"/>
                                      </p:to>
                                    </p:set>
                                    <p:animEffect transition="in" filter="fade">
                                      <p:cBhvr>
                                        <p:cTn id="34" dur="500"/>
                                        <p:tgtEl>
                                          <p:spTgt spid="33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85" grpId="0"/>
      <p:bldP spid="335887" grpId="0"/>
      <p:bldP spid="335889" grpId="0"/>
      <p:bldP spid="335892" grpId="0" animBg="1"/>
      <p:bldP spid="335893" grpId="0" animBg="1"/>
      <p:bldP spid="335894" grpId="0" animBg="1"/>
      <p:bldP spid="335895"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3" name="Picture 4" descr="toxic_insurg_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8116"/>
            <a:ext cx="9469351" cy="684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1"/>
          <p:cNvSpPr txBox="1">
            <a:spLocks noChangeArrowheads="1"/>
          </p:cNvSpPr>
          <p:nvPr/>
        </p:nvSpPr>
        <p:spPr bwMode="auto">
          <a:xfrm>
            <a:off x="8305800" y="6400800"/>
            <a:ext cx="1352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charset="0"/>
                <a:ea typeface="MS PGothic" pitchFamily="34" charset="-128"/>
              </a:defRPr>
            </a:lvl1pPr>
            <a:lvl2pPr marL="742950" indent="-285750">
              <a:defRPr sz="2000" b="1">
                <a:solidFill>
                  <a:schemeClr val="tx1"/>
                </a:solidFill>
                <a:latin typeface="Times" charset="0"/>
                <a:ea typeface="MS PGothic" pitchFamily="34" charset="-128"/>
              </a:defRPr>
            </a:lvl2pPr>
            <a:lvl3pPr marL="1143000" indent="-228600">
              <a:defRPr sz="2000" b="1">
                <a:solidFill>
                  <a:schemeClr val="tx1"/>
                </a:solidFill>
                <a:latin typeface="Times" charset="0"/>
                <a:ea typeface="MS PGothic" pitchFamily="34" charset="-128"/>
              </a:defRPr>
            </a:lvl3pPr>
            <a:lvl4pPr marL="1600200" indent="-228600">
              <a:defRPr sz="2000" b="1">
                <a:solidFill>
                  <a:schemeClr val="tx1"/>
                </a:solidFill>
                <a:latin typeface="Times" charset="0"/>
                <a:ea typeface="MS PGothic" pitchFamily="34" charset="-128"/>
              </a:defRPr>
            </a:lvl4pPr>
            <a:lvl5pPr marL="2057400" indent="-228600">
              <a:defRPr sz="2000" b="1">
                <a:solidFill>
                  <a:schemeClr val="tx1"/>
                </a:solidFill>
                <a:latin typeface="Times" charset="0"/>
                <a:ea typeface="MS PGothic" pitchFamily="34" charset="-128"/>
              </a:defRPr>
            </a:lvl5pPr>
            <a:lvl6pPr marL="2514600" indent="-228600" eaLnBrk="0" fontAlgn="base" hangingPunct="0">
              <a:spcBef>
                <a:spcPct val="0"/>
              </a:spcBef>
              <a:spcAft>
                <a:spcPct val="0"/>
              </a:spcAft>
              <a:defRPr sz="2000" b="1">
                <a:solidFill>
                  <a:schemeClr val="tx1"/>
                </a:solidFill>
                <a:latin typeface="Times" charset="0"/>
                <a:ea typeface="MS PGothic" pitchFamily="34" charset="-128"/>
              </a:defRPr>
            </a:lvl6pPr>
            <a:lvl7pPr marL="2971800" indent="-228600" eaLnBrk="0" fontAlgn="base" hangingPunct="0">
              <a:spcBef>
                <a:spcPct val="0"/>
              </a:spcBef>
              <a:spcAft>
                <a:spcPct val="0"/>
              </a:spcAft>
              <a:defRPr sz="2000" b="1">
                <a:solidFill>
                  <a:schemeClr val="tx1"/>
                </a:solidFill>
                <a:latin typeface="Times" charset="0"/>
                <a:ea typeface="MS PGothic" pitchFamily="34" charset="-128"/>
              </a:defRPr>
            </a:lvl7pPr>
            <a:lvl8pPr marL="3429000" indent="-228600" eaLnBrk="0" fontAlgn="base" hangingPunct="0">
              <a:spcBef>
                <a:spcPct val="0"/>
              </a:spcBef>
              <a:spcAft>
                <a:spcPct val="0"/>
              </a:spcAft>
              <a:defRPr sz="2000" b="1">
                <a:solidFill>
                  <a:schemeClr val="tx1"/>
                </a:solidFill>
                <a:latin typeface="Times" charset="0"/>
                <a:ea typeface="MS PGothic" pitchFamily="34" charset="-128"/>
              </a:defRPr>
            </a:lvl8pPr>
            <a:lvl9pPr marL="3886200" indent="-228600" eaLnBrk="0" fontAlgn="base" hangingPunct="0">
              <a:spcBef>
                <a:spcPct val="0"/>
              </a:spcBef>
              <a:spcAft>
                <a:spcPct val="0"/>
              </a:spcAft>
              <a:defRPr sz="2000" b="1">
                <a:solidFill>
                  <a:schemeClr val="tx1"/>
                </a:solidFill>
                <a:latin typeface="Times" charset="0"/>
                <a:ea typeface="MS PGothic" pitchFamily="34" charset="-128"/>
              </a:defRPr>
            </a:lvl9pPr>
          </a:lstStyle>
          <a:p>
            <a:r>
              <a:rPr lang="en-US" altLang="en-US" sz="1600" b="0"/>
              <a:t>Feldman et al.</a:t>
            </a:r>
          </a:p>
        </p:txBody>
      </p:sp>
    </p:spTree>
    <p:extLst>
      <p:ext uri="{BB962C8B-B14F-4D97-AF65-F5344CB8AC3E}">
        <p14:creationId xmlns:p14="http://schemas.microsoft.com/office/powerpoint/2010/main" val="3290188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0" y="2209055"/>
            <a:ext cx="1447800" cy="271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225" y="1360972"/>
            <a:ext cx="14287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686800" y="1216602"/>
            <a:ext cx="1667288" cy="124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1" y="3426402"/>
            <a:ext cx="1257113" cy="132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00" y="3473248"/>
            <a:ext cx="16002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62201" y="5200109"/>
            <a:ext cx="1424103" cy="136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20946" y="5475870"/>
            <a:ext cx="124046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a:stCxn id="1026" idx="3"/>
            <a:endCxn id="1028" idx="1"/>
          </p:cNvCxnSpPr>
          <p:nvPr/>
        </p:nvCxnSpPr>
        <p:spPr>
          <a:xfrm flipV="1">
            <a:off x="6781800" y="1837223"/>
            <a:ext cx="1905000" cy="1729337"/>
          </a:xfrm>
          <a:prstGeom prst="straightConnector1">
            <a:avLst/>
          </a:prstGeom>
          <a:ln w="444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26" idx="3"/>
            <a:endCxn id="1030" idx="1"/>
          </p:cNvCxnSpPr>
          <p:nvPr/>
        </p:nvCxnSpPr>
        <p:spPr>
          <a:xfrm>
            <a:off x="6781800" y="3566559"/>
            <a:ext cx="1828800" cy="523978"/>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26" idx="3"/>
          </p:cNvCxnSpPr>
          <p:nvPr/>
        </p:nvCxnSpPr>
        <p:spPr>
          <a:xfrm>
            <a:off x="6781801" y="3566560"/>
            <a:ext cx="2374805" cy="1940709"/>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26" idx="2"/>
            <a:endCxn id="1034" idx="0"/>
          </p:cNvCxnSpPr>
          <p:nvPr/>
        </p:nvCxnSpPr>
        <p:spPr>
          <a:xfrm flipH="1">
            <a:off x="5141180" y="4924064"/>
            <a:ext cx="916721" cy="551807"/>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26" idx="1"/>
            <a:endCxn id="1031" idx="3"/>
          </p:cNvCxnSpPr>
          <p:nvPr/>
        </p:nvCxnSpPr>
        <p:spPr>
          <a:xfrm flipH="1">
            <a:off x="3695700" y="3566560"/>
            <a:ext cx="1638300" cy="44485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26" idx="1"/>
            <a:endCxn id="1032" idx="0"/>
          </p:cNvCxnSpPr>
          <p:nvPr/>
        </p:nvCxnSpPr>
        <p:spPr>
          <a:xfrm flipH="1">
            <a:off x="3074252" y="3566559"/>
            <a:ext cx="2259748" cy="163355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26" idx="1"/>
            <a:endCxn id="1027" idx="3"/>
          </p:cNvCxnSpPr>
          <p:nvPr/>
        </p:nvCxnSpPr>
        <p:spPr>
          <a:xfrm flipH="1" flipV="1">
            <a:off x="3609976" y="1837223"/>
            <a:ext cx="1724025" cy="1729337"/>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7"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4600" y="5475870"/>
            <a:ext cx="142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2" name="Straight Arrow Connector 51"/>
          <p:cNvCxnSpPr>
            <a:stCxn id="1026" idx="2"/>
            <a:endCxn id="1037" idx="0"/>
          </p:cNvCxnSpPr>
          <p:nvPr/>
        </p:nvCxnSpPr>
        <p:spPr>
          <a:xfrm>
            <a:off x="6057900" y="4924064"/>
            <a:ext cx="977900" cy="551807"/>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358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752601" y="76201"/>
            <a:ext cx="8778301" cy="584775"/>
          </a:xfrm>
          <a:prstGeom prst="rect">
            <a:avLst/>
          </a:prstGeom>
          <a:noFill/>
        </p:spPr>
        <p:txBody>
          <a:bodyPr wrap="none" rtlCol="0">
            <a:spAutoFit/>
          </a:bodyPr>
          <a:lstStyle/>
          <a:p>
            <a:r>
              <a:rPr lang="en-US" sz="3200" dirty="0"/>
              <a:t>Are plant-pollinator interactions really coevolution?</a:t>
            </a:r>
          </a:p>
        </p:txBody>
      </p:sp>
      <p:pic>
        <p:nvPicPr>
          <p:cNvPr id="3" name="Picture 2" descr="http://www.sciencephoto.com/image/33274/large/B7860720-Whiplash_pollination-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89710"/>
            <a:ext cx="9144000" cy="60557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blog.hmns.org/wp-content/uploads/2009/04/giant-sphinx-moth-4x6-300x2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4562" y="4176952"/>
            <a:ext cx="3623038" cy="26810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5315" y="4342443"/>
            <a:ext cx="1347933" cy="369332"/>
          </a:xfrm>
          <a:prstGeom prst="rect">
            <a:avLst/>
          </a:prstGeom>
        </p:spPr>
        <p:txBody>
          <a:bodyPr wrap="none">
            <a:spAutoFit/>
          </a:bodyPr>
          <a:lstStyle/>
          <a:p>
            <a:r>
              <a:rPr lang="en-US" dirty="0"/>
              <a:t>sphinx moth</a:t>
            </a:r>
          </a:p>
        </p:txBody>
      </p:sp>
      <p:pic>
        <p:nvPicPr>
          <p:cNvPr id="7" name="Picture 2" descr="http://www.sciencephoto.com/image/59791/large/B8303439-Tormentil_in_UV_light-SP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9" y="694595"/>
            <a:ext cx="5326012" cy="35774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Bombus milkweed corbicula 57061923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854" y="1178228"/>
            <a:ext cx="66770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16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3598</TotalTime>
  <Words>4599</Words>
  <Application>Microsoft Office PowerPoint</Application>
  <PresentationFormat>Widescreen</PresentationFormat>
  <Paragraphs>658</Paragraphs>
  <Slides>73</Slides>
  <Notes>47</Notes>
  <HiddenSlides>31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73</vt:i4>
      </vt:variant>
    </vt:vector>
  </HeadingPairs>
  <TitlesOfParts>
    <vt:vector size="84" baseType="lpstr">
      <vt:lpstr>ＭＳ Ｐゴシック</vt:lpstr>
      <vt:lpstr>Arial</vt:lpstr>
      <vt:lpstr>Calibri</vt:lpstr>
      <vt:lpstr>Copperplate Gothic Bold</vt:lpstr>
      <vt:lpstr>Times</vt:lpstr>
      <vt:lpstr>Times New Roman</vt:lpstr>
      <vt:lpstr>Wingdings</vt:lpstr>
      <vt:lpstr>Office Theme</vt:lpstr>
      <vt:lpstr>Worksheet</vt:lpstr>
      <vt:lpstr>Acrobat Document</vt:lpstr>
      <vt:lpstr>SPW 11.0 Graph</vt:lpstr>
      <vt:lpstr>Coevolution</vt:lpstr>
      <vt:lpstr>PowerPoint Presentation</vt:lpstr>
      <vt:lpstr>PowerPoint Presentation</vt:lpstr>
      <vt:lpstr>PowerPoint Presentation</vt:lpstr>
      <vt:lpstr>PowerPoint Presentation</vt:lpstr>
      <vt:lpstr>When is it NOT coevolution?</vt:lpstr>
      <vt:lpstr>PowerPoint Presentation</vt:lpstr>
      <vt:lpstr>PowerPoint Presentation</vt:lpstr>
      <vt:lpstr>PowerPoint Presentation</vt:lpstr>
      <vt:lpstr>PowerPoint Presentation</vt:lpstr>
      <vt:lpstr>Benkman’s Squirrels</vt:lpstr>
      <vt:lpstr>The Coffee Pot Murders</vt:lpstr>
      <vt:lpstr>PowerPoint Presentation</vt:lpstr>
      <vt:lpstr>PowerPoint Presentation</vt:lpstr>
      <vt:lpstr>Why are newts so toxic?</vt:lpstr>
      <vt:lpstr>PowerPoint Presentation</vt:lpstr>
      <vt:lpstr>PowerPoint Presentation</vt:lpstr>
      <vt:lpstr>PowerPoint Presentation</vt:lpstr>
      <vt:lpstr>PowerPoint Presentation</vt:lpstr>
      <vt:lpstr>The Geographic Mosaic of Coevolution</vt:lpstr>
      <vt:lpstr>Measuring TTX</vt:lpstr>
      <vt:lpstr>PowerPoint Presentation</vt:lpstr>
      <vt:lpstr>PowerPoint Presentation</vt:lpstr>
      <vt:lpstr>PowerPoint Presentation</vt:lpstr>
      <vt:lpstr>PowerPoint Presentation</vt:lpstr>
      <vt:lpstr>PowerPoint Presentation</vt:lpstr>
      <vt:lpstr>PowerPoint Presentation</vt:lpstr>
      <vt:lpstr>Why can’t newts escape?</vt:lpstr>
      <vt:lpstr>PowerPoint Presentation</vt:lpstr>
      <vt:lpstr>PowerPoint Presentation</vt:lpstr>
      <vt:lpstr>A note on when…</vt:lpstr>
      <vt:lpstr>Coevolution: reciprocal selection</vt:lpstr>
      <vt:lpstr>PowerPoint Presentation</vt:lpstr>
      <vt:lpstr>Conclusions [for now]</vt:lpstr>
      <vt:lpstr>PowerPoint Presentation</vt:lpstr>
      <vt:lpstr>PowerPoint Presentation</vt:lpstr>
      <vt:lpstr>PowerPoint Presentation</vt:lpstr>
      <vt:lpstr>PowerPoint Presentation</vt:lpstr>
      <vt:lpstr>PowerPoint Presentation</vt:lpstr>
      <vt:lpstr>PowerPoint Presentation</vt:lpstr>
      <vt:lpstr>Newt egg toxicity and the  implications for coevolution</vt:lpstr>
      <vt:lpstr>Who are the  Predators?</vt:lpstr>
      <vt:lpstr>PowerPoint Presentation</vt:lpstr>
      <vt:lpstr>Are caddisflies resistant to the negative effects of TTX?</vt:lpstr>
      <vt:lpstr>LC50</vt:lpstr>
      <vt:lpstr>PowerPoint Presentation</vt:lpstr>
      <vt:lpstr>PowerPoint Presentation</vt:lpstr>
      <vt:lpstr>Do TTX resistant caddisflies express mutations in sodium channel gene?</vt:lpstr>
      <vt:lpstr>Does the sodium channel gene show mutations?</vt:lpstr>
      <vt:lpstr>Channel Results</vt:lpstr>
      <vt:lpstr>Do caddis exhibit a preference for lower toxicity eggs?</vt:lpstr>
      <vt:lpstr>Caddisfly Resistance</vt:lpstr>
      <vt:lpstr>Dying eggs</vt:lpstr>
      <vt:lpstr>Egg Preference Trials</vt:lpstr>
      <vt:lpstr>LD50 test of Resistance….Methods</vt:lpstr>
      <vt:lpstr>Methods</vt:lpstr>
      <vt:lpstr>Results</vt:lpstr>
      <vt:lpstr>PowerPoint Presentation</vt:lpstr>
      <vt:lpstr>Transcriptome sequencing of tetrodotoxin (TTX) resistant caddisfly</vt:lpstr>
      <vt:lpstr>Mutations found in caddisflies</vt:lpstr>
      <vt:lpstr>Mutations found in caddisflies</vt:lpstr>
      <vt:lpstr>Mutations found in caddisflies</vt:lpstr>
      <vt:lpstr>Mutations found in caddisflies</vt:lpstr>
      <vt:lpstr>PowerPoint Presentation</vt:lpstr>
      <vt:lpstr>Pyrethroids</vt:lpstr>
      <vt:lpstr>PowerPoint Presentation</vt:lpstr>
      <vt:lpstr>Are Caddisflies and Newts Coevolving?</vt:lpstr>
      <vt:lpstr>PowerPoint Presentation</vt:lpstr>
      <vt:lpstr>Conclusions</vt:lpstr>
      <vt:lpstr>Or….</vt:lpstr>
      <vt:lpstr>PowerPoint Presentation</vt:lpstr>
      <vt:lpstr>PowerPoint Presentation</vt:lpstr>
      <vt:lpstr>PowerPoint Presentation</vt:lpstr>
    </vt:vector>
  </TitlesOfParts>
  <Company>Hanover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starnes</dc:creator>
  <cp:lastModifiedBy>Brian Gall</cp:lastModifiedBy>
  <cp:revision>186</cp:revision>
  <cp:lastPrinted>2025-03-31T12:28:55Z</cp:lastPrinted>
  <dcterms:created xsi:type="dcterms:W3CDTF">2010-11-11T19:25:22Z</dcterms:created>
  <dcterms:modified xsi:type="dcterms:W3CDTF">2025-03-31T12:43:39Z</dcterms:modified>
</cp:coreProperties>
</file>