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handoutMasterIdLst>
    <p:handoutMasterId r:id="rId105"/>
  </p:handoutMasterIdLst>
  <p:sldIdLst>
    <p:sldId id="257" r:id="rId2"/>
    <p:sldId id="414" r:id="rId3"/>
    <p:sldId id="380" r:id="rId4"/>
    <p:sldId id="280" r:id="rId5"/>
    <p:sldId id="259" r:id="rId6"/>
    <p:sldId id="260" r:id="rId7"/>
    <p:sldId id="262" r:id="rId8"/>
    <p:sldId id="264" r:id="rId9"/>
    <p:sldId id="266" r:id="rId10"/>
    <p:sldId id="265" r:id="rId11"/>
    <p:sldId id="267" r:id="rId12"/>
    <p:sldId id="268" r:id="rId13"/>
    <p:sldId id="269" r:id="rId14"/>
    <p:sldId id="281" r:id="rId15"/>
    <p:sldId id="270" r:id="rId16"/>
    <p:sldId id="271" r:id="rId17"/>
    <p:sldId id="272" r:id="rId18"/>
    <p:sldId id="275" r:id="rId19"/>
    <p:sldId id="276" r:id="rId20"/>
    <p:sldId id="277" r:id="rId21"/>
    <p:sldId id="282" r:id="rId22"/>
    <p:sldId id="278" r:id="rId23"/>
    <p:sldId id="279" r:id="rId24"/>
    <p:sldId id="283" r:id="rId25"/>
    <p:sldId id="286" r:id="rId26"/>
    <p:sldId id="287" r:id="rId27"/>
    <p:sldId id="261" r:id="rId28"/>
    <p:sldId id="288" r:id="rId29"/>
    <p:sldId id="373" r:id="rId30"/>
    <p:sldId id="312" r:id="rId31"/>
    <p:sldId id="311" r:id="rId32"/>
    <p:sldId id="289" r:id="rId33"/>
    <p:sldId id="285" r:id="rId34"/>
    <p:sldId id="290" r:id="rId35"/>
    <p:sldId id="372" r:id="rId36"/>
    <p:sldId id="318" r:id="rId37"/>
    <p:sldId id="319" r:id="rId38"/>
    <p:sldId id="292" r:id="rId39"/>
    <p:sldId id="293" r:id="rId40"/>
    <p:sldId id="294" r:id="rId41"/>
    <p:sldId id="295" r:id="rId42"/>
    <p:sldId id="298" r:id="rId43"/>
    <p:sldId id="299" r:id="rId44"/>
    <p:sldId id="300" r:id="rId45"/>
    <p:sldId id="301" r:id="rId46"/>
    <p:sldId id="302" r:id="rId47"/>
    <p:sldId id="303" r:id="rId48"/>
    <p:sldId id="304" r:id="rId49"/>
    <p:sldId id="305" r:id="rId50"/>
    <p:sldId id="306" r:id="rId51"/>
    <p:sldId id="307" r:id="rId52"/>
    <p:sldId id="313" r:id="rId53"/>
    <p:sldId id="314" r:id="rId54"/>
    <p:sldId id="315" r:id="rId55"/>
    <p:sldId id="316" r:id="rId56"/>
    <p:sldId id="317" r:id="rId57"/>
    <p:sldId id="320" r:id="rId58"/>
    <p:sldId id="321" r:id="rId59"/>
    <p:sldId id="322" r:id="rId60"/>
    <p:sldId id="323" r:id="rId61"/>
    <p:sldId id="371"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41" r:id="rId76"/>
    <p:sldId id="342" r:id="rId77"/>
    <p:sldId id="343" r:id="rId78"/>
    <p:sldId id="344" r:id="rId79"/>
    <p:sldId id="345" r:id="rId80"/>
    <p:sldId id="346" r:id="rId81"/>
    <p:sldId id="347" r:id="rId82"/>
    <p:sldId id="348" r:id="rId83"/>
    <p:sldId id="349" r:id="rId84"/>
    <p:sldId id="350" r:id="rId85"/>
    <p:sldId id="351" r:id="rId86"/>
    <p:sldId id="352" r:id="rId87"/>
    <p:sldId id="353" r:id="rId88"/>
    <p:sldId id="354" r:id="rId89"/>
    <p:sldId id="355" r:id="rId90"/>
    <p:sldId id="356" r:id="rId91"/>
    <p:sldId id="357" r:id="rId92"/>
    <p:sldId id="358" r:id="rId93"/>
    <p:sldId id="359" r:id="rId94"/>
    <p:sldId id="360" r:id="rId95"/>
    <p:sldId id="361" r:id="rId96"/>
    <p:sldId id="362" r:id="rId97"/>
    <p:sldId id="363" r:id="rId98"/>
    <p:sldId id="364" r:id="rId99"/>
    <p:sldId id="365" r:id="rId100"/>
    <p:sldId id="368" r:id="rId101"/>
    <p:sldId id="369" r:id="rId102"/>
    <p:sldId id="366" r:id="rId103"/>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FD8003"/>
    <a:srgbClr val="E0710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94687" autoAdjust="0"/>
  </p:normalViewPr>
  <p:slideViewPr>
    <p:cSldViewPr>
      <p:cViewPr varScale="1">
        <p:scale>
          <a:sx n="79" d="100"/>
          <a:sy n="79" d="100"/>
        </p:scale>
        <p:origin x="504"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a:lvl1pPr>
          </a:lstStyle>
          <a:p>
            <a:endParaRPr lang="en-US" altLang="en-US"/>
          </a:p>
        </p:txBody>
      </p:sp>
      <p:sp>
        <p:nvSpPr>
          <p:cNvPr id="27651" name="Rectangle 3"/>
          <p:cNvSpPr>
            <a:spLocks noGrp="1" noChangeArrowheads="1"/>
          </p:cNvSpPr>
          <p:nvPr>
            <p:ph type="dt" sz="quarter" idx="1"/>
          </p:nvPr>
        </p:nvSpPr>
        <p:spPr bwMode="auto">
          <a:xfrm>
            <a:off x="4144963" y="0"/>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a:lvl1pPr>
          </a:lstStyle>
          <a:p>
            <a:endParaRPr lang="en-US" altLang="en-US"/>
          </a:p>
        </p:txBody>
      </p:sp>
      <p:sp>
        <p:nvSpPr>
          <p:cNvPr id="27652" name="Rectangle 4"/>
          <p:cNvSpPr>
            <a:spLocks noGrp="1" noChangeArrowheads="1"/>
          </p:cNvSpPr>
          <p:nvPr>
            <p:ph type="ftr" sz="quarter" idx="2"/>
          </p:nvPr>
        </p:nvSpPr>
        <p:spPr bwMode="auto">
          <a:xfrm>
            <a:off x="0" y="9121775"/>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a:lvl1pPr>
          </a:lstStyle>
          <a:p>
            <a:endParaRPr lang="en-US" altLang="en-US"/>
          </a:p>
        </p:txBody>
      </p:sp>
      <p:sp>
        <p:nvSpPr>
          <p:cNvPr id="27653" name="Rectangle 5"/>
          <p:cNvSpPr>
            <a:spLocks noGrp="1" noChangeArrowheads="1"/>
          </p:cNvSpPr>
          <p:nvPr>
            <p:ph type="sldNum" sz="quarter" idx="3"/>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a:lvl1pPr>
          </a:lstStyle>
          <a:p>
            <a:fld id="{69EAB2CE-C894-4DBC-8253-047FFE50A541}" type="slidenum">
              <a:rPr lang="en-US" altLang="en-US"/>
              <a:pPr/>
              <a:t>‹#›</a:t>
            </a:fld>
            <a:endParaRPr lang="en-US" altLang="en-US"/>
          </a:p>
        </p:txBody>
      </p:sp>
    </p:spTree>
    <p:extLst>
      <p:ext uri="{BB962C8B-B14F-4D97-AF65-F5344CB8AC3E}">
        <p14:creationId xmlns:p14="http://schemas.microsoft.com/office/powerpoint/2010/main" val="77634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49DC01BA-3FD4-43AD-B5B9-8D1BDEEB6BF1}" type="datetimeFigureOut">
              <a:rPr lang="en-US" smtClean="0"/>
              <a:t>3/24/2025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C3D27876-8409-44DE-B3E6-580D148D6AE3}" type="slidenum">
              <a:rPr lang="en-US" smtClean="0"/>
              <a:t>‹#›</a:t>
            </a:fld>
            <a:endParaRPr lang="en-US"/>
          </a:p>
        </p:txBody>
      </p:sp>
    </p:spTree>
    <p:extLst>
      <p:ext uri="{BB962C8B-B14F-4D97-AF65-F5344CB8AC3E}">
        <p14:creationId xmlns:p14="http://schemas.microsoft.com/office/powerpoint/2010/main" val="5227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VICARIANCE EVENT</a:t>
            </a:r>
          </a:p>
        </p:txBody>
      </p:sp>
      <p:sp>
        <p:nvSpPr>
          <p:cNvPr id="4" name="Slide Number Placeholder 3"/>
          <p:cNvSpPr>
            <a:spLocks noGrp="1"/>
          </p:cNvSpPr>
          <p:nvPr>
            <p:ph type="sldNum" sz="quarter" idx="5"/>
          </p:nvPr>
        </p:nvSpPr>
        <p:spPr/>
        <p:txBody>
          <a:bodyPr/>
          <a:lstStyle/>
          <a:p>
            <a:fld id="{C3D27876-8409-44DE-B3E6-580D148D6AE3}" type="slidenum">
              <a:rPr lang="en-US" smtClean="0"/>
              <a:t>29</a:t>
            </a:fld>
            <a:endParaRPr lang="en-US"/>
          </a:p>
        </p:txBody>
      </p:sp>
    </p:spTree>
    <p:extLst>
      <p:ext uri="{BB962C8B-B14F-4D97-AF65-F5344CB8AC3E}">
        <p14:creationId xmlns:p14="http://schemas.microsoft.com/office/powerpoint/2010/main" val="267919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Franklin Gothic Book" pitchFamily="34" charset="0"/>
              </a:rPr>
              <a:t>Figure 1</a:t>
            </a:r>
            <a:r>
              <a:rPr lang="en-US" altLang="en-US" sz="1200" dirty="0">
                <a:latin typeface="Franklin Gothic Book" pitchFamily="34" charset="0"/>
              </a:rPr>
              <a:t> Geographic range of the greenish warbler species complex, along with research sites and representative song spectrograms. Different </a:t>
            </a:r>
            <a:r>
              <a:rPr lang="en-US" altLang="en-US" sz="1200" dirty="0" err="1">
                <a:latin typeface="Franklin Gothic Book" pitchFamily="34" charset="0"/>
              </a:rPr>
              <a:t>colours</a:t>
            </a:r>
            <a:r>
              <a:rPr lang="en-US" altLang="en-US" sz="1200" dirty="0">
                <a:latin typeface="Franklin Gothic Book" pitchFamily="34" charset="0"/>
              </a:rPr>
              <a:t> illustrate the ranges of six taxa commonly considered to be subspecies of </a:t>
            </a:r>
            <a:r>
              <a:rPr lang="en-US" altLang="en-US" sz="1200" i="1" dirty="0" err="1">
                <a:latin typeface="Franklin Gothic Book" pitchFamily="34" charset="0"/>
              </a:rPr>
              <a:t>Phylloscopus</a:t>
            </a:r>
            <a:r>
              <a:rPr lang="en-US" altLang="en-US" sz="1200" dirty="0">
                <a:latin typeface="Franklin Gothic Book" pitchFamily="34" charset="0"/>
              </a:rPr>
              <a:t> </a:t>
            </a:r>
            <a:r>
              <a:rPr lang="en-US" altLang="en-US" sz="1200" i="1" dirty="0">
                <a:latin typeface="Franklin Gothic Book" pitchFamily="34" charset="0"/>
              </a:rPr>
              <a:t>trochiloides</a:t>
            </a:r>
            <a:r>
              <a:rPr lang="en-US" altLang="en-US" sz="1200" baseline="30000" dirty="0">
                <a:latin typeface="Franklin Gothic Book" pitchFamily="34" charset="0"/>
              </a:rPr>
              <a:t>4</a:t>
            </a:r>
            <a:r>
              <a:rPr lang="en-US" altLang="en-US" sz="1200" dirty="0">
                <a:latin typeface="Franklin Gothic Book" pitchFamily="34" charset="0"/>
              </a:rPr>
              <a:t>: purple, </a:t>
            </a:r>
            <a:r>
              <a:rPr lang="en-US" altLang="en-US" sz="1200" i="1" dirty="0" err="1">
                <a:latin typeface="Franklin Gothic Book" pitchFamily="34" charset="0"/>
              </a:rPr>
              <a:t>nitidus</a:t>
            </a:r>
            <a:r>
              <a:rPr lang="en-US" altLang="en-US" sz="1200" dirty="0">
                <a:latin typeface="Franklin Gothic Book" pitchFamily="34" charset="0"/>
              </a:rPr>
              <a:t>; blue, </a:t>
            </a:r>
            <a:r>
              <a:rPr lang="en-US" altLang="en-US" sz="1200" i="1" dirty="0" err="1">
                <a:latin typeface="Franklin Gothic Book" pitchFamily="34" charset="0"/>
              </a:rPr>
              <a:t>viridanus</a:t>
            </a:r>
            <a:r>
              <a:rPr lang="en-US" altLang="en-US" sz="1200" dirty="0">
                <a:latin typeface="Franklin Gothic Book" pitchFamily="34" charset="0"/>
              </a:rPr>
              <a:t>; green, </a:t>
            </a:r>
            <a:r>
              <a:rPr lang="en-US" altLang="en-US" sz="1200" i="1" dirty="0" err="1">
                <a:latin typeface="Franklin Gothic Book" pitchFamily="34" charset="0"/>
              </a:rPr>
              <a:t>ludlowi</a:t>
            </a:r>
            <a:r>
              <a:rPr lang="en-US" altLang="en-US" sz="1200" dirty="0">
                <a:latin typeface="Franklin Gothic Book" pitchFamily="34" charset="0"/>
              </a:rPr>
              <a:t>; yellow, </a:t>
            </a:r>
            <a:r>
              <a:rPr lang="en-US" altLang="en-US" sz="1200" i="1" dirty="0" err="1">
                <a:latin typeface="Franklin Gothic Book" pitchFamily="34" charset="0"/>
              </a:rPr>
              <a:t>trochiloides</a:t>
            </a:r>
            <a:r>
              <a:rPr lang="en-US" altLang="en-US" sz="1200" dirty="0">
                <a:latin typeface="Franklin Gothic Book" pitchFamily="34" charset="0"/>
              </a:rPr>
              <a:t>; orange, </a:t>
            </a:r>
            <a:r>
              <a:rPr lang="en-US" altLang="en-US" sz="1200" i="1" dirty="0" err="1">
                <a:latin typeface="Franklin Gothic Book" pitchFamily="34" charset="0"/>
              </a:rPr>
              <a:t>obscuratus</a:t>
            </a:r>
            <a:r>
              <a:rPr lang="en-US" altLang="en-US" sz="1200" dirty="0">
                <a:latin typeface="Franklin Gothic Book" pitchFamily="34" charset="0"/>
              </a:rPr>
              <a:t>; red, </a:t>
            </a:r>
            <a:r>
              <a:rPr lang="en-US" altLang="en-US" sz="1200" i="1" dirty="0" err="1">
                <a:latin typeface="Franklin Gothic Book" pitchFamily="34" charset="0"/>
              </a:rPr>
              <a:t>plumbeitarsus</a:t>
            </a:r>
            <a:r>
              <a:rPr lang="en-US" altLang="en-US" sz="1200" dirty="0">
                <a:latin typeface="Franklin Gothic Book" pitchFamily="34" charset="0"/>
              </a:rPr>
              <a:t>. </a:t>
            </a:r>
            <a:r>
              <a:rPr lang="en-US" altLang="en-US" sz="1200" dirty="0" err="1">
                <a:latin typeface="Franklin Gothic Book" pitchFamily="34" charset="0"/>
              </a:rPr>
              <a:t>Colours</a:t>
            </a:r>
            <a:r>
              <a:rPr lang="en-US" altLang="en-US" sz="1200" dirty="0">
                <a:latin typeface="Franklin Gothic Book" pitchFamily="34" charset="0"/>
              </a:rPr>
              <a:t> grade together in regions where Ticehurst</a:t>
            </a:r>
            <a:r>
              <a:rPr lang="en-US" altLang="en-US" sz="1200" baseline="30000" dirty="0">
                <a:latin typeface="Franklin Gothic Book" pitchFamily="34" charset="0"/>
              </a:rPr>
              <a:t>4</a:t>
            </a:r>
            <a:r>
              <a:rPr lang="en-US" altLang="en-US" sz="1200" dirty="0">
                <a:latin typeface="Franklin Gothic Book" pitchFamily="34" charset="0"/>
              </a:rPr>
              <a:t> described gradual change between subspecies. Research sites are indicated by their two-letter designation. Also shown are representative song spectrograms (horizontal axis is time, vertical is frequency, darkness is amplitude) from eight locations</a:t>
            </a:r>
            <a:r>
              <a:rPr lang="en-US" altLang="en-US" sz="1200" baseline="30000" dirty="0">
                <a:latin typeface="Franklin Gothic Book" pitchFamily="34" charset="0"/>
              </a:rPr>
              <a:t> 7</a:t>
            </a:r>
            <a:r>
              <a:rPr lang="en-US" altLang="en-US" sz="1200" dirty="0">
                <a:latin typeface="Franklin Gothic Book" pitchFamily="34" charset="0"/>
              </a:rPr>
              <a:t>. Letters and brackets below the spectrograms indicate distinct song units. Song structure (for example, length of each unit, repetition of units, frequency range) differs between </a:t>
            </a:r>
            <a:r>
              <a:rPr lang="en-US" altLang="en-US" sz="1200" i="1" dirty="0" err="1">
                <a:latin typeface="Franklin Gothic Book" pitchFamily="34" charset="0"/>
              </a:rPr>
              <a:t>viridanus</a:t>
            </a:r>
            <a:r>
              <a:rPr lang="en-US" altLang="en-US" sz="1200" dirty="0">
                <a:latin typeface="Franklin Gothic Book" pitchFamily="34" charset="0"/>
              </a:rPr>
              <a:t> and </a:t>
            </a:r>
            <a:r>
              <a:rPr lang="en-US" altLang="en-US" sz="1200" i="1" dirty="0" err="1">
                <a:latin typeface="Franklin Gothic Book" pitchFamily="34" charset="0"/>
              </a:rPr>
              <a:t>plumbeitarsus</a:t>
            </a:r>
            <a:r>
              <a:rPr lang="en-US" altLang="en-US" sz="1200">
                <a:latin typeface="Franklin Gothic Book" pitchFamily="34" charset="0"/>
              </a:rPr>
              <a:t>, but there is a gradient in song around the southern side of the ring</a:t>
            </a:r>
            <a:r>
              <a:rPr lang="en-US" altLang="en-US" sz="1200" baseline="30000">
                <a:latin typeface="Franklin Gothic Book" pitchFamily="34" charset="0"/>
              </a:rPr>
              <a:t> 7</a:t>
            </a:r>
            <a:r>
              <a:rPr lang="en-US" altLang="en-US" sz="1200">
                <a:latin typeface="Franklin Gothic Book" pitchFamily="34" charset="0"/>
              </a:rPr>
              <a:t>. </a:t>
            </a:r>
          </a:p>
          <a:p>
            <a:endParaRPr lang="en-US"/>
          </a:p>
        </p:txBody>
      </p:sp>
      <p:sp>
        <p:nvSpPr>
          <p:cNvPr id="4" name="Slide Number Placeholder 3"/>
          <p:cNvSpPr>
            <a:spLocks noGrp="1"/>
          </p:cNvSpPr>
          <p:nvPr>
            <p:ph type="sldNum" sz="quarter" idx="10"/>
          </p:nvPr>
        </p:nvSpPr>
        <p:spPr/>
        <p:txBody>
          <a:bodyPr/>
          <a:lstStyle/>
          <a:p>
            <a:fld id="{C3D27876-8409-44DE-B3E6-580D148D6AE3}" type="slidenum">
              <a:rPr lang="en-US" smtClean="0"/>
              <a:t>37</a:t>
            </a:fld>
            <a:endParaRPr lang="en-US"/>
          </a:p>
        </p:txBody>
      </p:sp>
    </p:spTree>
    <p:extLst>
      <p:ext uri="{BB962C8B-B14F-4D97-AF65-F5344CB8AC3E}">
        <p14:creationId xmlns:p14="http://schemas.microsoft.com/office/powerpoint/2010/main" val="217957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Franklin Gothic Book" pitchFamily="34" charset="0"/>
              </a:rPr>
              <a:t>Figure 2</a:t>
            </a:r>
            <a:r>
              <a:rPr lang="en-US" altLang="en-US" sz="1200" dirty="0">
                <a:latin typeface="Franklin Gothic Book" pitchFamily="34" charset="0"/>
              </a:rPr>
              <a:t> Geographic variation in the song of the greenish warbler as quantified by principal components analysis. Shown are population means and standard deviations, modified from ref. 7 with additional data. Songs distinctly differ between </a:t>
            </a:r>
            <a:r>
              <a:rPr lang="en-US" altLang="en-US" sz="1200" i="1" dirty="0" err="1">
                <a:latin typeface="Franklin Gothic Book" pitchFamily="34" charset="0"/>
              </a:rPr>
              <a:t>viridanus</a:t>
            </a:r>
            <a:r>
              <a:rPr lang="en-US" altLang="en-US" sz="1200" dirty="0">
                <a:latin typeface="Franklin Gothic Book" pitchFamily="34" charset="0"/>
              </a:rPr>
              <a:t> (blue) and </a:t>
            </a:r>
            <a:r>
              <a:rPr lang="en-US" altLang="en-US" sz="1200" i="1" dirty="0" err="1">
                <a:latin typeface="Franklin Gothic Book" pitchFamily="34" charset="0"/>
              </a:rPr>
              <a:t>plumbeitarsus</a:t>
            </a:r>
            <a:r>
              <a:rPr lang="en-US" altLang="en-US" sz="1200" dirty="0">
                <a:latin typeface="Franklin Gothic Book" pitchFamily="34" charset="0"/>
              </a:rPr>
              <a:t> (red), but change gradually through populations to the south (in order around the ring: YK-TL-AA-PK-KS-MN-LN-EM-XN-BK-ST ). Both PC1 and PC2 are axes of complexity, and Himalayan populations (yellow and green) have the simplest songs (low PC1 and PC2). </a:t>
            </a:r>
          </a:p>
          <a:p>
            <a:endParaRPr lang="en-US" dirty="0"/>
          </a:p>
        </p:txBody>
      </p:sp>
      <p:sp>
        <p:nvSpPr>
          <p:cNvPr id="4" name="Slide Number Placeholder 3"/>
          <p:cNvSpPr>
            <a:spLocks noGrp="1"/>
          </p:cNvSpPr>
          <p:nvPr>
            <p:ph type="sldNum" sz="quarter" idx="10"/>
          </p:nvPr>
        </p:nvSpPr>
        <p:spPr/>
        <p:txBody>
          <a:bodyPr/>
          <a:lstStyle/>
          <a:p>
            <a:fld id="{C3D27876-8409-44DE-B3E6-580D148D6AE3}" type="slidenum">
              <a:rPr lang="en-US" smtClean="0"/>
              <a:t>38</a:t>
            </a:fld>
            <a:endParaRPr lang="en-US"/>
          </a:p>
        </p:txBody>
      </p:sp>
    </p:spTree>
    <p:extLst>
      <p:ext uri="{BB962C8B-B14F-4D97-AF65-F5344CB8AC3E}">
        <p14:creationId xmlns:p14="http://schemas.microsoft.com/office/powerpoint/2010/main" val="1086431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4A5BC50-732C-45A4-8127-300B92AF23A4}" type="slidenum">
              <a:rPr lang="en-US" altLang="en-US"/>
              <a:pPr/>
              <a:t>‹#›</a:t>
            </a:fld>
            <a:endParaRPr lang="en-US" altLang="en-US"/>
          </a:p>
        </p:txBody>
      </p:sp>
    </p:spTree>
    <p:extLst>
      <p:ext uri="{BB962C8B-B14F-4D97-AF65-F5344CB8AC3E}">
        <p14:creationId xmlns:p14="http://schemas.microsoft.com/office/powerpoint/2010/main" val="345788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A6B9917-5512-427B-9B71-39BDEFFA53D3}" type="slidenum">
              <a:rPr lang="en-US" altLang="en-US"/>
              <a:pPr/>
              <a:t>‹#›</a:t>
            </a:fld>
            <a:endParaRPr lang="en-US" altLang="en-US"/>
          </a:p>
        </p:txBody>
      </p:sp>
    </p:spTree>
    <p:extLst>
      <p:ext uri="{BB962C8B-B14F-4D97-AF65-F5344CB8AC3E}">
        <p14:creationId xmlns:p14="http://schemas.microsoft.com/office/powerpoint/2010/main" val="421225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F320B2B-0E72-4460-A1CA-BF7D8A03D88D}" type="slidenum">
              <a:rPr lang="en-US" altLang="en-US"/>
              <a:pPr/>
              <a:t>‹#›</a:t>
            </a:fld>
            <a:endParaRPr lang="en-US" altLang="en-US"/>
          </a:p>
        </p:txBody>
      </p:sp>
    </p:spTree>
    <p:extLst>
      <p:ext uri="{BB962C8B-B14F-4D97-AF65-F5344CB8AC3E}">
        <p14:creationId xmlns:p14="http://schemas.microsoft.com/office/powerpoint/2010/main" val="87899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09E19DD-09DD-4A20-84D5-3C0BE2DE89AE}" type="slidenum">
              <a:rPr lang="en-US" altLang="en-US"/>
              <a:pPr/>
              <a:t>‹#›</a:t>
            </a:fld>
            <a:endParaRPr lang="en-US" altLang="en-US"/>
          </a:p>
        </p:txBody>
      </p:sp>
    </p:spTree>
    <p:extLst>
      <p:ext uri="{BB962C8B-B14F-4D97-AF65-F5344CB8AC3E}">
        <p14:creationId xmlns:p14="http://schemas.microsoft.com/office/powerpoint/2010/main" val="684696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53291EA-9F39-45B7-81AE-633D658B1AF5}" type="slidenum">
              <a:rPr lang="en-US" altLang="en-US"/>
              <a:pPr/>
              <a:t>‹#›</a:t>
            </a:fld>
            <a:endParaRPr lang="en-US" altLang="en-US"/>
          </a:p>
        </p:txBody>
      </p:sp>
    </p:spTree>
    <p:extLst>
      <p:ext uri="{BB962C8B-B14F-4D97-AF65-F5344CB8AC3E}">
        <p14:creationId xmlns:p14="http://schemas.microsoft.com/office/powerpoint/2010/main" val="3337644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2352BBB-2AB2-4760-8E3B-C6D99C9FB79A}" type="slidenum">
              <a:rPr lang="en-US" altLang="en-US"/>
              <a:pPr/>
              <a:t>‹#›</a:t>
            </a:fld>
            <a:endParaRPr lang="en-US" altLang="en-US"/>
          </a:p>
        </p:txBody>
      </p:sp>
    </p:spTree>
    <p:extLst>
      <p:ext uri="{BB962C8B-B14F-4D97-AF65-F5344CB8AC3E}">
        <p14:creationId xmlns:p14="http://schemas.microsoft.com/office/powerpoint/2010/main" val="618232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06154692-BAF0-4B08-9294-18FD5221C003}" type="slidenum">
              <a:rPr lang="en-US" altLang="en-US"/>
              <a:pPr/>
              <a:t>‹#›</a:t>
            </a:fld>
            <a:endParaRPr lang="en-US" altLang="en-US"/>
          </a:p>
        </p:txBody>
      </p:sp>
    </p:spTree>
    <p:extLst>
      <p:ext uri="{BB962C8B-B14F-4D97-AF65-F5344CB8AC3E}">
        <p14:creationId xmlns:p14="http://schemas.microsoft.com/office/powerpoint/2010/main" val="1564881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5B98B16-8163-49F1-BF9F-6A7ED1F61082}" type="slidenum">
              <a:rPr lang="en-US" altLang="en-US"/>
              <a:pPr/>
              <a:t>‹#›</a:t>
            </a:fld>
            <a:endParaRPr lang="en-US" altLang="en-US"/>
          </a:p>
        </p:txBody>
      </p:sp>
    </p:spTree>
    <p:extLst>
      <p:ext uri="{BB962C8B-B14F-4D97-AF65-F5344CB8AC3E}">
        <p14:creationId xmlns:p14="http://schemas.microsoft.com/office/powerpoint/2010/main" val="71852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623C907-AC3F-4499-8E99-B96D8E2247EC}" type="slidenum">
              <a:rPr lang="en-US" altLang="en-US"/>
              <a:pPr/>
              <a:t>‹#›</a:t>
            </a:fld>
            <a:endParaRPr lang="en-US" altLang="en-US"/>
          </a:p>
        </p:txBody>
      </p:sp>
    </p:spTree>
    <p:extLst>
      <p:ext uri="{BB962C8B-B14F-4D97-AF65-F5344CB8AC3E}">
        <p14:creationId xmlns:p14="http://schemas.microsoft.com/office/powerpoint/2010/main" val="2358139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CD2FB1A-51FA-4C15-83FF-B87559D06A05}" type="slidenum">
              <a:rPr lang="en-US" altLang="en-US"/>
              <a:pPr/>
              <a:t>‹#›</a:t>
            </a:fld>
            <a:endParaRPr lang="en-US" altLang="en-US"/>
          </a:p>
        </p:txBody>
      </p:sp>
    </p:spTree>
    <p:extLst>
      <p:ext uri="{BB962C8B-B14F-4D97-AF65-F5344CB8AC3E}">
        <p14:creationId xmlns:p14="http://schemas.microsoft.com/office/powerpoint/2010/main" val="186263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C5C7C08-62CA-429D-B236-B3EE516982A2}" type="slidenum">
              <a:rPr lang="en-US" altLang="en-US"/>
              <a:pPr/>
              <a:t>‹#›</a:t>
            </a:fld>
            <a:endParaRPr lang="en-US" altLang="en-US"/>
          </a:p>
        </p:txBody>
      </p:sp>
    </p:spTree>
    <p:extLst>
      <p:ext uri="{BB962C8B-B14F-4D97-AF65-F5344CB8AC3E}">
        <p14:creationId xmlns:p14="http://schemas.microsoft.com/office/powerpoint/2010/main" val="80767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5FEDD0B-D9B3-4F21-8A1A-06A28577D89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gif"/><Relationship Id="rId5" Type="http://schemas.openxmlformats.org/officeDocument/2006/relationships/image" Target="../media/image60.jpe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jpeg"/><Relationship Id="rId4" Type="http://schemas.openxmlformats.org/officeDocument/2006/relationships/image" Target="../media/image9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6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90.jpeg"/><Relationship Id="rId4" Type="http://schemas.openxmlformats.org/officeDocument/2006/relationships/image" Target="../media/image89.jpeg"/></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8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jpeg"/></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9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4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7" name="Picture 5" descr="http://www.santacruzmountainsecology.com/wp-content/uploads/Taricha-granulosa-Rough-skinned-New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7" y="1225914"/>
            <a:ext cx="6095999" cy="45652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mall lizard on a log&#10;&#10;AI-generated content may be incorrect.">
            <a:extLst>
              <a:ext uri="{FF2B5EF4-FFF2-40B4-BE49-F238E27FC236}">
                <a16:creationId xmlns:a16="http://schemas.microsoft.com/office/drawing/2014/main" id="{AF3EACF5-E789-1A86-3A99-D0676C2DFF9E}"/>
              </a:ext>
            </a:extLst>
          </p:cNvPr>
          <p:cNvPicPr>
            <a:picLocks noChangeAspect="1"/>
          </p:cNvPicPr>
          <p:nvPr/>
        </p:nvPicPr>
        <p:blipFill>
          <a:blip r:embed="rId3" cstate="print">
            <a:extLst>
              <a:ext uri="{28A0092B-C50C-407E-A947-70E740481C1C}">
                <a14:useLocalDpi xmlns:a14="http://schemas.microsoft.com/office/drawing/2010/main" val="0"/>
              </a:ext>
            </a:extLst>
          </a:blip>
          <a:srcRect l="1" t="15385" r="30667" b="15385"/>
          <a:stretch/>
        </p:blipFill>
        <p:spPr>
          <a:xfrm flipH="1">
            <a:off x="6096000" y="1225914"/>
            <a:ext cx="6095999" cy="45652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524001" y="6567101"/>
            <a:ext cx="50021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200" dirty="0">
                <a:latin typeface="Arial" charset="0"/>
              </a:rPr>
              <a:t>From Doyen and </a:t>
            </a:r>
            <a:r>
              <a:rPr lang="en-US" altLang="en-US" sz="1200" dirty="0" err="1">
                <a:latin typeface="Arial" charset="0"/>
              </a:rPr>
              <a:t>Slobodchikoff</a:t>
            </a:r>
            <a:r>
              <a:rPr lang="en-US" altLang="en-US" sz="1200" dirty="0">
                <a:latin typeface="Arial" charset="0"/>
              </a:rPr>
              <a:t>, 1974, Systematic Zoology 23:239-247 </a:t>
            </a:r>
          </a:p>
        </p:txBody>
      </p:sp>
      <p:pic>
        <p:nvPicPr>
          <p:cNvPr id="11267" name="Picture 3" descr="Spec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1" y="1"/>
            <a:ext cx="6040437" cy="6492663"/>
          </a:xfrm>
          <a:prstGeom prst="rect">
            <a:avLst/>
          </a:prstGeom>
          <a:noFill/>
          <a:extLst>
            <a:ext uri="{909E8E84-426E-40DD-AFC4-6F175D3DCCD1}">
              <a14:hiddenFill xmlns:a14="http://schemas.microsoft.com/office/drawing/2010/main">
                <a:solidFill>
                  <a:srgbClr val="FFFFFF"/>
                </a:solidFill>
              </a14:hiddenFill>
            </a:ext>
          </a:extLst>
        </p:spPr>
      </p:pic>
      <p:sp>
        <p:nvSpPr>
          <p:cNvPr id="11268" name="Text Box 4"/>
          <p:cNvSpPr txBox="1">
            <a:spLocks noChangeArrowheads="1"/>
          </p:cNvSpPr>
          <p:nvPr/>
        </p:nvSpPr>
        <p:spPr bwMode="auto">
          <a:xfrm>
            <a:off x="1981201" y="2667001"/>
            <a:ext cx="20589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b="1" dirty="0">
                <a:solidFill>
                  <a:srgbClr val="FF0000"/>
                </a:solidFill>
                <a:latin typeface="Arial" charset="0"/>
              </a:rPr>
              <a:t>WHAT CONSTITUTES A SPECIES?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Major mammalian grou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130300"/>
            <a:ext cx="7318375" cy="4597400"/>
          </a:xfrm>
          <a:prstGeom prst="rect">
            <a:avLst/>
          </a:prstGeom>
          <a:noFill/>
          <a:extLst>
            <a:ext uri="{909E8E84-426E-40DD-AFC4-6F175D3DCCD1}">
              <a14:hiddenFill xmlns:a14="http://schemas.microsoft.com/office/drawing/2010/main">
                <a:solidFill>
                  <a:srgbClr val="FFFFFF"/>
                </a:solidFill>
              </a14:hiddenFill>
            </a:ext>
          </a:extLst>
        </p:spPr>
      </p:pic>
      <p:sp>
        <p:nvSpPr>
          <p:cNvPr id="53251" name="Text Box 3"/>
          <p:cNvSpPr txBox="1">
            <a:spLocks noChangeArrowheads="1"/>
          </p:cNvSpPr>
          <p:nvPr/>
        </p:nvSpPr>
        <p:spPr bwMode="auto">
          <a:xfrm>
            <a:off x="3286576" y="152400"/>
            <a:ext cx="56188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a:solidFill>
                  <a:srgbClr val="0000FF"/>
                </a:solidFill>
                <a:latin typeface="Arial" charset="0"/>
              </a:rPr>
              <a:t>Adaptive Radiation of Mammals</a:t>
            </a:r>
          </a:p>
        </p:txBody>
      </p:sp>
      <p:pic>
        <p:nvPicPr>
          <p:cNvPr id="3" name="Picture 2" descr="A close-up of a human bone&#10;&#10;Description automatically generated with low confidence">
            <a:extLst>
              <a:ext uri="{FF2B5EF4-FFF2-40B4-BE49-F238E27FC236}">
                <a16:creationId xmlns:a16="http://schemas.microsoft.com/office/drawing/2014/main" id="{B74370F0-15FF-B83E-4F21-C7BDECC4B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71600"/>
            <a:ext cx="3799840" cy="3886200"/>
          </a:xfrm>
          <a:prstGeom prst="rect">
            <a:avLst/>
          </a:prstGeom>
        </p:spPr>
      </p:pic>
    </p:spTree>
    <p:extLst>
      <p:ext uri="{BB962C8B-B14F-4D97-AF65-F5344CB8AC3E}">
        <p14:creationId xmlns:p14="http://schemas.microsoft.com/office/powerpoint/2010/main" val="20493648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ammal_Adaptive_radiation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1"/>
            <a:ext cx="5360988" cy="6526213"/>
          </a:xfrm>
          <a:prstGeom prst="rect">
            <a:avLst/>
          </a:prstGeom>
          <a:noFill/>
          <a:extLst>
            <a:ext uri="{909E8E84-426E-40DD-AFC4-6F175D3DCCD1}">
              <a14:hiddenFill xmlns:a14="http://schemas.microsoft.com/office/drawing/2010/main">
                <a:solidFill>
                  <a:srgbClr val="FFFFFF"/>
                </a:solidFill>
              </a14:hiddenFill>
            </a:ext>
          </a:extLst>
        </p:spPr>
      </p:pic>
      <p:sp>
        <p:nvSpPr>
          <p:cNvPr id="54275" name="Text Box 3"/>
          <p:cNvSpPr txBox="1">
            <a:spLocks noChangeArrowheads="1"/>
          </p:cNvSpPr>
          <p:nvPr/>
        </p:nvSpPr>
        <p:spPr bwMode="auto">
          <a:xfrm>
            <a:off x="7696200" y="2971800"/>
            <a:ext cx="2971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latin typeface="Arial" charset="0"/>
              </a:rPr>
              <a:t>Diversification of the major Mammalian lineages occurred in a relatively short period of time.</a:t>
            </a:r>
          </a:p>
        </p:txBody>
      </p:sp>
      <p:sp>
        <p:nvSpPr>
          <p:cNvPr id="54276" name="Line 4"/>
          <p:cNvSpPr>
            <a:spLocks noChangeShapeType="1"/>
          </p:cNvSpPr>
          <p:nvPr/>
        </p:nvSpPr>
        <p:spPr bwMode="auto">
          <a:xfrm flipH="1">
            <a:off x="7162800" y="3962400"/>
            <a:ext cx="457200"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5593645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albatr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982" y="2032399"/>
            <a:ext cx="2754313" cy="4743450"/>
          </a:xfrm>
          <a:prstGeom prst="rect">
            <a:avLst/>
          </a:prstGeom>
          <a:noFill/>
          <a:ln w="38100">
            <a:solidFill>
              <a:srgbClr val="33CCFF"/>
            </a:solidFill>
            <a:miter lim="800000"/>
            <a:headEnd/>
            <a:tailEnd/>
          </a:ln>
          <a:extLst>
            <a:ext uri="{909E8E84-426E-40DD-AFC4-6F175D3DCCD1}">
              <a14:hiddenFill xmlns:a14="http://schemas.microsoft.com/office/drawing/2010/main">
                <a:solidFill>
                  <a:srgbClr val="FFFFFF"/>
                </a:solidFill>
              </a14:hiddenFill>
            </a:ext>
          </a:extLst>
        </p:spPr>
      </p:pic>
      <p:pic>
        <p:nvPicPr>
          <p:cNvPr id="50179" name="Picture 3" descr="humming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5" y="152400"/>
            <a:ext cx="3771900" cy="4572000"/>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50180" name="Text Box 4"/>
          <p:cNvSpPr txBox="1">
            <a:spLocks noChangeArrowheads="1"/>
          </p:cNvSpPr>
          <p:nvPr/>
        </p:nvSpPr>
        <p:spPr bwMode="auto">
          <a:xfrm>
            <a:off x="4038600" y="187036"/>
            <a:ext cx="3092411"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latin typeface="Arial" charset="0"/>
              </a:rPr>
              <a:t>ANOTHER KEY INNOVATION:</a:t>
            </a:r>
          </a:p>
          <a:p>
            <a:pPr algn="ctr"/>
            <a:endParaRPr lang="en-US" altLang="en-US" sz="2000" b="1" dirty="0">
              <a:solidFill>
                <a:srgbClr val="FF0000"/>
              </a:solidFill>
              <a:latin typeface="Arial" charset="0"/>
            </a:endParaRPr>
          </a:p>
          <a:p>
            <a:pPr algn="ctr"/>
            <a:r>
              <a:rPr lang="en-US" altLang="en-US" sz="3200" b="1" dirty="0">
                <a:solidFill>
                  <a:srgbClr val="0000FF"/>
                </a:solidFill>
                <a:latin typeface="Arial" charset="0"/>
              </a:rPr>
              <a:t>Wings</a:t>
            </a:r>
          </a:p>
        </p:txBody>
      </p:sp>
      <p:pic>
        <p:nvPicPr>
          <p:cNvPr id="3" name="Picture 2" descr="Diagram, schematic&#10;&#10;Description automatically generated">
            <a:extLst>
              <a:ext uri="{FF2B5EF4-FFF2-40B4-BE49-F238E27FC236}">
                <a16:creationId xmlns:a16="http://schemas.microsoft.com/office/drawing/2014/main" id="{CF2AB5E5-6550-DA5D-5F60-75FE179C1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2576" y="10886"/>
            <a:ext cx="5019424" cy="6858000"/>
          </a:xfrm>
          <a:prstGeom prst="rect">
            <a:avLst/>
          </a:prstGeom>
        </p:spPr>
      </p:pic>
    </p:spTree>
    <p:extLst>
      <p:ext uri="{BB962C8B-B14F-4D97-AF65-F5344CB8AC3E}">
        <p14:creationId xmlns:p14="http://schemas.microsoft.com/office/powerpoint/2010/main" val="2385065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y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1" y="3152878"/>
            <a:ext cx="3011487" cy="3552722"/>
          </a:xfrm>
          <a:prstGeom prst="rect">
            <a:avLst/>
          </a:prstGeom>
          <a:noFill/>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3731082" y="228600"/>
            <a:ext cx="41601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dirty="0">
                <a:solidFill>
                  <a:srgbClr val="0000FF"/>
                </a:solidFill>
                <a:latin typeface="Arial" charset="0"/>
              </a:rPr>
              <a:t>Species Concepts</a:t>
            </a:r>
          </a:p>
        </p:txBody>
      </p:sp>
      <p:sp>
        <p:nvSpPr>
          <p:cNvPr id="13316" name="Text Box 4"/>
          <p:cNvSpPr txBox="1">
            <a:spLocks noChangeArrowheads="1"/>
          </p:cNvSpPr>
          <p:nvPr/>
        </p:nvSpPr>
        <p:spPr bwMode="auto">
          <a:xfrm>
            <a:off x="990600" y="1219200"/>
            <a:ext cx="9829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latin typeface="Arial" charset="0"/>
              </a:rPr>
              <a:t>“Species are groups of actually or potentially </a:t>
            </a:r>
            <a:r>
              <a:rPr lang="en-US" altLang="en-US" sz="2800" dirty="0">
                <a:solidFill>
                  <a:srgbClr val="FF0000"/>
                </a:solidFill>
                <a:latin typeface="Arial" charset="0"/>
              </a:rPr>
              <a:t>interbreeding</a:t>
            </a:r>
            <a:r>
              <a:rPr lang="en-US" altLang="en-US" sz="2800" dirty="0">
                <a:latin typeface="Arial" charset="0"/>
              </a:rPr>
              <a:t> populations that are reproductively isolated from other such groups.”</a:t>
            </a:r>
          </a:p>
        </p:txBody>
      </p:sp>
      <p:pic>
        <p:nvPicPr>
          <p:cNvPr id="2" name="Picture 2" descr="E coli">
            <a:extLst>
              <a:ext uri="{FF2B5EF4-FFF2-40B4-BE49-F238E27FC236}">
                <a16:creationId xmlns:a16="http://schemas.microsoft.com/office/drawing/2014/main" id="{B049402A-2B6D-4611-B71F-850C4A403C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19"/>
          <a:stretch/>
        </p:blipFill>
        <p:spPr bwMode="auto">
          <a:xfrm rot="5400000">
            <a:off x="2053749" y="4307364"/>
            <a:ext cx="1981200" cy="2662872"/>
          </a:xfrm>
          <a:prstGeom prst="rect">
            <a:avLst/>
          </a:prstGeom>
          <a:noFill/>
          <a:ln w="2857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3" descr="trilobites">
            <a:extLst>
              <a:ext uri="{FF2B5EF4-FFF2-40B4-BE49-F238E27FC236}">
                <a16:creationId xmlns:a16="http://schemas.microsoft.com/office/drawing/2014/main" id="{74CB86E6-F727-4A18-9060-34F2B884A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3316666"/>
            <a:ext cx="2496401" cy="3342422"/>
          </a:xfrm>
          <a:prstGeom prst="rect">
            <a:avLst/>
          </a:prstGeom>
          <a:noFill/>
          <a:ln w="2857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3962401" y="152401"/>
            <a:ext cx="42354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FF"/>
                </a:solidFill>
                <a:latin typeface="Arial" charset="0"/>
              </a:rPr>
              <a:t>PROBLEMS WITH THE BSC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351224" y="389452"/>
            <a:ext cx="74895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a:solidFill>
                  <a:srgbClr val="0000FF"/>
                </a:solidFill>
                <a:latin typeface="Arial" charset="0"/>
              </a:rPr>
              <a:t>The Difficulty of Recognizing Species</a:t>
            </a:r>
          </a:p>
        </p:txBody>
      </p:sp>
      <p:sp>
        <p:nvSpPr>
          <p:cNvPr id="15363" name="Text Box 3"/>
          <p:cNvSpPr txBox="1">
            <a:spLocks noChangeArrowheads="1"/>
          </p:cNvSpPr>
          <p:nvPr/>
        </p:nvSpPr>
        <p:spPr bwMode="auto">
          <a:xfrm>
            <a:off x="838200" y="1371600"/>
            <a:ext cx="10744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buClr>
                <a:srgbClr val="FF0000"/>
              </a:buClr>
              <a:buFont typeface="Wingdings" pitchFamily="2" charset="2"/>
              <a:buChar char="§"/>
            </a:pPr>
            <a:r>
              <a:rPr lang="en-US" altLang="en-US" dirty="0">
                <a:latin typeface="Arial" charset="0"/>
              </a:rPr>
              <a:t>For </a:t>
            </a:r>
            <a:r>
              <a:rPr lang="en-US" altLang="en-US" dirty="0">
                <a:solidFill>
                  <a:srgbClr val="0000FF"/>
                </a:solidFill>
                <a:latin typeface="Arial" charset="0"/>
              </a:rPr>
              <a:t>sympatric</a:t>
            </a:r>
            <a:r>
              <a:rPr lang="en-US" altLang="en-US" dirty="0">
                <a:latin typeface="Arial" charset="0"/>
              </a:rPr>
              <a:t> species – </a:t>
            </a:r>
            <a:r>
              <a:rPr lang="en-US" altLang="en-US" dirty="0">
                <a:solidFill>
                  <a:srgbClr val="FF6600"/>
                </a:solidFill>
                <a:latin typeface="Arial" charset="0"/>
              </a:rPr>
              <a:t>How can we tell if there is reproductive isolation?</a:t>
            </a:r>
          </a:p>
          <a:p>
            <a:pPr>
              <a:spcBef>
                <a:spcPct val="50000"/>
              </a:spcBef>
              <a:buClr>
                <a:srgbClr val="FF0000"/>
              </a:buClr>
              <a:buFont typeface="Wingdings" pitchFamily="2" charset="2"/>
              <a:buChar char="§"/>
            </a:pPr>
            <a:r>
              <a:rPr lang="en-US" altLang="en-US" dirty="0">
                <a:latin typeface="Arial" charset="0"/>
              </a:rPr>
              <a:t>For </a:t>
            </a:r>
            <a:r>
              <a:rPr lang="en-US" altLang="en-US" dirty="0">
                <a:solidFill>
                  <a:srgbClr val="0000FF"/>
                </a:solidFill>
                <a:latin typeface="Arial" charset="0"/>
              </a:rPr>
              <a:t>allopatric</a:t>
            </a:r>
            <a:r>
              <a:rPr lang="en-US" altLang="en-US" dirty="0">
                <a:latin typeface="Arial" charset="0"/>
              </a:rPr>
              <a:t> populations – </a:t>
            </a:r>
            <a:r>
              <a:rPr lang="en-US" altLang="en-US" dirty="0">
                <a:solidFill>
                  <a:srgbClr val="FF6600"/>
                </a:solidFill>
                <a:latin typeface="Arial" charset="0"/>
              </a:rPr>
              <a:t>How?</a:t>
            </a:r>
          </a:p>
          <a:p>
            <a:pPr>
              <a:spcBef>
                <a:spcPct val="50000"/>
              </a:spcBef>
              <a:buClr>
                <a:srgbClr val="FF0000"/>
              </a:buClr>
              <a:buFont typeface="Wingdings" pitchFamily="2" charset="2"/>
              <a:buChar char="§"/>
            </a:pPr>
            <a:r>
              <a:rPr lang="en-US" altLang="en-US" dirty="0">
                <a:latin typeface="Arial" charset="0"/>
              </a:rPr>
              <a:t>What constitutes “reproductive isolation”?</a:t>
            </a:r>
          </a:p>
        </p:txBody>
      </p:sp>
      <p:pic>
        <p:nvPicPr>
          <p:cNvPr id="1026" name="Picture 2" descr="http://eweb.furman.edu/%7Ewworthen/bio111/10s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3648361"/>
            <a:ext cx="4502508" cy="3025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proof-of-evolution.com/image-files/liger-wcpd.jpg"/>
          <p:cNvPicPr>
            <a:picLocks noChangeAspect="1" noChangeArrowheads="1"/>
          </p:cNvPicPr>
          <p:nvPr/>
        </p:nvPicPr>
        <p:blipFill rotWithShape="1">
          <a:blip r:embed="rId3">
            <a:extLst>
              <a:ext uri="{28A0092B-C50C-407E-A947-70E740481C1C}">
                <a14:useLocalDpi xmlns:a14="http://schemas.microsoft.com/office/drawing/2010/main" val="0"/>
              </a:ext>
            </a:extLst>
          </a:blip>
          <a:srcRect t="10545" b="15169"/>
          <a:stretch/>
        </p:blipFill>
        <p:spPr bwMode="auto">
          <a:xfrm>
            <a:off x="6096001" y="3733801"/>
            <a:ext cx="5277357" cy="29402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Effect transition="in" filter="fade">
                                      <p:cBhvr>
                                        <p:cTn id="7" dur="500"/>
                                        <p:tgtEl>
                                          <p:spTgt spid="153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fade">
                                      <p:cBhvr>
                                        <p:cTn id="12" dur="500"/>
                                        <p:tgtEl>
                                          <p:spTgt spid="153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88273" y="2514601"/>
            <a:ext cx="7241403" cy="4336143"/>
            <a:chOff x="64273" y="669924"/>
            <a:chExt cx="6831827" cy="3974648"/>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4273" y="669924"/>
              <a:ext cx="6831827" cy="3297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
            <a:stretch/>
          </p:blipFill>
          <p:spPr bwMode="auto">
            <a:xfrm>
              <a:off x="64273" y="3884962"/>
              <a:ext cx="3489550" cy="75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
            <a:ext cx="5334000"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0461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525839" y="228601"/>
            <a:ext cx="51387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00FF"/>
                </a:solidFill>
                <a:latin typeface="Arial" charset="0"/>
              </a:rPr>
              <a:t>OTHER SPECIES CONCEPTS</a:t>
            </a:r>
          </a:p>
        </p:txBody>
      </p:sp>
      <p:sp>
        <p:nvSpPr>
          <p:cNvPr id="16387" name="Text Box 3"/>
          <p:cNvSpPr txBox="1">
            <a:spLocks noChangeArrowheads="1"/>
          </p:cNvSpPr>
          <p:nvPr/>
        </p:nvSpPr>
        <p:spPr bwMode="auto">
          <a:xfrm>
            <a:off x="2133600" y="1033463"/>
            <a:ext cx="79248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4950" indent="-23495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sz="2800" dirty="0">
                <a:latin typeface="Arial" charset="0"/>
              </a:rPr>
              <a:t>An irreducible cluster of organisms that is </a:t>
            </a:r>
            <a:r>
              <a:rPr lang="en-US" altLang="en-US" sz="2800" i="1" dirty="0" err="1">
                <a:latin typeface="Arial" charset="0"/>
              </a:rPr>
              <a:t>diagnosably</a:t>
            </a:r>
            <a:r>
              <a:rPr lang="en-US" altLang="en-US" sz="2800" dirty="0">
                <a:latin typeface="Arial" charset="0"/>
              </a:rPr>
              <a:t> distinct from other such clusters, and within which there is a parental pattern of ancestry and descent.</a:t>
            </a:r>
          </a:p>
          <a:p>
            <a:pPr>
              <a:buClr>
                <a:srgbClr val="FF0000"/>
              </a:buClr>
              <a:buFont typeface="Wingdings" pitchFamily="2" charset="2"/>
              <a:buChar char="§"/>
            </a:pPr>
            <a:endParaRPr lang="en-US" altLang="en-US" sz="2800" dirty="0">
              <a:latin typeface="Arial" charset="0"/>
            </a:endParaRPr>
          </a:p>
          <a:p>
            <a:pPr>
              <a:buClr>
                <a:srgbClr val="FF0000"/>
              </a:buClr>
              <a:buFont typeface="Wingdings" pitchFamily="2" charset="2"/>
              <a:buChar char="§"/>
            </a:pPr>
            <a:r>
              <a:rPr lang="en-US" altLang="en-US" sz="2800" dirty="0">
                <a:latin typeface="Arial" charset="0"/>
              </a:rPr>
              <a:t>Single lineage of populations or organisms that maintains its identity from other such lineages and which has its own evolutionary tendencies and historical fate.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664580" y="3867090"/>
            <a:ext cx="47936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0000FF"/>
                </a:solidFill>
                <a:latin typeface="Arial" charset="0"/>
              </a:rPr>
              <a:t>EVOLUTIONARY SPECIES CONCEPT</a:t>
            </a:r>
          </a:p>
        </p:txBody>
      </p:sp>
      <p:sp>
        <p:nvSpPr>
          <p:cNvPr id="17411" name="Text Box 3"/>
          <p:cNvSpPr txBox="1">
            <a:spLocks noChangeArrowheads="1"/>
          </p:cNvSpPr>
          <p:nvPr/>
        </p:nvSpPr>
        <p:spPr bwMode="auto">
          <a:xfrm>
            <a:off x="1981200" y="4419600"/>
            <a:ext cx="8001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ts val="0"/>
              </a:spcBef>
            </a:pPr>
            <a:r>
              <a:rPr lang="en-US" altLang="en-US" sz="2000" b="1" dirty="0">
                <a:solidFill>
                  <a:srgbClr val="FF0000"/>
                </a:solidFill>
                <a:latin typeface="Arial" charset="0"/>
              </a:rPr>
              <a:t>STRENGTHS</a:t>
            </a:r>
          </a:p>
          <a:p>
            <a:pPr>
              <a:spcBef>
                <a:spcPts val="0"/>
              </a:spcBef>
              <a:buClr>
                <a:srgbClr val="0000FF"/>
              </a:buClr>
              <a:buFont typeface="Wingdings" pitchFamily="2" charset="2"/>
              <a:buChar char="§"/>
            </a:pPr>
            <a:r>
              <a:rPr lang="en-US" altLang="en-US" sz="2000" dirty="0">
                <a:latin typeface="Arial" charset="0"/>
              </a:rPr>
              <a:t>Describes essence of “species”</a:t>
            </a:r>
          </a:p>
          <a:p>
            <a:pPr>
              <a:spcBef>
                <a:spcPts val="0"/>
              </a:spcBef>
              <a:buClr>
                <a:srgbClr val="0000FF"/>
              </a:buClr>
              <a:buFont typeface="Wingdings" pitchFamily="2" charset="2"/>
              <a:buChar char="§"/>
            </a:pPr>
            <a:r>
              <a:rPr lang="en-US" altLang="en-US" sz="2000" dirty="0">
                <a:latin typeface="Arial" charset="0"/>
              </a:rPr>
              <a:t>Could be used for almost any organismal group</a:t>
            </a:r>
          </a:p>
          <a:p>
            <a:pPr>
              <a:spcBef>
                <a:spcPts val="0"/>
              </a:spcBef>
            </a:pPr>
            <a:endParaRPr lang="en-US" altLang="en-US" sz="2000" b="1" dirty="0">
              <a:solidFill>
                <a:srgbClr val="FF0000"/>
              </a:solidFill>
              <a:latin typeface="Arial" charset="0"/>
            </a:endParaRPr>
          </a:p>
          <a:p>
            <a:pPr>
              <a:spcBef>
                <a:spcPts val="0"/>
              </a:spcBef>
            </a:pPr>
            <a:r>
              <a:rPr lang="en-US" altLang="en-US" sz="2000" b="1" dirty="0">
                <a:solidFill>
                  <a:srgbClr val="FF0000"/>
                </a:solidFill>
                <a:latin typeface="Arial" charset="0"/>
              </a:rPr>
              <a:t>WEAKNESS</a:t>
            </a:r>
          </a:p>
          <a:p>
            <a:pPr>
              <a:spcBef>
                <a:spcPts val="0"/>
              </a:spcBef>
              <a:buClr>
                <a:srgbClr val="0000FF"/>
              </a:buClr>
              <a:buFont typeface="Wingdings" pitchFamily="2" charset="2"/>
              <a:buChar char="§"/>
            </a:pPr>
            <a:r>
              <a:rPr lang="en-US" altLang="en-US" sz="2000" dirty="0">
                <a:latin typeface="Arial" charset="0"/>
              </a:rPr>
              <a:t>Impossible to apply</a:t>
            </a:r>
          </a:p>
        </p:txBody>
      </p:sp>
      <p:sp>
        <p:nvSpPr>
          <p:cNvPr id="4" name="Text Box 3"/>
          <p:cNvSpPr txBox="1">
            <a:spLocks noChangeArrowheads="1"/>
          </p:cNvSpPr>
          <p:nvPr/>
        </p:nvSpPr>
        <p:spPr bwMode="auto">
          <a:xfrm>
            <a:off x="1981200" y="1182232"/>
            <a:ext cx="7467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ts val="0"/>
              </a:spcBef>
            </a:pPr>
            <a:r>
              <a:rPr lang="en-US" altLang="en-US" sz="2000" b="1" dirty="0">
                <a:solidFill>
                  <a:srgbClr val="FF0000"/>
                </a:solidFill>
                <a:latin typeface="Arial" charset="0"/>
              </a:rPr>
              <a:t>STRENGTHS</a:t>
            </a:r>
          </a:p>
          <a:p>
            <a:pPr>
              <a:spcBef>
                <a:spcPts val="0"/>
              </a:spcBef>
              <a:buClr>
                <a:srgbClr val="0000FF"/>
              </a:buClr>
              <a:buFont typeface="Wingdings" pitchFamily="2" charset="2"/>
              <a:buChar char="§"/>
            </a:pPr>
            <a:r>
              <a:rPr lang="en-US" altLang="en-US" sz="2000" dirty="0">
                <a:latin typeface="Arial" charset="0"/>
              </a:rPr>
              <a:t>Contains a historical component</a:t>
            </a:r>
          </a:p>
          <a:p>
            <a:pPr>
              <a:spcBef>
                <a:spcPts val="0"/>
              </a:spcBef>
              <a:buClr>
                <a:srgbClr val="0000FF"/>
              </a:buClr>
              <a:buFont typeface="Wingdings" pitchFamily="2" charset="2"/>
              <a:buChar char="§"/>
            </a:pPr>
            <a:r>
              <a:rPr lang="en-US" altLang="en-US" sz="2000" dirty="0">
                <a:latin typeface="Arial" charset="0"/>
              </a:rPr>
              <a:t>Provides criteria that can be diagnosed in natural populations</a:t>
            </a:r>
          </a:p>
          <a:p>
            <a:pPr>
              <a:spcBef>
                <a:spcPts val="0"/>
              </a:spcBef>
            </a:pPr>
            <a:endParaRPr lang="en-US" altLang="en-US" sz="2000" b="1" dirty="0">
              <a:solidFill>
                <a:srgbClr val="FF0000"/>
              </a:solidFill>
              <a:latin typeface="Arial" charset="0"/>
            </a:endParaRPr>
          </a:p>
          <a:p>
            <a:pPr>
              <a:spcBef>
                <a:spcPts val="0"/>
              </a:spcBef>
            </a:pPr>
            <a:r>
              <a:rPr lang="en-US" altLang="en-US" sz="2000" b="1" dirty="0">
                <a:solidFill>
                  <a:srgbClr val="FF0000"/>
                </a:solidFill>
                <a:latin typeface="Arial" charset="0"/>
              </a:rPr>
              <a:t>WEAKNESS</a:t>
            </a:r>
          </a:p>
          <a:p>
            <a:pPr>
              <a:spcBef>
                <a:spcPts val="0"/>
              </a:spcBef>
              <a:buClr>
                <a:srgbClr val="0000FF"/>
              </a:buClr>
              <a:buFont typeface="Wingdings" pitchFamily="2" charset="2"/>
              <a:buChar char="§"/>
            </a:pPr>
            <a:r>
              <a:rPr lang="en-US" altLang="en-US" sz="2000" dirty="0">
                <a:latin typeface="Arial" charset="0"/>
              </a:rPr>
              <a:t>Vague</a:t>
            </a:r>
          </a:p>
          <a:p>
            <a:pPr>
              <a:spcBef>
                <a:spcPts val="0"/>
              </a:spcBef>
              <a:buClr>
                <a:srgbClr val="0000FF"/>
              </a:buClr>
              <a:buFont typeface="Wingdings" pitchFamily="2" charset="2"/>
              <a:buChar char="§"/>
            </a:pPr>
            <a:r>
              <a:rPr lang="en-US" altLang="en-US" sz="2000" dirty="0">
                <a:latin typeface="Arial" charset="0"/>
              </a:rPr>
              <a:t>Taken literally, absurd</a:t>
            </a:r>
          </a:p>
        </p:txBody>
      </p:sp>
      <p:sp>
        <p:nvSpPr>
          <p:cNvPr id="5" name="Text Box 2"/>
          <p:cNvSpPr txBox="1">
            <a:spLocks noChangeArrowheads="1"/>
          </p:cNvSpPr>
          <p:nvPr/>
        </p:nvSpPr>
        <p:spPr bwMode="auto">
          <a:xfrm>
            <a:off x="3664580" y="533400"/>
            <a:ext cx="47227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0000FF"/>
                </a:solidFill>
                <a:latin typeface="Arial" charset="0"/>
              </a:rPr>
              <a:t>PHYLOGENETIC SPECIES CONCEPT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643064" y="457201"/>
            <a:ext cx="8905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00FF"/>
                </a:solidFill>
                <a:latin typeface="Arial" charset="0"/>
              </a:rPr>
              <a:t>STRENGTHS AND WEAKNESSES: PHYLOGENETIC SPECIES CONCEPT</a:t>
            </a:r>
          </a:p>
        </p:txBody>
      </p:sp>
      <p:sp>
        <p:nvSpPr>
          <p:cNvPr id="18435" name="Text Box 3"/>
          <p:cNvSpPr txBox="1">
            <a:spLocks noChangeArrowheads="1"/>
          </p:cNvSpPr>
          <p:nvPr/>
        </p:nvSpPr>
        <p:spPr bwMode="auto">
          <a:xfrm>
            <a:off x="2362200" y="1192214"/>
            <a:ext cx="7467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US" altLang="en-US" b="1" dirty="0">
                <a:solidFill>
                  <a:srgbClr val="FF0000"/>
                </a:solidFill>
                <a:latin typeface="Arial" charset="0"/>
              </a:rPr>
              <a:t>STRENGTHS</a:t>
            </a:r>
          </a:p>
          <a:p>
            <a:pPr>
              <a:spcBef>
                <a:spcPct val="50000"/>
              </a:spcBef>
              <a:buClr>
                <a:srgbClr val="0000FF"/>
              </a:buClr>
              <a:buFont typeface="Wingdings" pitchFamily="2" charset="2"/>
              <a:buChar char="§"/>
            </a:pPr>
            <a:r>
              <a:rPr lang="en-US" altLang="en-US" dirty="0">
                <a:latin typeface="Arial" charset="0"/>
              </a:rPr>
              <a:t>It contains a historical component.</a:t>
            </a:r>
          </a:p>
          <a:p>
            <a:pPr>
              <a:spcBef>
                <a:spcPct val="50000"/>
              </a:spcBef>
              <a:buClr>
                <a:srgbClr val="0000FF"/>
              </a:buClr>
              <a:buFont typeface="Wingdings" pitchFamily="2" charset="2"/>
              <a:buChar char="§"/>
            </a:pPr>
            <a:r>
              <a:rPr lang="en-US" altLang="en-US" dirty="0">
                <a:latin typeface="Arial" charset="0"/>
              </a:rPr>
              <a:t>It provides specific criteria that can be diagnosed in natural populations.</a:t>
            </a:r>
          </a:p>
          <a:p>
            <a:pPr>
              <a:spcBef>
                <a:spcPct val="50000"/>
              </a:spcBef>
              <a:buClr>
                <a:srgbClr val="0000FF"/>
              </a:buClr>
              <a:buFont typeface="Wingdings" pitchFamily="2" charset="2"/>
              <a:buChar char="§"/>
            </a:pPr>
            <a:endParaRPr lang="en-US" altLang="en-US" dirty="0">
              <a:latin typeface="Arial" charset="0"/>
            </a:endParaRPr>
          </a:p>
          <a:p>
            <a:pPr>
              <a:spcBef>
                <a:spcPct val="50000"/>
              </a:spcBef>
            </a:pPr>
            <a:r>
              <a:rPr lang="en-US" altLang="en-US" b="1" dirty="0">
                <a:solidFill>
                  <a:srgbClr val="FF0000"/>
                </a:solidFill>
                <a:latin typeface="Arial" charset="0"/>
              </a:rPr>
              <a:t>WEAKNESS</a:t>
            </a:r>
          </a:p>
          <a:p>
            <a:pPr>
              <a:spcBef>
                <a:spcPct val="50000"/>
              </a:spcBef>
              <a:buClr>
                <a:srgbClr val="0000FF"/>
              </a:buClr>
              <a:buFont typeface="Wingdings" pitchFamily="2" charset="2"/>
              <a:buChar char="§"/>
            </a:pPr>
            <a:r>
              <a:rPr lang="en-US" altLang="en-US" dirty="0">
                <a:latin typeface="Arial" charset="0"/>
              </a:rPr>
              <a:t>It is somewhat vague.  What exactly is meant by “irreducible cluster” and “</a:t>
            </a:r>
            <a:r>
              <a:rPr lang="en-US" altLang="en-US" dirty="0" err="1">
                <a:latin typeface="Arial" charset="0"/>
              </a:rPr>
              <a:t>diagnosably</a:t>
            </a:r>
            <a:r>
              <a:rPr lang="en-US" altLang="en-US" dirty="0">
                <a:latin typeface="Arial" charset="0"/>
              </a:rPr>
              <a:t> different”?</a:t>
            </a:r>
          </a:p>
          <a:p>
            <a:pPr>
              <a:spcBef>
                <a:spcPct val="50000"/>
              </a:spcBef>
              <a:buClr>
                <a:srgbClr val="0000FF"/>
              </a:buClr>
              <a:buFont typeface="Wingdings" pitchFamily="2" charset="2"/>
              <a:buChar char="§"/>
            </a:pPr>
            <a:r>
              <a:rPr lang="en-US" altLang="en-US" dirty="0">
                <a:latin typeface="Arial" charset="0"/>
              </a:rPr>
              <a:t>Taken literally and to the extreme, it is absurd.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643064" y="228601"/>
            <a:ext cx="8905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00FF"/>
                </a:solidFill>
                <a:latin typeface="Arial" charset="0"/>
              </a:rPr>
              <a:t>STRENGTHS AND WEAKNESSES: PHYLOGENETIC SPECIES CONCEPT</a:t>
            </a:r>
          </a:p>
        </p:txBody>
      </p:sp>
      <p:sp>
        <p:nvSpPr>
          <p:cNvPr id="21507" name="Text Box 3"/>
          <p:cNvSpPr txBox="1">
            <a:spLocks noChangeArrowheads="1"/>
          </p:cNvSpPr>
          <p:nvPr/>
        </p:nvSpPr>
        <p:spPr bwMode="auto">
          <a:xfrm>
            <a:off x="3119439" y="762001"/>
            <a:ext cx="595312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Arial" charset="0"/>
              </a:rPr>
              <a:t>RECENT DEBATE:</a:t>
            </a:r>
          </a:p>
          <a:p>
            <a:endParaRPr lang="en-US" altLang="en-US" sz="2000" b="1">
              <a:latin typeface="Arial" charset="0"/>
            </a:endParaRPr>
          </a:p>
          <a:p>
            <a:r>
              <a:rPr lang="en-US" altLang="en-US" sz="2000">
                <a:latin typeface="Arial" charset="0"/>
              </a:rPr>
              <a:t>Pro: </a:t>
            </a:r>
            <a:r>
              <a:rPr lang="en-US" altLang="en-US" sz="2000" i="1">
                <a:latin typeface="Arial" charset="0"/>
              </a:rPr>
              <a:t>Species Concepts and Phylogenetic Theory</a:t>
            </a:r>
            <a:r>
              <a:rPr lang="en-US" altLang="en-US" sz="2000">
                <a:latin typeface="Arial" charset="0"/>
              </a:rPr>
              <a:t> </a:t>
            </a:r>
          </a:p>
          <a:p>
            <a:r>
              <a:rPr lang="en-US" altLang="en-US" sz="2000">
                <a:latin typeface="Arial" charset="0"/>
              </a:rPr>
              <a:t>	by Wheeler and Meier (2000)</a:t>
            </a:r>
          </a:p>
          <a:p>
            <a:endParaRPr lang="en-US" altLang="en-US" sz="2000">
              <a:latin typeface="Arial" charset="0"/>
            </a:endParaRPr>
          </a:p>
          <a:p>
            <a:endParaRPr lang="en-US" altLang="en-US" sz="2000">
              <a:latin typeface="Arial" charset="0"/>
            </a:endParaRPr>
          </a:p>
          <a:p>
            <a:r>
              <a:rPr lang="en-US" altLang="en-US" sz="2000">
                <a:latin typeface="Arial" charset="0"/>
              </a:rPr>
              <a:t>Con:  “Cladists in wonderland” </a:t>
            </a:r>
          </a:p>
          <a:p>
            <a:r>
              <a:rPr lang="en-US" altLang="en-US" sz="2000">
                <a:latin typeface="Arial" charset="0"/>
              </a:rPr>
              <a:t>	by Avise in </a:t>
            </a:r>
            <a:r>
              <a:rPr lang="en-US" altLang="en-US" sz="2000" i="1">
                <a:latin typeface="Arial" charset="0"/>
              </a:rPr>
              <a:t>Evolution</a:t>
            </a:r>
            <a:r>
              <a:rPr lang="en-US" altLang="en-US" sz="2000">
                <a:latin typeface="Arial" charset="0"/>
              </a:rPr>
              <a:t> 54:1828-1832 (2000).</a:t>
            </a:r>
          </a:p>
        </p:txBody>
      </p:sp>
      <p:sp>
        <p:nvSpPr>
          <p:cNvPr id="21508" name="Text Box 4"/>
          <p:cNvSpPr txBox="1">
            <a:spLocks noChangeArrowheads="1"/>
          </p:cNvSpPr>
          <p:nvPr/>
        </p:nvSpPr>
        <p:spPr bwMode="auto">
          <a:xfrm>
            <a:off x="2043114" y="3429001"/>
            <a:ext cx="8105775"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US" altLang="en-US" sz="2000" b="1">
                <a:solidFill>
                  <a:srgbClr val="FF0000"/>
                </a:solidFill>
                <a:latin typeface="Arial" charset="0"/>
              </a:rPr>
              <a:t>Bottom line:</a:t>
            </a:r>
          </a:p>
          <a:p>
            <a:pPr>
              <a:spcBef>
                <a:spcPct val="50000"/>
              </a:spcBef>
              <a:buClr>
                <a:srgbClr val="0000FF"/>
              </a:buClr>
              <a:buFont typeface="Wingdings" pitchFamily="2" charset="2"/>
              <a:buChar char="§"/>
            </a:pPr>
            <a:r>
              <a:rPr lang="en-US" altLang="en-US" sz="2000">
                <a:latin typeface="Arial" charset="0"/>
              </a:rPr>
              <a:t>The </a:t>
            </a:r>
            <a:r>
              <a:rPr lang="en-US" altLang="en-US" sz="2000" i="1">
                <a:latin typeface="Arial" charset="0"/>
              </a:rPr>
              <a:t>Biological Species</a:t>
            </a:r>
            <a:r>
              <a:rPr lang="en-US" altLang="en-US" sz="2000">
                <a:latin typeface="Arial" charset="0"/>
              </a:rPr>
              <a:t> concept is the major species concept used by modern biologists in practice.</a:t>
            </a:r>
          </a:p>
          <a:p>
            <a:pPr>
              <a:spcBef>
                <a:spcPct val="50000"/>
              </a:spcBef>
              <a:buClr>
                <a:srgbClr val="0000FF"/>
              </a:buClr>
              <a:buFont typeface="Wingdings" pitchFamily="2" charset="2"/>
              <a:buChar char="§"/>
            </a:pPr>
            <a:r>
              <a:rPr lang="en-US" altLang="en-US" sz="2000">
                <a:latin typeface="Arial" charset="0"/>
              </a:rPr>
              <a:t>However, an increasingly large group (of cladists) is applying the phylogenetic species concept (or derivations of it), particularly in regard to conservation genetics.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2530" name="Picture 2" descr="panda-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138114"/>
            <a:ext cx="4502150" cy="6511925"/>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3" descr="panth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289" y="123825"/>
            <a:ext cx="4416425" cy="651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western meadowlar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703" b="4071"/>
          <a:stretch/>
        </p:blipFill>
        <p:spPr bwMode="auto">
          <a:xfrm>
            <a:off x="381000" y="370712"/>
            <a:ext cx="5257297" cy="54692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c2.pbase.com/u42/tmurray74/upload/27341017.CRW_7115_RJ.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4993"/>
          <a:stretch/>
        </p:blipFill>
        <p:spPr bwMode="auto">
          <a:xfrm>
            <a:off x="5638297" y="370712"/>
            <a:ext cx="6172704" cy="546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793397" y="237239"/>
            <a:ext cx="66052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dirty="0">
                <a:solidFill>
                  <a:srgbClr val="0000FF"/>
                </a:solidFill>
                <a:latin typeface="Arial" charset="0"/>
              </a:rPr>
              <a:t>U.S. Endangered Species Act</a:t>
            </a:r>
          </a:p>
        </p:txBody>
      </p:sp>
      <p:sp>
        <p:nvSpPr>
          <p:cNvPr id="23555" name="Text Box 3"/>
          <p:cNvSpPr txBox="1">
            <a:spLocks noChangeArrowheads="1"/>
          </p:cNvSpPr>
          <p:nvPr/>
        </p:nvSpPr>
        <p:spPr bwMode="auto">
          <a:xfrm>
            <a:off x="1858964" y="1129606"/>
            <a:ext cx="84740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a:defRPr sz="2400">
                <a:solidFill>
                  <a:schemeClr val="tx1"/>
                </a:solidFill>
                <a:latin typeface="Times New Roman" pitchFamily="18" charset="0"/>
              </a:defRPr>
            </a:lvl1pPr>
            <a:lvl2pPr marL="682625" indent="-225425">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dirty="0">
                <a:latin typeface="Arial" charset="0"/>
              </a:rPr>
              <a:t>Legal Definition of Species: </a:t>
            </a:r>
          </a:p>
          <a:p>
            <a:pPr marL="800100" lvl="1" indent="-342900">
              <a:buClr>
                <a:srgbClr val="FF0000"/>
              </a:buClr>
              <a:buFont typeface="Arial" panose="020B0604020202020204" pitchFamily="34" charset="0"/>
              <a:buChar char="–"/>
            </a:pPr>
            <a:r>
              <a:rPr lang="en-US" altLang="en-US" sz="2000" dirty="0">
                <a:latin typeface="Arial" charset="0"/>
              </a:rPr>
              <a:t>Species includes: “any subspecies of fish or wildlife or plants, and any distinct population segment of any species of vertebrate fish or wildlife which interbreeds when mature.”</a:t>
            </a:r>
          </a:p>
        </p:txBody>
      </p:sp>
      <p:pic>
        <p:nvPicPr>
          <p:cNvPr id="1026" name="Picture 2" descr="http://hellbenders.org/The_Hellbender_Homepage/About_Hellbenders_files/hellbendern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658" y="2885395"/>
            <a:ext cx="4310743" cy="3233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ws.gov/midwest/endangered/img_coll/amphibians/ozheBrigg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667001"/>
            <a:ext cx="41148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hellbenders.org/The_Hellbender_Homepage/About_Hellbenders_files/hellmap_historicvscurrent.jpg"/>
          <p:cNvPicPr>
            <a:picLocks noChangeAspect="1" noChangeArrowheads="1"/>
          </p:cNvPicPr>
          <p:nvPr/>
        </p:nvPicPr>
        <p:blipFill rotWithShape="1">
          <a:blip r:embed="rId4">
            <a:extLst>
              <a:ext uri="{28A0092B-C50C-407E-A947-70E740481C1C}">
                <a14:useLocalDpi xmlns:a14="http://schemas.microsoft.com/office/drawing/2010/main" val="0"/>
              </a:ext>
            </a:extLst>
          </a:blip>
          <a:srcRect l="14065" t="35105" r="71869" b="43049"/>
          <a:stretch/>
        </p:blipFill>
        <p:spPr bwMode="auto">
          <a:xfrm>
            <a:off x="7581900" y="4773387"/>
            <a:ext cx="1600200" cy="18473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62289" y="152401"/>
            <a:ext cx="6067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00FF"/>
                </a:solidFill>
                <a:latin typeface="Arial" charset="0"/>
              </a:rPr>
              <a:t>U. S. ENDANGERED SPECIES ACT</a:t>
            </a:r>
          </a:p>
        </p:txBody>
      </p:sp>
      <p:sp>
        <p:nvSpPr>
          <p:cNvPr id="23555" name="Text Box 3"/>
          <p:cNvSpPr txBox="1">
            <a:spLocks noChangeArrowheads="1"/>
          </p:cNvSpPr>
          <p:nvPr/>
        </p:nvSpPr>
        <p:spPr bwMode="auto">
          <a:xfrm>
            <a:off x="1858964" y="762000"/>
            <a:ext cx="847407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a:defRPr sz="2400">
                <a:solidFill>
                  <a:schemeClr val="tx1"/>
                </a:solidFill>
                <a:latin typeface="Times New Roman" pitchFamily="18" charset="0"/>
              </a:defRPr>
            </a:lvl1pPr>
            <a:lvl2pPr marL="682625" indent="-225425">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b="1" dirty="0">
                <a:latin typeface="Arial" charset="0"/>
              </a:rPr>
              <a:t>Operational Definition: Evolutionary Significant Units (ESU):</a:t>
            </a:r>
          </a:p>
          <a:p>
            <a:pPr>
              <a:buClr>
                <a:srgbClr val="FF0000"/>
              </a:buClr>
              <a:buFont typeface="Wingdings" pitchFamily="2" charset="2"/>
              <a:buChar char="§"/>
            </a:pPr>
            <a:endParaRPr lang="en-US" altLang="en-US" b="1" dirty="0">
              <a:latin typeface="Arial" charset="0"/>
            </a:endParaRPr>
          </a:p>
          <a:p>
            <a:pPr>
              <a:buClr>
                <a:srgbClr val="FF0000"/>
              </a:buClr>
              <a:buFont typeface="Wingdings" pitchFamily="2" charset="2"/>
              <a:buNone/>
            </a:pPr>
            <a:r>
              <a:rPr lang="en-US" altLang="en-US" b="1" dirty="0">
                <a:latin typeface="Arial" charset="0"/>
              </a:rPr>
              <a:t>   “a population (or group of populations) that </a:t>
            </a:r>
          </a:p>
          <a:p>
            <a:pPr>
              <a:buClr>
                <a:srgbClr val="FF0000"/>
              </a:buClr>
              <a:buFont typeface="Wingdings" pitchFamily="2" charset="2"/>
              <a:buChar char="§"/>
            </a:pPr>
            <a:endParaRPr lang="en-US" altLang="en-US" b="1" dirty="0">
              <a:latin typeface="Arial" charset="0"/>
            </a:endParaRPr>
          </a:p>
          <a:p>
            <a:pPr lvl="1">
              <a:buClr>
                <a:srgbClr val="0000FF"/>
              </a:buClr>
              <a:buFont typeface="Wingdings" pitchFamily="2" charset="2"/>
              <a:buChar char="§"/>
            </a:pPr>
            <a:r>
              <a:rPr lang="en-US" altLang="en-US" b="1" dirty="0">
                <a:latin typeface="Arial" charset="0"/>
              </a:rPr>
              <a:t>1) is reproductively isolated from other conspecific  </a:t>
            </a:r>
          </a:p>
          <a:p>
            <a:pPr lvl="1">
              <a:buClr>
                <a:srgbClr val="0000FF"/>
              </a:buClr>
              <a:buFont typeface="Wingdings" pitchFamily="2" charset="2"/>
              <a:buNone/>
            </a:pPr>
            <a:r>
              <a:rPr lang="en-US" altLang="en-US" b="1" dirty="0">
                <a:latin typeface="Arial" charset="0"/>
              </a:rPr>
              <a:t>       population units, and</a:t>
            </a:r>
          </a:p>
          <a:p>
            <a:pPr lvl="1">
              <a:buClr>
                <a:srgbClr val="0000FF"/>
              </a:buClr>
              <a:buFont typeface="Wingdings" pitchFamily="2" charset="2"/>
              <a:buNone/>
            </a:pPr>
            <a:r>
              <a:rPr lang="en-US" altLang="en-US" b="1" dirty="0">
                <a:latin typeface="Arial" charset="0"/>
              </a:rPr>
              <a:t> </a:t>
            </a:r>
          </a:p>
          <a:p>
            <a:pPr lvl="1">
              <a:buClr>
                <a:srgbClr val="0000FF"/>
              </a:buClr>
              <a:buFont typeface="Wingdings" pitchFamily="2" charset="2"/>
              <a:buChar char="§"/>
            </a:pPr>
            <a:r>
              <a:rPr lang="en-US" altLang="en-US" b="1" dirty="0">
                <a:latin typeface="Arial" charset="0"/>
              </a:rPr>
              <a:t>2) represents an important component in the</a:t>
            </a:r>
          </a:p>
          <a:p>
            <a:pPr lvl="1">
              <a:buClr>
                <a:schemeClr val="accent2"/>
              </a:buClr>
              <a:buFont typeface="Wingdings" pitchFamily="2" charset="2"/>
              <a:buNone/>
            </a:pPr>
            <a:r>
              <a:rPr lang="en-US" altLang="en-US" b="1" dirty="0">
                <a:latin typeface="Arial" charset="0"/>
              </a:rPr>
              <a:t>       evolutionary legacy of the species.”</a:t>
            </a:r>
          </a:p>
        </p:txBody>
      </p:sp>
    </p:spTree>
    <p:extLst>
      <p:ext uri="{BB962C8B-B14F-4D97-AF65-F5344CB8AC3E}">
        <p14:creationId xmlns:p14="http://schemas.microsoft.com/office/powerpoint/2010/main" val="377693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943225" y="304800"/>
            <a:ext cx="6305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solidFill>
                  <a:srgbClr val="0000FF"/>
                </a:solidFill>
                <a:latin typeface="Arial" charset="0"/>
              </a:rPr>
              <a:t>KEY FEATURES OF OPERATIONAL </a:t>
            </a:r>
          </a:p>
          <a:p>
            <a:pPr algn="ctr"/>
            <a:r>
              <a:rPr lang="en-US" altLang="en-US" sz="2800" b="1">
                <a:solidFill>
                  <a:srgbClr val="0000FF"/>
                </a:solidFill>
                <a:latin typeface="Arial" charset="0"/>
              </a:rPr>
              <a:t>SPECIES CONCEPTS</a:t>
            </a:r>
          </a:p>
        </p:txBody>
      </p:sp>
      <p:sp>
        <p:nvSpPr>
          <p:cNvPr id="24579" name="Text Box 3"/>
          <p:cNvSpPr txBox="1">
            <a:spLocks noChangeArrowheads="1"/>
          </p:cNvSpPr>
          <p:nvPr/>
        </p:nvSpPr>
        <p:spPr bwMode="auto">
          <a:xfrm>
            <a:off x="2419351" y="1752600"/>
            <a:ext cx="7351713"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sz="2800" b="1">
                <a:latin typeface="Arial" charset="0"/>
              </a:rPr>
              <a:t>Reproductive cohesion within species.</a:t>
            </a:r>
          </a:p>
          <a:p>
            <a:pPr>
              <a:buClr>
                <a:srgbClr val="FF0000"/>
              </a:buClr>
              <a:buFont typeface="Wingdings" pitchFamily="2" charset="2"/>
              <a:buChar char="§"/>
            </a:pPr>
            <a:endParaRPr lang="en-US" altLang="en-US" sz="2800" b="1">
              <a:latin typeface="Arial" charset="0"/>
            </a:endParaRPr>
          </a:p>
          <a:p>
            <a:pPr>
              <a:buClr>
                <a:srgbClr val="FF0000"/>
              </a:buClr>
              <a:buFont typeface="Wingdings" pitchFamily="2" charset="2"/>
              <a:buChar char="§"/>
            </a:pPr>
            <a:r>
              <a:rPr lang="en-US" altLang="en-US" sz="2800" b="1">
                <a:latin typeface="Arial" charset="0"/>
              </a:rPr>
              <a:t>Reproductive isolation from other such groups.</a:t>
            </a:r>
          </a:p>
          <a:p>
            <a:pPr>
              <a:buClr>
                <a:srgbClr val="FF0000"/>
              </a:buClr>
              <a:buFont typeface="Wingdings" pitchFamily="2" charset="2"/>
              <a:buChar char="§"/>
            </a:pPr>
            <a:endParaRPr lang="en-US" altLang="en-US" sz="2800" b="1">
              <a:latin typeface="Arial" charset="0"/>
            </a:endParaRPr>
          </a:p>
          <a:p>
            <a:pPr>
              <a:buClr>
                <a:srgbClr val="FF0000"/>
              </a:buClr>
              <a:buFont typeface="Wingdings" pitchFamily="2" charset="2"/>
              <a:buChar char="§"/>
            </a:pPr>
            <a:r>
              <a:rPr lang="en-US" altLang="en-US" sz="2800" b="1">
                <a:latin typeface="Arial" charset="0"/>
              </a:rPr>
              <a:t>Recognition that species are dynamic evolutionary lineages, not static “types”.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www.pacificbio.org/initiatives/ESIN/MapImages/springchin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100013"/>
            <a:ext cx="6486525" cy="5000625"/>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sock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476" y="4267200"/>
            <a:ext cx="3667125" cy="2446022"/>
          </a:xfrm>
          <a:prstGeom prst="rect">
            <a:avLst/>
          </a:prstGeom>
          <a:noFill/>
          <a:ln w="2857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Red wo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7406" y="152400"/>
            <a:ext cx="4521200" cy="4249248"/>
          </a:xfrm>
          <a:prstGeom prst="rect">
            <a:avLst/>
          </a:prstGeom>
          <a:noFill/>
          <a:ln w="2857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2041526" y="322264"/>
            <a:ext cx="3305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a:latin typeface="Arial" charset="0"/>
              </a:rPr>
              <a:t>Still problems…</a:t>
            </a:r>
          </a:p>
        </p:txBody>
      </p:sp>
      <p:sp>
        <p:nvSpPr>
          <p:cNvPr id="7172" name="Text Box 4"/>
          <p:cNvSpPr txBox="1">
            <a:spLocks noChangeArrowheads="1"/>
          </p:cNvSpPr>
          <p:nvPr/>
        </p:nvSpPr>
        <p:spPr bwMode="auto">
          <a:xfrm>
            <a:off x="7467601" y="4506686"/>
            <a:ext cx="17256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latin typeface="Arial" charset="0"/>
              </a:rPr>
              <a:t>Red Wolf</a:t>
            </a:r>
          </a:p>
        </p:txBody>
      </p:sp>
      <p:pic>
        <p:nvPicPr>
          <p:cNvPr id="37890" name="Picture 2" descr="http://realanimalslife.com/data_images/red-wolf/red-wolf-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6154" t="21685"/>
          <a:stretch/>
        </p:blipFill>
        <p:spPr bwMode="auto">
          <a:xfrm>
            <a:off x="1865581" y="1459783"/>
            <a:ext cx="3657600" cy="290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307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4343400" y="533400"/>
            <a:ext cx="26685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solidFill>
                  <a:srgbClr val="0000FF"/>
                </a:solidFill>
                <a:latin typeface="Arial" charset="0"/>
              </a:rPr>
              <a:t>SPECIATION</a:t>
            </a:r>
          </a:p>
        </p:txBody>
      </p:sp>
      <p:sp>
        <p:nvSpPr>
          <p:cNvPr id="50179" name="Text Box 3"/>
          <p:cNvSpPr txBox="1">
            <a:spLocks noChangeArrowheads="1"/>
          </p:cNvSpPr>
          <p:nvPr/>
        </p:nvSpPr>
        <p:spPr bwMode="auto">
          <a:xfrm>
            <a:off x="1981200" y="1219200"/>
            <a:ext cx="838358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endParaRPr lang="en-US" altLang="en-US">
              <a:latin typeface="Arial" charset="0"/>
            </a:endParaRPr>
          </a:p>
          <a:p>
            <a:pPr>
              <a:buClr>
                <a:srgbClr val="FF0000"/>
              </a:buClr>
              <a:buFont typeface="Wingdings" pitchFamily="2" charset="2"/>
              <a:buChar char="§"/>
            </a:pPr>
            <a:r>
              <a:rPr lang="en-US" altLang="en-US">
                <a:latin typeface="Arial" charset="0"/>
              </a:rPr>
              <a:t>Provides the link between evolutionary change within lineages (anagenesis/microevolution) and the macroevolutionary patterns that result from cladogenesis.</a:t>
            </a:r>
          </a:p>
          <a:p>
            <a:pPr lvl="1">
              <a:buClr>
                <a:srgbClr val="FF0000"/>
              </a:buClr>
              <a:buFont typeface="Wingdings" pitchFamily="2" charset="2"/>
              <a:buNone/>
            </a:pPr>
            <a:endParaRPr lang="en-US" altLang="en-US">
              <a:latin typeface="Arial" charset="0"/>
            </a:endParaRPr>
          </a:p>
          <a:p>
            <a:pPr>
              <a:buClr>
                <a:srgbClr val="FF0000"/>
              </a:buClr>
              <a:buFont typeface="Wingdings" pitchFamily="2" charset="2"/>
              <a:buChar char="§"/>
            </a:pPr>
            <a:r>
              <a:rPr lang="en-US" altLang="en-US">
                <a:latin typeface="Arial" charset="0"/>
              </a:rPr>
              <a:t>Is a </a:t>
            </a:r>
            <a:r>
              <a:rPr lang="en-US" altLang="en-US" u="sng">
                <a:latin typeface="Arial" charset="0"/>
              </a:rPr>
              <a:t>process</a:t>
            </a:r>
            <a:r>
              <a:rPr lang="en-US" altLang="en-US">
                <a:latin typeface="Arial" charset="0"/>
              </a:rPr>
              <a:t> (degree of reproductive isolation varies along a continuum).</a:t>
            </a:r>
          </a:p>
          <a:p>
            <a:pPr>
              <a:buClr>
                <a:srgbClr val="FF0000"/>
              </a:buClr>
              <a:buFont typeface="Wingdings" pitchFamily="2" charset="2"/>
              <a:buChar char="§"/>
            </a:pPr>
            <a:endParaRPr lang="en-US" altLang="en-US" u="sng">
              <a:latin typeface="Arial" charset="0"/>
            </a:endParaRPr>
          </a:p>
          <a:p>
            <a:pPr>
              <a:buClr>
                <a:srgbClr val="FF0000"/>
              </a:buClr>
              <a:buFont typeface="Wingdings" pitchFamily="2" charset="2"/>
              <a:buChar char="§"/>
            </a:pPr>
            <a:r>
              <a:rPr lang="en-US" altLang="en-US">
                <a:latin typeface="Arial" charset="0"/>
              </a:rPr>
              <a:t>Requires the disruption of gene flow and the evolution of reproductive isolating mechanisms (RIMs).</a:t>
            </a:r>
          </a:p>
        </p:txBody>
      </p:sp>
    </p:spTree>
    <p:extLst>
      <p:ext uri="{BB962C8B-B14F-4D97-AF65-F5344CB8AC3E}">
        <p14:creationId xmlns:p14="http://schemas.microsoft.com/office/powerpoint/2010/main" val="2228607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2895600" y="320676"/>
            <a:ext cx="6427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00FF"/>
                </a:solidFill>
                <a:latin typeface="Arial" charset="0"/>
              </a:rPr>
              <a:t>THE CLASSIC VIEW OF SPECIATION</a:t>
            </a:r>
          </a:p>
        </p:txBody>
      </p:sp>
      <p:sp>
        <p:nvSpPr>
          <p:cNvPr id="51203" name="Text Box 3"/>
          <p:cNvSpPr txBox="1">
            <a:spLocks noChangeArrowheads="1"/>
          </p:cNvSpPr>
          <p:nvPr/>
        </p:nvSpPr>
        <p:spPr bwMode="auto">
          <a:xfrm>
            <a:off x="2247900" y="1036639"/>
            <a:ext cx="76962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buClr>
                <a:srgbClr val="FF0000"/>
              </a:buClr>
              <a:buFont typeface="Wingdings" pitchFamily="2" charset="2"/>
              <a:buChar char="§"/>
            </a:pPr>
            <a:r>
              <a:rPr lang="en-US" altLang="en-US" sz="3200">
                <a:latin typeface="Arial" charset="0"/>
              </a:rPr>
              <a:t>Barrier to gene flow develops</a:t>
            </a:r>
          </a:p>
          <a:p>
            <a:pPr>
              <a:spcBef>
                <a:spcPct val="50000"/>
              </a:spcBef>
              <a:buClr>
                <a:srgbClr val="FF0000"/>
              </a:buClr>
              <a:buFont typeface="Wingdings" pitchFamily="2" charset="2"/>
              <a:buChar char="§"/>
            </a:pPr>
            <a:r>
              <a:rPr lang="en-US" altLang="en-US" sz="3200">
                <a:latin typeface="Arial" charset="0"/>
              </a:rPr>
              <a:t>Slow accumulation of genetic differences through mutation, drift, and natural selection</a:t>
            </a:r>
          </a:p>
          <a:p>
            <a:pPr>
              <a:spcBef>
                <a:spcPct val="50000"/>
              </a:spcBef>
              <a:buClr>
                <a:srgbClr val="FF0000"/>
              </a:buClr>
              <a:buFont typeface="Wingdings" pitchFamily="2" charset="2"/>
              <a:buChar char="§"/>
            </a:pPr>
            <a:r>
              <a:rPr lang="en-US" altLang="en-US" sz="3200">
                <a:latin typeface="Arial" charset="0"/>
              </a:rPr>
              <a:t>Genetic divergence leads to reproductive isolating mechanisms (RIMs) as a byproduct</a:t>
            </a:r>
          </a:p>
          <a:p>
            <a:pPr>
              <a:spcBef>
                <a:spcPct val="50000"/>
              </a:spcBef>
              <a:buClr>
                <a:srgbClr val="FF0000"/>
              </a:buClr>
              <a:buFont typeface="Wingdings" pitchFamily="2" charset="2"/>
              <a:buChar char="§"/>
            </a:pPr>
            <a:r>
              <a:rPr lang="en-US" altLang="en-US" sz="3200">
                <a:latin typeface="Arial" charset="0"/>
              </a:rPr>
              <a:t>Perhaps secondary contact, with some level of hybridization possible</a:t>
            </a:r>
          </a:p>
        </p:txBody>
      </p:sp>
    </p:spTree>
    <p:extLst>
      <p:ext uri="{BB962C8B-B14F-4D97-AF65-F5344CB8AC3E}">
        <p14:creationId xmlns:p14="http://schemas.microsoft.com/office/powerpoint/2010/main" val="2112663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968125" y="228601"/>
            <a:ext cx="22557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a:solidFill>
                  <a:srgbClr val="0000FF"/>
                </a:solidFill>
                <a:latin typeface="Arial" charset="0"/>
              </a:rPr>
              <a:t>Speciation</a:t>
            </a:r>
          </a:p>
        </p:txBody>
      </p:sp>
      <p:pic>
        <p:nvPicPr>
          <p:cNvPr id="7173" name="Picture 5" descr="http://andreazampitella.com/wp-content/uploads/2012/10/Satin-Bower-Bird-Nest.jpg"/>
          <p:cNvPicPr>
            <a:picLocks noChangeAspect="1" noChangeArrowheads="1"/>
          </p:cNvPicPr>
          <p:nvPr/>
        </p:nvPicPr>
        <p:blipFill rotWithShape="1">
          <a:blip r:embed="rId2">
            <a:extLst>
              <a:ext uri="{28A0092B-C50C-407E-A947-70E740481C1C}">
                <a14:useLocalDpi xmlns:a14="http://schemas.microsoft.com/office/drawing/2010/main" val="0"/>
              </a:ext>
            </a:extLst>
          </a:blip>
          <a:srcRect l="10359" r="6906"/>
          <a:stretch/>
        </p:blipFill>
        <p:spPr bwMode="auto">
          <a:xfrm>
            <a:off x="6629400" y="3937986"/>
            <a:ext cx="3535486" cy="2830001"/>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ttp://upload.wikimedia.org/wikipedia/commons/b/b0/Satellite_image_of_Panama_in_March_2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2405" y="900114"/>
            <a:ext cx="6707188" cy="2846369"/>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http://cdn1.arkive.org/media/74/7481DBB2-5790-49B5-9DE4-5F93476DC6AF/Presentation.Large/Aerial-view-of-the-Transantarctic-Mountains.jpg"/>
          <p:cNvPicPr>
            <a:picLocks noChangeAspect="1" noChangeArrowheads="1"/>
          </p:cNvPicPr>
          <p:nvPr/>
        </p:nvPicPr>
        <p:blipFill rotWithShape="1">
          <a:blip r:embed="rId4">
            <a:extLst>
              <a:ext uri="{28A0092B-C50C-407E-A947-70E740481C1C}">
                <a14:useLocalDpi xmlns:a14="http://schemas.microsoft.com/office/drawing/2010/main" val="0"/>
              </a:ext>
            </a:extLst>
          </a:blip>
          <a:srcRect t="36497" b="11748"/>
          <a:stretch/>
        </p:blipFill>
        <p:spPr bwMode="auto">
          <a:xfrm>
            <a:off x="1677783" y="3977300"/>
            <a:ext cx="4421187" cy="1823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610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Oval 2"/>
          <p:cNvSpPr>
            <a:spLocks noChangeArrowheads="1"/>
          </p:cNvSpPr>
          <p:nvPr/>
        </p:nvSpPr>
        <p:spPr bwMode="auto">
          <a:xfrm>
            <a:off x="2530475" y="2959100"/>
            <a:ext cx="1676400" cy="1676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7" name="Oval 3"/>
          <p:cNvSpPr>
            <a:spLocks noChangeArrowheads="1"/>
          </p:cNvSpPr>
          <p:nvPr/>
        </p:nvSpPr>
        <p:spPr bwMode="auto">
          <a:xfrm>
            <a:off x="5181600" y="1600200"/>
            <a:ext cx="1676400" cy="1676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8" name="Oval 4"/>
          <p:cNvSpPr>
            <a:spLocks noChangeArrowheads="1"/>
          </p:cNvSpPr>
          <p:nvPr/>
        </p:nvSpPr>
        <p:spPr bwMode="auto">
          <a:xfrm>
            <a:off x="5181600" y="4572000"/>
            <a:ext cx="1676400" cy="1676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9" name="Oval 5"/>
          <p:cNvSpPr>
            <a:spLocks noChangeArrowheads="1"/>
          </p:cNvSpPr>
          <p:nvPr/>
        </p:nvSpPr>
        <p:spPr bwMode="auto">
          <a:xfrm>
            <a:off x="7620000" y="1600200"/>
            <a:ext cx="1676400" cy="1676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0" name="Oval 6"/>
          <p:cNvSpPr>
            <a:spLocks noChangeArrowheads="1"/>
          </p:cNvSpPr>
          <p:nvPr/>
        </p:nvSpPr>
        <p:spPr bwMode="auto">
          <a:xfrm>
            <a:off x="7620000" y="4572000"/>
            <a:ext cx="1676400" cy="1676400"/>
          </a:xfrm>
          <a:prstGeom prst="ellipse">
            <a:avLst/>
          </a:prstGeom>
          <a:solidFill>
            <a:schemeClr val="bg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1" name="Text Box 7"/>
          <p:cNvSpPr txBox="1">
            <a:spLocks noChangeArrowheads="1"/>
          </p:cNvSpPr>
          <p:nvPr/>
        </p:nvSpPr>
        <p:spPr bwMode="auto">
          <a:xfrm>
            <a:off x="2514601" y="2133600"/>
            <a:ext cx="1692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dirty="0">
                <a:latin typeface="Arial" charset="0"/>
              </a:rPr>
              <a:t>ANCESTRAL POPULATION</a:t>
            </a:r>
          </a:p>
        </p:txBody>
      </p:sp>
      <p:sp>
        <p:nvSpPr>
          <p:cNvPr id="52232" name="Line 8"/>
          <p:cNvSpPr>
            <a:spLocks noChangeShapeType="1"/>
          </p:cNvSpPr>
          <p:nvPr/>
        </p:nvSpPr>
        <p:spPr bwMode="auto">
          <a:xfrm>
            <a:off x="2438400" y="3810000"/>
            <a:ext cx="205740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4" name="Line 10"/>
          <p:cNvSpPr>
            <a:spLocks noChangeShapeType="1"/>
          </p:cNvSpPr>
          <p:nvPr/>
        </p:nvSpPr>
        <p:spPr bwMode="auto">
          <a:xfrm flipV="1">
            <a:off x="4419600" y="2819400"/>
            <a:ext cx="685800" cy="685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5" name="Line 11"/>
          <p:cNvSpPr>
            <a:spLocks noChangeShapeType="1"/>
          </p:cNvSpPr>
          <p:nvPr/>
        </p:nvSpPr>
        <p:spPr bwMode="auto">
          <a:xfrm>
            <a:off x="4419600" y="4114800"/>
            <a:ext cx="685800" cy="685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6" name="Line 12"/>
          <p:cNvSpPr>
            <a:spLocks noChangeShapeType="1"/>
          </p:cNvSpPr>
          <p:nvPr/>
        </p:nvSpPr>
        <p:spPr bwMode="auto">
          <a:xfrm>
            <a:off x="7010400" y="2286000"/>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7" name="Line 13"/>
          <p:cNvSpPr>
            <a:spLocks noChangeShapeType="1"/>
          </p:cNvSpPr>
          <p:nvPr/>
        </p:nvSpPr>
        <p:spPr bwMode="auto">
          <a:xfrm>
            <a:off x="7010400" y="5486400"/>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8" name="Oval 14"/>
          <p:cNvSpPr>
            <a:spLocks noChangeArrowheads="1"/>
          </p:cNvSpPr>
          <p:nvPr/>
        </p:nvSpPr>
        <p:spPr bwMode="auto">
          <a:xfrm>
            <a:off x="2835275" y="31877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9" name="Oval 15"/>
          <p:cNvSpPr>
            <a:spLocks noChangeArrowheads="1"/>
          </p:cNvSpPr>
          <p:nvPr/>
        </p:nvSpPr>
        <p:spPr bwMode="auto">
          <a:xfrm>
            <a:off x="3368675" y="31877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0" name="Oval 16"/>
          <p:cNvSpPr>
            <a:spLocks noChangeArrowheads="1"/>
          </p:cNvSpPr>
          <p:nvPr/>
        </p:nvSpPr>
        <p:spPr bwMode="auto">
          <a:xfrm>
            <a:off x="3140075" y="34925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1" name="Oval 17"/>
          <p:cNvSpPr>
            <a:spLocks noChangeArrowheads="1"/>
          </p:cNvSpPr>
          <p:nvPr/>
        </p:nvSpPr>
        <p:spPr bwMode="auto">
          <a:xfrm>
            <a:off x="2835275" y="39497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2" name="Oval 18"/>
          <p:cNvSpPr>
            <a:spLocks noChangeArrowheads="1"/>
          </p:cNvSpPr>
          <p:nvPr/>
        </p:nvSpPr>
        <p:spPr bwMode="auto">
          <a:xfrm>
            <a:off x="3292475" y="43307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3" name="Oval 19"/>
          <p:cNvSpPr>
            <a:spLocks noChangeArrowheads="1"/>
          </p:cNvSpPr>
          <p:nvPr/>
        </p:nvSpPr>
        <p:spPr bwMode="auto">
          <a:xfrm>
            <a:off x="3444875" y="39497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4" name="Oval 20"/>
          <p:cNvSpPr>
            <a:spLocks noChangeArrowheads="1"/>
          </p:cNvSpPr>
          <p:nvPr/>
        </p:nvSpPr>
        <p:spPr bwMode="auto">
          <a:xfrm>
            <a:off x="3825875" y="40259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5" name="Oval 21"/>
          <p:cNvSpPr>
            <a:spLocks noChangeArrowheads="1"/>
          </p:cNvSpPr>
          <p:nvPr/>
        </p:nvSpPr>
        <p:spPr bwMode="auto">
          <a:xfrm>
            <a:off x="3673475" y="34163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6" name="Oval 22"/>
          <p:cNvSpPr>
            <a:spLocks noChangeArrowheads="1"/>
          </p:cNvSpPr>
          <p:nvPr/>
        </p:nvSpPr>
        <p:spPr bwMode="auto">
          <a:xfrm>
            <a:off x="2835275" y="34925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7" name="Oval 23"/>
          <p:cNvSpPr>
            <a:spLocks noChangeArrowheads="1"/>
          </p:cNvSpPr>
          <p:nvPr/>
        </p:nvSpPr>
        <p:spPr bwMode="auto">
          <a:xfrm>
            <a:off x="3444875" y="34925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8" name="Oval 24"/>
          <p:cNvSpPr>
            <a:spLocks noChangeArrowheads="1"/>
          </p:cNvSpPr>
          <p:nvPr/>
        </p:nvSpPr>
        <p:spPr bwMode="auto">
          <a:xfrm>
            <a:off x="3140075" y="31877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9" name="Oval 25"/>
          <p:cNvSpPr>
            <a:spLocks noChangeArrowheads="1"/>
          </p:cNvSpPr>
          <p:nvPr/>
        </p:nvSpPr>
        <p:spPr bwMode="auto">
          <a:xfrm>
            <a:off x="3140075" y="40259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0" name="Oval 26"/>
          <p:cNvSpPr>
            <a:spLocks noChangeArrowheads="1"/>
          </p:cNvSpPr>
          <p:nvPr/>
        </p:nvSpPr>
        <p:spPr bwMode="auto">
          <a:xfrm>
            <a:off x="3521075" y="41783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1" name="Oval 27"/>
          <p:cNvSpPr>
            <a:spLocks noChangeArrowheads="1"/>
          </p:cNvSpPr>
          <p:nvPr/>
        </p:nvSpPr>
        <p:spPr bwMode="auto">
          <a:xfrm>
            <a:off x="2987675" y="42545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2" name="Oval 28"/>
          <p:cNvSpPr>
            <a:spLocks noChangeArrowheads="1"/>
          </p:cNvSpPr>
          <p:nvPr/>
        </p:nvSpPr>
        <p:spPr bwMode="auto">
          <a:xfrm>
            <a:off x="2987675" y="33401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3" name="Oval 29"/>
          <p:cNvSpPr>
            <a:spLocks noChangeArrowheads="1"/>
          </p:cNvSpPr>
          <p:nvPr/>
        </p:nvSpPr>
        <p:spPr bwMode="auto">
          <a:xfrm>
            <a:off x="5334000" y="20574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4" name="Oval 30"/>
          <p:cNvSpPr>
            <a:spLocks noChangeArrowheads="1"/>
          </p:cNvSpPr>
          <p:nvPr/>
        </p:nvSpPr>
        <p:spPr bwMode="auto">
          <a:xfrm>
            <a:off x="5791200" y="19050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5" name="Oval 31"/>
          <p:cNvSpPr>
            <a:spLocks noChangeArrowheads="1"/>
          </p:cNvSpPr>
          <p:nvPr/>
        </p:nvSpPr>
        <p:spPr bwMode="auto">
          <a:xfrm>
            <a:off x="5562600" y="27432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6" name="Oval 32"/>
          <p:cNvSpPr>
            <a:spLocks noChangeArrowheads="1"/>
          </p:cNvSpPr>
          <p:nvPr/>
        </p:nvSpPr>
        <p:spPr bwMode="auto">
          <a:xfrm>
            <a:off x="8229600" y="19050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7" name="Oval 33"/>
          <p:cNvSpPr>
            <a:spLocks noChangeArrowheads="1"/>
          </p:cNvSpPr>
          <p:nvPr/>
        </p:nvSpPr>
        <p:spPr bwMode="auto">
          <a:xfrm>
            <a:off x="5867400" y="24384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8" name="Oval 34"/>
          <p:cNvSpPr>
            <a:spLocks noChangeArrowheads="1"/>
          </p:cNvSpPr>
          <p:nvPr/>
        </p:nvSpPr>
        <p:spPr bwMode="auto">
          <a:xfrm>
            <a:off x="6324600" y="26670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9" name="Oval 35"/>
          <p:cNvSpPr>
            <a:spLocks noChangeArrowheads="1"/>
          </p:cNvSpPr>
          <p:nvPr/>
        </p:nvSpPr>
        <p:spPr bwMode="auto">
          <a:xfrm>
            <a:off x="5638800" y="23622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0" name="Oval 36"/>
          <p:cNvSpPr>
            <a:spLocks noChangeArrowheads="1"/>
          </p:cNvSpPr>
          <p:nvPr/>
        </p:nvSpPr>
        <p:spPr bwMode="auto">
          <a:xfrm>
            <a:off x="5943600" y="22098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1" name="Oval 37"/>
          <p:cNvSpPr>
            <a:spLocks noChangeArrowheads="1"/>
          </p:cNvSpPr>
          <p:nvPr/>
        </p:nvSpPr>
        <p:spPr bwMode="auto">
          <a:xfrm>
            <a:off x="6400800" y="23622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2" name="Oval 38"/>
          <p:cNvSpPr>
            <a:spLocks noChangeArrowheads="1"/>
          </p:cNvSpPr>
          <p:nvPr/>
        </p:nvSpPr>
        <p:spPr bwMode="auto">
          <a:xfrm>
            <a:off x="8305800" y="2286000"/>
            <a:ext cx="152400" cy="152400"/>
          </a:xfrm>
          <a:prstGeom prst="ellipse">
            <a:avLst/>
          </a:prstGeom>
          <a:solidFill>
            <a:srgbClr val="F73C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3" name="Oval 39"/>
          <p:cNvSpPr>
            <a:spLocks noChangeArrowheads="1"/>
          </p:cNvSpPr>
          <p:nvPr/>
        </p:nvSpPr>
        <p:spPr bwMode="auto">
          <a:xfrm>
            <a:off x="6096000" y="27432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4" name="Oval 40"/>
          <p:cNvSpPr>
            <a:spLocks noChangeArrowheads="1"/>
          </p:cNvSpPr>
          <p:nvPr/>
        </p:nvSpPr>
        <p:spPr bwMode="auto">
          <a:xfrm>
            <a:off x="6172200" y="18288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5" name="Oval 41"/>
          <p:cNvSpPr>
            <a:spLocks noChangeArrowheads="1"/>
          </p:cNvSpPr>
          <p:nvPr/>
        </p:nvSpPr>
        <p:spPr bwMode="auto">
          <a:xfrm>
            <a:off x="5867400" y="28956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6" name="Oval 42"/>
          <p:cNvSpPr>
            <a:spLocks noChangeArrowheads="1"/>
          </p:cNvSpPr>
          <p:nvPr/>
        </p:nvSpPr>
        <p:spPr bwMode="auto">
          <a:xfrm>
            <a:off x="5486400" y="51054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7" name="Oval 43"/>
          <p:cNvSpPr>
            <a:spLocks noChangeArrowheads="1"/>
          </p:cNvSpPr>
          <p:nvPr/>
        </p:nvSpPr>
        <p:spPr bwMode="auto">
          <a:xfrm>
            <a:off x="5943600" y="48768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8" name="Oval 44"/>
          <p:cNvSpPr>
            <a:spLocks noChangeArrowheads="1"/>
          </p:cNvSpPr>
          <p:nvPr/>
        </p:nvSpPr>
        <p:spPr bwMode="auto">
          <a:xfrm>
            <a:off x="5562600" y="57150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9" name="Oval 45"/>
          <p:cNvSpPr>
            <a:spLocks noChangeArrowheads="1"/>
          </p:cNvSpPr>
          <p:nvPr/>
        </p:nvSpPr>
        <p:spPr bwMode="auto">
          <a:xfrm>
            <a:off x="5867400" y="53340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0" name="Oval 46"/>
          <p:cNvSpPr>
            <a:spLocks noChangeArrowheads="1"/>
          </p:cNvSpPr>
          <p:nvPr/>
        </p:nvSpPr>
        <p:spPr bwMode="auto">
          <a:xfrm>
            <a:off x="6324600" y="53340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1" name="Oval 47"/>
          <p:cNvSpPr>
            <a:spLocks noChangeArrowheads="1"/>
          </p:cNvSpPr>
          <p:nvPr/>
        </p:nvSpPr>
        <p:spPr bwMode="auto">
          <a:xfrm>
            <a:off x="6096000" y="57912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2" name="Oval 48"/>
          <p:cNvSpPr>
            <a:spLocks noChangeArrowheads="1"/>
          </p:cNvSpPr>
          <p:nvPr/>
        </p:nvSpPr>
        <p:spPr bwMode="auto">
          <a:xfrm>
            <a:off x="6248400" y="49530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3" name="Oval 49"/>
          <p:cNvSpPr>
            <a:spLocks noChangeArrowheads="1"/>
          </p:cNvSpPr>
          <p:nvPr/>
        </p:nvSpPr>
        <p:spPr bwMode="auto">
          <a:xfrm>
            <a:off x="5410200" y="54102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4" name="Oval 50"/>
          <p:cNvSpPr>
            <a:spLocks noChangeArrowheads="1"/>
          </p:cNvSpPr>
          <p:nvPr/>
        </p:nvSpPr>
        <p:spPr bwMode="auto">
          <a:xfrm>
            <a:off x="5715000" y="48768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5" name="Oval 51"/>
          <p:cNvSpPr>
            <a:spLocks noChangeArrowheads="1"/>
          </p:cNvSpPr>
          <p:nvPr/>
        </p:nvSpPr>
        <p:spPr bwMode="auto">
          <a:xfrm>
            <a:off x="5867400" y="56388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6" name="Oval 52"/>
          <p:cNvSpPr>
            <a:spLocks noChangeArrowheads="1"/>
          </p:cNvSpPr>
          <p:nvPr/>
        </p:nvSpPr>
        <p:spPr bwMode="auto">
          <a:xfrm>
            <a:off x="6477000" y="57150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7" name="Oval 53"/>
          <p:cNvSpPr>
            <a:spLocks noChangeArrowheads="1"/>
          </p:cNvSpPr>
          <p:nvPr/>
        </p:nvSpPr>
        <p:spPr bwMode="auto">
          <a:xfrm>
            <a:off x="8534400" y="1981200"/>
            <a:ext cx="152400" cy="152400"/>
          </a:xfrm>
          <a:prstGeom prst="ellipse">
            <a:avLst/>
          </a:prstGeom>
          <a:solidFill>
            <a:srgbClr val="F73C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8" name="Oval 54"/>
          <p:cNvSpPr>
            <a:spLocks noChangeArrowheads="1"/>
          </p:cNvSpPr>
          <p:nvPr/>
        </p:nvSpPr>
        <p:spPr bwMode="auto">
          <a:xfrm>
            <a:off x="8001000" y="2743200"/>
            <a:ext cx="152400" cy="152400"/>
          </a:xfrm>
          <a:prstGeom prst="ellipse">
            <a:avLst/>
          </a:prstGeom>
          <a:solidFill>
            <a:srgbClr val="F73C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9" name="Oval 55"/>
          <p:cNvSpPr>
            <a:spLocks noChangeArrowheads="1"/>
          </p:cNvSpPr>
          <p:nvPr/>
        </p:nvSpPr>
        <p:spPr bwMode="auto">
          <a:xfrm>
            <a:off x="8763000" y="2590800"/>
            <a:ext cx="152400" cy="152400"/>
          </a:xfrm>
          <a:prstGeom prst="ellipse">
            <a:avLst/>
          </a:prstGeom>
          <a:solidFill>
            <a:srgbClr val="F73C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0" name="Oval 56"/>
          <p:cNvSpPr>
            <a:spLocks noChangeArrowheads="1"/>
          </p:cNvSpPr>
          <p:nvPr/>
        </p:nvSpPr>
        <p:spPr bwMode="auto">
          <a:xfrm>
            <a:off x="7848600" y="21336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1" name="Oval 57"/>
          <p:cNvSpPr>
            <a:spLocks noChangeArrowheads="1"/>
          </p:cNvSpPr>
          <p:nvPr/>
        </p:nvSpPr>
        <p:spPr bwMode="auto">
          <a:xfrm>
            <a:off x="8534400" y="28194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2" name="Oval 58"/>
          <p:cNvSpPr>
            <a:spLocks noChangeArrowheads="1"/>
          </p:cNvSpPr>
          <p:nvPr/>
        </p:nvSpPr>
        <p:spPr bwMode="auto">
          <a:xfrm>
            <a:off x="8001000" y="25146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3" name="Oval 59"/>
          <p:cNvSpPr>
            <a:spLocks noChangeArrowheads="1"/>
          </p:cNvSpPr>
          <p:nvPr/>
        </p:nvSpPr>
        <p:spPr bwMode="auto">
          <a:xfrm>
            <a:off x="6248400" y="22098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4" name="Oval 60"/>
          <p:cNvSpPr>
            <a:spLocks noChangeArrowheads="1"/>
          </p:cNvSpPr>
          <p:nvPr/>
        </p:nvSpPr>
        <p:spPr bwMode="auto">
          <a:xfrm>
            <a:off x="8763000" y="23622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5" name="Oval 61"/>
          <p:cNvSpPr>
            <a:spLocks noChangeArrowheads="1"/>
          </p:cNvSpPr>
          <p:nvPr/>
        </p:nvSpPr>
        <p:spPr bwMode="auto">
          <a:xfrm>
            <a:off x="8001000" y="50292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6" name="Oval 62"/>
          <p:cNvSpPr>
            <a:spLocks noChangeArrowheads="1"/>
          </p:cNvSpPr>
          <p:nvPr/>
        </p:nvSpPr>
        <p:spPr bwMode="auto">
          <a:xfrm>
            <a:off x="7924800" y="54102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7" name="Oval 63"/>
          <p:cNvSpPr>
            <a:spLocks noChangeArrowheads="1"/>
          </p:cNvSpPr>
          <p:nvPr/>
        </p:nvSpPr>
        <p:spPr bwMode="auto">
          <a:xfrm>
            <a:off x="8458200" y="49530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8" name="Oval 64"/>
          <p:cNvSpPr>
            <a:spLocks noChangeArrowheads="1"/>
          </p:cNvSpPr>
          <p:nvPr/>
        </p:nvSpPr>
        <p:spPr bwMode="auto">
          <a:xfrm>
            <a:off x="8915400" y="55626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9" name="Oval 65"/>
          <p:cNvSpPr>
            <a:spLocks noChangeArrowheads="1"/>
          </p:cNvSpPr>
          <p:nvPr/>
        </p:nvSpPr>
        <p:spPr bwMode="auto">
          <a:xfrm>
            <a:off x="8458200" y="56388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0" name="Oval 66"/>
          <p:cNvSpPr>
            <a:spLocks noChangeArrowheads="1"/>
          </p:cNvSpPr>
          <p:nvPr/>
        </p:nvSpPr>
        <p:spPr bwMode="auto">
          <a:xfrm>
            <a:off x="8686800" y="52578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1" name="Oval 67"/>
          <p:cNvSpPr>
            <a:spLocks noChangeArrowheads="1"/>
          </p:cNvSpPr>
          <p:nvPr/>
        </p:nvSpPr>
        <p:spPr bwMode="auto">
          <a:xfrm>
            <a:off x="8077200" y="57912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2" name="Oval 68"/>
          <p:cNvSpPr>
            <a:spLocks noChangeArrowheads="1"/>
          </p:cNvSpPr>
          <p:nvPr/>
        </p:nvSpPr>
        <p:spPr bwMode="auto">
          <a:xfrm>
            <a:off x="8305800" y="5334000"/>
            <a:ext cx="152400"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3" name="Oval 69"/>
          <p:cNvSpPr>
            <a:spLocks noChangeArrowheads="1"/>
          </p:cNvSpPr>
          <p:nvPr/>
        </p:nvSpPr>
        <p:spPr bwMode="auto">
          <a:xfrm>
            <a:off x="8763000" y="5867400"/>
            <a:ext cx="152400"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4" name="Oval 70"/>
          <p:cNvSpPr>
            <a:spLocks noChangeArrowheads="1"/>
          </p:cNvSpPr>
          <p:nvPr/>
        </p:nvSpPr>
        <p:spPr bwMode="auto">
          <a:xfrm>
            <a:off x="8839200" y="4953000"/>
            <a:ext cx="152400"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5" name="Line 71"/>
          <p:cNvSpPr>
            <a:spLocks noChangeShapeType="1"/>
          </p:cNvSpPr>
          <p:nvPr/>
        </p:nvSpPr>
        <p:spPr bwMode="auto">
          <a:xfrm>
            <a:off x="8610600" y="3429000"/>
            <a:ext cx="0" cy="990600"/>
          </a:xfrm>
          <a:prstGeom prst="line">
            <a:avLst/>
          </a:prstGeom>
          <a:noFill/>
          <a:ln w="2857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8" name="Text Box 74"/>
          <p:cNvSpPr txBox="1">
            <a:spLocks noChangeArrowheads="1"/>
          </p:cNvSpPr>
          <p:nvPr/>
        </p:nvSpPr>
        <p:spPr bwMode="auto">
          <a:xfrm>
            <a:off x="2622292" y="375335"/>
            <a:ext cx="69474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dirty="0">
                <a:solidFill>
                  <a:srgbClr val="0000FF"/>
                </a:solidFill>
                <a:latin typeface="Arial" charset="0"/>
              </a:rPr>
              <a:t>The Classic View of Speciation</a:t>
            </a:r>
          </a:p>
        </p:txBody>
      </p:sp>
    </p:spTree>
    <p:extLst>
      <p:ext uri="{BB962C8B-B14F-4D97-AF65-F5344CB8AC3E}">
        <p14:creationId xmlns:p14="http://schemas.microsoft.com/office/powerpoint/2010/main" val="124230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500"/>
                                        <p:tgtEl>
                                          <p:spTgt spid="522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227"/>
                                        </p:tgtEl>
                                        <p:attrNameLst>
                                          <p:attrName>style.visibility</p:attrName>
                                        </p:attrNameLst>
                                      </p:cBhvr>
                                      <p:to>
                                        <p:strVal val="visible"/>
                                      </p:to>
                                    </p:set>
                                    <p:animEffect transition="in" filter="fade">
                                      <p:cBhvr>
                                        <p:cTn id="10" dur="500"/>
                                        <p:tgtEl>
                                          <p:spTgt spid="522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228"/>
                                        </p:tgtEl>
                                        <p:attrNameLst>
                                          <p:attrName>style.visibility</p:attrName>
                                        </p:attrNameLst>
                                      </p:cBhvr>
                                      <p:to>
                                        <p:strVal val="visible"/>
                                      </p:to>
                                    </p:set>
                                    <p:animEffect transition="in" filter="fade">
                                      <p:cBhvr>
                                        <p:cTn id="13" dur="500"/>
                                        <p:tgtEl>
                                          <p:spTgt spid="522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229"/>
                                        </p:tgtEl>
                                        <p:attrNameLst>
                                          <p:attrName>style.visibility</p:attrName>
                                        </p:attrNameLst>
                                      </p:cBhvr>
                                      <p:to>
                                        <p:strVal val="visible"/>
                                      </p:to>
                                    </p:set>
                                    <p:animEffect transition="in" filter="fade">
                                      <p:cBhvr>
                                        <p:cTn id="16" dur="500"/>
                                        <p:tgtEl>
                                          <p:spTgt spid="522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230"/>
                                        </p:tgtEl>
                                        <p:attrNameLst>
                                          <p:attrName>style.visibility</p:attrName>
                                        </p:attrNameLst>
                                      </p:cBhvr>
                                      <p:to>
                                        <p:strVal val="visible"/>
                                      </p:to>
                                    </p:set>
                                    <p:animEffect transition="in" filter="fade">
                                      <p:cBhvr>
                                        <p:cTn id="19" dur="500"/>
                                        <p:tgtEl>
                                          <p:spTgt spid="522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231"/>
                                        </p:tgtEl>
                                        <p:attrNameLst>
                                          <p:attrName>style.visibility</p:attrName>
                                        </p:attrNameLst>
                                      </p:cBhvr>
                                      <p:to>
                                        <p:strVal val="visible"/>
                                      </p:to>
                                    </p:set>
                                    <p:animEffect transition="in" filter="fade">
                                      <p:cBhvr>
                                        <p:cTn id="22" dur="500"/>
                                        <p:tgtEl>
                                          <p:spTgt spid="522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232"/>
                                        </p:tgtEl>
                                        <p:attrNameLst>
                                          <p:attrName>style.visibility</p:attrName>
                                        </p:attrNameLst>
                                      </p:cBhvr>
                                      <p:to>
                                        <p:strVal val="visible"/>
                                      </p:to>
                                    </p:set>
                                    <p:animEffect transition="in" filter="fade">
                                      <p:cBhvr>
                                        <p:cTn id="25" dur="500"/>
                                        <p:tgtEl>
                                          <p:spTgt spid="522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234"/>
                                        </p:tgtEl>
                                        <p:attrNameLst>
                                          <p:attrName>style.visibility</p:attrName>
                                        </p:attrNameLst>
                                      </p:cBhvr>
                                      <p:to>
                                        <p:strVal val="visible"/>
                                      </p:to>
                                    </p:set>
                                    <p:animEffect transition="in" filter="fade">
                                      <p:cBhvr>
                                        <p:cTn id="28" dur="500"/>
                                        <p:tgtEl>
                                          <p:spTgt spid="522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2235"/>
                                        </p:tgtEl>
                                        <p:attrNameLst>
                                          <p:attrName>style.visibility</p:attrName>
                                        </p:attrNameLst>
                                      </p:cBhvr>
                                      <p:to>
                                        <p:strVal val="visible"/>
                                      </p:to>
                                    </p:set>
                                    <p:animEffect transition="in" filter="fade">
                                      <p:cBhvr>
                                        <p:cTn id="31" dur="500"/>
                                        <p:tgtEl>
                                          <p:spTgt spid="522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236"/>
                                        </p:tgtEl>
                                        <p:attrNameLst>
                                          <p:attrName>style.visibility</p:attrName>
                                        </p:attrNameLst>
                                      </p:cBhvr>
                                      <p:to>
                                        <p:strVal val="visible"/>
                                      </p:to>
                                    </p:set>
                                    <p:animEffect transition="in" filter="fade">
                                      <p:cBhvr>
                                        <p:cTn id="34" dur="500"/>
                                        <p:tgtEl>
                                          <p:spTgt spid="522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2237"/>
                                        </p:tgtEl>
                                        <p:attrNameLst>
                                          <p:attrName>style.visibility</p:attrName>
                                        </p:attrNameLst>
                                      </p:cBhvr>
                                      <p:to>
                                        <p:strVal val="visible"/>
                                      </p:to>
                                    </p:set>
                                    <p:animEffect transition="in" filter="fade">
                                      <p:cBhvr>
                                        <p:cTn id="37" dur="500"/>
                                        <p:tgtEl>
                                          <p:spTgt spid="522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238"/>
                                        </p:tgtEl>
                                        <p:attrNameLst>
                                          <p:attrName>style.visibility</p:attrName>
                                        </p:attrNameLst>
                                      </p:cBhvr>
                                      <p:to>
                                        <p:strVal val="visible"/>
                                      </p:to>
                                    </p:set>
                                    <p:animEffect transition="in" filter="fade">
                                      <p:cBhvr>
                                        <p:cTn id="40" dur="500"/>
                                        <p:tgtEl>
                                          <p:spTgt spid="5223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239"/>
                                        </p:tgtEl>
                                        <p:attrNameLst>
                                          <p:attrName>style.visibility</p:attrName>
                                        </p:attrNameLst>
                                      </p:cBhvr>
                                      <p:to>
                                        <p:strVal val="visible"/>
                                      </p:to>
                                    </p:set>
                                    <p:animEffect transition="in" filter="fade">
                                      <p:cBhvr>
                                        <p:cTn id="43" dur="500"/>
                                        <p:tgtEl>
                                          <p:spTgt spid="522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240"/>
                                        </p:tgtEl>
                                        <p:attrNameLst>
                                          <p:attrName>style.visibility</p:attrName>
                                        </p:attrNameLst>
                                      </p:cBhvr>
                                      <p:to>
                                        <p:strVal val="visible"/>
                                      </p:to>
                                    </p:set>
                                    <p:animEffect transition="in" filter="fade">
                                      <p:cBhvr>
                                        <p:cTn id="46" dur="500"/>
                                        <p:tgtEl>
                                          <p:spTgt spid="5224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2241"/>
                                        </p:tgtEl>
                                        <p:attrNameLst>
                                          <p:attrName>style.visibility</p:attrName>
                                        </p:attrNameLst>
                                      </p:cBhvr>
                                      <p:to>
                                        <p:strVal val="visible"/>
                                      </p:to>
                                    </p:set>
                                    <p:animEffect transition="in" filter="fade">
                                      <p:cBhvr>
                                        <p:cTn id="49" dur="500"/>
                                        <p:tgtEl>
                                          <p:spTgt spid="522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242"/>
                                        </p:tgtEl>
                                        <p:attrNameLst>
                                          <p:attrName>style.visibility</p:attrName>
                                        </p:attrNameLst>
                                      </p:cBhvr>
                                      <p:to>
                                        <p:strVal val="visible"/>
                                      </p:to>
                                    </p:set>
                                    <p:animEffect transition="in" filter="fade">
                                      <p:cBhvr>
                                        <p:cTn id="52" dur="500"/>
                                        <p:tgtEl>
                                          <p:spTgt spid="522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2243"/>
                                        </p:tgtEl>
                                        <p:attrNameLst>
                                          <p:attrName>style.visibility</p:attrName>
                                        </p:attrNameLst>
                                      </p:cBhvr>
                                      <p:to>
                                        <p:strVal val="visible"/>
                                      </p:to>
                                    </p:set>
                                    <p:animEffect transition="in" filter="fade">
                                      <p:cBhvr>
                                        <p:cTn id="55" dur="500"/>
                                        <p:tgtEl>
                                          <p:spTgt spid="5224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2244"/>
                                        </p:tgtEl>
                                        <p:attrNameLst>
                                          <p:attrName>style.visibility</p:attrName>
                                        </p:attrNameLst>
                                      </p:cBhvr>
                                      <p:to>
                                        <p:strVal val="visible"/>
                                      </p:to>
                                    </p:set>
                                    <p:animEffect transition="in" filter="fade">
                                      <p:cBhvr>
                                        <p:cTn id="58" dur="500"/>
                                        <p:tgtEl>
                                          <p:spTgt spid="5224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2245"/>
                                        </p:tgtEl>
                                        <p:attrNameLst>
                                          <p:attrName>style.visibility</p:attrName>
                                        </p:attrNameLst>
                                      </p:cBhvr>
                                      <p:to>
                                        <p:strVal val="visible"/>
                                      </p:to>
                                    </p:set>
                                    <p:animEffect transition="in" filter="fade">
                                      <p:cBhvr>
                                        <p:cTn id="61" dur="500"/>
                                        <p:tgtEl>
                                          <p:spTgt spid="5224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246"/>
                                        </p:tgtEl>
                                        <p:attrNameLst>
                                          <p:attrName>style.visibility</p:attrName>
                                        </p:attrNameLst>
                                      </p:cBhvr>
                                      <p:to>
                                        <p:strVal val="visible"/>
                                      </p:to>
                                    </p:set>
                                    <p:animEffect transition="in" filter="fade">
                                      <p:cBhvr>
                                        <p:cTn id="64" dur="500"/>
                                        <p:tgtEl>
                                          <p:spTgt spid="5224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2247"/>
                                        </p:tgtEl>
                                        <p:attrNameLst>
                                          <p:attrName>style.visibility</p:attrName>
                                        </p:attrNameLst>
                                      </p:cBhvr>
                                      <p:to>
                                        <p:strVal val="visible"/>
                                      </p:to>
                                    </p:set>
                                    <p:animEffect transition="in" filter="fade">
                                      <p:cBhvr>
                                        <p:cTn id="67" dur="500"/>
                                        <p:tgtEl>
                                          <p:spTgt spid="5224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2248"/>
                                        </p:tgtEl>
                                        <p:attrNameLst>
                                          <p:attrName>style.visibility</p:attrName>
                                        </p:attrNameLst>
                                      </p:cBhvr>
                                      <p:to>
                                        <p:strVal val="visible"/>
                                      </p:to>
                                    </p:set>
                                    <p:animEffect transition="in" filter="fade">
                                      <p:cBhvr>
                                        <p:cTn id="70" dur="500"/>
                                        <p:tgtEl>
                                          <p:spTgt spid="5224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2249"/>
                                        </p:tgtEl>
                                        <p:attrNameLst>
                                          <p:attrName>style.visibility</p:attrName>
                                        </p:attrNameLst>
                                      </p:cBhvr>
                                      <p:to>
                                        <p:strVal val="visible"/>
                                      </p:to>
                                    </p:set>
                                    <p:animEffect transition="in" filter="fade">
                                      <p:cBhvr>
                                        <p:cTn id="73" dur="500"/>
                                        <p:tgtEl>
                                          <p:spTgt spid="5224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2250"/>
                                        </p:tgtEl>
                                        <p:attrNameLst>
                                          <p:attrName>style.visibility</p:attrName>
                                        </p:attrNameLst>
                                      </p:cBhvr>
                                      <p:to>
                                        <p:strVal val="visible"/>
                                      </p:to>
                                    </p:set>
                                    <p:animEffect transition="in" filter="fade">
                                      <p:cBhvr>
                                        <p:cTn id="76" dur="500"/>
                                        <p:tgtEl>
                                          <p:spTgt spid="5225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2251"/>
                                        </p:tgtEl>
                                        <p:attrNameLst>
                                          <p:attrName>style.visibility</p:attrName>
                                        </p:attrNameLst>
                                      </p:cBhvr>
                                      <p:to>
                                        <p:strVal val="visible"/>
                                      </p:to>
                                    </p:set>
                                    <p:animEffect transition="in" filter="fade">
                                      <p:cBhvr>
                                        <p:cTn id="79" dur="500"/>
                                        <p:tgtEl>
                                          <p:spTgt spid="5225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2252"/>
                                        </p:tgtEl>
                                        <p:attrNameLst>
                                          <p:attrName>style.visibility</p:attrName>
                                        </p:attrNameLst>
                                      </p:cBhvr>
                                      <p:to>
                                        <p:strVal val="visible"/>
                                      </p:to>
                                    </p:set>
                                    <p:animEffect transition="in" filter="fade">
                                      <p:cBhvr>
                                        <p:cTn id="82" dur="500"/>
                                        <p:tgtEl>
                                          <p:spTgt spid="5225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2253"/>
                                        </p:tgtEl>
                                        <p:attrNameLst>
                                          <p:attrName>style.visibility</p:attrName>
                                        </p:attrNameLst>
                                      </p:cBhvr>
                                      <p:to>
                                        <p:strVal val="visible"/>
                                      </p:to>
                                    </p:set>
                                    <p:animEffect transition="in" filter="fade">
                                      <p:cBhvr>
                                        <p:cTn id="85" dur="500"/>
                                        <p:tgtEl>
                                          <p:spTgt spid="5225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2254"/>
                                        </p:tgtEl>
                                        <p:attrNameLst>
                                          <p:attrName>style.visibility</p:attrName>
                                        </p:attrNameLst>
                                      </p:cBhvr>
                                      <p:to>
                                        <p:strVal val="visible"/>
                                      </p:to>
                                    </p:set>
                                    <p:animEffect transition="in" filter="fade">
                                      <p:cBhvr>
                                        <p:cTn id="88" dur="500"/>
                                        <p:tgtEl>
                                          <p:spTgt spid="5225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2255"/>
                                        </p:tgtEl>
                                        <p:attrNameLst>
                                          <p:attrName>style.visibility</p:attrName>
                                        </p:attrNameLst>
                                      </p:cBhvr>
                                      <p:to>
                                        <p:strVal val="visible"/>
                                      </p:to>
                                    </p:set>
                                    <p:animEffect transition="in" filter="fade">
                                      <p:cBhvr>
                                        <p:cTn id="91" dur="500"/>
                                        <p:tgtEl>
                                          <p:spTgt spid="5225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2256"/>
                                        </p:tgtEl>
                                        <p:attrNameLst>
                                          <p:attrName>style.visibility</p:attrName>
                                        </p:attrNameLst>
                                      </p:cBhvr>
                                      <p:to>
                                        <p:strVal val="visible"/>
                                      </p:to>
                                    </p:set>
                                    <p:animEffect transition="in" filter="fade">
                                      <p:cBhvr>
                                        <p:cTn id="94" dur="500"/>
                                        <p:tgtEl>
                                          <p:spTgt spid="5225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2257"/>
                                        </p:tgtEl>
                                        <p:attrNameLst>
                                          <p:attrName>style.visibility</p:attrName>
                                        </p:attrNameLst>
                                      </p:cBhvr>
                                      <p:to>
                                        <p:strVal val="visible"/>
                                      </p:to>
                                    </p:set>
                                    <p:animEffect transition="in" filter="fade">
                                      <p:cBhvr>
                                        <p:cTn id="97" dur="500"/>
                                        <p:tgtEl>
                                          <p:spTgt spid="5225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2258"/>
                                        </p:tgtEl>
                                        <p:attrNameLst>
                                          <p:attrName>style.visibility</p:attrName>
                                        </p:attrNameLst>
                                      </p:cBhvr>
                                      <p:to>
                                        <p:strVal val="visible"/>
                                      </p:to>
                                    </p:set>
                                    <p:animEffect transition="in" filter="fade">
                                      <p:cBhvr>
                                        <p:cTn id="100" dur="500"/>
                                        <p:tgtEl>
                                          <p:spTgt spid="5225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2259"/>
                                        </p:tgtEl>
                                        <p:attrNameLst>
                                          <p:attrName>style.visibility</p:attrName>
                                        </p:attrNameLst>
                                      </p:cBhvr>
                                      <p:to>
                                        <p:strVal val="visible"/>
                                      </p:to>
                                    </p:set>
                                    <p:animEffect transition="in" filter="fade">
                                      <p:cBhvr>
                                        <p:cTn id="103" dur="500"/>
                                        <p:tgtEl>
                                          <p:spTgt spid="5225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2260"/>
                                        </p:tgtEl>
                                        <p:attrNameLst>
                                          <p:attrName>style.visibility</p:attrName>
                                        </p:attrNameLst>
                                      </p:cBhvr>
                                      <p:to>
                                        <p:strVal val="visible"/>
                                      </p:to>
                                    </p:set>
                                    <p:animEffect transition="in" filter="fade">
                                      <p:cBhvr>
                                        <p:cTn id="106" dur="500"/>
                                        <p:tgtEl>
                                          <p:spTgt spid="5226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2261"/>
                                        </p:tgtEl>
                                        <p:attrNameLst>
                                          <p:attrName>style.visibility</p:attrName>
                                        </p:attrNameLst>
                                      </p:cBhvr>
                                      <p:to>
                                        <p:strVal val="visible"/>
                                      </p:to>
                                    </p:set>
                                    <p:animEffect transition="in" filter="fade">
                                      <p:cBhvr>
                                        <p:cTn id="109" dur="500"/>
                                        <p:tgtEl>
                                          <p:spTgt spid="5226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2262"/>
                                        </p:tgtEl>
                                        <p:attrNameLst>
                                          <p:attrName>style.visibility</p:attrName>
                                        </p:attrNameLst>
                                      </p:cBhvr>
                                      <p:to>
                                        <p:strVal val="visible"/>
                                      </p:to>
                                    </p:set>
                                    <p:animEffect transition="in" filter="fade">
                                      <p:cBhvr>
                                        <p:cTn id="112" dur="500"/>
                                        <p:tgtEl>
                                          <p:spTgt spid="522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2263"/>
                                        </p:tgtEl>
                                        <p:attrNameLst>
                                          <p:attrName>style.visibility</p:attrName>
                                        </p:attrNameLst>
                                      </p:cBhvr>
                                      <p:to>
                                        <p:strVal val="visible"/>
                                      </p:to>
                                    </p:set>
                                    <p:animEffect transition="in" filter="fade">
                                      <p:cBhvr>
                                        <p:cTn id="115" dur="500"/>
                                        <p:tgtEl>
                                          <p:spTgt spid="5226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2264"/>
                                        </p:tgtEl>
                                        <p:attrNameLst>
                                          <p:attrName>style.visibility</p:attrName>
                                        </p:attrNameLst>
                                      </p:cBhvr>
                                      <p:to>
                                        <p:strVal val="visible"/>
                                      </p:to>
                                    </p:set>
                                    <p:animEffect transition="in" filter="fade">
                                      <p:cBhvr>
                                        <p:cTn id="118" dur="500"/>
                                        <p:tgtEl>
                                          <p:spTgt spid="5226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2265"/>
                                        </p:tgtEl>
                                        <p:attrNameLst>
                                          <p:attrName>style.visibility</p:attrName>
                                        </p:attrNameLst>
                                      </p:cBhvr>
                                      <p:to>
                                        <p:strVal val="visible"/>
                                      </p:to>
                                    </p:set>
                                    <p:animEffect transition="in" filter="fade">
                                      <p:cBhvr>
                                        <p:cTn id="121" dur="500"/>
                                        <p:tgtEl>
                                          <p:spTgt spid="5226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2266"/>
                                        </p:tgtEl>
                                        <p:attrNameLst>
                                          <p:attrName>style.visibility</p:attrName>
                                        </p:attrNameLst>
                                      </p:cBhvr>
                                      <p:to>
                                        <p:strVal val="visible"/>
                                      </p:to>
                                    </p:set>
                                    <p:animEffect transition="in" filter="fade">
                                      <p:cBhvr>
                                        <p:cTn id="124" dur="500"/>
                                        <p:tgtEl>
                                          <p:spTgt spid="5226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2267"/>
                                        </p:tgtEl>
                                        <p:attrNameLst>
                                          <p:attrName>style.visibility</p:attrName>
                                        </p:attrNameLst>
                                      </p:cBhvr>
                                      <p:to>
                                        <p:strVal val="visible"/>
                                      </p:to>
                                    </p:set>
                                    <p:animEffect transition="in" filter="fade">
                                      <p:cBhvr>
                                        <p:cTn id="127" dur="500"/>
                                        <p:tgtEl>
                                          <p:spTgt spid="52267"/>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2268"/>
                                        </p:tgtEl>
                                        <p:attrNameLst>
                                          <p:attrName>style.visibility</p:attrName>
                                        </p:attrNameLst>
                                      </p:cBhvr>
                                      <p:to>
                                        <p:strVal val="visible"/>
                                      </p:to>
                                    </p:set>
                                    <p:animEffect transition="in" filter="fade">
                                      <p:cBhvr>
                                        <p:cTn id="130" dur="500"/>
                                        <p:tgtEl>
                                          <p:spTgt spid="5226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52269"/>
                                        </p:tgtEl>
                                        <p:attrNameLst>
                                          <p:attrName>style.visibility</p:attrName>
                                        </p:attrNameLst>
                                      </p:cBhvr>
                                      <p:to>
                                        <p:strVal val="visible"/>
                                      </p:to>
                                    </p:set>
                                    <p:animEffect transition="in" filter="fade">
                                      <p:cBhvr>
                                        <p:cTn id="133" dur="500"/>
                                        <p:tgtEl>
                                          <p:spTgt spid="52269"/>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52270"/>
                                        </p:tgtEl>
                                        <p:attrNameLst>
                                          <p:attrName>style.visibility</p:attrName>
                                        </p:attrNameLst>
                                      </p:cBhvr>
                                      <p:to>
                                        <p:strVal val="visible"/>
                                      </p:to>
                                    </p:set>
                                    <p:animEffect transition="in" filter="fade">
                                      <p:cBhvr>
                                        <p:cTn id="136" dur="500"/>
                                        <p:tgtEl>
                                          <p:spTgt spid="5227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52271"/>
                                        </p:tgtEl>
                                        <p:attrNameLst>
                                          <p:attrName>style.visibility</p:attrName>
                                        </p:attrNameLst>
                                      </p:cBhvr>
                                      <p:to>
                                        <p:strVal val="visible"/>
                                      </p:to>
                                    </p:set>
                                    <p:animEffect transition="in" filter="fade">
                                      <p:cBhvr>
                                        <p:cTn id="139" dur="500"/>
                                        <p:tgtEl>
                                          <p:spTgt spid="5227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2272"/>
                                        </p:tgtEl>
                                        <p:attrNameLst>
                                          <p:attrName>style.visibility</p:attrName>
                                        </p:attrNameLst>
                                      </p:cBhvr>
                                      <p:to>
                                        <p:strVal val="visible"/>
                                      </p:to>
                                    </p:set>
                                    <p:animEffect transition="in" filter="fade">
                                      <p:cBhvr>
                                        <p:cTn id="142" dur="500"/>
                                        <p:tgtEl>
                                          <p:spTgt spid="5227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52273"/>
                                        </p:tgtEl>
                                        <p:attrNameLst>
                                          <p:attrName>style.visibility</p:attrName>
                                        </p:attrNameLst>
                                      </p:cBhvr>
                                      <p:to>
                                        <p:strVal val="visible"/>
                                      </p:to>
                                    </p:set>
                                    <p:animEffect transition="in" filter="fade">
                                      <p:cBhvr>
                                        <p:cTn id="145" dur="500"/>
                                        <p:tgtEl>
                                          <p:spTgt spid="52273"/>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52274"/>
                                        </p:tgtEl>
                                        <p:attrNameLst>
                                          <p:attrName>style.visibility</p:attrName>
                                        </p:attrNameLst>
                                      </p:cBhvr>
                                      <p:to>
                                        <p:strVal val="visible"/>
                                      </p:to>
                                    </p:set>
                                    <p:animEffect transition="in" filter="fade">
                                      <p:cBhvr>
                                        <p:cTn id="148" dur="500"/>
                                        <p:tgtEl>
                                          <p:spTgt spid="52274"/>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52275"/>
                                        </p:tgtEl>
                                        <p:attrNameLst>
                                          <p:attrName>style.visibility</p:attrName>
                                        </p:attrNameLst>
                                      </p:cBhvr>
                                      <p:to>
                                        <p:strVal val="visible"/>
                                      </p:to>
                                    </p:set>
                                    <p:animEffect transition="in" filter="fade">
                                      <p:cBhvr>
                                        <p:cTn id="151" dur="500"/>
                                        <p:tgtEl>
                                          <p:spTgt spid="52275"/>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52276"/>
                                        </p:tgtEl>
                                        <p:attrNameLst>
                                          <p:attrName>style.visibility</p:attrName>
                                        </p:attrNameLst>
                                      </p:cBhvr>
                                      <p:to>
                                        <p:strVal val="visible"/>
                                      </p:to>
                                    </p:set>
                                    <p:animEffect transition="in" filter="fade">
                                      <p:cBhvr>
                                        <p:cTn id="154" dur="500"/>
                                        <p:tgtEl>
                                          <p:spTgt spid="52276"/>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52277"/>
                                        </p:tgtEl>
                                        <p:attrNameLst>
                                          <p:attrName>style.visibility</p:attrName>
                                        </p:attrNameLst>
                                      </p:cBhvr>
                                      <p:to>
                                        <p:strVal val="visible"/>
                                      </p:to>
                                    </p:set>
                                    <p:animEffect transition="in" filter="fade">
                                      <p:cBhvr>
                                        <p:cTn id="157" dur="500"/>
                                        <p:tgtEl>
                                          <p:spTgt spid="52277"/>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52278"/>
                                        </p:tgtEl>
                                        <p:attrNameLst>
                                          <p:attrName>style.visibility</p:attrName>
                                        </p:attrNameLst>
                                      </p:cBhvr>
                                      <p:to>
                                        <p:strVal val="visible"/>
                                      </p:to>
                                    </p:set>
                                    <p:animEffect transition="in" filter="fade">
                                      <p:cBhvr>
                                        <p:cTn id="160" dur="500"/>
                                        <p:tgtEl>
                                          <p:spTgt spid="52278"/>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52279"/>
                                        </p:tgtEl>
                                        <p:attrNameLst>
                                          <p:attrName>style.visibility</p:attrName>
                                        </p:attrNameLst>
                                      </p:cBhvr>
                                      <p:to>
                                        <p:strVal val="visible"/>
                                      </p:to>
                                    </p:set>
                                    <p:animEffect transition="in" filter="fade">
                                      <p:cBhvr>
                                        <p:cTn id="163" dur="500"/>
                                        <p:tgtEl>
                                          <p:spTgt spid="52279"/>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52280"/>
                                        </p:tgtEl>
                                        <p:attrNameLst>
                                          <p:attrName>style.visibility</p:attrName>
                                        </p:attrNameLst>
                                      </p:cBhvr>
                                      <p:to>
                                        <p:strVal val="visible"/>
                                      </p:to>
                                    </p:set>
                                    <p:animEffect transition="in" filter="fade">
                                      <p:cBhvr>
                                        <p:cTn id="166" dur="500"/>
                                        <p:tgtEl>
                                          <p:spTgt spid="52280"/>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52281"/>
                                        </p:tgtEl>
                                        <p:attrNameLst>
                                          <p:attrName>style.visibility</p:attrName>
                                        </p:attrNameLst>
                                      </p:cBhvr>
                                      <p:to>
                                        <p:strVal val="visible"/>
                                      </p:to>
                                    </p:set>
                                    <p:animEffect transition="in" filter="fade">
                                      <p:cBhvr>
                                        <p:cTn id="169" dur="500"/>
                                        <p:tgtEl>
                                          <p:spTgt spid="52281"/>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52282"/>
                                        </p:tgtEl>
                                        <p:attrNameLst>
                                          <p:attrName>style.visibility</p:attrName>
                                        </p:attrNameLst>
                                      </p:cBhvr>
                                      <p:to>
                                        <p:strVal val="visible"/>
                                      </p:to>
                                    </p:set>
                                    <p:animEffect transition="in" filter="fade">
                                      <p:cBhvr>
                                        <p:cTn id="172" dur="500"/>
                                        <p:tgtEl>
                                          <p:spTgt spid="52282"/>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52283"/>
                                        </p:tgtEl>
                                        <p:attrNameLst>
                                          <p:attrName>style.visibility</p:attrName>
                                        </p:attrNameLst>
                                      </p:cBhvr>
                                      <p:to>
                                        <p:strVal val="visible"/>
                                      </p:to>
                                    </p:set>
                                    <p:animEffect transition="in" filter="fade">
                                      <p:cBhvr>
                                        <p:cTn id="175" dur="500"/>
                                        <p:tgtEl>
                                          <p:spTgt spid="52283"/>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52284"/>
                                        </p:tgtEl>
                                        <p:attrNameLst>
                                          <p:attrName>style.visibility</p:attrName>
                                        </p:attrNameLst>
                                      </p:cBhvr>
                                      <p:to>
                                        <p:strVal val="visible"/>
                                      </p:to>
                                    </p:set>
                                    <p:animEffect transition="in" filter="fade">
                                      <p:cBhvr>
                                        <p:cTn id="178" dur="500"/>
                                        <p:tgtEl>
                                          <p:spTgt spid="52284"/>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52285"/>
                                        </p:tgtEl>
                                        <p:attrNameLst>
                                          <p:attrName>style.visibility</p:attrName>
                                        </p:attrNameLst>
                                      </p:cBhvr>
                                      <p:to>
                                        <p:strVal val="visible"/>
                                      </p:to>
                                    </p:set>
                                    <p:animEffect transition="in" filter="fade">
                                      <p:cBhvr>
                                        <p:cTn id="181" dur="500"/>
                                        <p:tgtEl>
                                          <p:spTgt spid="52285"/>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52286"/>
                                        </p:tgtEl>
                                        <p:attrNameLst>
                                          <p:attrName>style.visibility</p:attrName>
                                        </p:attrNameLst>
                                      </p:cBhvr>
                                      <p:to>
                                        <p:strVal val="visible"/>
                                      </p:to>
                                    </p:set>
                                    <p:animEffect transition="in" filter="fade">
                                      <p:cBhvr>
                                        <p:cTn id="184" dur="500"/>
                                        <p:tgtEl>
                                          <p:spTgt spid="52286"/>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52287"/>
                                        </p:tgtEl>
                                        <p:attrNameLst>
                                          <p:attrName>style.visibility</p:attrName>
                                        </p:attrNameLst>
                                      </p:cBhvr>
                                      <p:to>
                                        <p:strVal val="visible"/>
                                      </p:to>
                                    </p:set>
                                    <p:animEffect transition="in" filter="fade">
                                      <p:cBhvr>
                                        <p:cTn id="187" dur="500"/>
                                        <p:tgtEl>
                                          <p:spTgt spid="52287"/>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52288"/>
                                        </p:tgtEl>
                                        <p:attrNameLst>
                                          <p:attrName>style.visibility</p:attrName>
                                        </p:attrNameLst>
                                      </p:cBhvr>
                                      <p:to>
                                        <p:strVal val="visible"/>
                                      </p:to>
                                    </p:set>
                                    <p:animEffect transition="in" filter="fade">
                                      <p:cBhvr>
                                        <p:cTn id="190" dur="500"/>
                                        <p:tgtEl>
                                          <p:spTgt spid="52288"/>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52289"/>
                                        </p:tgtEl>
                                        <p:attrNameLst>
                                          <p:attrName>style.visibility</p:attrName>
                                        </p:attrNameLst>
                                      </p:cBhvr>
                                      <p:to>
                                        <p:strVal val="visible"/>
                                      </p:to>
                                    </p:set>
                                    <p:animEffect transition="in" filter="fade">
                                      <p:cBhvr>
                                        <p:cTn id="193" dur="500"/>
                                        <p:tgtEl>
                                          <p:spTgt spid="52289"/>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52290"/>
                                        </p:tgtEl>
                                        <p:attrNameLst>
                                          <p:attrName>style.visibility</p:attrName>
                                        </p:attrNameLst>
                                      </p:cBhvr>
                                      <p:to>
                                        <p:strVal val="visible"/>
                                      </p:to>
                                    </p:set>
                                    <p:animEffect transition="in" filter="fade">
                                      <p:cBhvr>
                                        <p:cTn id="196" dur="500"/>
                                        <p:tgtEl>
                                          <p:spTgt spid="52290"/>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52291"/>
                                        </p:tgtEl>
                                        <p:attrNameLst>
                                          <p:attrName>style.visibility</p:attrName>
                                        </p:attrNameLst>
                                      </p:cBhvr>
                                      <p:to>
                                        <p:strVal val="visible"/>
                                      </p:to>
                                    </p:set>
                                    <p:animEffect transition="in" filter="fade">
                                      <p:cBhvr>
                                        <p:cTn id="199" dur="500"/>
                                        <p:tgtEl>
                                          <p:spTgt spid="52291"/>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52292"/>
                                        </p:tgtEl>
                                        <p:attrNameLst>
                                          <p:attrName>style.visibility</p:attrName>
                                        </p:attrNameLst>
                                      </p:cBhvr>
                                      <p:to>
                                        <p:strVal val="visible"/>
                                      </p:to>
                                    </p:set>
                                    <p:animEffect transition="in" filter="fade">
                                      <p:cBhvr>
                                        <p:cTn id="202" dur="500"/>
                                        <p:tgtEl>
                                          <p:spTgt spid="52292"/>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52293"/>
                                        </p:tgtEl>
                                        <p:attrNameLst>
                                          <p:attrName>style.visibility</p:attrName>
                                        </p:attrNameLst>
                                      </p:cBhvr>
                                      <p:to>
                                        <p:strVal val="visible"/>
                                      </p:to>
                                    </p:set>
                                    <p:animEffect transition="in" filter="fade">
                                      <p:cBhvr>
                                        <p:cTn id="205" dur="500"/>
                                        <p:tgtEl>
                                          <p:spTgt spid="52293"/>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52294"/>
                                        </p:tgtEl>
                                        <p:attrNameLst>
                                          <p:attrName>style.visibility</p:attrName>
                                        </p:attrNameLst>
                                      </p:cBhvr>
                                      <p:to>
                                        <p:strVal val="visible"/>
                                      </p:to>
                                    </p:set>
                                    <p:animEffect transition="in" filter="fade">
                                      <p:cBhvr>
                                        <p:cTn id="208" dur="500"/>
                                        <p:tgtEl>
                                          <p:spTgt spid="52294"/>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52295"/>
                                        </p:tgtEl>
                                        <p:attrNameLst>
                                          <p:attrName>style.visibility</p:attrName>
                                        </p:attrNameLst>
                                      </p:cBhvr>
                                      <p:to>
                                        <p:strVal val="visible"/>
                                      </p:to>
                                    </p:set>
                                    <p:animEffect transition="in" filter="fade">
                                      <p:cBhvr>
                                        <p:cTn id="211" dur="500"/>
                                        <p:tgtEl>
                                          <p:spTgt spid="5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52227" grpId="0" animBg="1"/>
      <p:bldP spid="52228" grpId="0" animBg="1"/>
      <p:bldP spid="52229" grpId="0" animBg="1"/>
      <p:bldP spid="52230" grpId="0" animBg="1"/>
      <p:bldP spid="52231" grpId="0"/>
      <p:bldP spid="52232" grpId="0" animBg="1"/>
      <p:bldP spid="52234" grpId="0" animBg="1"/>
      <p:bldP spid="52235" grpId="0" animBg="1"/>
      <p:bldP spid="52236" grpId="0" animBg="1"/>
      <p:bldP spid="52237" grpId="0" animBg="1"/>
      <p:bldP spid="52238" grpId="0" animBg="1"/>
      <p:bldP spid="52239" grpId="0" animBg="1"/>
      <p:bldP spid="52240" grpId="0" animBg="1"/>
      <p:bldP spid="52241" grpId="0" animBg="1"/>
      <p:bldP spid="52242" grpId="0" animBg="1"/>
      <p:bldP spid="52243" grpId="0" animBg="1"/>
      <p:bldP spid="52244" grpId="0" animBg="1"/>
      <p:bldP spid="52245" grpId="0" animBg="1"/>
      <p:bldP spid="52246" grpId="0" animBg="1"/>
      <p:bldP spid="52247" grpId="0" animBg="1"/>
      <p:bldP spid="52248" grpId="0" animBg="1"/>
      <p:bldP spid="52249" grpId="0" animBg="1"/>
      <p:bldP spid="52250" grpId="0" animBg="1"/>
      <p:bldP spid="52251" grpId="0" animBg="1"/>
      <p:bldP spid="52252" grpId="0" animBg="1"/>
      <p:bldP spid="52253" grpId="0" animBg="1"/>
      <p:bldP spid="52254" grpId="0" animBg="1"/>
      <p:bldP spid="52255" grpId="0" animBg="1"/>
      <p:bldP spid="52256" grpId="0" animBg="1"/>
      <p:bldP spid="52257" grpId="0" animBg="1"/>
      <p:bldP spid="52258" grpId="0" animBg="1"/>
      <p:bldP spid="52259" grpId="0" animBg="1"/>
      <p:bldP spid="52260" grpId="0" animBg="1"/>
      <p:bldP spid="52261" grpId="0" animBg="1"/>
      <p:bldP spid="52262" grpId="0" animBg="1"/>
      <p:bldP spid="52263" grpId="0" animBg="1"/>
      <p:bldP spid="52264" grpId="0" animBg="1"/>
      <p:bldP spid="52265" grpId="0" animBg="1"/>
      <p:bldP spid="52266" grpId="0" animBg="1"/>
      <p:bldP spid="52267" grpId="0" animBg="1"/>
      <p:bldP spid="52268" grpId="0" animBg="1"/>
      <p:bldP spid="52269" grpId="0" animBg="1"/>
      <p:bldP spid="52270" grpId="0" animBg="1"/>
      <p:bldP spid="52271" grpId="0" animBg="1"/>
      <p:bldP spid="52272" grpId="0" animBg="1"/>
      <p:bldP spid="52273" grpId="0" animBg="1"/>
      <p:bldP spid="52274" grpId="0" animBg="1"/>
      <p:bldP spid="52275" grpId="0" animBg="1"/>
      <p:bldP spid="52276" grpId="0" animBg="1"/>
      <p:bldP spid="52277" grpId="0" animBg="1"/>
      <p:bldP spid="52278" grpId="0" animBg="1"/>
      <p:bldP spid="52279" grpId="0" animBg="1"/>
      <p:bldP spid="52280" grpId="0" animBg="1"/>
      <p:bldP spid="52281" grpId="0" animBg="1"/>
      <p:bldP spid="52282" grpId="0" animBg="1"/>
      <p:bldP spid="52283" grpId="0" animBg="1"/>
      <p:bldP spid="52284" grpId="0" animBg="1"/>
      <p:bldP spid="52285" grpId="0" animBg="1"/>
      <p:bldP spid="52286" grpId="0" animBg="1"/>
      <p:bldP spid="52287" grpId="0" animBg="1"/>
      <p:bldP spid="52288" grpId="0" animBg="1"/>
      <p:bldP spid="52289" grpId="0" animBg="1"/>
      <p:bldP spid="52290" grpId="0" animBg="1"/>
      <p:bldP spid="52291" grpId="0" animBg="1"/>
      <p:bldP spid="52292" grpId="0" animBg="1"/>
      <p:bldP spid="52293" grpId="0" animBg="1"/>
      <p:bldP spid="52294" grpId="0" animBg="1"/>
      <p:bldP spid="5229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Oval 2"/>
          <p:cNvSpPr>
            <a:spLocks noChangeArrowheads="1"/>
          </p:cNvSpPr>
          <p:nvPr/>
        </p:nvSpPr>
        <p:spPr bwMode="auto">
          <a:xfrm>
            <a:off x="3978275" y="2882900"/>
            <a:ext cx="1676400" cy="1676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7" name="Oval 3"/>
          <p:cNvSpPr>
            <a:spLocks noChangeArrowheads="1"/>
          </p:cNvSpPr>
          <p:nvPr/>
        </p:nvSpPr>
        <p:spPr bwMode="auto">
          <a:xfrm>
            <a:off x="6629400" y="1524000"/>
            <a:ext cx="1676400" cy="1676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8" name="Oval 4"/>
          <p:cNvSpPr>
            <a:spLocks noChangeArrowheads="1"/>
          </p:cNvSpPr>
          <p:nvPr/>
        </p:nvSpPr>
        <p:spPr bwMode="auto">
          <a:xfrm>
            <a:off x="6629400" y="4495800"/>
            <a:ext cx="1676400" cy="1676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9" name="Oval 5"/>
          <p:cNvSpPr>
            <a:spLocks noChangeArrowheads="1"/>
          </p:cNvSpPr>
          <p:nvPr/>
        </p:nvSpPr>
        <p:spPr bwMode="auto">
          <a:xfrm>
            <a:off x="9067800" y="1524000"/>
            <a:ext cx="1676400" cy="1676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0" name="Oval 6"/>
          <p:cNvSpPr>
            <a:spLocks noChangeArrowheads="1"/>
          </p:cNvSpPr>
          <p:nvPr/>
        </p:nvSpPr>
        <p:spPr bwMode="auto">
          <a:xfrm>
            <a:off x="9067800" y="4495800"/>
            <a:ext cx="1676400" cy="1676400"/>
          </a:xfrm>
          <a:prstGeom prst="ellipse">
            <a:avLst/>
          </a:prstGeom>
          <a:solidFill>
            <a:schemeClr val="bg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1" name="Text Box 7"/>
          <p:cNvSpPr txBox="1">
            <a:spLocks noChangeArrowheads="1"/>
          </p:cNvSpPr>
          <p:nvPr/>
        </p:nvSpPr>
        <p:spPr bwMode="auto">
          <a:xfrm>
            <a:off x="3962401" y="2057400"/>
            <a:ext cx="1692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dirty="0">
                <a:latin typeface="Arial" charset="0"/>
              </a:rPr>
              <a:t>ANCESTRAL POPULATION</a:t>
            </a:r>
          </a:p>
        </p:txBody>
      </p:sp>
      <p:sp>
        <p:nvSpPr>
          <p:cNvPr id="52232" name="Line 8"/>
          <p:cNvSpPr>
            <a:spLocks noChangeShapeType="1"/>
          </p:cNvSpPr>
          <p:nvPr/>
        </p:nvSpPr>
        <p:spPr bwMode="auto">
          <a:xfrm>
            <a:off x="3886200" y="3733800"/>
            <a:ext cx="205740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4" name="Line 10"/>
          <p:cNvSpPr>
            <a:spLocks noChangeShapeType="1"/>
          </p:cNvSpPr>
          <p:nvPr/>
        </p:nvSpPr>
        <p:spPr bwMode="auto">
          <a:xfrm flipV="1">
            <a:off x="5867400" y="2743200"/>
            <a:ext cx="685800" cy="685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5" name="Line 11"/>
          <p:cNvSpPr>
            <a:spLocks noChangeShapeType="1"/>
          </p:cNvSpPr>
          <p:nvPr/>
        </p:nvSpPr>
        <p:spPr bwMode="auto">
          <a:xfrm>
            <a:off x="5867400" y="4038600"/>
            <a:ext cx="685800" cy="685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6" name="Line 12"/>
          <p:cNvSpPr>
            <a:spLocks noChangeShapeType="1"/>
          </p:cNvSpPr>
          <p:nvPr/>
        </p:nvSpPr>
        <p:spPr bwMode="auto">
          <a:xfrm>
            <a:off x="8458200" y="2209800"/>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7" name="Line 13"/>
          <p:cNvSpPr>
            <a:spLocks noChangeShapeType="1"/>
          </p:cNvSpPr>
          <p:nvPr/>
        </p:nvSpPr>
        <p:spPr bwMode="auto">
          <a:xfrm>
            <a:off x="8458200" y="5410200"/>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8" name="Oval 14"/>
          <p:cNvSpPr>
            <a:spLocks noChangeArrowheads="1"/>
          </p:cNvSpPr>
          <p:nvPr/>
        </p:nvSpPr>
        <p:spPr bwMode="auto">
          <a:xfrm>
            <a:off x="4283075" y="31115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9" name="Oval 15"/>
          <p:cNvSpPr>
            <a:spLocks noChangeArrowheads="1"/>
          </p:cNvSpPr>
          <p:nvPr/>
        </p:nvSpPr>
        <p:spPr bwMode="auto">
          <a:xfrm>
            <a:off x="4816475" y="31115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0" name="Oval 16"/>
          <p:cNvSpPr>
            <a:spLocks noChangeArrowheads="1"/>
          </p:cNvSpPr>
          <p:nvPr/>
        </p:nvSpPr>
        <p:spPr bwMode="auto">
          <a:xfrm>
            <a:off x="4587875" y="34163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1" name="Oval 17"/>
          <p:cNvSpPr>
            <a:spLocks noChangeArrowheads="1"/>
          </p:cNvSpPr>
          <p:nvPr/>
        </p:nvSpPr>
        <p:spPr bwMode="auto">
          <a:xfrm>
            <a:off x="4283075" y="38735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2" name="Oval 18"/>
          <p:cNvSpPr>
            <a:spLocks noChangeArrowheads="1"/>
          </p:cNvSpPr>
          <p:nvPr/>
        </p:nvSpPr>
        <p:spPr bwMode="auto">
          <a:xfrm>
            <a:off x="4740275" y="42545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3" name="Oval 19"/>
          <p:cNvSpPr>
            <a:spLocks noChangeArrowheads="1"/>
          </p:cNvSpPr>
          <p:nvPr/>
        </p:nvSpPr>
        <p:spPr bwMode="auto">
          <a:xfrm>
            <a:off x="4892675" y="38735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4" name="Oval 20"/>
          <p:cNvSpPr>
            <a:spLocks noChangeArrowheads="1"/>
          </p:cNvSpPr>
          <p:nvPr/>
        </p:nvSpPr>
        <p:spPr bwMode="auto">
          <a:xfrm>
            <a:off x="5273675" y="39497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5" name="Oval 21"/>
          <p:cNvSpPr>
            <a:spLocks noChangeArrowheads="1"/>
          </p:cNvSpPr>
          <p:nvPr/>
        </p:nvSpPr>
        <p:spPr bwMode="auto">
          <a:xfrm>
            <a:off x="5121275" y="33401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6" name="Oval 22"/>
          <p:cNvSpPr>
            <a:spLocks noChangeArrowheads="1"/>
          </p:cNvSpPr>
          <p:nvPr/>
        </p:nvSpPr>
        <p:spPr bwMode="auto">
          <a:xfrm>
            <a:off x="4283075" y="34163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7" name="Oval 23"/>
          <p:cNvSpPr>
            <a:spLocks noChangeArrowheads="1"/>
          </p:cNvSpPr>
          <p:nvPr/>
        </p:nvSpPr>
        <p:spPr bwMode="auto">
          <a:xfrm>
            <a:off x="4892675" y="34163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8" name="Oval 24"/>
          <p:cNvSpPr>
            <a:spLocks noChangeArrowheads="1"/>
          </p:cNvSpPr>
          <p:nvPr/>
        </p:nvSpPr>
        <p:spPr bwMode="auto">
          <a:xfrm>
            <a:off x="4587875" y="31115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9" name="Oval 25"/>
          <p:cNvSpPr>
            <a:spLocks noChangeArrowheads="1"/>
          </p:cNvSpPr>
          <p:nvPr/>
        </p:nvSpPr>
        <p:spPr bwMode="auto">
          <a:xfrm>
            <a:off x="4587875" y="39497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0" name="Oval 26"/>
          <p:cNvSpPr>
            <a:spLocks noChangeArrowheads="1"/>
          </p:cNvSpPr>
          <p:nvPr/>
        </p:nvSpPr>
        <p:spPr bwMode="auto">
          <a:xfrm>
            <a:off x="4968875" y="41021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1" name="Oval 27"/>
          <p:cNvSpPr>
            <a:spLocks noChangeArrowheads="1"/>
          </p:cNvSpPr>
          <p:nvPr/>
        </p:nvSpPr>
        <p:spPr bwMode="auto">
          <a:xfrm>
            <a:off x="4435475" y="41783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2" name="Oval 28"/>
          <p:cNvSpPr>
            <a:spLocks noChangeArrowheads="1"/>
          </p:cNvSpPr>
          <p:nvPr/>
        </p:nvSpPr>
        <p:spPr bwMode="auto">
          <a:xfrm>
            <a:off x="4435475" y="32639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3" name="Oval 29"/>
          <p:cNvSpPr>
            <a:spLocks noChangeArrowheads="1"/>
          </p:cNvSpPr>
          <p:nvPr/>
        </p:nvSpPr>
        <p:spPr bwMode="auto">
          <a:xfrm>
            <a:off x="6781800" y="19812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4" name="Oval 30"/>
          <p:cNvSpPr>
            <a:spLocks noChangeArrowheads="1"/>
          </p:cNvSpPr>
          <p:nvPr/>
        </p:nvSpPr>
        <p:spPr bwMode="auto">
          <a:xfrm>
            <a:off x="7239000" y="18288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5" name="Oval 31"/>
          <p:cNvSpPr>
            <a:spLocks noChangeArrowheads="1"/>
          </p:cNvSpPr>
          <p:nvPr/>
        </p:nvSpPr>
        <p:spPr bwMode="auto">
          <a:xfrm>
            <a:off x="7010400" y="26670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6" name="Oval 32"/>
          <p:cNvSpPr>
            <a:spLocks noChangeArrowheads="1"/>
          </p:cNvSpPr>
          <p:nvPr/>
        </p:nvSpPr>
        <p:spPr bwMode="auto">
          <a:xfrm>
            <a:off x="9677400" y="18288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7" name="Oval 33"/>
          <p:cNvSpPr>
            <a:spLocks noChangeArrowheads="1"/>
          </p:cNvSpPr>
          <p:nvPr/>
        </p:nvSpPr>
        <p:spPr bwMode="auto">
          <a:xfrm>
            <a:off x="7315200" y="23622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8" name="Oval 34"/>
          <p:cNvSpPr>
            <a:spLocks noChangeArrowheads="1"/>
          </p:cNvSpPr>
          <p:nvPr/>
        </p:nvSpPr>
        <p:spPr bwMode="auto">
          <a:xfrm>
            <a:off x="7772400" y="25908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9" name="Oval 35"/>
          <p:cNvSpPr>
            <a:spLocks noChangeArrowheads="1"/>
          </p:cNvSpPr>
          <p:nvPr/>
        </p:nvSpPr>
        <p:spPr bwMode="auto">
          <a:xfrm>
            <a:off x="7086600" y="22860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0" name="Oval 36"/>
          <p:cNvSpPr>
            <a:spLocks noChangeArrowheads="1"/>
          </p:cNvSpPr>
          <p:nvPr/>
        </p:nvSpPr>
        <p:spPr bwMode="auto">
          <a:xfrm>
            <a:off x="7391400" y="21336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1" name="Oval 37"/>
          <p:cNvSpPr>
            <a:spLocks noChangeArrowheads="1"/>
          </p:cNvSpPr>
          <p:nvPr/>
        </p:nvSpPr>
        <p:spPr bwMode="auto">
          <a:xfrm>
            <a:off x="7848600" y="22860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2" name="Oval 38"/>
          <p:cNvSpPr>
            <a:spLocks noChangeArrowheads="1"/>
          </p:cNvSpPr>
          <p:nvPr/>
        </p:nvSpPr>
        <p:spPr bwMode="auto">
          <a:xfrm>
            <a:off x="9753600" y="2209800"/>
            <a:ext cx="152400" cy="152400"/>
          </a:xfrm>
          <a:prstGeom prst="ellipse">
            <a:avLst/>
          </a:prstGeom>
          <a:solidFill>
            <a:srgbClr val="F73C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3" name="Oval 39"/>
          <p:cNvSpPr>
            <a:spLocks noChangeArrowheads="1"/>
          </p:cNvSpPr>
          <p:nvPr/>
        </p:nvSpPr>
        <p:spPr bwMode="auto">
          <a:xfrm>
            <a:off x="7543800" y="26670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4" name="Oval 40"/>
          <p:cNvSpPr>
            <a:spLocks noChangeArrowheads="1"/>
          </p:cNvSpPr>
          <p:nvPr/>
        </p:nvSpPr>
        <p:spPr bwMode="auto">
          <a:xfrm>
            <a:off x="7620000" y="17526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5" name="Oval 41"/>
          <p:cNvSpPr>
            <a:spLocks noChangeArrowheads="1"/>
          </p:cNvSpPr>
          <p:nvPr/>
        </p:nvSpPr>
        <p:spPr bwMode="auto">
          <a:xfrm>
            <a:off x="7315200" y="28194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6" name="Oval 42"/>
          <p:cNvSpPr>
            <a:spLocks noChangeArrowheads="1"/>
          </p:cNvSpPr>
          <p:nvPr/>
        </p:nvSpPr>
        <p:spPr bwMode="auto">
          <a:xfrm>
            <a:off x="6934200" y="50292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7" name="Oval 43"/>
          <p:cNvSpPr>
            <a:spLocks noChangeArrowheads="1"/>
          </p:cNvSpPr>
          <p:nvPr/>
        </p:nvSpPr>
        <p:spPr bwMode="auto">
          <a:xfrm>
            <a:off x="7391400" y="48006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8" name="Oval 44"/>
          <p:cNvSpPr>
            <a:spLocks noChangeArrowheads="1"/>
          </p:cNvSpPr>
          <p:nvPr/>
        </p:nvSpPr>
        <p:spPr bwMode="auto">
          <a:xfrm>
            <a:off x="7010400" y="56388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9" name="Oval 45"/>
          <p:cNvSpPr>
            <a:spLocks noChangeArrowheads="1"/>
          </p:cNvSpPr>
          <p:nvPr/>
        </p:nvSpPr>
        <p:spPr bwMode="auto">
          <a:xfrm>
            <a:off x="7315200" y="52578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0" name="Oval 46"/>
          <p:cNvSpPr>
            <a:spLocks noChangeArrowheads="1"/>
          </p:cNvSpPr>
          <p:nvPr/>
        </p:nvSpPr>
        <p:spPr bwMode="auto">
          <a:xfrm>
            <a:off x="7772400" y="52578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1" name="Oval 47"/>
          <p:cNvSpPr>
            <a:spLocks noChangeArrowheads="1"/>
          </p:cNvSpPr>
          <p:nvPr/>
        </p:nvSpPr>
        <p:spPr bwMode="auto">
          <a:xfrm>
            <a:off x="7543800" y="57150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2" name="Oval 48"/>
          <p:cNvSpPr>
            <a:spLocks noChangeArrowheads="1"/>
          </p:cNvSpPr>
          <p:nvPr/>
        </p:nvSpPr>
        <p:spPr bwMode="auto">
          <a:xfrm>
            <a:off x="7696200" y="48768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3" name="Oval 49"/>
          <p:cNvSpPr>
            <a:spLocks noChangeArrowheads="1"/>
          </p:cNvSpPr>
          <p:nvPr/>
        </p:nvSpPr>
        <p:spPr bwMode="auto">
          <a:xfrm>
            <a:off x="6858000" y="53340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4" name="Oval 50"/>
          <p:cNvSpPr>
            <a:spLocks noChangeArrowheads="1"/>
          </p:cNvSpPr>
          <p:nvPr/>
        </p:nvSpPr>
        <p:spPr bwMode="auto">
          <a:xfrm>
            <a:off x="7162800" y="48006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5" name="Oval 51"/>
          <p:cNvSpPr>
            <a:spLocks noChangeArrowheads="1"/>
          </p:cNvSpPr>
          <p:nvPr/>
        </p:nvSpPr>
        <p:spPr bwMode="auto">
          <a:xfrm>
            <a:off x="7315200" y="55626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6" name="Oval 52"/>
          <p:cNvSpPr>
            <a:spLocks noChangeArrowheads="1"/>
          </p:cNvSpPr>
          <p:nvPr/>
        </p:nvSpPr>
        <p:spPr bwMode="auto">
          <a:xfrm>
            <a:off x="7924800" y="56388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7" name="Oval 53"/>
          <p:cNvSpPr>
            <a:spLocks noChangeArrowheads="1"/>
          </p:cNvSpPr>
          <p:nvPr/>
        </p:nvSpPr>
        <p:spPr bwMode="auto">
          <a:xfrm>
            <a:off x="9982200" y="1905000"/>
            <a:ext cx="152400" cy="152400"/>
          </a:xfrm>
          <a:prstGeom prst="ellipse">
            <a:avLst/>
          </a:prstGeom>
          <a:solidFill>
            <a:srgbClr val="F73C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8" name="Oval 54"/>
          <p:cNvSpPr>
            <a:spLocks noChangeArrowheads="1"/>
          </p:cNvSpPr>
          <p:nvPr/>
        </p:nvSpPr>
        <p:spPr bwMode="auto">
          <a:xfrm>
            <a:off x="9448800" y="2667000"/>
            <a:ext cx="152400" cy="152400"/>
          </a:xfrm>
          <a:prstGeom prst="ellipse">
            <a:avLst/>
          </a:prstGeom>
          <a:solidFill>
            <a:srgbClr val="F73C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9" name="Oval 55"/>
          <p:cNvSpPr>
            <a:spLocks noChangeArrowheads="1"/>
          </p:cNvSpPr>
          <p:nvPr/>
        </p:nvSpPr>
        <p:spPr bwMode="auto">
          <a:xfrm>
            <a:off x="10210800" y="2514600"/>
            <a:ext cx="152400" cy="152400"/>
          </a:xfrm>
          <a:prstGeom prst="ellipse">
            <a:avLst/>
          </a:prstGeom>
          <a:solidFill>
            <a:srgbClr val="F73C4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0" name="Oval 56"/>
          <p:cNvSpPr>
            <a:spLocks noChangeArrowheads="1"/>
          </p:cNvSpPr>
          <p:nvPr/>
        </p:nvSpPr>
        <p:spPr bwMode="auto">
          <a:xfrm>
            <a:off x="9296400" y="20574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1" name="Oval 57"/>
          <p:cNvSpPr>
            <a:spLocks noChangeArrowheads="1"/>
          </p:cNvSpPr>
          <p:nvPr/>
        </p:nvSpPr>
        <p:spPr bwMode="auto">
          <a:xfrm>
            <a:off x="9982200" y="27432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2" name="Oval 58"/>
          <p:cNvSpPr>
            <a:spLocks noChangeArrowheads="1"/>
          </p:cNvSpPr>
          <p:nvPr/>
        </p:nvSpPr>
        <p:spPr bwMode="auto">
          <a:xfrm>
            <a:off x="9448800" y="2438400"/>
            <a:ext cx="152400" cy="152400"/>
          </a:xfrm>
          <a:prstGeom prst="ellipse">
            <a:avLst/>
          </a:prstGeom>
          <a:solidFill>
            <a:srgbClr val="F7966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3" name="Oval 59"/>
          <p:cNvSpPr>
            <a:spLocks noChangeArrowheads="1"/>
          </p:cNvSpPr>
          <p:nvPr/>
        </p:nvSpPr>
        <p:spPr bwMode="auto">
          <a:xfrm>
            <a:off x="7696200" y="21336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4" name="Oval 60"/>
          <p:cNvSpPr>
            <a:spLocks noChangeArrowheads="1"/>
          </p:cNvSpPr>
          <p:nvPr/>
        </p:nvSpPr>
        <p:spPr bwMode="auto">
          <a:xfrm>
            <a:off x="10210800" y="2286000"/>
            <a:ext cx="152400" cy="152400"/>
          </a:xfrm>
          <a:prstGeom prst="ellipse">
            <a:avLst/>
          </a:prstGeom>
          <a:solidFill>
            <a:srgbClr val="CFF73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5" name="Oval 61"/>
          <p:cNvSpPr>
            <a:spLocks noChangeArrowheads="1"/>
          </p:cNvSpPr>
          <p:nvPr/>
        </p:nvSpPr>
        <p:spPr bwMode="auto">
          <a:xfrm>
            <a:off x="9448800" y="49530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6" name="Oval 62"/>
          <p:cNvSpPr>
            <a:spLocks noChangeArrowheads="1"/>
          </p:cNvSpPr>
          <p:nvPr/>
        </p:nvSpPr>
        <p:spPr bwMode="auto">
          <a:xfrm>
            <a:off x="9372600" y="53340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7" name="Oval 63"/>
          <p:cNvSpPr>
            <a:spLocks noChangeArrowheads="1"/>
          </p:cNvSpPr>
          <p:nvPr/>
        </p:nvSpPr>
        <p:spPr bwMode="auto">
          <a:xfrm>
            <a:off x="9906000" y="48768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8" name="Oval 64"/>
          <p:cNvSpPr>
            <a:spLocks noChangeArrowheads="1"/>
          </p:cNvSpPr>
          <p:nvPr/>
        </p:nvSpPr>
        <p:spPr bwMode="auto">
          <a:xfrm>
            <a:off x="10363200" y="54864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9" name="Oval 65"/>
          <p:cNvSpPr>
            <a:spLocks noChangeArrowheads="1"/>
          </p:cNvSpPr>
          <p:nvPr/>
        </p:nvSpPr>
        <p:spPr bwMode="auto">
          <a:xfrm>
            <a:off x="9906000" y="5562600"/>
            <a:ext cx="152400" cy="152400"/>
          </a:xfrm>
          <a:prstGeom prst="ellipse">
            <a:avLst/>
          </a:prstGeom>
          <a:solidFill>
            <a:srgbClr val="55C2F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0" name="Oval 66"/>
          <p:cNvSpPr>
            <a:spLocks noChangeArrowheads="1"/>
          </p:cNvSpPr>
          <p:nvPr/>
        </p:nvSpPr>
        <p:spPr bwMode="auto">
          <a:xfrm>
            <a:off x="10134600" y="51816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1" name="Oval 67"/>
          <p:cNvSpPr>
            <a:spLocks noChangeArrowheads="1"/>
          </p:cNvSpPr>
          <p:nvPr/>
        </p:nvSpPr>
        <p:spPr bwMode="auto">
          <a:xfrm>
            <a:off x="9525000" y="5715000"/>
            <a:ext cx="152400" cy="152400"/>
          </a:xfrm>
          <a:prstGeom prst="ellipse">
            <a:avLst/>
          </a:prstGeom>
          <a:solidFill>
            <a:srgbClr val="44F76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2" name="Oval 68"/>
          <p:cNvSpPr>
            <a:spLocks noChangeArrowheads="1"/>
          </p:cNvSpPr>
          <p:nvPr/>
        </p:nvSpPr>
        <p:spPr bwMode="auto">
          <a:xfrm>
            <a:off x="9753600" y="5257800"/>
            <a:ext cx="152400"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3" name="Oval 69"/>
          <p:cNvSpPr>
            <a:spLocks noChangeArrowheads="1"/>
          </p:cNvSpPr>
          <p:nvPr/>
        </p:nvSpPr>
        <p:spPr bwMode="auto">
          <a:xfrm>
            <a:off x="10210800" y="5791200"/>
            <a:ext cx="152400"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4" name="Oval 70"/>
          <p:cNvSpPr>
            <a:spLocks noChangeArrowheads="1"/>
          </p:cNvSpPr>
          <p:nvPr/>
        </p:nvSpPr>
        <p:spPr bwMode="auto">
          <a:xfrm>
            <a:off x="10287000" y="4876800"/>
            <a:ext cx="152400"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5" name="Line 71"/>
          <p:cNvSpPr>
            <a:spLocks noChangeShapeType="1"/>
          </p:cNvSpPr>
          <p:nvPr/>
        </p:nvSpPr>
        <p:spPr bwMode="auto">
          <a:xfrm>
            <a:off x="10058400" y="3352800"/>
            <a:ext cx="0" cy="990600"/>
          </a:xfrm>
          <a:prstGeom prst="line">
            <a:avLst/>
          </a:prstGeom>
          <a:noFill/>
          <a:ln w="28575">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8" name="Text Box 74"/>
          <p:cNvSpPr txBox="1">
            <a:spLocks noChangeArrowheads="1"/>
          </p:cNvSpPr>
          <p:nvPr/>
        </p:nvSpPr>
        <p:spPr bwMode="auto">
          <a:xfrm>
            <a:off x="3812777" y="347990"/>
            <a:ext cx="45448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dirty="0">
                <a:solidFill>
                  <a:srgbClr val="0000FF"/>
                </a:solidFill>
                <a:latin typeface="Arial" charset="0"/>
              </a:rPr>
              <a:t>Model of Speciation</a:t>
            </a:r>
          </a:p>
        </p:txBody>
      </p:sp>
      <p:sp>
        <p:nvSpPr>
          <p:cNvPr id="2" name="TextBox 1">
            <a:extLst>
              <a:ext uri="{FF2B5EF4-FFF2-40B4-BE49-F238E27FC236}">
                <a16:creationId xmlns:a16="http://schemas.microsoft.com/office/drawing/2014/main" id="{37AF14DC-BE3F-EC6E-E4BC-C7B281B89DBF}"/>
              </a:ext>
            </a:extLst>
          </p:cNvPr>
          <p:cNvSpPr txBox="1"/>
          <p:nvPr/>
        </p:nvSpPr>
        <p:spPr>
          <a:xfrm>
            <a:off x="457201" y="2356387"/>
            <a:ext cx="2530476" cy="1077218"/>
          </a:xfrm>
          <a:prstGeom prst="rect">
            <a:avLst/>
          </a:prstGeom>
          <a:noFill/>
        </p:spPr>
        <p:txBody>
          <a:bodyPr wrap="square" rtlCol="0">
            <a:spAutoFit/>
          </a:bodyPr>
          <a:lstStyle/>
          <a:p>
            <a:r>
              <a:rPr lang="en-US" sz="3200" dirty="0">
                <a:solidFill>
                  <a:srgbClr val="FF6600"/>
                </a:solidFill>
                <a:latin typeface="Arial" panose="020B0604020202020204" pitchFamily="34" charset="0"/>
                <a:cs typeface="Arial" panose="020B0604020202020204" pitchFamily="34" charset="0"/>
              </a:rPr>
              <a:t>Must start with what?</a:t>
            </a:r>
          </a:p>
        </p:txBody>
      </p:sp>
    </p:spTree>
    <p:extLst>
      <p:ext uri="{BB962C8B-B14F-4D97-AF65-F5344CB8AC3E}">
        <p14:creationId xmlns:p14="http://schemas.microsoft.com/office/powerpoint/2010/main" val="4282613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E:\My Pictures\Utah\Oregon\2009_03_11\IMG_089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3400" y="959390"/>
            <a:ext cx="5921137" cy="498421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3">
            <a:extLst>
              <a:ext uri="{28A0092B-C50C-407E-A947-70E740481C1C}">
                <a14:useLocalDpi xmlns:a14="http://schemas.microsoft.com/office/drawing/2010/main" val="0"/>
              </a:ext>
            </a:extLst>
          </a:blip>
          <a:srcRect l="1084"/>
          <a:stretch/>
        </p:blipFill>
        <p:spPr bwMode="auto">
          <a:xfrm flipH="1">
            <a:off x="5355782" y="1131023"/>
            <a:ext cx="7162801" cy="478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462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nappingshri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87400"/>
            <a:ext cx="8686800" cy="4394200"/>
          </a:xfrm>
          <a:prstGeom prst="rect">
            <a:avLst/>
          </a:prstGeom>
          <a:noFill/>
          <a:extLst>
            <a:ext uri="{909E8E84-426E-40DD-AFC4-6F175D3DCCD1}">
              <a14:hiddenFill xmlns:a14="http://schemas.microsoft.com/office/drawing/2010/main">
                <a:solidFill>
                  <a:srgbClr val="FFFFFF"/>
                </a:solidFill>
              </a14:hiddenFill>
            </a:ext>
          </a:extLst>
        </p:spPr>
      </p:pic>
      <p:sp>
        <p:nvSpPr>
          <p:cNvPr id="35843" name="Text Box 3"/>
          <p:cNvSpPr txBox="1">
            <a:spLocks noChangeArrowheads="1"/>
          </p:cNvSpPr>
          <p:nvPr/>
        </p:nvSpPr>
        <p:spPr bwMode="auto">
          <a:xfrm>
            <a:off x="3214698" y="152400"/>
            <a:ext cx="57626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latin typeface="Arial" charset="0"/>
              </a:rPr>
              <a:t>Example of Allopatric Speciation</a:t>
            </a:r>
          </a:p>
        </p:txBody>
      </p:sp>
      <p:pic>
        <p:nvPicPr>
          <p:cNvPr id="1026" name="Picture 2" descr="http://education-portal.com/cimages/multimages/16/snapping_shrimp.png"/>
          <p:cNvPicPr>
            <a:picLocks noChangeAspect="1" noChangeArrowheads="1"/>
          </p:cNvPicPr>
          <p:nvPr/>
        </p:nvPicPr>
        <p:blipFill rotWithShape="1">
          <a:blip r:embed="rId3">
            <a:extLst>
              <a:ext uri="{28A0092B-C50C-407E-A947-70E740481C1C}">
                <a14:useLocalDpi xmlns:a14="http://schemas.microsoft.com/office/drawing/2010/main" val="0"/>
              </a:ext>
            </a:extLst>
          </a:blip>
          <a:srcRect t="16000"/>
          <a:stretch/>
        </p:blipFill>
        <p:spPr bwMode="auto">
          <a:xfrm>
            <a:off x="7810500" y="5410200"/>
            <a:ext cx="2857500" cy="2000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371E19-BF32-AC37-AEAF-F1ED16BED70C}"/>
              </a:ext>
            </a:extLst>
          </p:cNvPr>
          <p:cNvSpPr txBox="1"/>
          <p:nvPr/>
        </p:nvSpPr>
        <p:spPr>
          <a:xfrm>
            <a:off x="5181600" y="6070600"/>
            <a:ext cx="2497800" cy="46166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Snapping shrimp</a:t>
            </a:r>
          </a:p>
        </p:txBody>
      </p:sp>
    </p:spTree>
    <p:extLst>
      <p:ext uri="{BB962C8B-B14F-4D97-AF65-F5344CB8AC3E}">
        <p14:creationId xmlns:p14="http://schemas.microsoft.com/office/powerpoint/2010/main" val="959637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049464" y="828675"/>
            <a:ext cx="8093075"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dirty="0">
                <a:latin typeface="Arial" charset="0"/>
              </a:rPr>
              <a:t>The marine inhabitants of the eastern and western shores of South America are very distinct, with extremely few shells, </a:t>
            </a:r>
            <a:r>
              <a:rPr lang="en-US" altLang="en-US" sz="2800" dirty="0" err="1">
                <a:latin typeface="Arial" charset="0"/>
              </a:rPr>
              <a:t>crustacea</a:t>
            </a:r>
            <a:r>
              <a:rPr lang="en-US" altLang="en-US" sz="2800" dirty="0">
                <a:latin typeface="Arial" charset="0"/>
              </a:rPr>
              <a:t>, or </a:t>
            </a:r>
            <a:r>
              <a:rPr lang="en-US" altLang="en-US" sz="2800" dirty="0" err="1">
                <a:latin typeface="Arial" charset="0"/>
              </a:rPr>
              <a:t>echinodermata</a:t>
            </a:r>
            <a:r>
              <a:rPr lang="en-US" altLang="en-US" sz="2800" dirty="0">
                <a:latin typeface="Arial" charset="0"/>
              </a:rPr>
              <a:t> in common; but Dr. Gunther has recently shown that about thirty per cent of the fishes </a:t>
            </a:r>
            <a:r>
              <a:rPr lang="en-US" altLang="en-US" sz="2800" i="1" dirty="0">
                <a:latin typeface="Arial" charset="0"/>
              </a:rPr>
              <a:t>are the same on the opposite sides of the isthmus of Panama</a:t>
            </a:r>
            <a:r>
              <a:rPr lang="en-US" altLang="en-US" sz="2800" dirty="0">
                <a:latin typeface="Arial" charset="0"/>
              </a:rPr>
              <a:t>; and this fact has led naturalists to believe that the isthmus was formerly open.</a:t>
            </a:r>
          </a:p>
          <a:p>
            <a:endParaRPr lang="en-US" altLang="en-US" sz="2800" dirty="0">
              <a:latin typeface="Arial" charset="0"/>
            </a:endParaRPr>
          </a:p>
          <a:p>
            <a:r>
              <a:rPr lang="en-US" altLang="en-US" sz="2800" dirty="0">
                <a:latin typeface="Arial" charset="0"/>
              </a:rPr>
              <a:t>			Darwin, </a:t>
            </a:r>
            <a:r>
              <a:rPr lang="en-US" altLang="en-US" sz="2800" i="1" dirty="0">
                <a:latin typeface="Arial" charset="0"/>
              </a:rPr>
              <a:t>The</a:t>
            </a:r>
            <a:r>
              <a:rPr lang="en-US" altLang="en-US" sz="2800" dirty="0">
                <a:latin typeface="Arial" charset="0"/>
              </a:rPr>
              <a:t> </a:t>
            </a:r>
            <a:r>
              <a:rPr lang="en-US" altLang="en-US" sz="2800" i="1" dirty="0">
                <a:latin typeface="Arial" charset="0"/>
              </a:rPr>
              <a:t>Origin of Species</a:t>
            </a:r>
          </a:p>
        </p:txBody>
      </p:sp>
    </p:spTree>
    <p:extLst>
      <p:ext uri="{BB962C8B-B14F-4D97-AF65-F5344CB8AC3E}">
        <p14:creationId xmlns:p14="http://schemas.microsoft.com/office/powerpoint/2010/main" val="2656006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453015" y="364764"/>
            <a:ext cx="728596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a:solidFill>
                  <a:srgbClr val="0000FF"/>
                </a:solidFill>
                <a:latin typeface="Arial" charset="0"/>
              </a:rPr>
              <a:t>Consequence Of Secondary Contact</a:t>
            </a:r>
          </a:p>
        </p:txBody>
      </p:sp>
      <p:sp>
        <p:nvSpPr>
          <p:cNvPr id="53251" name="Text Box 3"/>
          <p:cNvSpPr txBox="1">
            <a:spLocks noChangeArrowheads="1"/>
          </p:cNvSpPr>
          <p:nvPr/>
        </p:nvSpPr>
        <p:spPr bwMode="auto">
          <a:xfrm>
            <a:off x="990600" y="1143000"/>
            <a:ext cx="10744200"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342900" indent="-342900">
              <a:buClr>
                <a:srgbClr val="FF0000"/>
              </a:buClr>
              <a:buFont typeface="Arial" panose="020B0604020202020204" pitchFamily="34" charset="0"/>
              <a:buChar char="•"/>
            </a:pPr>
            <a:r>
              <a:rPr lang="en-US" altLang="en-US" dirty="0">
                <a:latin typeface="Arial" charset="0"/>
              </a:rPr>
              <a:t>If RIMs not complete → hybrid zone</a:t>
            </a:r>
          </a:p>
          <a:p>
            <a:pPr marL="342900" indent="-342900">
              <a:buClr>
                <a:srgbClr val="FF0000"/>
              </a:buClr>
              <a:buFont typeface="Arial" panose="020B0604020202020204" pitchFamily="34" charset="0"/>
              <a:buChar char="•"/>
            </a:pPr>
            <a:endParaRPr lang="en-US" altLang="en-US" sz="1100" dirty="0">
              <a:latin typeface="Arial" charset="0"/>
            </a:endParaRPr>
          </a:p>
          <a:p>
            <a:pPr marL="342900" indent="-342900">
              <a:buClr>
                <a:srgbClr val="FF0000"/>
              </a:buClr>
              <a:buFont typeface="Arial" panose="020B0604020202020204" pitchFamily="34" charset="0"/>
              <a:buChar char="•"/>
            </a:pPr>
            <a:r>
              <a:rPr lang="en-US" altLang="en-US" dirty="0">
                <a:latin typeface="Arial" charset="0"/>
              </a:rPr>
              <a:t>Strength of RIMs that have developed in </a:t>
            </a:r>
            <a:r>
              <a:rPr lang="en-US" altLang="en-US" i="1" dirty="0" err="1">
                <a:latin typeface="Arial" charset="0"/>
              </a:rPr>
              <a:t>allopatry</a:t>
            </a:r>
            <a:r>
              <a:rPr lang="en-US" altLang="en-US" i="1" dirty="0">
                <a:latin typeface="Arial" charset="0"/>
              </a:rPr>
              <a:t> </a:t>
            </a:r>
            <a:r>
              <a:rPr lang="en-US" altLang="en-US" dirty="0">
                <a:latin typeface="Arial" charset="0"/>
              </a:rPr>
              <a:t>determines the                shape of the hybrid zone</a:t>
            </a:r>
          </a:p>
          <a:p>
            <a:pPr marL="342900" indent="-342900">
              <a:buClr>
                <a:srgbClr val="FF0000"/>
              </a:buClr>
              <a:buFont typeface="Arial" panose="020B0604020202020204" pitchFamily="34" charset="0"/>
              <a:buChar char="•"/>
            </a:pPr>
            <a:endParaRPr lang="en-US" altLang="en-US" sz="1100" dirty="0">
              <a:latin typeface="Arial" charset="0"/>
            </a:endParaRPr>
          </a:p>
          <a:p>
            <a:pPr marL="342900" indent="-342900">
              <a:buClr>
                <a:srgbClr val="FF0000"/>
              </a:buClr>
              <a:buFont typeface="Arial" panose="020B0604020202020204" pitchFamily="34" charset="0"/>
              <a:buChar char="•"/>
            </a:pPr>
            <a:r>
              <a:rPr lang="en-US" altLang="en-US" dirty="0">
                <a:latin typeface="Arial" charset="0"/>
              </a:rPr>
              <a:t>4 possibilities after secondary contact</a:t>
            </a:r>
          </a:p>
          <a:p>
            <a:pPr marL="342900" indent="-342900">
              <a:buClr>
                <a:srgbClr val="FF0000"/>
              </a:buClr>
              <a:buFont typeface="Arial" panose="020B0604020202020204" pitchFamily="34" charset="0"/>
              <a:buChar char="•"/>
            </a:pPr>
            <a:endParaRPr lang="en-US" altLang="en-US" sz="1100" dirty="0">
              <a:solidFill>
                <a:srgbClr val="FF6600"/>
              </a:solidFill>
              <a:latin typeface="Arial" charset="0"/>
            </a:endParaRPr>
          </a:p>
          <a:p>
            <a:pPr marL="342900" indent="-342900">
              <a:buClr>
                <a:srgbClr val="FF0000"/>
              </a:buClr>
              <a:buFont typeface="Arial" panose="020B0604020202020204" pitchFamily="34" charset="0"/>
              <a:buChar char="•"/>
            </a:pPr>
            <a:r>
              <a:rPr lang="en-US" altLang="en-US" dirty="0">
                <a:solidFill>
                  <a:srgbClr val="FF6600"/>
                </a:solidFill>
                <a:latin typeface="Arial" charset="0"/>
              </a:rPr>
              <a:t>What does the size of the hybrid zone tell us about the strength of RIMS?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102" y="5284562"/>
            <a:ext cx="47720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102" y="3693887"/>
            <a:ext cx="4772024"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126" y="3657600"/>
            <a:ext cx="4152674"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9126" y="5248274"/>
            <a:ext cx="4152674" cy="156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239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animEffect transition="in" filter="fade">
                                      <p:cBhvr>
                                        <p:cTn id="7" dur="500"/>
                                        <p:tgtEl>
                                          <p:spTgt spid="5325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51">
                                            <p:txEl>
                                              <p:pRg st="4" end="4"/>
                                            </p:txEl>
                                          </p:spTgt>
                                        </p:tgtEl>
                                        <p:attrNameLst>
                                          <p:attrName>style.visibility</p:attrName>
                                        </p:attrNameLst>
                                      </p:cBhvr>
                                      <p:to>
                                        <p:strVal val="visible"/>
                                      </p:to>
                                    </p:set>
                                    <p:animEffect transition="in" filter="fade">
                                      <p:cBhvr>
                                        <p:cTn id="12" dur="500"/>
                                        <p:tgtEl>
                                          <p:spTgt spid="5325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50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5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251">
                                            <p:txEl>
                                              <p:pRg st="6" end="6"/>
                                            </p:txEl>
                                          </p:spTgt>
                                        </p:tgtEl>
                                        <p:attrNameLst>
                                          <p:attrName>style.visibility</p:attrName>
                                        </p:attrNameLst>
                                      </p:cBhvr>
                                      <p:to>
                                        <p:strVal val="visible"/>
                                      </p:to>
                                    </p:set>
                                    <p:animEffect transition="in" filter="fade">
                                      <p:cBhvr>
                                        <p:cTn id="37" dur="500"/>
                                        <p:tgtEl>
                                          <p:spTgt spid="532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row Hybrid zo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114886"/>
            <a:ext cx="6096000" cy="520495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orvus Hybri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1" y="2057400"/>
            <a:ext cx="2892425" cy="39624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12293" name="Text Box 5"/>
          <p:cNvSpPr txBox="1">
            <a:spLocks noChangeArrowheads="1"/>
          </p:cNvSpPr>
          <p:nvPr/>
        </p:nvSpPr>
        <p:spPr bwMode="auto">
          <a:xfrm>
            <a:off x="2438401" y="6019800"/>
            <a:ext cx="2168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latin typeface="Arial" charset="0"/>
              </a:rPr>
              <a:t>Corvus corone</a:t>
            </a:r>
          </a:p>
        </p:txBody>
      </p:sp>
      <p:sp>
        <p:nvSpPr>
          <p:cNvPr id="12294" name="Text Box 6"/>
          <p:cNvSpPr txBox="1">
            <a:spLocks noChangeArrowheads="1"/>
          </p:cNvSpPr>
          <p:nvPr/>
        </p:nvSpPr>
        <p:spPr bwMode="auto">
          <a:xfrm>
            <a:off x="2514601" y="1600200"/>
            <a:ext cx="2049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latin typeface="Arial" charset="0"/>
              </a:rPr>
              <a:t>Corvus cornix</a:t>
            </a:r>
          </a:p>
        </p:txBody>
      </p:sp>
      <p:sp>
        <p:nvSpPr>
          <p:cNvPr id="12296" name="Line 8"/>
          <p:cNvSpPr>
            <a:spLocks noChangeShapeType="1"/>
          </p:cNvSpPr>
          <p:nvPr/>
        </p:nvSpPr>
        <p:spPr bwMode="auto">
          <a:xfrm flipH="1">
            <a:off x="9144000" y="1295400"/>
            <a:ext cx="762000" cy="1066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2"/>
          <p:cNvSpPr txBox="1">
            <a:spLocks noChangeArrowheads="1"/>
          </p:cNvSpPr>
          <p:nvPr/>
        </p:nvSpPr>
        <p:spPr bwMode="auto">
          <a:xfrm>
            <a:off x="604120" y="344126"/>
            <a:ext cx="86922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solidFill>
                  <a:srgbClr val="FF6600"/>
                </a:solidFill>
                <a:latin typeface="Arial" charset="0"/>
              </a:rPr>
              <a:t>What does this hybrid zone say about the RIMs in these two species?</a:t>
            </a:r>
          </a:p>
        </p:txBody>
      </p:sp>
    </p:spTree>
    <p:extLst>
      <p:ext uri="{BB962C8B-B14F-4D97-AF65-F5344CB8AC3E}">
        <p14:creationId xmlns:p14="http://schemas.microsoft.com/office/powerpoint/2010/main" val="356309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886200" y="457200"/>
            <a:ext cx="4343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dirty="0">
                <a:solidFill>
                  <a:srgbClr val="0000FF"/>
                </a:solidFill>
                <a:latin typeface="Arial" charset="0"/>
              </a:rPr>
              <a:t>Ring Species</a:t>
            </a:r>
            <a:endParaRPr lang="en-US" altLang="en-US" sz="3200" b="1" dirty="0">
              <a:latin typeface="Arial" charset="0"/>
            </a:endParaRPr>
          </a:p>
        </p:txBody>
      </p:sp>
      <p:pic>
        <p:nvPicPr>
          <p:cNvPr id="2050" name="Picture 2" descr="http://bestclipartblog.com/clipart-pics/mountain-clip-art-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2590800"/>
            <a:ext cx="2438400" cy="2231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743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609600" y="304800"/>
            <a:ext cx="43434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dirty="0">
                <a:solidFill>
                  <a:srgbClr val="0000FF"/>
                </a:solidFill>
                <a:latin typeface="Arial" charset="0"/>
              </a:rPr>
              <a:t>A Ring Species:</a:t>
            </a:r>
            <a:r>
              <a:rPr lang="en-US" altLang="en-US" dirty="0">
                <a:latin typeface="Arial" charset="0"/>
              </a:rPr>
              <a:t> </a:t>
            </a:r>
          </a:p>
          <a:p>
            <a:endParaRPr lang="en-US" altLang="en-US" dirty="0">
              <a:latin typeface="Arial" charset="0"/>
            </a:endParaRPr>
          </a:p>
          <a:p>
            <a:r>
              <a:rPr lang="en-US" altLang="en-US" b="1" i="1" dirty="0" err="1">
                <a:solidFill>
                  <a:srgbClr val="FF0000"/>
                </a:solidFill>
                <a:latin typeface="Arial" charset="0"/>
              </a:rPr>
              <a:t>Ensatina</a:t>
            </a:r>
            <a:r>
              <a:rPr lang="en-US" altLang="en-US" b="1" i="1" dirty="0">
                <a:solidFill>
                  <a:srgbClr val="FF0000"/>
                </a:solidFill>
                <a:latin typeface="Arial" charset="0"/>
              </a:rPr>
              <a:t> </a:t>
            </a:r>
            <a:r>
              <a:rPr lang="en-US" altLang="en-US" b="1" i="1" dirty="0" err="1">
                <a:solidFill>
                  <a:srgbClr val="FF0000"/>
                </a:solidFill>
                <a:latin typeface="Arial" charset="0"/>
              </a:rPr>
              <a:t>eschscholtzii</a:t>
            </a:r>
            <a:endParaRPr lang="en-US" altLang="en-US" b="1" dirty="0">
              <a:solidFill>
                <a:srgbClr val="FF0000"/>
              </a:solidFill>
              <a:latin typeface="Arial" charset="0"/>
            </a:endParaRPr>
          </a:p>
        </p:txBody>
      </p:sp>
      <p:sp>
        <p:nvSpPr>
          <p:cNvPr id="13316" name="Text Box 4"/>
          <p:cNvSpPr txBox="1">
            <a:spLocks noChangeArrowheads="1"/>
          </p:cNvSpPr>
          <p:nvPr/>
        </p:nvSpPr>
        <p:spPr bwMode="auto">
          <a:xfrm>
            <a:off x="7315200" y="6386822"/>
            <a:ext cx="4664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latin typeface="Arial" charset="0"/>
              </a:rPr>
              <a:t>FROM: Moritz et al. 1992. Sys. Biol. 41:273-292</a:t>
            </a:r>
          </a:p>
        </p:txBody>
      </p:sp>
      <p:pic>
        <p:nvPicPr>
          <p:cNvPr id="3082" name="Picture 10" descr="http://www.californiaherps.com/salamanders/images/eexanthopticabr3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148"/>
          <a:stretch/>
        </p:blipFill>
        <p:spPr bwMode="auto">
          <a:xfrm>
            <a:off x="1524000" y="3038989"/>
            <a:ext cx="4810848" cy="36507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mphibiaWeb - Ensatina eschscholtzii">
            <a:extLst>
              <a:ext uri="{FF2B5EF4-FFF2-40B4-BE49-F238E27FC236}">
                <a16:creationId xmlns:a16="http://schemas.microsoft.com/office/drawing/2014/main" id="{A98CA9FB-C6F6-45E6-9B91-E67CCB5F97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68" r="74400" b="29350"/>
          <a:stretch/>
        </p:blipFill>
        <p:spPr bwMode="auto">
          <a:xfrm>
            <a:off x="6705600" y="58954"/>
            <a:ext cx="3505200" cy="6134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12203-885B-4D67-BD75-90990C4802E7}"/>
              </a:ext>
            </a:extLst>
          </p:cNvPr>
          <p:cNvSpPr txBox="1"/>
          <p:nvPr/>
        </p:nvSpPr>
        <p:spPr>
          <a:xfrm>
            <a:off x="457200" y="1827983"/>
            <a:ext cx="5937663" cy="461665"/>
          </a:xfrm>
          <a:prstGeom prst="rect">
            <a:avLst/>
          </a:prstGeom>
          <a:noFill/>
        </p:spPr>
        <p:txBody>
          <a:bodyPr wrap="square" rtlCol="0">
            <a:spAutoFit/>
          </a:bodyPr>
          <a:lstStyle/>
          <a:p>
            <a:r>
              <a:rPr lang="en-US" dirty="0">
                <a:solidFill>
                  <a:srgbClr val="FF6600"/>
                </a:solidFill>
                <a:latin typeface="Arial" panose="020B0604020202020204" pitchFamily="34" charset="0"/>
                <a:cs typeface="Arial" panose="020B0604020202020204" pitchFamily="34" charset="0"/>
              </a:rPr>
              <a:t>Where has </a:t>
            </a:r>
            <a:r>
              <a:rPr lang="en-US" i="1" dirty="0" err="1">
                <a:solidFill>
                  <a:srgbClr val="FF6600"/>
                </a:solidFill>
                <a:latin typeface="Arial" panose="020B0604020202020204" pitchFamily="34" charset="0"/>
                <a:cs typeface="Arial" panose="020B0604020202020204" pitchFamily="34" charset="0"/>
              </a:rPr>
              <a:t>Ensatina</a:t>
            </a:r>
            <a:r>
              <a:rPr lang="en-US" dirty="0">
                <a:solidFill>
                  <a:srgbClr val="FF6600"/>
                </a:solidFill>
                <a:latin typeface="Arial" panose="020B0604020202020204" pitchFamily="34" charset="0"/>
                <a:cs typeface="Arial" panose="020B0604020202020204" pitchFamily="34" charset="0"/>
              </a:rPr>
              <a:t> experienced a ring?</a:t>
            </a:r>
          </a:p>
        </p:txBody>
      </p:sp>
    </p:spTree>
    <p:extLst>
      <p:ext uri="{BB962C8B-B14F-4D97-AF65-F5344CB8AC3E}">
        <p14:creationId xmlns:p14="http://schemas.microsoft.com/office/powerpoint/2010/main" val="206482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iomedcentral.com/content/figures/1471-2148-11-194-1-l.jpg"/>
          <p:cNvPicPr>
            <a:picLocks noChangeAspect="1" noChangeArrowheads="1"/>
          </p:cNvPicPr>
          <p:nvPr/>
        </p:nvPicPr>
        <p:blipFill rotWithShape="1">
          <a:blip r:embed="rId2">
            <a:extLst>
              <a:ext uri="{28A0092B-C50C-407E-A947-70E740481C1C}">
                <a14:useLocalDpi xmlns:a14="http://schemas.microsoft.com/office/drawing/2010/main" val="0"/>
              </a:ext>
            </a:extLst>
          </a:blip>
          <a:srcRect t="5755" r="30741"/>
          <a:stretch/>
        </p:blipFill>
        <p:spPr bwMode="auto">
          <a:xfrm>
            <a:off x="4695826" y="50222"/>
            <a:ext cx="5972175" cy="5959591"/>
          </a:xfrm>
          <a:prstGeom prst="rect">
            <a:avLst/>
          </a:prstGeom>
          <a:noFill/>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1676400" y="457200"/>
            <a:ext cx="43434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dirty="0">
                <a:solidFill>
                  <a:srgbClr val="0000FF"/>
                </a:solidFill>
                <a:latin typeface="Arial" charset="0"/>
              </a:rPr>
              <a:t>A RING SPECIES:</a:t>
            </a:r>
            <a:r>
              <a:rPr lang="en-US" altLang="en-US" dirty="0">
                <a:latin typeface="Arial" charset="0"/>
              </a:rPr>
              <a:t> </a:t>
            </a:r>
          </a:p>
          <a:p>
            <a:endParaRPr lang="en-US" altLang="en-US" dirty="0">
              <a:latin typeface="Arial" charset="0"/>
            </a:endParaRPr>
          </a:p>
          <a:p>
            <a:r>
              <a:rPr lang="en-US" altLang="en-US" b="1" i="1" dirty="0" err="1">
                <a:solidFill>
                  <a:srgbClr val="FF0000"/>
                </a:solidFill>
                <a:latin typeface="Arial" charset="0"/>
              </a:rPr>
              <a:t>Ensatina</a:t>
            </a:r>
            <a:r>
              <a:rPr lang="en-US" altLang="en-US" b="1" i="1" dirty="0">
                <a:solidFill>
                  <a:srgbClr val="FF0000"/>
                </a:solidFill>
                <a:latin typeface="Arial" charset="0"/>
              </a:rPr>
              <a:t> </a:t>
            </a:r>
            <a:r>
              <a:rPr lang="en-US" altLang="en-US" b="1" i="1" dirty="0" err="1">
                <a:solidFill>
                  <a:srgbClr val="FF0000"/>
                </a:solidFill>
                <a:latin typeface="Arial" charset="0"/>
              </a:rPr>
              <a:t>eschscholtzii</a:t>
            </a:r>
            <a:endParaRPr lang="en-US" altLang="en-US" b="1" dirty="0">
              <a:solidFill>
                <a:srgbClr val="FF0000"/>
              </a:solidFill>
              <a:latin typeface="Arial" charset="0"/>
            </a:endParaRPr>
          </a:p>
        </p:txBody>
      </p:sp>
      <p:sp>
        <p:nvSpPr>
          <p:cNvPr id="13316" name="Text Box 4"/>
          <p:cNvSpPr txBox="1">
            <a:spLocks noChangeArrowheads="1"/>
          </p:cNvSpPr>
          <p:nvPr/>
        </p:nvSpPr>
        <p:spPr bwMode="auto">
          <a:xfrm>
            <a:off x="5927726" y="6521450"/>
            <a:ext cx="4664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latin typeface="Arial" charset="0"/>
              </a:rPr>
              <a:t>FROM: Moritz et al. 1992. Sys. Biol. 41:273-292</a:t>
            </a:r>
          </a:p>
        </p:txBody>
      </p:sp>
      <p:sp>
        <p:nvSpPr>
          <p:cNvPr id="13317" name="Text Box 5"/>
          <p:cNvSpPr txBox="1">
            <a:spLocks noChangeArrowheads="1"/>
          </p:cNvSpPr>
          <p:nvPr/>
        </p:nvSpPr>
        <p:spPr bwMode="auto">
          <a:xfrm>
            <a:off x="7217230" y="6092765"/>
            <a:ext cx="3352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latin typeface="Arial" charset="0"/>
              </a:rPr>
              <a:t>Secondary Contact</a:t>
            </a:r>
          </a:p>
        </p:txBody>
      </p:sp>
      <p:sp>
        <p:nvSpPr>
          <p:cNvPr id="13318" name="Line 6"/>
          <p:cNvSpPr>
            <a:spLocks noChangeShapeType="1"/>
          </p:cNvSpPr>
          <p:nvPr/>
        </p:nvSpPr>
        <p:spPr bwMode="auto">
          <a:xfrm flipV="1">
            <a:off x="8267700" y="4038600"/>
            <a:ext cx="0" cy="205416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9" name="Oval 7"/>
          <p:cNvSpPr>
            <a:spLocks noChangeArrowheads="1"/>
          </p:cNvSpPr>
          <p:nvPr/>
        </p:nvSpPr>
        <p:spPr bwMode="auto">
          <a:xfrm>
            <a:off x="8077200" y="3657600"/>
            <a:ext cx="381000" cy="3810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76" name="Picture 4" descr="http://www.californiaherps.com/salamanders/images/eeklauberimp3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2" y="5341257"/>
            <a:ext cx="2324100" cy="15494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farm4.staticflickr.com/3253/2397189595_0d229f12e2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3773378"/>
            <a:ext cx="2324102" cy="15678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farm6.staticflickr.com/5345/6932049364_60d4b68454_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2260262"/>
            <a:ext cx="2324103" cy="154940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californiaherps.com/salamanders/images/eexanthopticabr31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2148"/>
          <a:stretch/>
        </p:blipFill>
        <p:spPr bwMode="auto">
          <a:xfrm>
            <a:off x="3848100" y="5341256"/>
            <a:ext cx="1998727" cy="151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37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par>
                                <p:cTn id="14" presetID="10" presetClass="entr" presetSubtype="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317"/>
                                        </p:tgtEl>
                                        <p:attrNameLst>
                                          <p:attrName>style.visibility</p:attrName>
                                        </p:attrNameLst>
                                      </p:cBhvr>
                                      <p:to>
                                        <p:strVal val="visible"/>
                                      </p:to>
                                    </p:set>
                                    <p:animEffect transition="in" filter="fade">
                                      <p:cBhvr>
                                        <p:cTn id="19" dur="500"/>
                                        <p:tgtEl>
                                          <p:spTgt spid="133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318"/>
                                        </p:tgtEl>
                                        <p:attrNameLst>
                                          <p:attrName>style.visibility</p:attrName>
                                        </p:attrNameLst>
                                      </p:cBhvr>
                                      <p:to>
                                        <p:strVal val="visible"/>
                                      </p:to>
                                    </p:set>
                                    <p:animEffect transition="in" filter="fade">
                                      <p:cBhvr>
                                        <p:cTn id="24" dur="500"/>
                                        <p:tgtEl>
                                          <p:spTgt spid="133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319"/>
                                        </p:tgtEl>
                                        <p:attrNameLst>
                                          <p:attrName>style.visibility</p:attrName>
                                        </p:attrNameLst>
                                      </p:cBhvr>
                                      <p:to>
                                        <p:strVal val="visible"/>
                                      </p:to>
                                    </p:set>
                                    <p:animEffect transition="in" filter="fade">
                                      <p:cBhvr>
                                        <p:cTn id="27"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animBg="1"/>
      <p:bldP spid="13319"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1" name="Text Box 5"/>
          <p:cNvSpPr txBox="1">
            <a:spLocks noChangeArrowheads="1"/>
          </p:cNvSpPr>
          <p:nvPr/>
        </p:nvSpPr>
        <p:spPr bwMode="auto">
          <a:xfrm>
            <a:off x="1752601" y="346502"/>
            <a:ext cx="50688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solidFill>
                  <a:srgbClr val="0000FF"/>
                </a:solidFill>
                <a:latin typeface="Arial" charset="0"/>
              </a:rPr>
              <a:t>RING SPECIES II:</a:t>
            </a:r>
          </a:p>
          <a:p>
            <a:r>
              <a:rPr lang="en-US" altLang="en-US" b="1" dirty="0">
                <a:solidFill>
                  <a:srgbClr val="0000FF"/>
                </a:solidFill>
                <a:latin typeface="Arial" charset="0"/>
              </a:rPr>
              <a:t>GREENISH WARBLER COMPLEX</a:t>
            </a:r>
          </a:p>
        </p:txBody>
      </p:sp>
      <p:pic>
        <p:nvPicPr>
          <p:cNvPr id="5122" name="Picture 2" descr="http://www.zoology.ubc.ca/%7Eirwin/images/greenish%20warbler%20map.jpg"/>
          <p:cNvPicPr>
            <a:picLocks noChangeAspect="1" noChangeArrowheads="1"/>
          </p:cNvPicPr>
          <p:nvPr/>
        </p:nvPicPr>
        <p:blipFill rotWithShape="1">
          <a:blip r:embed="rId3">
            <a:extLst>
              <a:ext uri="{28A0092B-C50C-407E-A947-70E740481C1C}">
                <a14:useLocalDpi xmlns:a14="http://schemas.microsoft.com/office/drawing/2010/main" val="0"/>
              </a:ext>
            </a:extLst>
          </a:blip>
          <a:srcRect l="9104" t="6722" r="6314" b="7130"/>
          <a:stretch/>
        </p:blipFill>
        <p:spPr bwMode="auto">
          <a:xfrm>
            <a:off x="1524000" y="1495577"/>
            <a:ext cx="7010400" cy="5355166"/>
          </a:xfrm>
          <a:prstGeom prst="rect">
            <a:avLst/>
          </a:prstGeom>
          <a:noFill/>
          <a:extLst>
            <a:ext uri="{909E8E84-426E-40DD-AFC4-6F175D3DCCD1}">
              <a14:hiddenFill xmlns:a14="http://schemas.microsoft.com/office/drawing/2010/main">
                <a:solidFill>
                  <a:srgbClr val="FFFFFF"/>
                </a:solidFill>
              </a14:hiddenFill>
            </a:ext>
          </a:extLst>
        </p:spPr>
      </p:pic>
      <p:sp>
        <p:nvSpPr>
          <p:cNvPr id="14340" name="Text Box 4"/>
          <p:cNvSpPr txBox="1">
            <a:spLocks noChangeArrowheads="1"/>
          </p:cNvSpPr>
          <p:nvPr/>
        </p:nvSpPr>
        <p:spPr bwMode="auto">
          <a:xfrm>
            <a:off x="7934326" y="6629400"/>
            <a:ext cx="27336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900" b="1" dirty="0">
                <a:latin typeface="Arial" charset="0"/>
              </a:rPr>
              <a:t>FROM: Irwin et al. 2001. Nature 409:333-337</a:t>
            </a:r>
          </a:p>
        </p:txBody>
      </p:sp>
      <p:pic>
        <p:nvPicPr>
          <p:cNvPr id="4098" name="Picture 2" descr="http://orientalbirdimages.org/images/data/twobarred_greenish_warbler_a_tt.jpg"/>
          <p:cNvPicPr>
            <a:picLocks noChangeAspect="1" noChangeArrowheads="1"/>
          </p:cNvPicPr>
          <p:nvPr/>
        </p:nvPicPr>
        <p:blipFill rotWithShape="1">
          <a:blip r:embed="rId4">
            <a:extLst>
              <a:ext uri="{28A0092B-C50C-407E-A947-70E740481C1C}">
                <a14:useLocalDpi xmlns:a14="http://schemas.microsoft.com/office/drawing/2010/main" val="0"/>
              </a:ext>
            </a:extLst>
          </a:blip>
          <a:srcRect t="21068" r="10109" b="13131"/>
          <a:stretch/>
        </p:blipFill>
        <p:spPr bwMode="auto">
          <a:xfrm flipH="1">
            <a:off x="8012978" y="0"/>
            <a:ext cx="2655023"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274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3" name="Picture 3" descr="Warbler Ring Song"/>
          <p:cNvPicPr>
            <a:picLocks noChangeAspect="1" noChangeArrowheads="1"/>
          </p:cNvPicPr>
          <p:nvPr/>
        </p:nvPicPr>
        <p:blipFill rotWithShape="1">
          <a:blip r:embed="rId3">
            <a:extLst>
              <a:ext uri="{28A0092B-C50C-407E-A947-70E740481C1C}">
                <a14:useLocalDpi xmlns:a14="http://schemas.microsoft.com/office/drawing/2010/main" val="0"/>
              </a:ext>
            </a:extLst>
          </a:blip>
          <a:srcRect t="9074"/>
          <a:stretch/>
        </p:blipFill>
        <p:spPr bwMode="auto">
          <a:xfrm>
            <a:off x="1676400" y="1030514"/>
            <a:ext cx="7392578" cy="5744936"/>
          </a:xfrm>
          <a:prstGeom prst="rect">
            <a:avLst/>
          </a:prstGeom>
          <a:noFill/>
          <a:extLst>
            <a:ext uri="{909E8E84-426E-40DD-AFC4-6F175D3DCCD1}">
              <a14:hiddenFill xmlns:a14="http://schemas.microsoft.com/office/drawing/2010/main">
                <a:solidFill>
                  <a:srgbClr val="FFFFFF"/>
                </a:solidFill>
              </a14:hiddenFill>
            </a:ext>
          </a:extLst>
        </p:spPr>
      </p:pic>
      <p:sp>
        <p:nvSpPr>
          <p:cNvPr id="15364" name="Text Box 4"/>
          <p:cNvSpPr txBox="1">
            <a:spLocks noChangeArrowheads="1"/>
          </p:cNvSpPr>
          <p:nvPr/>
        </p:nvSpPr>
        <p:spPr bwMode="auto">
          <a:xfrm>
            <a:off x="7848600" y="6623050"/>
            <a:ext cx="2819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900" b="1">
                <a:latin typeface="Arial" charset="0"/>
              </a:rPr>
              <a:t>FROM: Irwin et al. 2001. Nature 409:333-337</a:t>
            </a:r>
          </a:p>
        </p:txBody>
      </p:sp>
      <p:sp>
        <p:nvSpPr>
          <p:cNvPr id="15365" name="Text Box 5"/>
          <p:cNvSpPr txBox="1">
            <a:spLocks noChangeArrowheads="1"/>
          </p:cNvSpPr>
          <p:nvPr/>
        </p:nvSpPr>
        <p:spPr bwMode="auto">
          <a:xfrm>
            <a:off x="1600200" y="83404"/>
            <a:ext cx="50408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FF"/>
                </a:solidFill>
                <a:latin typeface="Arial" charset="0"/>
              </a:rPr>
              <a:t>RING SPECIES II:</a:t>
            </a:r>
          </a:p>
          <a:p>
            <a:r>
              <a:rPr lang="en-US" altLang="en-US" b="1" dirty="0">
                <a:solidFill>
                  <a:srgbClr val="0000FF"/>
                </a:solidFill>
                <a:latin typeface="Arial" charset="0"/>
              </a:rPr>
              <a:t>GREENISH WARBLER COMPLEX</a:t>
            </a:r>
          </a:p>
        </p:txBody>
      </p:sp>
      <p:pic>
        <p:nvPicPr>
          <p:cNvPr id="6" name="Picture 2" descr="Warbler Ring"/>
          <p:cNvPicPr>
            <a:picLocks noChangeAspect="1" noChangeArrowheads="1"/>
          </p:cNvPicPr>
          <p:nvPr/>
        </p:nvPicPr>
        <p:blipFill rotWithShape="1">
          <a:blip r:embed="rId4">
            <a:extLst>
              <a:ext uri="{28A0092B-C50C-407E-A947-70E740481C1C}">
                <a14:useLocalDpi xmlns:a14="http://schemas.microsoft.com/office/drawing/2010/main" val="0"/>
              </a:ext>
            </a:extLst>
          </a:blip>
          <a:srcRect t="9121"/>
          <a:stretch/>
        </p:blipFill>
        <p:spPr bwMode="auto">
          <a:xfrm>
            <a:off x="6784831" y="1"/>
            <a:ext cx="4035569"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612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6" name="Rectangle 4"/>
          <p:cNvSpPr>
            <a:spLocks noChangeArrowheads="1"/>
          </p:cNvSpPr>
          <p:nvPr/>
        </p:nvSpPr>
        <p:spPr bwMode="auto">
          <a:xfrm>
            <a:off x="2793982" y="376665"/>
            <a:ext cx="6550063" cy="8309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b="1">
                <a:latin typeface="Arial" charset="0"/>
              </a:rPr>
              <a:t>Speciation by Distance in a Ring Species </a:t>
            </a:r>
          </a:p>
          <a:p>
            <a:pPr algn="ctr"/>
            <a:r>
              <a:rPr lang="en-US" altLang="en-US" sz="1600" b="1">
                <a:latin typeface="Arial" charset="0"/>
              </a:rPr>
              <a:t>Darren E. Irwin, Staffan Bensch, Jessica H. Irwin, Trevor D. Price</a:t>
            </a:r>
            <a:r>
              <a:rPr lang="en-US" altLang="en-US">
                <a:latin typeface="Arial" charset="0"/>
              </a:rPr>
              <a:t> </a:t>
            </a:r>
          </a:p>
        </p:txBody>
      </p:sp>
      <p:sp>
        <p:nvSpPr>
          <p:cNvPr id="49157" name="Rectangle 5"/>
          <p:cNvSpPr>
            <a:spLocks noChangeArrowheads="1"/>
          </p:cNvSpPr>
          <p:nvPr/>
        </p:nvSpPr>
        <p:spPr bwMode="auto">
          <a:xfrm>
            <a:off x="5715001" y="6400800"/>
            <a:ext cx="4695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400" i="1">
                <a:latin typeface="Arial" charset="0"/>
              </a:rPr>
              <a:t>Science</a:t>
            </a:r>
            <a:r>
              <a:rPr lang="en-US" altLang="en-US" sz="1400">
                <a:latin typeface="Arial" charset="0"/>
              </a:rPr>
              <a:t>, Vol 307, Issue 5708, 414-416 , 21 January 2005</a:t>
            </a:r>
          </a:p>
        </p:txBody>
      </p:sp>
      <p:pic>
        <p:nvPicPr>
          <p:cNvPr id="49158" name="Picture 6" descr="Irwin et al 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1"/>
            <a:ext cx="5067300" cy="4710113"/>
          </a:xfrm>
          <a:prstGeom prst="rect">
            <a:avLst/>
          </a:prstGeom>
          <a:noFill/>
          <a:extLst>
            <a:ext uri="{909E8E84-426E-40DD-AFC4-6F175D3DCCD1}">
              <a14:hiddenFill xmlns:a14="http://schemas.microsoft.com/office/drawing/2010/main">
                <a:solidFill>
                  <a:srgbClr val="FFFFFF"/>
                </a:solidFill>
              </a14:hiddenFill>
            </a:ext>
          </a:extLst>
        </p:spPr>
      </p:pic>
      <p:pic>
        <p:nvPicPr>
          <p:cNvPr id="49159" name="Picture 7" descr="Irwin et al Ring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447800"/>
            <a:ext cx="29083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396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Artist's impression of the 'frog from h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29000"/>
            <a:ext cx="3581400" cy="2624138"/>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Beelzebufo (left) was 2-3 times bigger than the largest living South American frog in this family (top right), and 4-5 times bigger than the largest living Malagasy frog (bottom 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81001"/>
            <a:ext cx="3581400" cy="2506663"/>
          </a:xfrm>
          <a:prstGeom prst="rect">
            <a:avLst/>
          </a:prstGeom>
          <a:noFill/>
          <a:extLst>
            <a:ext uri="{909E8E84-426E-40DD-AFC4-6F175D3DCCD1}">
              <a14:hiddenFill xmlns:a14="http://schemas.microsoft.com/office/drawing/2010/main">
                <a:solidFill>
                  <a:srgbClr val="FFFFFF"/>
                </a:solidFill>
              </a14:hiddenFill>
            </a:ext>
          </a:extLst>
        </p:spPr>
      </p:pic>
      <p:sp>
        <p:nvSpPr>
          <p:cNvPr id="29700" name="Text Box 4"/>
          <p:cNvSpPr txBox="1">
            <a:spLocks noChangeArrowheads="1"/>
          </p:cNvSpPr>
          <p:nvPr/>
        </p:nvSpPr>
        <p:spPr bwMode="auto">
          <a:xfrm>
            <a:off x="1828800" y="304800"/>
            <a:ext cx="4852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Arial" charset="0"/>
              </a:rPr>
              <a:t>Giant frog found in Madagascar </a:t>
            </a:r>
          </a:p>
        </p:txBody>
      </p:sp>
      <p:sp>
        <p:nvSpPr>
          <p:cNvPr id="29701" name="Text Box 5"/>
          <p:cNvSpPr txBox="1">
            <a:spLocks noChangeArrowheads="1"/>
          </p:cNvSpPr>
          <p:nvPr/>
        </p:nvSpPr>
        <p:spPr bwMode="auto">
          <a:xfrm>
            <a:off x="1828800" y="990601"/>
            <a:ext cx="4953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latin typeface="Arial" charset="0"/>
              </a:rPr>
              <a:t>A giant frog that hopped around Madagascar 65–70 million years ago has been discovered.</a:t>
            </a:r>
          </a:p>
          <a:p>
            <a:endParaRPr lang="en-US" altLang="en-US" sz="1400">
              <a:latin typeface="Arial" charset="0"/>
            </a:endParaRPr>
          </a:p>
          <a:p>
            <a:r>
              <a:rPr lang="en-US" altLang="en-US" sz="1400">
                <a:latin typeface="Arial" charset="0"/>
              </a:rPr>
              <a:t>Fossil fragments show that the frog, called </a:t>
            </a:r>
            <a:r>
              <a:rPr lang="en-US" altLang="en-US" sz="1400" b="1" i="1">
                <a:latin typeface="Arial" charset="0"/>
              </a:rPr>
              <a:t>Beelzebufo ampinga</a:t>
            </a:r>
            <a:r>
              <a:rPr lang="en-US" altLang="en-US" sz="1400">
                <a:latin typeface="Arial" charset="0"/>
              </a:rPr>
              <a:t>, could have measured 20 centimetres across its squat head, and probably more than 40 centimetres from snout to tail. The researchers nicknamed the monstrous beast ‘the frog from hell’; the official name comes from one of the many names for the devil (Beelzebub) and the Latin for 'toad' (bufo). </a:t>
            </a:r>
          </a:p>
          <a:p>
            <a:endParaRPr lang="en-US" altLang="en-US" sz="1400">
              <a:latin typeface="Arial" charset="0"/>
            </a:endParaRPr>
          </a:p>
          <a:p>
            <a:r>
              <a:rPr lang="en-US" altLang="en-US" sz="1400">
                <a:latin typeface="Arial" charset="0"/>
              </a:rPr>
              <a:t>Strangely, the frog looks to be more similar to a subfamily of amphibians called the Ceratophryinae, thought to be endemic to South America, than to any of the hundreds of frog species of present-day Madagascar.</a:t>
            </a:r>
          </a:p>
          <a:p>
            <a:endParaRPr lang="en-US" altLang="en-US" sz="1400">
              <a:latin typeface="Arial" charset="0"/>
            </a:endParaRPr>
          </a:p>
          <a:p>
            <a:r>
              <a:rPr lang="en-US" altLang="en-US" sz="1400">
                <a:latin typeface="Arial" charset="0"/>
              </a:rPr>
              <a:t>It is thought that the supercontinent called Gondwana, made up of Antarctica, South America, Africa, Madagascar, the Indian subcontinent, and Australia and New Zealand, began to split apart some 160 million years ago. But the </a:t>
            </a:r>
            <a:r>
              <a:rPr lang="en-US" altLang="en-US" sz="1400" i="1">
                <a:latin typeface="Arial" charset="0"/>
              </a:rPr>
              <a:t>Beelzebufo</a:t>
            </a:r>
            <a:r>
              <a:rPr lang="en-US" altLang="en-US" sz="1400">
                <a:latin typeface="Arial" charset="0"/>
              </a:rPr>
              <a:t> fossils support the controversial notion that parts of the supercontinent stayed together until much later than that, says Susan Evans, a vertebrate morphologist and palaeontologist at University College London, UK.</a:t>
            </a:r>
          </a:p>
        </p:txBody>
      </p:sp>
      <p:sp>
        <p:nvSpPr>
          <p:cNvPr id="29702" name="Text Box 6"/>
          <p:cNvSpPr txBox="1">
            <a:spLocks noChangeArrowheads="1"/>
          </p:cNvSpPr>
          <p:nvPr/>
        </p:nvSpPr>
        <p:spPr bwMode="auto">
          <a:xfrm>
            <a:off x="2743201" y="6400800"/>
            <a:ext cx="67992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latin typeface="Arial" charset="0"/>
              </a:rPr>
              <a:t>Evans, S. E., Jones, M. E. H. &amp; Krause, D. W. </a:t>
            </a:r>
            <a:r>
              <a:rPr lang="en-US" altLang="en-US" sz="1200" i="1">
                <a:latin typeface="Arial" charset="0"/>
              </a:rPr>
              <a:t>Proc. Natl Acad. Sci. USA</a:t>
            </a:r>
            <a:r>
              <a:rPr lang="en-US" altLang="en-US" sz="1200">
                <a:latin typeface="Arial" charset="0"/>
              </a:rPr>
              <a:t>, 105, 2951-2956 (2008).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zygotic Reproductive Barriers &amp; Speciation: Definition &amp; Examples -  Video &amp; Lesson Transcript | Study.com">
            <a:extLst>
              <a:ext uri="{FF2B5EF4-FFF2-40B4-BE49-F238E27FC236}">
                <a16:creationId xmlns:a16="http://schemas.microsoft.com/office/drawing/2014/main" id="{80B9B032-CFDF-4FD8-915D-8FACD1C7E0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05" b="16818"/>
          <a:stretch/>
        </p:blipFill>
        <p:spPr bwMode="auto">
          <a:xfrm>
            <a:off x="54430" y="35741"/>
            <a:ext cx="4688114"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og and a cat lying on the floor&#10;&#10;Description automatically generated with medium confidence">
            <a:extLst>
              <a:ext uri="{FF2B5EF4-FFF2-40B4-BE49-F238E27FC236}">
                <a16:creationId xmlns:a16="http://schemas.microsoft.com/office/drawing/2014/main" id="{F36CCD21-B31B-C3E4-2A14-8B228E5C7E39}"/>
              </a:ext>
            </a:extLst>
          </p:cNvPr>
          <p:cNvPicPr>
            <a:picLocks noChangeAspect="1"/>
          </p:cNvPicPr>
          <p:nvPr/>
        </p:nvPicPr>
        <p:blipFill rotWithShape="1">
          <a:blip r:embed="rId3">
            <a:extLst>
              <a:ext uri="{28A0092B-C50C-407E-A947-70E740481C1C}">
                <a14:useLocalDpi xmlns:a14="http://schemas.microsoft.com/office/drawing/2010/main" val="0"/>
              </a:ext>
            </a:extLst>
          </a:blip>
          <a:srcRect t="13333" b="13333"/>
          <a:stretch/>
        </p:blipFill>
        <p:spPr>
          <a:xfrm>
            <a:off x="1953492" y="4471060"/>
            <a:ext cx="4294909" cy="2362200"/>
          </a:xfrm>
          <a:prstGeom prst="rect">
            <a:avLst/>
          </a:prstGeom>
        </p:spPr>
      </p:pic>
      <p:pic>
        <p:nvPicPr>
          <p:cNvPr id="4" name="Picture 4" descr="Moth antenna">
            <a:extLst>
              <a:ext uri="{FF2B5EF4-FFF2-40B4-BE49-F238E27FC236}">
                <a16:creationId xmlns:a16="http://schemas.microsoft.com/office/drawing/2014/main" id="{481CCA93-CAD6-49B8-06BD-A035D8C27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139" y="1796145"/>
            <a:ext cx="3429000" cy="2525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Male frog">
            <a:extLst>
              <a:ext uri="{FF2B5EF4-FFF2-40B4-BE49-F238E27FC236}">
                <a16:creationId xmlns:a16="http://schemas.microsoft.com/office/drawing/2014/main" id="{34B33D37-5D88-9591-96AD-091ABEBB2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4695" y="838200"/>
            <a:ext cx="4068763" cy="2789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1.bp.blogspot.com/-U1jCqLjtsTY/UZIpgTsSYCI/AAAAAAAAihA/Aw8Hd1q0xCI/s1600/010-funny-animal-gifs-bird-mating-dance.gif">
            <a:extLst>
              <a:ext uri="{FF2B5EF4-FFF2-40B4-BE49-F238E27FC236}">
                <a16:creationId xmlns:a16="http://schemas.microsoft.com/office/drawing/2014/main" id="{7F258C95-CFFC-5094-2D44-A3C8B37784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94862" y="3866218"/>
            <a:ext cx="3808596" cy="2789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hr-rna.com/RNA/images/Reptiles%20and%20Amphibs/Brown%20Snake%20tongue%20Bell.jpg">
            <a:extLst>
              <a:ext uri="{FF2B5EF4-FFF2-40B4-BE49-F238E27FC236}">
                <a16:creationId xmlns:a16="http://schemas.microsoft.com/office/drawing/2014/main" id="{CEDFC80D-2CE8-1FEE-BB8F-26017F5CA2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000" y="1830781"/>
            <a:ext cx="3086982" cy="252571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a:extLst>
              <a:ext uri="{FF2B5EF4-FFF2-40B4-BE49-F238E27FC236}">
                <a16:creationId xmlns:a16="http://schemas.microsoft.com/office/drawing/2014/main" id="{7FEB11E2-6926-CB19-3AB9-039DBA5E8905}"/>
              </a:ext>
            </a:extLst>
          </p:cNvPr>
          <p:cNvSpPr txBox="1">
            <a:spLocks noChangeArrowheads="1"/>
          </p:cNvSpPr>
          <p:nvPr/>
        </p:nvSpPr>
        <p:spPr bwMode="auto">
          <a:xfrm>
            <a:off x="5181600" y="104223"/>
            <a:ext cx="66271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a:solidFill>
                  <a:srgbClr val="0000FF"/>
                </a:solidFill>
                <a:latin typeface="Arial" charset="0"/>
              </a:rPr>
              <a:t>Prezygotic Isolating Mechanisms</a:t>
            </a:r>
          </a:p>
        </p:txBody>
      </p:sp>
    </p:spTree>
    <p:extLst>
      <p:ext uri="{BB962C8B-B14F-4D97-AF65-F5344CB8AC3E}">
        <p14:creationId xmlns:p14="http://schemas.microsoft.com/office/powerpoint/2010/main" val="1815387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243985" y="228600"/>
            <a:ext cx="42162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solidFill>
                  <a:srgbClr val="0000FF"/>
                </a:solidFill>
                <a:latin typeface="Arial" charset="0"/>
              </a:rPr>
              <a:t>Barriers to Gene Flow II</a:t>
            </a:r>
          </a:p>
        </p:txBody>
      </p:sp>
      <p:sp>
        <p:nvSpPr>
          <p:cNvPr id="17411" name="Text Box 3"/>
          <p:cNvSpPr txBox="1">
            <a:spLocks noChangeArrowheads="1"/>
          </p:cNvSpPr>
          <p:nvPr/>
        </p:nvSpPr>
        <p:spPr bwMode="auto">
          <a:xfrm>
            <a:off x="2133600" y="1229142"/>
            <a:ext cx="71628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lvl="1" indent="231775">
              <a:spcBef>
                <a:spcPct val="50000"/>
              </a:spcBef>
              <a:buClr>
                <a:srgbClr val="0000FF"/>
              </a:buClr>
              <a:buFont typeface="Wingdings" pitchFamily="2" charset="2"/>
              <a:buChar char="§"/>
            </a:pPr>
            <a:r>
              <a:rPr lang="en-US" altLang="en-US" dirty="0">
                <a:latin typeface="Arial" charset="0"/>
              </a:rPr>
              <a:t> Zygote dies</a:t>
            </a:r>
          </a:p>
          <a:p>
            <a:pPr marL="0" lvl="1" indent="231775">
              <a:spcBef>
                <a:spcPct val="50000"/>
              </a:spcBef>
              <a:buClr>
                <a:srgbClr val="0000FF"/>
              </a:buClr>
              <a:buFont typeface="Wingdings" pitchFamily="2" charset="2"/>
              <a:buChar char="§"/>
            </a:pPr>
            <a:r>
              <a:rPr lang="en-US" altLang="en-US" dirty="0">
                <a:latin typeface="Arial" charset="0"/>
              </a:rPr>
              <a:t> F</a:t>
            </a:r>
            <a:r>
              <a:rPr lang="en-US" altLang="en-US" baseline="-25000" dirty="0">
                <a:latin typeface="Arial" charset="0"/>
              </a:rPr>
              <a:t>1</a:t>
            </a:r>
            <a:r>
              <a:rPr lang="en-US" altLang="en-US" dirty="0">
                <a:latin typeface="Arial" charset="0"/>
              </a:rPr>
              <a:t> hybrid has reduced viability</a:t>
            </a:r>
          </a:p>
          <a:p>
            <a:pPr marL="0" lvl="1" indent="231775">
              <a:spcBef>
                <a:spcPct val="50000"/>
              </a:spcBef>
              <a:buClr>
                <a:srgbClr val="0000FF"/>
              </a:buClr>
              <a:buFont typeface="Wingdings" pitchFamily="2" charset="2"/>
              <a:buChar char="§"/>
            </a:pPr>
            <a:r>
              <a:rPr lang="en-US" altLang="en-US" dirty="0">
                <a:latin typeface="Arial" charset="0"/>
              </a:rPr>
              <a:t> F</a:t>
            </a:r>
            <a:r>
              <a:rPr lang="en-US" altLang="en-US" baseline="-25000" dirty="0">
                <a:latin typeface="Arial" charset="0"/>
              </a:rPr>
              <a:t>1</a:t>
            </a:r>
            <a:r>
              <a:rPr lang="en-US" altLang="en-US" dirty="0">
                <a:latin typeface="Arial" charset="0"/>
              </a:rPr>
              <a:t> hybrid viable, but has reduced fertility</a:t>
            </a:r>
          </a:p>
          <a:p>
            <a:pPr marL="0" lvl="1" indent="231775">
              <a:spcBef>
                <a:spcPct val="50000"/>
              </a:spcBef>
              <a:buClr>
                <a:srgbClr val="0000FF"/>
              </a:buClr>
              <a:buFont typeface="Wingdings" pitchFamily="2" charset="2"/>
              <a:buChar char="§"/>
            </a:pPr>
            <a:r>
              <a:rPr lang="en-US" altLang="en-US" dirty="0">
                <a:latin typeface="Arial" charset="0"/>
              </a:rPr>
              <a:t> Reduced viability or fertility in F</a:t>
            </a:r>
            <a:r>
              <a:rPr lang="en-US" altLang="en-US" baseline="-25000" dirty="0">
                <a:latin typeface="Arial" charset="0"/>
              </a:rPr>
              <a:t>2</a:t>
            </a:r>
            <a:r>
              <a:rPr lang="en-US" altLang="en-US" dirty="0">
                <a:latin typeface="Arial" charset="0"/>
              </a:rPr>
              <a:t> or backcross</a:t>
            </a:r>
          </a:p>
        </p:txBody>
      </p:sp>
    </p:spTree>
    <p:extLst>
      <p:ext uri="{BB962C8B-B14F-4D97-AF65-F5344CB8AC3E}">
        <p14:creationId xmlns:p14="http://schemas.microsoft.com/office/powerpoint/2010/main" val="3397125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descr="Birds divers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
            <a:ext cx="4419600" cy="3226811"/>
          </a:xfrm>
          <a:prstGeom prst="rect">
            <a:avLst/>
          </a:prstGeom>
          <a:noFill/>
          <a:extLst>
            <a:ext uri="{909E8E84-426E-40DD-AFC4-6F175D3DCCD1}">
              <a14:hiddenFill xmlns:a14="http://schemas.microsoft.com/office/drawing/2010/main">
                <a:solidFill>
                  <a:srgbClr val="FFFFFF"/>
                </a:solidFill>
              </a14:hiddenFill>
            </a:ext>
          </a:extLst>
        </p:spPr>
      </p:pic>
      <p:sp>
        <p:nvSpPr>
          <p:cNvPr id="20483" name="Text Box 3"/>
          <p:cNvSpPr txBox="1">
            <a:spLocks noChangeArrowheads="1"/>
          </p:cNvSpPr>
          <p:nvPr/>
        </p:nvSpPr>
        <p:spPr bwMode="auto">
          <a:xfrm>
            <a:off x="2148230" y="224136"/>
            <a:ext cx="3635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b="1" dirty="0">
                <a:solidFill>
                  <a:srgbClr val="0000FF"/>
                </a:solidFill>
                <a:latin typeface="Arial" charset="0"/>
              </a:rPr>
              <a:t>SEXUAL SELECTION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480" y="3505200"/>
            <a:ext cx="4477520" cy="335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http://2.bp.blogspot.com/-Hxtc6CPMcGM/T7hdcSDyBmI/AAAAAAAAABA/R5gfS46vhaU/s1600/19_Red_BoP_Paradisaea_rubr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001" r="8841" b="18614"/>
          <a:stretch/>
        </p:blipFill>
        <p:spPr bwMode="auto">
          <a:xfrm>
            <a:off x="2209800" y="685801"/>
            <a:ext cx="3454400" cy="30697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34886" y="3907972"/>
            <a:ext cx="4572000" cy="2585323"/>
          </a:xfrm>
          <a:prstGeom prst="rect">
            <a:avLst/>
          </a:prstGeom>
        </p:spPr>
        <p:txBody>
          <a:bodyPr>
            <a:spAutoFit/>
          </a:bodyPr>
          <a:lstStyle/>
          <a:p>
            <a:r>
              <a:rPr lang="en-US" altLang="en-US" sz="1800" dirty="0">
                <a:latin typeface="Arial" charset="0"/>
              </a:rPr>
              <a:t>I think it will be admitted by naturalists… that secondary sexual characters are highly variable.  It will also be admitted that species of the same group differ from each other more widely in their secondary sexual characters than in other parts of their organization…</a:t>
            </a:r>
          </a:p>
          <a:p>
            <a:endParaRPr lang="en-US" altLang="en-US" sz="1800" dirty="0">
              <a:latin typeface="Arial" charset="0"/>
            </a:endParaRPr>
          </a:p>
          <a:p>
            <a:r>
              <a:rPr lang="en-US" altLang="en-US" sz="1800" dirty="0">
                <a:latin typeface="Arial" charset="0"/>
              </a:rPr>
              <a:t>	Darwin, </a:t>
            </a:r>
            <a:r>
              <a:rPr lang="en-US" altLang="en-US" sz="1800" i="1" dirty="0">
                <a:latin typeface="Arial" charset="0"/>
              </a:rPr>
              <a:t>The</a:t>
            </a:r>
            <a:r>
              <a:rPr lang="en-US" altLang="en-US" sz="1800" dirty="0">
                <a:latin typeface="Arial" charset="0"/>
              </a:rPr>
              <a:t> </a:t>
            </a:r>
            <a:r>
              <a:rPr lang="en-US" altLang="en-US" sz="1800" i="1" dirty="0">
                <a:latin typeface="Arial" charset="0"/>
              </a:rPr>
              <a:t>Origin of Species</a:t>
            </a:r>
          </a:p>
        </p:txBody>
      </p:sp>
    </p:spTree>
    <p:extLst>
      <p:ext uri="{BB962C8B-B14F-4D97-AF65-F5344CB8AC3E}">
        <p14:creationId xmlns:p14="http://schemas.microsoft.com/office/powerpoint/2010/main" val="3237655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descr="Veiled chamele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286000"/>
            <a:ext cx="41148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brevicornis -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21717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Brookesia - 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1" y="0"/>
            <a:ext cx="1998663"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hameleo jacksoni - h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1600" y="5121276"/>
            <a:ext cx="2946400" cy="17367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ead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6670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Head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
            <a:ext cx="2160588"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ead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4105276"/>
            <a:ext cx="3892550" cy="275272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nasuta - hea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4600576"/>
            <a:ext cx="236220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oustaleti - hea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2438400"/>
            <a:ext cx="18351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pardalis -head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1" y="1"/>
            <a:ext cx="2593975" cy="230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771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descr="finches Feeding adapt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2133600"/>
            <a:ext cx="3133725"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Finches song 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69925"/>
            <a:ext cx="4260850" cy="5518150"/>
          </a:xfrm>
          <a:prstGeom prst="rect">
            <a:avLst/>
          </a:prstGeom>
          <a:noFill/>
          <a:extLst>
            <a:ext uri="{909E8E84-426E-40DD-AFC4-6F175D3DCCD1}">
              <a14:hiddenFill xmlns:a14="http://schemas.microsoft.com/office/drawing/2010/main">
                <a:solidFill>
                  <a:srgbClr val="FFFFFF"/>
                </a:solidFill>
              </a14:hiddenFill>
            </a:ext>
          </a:extLst>
        </p:spPr>
      </p:pic>
      <p:sp>
        <p:nvSpPr>
          <p:cNvPr id="22532" name="Text Box 4"/>
          <p:cNvSpPr txBox="1">
            <a:spLocks noChangeArrowheads="1"/>
          </p:cNvSpPr>
          <p:nvPr/>
        </p:nvSpPr>
        <p:spPr bwMode="auto">
          <a:xfrm>
            <a:off x="6553201" y="6400800"/>
            <a:ext cx="380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Arial" charset="0"/>
              </a:rPr>
              <a:t>FROM: Podos, J. 2001. </a:t>
            </a:r>
            <a:r>
              <a:rPr lang="en-US" altLang="en-US" sz="1400" b="1" i="1">
                <a:latin typeface="Arial" charset="0"/>
              </a:rPr>
              <a:t>Nature</a:t>
            </a:r>
            <a:r>
              <a:rPr lang="en-US" altLang="en-US" sz="1400" b="1">
                <a:latin typeface="Arial" charset="0"/>
              </a:rPr>
              <a:t> 409:185-188.</a:t>
            </a:r>
          </a:p>
        </p:txBody>
      </p:sp>
      <p:sp>
        <p:nvSpPr>
          <p:cNvPr id="22533" name="Text Box 5"/>
          <p:cNvSpPr txBox="1">
            <a:spLocks noChangeArrowheads="1"/>
          </p:cNvSpPr>
          <p:nvPr/>
        </p:nvSpPr>
        <p:spPr bwMode="auto">
          <a:xfrm>
            <a:off x="1676401" y="381000"/>
            <a:ext cx="45116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latin typeface="Arial" charset="0"/>
              </a:rPr>
              <a:t>ORIGIN OF PREMATING ISOLATION AS A PASSIVE RESPONSE TO ECOLOGICAL DIVERGENCE</a:t>
            </a:r>
          </a:p>
        </p:txBody>
      </p:sp>
      <p:sp>
        <p:nvSpPr>
          <p:cNvPr id="22534" name="Text Box 6"/>
          <p:cNvSpPr txBox="1">
            <a:spLocks noChangeArrowheads="1"/>
          </p:cNvSpPr>
          <p:nvPr/>
        </p:nvSpPr>
        <p:spPr bwMode="auto">
          <a:xfrm>
            <a:off x="1524000" y="5791201"/>
            <a:ext cx="491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latin typeface="Arial" charset="0"/>
              </a:rPr>
              <a:t>TWO SPECIES OF DARWIN’S FINCHES</a:t>
            </a:r>
          </a:p>
        </p:txBody>
      </p:sp>
    </p:spTree>
    <p:extLst>
      <p:ext uri="{BB962C8B-B14F-4D97-AF65-F5344CB8AC3E}">
        <p14:creationId xmlns:p14="http://schemas.microsoft.com/office/powerpoint/2010/main" val="1722698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601295" y="304800"/>
            <a:ext cx="69894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a:solidFill>
                  <a:srgbClr val="0000FF"/>
                </a:solidFill>
                <a:latin typeface="Arial" charset="0"/>
              </a:rPr>
              <a:t>Post-zygotic Isolating Mechanisms</a:t>
            </a:r>
          </a:p>
        </p:txBody>
      </p:sp>
      <p:sp>
        <p:nvSpPr>
          <p:cNvPr id="23555" name="Text Box 3"/>
          <p:cNvSpPr txBox="1">
            <a:spLocks noChangeArrowheads="1"/>
          </p:cNvSpPr>
          <p:nvPr/>
        </p:nvSpPr>
        <p:spPr bwMode="auto">
          <a:xfrm>
            <a:off x="685800" y="1524000"/>
            <a:ext cx="11125200"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347663" indent="-347663">
              <a:buClr>
                <a:srgbClr val="FF0000"/>
              </a:buClr>
              <a:buFont typeface="Wingdings" pitchFamily="2" charset="2"/>
              <a:buChar char="§"/>
            </a:pPr>
            <a:r>
              <a:rPr lang="en-US" altLang="en-US" sz="2800" dirty="0">
                <a:latin typeface="Arial" charset="0"/>
              </a:rPr>
              <a:t>Postzygotic Barriers</a:t>
            </a:r>
          </a:p>
          <a:p>
            <a:pPr marL="347663" indent="-347663">
              <a:buClr>
                <a:srgbClr val="FF0000"/>
              </a:buClr>
              <a:buFont typeface="Wingdings" pitchFamily="2" charset="2"/>
              <a:buChar char="§"/>
            </a:pPr>
            <a:endParaRPr lang="en-US" altLang="en-US" sz="2800" dirty="0">
              <a:latin typeface="Arial" charset="0"/>
            </a:endParaRPr>
          </a:p>
          <a:p>
            <a:pPr marL="347663" indent="-347663">
              <a:buClr>
                <a:srgbClr val="FF0000"/>
              </a:buClr>
              <a:buFont typeface="Wingdings" pitchFamily="2" charset="2"/>
              <a:buChar char="§"/>
            </a:pPr>
            <a:r>
              <a:rPr lang="en-US" altLang="en-US" sz="2800" dirty="0">
                <a:solidFill>
                  <a:srgbClr val="FF6600"/>
                </a:solidFill>
                <a:latin typeface="Arial" charset="0"/>
              </a:rPr>
              <a:t>Caused by ?</a:t>
            </a:r>
          </a:p>
          <a:p>
            <a:pPr marL="347663" indent="-347663">
              <a:buClr>
                <a:srgbClr val="FF0000"/>
              </a:buClr>
              <a:buFont typeface="Wingdings" pitchFamily="2" charset="2"/>
              <a:buChar char="§"/>
            </a:pPr>
            <a:endParaRPr lang="en-US" altLang="en-US" sz="2800" dirty="0">
              <a:latin typeface="Arial" charset="0"/>
            </a:endParaRPr>
          </a:p>
          <a:p>
            <a:pPr marL="347663" indent="-347663">
              <a:buClr>
                <a:srgbClr val="FF0000"/>
              </a:buClr>
              <a:buFont typeface="Wingdings" pitchFamily="2" charset="2"/>
              <a:buChar char="§"/>
            </a:pPr>
            <a:r>
              <a:rPr lang="en-US" altLang="en-US" sz="2800" dirty="0">
                <a:latin typeface="Arial" charset="0"/>
              </a:rPr>
              <a:t>Genetic developmental incompatibility</a:t>
            </a:r>
          </a:p>
          <a:p>
            <a:pPr marL="1262063" lvl="4" indent="-347663">
              <a:buClr>
                <a:srgbClr val="FF0000"/>
              </a:buClr>
              <a:buFont typeface="Arial" panose="020B0604020202020204" pitchFamily="34" charset="0"/>
              <a:buChar char="–"/>
            </a:pPr>
            <a:r>
              <a:rPr lang="en-US" altLang="en-US" dirty="0">
                <a:latin typeface="Arial" charset="0"/>
              </a:rPr>
              <a:t>Chromosomal differences</a:t>
            </a:r>
          </a:p>
          <a:p>
            <a:pPr marL="1262063" lvl="4" indent="-347663">
              <a:buClr>
                <a:srgbClr val="FF0000"/>
              </a:buClr>
              <a:buFont typeface="Arial" panose="020B0604020202020204" pitchFamily="34" charset="0"/>
              <a:buChar char="–"/>
            </a:pPr>
            <a:r>
              <a:rPr lang="en-US" altLang="en-US" dirty="0">
                <a:latin typeface="Arial" charset="0"/>
              </a:rPr>
              <a:t>Chromosomal abnormalities</a:t>
            </a:r>
          </a:p>
          <a:p>
            <a:pPr marL="1262063" lvl="4" indent="-347663">
              <a:buClr>
                <a:srgbClr val="FF0000"/>
              </a:buClr>
              <a:buFont typeface="Arial" panose="020B0604020202020204" pitchFamily="34" charset="0"/>
              <a:buChar char="–"/>
            </a:pPr>
            <a:r>
              <a:rPr lang="en-US" altLang="en-US" dirty="0">
                <a:latin typeface="Arial" charset="0"/>
              </a:rPr>
              <a:t>Epistatic interactions</a:t>
            </a:r>
          </a:p>
          <a:p>
            <a:pPr marL="347663" indent="-347663">
              <a:buClr>
                <a:srgbClr val="FF0000"/>
              </a:buClr>
              <a:buFont typeface="Wingdings" pitchFamily="2" charset="2"/>
              <a:buChar char="§"/>
            </a:pPr>
            <a:endParaRPr lang="en-US" altLang="en-US" sz="2800" dirty="0">
              <a:latin typeface="Arial" charset="0"/>
            </a:endParaRPr>
          </a:p>
          <a:p>
            <a:pPr marL="347663" indent="-347663">
              <a:buClr>
                <a:srgbClr val="FF0000"/>
              </a:buClr>
              <a:buFont typeface="Wingdings" pitchFamily="2" charset="2"/>
              <a:buChar char="§"/>
            </a:pPr>
            <a:r>
              <a:rPr lang="en-US" altLang="en-US" sz="2800" dirty="0">
                <a:solidFill>
                  <a:srgbClr val="FF6600"/>
                </a:solidFill>
                <a:latin typeface="Arial" charset="0"/>
              </a:rPr>
              <a:t>Can isolating mechanisms affect sexes differently?</a:t>
            </a:r>
          </a:p>
        </p:txBody>
      </p:sp>
      <p:pic>
        <p:nvPicPr>
          <p:cNvPr id="2" name="Picture 2" descr="http://eweb.furman.edu/%7Ewworthen/bio111/10sp1.jpg">
            <a:extLst>
              <a:ext uri="{FF2B5EF4-FFF2-40B4-BE49-F238E27FC236}">
                <a16:creationId xmlns:a16="http://schemas.microsoft.com/office/drawing/2014/main" id="{B0BCA132-E8B8-D852-9B37-DF33BF033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143000"/>
            <a:ext cx="3799681" cy="255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38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2" end="2"/>
                                            </p:txEl>
                                          </p:spTgt>
                                        </p:tgtEl>
                                        <p:attrNameLst>
                                          <p:attrName>style.visibility</p:attrName>
                                        </p:attrNameLst>
                                      </p:cBhvr>
                                      <p:to>
                                        <p:strVal val="visible"/>
                                      </p:to>
                                    </p:set>
                                    <p:animEffect transition="in" filter="fade">
                                      <p:cBhvr>
                                        <p:cTn id="7" dur="500"/>
                                        <p:tgtEl>
                                          <p:spTgt spid="2355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xEl>
                                              <p:pRg st="4" end="4"/>
                                            </p:txEl>
                                          </p:spTgt>
                                        </p:tgtEl>
                                        <p:attrNameLst>
                                          <p:attrName>style.visibility</p:attrName>
                                        </p:attrNameLst>
                                      </p:cBhvr>
                                      <p:to>
                                        <p:strVal val="visible"/>
                                      </p:to>
                                    </p:set>
                                    <p:animEffect transition="in" filter="fade">
                                      <p:cBhvr>
                                        <p:cTn id="12" dur="500"/>
                                        <p:tgtEl>
                                          <p:spTgt spid="23555">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555">
                                            <p:txEl>
                                              <p:pRg st="5" end="5"/>
                                            </p:txEl>
                                          </p:spTgt>
                                        </p:tgtEl>
                                        <p:attrNameLst>
                                          <p:attrName>style.visibility</p:attrName>
                                        </p:attrNameLst>
                                      </p:cBhvr>
                                      <p:to>
                                        <p:strVal val="visible"/>
                                      </p:to>
                                    </p:set>
                                    <p:animEffect transition="in" filter="fade">
                                      <p:cBhvr>
                                        <p:cTn id="15" dur="500"/>
                                        <p:tgtEl>
                                          <p:spTgt spid="2355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555">
                                            <p:txEl>
                                              <p:pRg st="6" end="6"/>
                                            </p:txEl>
                                          </p:spTgt>
                                        </p:tgtEl>
                                        <p:attrNameLst>
                                          <p:attrName>style.visibility</p:attrName>
                                        </p:attrNameLst>
                                      </p:cBhvr>
                                      <p:to>
                                        <p:strVal val="visible"/>
                                      </p:to>
                                    </p:set>
                                    <p:animEffect transition="in" filter="fade">
                                      <p:cBhvr>
                                        <p:cTn id="18" dur="500"/>
                                        <p:tgtEl>
                                          <p:spTgt spid="23555">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555">
                                            <p:txEl>
                                              <p:pRg st="7" end="7"/>
                                            </p:txEl>
                                          </p:spTgt>
                                        </p:tgtEl>
                                        <p:attrNameLst>
                                          <p:attrName>style.visibility</p:attrName>
                                        </p:attrNameLst>
                                      </p:cBhvr>
                                      <p:to>
                                        <p:strVal val="visible"/>
                                      </p:to>
                                    </p:set>
                                    <p:animEffect transition="in" filter="fade">
                                      <p:cBhvr>
                                        <p:cTn id="21" dur="500"/>
                                        <p:tgtEl>
                                          <p:spTgt spid="23555">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555">
                                            <p:txEl>
                                              <p:pRg st="9" end="9"/>
                                            </p:txEl>
                                          </p:spTgt>
                                        </p:tgtEl>
                                        <p:attrNameLst>
                                          <p:attrName>style.visibility</p:attrName>
                                        </p:attrNameLst>
                                      </p:cBhvr>
                                      <p:to>
                                        <p:strVal val="visible"/>
                                      </p:to>
                                    </p:set>
                                    <p:animEffect transition="in" filter="fade">
                                      <p:cBhvr>
                                        <p:cTn id="26" dur="500"/>
                                        <p:tgtEl>
                                          <p:spTgt spid="2355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descr="Coyne and Or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8686800" cy="4178300"/>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3"/>
          <p:cNvSpPr txBox="1">
            <a:spLocks noChangeArrowheads="1"/>
          </p:cNvSpPr>
          <p:nvPr/>
        </p:nvSpPr>
        <p:spPr bwMode="auto">
          <a:xfrm>
            <a:off x="1897064" y="304801"/>
            <a:ext cx="83978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solidFill>
                  <a:srgbClr val="0000FF"/>
                </a:solidFill>
                <a:latin typeface="Arial" charset="0"/>
              </a:rPr>
              <a:t>EVIDENCE OF THE CLASSIC VIEW OF SPECIATION: </a:t>
            </a:r>
          </a:p>
          <a:p>
            <a:pPr algn="ctr"/>
            <a:r>
              <a:rPr lang="en-US" altLang="en-US" b="1">
                <a:solidFill>
                  <a:srgbClr val="0000FF"/>
                </a:solidFill>
                <a:latin typeface="Arial" charset="0"/>
              </a:rPr>
              <a:t>ACCUMULATION OF SMALL DIFFERENCES OVER TIME</a:t>
            </a:r>
          </a:p>
        </p:txBody>
      </p:sp>
    </p:spTree>
    <p:extLst>
      <p:ext uri="{BB962C8B-B14F-4D97-AF65-F5344CB8AC3E}">
        <p14:creationId xmlns:p14="http://schemas.microsoft.com/office/powerpoint/2010/main" val="1503431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onkey-mur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53412"/>
            <a:ext cx="1219200" cy="2461189"/>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secretari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442" y="609601"/>
            <a:ext cx="2605808" cy="176847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mu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0433" y="3886200"/>
            <a:ext cx="4355355" cy="2971800"/>
          </a:xfrm>
          <a:prstGeom prst="rect">
            <a:avLst/>
          </a:prstGeom>
          <a:noFill/>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3294062" y="2362200"/>
            <a:ext cx="1658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Secretariat</a:t>
            </a:r>
          </a:p>
        </p:txBody>
      </p:sp>
      <p:sp>
        <p:nvSpPr>
          <p:cNvPr id="25606" name="Text Box 6"/>
          <p:cNvSpPr txBox="1">
            <a:spLocks noChangeArrowheads="1"/>
          </p:cNvSpPr>
          <p:nvPr/>
        </p:nvSpPr>
        <p:spPr bwMode="auto">
          <a:xfrm>
            <a:off x="7696200" y="25146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charset="0"/>
              </a:rPr>
              <a:t>Donkey</a:t>
            </a:r>
          </a:p>
        </p:txBody>
      </p:sp>
      <p:sp>
        <p:nvSpPr>
          <p:cNvPr id="25608" name="Text Box 8"/>
          <p:cNvSpPr txBox="1">
            <a:spLocks noChangeArrowheads="1"/>
          </p:cNvSpPr>
          <p:nvPr/>
        </p:nvSpPr>
        <p:spPr bwMode="auto">
          <a:xfrm>
            <a:off x="6308725" y="1335088"/>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latin typeface="Arial" charset="0"/>
              </a:rPr>
              <a:t>X</a:t>
            </a:r>
          </a:p>
        </p:txBody>
      </p:sp>
      <p:sp>
        <p:nvSpPr>
          <p:cNvPr id="25609" name="Text Box 9"/>
          <p:cNvSpPr txBox="1">
            <a:spLocks noChangeArrowheads="1"/>
          </p:cNvSpPr>
          <p:nvPr/>
        </p:nvSpPr>
        <p:spPr bwMode="auto">
          <a:xfrm>
            <a:off x="4513263" y="3436257"/>
            <a:ext cx="1795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charset="0"/>
              </a:rPr>
              <a:t>Sterile Mule</a:t>
            </a:r>
          </a:p>
        </p:txBody>
      </p:sp>
      <p:sp>
        <p:nvSpPr>
          <p:cNvPr id="25615" name="Line 15"/>
          <p:cNvSpPr>
            <a:spLocks noChangeShapeType="1"/>
          </p:cNvSpPr>
          <p:nvPr/>
        </p:nvSpPr>
        <p:spPr bwMode="auto">
          <a:xfrm flipH="1">
            <a:off x="6696076" y="2590800"/>
            <a:ext cx="9525" cy="1143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6" name="Text Box 16"/>
          <p:cNvSpPr txBox="1">
            <a:spLocks noChangeArrowheads="1"/>
          </p:cNvSpPr>
          <p:nvPr/>
        </p:nvSpPr>
        <p:spPr bwMode="auto">
          <a:xfrm>
            <a:off x="152400" y="76200"/>
            <a:ext cx="35702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FF"/>
                </a:solidFill>
                <a:latin typeface="Arial" charset="0"/>
              </a:rPr>
              <a:t>Chromosomal Sterility:</a:t>
            </a:r>
          </a:p>
        </p:txBody>
      </p:sp>
      <p:pic>
        <p:nvPicPr>
          <p:cNvPr id="1026" name="Picture 2" descr="http://upload.wikimedia.org/wikipedia/commons/9/96/Old_hinny_in_Oklahom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847" y="1657350"/>
            <a:ext cx="6486525" cy="5200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3299F2-9DB7-6A7A-B416-6F8454C510EC}"/>
              </a:ext>
            </a:extLst>
          </p:cNvPr>
          <p:cNvSpPr txBox="1"/>
          <p:nvPr/>
        </p:nvSpPr>
        <p:spPr>
          <a:xfrm>
            <a:off x="8915400" y="4114800"/>
            <a:ext cx="2971800" cy="1569660"/>
          </a:xfrm>
          <a:prstGeom prst="rect">
            <a:avLst/>
          </a:prstGeom>
          <a:noFill/>
        </p:spPr>
        <p:txBody>
          <a:bodyPr wrap="square" rtlCol="0">
            <a:spAutoFit/>
          </a:bodyPr>
          <a:lstStyle/>
          <a:p>
            <a:r>
              <a:rPr lang="en-US" sz="3200" dirty="0">
                <a:solidFill>
                  <a:srgbClr val="FF6600"/>
                </a:solidFill>
                <a:latin typeface="Arial" panose="020B0604020202020204" pitchFamily="34" charset="0"/>
                <a:cs typeface="Arial" panose="020B0604020202020204" pitchFamily="34" charset="0"/>
              </a:rPr>
              <a:t>What happens if switch the sexes?</a:t>
            </a:r>
          </a:p>
        </p:txBody>
      </p:sp>
    </p:spTree>
    <p:extLst>
      <p:ext uri="{BB962C8B-B14F-4D97-AF65-F5344CB8AC3E}">
        <p14:creationId xmlns:p14="http://schemas.microsoft.com/office/powerpoint/2010/main" val="308854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descr="pocketmouse chromosomal ra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1"/>
            <a:ext cx="8401050" cy="5184775"/>
          </a:xfrm>
          <a:prstGeom prst="rect">
            <a:avLst/>
          </a:prstGeom>
          <a:noFill/>
          <a:extLst>
            <a:ext uri="{909E8E84-426E-40DD-AFC4-6F175D3DCCD1}">
              <a14:hiddenFill xmlns:a14="http://schemas.microsoft.com/office/drawing/2010/main">
                <a:solidFill>
                  <a:srgbClr val="FFFFFF"/>
                </a:solidFill>
              </a14:hiddenFill>
            </a:ext>
          </a:extLst>
        </p:spPr>
      </p:pic>
      <p:sp>
        <p:nvSpPr>
          <p:cNvPr id="26627" name="Text Box 3"/>
          <p:cNvSpPr txBox="1">
            <a:spLocks noChangeArrowheads="1"/>
          </p:cNvSpPr>
          <p:nvPr/>
        </p:nvSpPr>
        <p:spPr bwMode="auto">
          <a:xfrm>
            <a:off x="2615697" y="152401"/>
            <a:ext cx="69590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FF"/>
                </a:solidFill>
                <a:latin typeface="Arial" charset="0"/>
              </a:rPr>
              <a:t>CHROMOSOMAL CHANGES OFTEN LEAD TO </a:t>
            </a:r>
          </a:p>
          <a:p>
            <a:pPr algn="ctr"/>
            <a:r>
              <a:rPr lang="en-US" altLang="en-US" b="1">
                <a:solidFill>
                  <a:srgbClr val="0000FF"/>
                </a:solidFill>
                <a:latin typeface="Arial" charset="0"/>
              </a:rPr>
              <a:t>REPRODUCTIVE ISOLATION</a:t>
            </a:r>
          </a:p>
        </p:txBody>
      </p:sp>
      <p:sp>
        <p:nvSpPr>
          <p:cNvPr id="26628" name="Text Box 4"/>
          <p:cNvSpPr txBox="1">
            <a:spLocks noChangeArrowheads="1"/>
          </p:cNvSpPr>
          <p:nvPr/>
        </p:nvSpPr>
        <p:spPr bwMode="auto">
          <a:xfrm>
            <a:off x="4724400" y="1066801"/>
            <a:ext cx="5233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7013" indent="-227013">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sz="2000">
                <a:latin typeface="Arial" charset="0"/>
              </a:rPr>
              <a:t>Chromosomal Races of the Pocket Mouse:</a:t>
            </a:r>
          </a:p>
        </p:txBody>
      </p:sp>
    </p:spTree>
    <p:extLst>
      <p:ext uri="{BB962C8B-B14F-4D97-AF65-F5344CB8AC3E}">
        <p14:creationId xmlns:p14="http://schemas.microsoft.com/office/powerpoint/2010/main" val="2148733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haldan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5088"/>
            <a:ext cx="2755900" cy="2003425"/>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7651" name="Text Box 3"/>
          <p:cNvSpPr txBox="1">
            <a:spLocks noChangeArrowheads="1"/>
          </p:cNvSpPr>
          <p:nvPr/>
        </p:nvSpPr>
        <p:spPr bwMode="auto">
          <a:xfrm>
            <a:off x="4724401" y="605136"/>
            <a:ext cx="55189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FF"/>
                </a:solidFill>
                <a:latin typeface="Arial" charset="0"/>
              </a:rPr>
              <a:t>PARTIAL POST-ZYGOTIC STERILITY</a:t>
            </a:r>
          </a:p>
        </p:txBody>
      </p:sp>
      <p:sp>
        <p:nvSpPr>
          <p:cNvPr id="27653" name="Text Box 5"/>
          <p:cNvSpPr txBox="1">
            <a:spLocks noChangeArrowheads="1"/>
          </p:cNvSpPr>
          <p:nvPr/>
        </p:nvSpPr>
        <p:spPr bwMode="auto">
          <a:xfrm>
            <a:off x="1752601" y="2202543"/>
            <a:ext cx="238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J. B. S. Haldane</a:t>
            </a:r>
          </a:p>
        </p:txBody>
      </p:sp>
      <p:sp>
        <p:nvSpPr>
          <p:cNvPr id="27654" name="Text Box 6"/>
          <p:cNvSpPr txBox="1">
            <a:spLocks noChangeArrowheads="1"/>
          </p:cNvSpPr>
          <p:nvPr/>
        </p:nvSpPr>
        <p:spPr bwMode="auto">
          <a:xfrm>
            <a:off x="4419600" y="2209800"/>
            <a:ext cx="6248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latin typeface="Arial" charset="0"/>
              </a:rPr>
              <a:t>Examples:</a:t>
            </a:r>
          </a:p>
          <a:p>
            <a:r>
              <a:rPr lang="en-US" altLang="en-US" sz="2000">
                <a:latin typeface="Arial" charset="0"/>
              </a:rPr>
              <a:t>		 	Hybrid		 Hybrid</a:t>
            </a:r>
          </a:p>
          <a:p>
            <a:r>
              <a:rPr lang="en-US" altLang="en-US" sz="2000">
                <a:latin typeface="Arial" charset="0"/>
              </a:rPr>
              <a:t>			</a:t>
            </a:r>
            <a:r>
              <a:rPr lang="en-US" altLang="en-US" sz="2000" u="sng">
                <a:latin typeface="Arial" charset="0"/>
              </a:rPr>
              <a:t>Females</a:t>
            </a:r>
            <a:r>
              <a:rPr lang="en-US" altLang="en-US" sz="2000">
                <a:latin typeface="Arial" charset="0"/>
              </a:rPr>
              <a:t>	 </a:t>
            </a:r>
            <a:r>
              <a:rPr lang="en-US" altLang="en-US" sz="2000" u="sng">
                <a:latin typeface="Arial" charset="0"/>
              </a:rPr>
              <a:t>Males</a:t>
            </a:r>
          </a:p>
          <a:p>
            <a:endParaRPr lang="en-US" altLang="en-US" sz="2000" u="sng">
              <a:latin typeface="Arial" charset="0"/>
            </a:endParaRPr>
          </a:p>
          <a:p>
            <a:r>
              <a:rPr lang="en-US" altLang="en-US" sz="2000" i="1">
                <a:latin typeface="Arial" charset="0"/>
              </a:rPr>
              <a:t>Drosophila</a:t>
            </a:r>
            <a:r>
              <a:rPr lang="en-US" altLang="en-US" sz="2000">
                <a:latin typeface="Arial" charset="0"/>
              </a:rPr>
              <a:t>		XX		XY, sterile</a:t>
            </a:r>
          </a:p>
          <a:p>
            <a:endParaRPr lang="en-US" altLang="en-US" sz="2000">
              <a:latin typeface="Arial" charset="0"/>
            </a:endParaRPr>
          </a:p>
          <a:p>
            <a:r>
              <a:rPr lang="en-US" altLang="en-US" sz="2000" i="1">
                <a:latin typeface="Arial" charset="0"/>
              </a:rPr>
              <a:t>Aedes</a:t>
            </a:r>
            <a:r>
              <a:rPr lang="en-US" altLang="en-US" sz="2000">
                <a:latin typeface="Arial" charset="0"/>
              </a:rPr>
              <a:t> mosquito		X</a:t>
            </a:r>
            <a:r>
              <a:rPr lang="en-US" altLang="en-US" sz="2000" baseline="-25000">
                <a:latin typeface="Arial" charset="0"/>
              </a:rPr>
              <a:t>F</a:t>
            </a:r>
            <a:r>
              <a:rPr lang="en-US" altLang="en-US" sz="2000">
                <a:latin typeface="Arial" charset="0"/>
              </a:rPr>
              <a:t>X</a:t>
            </a:r>
            <a:r>
              <a:rPr lang="en-US" altLang="en-US" sz="2000" baseline="-25000">
                <a:latin typeface="Arial" charset="0"/>
              </a:rPr>
              <a:t>F</a:t>
            </a:r>
            <a:r>
              <a:rPr lang="en-US" altLang="en-US" sz="2000">
                <a:latin typeface="Arial" charset="0"/>
              </a:rPr>
              <a:t>		X</a:t>
            </a:r>
            <a:r>
              <a:rPr lang="en-US" altLang="en-US" sz="2000" baseline="-25000">
                <a:latin typeface="Arial" charset="0"/>
              </a:rPr>
              <a:t>F</a:t>
            </a:r>
            <a:r>
              <a:rPr lang="en-US" altLang="en-US" sz="2000">
                <a:latin typeface="Arial" charset="0"/>
              </a:rPr>
              <a:t>X</a:t>
            </a:r>
            <a:r>
              <a:rPr lang="en-US" altLang="en-US" sz="2000" baseline="-25000">
                <a:latin typeface="Arial" charset="0"/>
              </a:rPr>
              <a:t>M</a:t>
            </a:r>
            <a:r>
              <a:rPr lang="en-US" altLang="en-US" sz="2000">
                <a:latin typeface="Arial" charset="0"/>
              </a:rPr>
              <a:t>, sterile</a:t>
            </a:r>
          </a:p>
          <a:p>
            <a:endParaRPr lang="en-US" altLang="en-US" sz="2000">
              <a:latin typeface="Arial" charset="0"/>
            </a:endParaRPr>
          </a:p>
          <a:p>
            <a:r>
              <a:rPr lang="en-US" altLang="en-US" sz="2000">
                <a:latin typeface="Arial" charset="0"/>
              </a:rPr>
              <a:t>Mammals		XX		XY, sterile</a:t>
            </a:r>
          </a:p>
          <a:p>
            <a:endParaRPr lang="en-US" altLang="en-US" sz="2000">
              <a:latin typeface="Arial" charset="0"/>
            </a:endParaRPr>
          </a:p>
          <a:p>
            <a:r>
              <a:rPr lang="en-US" altLang="en-US" sz="2000">
                <a:latin typeface="Arial" charset="0"/>
              </a:rPr>
              <a:t>Birds			ZW, sterile	ZZ</a:t>
            </a:r>
          </a:p>
          <a:p>
            <a:endParaRPr lang="en-US" altLang="en-US" sz="2000">
              <a:latin typeface="Arial" charset="0"/>
            </a:endParaRPr>
          </a:p>
          <a:p>
            <a:r>
              <a:rPr lang="en-US" altLang="en-US" sz="2000">
                <a:latin typeface="Arial" charset="0"/>
              </a:rPr>
              <a:t>Butterflies		ZW, sterile	ZZ</a:t>
            </a:r>
          </a:p>
        </p:txBody>
      </p:sp>
    </p:spTree>
    <p:extLst>
      <p:ext uri="{BB962C8B-B14F-4D97-AF65-F5344CB8AC3E}">
        <p14:creationId xmlns:p14="http://schemas.microsoft.com/office/powerpoint/2010/main" val="308735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715389" y="152400"/>
            <a:ext cx="47596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a:solidFill>
                  <a:srgbClr val="0000FF"/>
                </a:solidFill>
                <a:latin typeface="Arial" charset="0"/>
              </a:rPr>
              <a:t>Species and Speciation</a:t>
            </a:r>
          </a:p>
        </p:txBody>
      </p:sp>
      <p:sp>
        <p:nvSpPr>
          <p:cNvPr id="5123" name="Text Box 3"/>
          <p:cNvSpPr txBox="1">
            <a:spLocks noChangeArrowheads="1"/>
          </p:cNvSpPr>
          <p:nvPr/>
        </p:nvSpPr>
        <p:spPr bwMode="auto">
          <a:xfrm>
            <a:off x="1827213" y="990601"/>
            <a:ext cx="68784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7013" indent="-227013">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b="1" dirty="0">
                <a:latin typeface="Arial" charset="0"/>
              </a:rPr>
              <a:t>Two major categories of evolutionary change:</a:t>
            </a:r>
          </a:p>
        </p:txBody>
      </p:sp>
      <p:pic>
        <p:nvPicPr>
          <p:cNvPr id="6" name="Picture 5" descr="http://www.santacruzmountainsecology.com/wp-content/uploads/Taricha-granulosa-Rough-skinned-New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7816" y="4343400"/>
            <a:ext cx="3098184" cy="23202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http://farm9.staticflickr.com/8371/8593715885_150ee1f6a6_z.jpg"/>
          <p:cNvPicPr>
            <a:picLocks noChangeAspect="1" noChangeArrowheads="1"/>
          </p:cNvPicPr>
          <p:nvPr/>
        </p:nvPicPr>
        <p:blipFill rotWithShape="1">
          <a:blip r:embed="rId3">
            <a:extLst>
              <a:ext uri="{28A0092B-C50C-407E-A947-70E740481C1C}">
                <a14:useLocalDpi xmlns:a14="http://schemas.microsoft.com/office/drawing/2010/main" val="0"/>
              </a:ext>
            </a:extLst>
          </a:blip>
          <a:srcRect l="6553" r="5803"/>
          <a:stretch/>
        </p:blipFill>
        <p:spPr bwMode="auto">
          <a:xfrm>
            <a:off x="6096000" y="4343400"/>
            <a:ext cx="3048000" cy="2320226"/>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http://i.livescience.com/images/i/000/003/594/i02/060713_finch_02.jpg?1296081039"/>
          <p:cNvPicPr>
            <a:picLocks noChangeAspect="1" noChangeArrowheads="1"/>
          </p:cNvPicPr>
          <p:nvPr/>
        </p:nvPicPr>
        <p:blipFill rotWithShape="1">
          <a:blip r:embed="rId4">
            <a:extLst>
              <a:ext uri="{28A0092B-C50C-407E-A947-70E740481C1C}">
                <a14:useLocalDpi xmlns:a14="http://schemas.microsoft.com/office/drawing/2010/main" val="0"/>
              </a:ext>
            </a:extLst>
          </a:blip>
          <a:srcRect l="42656" t="36968" r="12003" b="14800"/>
          <a:stretch/>
        </p:blipFill>
        <p:spPr bwMode="auto">
          <a:xfrm>
            <a:off x="4267200" y="1733755"/>
            <a:ext cx="2663408" cy="2458735"/>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http://media2.s-nbcnews.com/j/msnbc/Components/Photos/060713/060713_finch_hmed_11a.grid-6x2.jpg"/>
          <p:cNvPicPr>
            <a:picLocks noChangeAspect="1" noChangeArrowheads="1"/>
          </p:cNvPicPr>
          <p:nvPr/>
        </p:nvPicPr>
        <p:blipFill rotWithShape="1">
          <a:blip r:embed="rId5">
            <a:extLst>
              <a:ext uri="{28A0092B-C50C-407E-A947-70E740481C1C}">
                <a14:useLocalDpi xmlns:a14="http://schemas.microsoft.com/office/drawing/2010/main" val="0"/>
              </a:ext>
            </a:extLst>
          </a:blip>
          <a:srcRect l="15211" t="11954" r="10568" b="9682"/>
          <a:stretch/>
        </p:blipFill>
        <p:spPr bwMode="auto">
          <a:xfrm>
            <a:off x="1105634" y="1733755"/>
            <a:ext cx="3181075" cy="2458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46F97D-0D0D-E1D1-A96E-2D958956CC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1547606"/>
            <a:ext cx="4349824" cy="2720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descr="Haldane's Ru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029398"/>
            <a:ext cx="8991599" cy="4720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119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286001" y="304800"/>
            <a:ext cx="7618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latin typeface="Arial" charset="0"/>
              </a:rPr>
              <a:t>THE DOMINANCE THEORY FOR HALDANE’S RULE</a:t>
            </a:r>
          </a:p>
        </p:txBody>
      </p:sp>
    </p:spTree>
    <p:extLst>
      <p:ext uri="{BB962C8B-B14F-4D97-AF65-F5344CB8AC3E}">
        <p14:creationId xmlns:p14="http://schemas.microsoft.com/office/powerpoint/2010/main" val="525291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descr="Snapping Shri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1" y="1219201"/>
            <a:ext cx="3736975" cy="5172075"/>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Snapping shrimp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191000"/>
            <a:ext cx="2857500" cy="1701800"/>
          </a:xfrm>
          <a:prstGeom prst="rect">
            <a:avLst/>
          </a:prstGeom>
          <a:noFill/>
          <a:ln w="2857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36868" name="Text Box 4"/>
          <p:cNvSpPr txBox="1">
            <a:spLocks noChangeArrowheads="1"/>
          </p:cNvSpPr>
          <p:nvPr/>
        </p:nvSpPr>
        <p:spPr bwMode="auto">
          <a:xfrm>
            <a:off x="1778000" y="228601"/>
            <a:ext cx="863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00FF"/>
                </a:solidFill>
                <a:latin typeface="Arial" charset="0"/>
              </a:rPr>
              <a:t>ALLOPATRIC SPECIATION IN SNAPPING SHRIMP</a:t>
            </a:r>
          </a:p>
        </p:txBody>
      </p:sp>
      <p:sp>
        <p:nvSpPr>
          <p:cNvPr id="36869" name="Text Box 5"/>
          <p:cNvSpPr txBox="1">
            <a:spLocks noChangeArrowheads="1"/>
          </p:cNvSpPr>
          <p:nvPr/>
        </p:nvSpPr>
        <p:spPr bwMode="auto">
          <a:xfrm>
            <a:off x="2647951" y="5991225"/>
            <a:ext cx="2670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Arial" charset="0"/>
              </a:rPr>
              <a:t>Snapping shrimp</a:t>
            </a:r>
          </a:p>
        </p:txBody>
      </p:sp>
      <p:sp>
        <p:nvSpPr>
          <p:cNvPr id="36870" name="Text Box 6"/>
          <p:cNvSpPr txBox="1">
            <a:spLocks noChangeArrowheads="1"/>
          </p:cNvSpPr>
          <p:nvPr/>
        </p:nvSpPr>
        <p:spPr bwMode="auto">
          <a:xfrm>
            <a:off x="2041525" y="13350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latin typeface="Franklin Gothic Book" pitchFamily="34" charset="0"/>
            </a:endParaRPr>
          </a:p>
        </p:txBody>
      </p:sp>
      <p:sp>
        <p:nvSpPr>
          <p:cNvPr id="36871" name="Text Box 7"/>
          <p:cNvSpPr txBox="1">
            <a:spLocks noChangeArrowheads="1"/>
          </p:cNvSpPr>
          <p:nvPr/>
        </p:nvSpPr>
        <p:spPr bwMode="auto">
          <a:xfrm>
            <a:off x="2117726" y="1182688"/>
            <a:ext cx="47402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b="1">
                <a:latin typeface="Arial" charset="0"/>
              </a:rPr>
              <a:t>Vicariant</a:t>
            </a:r>
            <a:r>
              <a:rPr lang="en-US" altLang="en-US">
                <a:latin typeface="Arial" charset="0"/>
              </a:rPr>
              <a:t> isolation between Pacific and Caribbean populations after the emergence of the Isthmus of Panama.</a:t>
            </a:r>
          </a:p>
        </p:txBody>
      </p:sp>
    </p:spTree>
    <p:extLst>
      <p:ext uri="{BB962C8B-B14F-4D97-AF65-F5344CB8AC3E}">
        <p14:creationId xmlns:p14="http://schemas.microsoft.com/office/powerpoint/2010/main" val="1446850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811589" y="304801"/>
            <a:ext cx="45672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00FF"/>
                </a:solidFill>
                <a:latin typeface="Arial" charset="0"/>
              </a:rPr>
              <a:t>MODELS OF SPECIATION</a:t>
            </a:r>
          </a:p>
        </p:txBody>
      </p:sp>
      <p:sp>
        <p:nvSpPr>
          <p:cNvPr id="37891" name="Text Box 3"/>
          <p:cNvSpPr txBox="1">
            <a:spLocks noChangeArrowheads="1"/>
          </p:cNvSpPr>
          <p:nvPr/>
        </p:nvSpPr>
        <p:spPr bwMode="auto">
          <a:xfrm>
            <a:off x="2743200" y="1600201"/>
            <a:ext cx="673258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4950" indent="-23495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sz="2800" b="1">
                <a:latin typeface="Arial" charset="0"/>
              </a:rPr>
              <a:t>Peripatric Speciation:</a:t>
            </a:r>
          </a:p>
          <a:p>
            <a:endParaRPr lang="en-US" altLang="en-US" sz="2800" b="1">
              <a:latin typeface="Arial" charset="0"/>
            </a:endParaRPr>
          </a:p>
          <a:p>
            <a:pPr>
              <a:buClr>
                <a:srgbClr val="FF0000"/>
              </a:buClr>
              <a:buFont typeface="Wingdings" pitchFamily="2" charset="2"/>
              <a:buChar char="§"/>
            </a:pPr>
            <a:r>
              <a:rPr lang="en-US" altLang="en-US">
                <a:latin typeface="Arial" charset="0"/>
              </a:rPr>
              <a:t>Speciation in a  peripheral isolate.</a:t>
            </a:r>
          </a:p>
          <a:p>
            <a:pPr>
              <a:buClr>
                <a:srgbClr val="FF0000"/>
              </a:buClr>
              <a:buFont typeface="Wingdings" pitchFamily="2" charset="2"/>
              <a:buChar char="§"/>
            </a:pPr>
            <a:endParaRPr lang="en-US" altLang="en-US">
              <a:latin typeface="Arial" charset="0"/>
            </a:endParaRPr>
          </a:p>
          <a:p>
            <a:pPr>
              <a:buClr>
                <a:srgbClr val="FF0000"/>
              </a:buClr>
              <a:buFont typeface="Wingdings" pitchFamily="2" charset="2"/>
              <a:buChar char="§"/>
            </a:pPr>
            <a:r>
              <a:rPr lang="en-US" altLang="en-US">
                <a:latin typeface="Arial" charset="0"/>
              </a:rPr>
              <a:t>Due to rare dispersal or colonization events.</a:t>
            </a:r>
          </a:p>
          <a:p>
            <a:pPr>
              <a:buClr>
                <a:srgbClr val="FF0000"/>
              </a:buClr>
              <a:buFont typeface="Wingdings" pitchFamily="2" charset="2"/>
              <a:buChar char="§"/>
            </a:pPr>
            <a:endParaRPr lang="en-US" altLang="en-US">
              <a:latin typeface="Arial" charset="0"/>
            </a:endParaRPr>
          </a:p>
          <a:p>
            <a:pPr>
              <a:buClr>
                <a:srgbClr val="FF0000"/>
              </a:buClr>
              <a:buFont typeface="Wingdings" pitchFamily="2" charset="2"/>
              <a:buChar char="§"/>
            </a:pPr>
            <a:r>
              <a:rPr lang="en-US" altLang="en-US">
                <a:latin typeface="Arial" charset="0"/>
              </a:rPr>
              <a:t>Also referred to as </a:t>
            </a:r>
            <a:r>
              <a:rPr lang="en-US" altLang="en-US" b="1" i="1">
                <a:latin typeface="Arial" charset="0"/>
              </a:rPr>
              <a:t>Founder Effect</a:t>
            </a:r>
            <a:r>
              <a:rPr lang="en-US" altLang="en-US">
                <a:latin typeface="Arial" charset="0"/>
              </a:rPr>
              <a:t> speciation.</a:t>
            </a:r>
          </a:p>
        </p:txBody>
      </p:sp>
    </p:spTree>
    <p:extLst>
      <p:ext uri="{BB962C8B-B14F-4D97-AF65-F5344CB8AC3E}">
        <p14:creationId xmlns:p14="http://schemas.microsoft.com/office/powerpoint/2010/main" val="2092323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476541" y="228600"/>
            <a:ext cx="52373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a:solidFill>
                  <a:srgbClr val="0000FF"/>
                </a:solidFill>
                <a:latin typeface="Arial" charset="0"/>
              </a:rPr>
              <a:t>Another Speciation Model</a:t>
            </a:r>
          </a:p>
        </p:txBody>
      </p:sp>
      <p:grpSp>
        <p:nvGrpSpPr>
          <p:cNvPr id="38915" name="Group 3"/>
          <p:cNvGrpSpPr>
            <a:grpSpLocks/>
          </p:cNvGrpSpPr>
          <p:nvPr/>
        </p:nvGrpSpPr>
        <p:grpSpPr bwMode="auto">
          <a:xfrm>
            <a:off x="-8534400" y="1512888"/>
            <a:ext cx="6858000" cy="3744912"/>
            <a:chOff x="768" y="1152"/>
            <a:chExt cx="4320" cy="2359"/>
          </a:xfrm>
        </p:grpSpPr>
        <p:sp>
          <p:nvSpPr>
            <p:cNvPr id="38916" name="Oval 4"/>
            <p:cNvSpPr>
              <a:spLocks noChangeArrowheads="1"/>
            </p:cNvSpPr>
            <p:nvPr/>
          </p:nvSpPr>
          <p:spPr bwMode="auto">
            <a:xfrm>
              <a:off x="768" y="1632"/>
              <a:ext cx="1056" cy="10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7" name="Oval 5"/>
            <p:cNvSpPr>
              <a:spLocks noChangeArrowheads="1"/>
            </p:cNvSpPr>
            <p:nvPr/>
          </p:nvSpPr>
          <p:spPr bwMode="auto">
            <a:xfrm>
              <a:off x="2400" y="1632"/>
              <a:ext cx="1056" cy="10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8" name="Oval 6"/>
            <p:cNvSpPr>
              <a:spLocks noChangeArrowheads="1"/>
            </p:cNvSpPr>
            <p:nvPr/>
          </p:nvSpPr>
          <p:spPr bwMode="auto">
            <a:xfrm>
              <a:off x="4032" y="1632"/>
              <a:ext cx="1056" cy="1056"/>
            </a:xfrm>
            <a:prstGeom prst="ellipse">
              <a:avLst/>
            </a:prstGeom>
            <a:solidFill>
              <a:schemeClr val="accent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9" name="Text Box 7"/>
            <p:cNvSpPr txBox="1">
              <a:spLocks noChangeArrowheads="1"/>
            </p:cNvSpPr>
            <p:nvPr/>
          </p:nvSpPr>
          <p:spPr bwMode="auto">
            <a:xfrm>
              <a:off x="768" y="1152"/>
              <a:ext cx="106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a:latin typeface="Arial" charset="0"/>
                </a:rPr>
                <a:t>ANCESTRAL POPULATION</a:t>
              </a:r>
            </a:p>
          </p:txBody>
        </p:sp>
        <p:sp>
          <p:nvSpPr>
            <p:cNvPr id="38920" name="Line 8"/>
            <p:cNvSpPr>
              <a:spLocks noChangeShapeType="1"/>
            </p:cNvSpPr>
            <p:nvPr/>
          </p:nvSpPr>
          <p:spPr bwMode="auto">
            <a:xfrm>
              <a:off x="3600" y="2160"/>
              <a:ext cx="33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1" name="Oval 9"/>
            <p:cNvSpPr>
              <a:spLocks noChangeArrowheads="1"/>
            </p:cNvSpPr>
            <p:nvPr/>
          </p:nvSpPr>
          <p:spPr bwMode="auto">
            <a:xfrm>
              <a:off x="2928" y="2784"/>
              <a:ext cx="336" cy="336"/>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Oval 10"/>
            <p:cNvSpPr>
              <a:spLocks noChangeArrowheads="1"/>
            </p:cNvSpPr>
            <p:nvPr/>
          </p:nvSpPr>
          <p:spPr bwMode="auto">
            <a:xfrm>
              <a:off x="4560" y="2784"/>
              <a:ext cx="336" cy="33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Line 11"/>
            <p:cNvSpPr>
              <a:spLocks noChangeShapeType="1"/>
            </p:cNvSpPr>
            <p:nvPr/>
          </p:nvSpPr>
          <p:spPr bwMode="auto">
            <a:xfrm>
              <a:off x="1968" y="2160"/>
              <a:ext cx="33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4" name="Text Box 12"/>
            <p:cNvSpPr txBox="1">
              <a:spLocks noChangeArrowheads="1"/>
            </p:cNvSpPr>
            <p:nvPr/>
          </p:nvSpPr>
          <p:spPr bwMode="auto">
            <a:xfrm>
              <a:off x="2352" y="3280"/>
              <a:ext cx="16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Arial" charset="0"/>
                </a:rPr>
                <a:t>PERIPHERAL ISOLATE</a:t>
              </a:r>
            </a:p>
          </p:txBody>
        </p:sp>
        <p:sp>
          <p:nvSpPr>
            <p:cNvPr id="38925" name="Line 13"/>
            <p:cNvSpPr>
              <a:spLocks noChangeShapeType="1"/>
            </p:cNvSpPr>
            <p:nvPr/>
          </p:nvSpPr>
          <p:spPr bwMode="auto">
            <a:xfrm>
              <a:off x="2976" y="2592"/>
              <a:ext cx="144" cy="33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8926" name="Text Box 14"/>
          <p:cNvSpPr txBox="1">
            <a:spLocks noChangeArrowheads="1"/>
          </p:cNvSpPr>
          <p:nvPr/>
        </p:nvSpPr>
        <p:spPr bwMode="auto">
          <a:xfrm>
            <a:off x="2400301" y="5257801"/>
            <a:ext cx="73898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0" indent="0">
              <a:buClr>
                <a:srgbClr val="FF0000"/>
              </a:buClr>
            </a:pPr>
            <a:r>
              <a:rPr lang="en-US" altLang="en-US" dirty="0">
                <a:solidFill>
                  <a:srgbClr val="FF6600"/>
                </a:solidFill>
                <a:latin typeface="Arial" charset="0"/>
              </a:rPr>
              <a:t>What causes the peripheral population to diverge?</a:t>
            </a:r>
          </a:p>
        </p:txBody>
      </p:sp>
    </p:spTree>
    <p:extLst>
      <p:ext uri="{BB962C8B-B14F-4D97-AF65-F5344CB8AC3E}">
        <p14:creationId xmlns:p14="http://schemas.microsoft.com/office/powerpoint/2010/main" val="1381765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awaiian Drosophil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102" b="1"/>
          <a:stretch/>
        </p:blipFill>
        <p:spPr bwMode="auto">
          <a:xfrm>
            <a:off x="2286000" y="1041080"/>
            <a:ext cx="6321425" cy="5682807"/>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descr="Hawaiian drosophila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4675586"/>
            <a:ext cx="2438400" cy="167005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Drosophila heteronu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2770587"/>
            <a:ext cx="2133600" cy="1482725"/>
          </a:xfrm>
          <a:prstGeom prst="rect">
            <a:avLst/>
          </a:prstGeom>
          <a:noFill/>
          <a:extLst>
            <a:ext uri="{909E8E84-426E-40DD-AFC4-6F175D3DCCD1}">
              <a14:hiddenFill xmlns:a14="http://schemas.microsoft.com/office/drawing/2010/main">
                <a:solidFill>
                  <a:srgbClr val="FFFFFF"/>
                </a:solidFill>
              </a14:hiddenFill>
            </a:ext>
          </a:extLst>
        </p:spPr>
      </p:pic>
      <p:pic>
        <p:nvPicPr>
          <p:cNvPr id="39941" name="Picture 5" descr="Hawaiian drosophila pic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1600" y="789387"/>
            <a:ext cx="2438400" cy="1616075"/>
          </a:xfrm>
          <a:prstGeom prst="rect">
            <a:avLst/>
          </a:prstGeom>
          <a:noFill/>
          <a:extLst>
            <a:ext uri="{909E8E84-426E-40DD-AFC4-6F175D3DCCD1}">
              <a14:hiddenFill xmlns:a14="http://schemas.microsoft.com/office/drawing/2010/main">
                <a:solidFill>
                  <a:srgbClr val="FFFFFF"/>
                </a:solidFill>
              </a14:hiddenFill>
            </a:ext>
          </a:extLst>
        </p:spPr>
      </p:pic>
      <p:sp>
        <p:nvSpPr>
          <p:cNvPr id="39942" name="Text Box 6"/>
          <p:cNvSpPr txBox="1">
            <a:spLocks noChangeArrowheads="1"/>
          </p:cNvSpPr>
          <p:nvPr/>
        </p:nvSpPr>
        <p:spPr bwMode="auto">
          <a:xfrm>
            <a:off x="1905000" y="152401"/>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000" dirty="0">
                <a:solidFill>
                  <a:srgbClr val="FF6600"/>
                </a:solidFill>
                <a:latin typeface="Arial" charset="0"/>
              </a:rPr>
              <a:t>Examples in nature?</a:t>
            </a:r>
          </a:p>
        </p:txBody>
      </p:sp>
      <p:pic>
        <p:nvPicPr>
          <p:cNvPr id="3" name="Picture 2" descr="A close-up of a bee on a flower&#10;&#10;AI-generated content may be incorrect.">
            <a:extLst>
              <a:ext uri="{FF2B5EF4-FFF2-40B4-BE49-F238E27FC236}">
                <a16:creationId xmlns:a16="http://schemas.microsoft.com/office/drawing/2014/main" id="{77096166-32D4-26B9-1562-9014D7FD9E0C}"/>
              </a:ext>
            </a:extLst>
          </p:cNvPr>
          <p:cNvPicPr>
            <a:picLocks noChangeAspect="1"/>
          </p:cNvPicPr>
          <p:nvPr/>
        </p:nvPicPr>
        <p:blipFill>
          <a:blip r:embed="rId6" cstate="print">
            <a:extLst>
              <a:ext uri="{28A0092B-C50C-407E-A947-70E740481C1C}">
                <a14:useLocalDpi xmlns:a14="http://schemas.microsoft.com/office/drawing/2010/main" val="0"/>
              </a:ext>
            </a:extLst>
          </a:blip>
          <a:srcRect l="17187" t="5555" r="32813" b="8755"/>
          <a:stretch/>
        </p:blipFill>
        <p:spPr>
          <a:xfrm>
            <a:off x="21336" y="4949997"/>
            <a:ext cx="2001406" cy="1929384"/>
          </a:xfrm>
          <a:prstGeom prst="rect">
            <a:avLst/>
          </a:prstGeom>
        </p:spPr>
      </p:pic>
    </p:spTree>
    <p:extLst>
      <p:ext uri="{BB962C8B-B14F-4D97-AF65-F5344CB8AC3E}">
        <p14:creationId xmlns:p14="http://schemas.microsoft.com/office/powerpoint/2010/main" val="44459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
                                        <p:tgtEl>
                                          <p:spTgt spid="39938"/>
                                        </p:tgtEl>
                                      </p:cBhvr>
                                    </p:animEffect>
                                  </p:childTnLst>
                                </p:cTn>
                              </p:par>
                              <p:par>
                                <p:cTn id="8" presetID="10" presetClass="entr" presetSubtype="0" fill="hold" nodeType="withEffect">
                                  <p:stCondLst>
                                    <p:cond delay="0"/>
                                  </p:stCondLst>
                                  <p:childTnLst>
                                    <p:set>
                                      <p:cBhvr>
                                        <p:cTn id="9" dur="1" fill="hold">
                                          <p:stCondLst>
                                            <p:cond delay="0"/>
                                          </p:stCondLst>
                                        </p:cTn>
                                        <p:tgtEl>
                                          <p:spTgt spid="39939"/>
                                        </p:tgtEl>
                                        <p:attrNameLst>
                                          <p:attrName>style.visibility</p:attrName>
                                        </p:attrNameLst>
                                      </p:cBhvr>
                                      <p:to>
                                        <p:strVal val="visible"/>
                                      </p:to>
                                    </p:set>
                                    <p:animEffect transition="in" filter="fade">
                                      <p:cBhvr>
                                        <p:cTn id="10" dur="500"/>
                                        <p:tgtEl>
                                          <p:spTgt spid="39939"/>
                                        </p:tgtEl>
                                      </p:cBhvr>
                                    </p:animEffect>
                                  </p:childTnLst>
                                </p:cTn>
                              </p:par>
                              <p:par>
                                <p:cTn id="11" presetID="10" presetClass="entr" presetSubtype="0" fill="hold" nodeType="withEffect">
                                  <p:stCondLst>
                                    <p:cond delay="0"/>
                                  </p:stCondLst>
                                  <p:childTnLst>
                                    <p:set>
                                      <p:cBhvr>
                                        <p:cTn id="12" dur="1" fill="hold">
                                          <p:stCondLst>
                                            <p:cond delay="0"/>
                                          </p:stCondLst>
                                        </p:cTn>
                                        <p:tgtEl>
                                          <p:spTgt spid="39940"/>
                                        </p:tgtEl>
                                        <p:attrNameLst>
                                          <p:attrName>style.visibility</p:attrName>
                                        </p:attrNameLst>
                                      </p:cBhvr>
                                      <p:to>
                                        <p:strVal val="visible"/>
                                      </p:to>
                                    </p:set>
                                    <p:animEffect transition="in" filter="fade">
                                      <p:cBhvr>
                                        <p:cTn id="13" dur="500"/>
                                        <p:tgtEl>
                                          <p:spTgt spid="39940"/>
                                        </p:tgtEl>
                                      </p:cBhvr>
                                    </p:animEffect>
                                  </p:childTnLst>
                                </p:cTn>
                              </p:par>
                              <p:par>
                                <p:cTn id="14" presetID="10" presetClass="entr" presetSubtype="0" fill="hold" nodeType="withEffect">
                                  <p:stCondLst>
                                    <p:cond delay="0"/>
                                  </p:stCondLst>
                                  <p:childTnLst>
                                    <p:set>
                                      <p:cBhvr>
                                        <p:cTn id="15" dur="1" fill="hold">
                                          <p:stCondLst>
                                            <p:cond delay="0"/>
                                          </p:stCondLst>
                                        </p:cTn>
                                        <p:tgtEl>
                                          <p:spTgt spid="39941"/>
                                        </p:tgtEl>
                                        <p:attrNameLst>
                                          <p:attrName>style.visibility</p:attrName>
                                        </p:attrNameLst>
                                      </p:cBhvr>
                                      <p:to>
                                        <p:strVal val="visible"/>
                                      </p:to>
                                    </p:set>
                                    <p:animEffect transition="in" filter="fade">
                                      <p:cBhvr>
                                        <p:cTn id="16" dur="500"/>
                                        <p:tgtEl>
                                          <p:spTgt spid="3994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2348376" y="1532555"/>
            <a:ext cx="7128998" cy="4575262"/>
            <a:chOff x="4457700" y="2027238"/>
            <a:chExt cx="4410075" cy="3179960"/>
          </a:xfrm>
        </p:grpSpPr>
        <p:grpSp>
          <p:nvGrpSpPr>
            <p:cNvPr id="41987" name="Group 3"/>
            <p:cNvGrpSpPr>
              <a:grpSpLocks/>
            </p:cNvGrpSpPr>
            <p:nvPr/>
          </p:nvGrpSpPr>
          <p:grpSpPr bwMode="auto">
            <a:xfrm>
              <a:off x="4457700" y="2027238"/>
              <a:ext cx="4410075" cy="2682875"/>
              <a:chOff x="1254" y="998"/>
              <a:chExt cx="2778" cy="1690"/>
            </a:xfrm>
          </p:grpSpPr>
          <p:grpSp>
            <p:nvGrpSpPr>
              <p:cNvPr id="41988" name="Group 4"/>
              <p:cNvGrpSpPr>
                <a:grpSpLocks/>
              </p:cNvGrpSpPr>
              <p:nvPr/>
            </p:nvGrpSpPr>
            <p:grpSpPr bwMode="auto">
              <a:xfrm>
                <a:off x="1728" y="1056"/>
                <a:ext cx="2304" cy="1632"/>
                <a:chOff x="2880" y="1008"/>
                <a:chExt cx="1440" cy="1152"/>
              </a:xfrm>
            </p:grpSpPr>
            <p:sp>
              <p:nvSpPr>
                <p:cNvPr id="41989" name="Freeform 5"/>
                <p:cNvSpPr>
                  <a:spLocks/>
                </p:cNvSpPr>
                <p:nvPr/>
              </p:nvSpPr>
              <p:spPr bwMode="auto">
                <a:xfrm>
                  <a:off x="2880" y="1200"/>
                  <a:ext cx="1298" cy="878"/>
                </a:xfrm>
                <a:custGeom>
                  <a:avLst/>
                  <a:gdLst>
                    <a:gd name="T0" fmla="*/ 0 w 1298"/>
                    <a:gd name="T1" fmla="*/ 15 h 878"/>
                    <a:gd name="T2" fmla="*/ 231 w 1298"/>
                    <a:gd name="T3" fmla="*/ 141 h 878"/>
                    <a:gd name="T4" fmla="*/ 503 w 1298"/>
                    <a:gd name="T5" fmla="*/ 861 h 878"/>
                    <a:gd name="T6" fmla="*/ 1298 w 1298"/>
                    <a:gd name="T7" fmla="*/ 39 h 878"/>
                  </a:gdLst>
                  <a:ahLst/>
                  <a:cxnLst>
                    <a:cxn ang="0">
                      <a:pos x="T0" y="T1"/>
                    </a:cxn>
                    <a:cxn ang="0">
                      <a:pos x="T2" y="T3"/>
                    </a:cxn>
                    <a:cxn ang="0">
                      <a:pos x="T4" y="T5"/>
                    </a:cxn>
                    <a:cxn ang="0">
                      <a:pos x="T6" y="T7"/>
                    </a:cxn>
                  </a:cxnLst>
                  <a:rect l="0" t="0" r="r" b="b"/>
                  <a:pathLst>
                    <a:path w="1298" h="878">
                      <a:moveTo>
                        <a:pt x="0" y="15"/>
                      </a:moveTo>
                      <a:cubicBezTo>
                        <a:pt x="38" y="35"/>
                        <a:pt x="147" y="0"/>
                        <a:pt x="231" y="141"/>
                      </a:cubicBezTo>
                      <a:cubicBezTo>
                        <a:pt x="315" y="282"/>
                        <a:pt x="325" y="878"/>
                        <a:pt x="503" y="861"/>
                      </a:cubicBezTo>
                      <a:cubicBezTo>
                        <a:pt x="681" y="844"/>
                        <a:pt x="1133" y="210"/>
                        <a:pt x="1298" y="39"/>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0" name="Line 6"/>
                <p:cNvSpPr>
                  <a:spLocks noChangeShapeType="1"/>
                </p:cNvSpPr>
                <p:nvPr/>
              </p:nvSpPr>
              <p:spPr bwMode="auto">
                <a:xfrm>
                  <a:off x="2880" y="1008"/>
                  <a:ext cx="0" cy="115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1" name="Line 7"/>
                <p:cNvSpPr>
                  <a:spLocks noChangeShapeType="1"/>
                </p:cNvSpPr>
                <p:nvPr/>
              </p:nvSpPr>
              <p:spPr bwMode="auto">
                <a:xfrm>
                  <a:off x="2880" y="2160"/>
                  <a:ext cx="14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992" name="Text Box 8"/>
              <p:cNvSpPr txBox="1">
                <a:spLocks noChangeArrowheads="1"/>
              </p:cNvSpPr>
              <p:nvPr/>
            </p:nvSpPr>
            <p:spPr bwMode="auto">
              <a:xfrm rot="16200000">
                <a:off x="630" y="1622"/>
                <a:ext cx="1428"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GENETIC DIVERSITY</a:t>
                </a:r>
              </a:p>
            </p:txBody>
          </p:sp>
        </p:grpSp>
        <p:sp>
          <p:nvSpPr>
            <p:cNvPr id="41993" name="Text Box 9"/>
            <p:cNvSpPr txBox="1">
              <a:spLocks noChangeArrowheads="1"/>
            </p:cNvSpPr>
            <p:nvPr/>
          </p:nvSpPr>
          <p:spPr bwMode="auto">
            <a:xfrm>
              <a:off x="6581775" y="4886325"/>
              <a:ext cx="568405" cy="32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charset="0"/>
                </a:rPr>
                <a:t>TIME</a:t>
              </a:r>
            </a:p>
          </p:txBody>
        </p:sp>
      </p:grpSp>
    </p:spTree>
    <p:extLst>
      <p:ext uri="{BB962C8B-B14F-4D97-AF65-F5344CB8AC3E}">
        <p14:creationId xmlns:p14="http://schemas.microsoft.com/office/powerpoint/2010/main" val="1224399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6" name="Text Box 4"/>
          <p:cNvSpPr txBox="1">
            <a:spLocks noChangeArrowheads="1"/>
          </p:cNvSpPr>
          <p:nvPr/>
        </p:nvSpPr>
        <p:spPr bwMode="auto">
          <a:xfrm>
            <a:off x="1676400" y="228601"/>
            <a:ext cx="5257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a:latin typeface="Arial" charset="0"/>
              </a:rPr>
              <a:t>A Swimming Mammaliaform from the Middle Jurassic and Ecomorphological Diversification of Early Mammals </a:t>
            </a:r>
          </a:p>
          <a:p>
            <a:r>
              <a:rPr lang="en-US" altLang="en-US" sz="1400" b="1">
                <a:latin typeface="Arial" charset="0"/>
              </a:rPr>
              <a:t>Qiang Ji, Zhe-Xi Luo, Chong-Xi Yuan, Alan R. Tabrum</a:t>
            </a:r>
            <a:r>
              <a:rPr lang="en-US" altLang="en-US" sz="1800">
                <a:latin typeface="Arial" charset="0"/>
              </a:rPr>
              <a:t> </a:t>
            </a:r>
          </a:p>
        </p:txBody>
      </p:sp>
      <p:sp>
        <p:nvSpPr>
          <p:cNvPr id="59397" name="Text Box 5"/>
          <p:cNvSpPr txBox="1">
            <a:spLocks noChangeArrowheads="1"/>
          </p:cNvSpPr>
          <p:nvPr/>
        </p:nvSpPr>
        <p:spPr bwMode="auto">
          <a:xfrm>
            <a:off x="7848600" y="6172200"/>
            <a:ext cx="256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i="1">
                <a:latin typeface="Arial" charset="0"/>
              </a:rPr>
              <a:t>Science</a:t>
            </a:r>
            <a:r>
              <a:rPr lang="en-US" altLang="en-US" sz="1200">
                <a:latin typeface="Arial" charset="0"/>
              </a:rPr>
              <a:t> 24 February 2006:</a:t>
            </a:r>
            <a:br>
              <a:rPr lang="en-US" altLang="en-US" sz="1200">
                <a:latin typeface="Arial" charset="0"/>
              </a:rPr>
            </a:br>
            <a:r>
              <a:rPr lang="en-US" altLang="en-US" sz="1200">
                <a:latin typeface="Arial" charset="0"/>
              </a:rPr>
              <a:t>Vol. 311. no. 5764, pp. 1123 - 1127</a:t>
            </a:r>
          </a:p>
        </p:txBody>
      </p:sp>
      <p:pic>
        <p:nvPicPr>
          <p:cNvPr id="59398" name="Picture 6" descr="cover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1" y="152400"/>
            <a:ext cx="2149475"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9399" name="Picture 7" descr="311_1123_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124200"/>
            <a:ext cx="5410200" cy="3411538"/>
          </a:xfrm>
          <a:prstGeom prst="rect">
            <a:avLst/>
          </a:prstGeom>
          <a:noFill/>
          <a:extLst>
            <a:ext uri="{909E8E84-426E-40DD-AFC4-6F175D3DCCD1}">
              <a14:hiddenFill xmlns:a14="http://schemas.microsoft.com/office/drawing/2010/main">
                <a:solidFill>
                  <a:srgbClr val="FFFFFF"/>
                </a:solidFill>
              </a14:hiddenFill>
            </a:ext>
          </a:extLst>
        </p:spPr>
      </p:pic>
      <p:sp>
        <p:nvSpPr>
          <p:cNvPr id="59400" name="Text Box 8"/>
          <p:cNvSpPr txBox="1">
            <a:spLocks noChangeArrowheads="1"/>
          </p:cNvSpPr>
          <p:nvPr/>
        </p:nvSpPr>
        <p:spPr bwMode="auto">
          <a:xfrm>
            <a:off x="1752600" y="1447800"/>
            <a:ext cx="65532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latin typeface="Arial" charset="0"/>
              </a:rPr>
              <a:t>M</a:t>
            </a:r>
            <a:r>
              <a:rPr lang="en-US" altLang="en-US" sz="1600">
                <a:latin typeface="Arial" charset="0"/>
              </a:rPr>
              <a:t>ammals of the Mesozoic era (248 to 65 million years ago) generally are considered to be primitive, shrew-like creatures living in the shadow of the dinosaurs. Pushing back the mammalian conquest of the waters by more than 100 million years, Ji </a:t>
            </a:r>
            <a:r>
              <a:rPr lang="en-US" altLang="en-US" sz="1600" i="1">
                <a:latin typeface="Arial" charset="0"/>
              </a:rPr>
              <a:t>et al.</a:t>
            </a:r>
            <a:r>
              <a:rPr lang="en-US" altLang="en-US" sz="1600">
                <a:latin typeface="Arial" charset="0"/>
              </a:rPr>
              <a:t> report a Middle Jurassic, </a:t>
            </a:r>
            <a:r>
              <a:rPr lang="en-US" altLang="en-US" sz="1600" b="1">
                <a:solidFill>
                  <a:srgbClr val="0000FF"/>
                </a:solidFill>
                <a:latin typeface="Arial" charset="0"/>
              </a:rPr>
              <a:t>164-million-year-old</a:t>
            </a:r>
            <a:r>
              <a:rPr lang="en-US" altLang="en-US" sz="1600">
                <a:latin typeface="Arial" charset="0"/>
              </a:rPr>
              <a:t> skeleton with a beaverlike tail and seal-like teeth perfectly adapted for an aquatic lifestyle. </a:t>
            </a:r>
          </a:p>
          <a:p>
            <a:endParaRPr lang="en-US" altLang="en-US" sz="1600">
              <a:latin typeface="Arial" charset="0"/>
            </a:endParaRPr>
          </a:p>
        </p:txBody>
      </p:sp>
      <p:sp>
        <p:nvSpPr>
          <p:cNvPr id="59401" name="Text Box 9"/>
          <p:cNvSpPr txBox="1">
            <a:spLocks noChangeArrowheads="1"/>
          </p:cNvSpPr>
          <p:nvPr/>
        </p:nvSpPr>
        <p:spPr bwMode="auto">
          <a:xfrm>
            <a:off x="8001001" y="3886200"/>
            <a:ext cx="237807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latin typeface="Arial" charset="0"/>
              </a:rPr>
              <a:t>The new Middle Jurassic docodont </a:t>
            </a:r>
            <a:r>
              <a:rPr lang="en-US" altLang="en-US" sz="1200" b="1" i="1">
                <a:solidFill>
                  <a:srgbClr val="0000FF"/>
                </a:solidFill>
                <a:latin typeface="Arial" charset="0"/>
              </a:rPr>
              <a:t>Castorocauda</a:t>
            </a:r>
            <a:r>
              <a:rPr lang="en-US" altLang="en-US" sz="1200">
                <a:latin typeface="Arial" charset="0"/>
              </a:rPr>
              <a:t> from Inner Mongolia possesses striking features for an aquatic life-style and combines skeletal, dental, and softpart characters of modern aquatic placentals such as beavers (</a:t>
            </a:r>
            <a:r>
              <a:rPr lang="en-US" altLang="en-US" sz="1200" i="1">
                <a:latin typeface="Arial" charset="0"/>
              </a:rPr>
              <a:t>Castor</a:t>
            </a:r>
            <a:r>
              <a:rPr lang="en-US" altLang="en-US" sz="1200">
                <a:latin typeface="Arial" charset="0"/>
              </a:rPr>
              <a:t>), river otters (</a:t>
            </a:r>
            <a:r>
              <a:rPr lang="en-US" altLang="en-US" sz="1200" i="1">
                <a:latin typeface="Arial" charset="0"/>
              </a:rPr>
              <a:t>Lutra</a:t>
            </a:r>
            <a:r>
              <a:rPr lang="en-US" altLang="en-US" sz="1200">
                <a:latin typeface="Arial" charset="0"/>
              </a:rPr>
              <a:t>), and seals (</a:t>
            </a:r>
            <a:r>
              <a:rPr lang="en-US" altLang="en-US" sz="1200" i="1">
                <a:latin typeface="Arial" charset="0"/>
              </a:rPr>
              <a:t>Phoca</a:t>
            </a:r>
            <a:r>
              <a:rPr lang="en-US" altLang="en-US" sz="1200">
                <a:latin typeface="Arial" charset="0"/>
              </a:rPr>
              <a:t>)</a:t>
            </a:r>
          </a:p>
        </p:txBody>
      </p:sp>
    </p:spTree>
    <p:extLst>
      <p:ext uri="{BB962C8B-B14F-4D97-AF65-F5344CB8AC3E}">
        <p14:creationId xmlns:p14="http://schemas.microsoft.com/office/powerpoint/2010/main" val="2446648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811589" y="457201"/>
            <a:ext cx="45672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00FF"/>
                </a:solidFill>
                <a:latin typeface="Arial" charset="0"/>
              </a:rPr>
              <a:t>MODELS OF SPECIATION</a:t>
            </a:r>
          </a:p>
        </p:txBody>
      </p:sp>
      <p:sp>
        <p:nvSpPr>
          <p:cNvPr id="3075" name="Text Box 3"/>
          <p:cNvSpPr txBox="1">
            <a:spLocks noChangeArrowheads="1"/>
          </p:cNvSpPr>
          <p:nvPr/>
        </p:nvSpPr>
        <p:spPr bwMode="auto">
          <a:xfrm>
            <a:off x="1973264" y="2043114"/>
            <a:ext cx="824547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4950" indent="-23495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sz="2800" b="1">
                <a:latin typeface="Arial" charset="0"/>
              </a:rPr>
              <a:t>Sympatric Speciation:</a:t>
            </a:r>
          </a:p>
          <a:p>
            <a:endParaRPr lang="en-US" altLang="en-US" sz="2800" b="1">
              <a:latin typeface="Arial" charset="0"/>
            </a:endParaRPr>
          </a:p>
          <a:p>
            <a:pPr>
              <a:buClr>
                <a:srgbClr val="FF0000"/>
              </a:buClr>
              <a:buFont typeface="Wingdings" pitchFamily="2" charset="2"/>
              <a:buChar char="§"/>
            </a:pPr>
            <a:r>
              <a:rPr lang="en-US" altLang="en-US">
                <a:latin typeface="Arial" charset="0"/>
              </a:rPr>
              <a:t>Speciation without restriction to gene flow.</a:t>
            </a:r>
          </a:p>
          <a:p>
            <a:pPr>
              <a:buClr>
                <a:srgbClr val="FF0000"/>
              </a:buClr>
              <a:buFont typeface="Wingdings" pitchFamily="2" charset="2"/>
              <a:buChar char="§"/>
            </a:pPr>
            <a:endParaRPr lang="en-US" altLang="en-US">
              <a:latin typeface="Arial" charset="0"/>
            </a:endParaRPr>
          </a:p>
          <a:p>
            <a:pPr>
              <a:buClr>
                <a:srgbClr val="FF0000"/>
              </a:buClr>
              <a:buFont typeface="Wingdings" pitchFamily="2" charset="2"/>
              <a:buChar char="§"/>
            </a:pPr>
            <a:r>
              <a:rPr lang="en-US" altLang="en-US">
                <a:latin typeface="Arial" charset="0"/>
              </a:rPr>
              <a:t>Development of reproductive isolation without geographic barriers.</a:t>
            </a:r>
          </a:p>
          <a:p>
            <a:pPr>
              <a:buClr>
                <a:srgbClr val="FF0000"/>
              </a:buClr>
              <a:buFont typeface="Wingdings" pitchFamily="2" charset="2"/>
              <a:buChar char="§"/>
            </a:pPr>
            <a:endParaRPr lang="en-US" altLang="en-US">
              <a:latin typeface="Arial" charset="0"/>
            </a:endParaRPr>
          </a:p>
          <a:p>
            <a:pPr>
              <a:buClr>
                <a:srgbClr val="FF0000"/>
              </a:buClr>
              <a:buFont typeface="Wingdings" pitchFamily="2" charset="2"/>
              <a:buChar char="§"/>
            </a:pPr>
            <a:r>
              <a:rPr lang="en-US" altLang="en-US">
                <a:latin typeface="Arial" charset="0"/>
              </a:rPr>
              <a:t>Requires assortative mating and a stable polymorphism.</a:t>
            </a:r>
          </a:p>
        </p:txBody>
      </p:sp>
    </p:spTree>
    <p:extLst>
      <p:ext uri="{BB962C8B-B14F-4D97-AF65-F5344CB8AC3E}">
        <p14:creationId xmlns:p14="http://schemas.microsoft.com/office/powerpoint/2010/main" val="3224420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68534E-81F0-4AD7-A066-EB4B79D1DAF3}"/>
              </a:ext>
            </a:extLst>
          </p:cNvPr>
          <p:cNvGrpSpPr/>
          <p:nvPr/>
        </p:nvGrpSpPr>
        <p:grpSpPr>
          <a:xfrm>
            <a:off x="-8153400" y="1600201"/>
            <a:ext cx="7712075" cy="4019729"/>
            <a:chOff x="1219200" y="1828800"/>
            <a:chExt cx="7712075" cy="4019729"/>
          </a:xfrm>
        </p:grpSpPr>
        <p:sp>
          <p:nvSpPr>
            <p:cNvPr id="4099" name="Oval 3"/>
            <p:cNvSpPr>
              <a:spLocks noChangeArrowheads="1"/>
            </p:cNvSpPr>
            <p:nvPr/>
          </p:nvSpPr>
          <p:spPr bwMode="auto">
            <a:xfrm>
              <a:off x="1219200" y="2590800"/>
              <a:ext cx="1676400" cy="1676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 name="Oval 4"/>
            <p:cNvSpPr>
              <a:spLocks noChangeArrowheads="1"/>
            </p:cNvSpPr>
            <p:nvPr/>
          </p:nvSpPr>
          <p:spPr bwMode="auto">
            <a:xfrm>
              <a:off x="3810000" y="2590800"/>
              <a:ext cx="1676400" cy="1676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 name="Oval 5"/>
            <p:cNvSpPr>
              <a:spLocks noChangeArrowheads="1"/>
            </p:cNvSpPr>
            <p:nvPr/>
          </p:nvSpPr>
          <p:spPr bwMode="auto">
            <a:xfrm>
              <a:off x="6400800" y="2590800"/>
              <a:ext cx="1676400" cy="1676400"/>
            </a:xfrm>
            <a:prstGeom prst="ellipse">
              <a:avLst/>
            </a:prstGeom>
            <a:solidFill>
              <a:schemeClr val="accent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 name="Text Box 6"/>
            <p:cNvSpPr txBox="1">
              <a:spLocks noChangeArrowheads="1"/>
            </p:cNvSpPr>
            <p:nvPr/>
          </p:nvSpPr>
          <p:spPr bwMode="auto">
            <a:xfrm>
              <a:off x="1219200" y="1828800"/>
              <a:ext cx="1692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a:latin typeface="Arial" charset="0"/>
                </a:rPr>
                <a:t>ANCESTRAL POPULATION</a:t>
              </a:r>
            </a:p>
          </p:txBody>
        </p:sp>
        <p:sp>
          <p:nvSpPr>
            <p:cNvPr id="4103" name="Line 7"/>
            <p:cNvSpPr>
              <a:spLocks noChangeShapeType="1"/>
            </p:cNvSpPr>
            <p:nvPr/>
          </p:nvSpPr>
          <p:spPr bwMode="auto">
            <a:xfrm>
              <a:off x="5715000" y="3429000"/>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4" name="Oval 8"/>
            <p:cNvSpPr>
              <a:spLocks noChangeArrowheads="1"/>
            </p:cNvSpPr>
            <p:nvPr/>
          </p:nvSpPr>
          <p:spPr bwMode="auto">
            <a:xfrm>
              <a:off x="4572000" y="2895600"/>
              <a:ext cx="533400" cy="5334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5" name="Oval 9"/>
            <p:cNvSpPr>
              <a:spLocks noChangeArrowheads="1"/>
            </p:cNvSpPr>
            <p:nvPr/>
          </p:nvSpPr>
          <p:spPr bwMode="auto">
            <a:xfrm>
              <a:off x="7239000" y="2895600"/>
              <a:ext cx="533400" cy="533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6" name="Line 10"/>
            <p:cNvSpPr>
              <a:spLocks noChangeShapeType="1"/>
            </p:cNvSpPr>
            <p:nvPr/>
          </p:nvSpPr>
          <p:spPr bwMode="auto">
            <a:xfrm>
              <a:off x="3124200" y="3429000"/>
              <a:ext cx="533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 name="Text Box 11"/>
            <p:cNvSpPr txBox="1">
              <a:spLocks noChangeArrowheads="1"/>
            </p:cNvSpPr>
            <p:nvPr/>
          </p:nvSpPr>
          <p:spPr bwMode="auto">
            <a:xfrm>
              <a:off x="5334000" y="4648200"/>
              <a:ext cx="35972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latin typeface="Arial" charset="0"/>
                </a:rPr>
                <a:t>Reproductively isolated, geographically sympatric populations</a:t>
              </a:r>
            </a:p>
          </p:txBody>
        </p:sp>
      </p:grpSp>
      <p:sp>
        <p:nvSpPr>
          <p:cNvPr id="12" name="Text Box 2"/>
          <p:cNvSpPr txBox="1">
            <a:spLocks noChangeArrowheads="1"/>
          </p:cNvSpPr>
          <p:nvPr/>
        </p:nvSpPr>
        <p:spPr bwMode="auto">
          <a:xfrm>
            <a:off x="3854296" y="152400"/>
            <a:ext cx="44834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a:solidFill>
                  <a:srgbClr val="0000FF"/>
                </a:solidFill>
                <a:latin typeface="Arial" charset="0"/>
              </a:rPr>
              <a:t>A Third Speciation Model</a:t>
            </a:r>
          </a:p>
        </p:txBody>
      </p:sp>
    </p:spTree>
    <p:extLst>
      <p:ext uri="{BB962C8B-B14F-4D97-AF65-F5344CB8AC3E}">
        <p14:creationId xmlns:p14="http://schemas.microsoft.com/office/powerpoint/2010/main" val="967131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508251" y="304801"/>
            <a:ext cx="7173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00FF"/>
                </a:solidFill>
                <a:latin typeface="Arial" charset="0"/>
              </a:rPr>
              <a:t>MAJOR ISSUES IN SPECIATION THEORY</a:t>
            </a:r>
          </a:p>
        </p:txBody>
      </p:sp>
      <p:sp>
        <p:nvSpPr>
          <p:cNvPr id="6147" name="Text Box 3"/>
          <p:cNvSpPr txBox="1">
            <a:spLocks noChangeArrowheads="1"/>
          </p:cNvSpPr>
          <p:nvPr/>
        </p:nvSpPr>
        <p:spPr bwMode="auto">
          <a:xfrm>
            <a:off x="2087564" y="990601"/>
            <a:ext cx="801687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a:defRPr sz="2400">
                <a:solidFill>
                  <a:schemeClr val="tx1"/>
                </a:solidFill>
                <a:latin typeface="Times New Roman" pitchFamily="18" charset="0"/>
              </a:defRPr>
            </a:lvl1pPr>
            <a:lvl2pPr marL="51276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b="1">
                <a:latin typeface="Arial" charset="0"/>
              </a:rPr>
              <a:t>What is a species?</a:t>
            </a:r>
          </a:p>
          <a:p>
            <a:pPr>
              <a:buClr>
                <a:srgbClr val="FF0000"/>
              </a:buClr>
              <a:buFont typeface="Wingdings" pitchFamily="2" charset="2"/>
              <a:buChar char="§"/>
            </a:pPr>
            <a:endParaRPr lang="en-US" altLang="en-US" b="1">
              <a:latin typeface="Arial" charset="0"/>
            </a:endParaRPr>
          </a:p>
          <a:p>
            <a:pPr>
              <a:buClr>
                <a:srgbClr val="FF0000"/>
              </a:buClr>
              <a:buFont typeface="Wingdings" pitchFamily="2" charset="2"/>
              <a:buChar char="§"/>
            </a:pPr>
            <a:r>
              <a:rPr lang="en-US" altLang="en-US" b="1">
                <a:latin typeface="Arial" charset="0"/>
              </a:rPr>
              <a:t>The role of</a:t>
            </a:r>
            <a:r>
              <a:rPr lang="en-US" altLang="en-US">
                <a:latin typeface="Arial" charset="0"/>
              </a:rPr>
              <a:t> </a:t>
            </a:r>
            <a:r>
              <a:rPr lang="en-US" altLang="en-US" b="1">
                <a:latin typeface="Arial" charset="0"/>
              </a:rPr>
              <a:t>geographic isolation in divergence.</a:t>
            </a:r>
          </a:p>
          <a:p>
            <a:pPr>
              <a:buClr>
                <a:srgbClr val="FF0000"/>
              </a:buClr>
              <a:buFont typeface="Wingdings" pitchFamily="2" charset="2"/>
              <a:buChar char="§"/>
            </a:pPr>
            <a:endParaRPr lang="en-US" altLang="en-US" b="1">
              <a:latin typeface="Arial" charset="0"/>
            </a:endParaRPr>
          </a:p>
          <a:p>
            <a:pPr>
              <a:buClr>
                <a:srgbClr val="FF0000"/>
              </a:buClr>
              <a:buFont typeface="Wingdings" pitchFamily="2" charset="2"/>
              <a:buChar char="§"/>
            </a:pPr>
            <a:r>
              <a:rPr lang="en-US" altLang="en-US" b="1">
                <a:latin typeface="Arial" charset="0"/>
              </a:rPr>
              <a:t>Do population bottlenecks facilitate changes in genetic architecture?</a:t>
            </a:r>
          </a:p>
          <a:p>
            <a:pPr>
              <a:buClr>
                <a:srgbClr val="FF0000"/>
              </a:buClr>
              <a:buFont typeface="Wingdings" pitchFamily="2" charset="2"/>
              <a:buChar char="§"/>
            </a:pPr>
            <a:endParaRPr lang="en-US" altLang="en-US" b="1">
              <a:latin typeface="Arial" charset="0"/>
            </a:endParaRPr>
          </a:p>
          <a:p>
            <a:pPr>
              <a:buClr>
                <a:srgbClr val="FF0000"/>
              </a:buClr>
              <a:buFont typeface="Wingdings" pitchFamily="2" charset="2"/>
              <a:buChar char="§"/>
            </a:pPr>
            <a:r>
              <a:rPr lang="en-US" altLang="en-US" b="1">
                <a:latin typeface="Arial" charset="0"/>
              </a:rPr>
              <a:t>The role of natural selection in speciation.</a:t>
            </a:r>
          </a:p>
          <a:p>
            <a:pPr>
              <a:buClr>
                <a:srgbClr val="FF0000"/>
              </a:buClr>
              <a:buFont typeface="Wingdings" pitchFamily="2" charset="2"/>
              <a:buChar char="§"/>
            </a:pPr>
            <a:endParaRPr lang="en-US" altLang="en-US" b="1">
              <a:latin typeface="Arial" charset="0"/>
            </a:endParaRPr>
          </a:p>
          <a:p>
            <a:pPr>
              <a:buClr>
                <a:srgbClr val="FF0000"/>
              </a:buClr>
              <a:buFont typeface="Wingdings" pitchFamily="2" charset="2"/>
              <a:buChar char="§"/>
            </a:pPr>
            <a:r>
              <a:rPr lang="en-US" altLang="en-US" b="1">
                <a:latin typeface="Arial" charset="0"/>
              </a:rPr>
              <a:t>Prezygotic vs. postzygotic reproductive isolation.</a:t>
            </a:r>
          </a:p>
          <a:p>
            <a:pPr>
              <a:buClr>
                <a:srgbClr val="FF0000"/>
              </a:buClr>
              <a:buFont typeface="Wingdings" pitchFamily="2" charset="2"/>
              <a:buChar char="§"/>
            </a:pPr>
            <a:endParaRPr lang="en-US" altLang="en-US" b="1">
              <a:latin typeface="Arial" charset="0"/>
            </a:endParaRPr>
          </a:p>
          <a:p>
            <a:pPr>
              <a:buClr>
                <a:srgbClr val="FF0000"/>
              </a:buClr>
              <a:buFont typeface="Wingdings" pitchFamily="2" charset="2"/>
              <a:buChar char="§"/>
            </a:pPr>
            <a:r>
              <a:rPr lang="en-US" altLang="en-US" b="1">
                <a:latin typeface="Arial" charset="0"/>
              </a:rPr>
              <a:t>The genetic mechanisms responsible for reproductive isolation.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Rhagoletis_pomonella_apple_magg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226" y="1371601"/>
            <a:ext cx="2581275" cy="3451225"/>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5124" name="Text Box 4"/>
          <p:cNvSpPr txBox="1">
            <a:spLocks noChangeArrowheads="1"/>
          </p:cNvSpPr>
          <p:nvPr/>
        </p:nvSpPr>
        <p:spPr bwMode="auto">
          <a:xfrm>
            <a:off x="2181225" y="180976"/>
            <a:ext cx="78752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FF"/>
                </a:solidFill>
                <a:latin typeface="Arial" charset="0"/>
              </a:rPr>
              <a:t>The Apple Maggot: A Case Of Sympatric Speciation?</a:t>
            </a:r>
          </a:p>
        </p:txBody>
      </p:sp>
      <p:sp>
        <p:nvSpPr>
          <p:cNvPr id="5126" name="Text Box 6"/>
          <p:cNvSpPr txBox="1">
            <a:spLocks noChangeArrowheads="1"/>
          </p:cNvSpPr>
          <p:nvPr/>
        </p:nvSpPr>
        <p:spPr bwMode="auto">
          <a:xfrm>
            <a:off x="2047876" y="838200"/>
            <a:ext cx="2822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Arial" charset="0"/>
              </a:rPr>
              <a:t>The Apple Maggot</a:t>
            </a:r>
          </a:p>
        </p:txBody>
      </p:sp>
      <p:pic>
        <p:nvPicPr>
          <p:cNvPr id="1026" name="Picture 2" descr="Image result for distribution of hawthorn trees"/>
          <p:cNvPicPr>
            <a:picLocks noChangeAspect="1" noChangeArrowheads="1"/>
          </p:cNvPicPr>
          <p:nvPr/>
        </p:nvPicPr>
        <p:blipFill rotWithShape="1">
          <a:blip r:embed="rId3">
            <a:extLst>
              <a:ext uri="{28A0092B-C50C-407E-A947-70E740481C1C}">
                <a14:useLocalDpi xmlns:a14="http://schemas.microsoft.com/office/drawing/2010/main" val="0"/>
              </a:ext>
            </a:extLst>
          </a:blip>
          <a:srcRect l="18462"/>
          <a:stretch/>
        </p:blipFill>
        <p:spPr bwMode="auto">
          <a:xfrm>
            <a:off x="5486400" y="1600201"/>
            <a:ext cx="504825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Most Interesting Health Benefits Of Hawthorn 2020 - Health Cautions">
            <a:extLst>
              <a:ext uri="{FF2B5EF4-FFF2-40B4-BE49-F238E27FC236}">
                <a16:creationId xmlns:a16="http://schemas.microsoft.com/office/drawing/2014/main" id="{42EAB7EB-A4D5-4072-8468-2AFCDA3D16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9174" y="4893087"/>
            <a:ext cx="2581276" cy="19342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67076A-3468-889C-2752-27C09AADAC94}"/>
              </a:ext>
            </a:extLst>
          </p:cNvPr>
          <p:cNvSpPr txBox="1"/>
          <p:nvPr/>
        </p:nvSpPr>
        <p:spPr>
          <a:xfrm>
            <a:off x="609600" y="5638800"/>
            <a:ext cx="1571625"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Hawthorn “apples”</a:t>
            </a:r>
          </a:p>
        </p:txBody>
      </p:sp>
    </p:spTree>
    <p:extLst>
      <p:ext uri="{BB962C8B-B14F-4D97-AF65-F5344CB8AC3E}">
        <p14:creationId xmlns:p14="http://schemas.microsoft.com/office/powerpoint/2010/main" val="382865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hagoletis distribu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8088"/>
            <a:ext cx="6838950" cy="6046384"/>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4"/>
          <p:cNvSpPr txBox="1">
            <a:spLocks noChangeArrowheads="1"/>
          </p:cNvSpPr>
          <p:nvPr/>
        </p:nvSpPr>
        <p:spPr bwMode="auto">
          <a:xfrm>
            <a:off x="2181225" y="180976"/>
            <a:ext cx="7824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FF"/>
                </a:solidFill>
                <a:latin typeface="Arial" charset="0"/>
              </a:rPr>
              <a:t>The Apple Maggot: A Case of Sympatric Speciation?</a:t>
            </a:r>
          </a:p>
        </p:txBody>
      </p:sp>
      <p:sp>
        <p:nvSpPr>
          <p:cNvPr id="5125" name="Text Box 5"/>
          <p:cNvSpPr txBox="1">
            <a:spLocks noChangeArrowheads="1"/>
          </p:cNvSpPr>
          <p:nvPr/>
        </p:nvSpPr>
        <p:spPr bwMode="auto">
          <a:xfrm>
            <a:off x="3124200" y="6460518"/>
            <a:ext cx="3505200" cy="338554"/>
          </a:xfrm>
          <a:prstGeom prst="rect">
            <a:avLst/>
          </a:prstGeom>
          <a:solidFill>
            <a:schemeClr val="bg1"/>
          </a:solidFill>
          <a:ln>
            <a:noFill/>
          </a:ln>
          <a:effectLst/>
        </p:spPr>
        <p:txBody>
          <a:bodyPr wrap="square">
            <a:spAutoFit/>
          </a:bodyPr>
          <a:lstStyle/>
          <a:p>
            <a:r>
              <a:rPr lang="en-US" altLang="en-US" sz="1600" dirty="0">
                <a:latin typeface="Arial" charset="0"/>
              </a:rPr>
              <a:t>Distribution of “races” of </a:t>
            </a:r>
            <a:r>
              <a:rPr lang="en-US" altLang="en-US" sz="1600" i="1" dirty="0">
                <a:latin typeface="Arial" charset="0"/>
              </a:rPr>
              <a:t>R. </a:t>
            </a:r>
            <a:r>
              <a:rPr lang="en-US" altLang="en-US" sz="1600" i="1" dirty="0" err="1">
                <a:latin typeface="Arial" charset="0"/>
              </a:rPr>
              <a:t>pomnella</a:t>
            </a:r>
            <a:endParaRPr lang="en-US" altLang="en-US" sz="1600" i="1" dirty="0">
              <a:latin typeface="Arial" charset="0"/>
            </a:endParaRPr>
          </a:p>
        </p:txBody>
      </p:sp>
      <p:pic>
        <p:nvPicPr>
          <p:cNvPr id="3" name="Picture 2" descr="A tree with apples on it&#10;&#10;AI-generated content may be incorrect.">
            <a:extLst>
              <a:ext uri="{FF2B5EF4-FFF2-40B4-BE49-F238E27FC236}">
                <a16:creationId xmlns:a16="http://schemas.microsoft.com/office/drawing/2014/main" id="{6587B612-113C-AE2E-A0D8-8A23C8206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100" y="860425"/>
            <a:ext cx="3429000" cy="3429000"/>
          </a:xfrm>
          <a:prstGeom prst="rect">
            <a:avLst/>
          </a:prstGeom>
        </p:spPr>
      </p:pic>
      <p:sp>
        <p:nvSpPr>
          <p:cNvPr id="4" name="TextBox 3">
            <a:extLst>
              <a:ext uri="{FF2B5EF4-FFF2-40B4-BE49-F238E27FC236}">
                <a16:creationId xmlns:a16="http://schemas.microsoft.com/office/drawing/2014/main" id="{5AEB74D4-A187-C912-3612-2CF8127C5EC9}"/>
              </a:ext>
            </a:extLst>
          </p:cNvPr>
          <p:cNvSpPr txBox="1"/>
          <p:nvPr/>
        </p:nvSpPr>
        <p:spPr>
          <a:xfrm>
            <a:off x="6781800" y="4648200"/>
            <a:ext cx="5429250" cy="830997"/>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A few ancestral flies migrated to apples</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Breed and lay eggs on “your” fruit</a:t>
            </a:r>
          </a:p>
        </p:txBody>
      </p:sp>
    </p:spTree>
    <p:extLst>
      <p:ext uri="{BB962C8B-B14F-4D97-AF65-F5344CB8AC3E}">
        <p14:creationId xmlns:p14="http://schemas.microsoft.com/office/powerpoint/2010/main" val="299179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fade">
                                      <p:cBhvr>
                                        <p:cTn id="10" dur="500"/>
                                        <p:tgtEl>
                                          <p:spTgt spid="51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hagoletis Phenolog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107" b="27082"/>
          <a:stretch/>
        </p:blipFill>
        <p:spPr bwMode="auto">
          <a:xfrm>
            <a:off x="304800" y="340612"/>
            <a:ext cx="11684298" cy="52478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0739" y="5366215"/>
            <a:ext cx="1274054" cy="143869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Hawthorne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6745" y="5454508"/>
            <a:ext cx="1600200" cy="14319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53537F9-A315-ECB4-E66C-EA79A9C30040}"/>
              </a:ext>
            </a:extLst>
          </p:cNvPr>
          <p:cNvSpPr/>
          <p:nvPr/>
        </p:nvSpPr>
        <p:spPr>
          <a:xfrm rot="3329166">
            <a:off x="3266384" y="2264078"/>
            <a:ext cx="1516263" cy="3072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B91FF00-B4CA-9B5A-7C84-F6BA0C09433E}"/>
              </a:ext>
            </a:extLst>
          </p:cNvPr>
          <p:cNvSpPr/>
          <p:nvPr/>
        </p:nvSpPr>
        <p:spPr>
          <a:xfrm rot="19605184">
            <a:off x="5781217" y="3693324"/>
            <a:ext cx="452327" cy="131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32CD75-91FB-28B2-11F9-146E6F8DDFF1}"/>
              </a:ext>
            </a:extLst>
          </p:cNvPr>
          <p:cNvSpPr/>
          <p:nvPr/>
        </p:nvSpPr>
        <p:spPr>
          <a:xfrm>
            <a:off x="381000" y="340612"/>
            <a:ext cx="5663821" cy="60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E851CC-4633-35F6-D901-2A146C83BC41}"/>
              </a:ext>
            </a:extLst>
          </p:cNvPr>
          <p:cNvSpPr/>
          <p:nvPr/>
        </p:nvSpPr>
        <p:spPr>
          <a:xfrm>
            <a:off x="1905000" y="841564"/>
            <a:ext cx="2721428" cy="165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2">
            <a:extLst>
              <a:ext uri="{FF2B5EF4-FFF2-40B4-BE49-F238E27FC236}">
                <a16:creationId xmlns:a16="http://schemas.microsoft.com/office/drawing/2014/main" id="{27746074-DEDB-8CCE-AE3D-CCEA7A375EFB}"/>
              </a:ext>
            </a:extLst>
          </p:cNvPr>
          <p:cNvSpPr txBox="1">
            <a:spLocks noChangeArrowheads="1"/>
          </p:cNvSpPr>
          <p:nvPr/>
        </p:nvSpPr>
        <p:spPr bwMode="auto">
          <a:xfrm>
            <a:off x="5943599" y="53092"/>
            <a:ext cx="605345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solidFill>
                  <a:srgbClr val="FF6600"/>
                </a:solidFill>
                <a:latin typeface="Arial" charset="0"/>
              </a:rPr>
              <a:t>How can reproductive isolation develop when no barrier to gene flow?</a:t>
            </a:r>
          </a:p>
        </p:txBody>
      </p:sp>
      <p:sp>
        <p:nvSpPr>
          <p:cNvPr id="8" name="TextBox 7">
            <a:extLst>
              <a:ext uri="{FF2B5EF4-FFF2-40B4-BE49-F238E27FC236}">
                <a16:creationId xmlns:a16="http://schemas.microsoft.com/office/drawing/2014/main" id="{6238DEE6-75D8-F6AE-C4D0-04E41A582630}"/>
              </a:ext>
            </a:extLst>
          </p:cNvPr>
          <p:cNvSpPr txBox="1"/>
          <p:nvPr/>
        </p:nvSpPr>
        <p:spPr>
          <a:xfrm>
            <a:off x="381000" y="5693541"/>
            <a:ext cx="6140450" cy="830997"/>
          </a:xfrm>
          <a:prstGeom prst="rect">
            <a:avLst/>
          </a:prstGeom>
          <a:noFill/>
        </p:spPr>
        <p:txBody>
          <a:bodyPr wrap="square">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Ecologically and temporally isolated</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6% migration rate</a:t>
            </a:r>
          </a:p>
        </p:txBody>
      </p:sp>
      <p:pic>
        <p:nvPicPr>
          <p:cNvPr id="6147" name="Picture 3" descr="703035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71"/>
          <a:stretch/>
        </p:blipFill>
        <p:spPr bwMode="auto">
          <a:xfrm>
            <a:off x="3581401" y="5454508"/>
            <a:ext cx="1876938" cy="134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88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fade">
                                      <p:cBhvr>
                                        <p:cTn id="17" dur="500"/>
                                        <p:tgtEl>
                                          <p:spTgt spid="61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Cichlids allopatric vs sympat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98526"/>
            <a:ext cx="7772400" cy="5959475"/>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2428876" y="6467475"/>
            <a:ext cx="74961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latin typeface="Arial" charset="0"/>
              </a:rPr>
              <a:t>From: Kirkpatrick. 2000. Nature 408:298-299, Wilson et al., 2000. Proc. R. Soc. Lond. B 267:2133-2141 </a:t>
            </a:r>
          </a:p>
        </p:txBody>
      </p:sp>
      <p:sp>
        <p:nvSpPr>
          <p:cNvPr id="7172" name="Text Box 4"/>
          <p:cNvSpPr txBox="1">
            <a:spLocks noChangeArrowheads="1"/>
          </p:cNvSpPr>
          <p:nvPr/>
        </p:nvSpPr>
        <p:spPr bwMode="auto">
          <a:xfrm>
            <a:off x="1638300" y="1"/>
            <a:ext cx="8915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solidFill>
                  <a:srgbClr val="0000FF"/>
                </a:solidFill>
                <a:latin typeface="Arial" charset="0"/>
              </a:rPr>
              <a:t>SYMPATRIC SPECIATION IN CICHLID FISHES FROM NIGARAGUAN LAKES </a:t>
            </a:r>
          </a:p>
        </p:txBody>
      </p:sp>
    </p:spTree>
    <p:extLst>
      <p:ext uri="{BB962C8B-B14F-4D97-AF65-F5344CB8AC3E}">
        <p14:creationId xmlns:p14="http://schemas.microsoft.com/office/powerpoint/2010/main" val="4255224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228601"/>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dirty="0">
                <a:solidFill>
                  <a:srgbClr val="FD8003"/>
                </a:solidFill>
                <a:latin typeface="Arial" charset="0"/>
              </a:rPr>
              <a:t>How can reproductive isolation develop when no barrier to gene flow?</a:t>
            </a:r>
          </a:p>
        </p:txBody>
      </p:sp>
      <p:pic>
        <p:nvPicPr>
          <p:cNvPr id="4" name="Picture 2" descr="Rhagoletis Phenolog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004" b="27082"/>
          <a:stretch/>
        </p:blipFill>
        <p:spPr bwMode="auto">
          <a:xfrm>
            <a:off x="96273" y="1447800"/>
            <a:ext cx="1199292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1565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171700" y="2362200"/>
            <a:ext cx="784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a:solidFill>
                  <a:srgbClr val="FF0000"/>
                </a:solidFill>
                <a:latin typeface="Arial" charset="0"/>
              </a:rPr>
              <a:t>HOW MANY GENES ARE REQUIRED FOR SPECIATION TO OCCUR?</a:t>
            </a:r>
          </a:p>
        </p:txBody>
      </p:sp>
    </p:spTree>
    <p:extLst>
      <p:ext uri="{BB962C8B-B14F-4D97-AF65-F5344CB8AC3E}">
        <p14:creationId xmlns:p14="http://schemas.microsoft.com/office/powerpoint/2010/main" val="3887230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276476" y="457201"/>
            <a:ext cx="7637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00FF"/>
                </a:solidFill>
                <a:latin typeface="Arial" charset="0"/>
              </a:rPr>
              <a:t>THE PROBLEM WITH A ONE-LOCUS MODEL OF SPECIATION</a:t>
            </a:r>
          </a:p>
        </p:txBody>
      </p:sp>
      <p:grpSp>
        <p:nvGrpSpPr>
          <p:cNvPr id="10243" name="Group 3"/>
          <p:cNvGrpSpPr>
            <a:grpSpLocks/>
          </p:cNvGrpSpPr>
          <p:nvPr/>
        </p:nvGrpSpPr>
        <p:grpSpPr bwMode="auto">
          <a:xfrm>
            <a:off x="2895600" y="1676400"/>
            <a:ext cx="5676900" cy="3314700"/>
            <a:chOff x="864" y="1368"/>
            <a:chExt cx="3576" cy="2088"/>
          </a:xfrm>
        </p:grpSpPr>
        <p:grpSp>
          <p:nvGrpSpPr>
            <p:cNvPr id="10244" name="Group 4"/>
            <p:cNvGrpSpPr>
              <a:grpSpLocks/>
            </p:cNvGrpSpPr>
            <p:nvPr/>
          </p:nvGrpSpPr>
          <p:grpSpPr bwMode="auto">
            <a:xfrm>
              <a:off x="1320" y="1368"/>
              <a:ext cx="3120" cy="1584"/>
              <a:chOff x="1392" y="576"/>
              <a:chExt cx="3120" cy="1584"/>
            </a:xfrm>
          </p:grpSpPr>
          <p:sp>
            <p:nvSpPr>
              <p:cNvPr id="10245" name="Line 5"/>
              <p:cNvSpPr>
                <a:spLocks noChangeShapeType="1"/>
              </p:cNvSpPr>
              <p:nvPr/>
            </p:nvSpPr>
            <p:spPr bwMode="auto">
              <a:xfrm>
                <a:off x="1392" y="576"/>
                <a:ext cx="0" cy="15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6" name="Line 6"/>
              <p:cNvSpPr>
                <a:spLocks noChangeShapeType="1"/>
              </p:cNvSpPr>
              <p:nvPr/>
            </p:nvSpPr>
            <p:spPr bwMode="auto">
              <a:xfrm>
                <a:off x="1392" y="2160"/>
                <a:ext cx="312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Rectangle 7"/>
            <p:cNvSpPr>
              <a:spLocks noChangeArrowheads="1"/>
            </p:cNvSpPr>
            <p:nvPr/>
          </p:nvSpPr>
          <p:spPr bwMode="auto">
            <a:xfrm>
              <a:off x="1680" y="1704"/>
              <a:ext cx="288" cy="12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 name="Rectangle 8"/>
            <p:cNvSpPr>
              <a:spLocks noChangeArrowheads="1"/>
            </p:cNvSpPr>
            <p:nvPr/>
          </p:nvSpPr>
          <p:spPr bwMode="auto">
            <a:xfrm>
              <a:off x="3840" y="1704"/>
              <a:ext cx="288" cy="124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 name="Text Box 9"/>
            <p:cNvSpPr txBox="1">
              <a:spLocks noChangeArrowheads="1"/>
            </p:cNvSpPr>
            <p:nvPr/>
          </p:nvSpPr>
          <p:spPr bwMode="auto">
            <a:xfrm rot="-5400000">
              <a:off x="545" y="1955"/>
              <a:ext cx="9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FITNESS</a:t>
              </a:r>
            </a:p>
          </p:txBody>
        </p:sp>
        <p:sp>
          <p:nvSpPr>
            <p:cNvPr id="10250" name="Text Box 10"/>
            <p:cNvSpPr txBox="1">
              <a:spLocks noChangeArrowheads="1"/>
            </p:cNvSpPr>
            <p:nvPr/>
          </p:nvSpPr>
          <p:spPr bwMode="auto">
            <a:xfrm>
              <a:off x="3840" y="3168"/>
              <a:ext cx="33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aa</a:t>
              </a:r>
            </a:p>
          </p:txBody>
        </p:sp>
        <p:sp>
          <p:nvSpPr>
            <p:cNvPr id="10251" name="Text Box 11"/>
            <p:cNvSpPr txBox="1">
              <a:spLocks noChangeArrowheads="1"/>
            </p:cNvSpPr>
            <p:nvPr/>
          </p:nvSpPr>
          <p:spPr bwMode="auto">
            <a:xfrm>
              <a:off x="1680" y="3168"/>
              <a:ext cx="3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AA</a:t>
              </a:r>
            </a:p>
          </p:txBody>
        </p:sp>
        <p:sp>
          <p:nvSpPr>
            <p:cNvPr id="10252" name="Text Box 12"/>
            <p:cNvSpPr txBox="1">
              <a:spLocks noChangeArrowheads="1"/>
            </p:cNvSpPr>
            <p:nvPr/>
          </p:nvSpPr>
          <p:spPr bwMode="auto">
            <a:xfrm>
              <a:off x="2719" y="3168"/>
              <a:ext cx="35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Aa</a:t>
              </a:r>
            </a:p>
          </p:txBody>
        </p:sp>
        <p:sp>
          <p:nvSpPr>
            <p:cNvPr id="10253" name="Line 13"/>
            <p:cNvSpPr>
              <a:spLocks noChangeShapeType="1"/>
            </p:cNvSpPr>
            <p:nvPr/>
          </p:nvSpPr>
          <p:spPr bwMode="auto">
            <a:xfrm>
              <a:off x="1824" y="1440"/>
              <a:ext cx="1056" cy="105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4" name="Line 14"/>
            <p:cNvSpPr>
              <a:spLocks noChangeShapeType="1"/>
            </p:cNvSpPr>
            <p:nvPr/>
          </p:nvSpPr>
          <p:spPr bwMode="auto">
            <a:xfrm flipV="1">
              <a:off x="2880" y="1440"/>
              <a:ext cx="1056" cy="105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55" name="Text Box 15"/>
          <p:cNvSpPr txBox="1">
            <a:spLocks noChangeArrowheads="1"/>
          </p:cNvSpPr>
          <p:nvPr/>
        </p:nvSpPr>
        <p:spPr bwMode="auto">
          <a:xfrm>
            <a:off x="2198688" y="5334001"/>
            <a:ext cx="7783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a:latin typeface="Arial" charset="0"/>
              </a:rPr>
              <a:t>In order for a single locus model of speciation to work, populations would have to evolve towards </a:t>
            </a:r>
            <a:r>
              <a:rPr lang="en-US" altLang="en-US" b="1" i="1">
                <a:latin typeface="Arial" charset="0"/>
              </a:rPr>
              <a:t>lower</a:t>
            </a:r>
            <a:r>
              <a:rPr lang="en-US" altLang="en-US">
                <a:latin typeface="Arial" charset="0"/>
              </a:rPr>
              <a:t> fitness.</a:t>
            </a:r>
          </a:p>
        </p:txBody>
      </p:sp>
    </p:spTree>
    <p:extLst>
      <p:ext uri="{BB962C8B-B14F-4D97-AF65-F5344CB8AC3E}">
        <p14:creationId xmlns:p14="http://schemas.microsoft.com/office/powerpoint/2010/main" val="3586138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087564" y="304801"/>
            <a:ext cx="80168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solidFill>
                  <a:srgbClr val="0000FF"/>
                </a:solidFill>
                <a:latin typeface="Arial" charset="0"/>
              </a:rPr>
              <a:t>THE BATESON-MULLER-DOBZHANSKY MODEL FOR THE GENETIC BASIS OF POST-MATING REPRODUCTIVE BARRIERS</a:t>
            </a:r>
          </a:p>
        </p:txBody>
      </p:sp>
      <p:sp>
        <p:nvSpPr>
          <p:cNvPr id="11267" name="Text Box 3"/>
          <p:cNvSpPr txBox="1">
            <a:spLocks noChangeArrowheads="1"/>
          </p:cNvSpPr>
          <p:nvPr/>
        </p:nvSpPr>
        <p:spPr bwMode="auto">
          <a:xfrm>
            <a:off x="3262314" y="1676400"/>
            <a:ext cx="5667375"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latin typeface="Arial" charset="0"/>
              </a:rPr>
              <a:t>AABB</a:t>
            </a:r>
          </a:p>
          <a:p>
            <a:pPr algn="ctr"/>
            <a:endParaRPr lang="en-US" altLang="en-US" sz="2800" b="1">
              <a:latin typeface="Arial" charset="0"/>
            </a:endParaRPr>
          </a:p>
          <a:p>
            <a:pPr algn="ctr"/>
            <a:endParaRPr lang="en-US" altLang="en-US" sz="2800" b="1">
              <a:latin typeface="Arial" charset="0"/>
            </a:endParaRPr>
          </a:p>
          <a:p>
            <a:pPr algn="ctr"/>
            <a:r>
              <a:rPr lang="en-US" altLang="en-US" sz="2800" b="1">
                <a:latin typeface="Arial" charset="0"/>
              </a:rPr>
              <a:t>AAbb				aaBB</a:t>
            </a:r>
          </a:p>
          <a:p>
            <a:pPr algn="ctr"/>
            <a:endParaRPr lang="en-US" altLang="en-US" sz="2800" b="1">
              <a:latin typeface="Arial" charset="0"/>
            </a:endParaRPr>
          </a:p>
          <a:p>
            <a:pPr algn="ctr"/>
            <a:endParaRPr lang="en-US" altLang="en-US" sz="2800" b="1">
              <a:latin typeface="Arial" charset="0"/>
            </a:endParaRPr>
          </a:p>
          <a:p>
            <a:pPr algn="ctr"/>
            <a:r>
              <a:rPr lang="en-US" altLang="en-US" sz="2800" b="1">
                <a:latin typeface="Arial" charset="0"/>
              </a:rPr>
              <a:t>AaBb</a:t>
            </a:r>
          </a:p>
        </p:txBody>
      </p:sp>
      <p:sp>
        <p:nvSpPr>
          <p:cNvPr id="11268" name="Line 4"/>
          <p:cNvSpPr>
            <a:spLocks noChangeShapeType="1"/>
          </p:cNvSpPr>
          <p:nvPr/>
        </p:nvSpPr>
        <p:spPr bwMode="auto">
          <a:xfrm flipH="1">
            <a:off x="4648200" y="2209800"/>
            <a:ext cx="1143000" cy="660400"/>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 name="Line 5"/>
          <p:cNvSpPr>
            <a:spLocks noChangeShapeType="1"/>
          </p:cNvSpPr>
          <p:nvPr/>
        </p:nvSpPr>
        <p:spPr bwMode="auto">
          <a:xfrm>
            <a:off x="4419600" y="3581400"/>
            <a:ext cx="1143000" cy="660400"/>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 name="Line 6"/>
          <p:cNvSpPr>
            <a:spLocks noChangeShapeType="1"/>
          </p:cNvSpPr>
          <p:nvPr/>
        </p:nvSpPr>
        <p:spPr bwMode="auto">
          <a:xfrm>
            <a:off x="6400800" y="2209800"/>
            <a:ext cx="1143000" cy="660400"/>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Line 7"/>
          <p:cNvSpPr>
            <a:spLocks noChangeShapeType="1"/>
          </p:cNvSpPr>
          <p:nvPr/>
        </p:nvSpPr>
        <p:spPr bwMode="auto">
          <a:xfrm flipH="1">
            <a:off x="6553200" y="3581400"/>
            <a:ext cx="1143000" cy="660400"/>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2" name="Text Box 8"/>
          <p:cNvSpPr txBox="1">
            <a:spLocks noChangeArrowheads="1"/>
          </p:cNvSpPr>
          <p:nvPr/>
        </p:nvSpPr>
        <p:spPr bwMode="auto">
          <a:xfrm>
            <a:off x="1833564" y="5514976"/>
            <a:ext cx="86883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dirty="0">
                <a:latin typeface="Arial" charset="0"/>
              </a:rPr>
              <a:t>This two-locus model relies on </a:t>
            </a:r>
            <a:r>
              <a:rPr lang="en-US" altLang="en-US" b="1" i="1" dirty="0">
                <a:latin typeface="Arial" charset="0"/>
              </a:rPr>
              <a:t>epistatic</a:t>
            </a:r>
            <a:r>
              <a:rPr lang="en-US" altLang="en-US" dirty="0">
                <a:latin typeface="Arial" charset="0"/>
              </a:rPr>
              <a:t> interactions among genes.</a:t>
            </a:r>
          </a:p>
        </p:txBody>
      </p:sp>
      <p:grpSp>
        <p:nvGrpSpPr>
          <p:cNvPr id="11273" name="Group 9"/>
          <p:cNvGrpSpPr>
            <a:grpSpLocks/>
          </p:cNvGrpSpPr>
          <p:nvPr/>
        </p:nvGrpSpPr>
        <p:grpSpPr bwMode="auto">
          <a:xfrm>
            <a:off x="5410200" y="4191001"/>
            <a:ext cx="1371600" cy="779463"/>
            <a:chOff x="1728" y="2736"/>
            <a:chExt cx="864" cy="491"/>
          </a:xfrm>
        </p:grpSpPr>
        <p:sp>
          <p:nvSpPr>
            <p:cNvPr id="11274" name="Oval 10"/>
            <p:cNvSpPr>
              <a:spLocks noChangeArrowheads="1"/>
            </p:cNvSpPr>
            <p:nvPr/>
          </p:nvSpPr>
          <p:spPr bwMode="auto">
            <a:xfrm>
              <a:off x="1728" y="2736"/>
              <a:ext cx="864" cy="48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5" name="Line 11"/>
            <p:cNvSpPr>
              <a:spLocks noChangeShapeType="1"/>
            </p:cNvSpPr>
            <p:nvPr/>
          </p:nvSpPr>
          <p:spPr bwMode="auto">
            <a:xfrm flipV="1">
              <a:off x="1776" y="2784"/>
              <a:ext cx="768" cy="44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5501694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203585" y="1711250"/>
            <a:ext cx="681403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2">
            <a:extLst>
              <a:ext uri="{FF2B5EF4-FFF2-40B4-BE49-F238E27FC236}">
                <a16:creationId xmlns:a16="http://schemas.microsoft.com/office/drawing/2014/main" id="{4DEC8767-8AAE-45F3-A7F8-6BF86FBBE148}"/>
              </a:ext>
            </a:extLst>
          </p:cNvPr>
          <p:cNvSpPr txBox="1">
            <a:spLocks noChangeArrowheads="1"/>
          </p:cNvSpPr>
          <p:nvPr/>
        </p:nvSpPr>
        <p:spPr bwMode="auto">
          <a:xfrm>
            <a:off x="1816100" y="2459504"/>
            <a:ext cx="312419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000" b="1" dirty="0">
                <a:solidFill>
                  <a:srgbClr val="0000FF"/>
                </a:solidFill>
                <a:latin typeface="Arial" charset="0"/>
              </a:rPr>
              <a:t>4</a:t>
            </a:r>
            <a:r>
              <a:rPr lang="en-US" altLang="en-US" sz="4000" b="1" baseline="30000" dirty="0">
                <a:solidFill>
                  <a:srgbClr val="0000FF"/>
                </a:solidFill>
                <a:latin typeface="Arial" charset="0"/>
              </a:rPr>
              <a:t>th</a:t>
            </a:r>
            <a:r>
              <a:rPr lang="en-US" altLang="en-US" sz="4000" b="1" dirty="0">
                <a:solidFill>
                  <a:srgbClr val="0000FF"/>
                </a:solidFill>
                <a:latin typeface="Arial" charset="0"/>
              </a:rPr>
              <a:t> Speciation Model</a:t>
            </a:r>
          </a:p>
        </p:txBody>
      </p:sp>
    </p:spTree>
    <p:extLst>
      <p:ext uri="{BB962C8B-B14F-4D97-AF65-F5344CB8AC3E}">
        <p14:creationId xmlns:p14="http://schemas.microsoft.com/office/powerpoint/2010/main" val="13273791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1793219" y="276558"/>
            <a:ext cx="430278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dirty="0">
                <a:solidFill>
                  <a:srgbClr val="0000FF"/>
                </a:solidFill>
                <a:latin typeface="Arial" charset="0"/>
              </a:rPr>
              <a:t>Infectious Speciation</a:t>
            </a:r>
          </a:p>
        </p:txBody>
      </p:sp>
      <p:sp>
        <p:nvSpPr>
          <p:cNvPr id="13316" name="Text Box 4"/>
          <p:cNvSpPr txBox="1">
            <a:spLocks noChangeArrowheads="1"/>
          </p:cNvSpPr>
          <p:nvPr/>
        </p:nvSpPr>
        <p:spPr bwMode="auto">
          <a:xfrm>
            <a:off x="685800" y="1114426"/>
            <a:ext cx="5035551"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1775" indent="-23177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dirty="0">
                <a:latin typeface="Arial" charset="0"/>
              </a:rPr>
              <a:t>Bacteria can infect and change male sperm</a:t>
            </a:r>
          </a:p>
          <a:p>
            <a:pPr>
              <a:buClr>
                <a:srgbClr val="FF0000"/>
              </a:buClr>
              <a:buFont typeface="Wingdings" pitchFamily="2" charset="2"/>
              <a:buChar char="§"/>
            </a:pPr>
            <a:endParaRPr lang="en-US" altLang="en-US" dirty="0">
              <a:latin typeface="Arial" charset="0"/>
            </a:endParaRPr>
          </a:p>
          <a:p>
            <a:pPr>
              <a:buClr>
                <a:srgbClr val="FF0000"/>
              </a:buClr>
              <a:buFont typeface="Wingdings" pitchFamily="2" charset="2"/>
              <a:buChar char="§"/>
            </a:pPr>
            <a:r>
              <a:rPr lang="en-US" altLang="en-US" dirty="0">
                <a:latin typeface="Arial" charset="0"/>
              </a:rPr>
              <a:t>Causes</a:t>
            </a:r>
            <a:r>
              <a:rPr lang="en-US" altLang="en-US" i="1" dirty="0">
                <a:latin typeface="Arial" charset="0"/>
              </a:rPr>
              <a:t> cytoplasmic incompatibility</a:t>
            </a:r>
            <a:endParaRPr lang="en-US" altLang="en-US" dirty="0">
              <a:latin typeface="Arial" charset="0"/>
            </a:endParaRPr>
          </a:p>
          <a:p>
            <a:pPr>
              <a:buClr>
                <a:srgbClr val="FF0000"/>
              </a:buClr>
              <a:buFont typeface="Wingdings" pitchFamily="2" charset="2"/>
              <a:buChar char="§"/>
            </a:pPr>
            <a:endParaRPr lang="en-US" altLang="en-US" dirty="0">
              <a:latin typeface="Arial" charset="0"/>
            </a:endParaRPr>
          </a:p>
          <a:p>
            <a:pPr>
              <a:buClr>
                <a:srgbClr val="FF0000"/>
              </a:buClr>
              <a:buFont typeface="Wingdings" pitchFamily="2" charset="2"/>
              <a:buChar char="§"/>
            </a:pPr>
            <a:r>
              <a:rPr lang="en-US" altLang="en-US" dirty="0">
                <a:latin typeface="Arial" charset="0"/>
              </a:rPr>
              <a:t>When infected male (W</a:t>
            </a:r>
            <a:r>
              <a:rPr lang="en-US" altLang="en-US" baseline="30000" dirty="0">
                <a:latin typeface="Arial" charset="0"/>
              </a:rPr>
              <a:t>+</a:t>
            </a:r>
            <a:r>
              <a:rPr lang="en-US" altLang="en-US" dirty="0">
                <a:latin typeface="Arial" charset="0"/>
              </a:rPr>
              <a:t>) mate with uninfected females (W</a:t>
            </a:r>
            <a:r>
              <a:rPr lang="en-US" altLang="en-US" baseline="30000" dirty="0">
                <a:latin typeface="Arial" charset="0"/>
              </a:rPr>
              <a:t>-</a:t>
            </a:r>
            <a:r>
              <a:rPr lang="en-US" altLang="en-US" dirty="0">
                <a:latin typeface="Arial" charset="0"/>
              </a:rPr>
              <a:t>)</a:t>
            </a:r>
          </a:p>
          <a:p>
            <a:pPr>
              <a:buClr>
                <a:srgbClr val="FF0000"/>
              </a:buClr>
              <a:buFont typeface="Wingdings" pitchFamily="2" charset="2"/>
              <a:buChar char="§"/>
            </a:pPr>
            <a:endParaRPr lang="en-US" altLang="en-US" dirty="0">
              <a:latin typeface="Arial" charset="0"/>
            </a:endParaRPr>
          </a:p>
          <a:p>
            <a:pPr>
              <a:buClr>
                <a:srgbClr val="FF0000"/>
              </a:buClr>
              <a:buFont typeface="Wingdings" pitchFamily="2" charset="2"/>
              <a:buChar char="§"/>
            </a:pPr>
            <a:r>
              <a:rPr lang="en-US" altLang="en-US" dirty="0">
                <a:latin typeface="Arial" charset="0"/>
              </a:rPr>
              <a:t>When both infected (W</a:t>
            </a:r>
            <a:r>
              <a:rPr lang="en-US" altLang="en-US" baseline="30000" dirty="0">
                <a:latin typeface="Arial" charset="0"/>
              </a:rPr>
              <a:t>+</a:t>
            </a:r>
            <a:r>
              <a:rPr lang="en-US" altLang="en-US" dirty="0">
                <a:latin typeface="Arial" charset="0"/>
              </a:rPr>
              <a:t>), viable offspring produced</a:t>
            </a:r>
          </a:p>
          <a:p>
            <a:pPr>
              <a:buClr>
                <a:srgbClr val="FF0000"/>
              </a:buClr>
              <a:buFont typeface="Wingdings" pitchFamily="2" charset="2"/>
              <a:buChar char="§"/>
            </a:pPr>
            <a:endParaRPr lang="en-US" altLang="en-US" dirty="0">
              <a:latin typeface="Arial" charset="0"/>
            </a:endParaRPr>
          </a:p>
          <a:p>
            <a:pPr>
              <a:buClr>
                <a:srgbClr val="FF0000"/>
              </a:buClr>
              <a:buFont typeface="Wingdings" pitchFamily="2" charset="2"/>
              <a:buChar char="§"/>
            </a:pPr>
            <a:r>
              <a:rPr lang="en-US" altLang="en-US" dirty="0">
                <a:latin typeface="Arial" charset="0"/>
              </a:rPr>
              <a:t>Different bacteria strains incompatible</a:t>
            </a:r>
          </a:p>
        </p:txBody>
      </p:sp>
      <p:pic>
        <p:nvPicPr>
          <p:cNvPr id="2" name="Picture 2">
            <a:extLst>
              <a:ext uri="{FF2B5EF4-FFF2-40B4-BE49-F238E27FC236}">
                <a16:creationId xmlns:a16="http://schemas.microsoft.com/office/drawing/2014/main" id="{9C4332ED-6FFE-4CFC-895B-56276E915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426" y="1722664"/>
            <a:ext cx="4600575"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Wolbachia">
            <a:extLst>
              <a:ext uri="{FF2B5EF4-FFF2-40B4-BE49-F238E27FC236}">
                <a16:creationId xmlns:a16="http://schemas.microsoft.com/office/drawing/2014/main" id="{D72F6E0A-852C-40CC-B66D-ACF7D10E3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32658"/>
            <a:ext cx="2857500" cy="16573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95E3548-9B66-448B-8839-8C065D43407C}"/>
              </a:ext>
            </a:extLst>
          </p:cNvPr>
          <p:cNvSpPr/>
          <p:nvPr/>
        </p:nvSpPr>
        <p:spPr>
          <a:xfrm>
            <a:off x="6096000" y="3581400"/>
            <a:ext cx="45720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A8F573-3355-4AD3-83C4-644BDCF309C2}"/>
              </a:ext>
            </a:extLst>
          </p:cNvPr>
          <p:cNvSpPr/>
          <p:nvPr/>
        </p:nvSpPr>
        <p:spPr>
          <a:xfrm>
            <a:off x="6096000" y="5170714"/>
            <a:ext cx="45720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AADB8B21-C9B8-5879-1A6D-74C52B481610}"/>
              </a:ext>
            </a:extLst>
          </p:cNvPr>
          <p:cNvSpPr/>
          <p:nvPr/>
        </p:nvSpPr>
        <p:spPr>
          <a:xfrm>
            <a:off x="10680700" y="2603500"/>
            <a:ext cx="724950" cy="3556038"/>
          </a:xfrm>
          <a:custGeom>
            <a:avLst/>
            <a:gdLst>
              <a:gd name="connsiteX0" fmla="*/ 0 w 724950"/>
              <a:gd name="connsiteY0" fmla="*/ 0 h 3556038"/>
              <a:gd name="connsiteX1" fmla="*/ 444500 w 724950"/>
              <a:gd name="connsiteY1" fmla="*/ 63500 h 3556038"/>
              <a:gd name="connsiteX2" fmla="*/ 635000 w 724950"/>
              <a:gd name="connsiteY2" fmla="*/ 101600 h 3556038"/>
              <a:gd name="connsiteX3" fmla="*/ 673100 w 724950"/>
              <a:gd name="connsiteY3" fmla="*/ 139700 h 3556038"/>
              <a:gd name="connsiteX4" fmla="*/ 711200 w 724950"/>
              <a:gd name="connsiteY4" fmla="*/ 292100 h 3556038"/>
              <a:gd name="connsiteX5" fmla="*/ 711200 w 724950"/>
              <a:gd name="connsiteY5" fmla="*/ 1130300 h 3556038"/>
              <a:gd name="connsiteX6" fmla="*/ 673100 w 724950"/>
              <a:gd name="connsiteY6" fmla="*/ 1358900 h 3556038"/>
              <a:gd name="connsiteX7" fmla="*/ 698500 w 724950"/>
              <a:gd name="connsiteY7" fmla="*/ 1638300 h 3556038"/>
              <a:gd name="connsiteX8" fmla="*/ 685800 w 724950"/>
              <a:gd name="connsiteY8" fmla="*/ 2463800 h 3556038"/>
              <a:gd name="connsiteX9" fmla="*/ 723900 w 724950"/>
              <a:gd name="connsiteY9" fmla="*/ 2806700 h 3556038"/>
              <a:gd name="connsiteX10" fmla="*/ 711200 w 724950"/>
              <a:gd name="connsiteY10" fmla="*/ 2895600 h 3556038"/>
              <a:gd name="connsiteX11" fmla="*/ 698500 w 724950"/>
              <a:gd name="connsiteY11" fmla="*/ 3009900 h 3556038"/>
              <a:gd name="connsiteX12" fmla="*/ 673100 w 724950"/>
              <a:gd name="connsiteY12" fmla="*/ 3111500 h 3556038"/>
              <a:gd name="connsiteX13" fmla="*/ 711200 w 724950"/>
              <a:gd name="connsiteY13" fmla="*/ 3327400 h 3556038"/>
              <a:gd name="connsiteX14" fmla="*/ 571500 w 724950"/>
              <a:gd name="connsiteY14" fmla="*/ 3441700 h 3556038"/>
              <a:gd name="connsiteX15" fmla="*/ 469900 w 724950"/>
              <a:gd name="connsiteY15" fmla="*/ 3479800 h 3556038"/>
              <a:gd name="connsiteX16" fmla="*/ 381000 w 724950"/>
              <a:gd name="connsiteY16" fmla="*/ 3517900 h 3556038"/>
              <a:gd name="connsiteX17" fmla="*/ 254000 w 724950"/>
              <a:gd name="connsiteY17" fmla="*/ 3543300 h 3556038"/>
              <a:gd name="connsiteX18" fmla="*/ 101600 w 724950"/>
              <a:gd name="connsiteY18" fmla="*/ 3556000 h 355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4950" h="3556038">
                <a:moveTo>
                  <a:pt x="0" y="0"/>
                </a:moveTo>
                <a:lnTo>
                  <a:pt x="444500" y="63500"/>
                </a:lnTo>
                <a:cubicBezTo>
                  <a:pt x="553836" y="80138"/>
                  <a:pt x="555814" y="81803"/>
                  <a:pt x="635000" y="101600"/>
                </a:cubicBezTo>
                <a:cubicBezTo>
                  <a:pt x="647700" y="114300"/>
                  <a:pt x="663581" y="124470"/>
                  <a:pt x="673100" y="139700"/>
                </a:cubicBezTo>
                <a:cubicBezTo>
                  <a:pt x="703531" y="188390"/>
                  <a:pt x="703268" y="236573"/>
                  <a:pt x="711200" y="292100"/>
                </a:cubicBezTo>
                <a:cubicBezTo>
                  <a:pt x="721983" y="615589"/>
                  <a:pt x="735822" y="797898"/>
                  <a:pt x="711200" y="1130300"/>
                </a:cubicBezTo>
                <a:cubicBezTo>
                  <a:pt x="705493" y="1207340"/>
                  <a:pt x="685800" y="1282700"/>
                  <a:pt x="673100" y="1358900"/>
                </a:cubicBezTo>
                <a:cubicBezTo>
                  <a:pt x="681567" y="1452033"/>
                  <a:pt x="697425" y="1544789"/>
                  <a:pt x="698500" y="1638300"/>
                </a:cubicBezTo>
                <a:cubicBezTo>
                  <a:pt x="701663" y="1913481"/>
                  <a:pt x="682600" y="2188619"/>
                  <a:pt x="685800" y="2463800"/>
                </a:cubicBezTo>
                <a:cubicBezTo>
                  <a:pt x="687366" y="2598483"/>
                  <a:pt x="704095" y="2687872"/>
                  <a:pt x="723900" y="2806700"/>
                </a:cubicBezTo>
                <a:cubicBezTo>
                  <a:pt x="719667" y="2836333"/>
                  <a:pt x="714913" y="2865897"/>
                  <a:pt x="711200" y="2895600"/>
                </a:cubicBezTo>
                <a:cubicBezTo>
                  <a:pt x="706445" y="2933638"/>
                  <a:pt x="705162" y="2972149"/>
                  <a:pt x="698500" y="3009900"/>
                </a:cubicBezTo>
                <a:cubicBezTo>
                  <a:pt x="692433" y="3044278"/>
                  <a:pt x="681567" y="3077633"/>
                  <a:pt x="673100" y="3111500"/>
                </a:cubicBezTo>
                <a:cubicBezTo>
                  <a:pt x="685800" y="3183467"/>
                  <a:pt x="711200" y="3254321"/>
                  <a:pt x="711200" y="3327400"/>
                </a:cubicBezTo>
                <a:cubicBezTo>
                  <a:pt x="711200" y="3391697"/>
                  <a:pt x="606853" y="3428443"/>
                  <a:pt x="571500" y="3441700"/>
                </a:cubicBezTo>
                <a:cubicBezTo>
                  <a:pt x="537633" y="3454400"/>
                  <a:pt x="503483" y="3466367"/>
                  <a:pt x="469900" y="3479800"/>
                </a:cubicBezTo>
                <a:cubicBezTo>
                  <a:pt x="439966" y="3491774"/>
                  <a:pt x="411930" y="3508803"/>
                  <a:pt x="381000" y="3517900"/>
                </a:cubicBezTo>
                <a:cubicBezTo>
                  <a:pt x="339583" y="3530082"/>
                  <a:pt x="296908" y="3538532"/>
                  <a:pt x="254000" y="3543300"/>
                </a:cubicBezTo>
                <a:cubicBezTo>
                  <a:pt x="127078" y="3557402"/>
                  <a:pt x="178034" y="3556000"/>
                  <a:pt x="101600" y="3556000"/>
                </a:cubicBezTo>
              </a:path>
            </a:pathLst>
          </a:custGeom>
          <a:noFill/>
          <a:ln w="762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70AEDD-C327-216E-8B22-3D5D984C8D02}"/>
              </a:ext>
            </a:extLst>
          </p:cNvPr>
          <p:cNvSpPr txBox="1"/>
          <p:nvPr/>
        </p:nvSpPr>
        <p:spPr>
          <a:xfrm>
            <a:off x="10696574" y="3930946"/>
            <a:ext cx="1495426" cy="707886"/>
          </a:xfrm>
          <a:prstGeom prst="rect">
            <a:avLst/>
          </a:prstGeom>
          <a:noFill/>
        </p:spPr>
        <p:txBody>
          <a:bodyPr wrap="square" rtlCol="0">
            <a:spAutoFit/>
          </a:bodyPr>
          <a:lstStyle/>
          <a:p>
            <a:r>
              <a:rPr lang="en-US" sz="2000" dirty="0">
                <a:solidFill>
                  <a:srgbClr val="FF6600"/>
                </a:solidFill>
                <a:latin typeface="Calibri" panose="020F0502020204030204" pitchFamily="34" charset="0"/>
                <a:cs typeface="Calibri" panose="020F0502020204030204" pitchFamily="34" charset="0"/>
              </a:rPr>
              <a:t>Are these compatible?</a:t>
            </a:r>
          </a:p>
        </p:txBody>
      </p:sp>
      <p:sp>
        <p:nvSpPr>
          <p:cNvPr id="8" name="TextBox 7">
            <a:extLst>
              <a:ext uri="{FF2B5EF4-FFF2-40B4-BE49-F238E27FC236}">
                <a16:creationId xmlns:a16="http://schemas.microsoft.com/office/drawing/2014/main" id="{CC5B36DE-8B2C-261F-A416-DC28D974F51F}"/>
              </a:ext>
            </a:extLst>
          </p:cNvPr>
          <p:cNvSpPr txBox="1"/>
          <p:nvPr/>
        </p:nvSpPr>
        <p:spPr>
          <a:xfrm>
            <a:off x="10363200" y="4816771"/>
            <a:ext cx="1663700" cy="707886"/>
          </a:xfrm>
          <a:prstGeom prst="rect">
            <a:avLst/>
          </a:prstGeom>
          <a:noFill/>
        </p:spPr>
        <p:txBody>
          <a:bodyPr wrap="square" rtlCol="0">
            <a:spAutoFit/>
          </a:bodyPr>
          <a:lstStyle/>
          <a:p>
            <a:r>
              <a:rPr lang="en-US" sz="2000" dirty="0">
                <a:solidFill>
                  <a:srgbClr val="FF6600"/>
                </a:solidFill>
                <a:latin typeface="Calibri" panose="020F0502020204030204" pitchFamily="34" charset="0"/>
                <a:cs typeface="Calibri" panose="020F0502020204030204" pitchFamily="34" charset="0"/>
              </a:rPr>
              <a:t>What’s the consequence?</a:t>
            </a:r>
          </a:p>
        </p:txBody>
      </p:sp>
    </p:spTree>
    <p:extLst>
      <p:ext uri="{BB962C8B-B14F-4D97-AF65-F5344CB8AC3E}">
        <p14:creationId xmlns:p14="http://schemas.microsoft.com/office/powerpoint/2010/main" val="294631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xEl>
                                              <p:pRg st="4" end="4"/>
                                            </p:txEl>
                                          </p:spTgt>
                                        </p:tgtEl>
                                        <p:attrNameLst>
                                          <p:attrName>style.visibility</p:attrName>
                                        </p:attrNameLst>
                                      </p:cBhvr>
                                      <p:to>
                                        <p:strVal val="visible"/>
                                      </p:to>
                                    </p:set>
                                    <p:animEffect transition="in" filter="fade">
                                      <p:cBhvr>
                                        <p:cTn id="7" dur="500"/>
                                        <p:tgtEl>
                                          <p:spTgt spid="13316">
                                            <p:txEl>
                                              <p:pRg st="4" end="4"/>
                                            </p:txEl>
                                          </p:spTgt>
                                        </p:tgtEl>
                                      </p:cBhvr>
                                    </p:animEffec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316">
                                            <p:txEl>
                                              <p:pRg st="6" end="6"/>
                                            </p:txEl>
                                          </p:spTgt>
                                        </p:tgtEl>
                                        <p:attrNameLst>
                                          <p:attrName>style.visibility</p:attrName>
                                        </p:attrNameLst>
                                      </p:cBhvr>
                                      <p:to>
                                        <p:strVal val="visible"/>
                                      </p:to>
                                    </p:set>
                                    <p:animEffect transition="in" filter="fade">
                                      <p:cBhvr>
                                        <p:cTn id="15" dur="500"/>
                                        <p:tgtEl>
                                          <p:spTgt spid="13316">
                                            <p:txEl>
                                              <p:pRg st="6" end="6"/>
                                            </p:txEl>
                                          </p:spTgt>
                                        </p:tgtEl>
                                      </p:cBhvr>
                                    </p:animEffect>
                                  </p:childTnLst>
                                </p:cTn>
                              </p:par>
                              <p:par>
                                <p:cTn id="16" presetID="10" presetClass="exit" presetSubtype="0" fill="hold" grpId="0"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316">
                                            <p:txEl>
                                              <p:pRg st="8" end="8"/>
                                            </p:txEl>
                                          </p:spTgt>
                                        </p:tgtEl>
                                        <p:attrNameLst>
                                          <p:attrName>style.visibility</p:attrName>
                                        </p:attrNameLst>
                                      </p:cBhvr>
                                      <p:to>
                                        <p:strVal val="visible"/>
                                      </p:to>
                                    </p:set>
                                    <p:animEffect transition="in" filter="fade">
                                      <p:cBhvr>
                                        <p:cTn id="36" dur="500"/>
                                        <p:tgtEl>
                                          <p:spTgt spid="133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 grpId="0" animBg="1"/>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971800" y="1828800"/>
            <a:ext cx="58674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7200" b="1" dirty="0">
                <a:latin typeface="Franklin Gothic Book" pitchFamily="34" charset="0"/>
              </a:rPr>
              <a:t>What is a </a:t>
            </a:r>
            <a:r>
              <a:rPr lang="en-US" altLang="en-US" sz="7200" b="1" dirty="0">
                <a:latin typeface="Arial" charset="0"/>
              </a:rPr>
              <a:t>species</a:t>
            </a:r>
            <a:r>
              <a:rPr lang="en-US" altLang="en-US" sz="8000" b="1" dirty="0">
                <a:latin typeface="Franklin Gothic Book" pitchFamily="34" charset="0"/>
              </a:rPr>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descr="Genetic vs infectious spec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688" y="0"/>
            <a:ext cx="3683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1752601" y="152400"/>
            <a:ext cx="47402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FF"/>
                </a:solidFill>
                <a:latin typeface="Arial" charset="0"/>
              </a:rPr>
              <a:t>CONTRASTING THE “CLASSICAL” MODEL OF GENETIC SPECIATION WITH THE ‘INFECTIOUS’ MODEL</a:t>
            </a:r>
          </a:p>
        </p:txBody>
      </p:sp>
      <p:sp>
        <p:nvSpPr>
          <p:cNvPr id="14340" name="Text Box 4"/>
          <p:cNvSpPr txBox="1">
            <a:spLocks noChangeArrowheads="1"/>
          </p:cNvSpPr>
          <p:nvPr/>
        </p:nvSpPr>
        <p:spPr bwMode="auto">
          <a:xfrm>
            <a:off x="2803526" y="1944688"/>
            <a:ext cx="2932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The Classical Model</a:t>
            </a:r>
          </a:p>
        </p:txBody>
      </p:sp>
      <p:sp>
        <p:nvSpPr>
          <p:cNvPr id="14341" name="Text Box 5"/>
          <p:cNvSpPr txBox="1">
            <a:spLocks noChangeArrowheads="1"/>
          </p:cNvSpPr>
          <p:nvPr/>
        </p:nvSpPr>
        <p:spPr bwMode="auto">
          <a:xfrm>
            <a:off x="2743201" y="4800600"/>
            <a:ext cx="301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charset="0"/>
              </a:rPr>
              <a:t>The Infectious Model</a:t>
            </a:r>
          </a:p>
        </p:txBody>
      </p:sp>
      <p:sp>
        <p:nvSpPr>
          <p:cNvPr id="14342" name="Line 6"/>
          <p:cNvSpPr>
            <a:spLocks noChangeShapeType="1"/>
          </p:cNvSpPr>
          <p:nvPr/>
        </p:nvSpPr>
        <p:spPr bwMode="auto">
          <a:xfrm>
            <a:off x="5867400" y="5029200"/>
            <a:ext cx="5334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p:cNvSpPr>
            <a:spLocks noChangeShapeType="1"/>
          </p:cNvSpPr>
          <p:nvPr/>
        </p:nvSpPr>
        <p:spPr bwMode="auto">
          <a:xfrm>
            <a:off x="5868988" y="2209800"/>
            <a:ext cx="5334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2487825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descr="Coyne and Or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8686800" cy="4178300"/>
          </a:xfrm>
          <a:prstGeom prst="rect">
            <a:avLst/>
          </a:prstGeom>
          <a:noFill/>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1897064" y="457201"/>
            <a:ext cx="83978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solidFill>
                  <a:srgbClr val="0000FF"/>
                </a:solidFill>
                <a:latin typeface="Arial" charset="0"/>
              </a:rPr>
              <a:t>EVIDENCE OF THE CLASSIC VIEW OF SPECIATION: </a:t>
            </a:r>
          </a:p>
          <a:p>
            <a:pPr algn="ctr"/>
            <a:r>
              <a:rPr lang="en-US" altLang="en-US" b="1">
                <a:solidFill>
                  <a:srgbClr val="0000FF"/>
                </a:solidFill>
                <a:latin typeface="Arial" charset="0"/>
              </a:rPr>
              <a:t>ACCUMULATION OF SMALL DIFFERENCES OVER TIME</a:t>
            </a:r>
          </a:p>
        </p:txBody>
      </p:sp>
    </p:spTree>
    <p:extLst>
      <p:ext uri="{BB962C8B-B14F-4D97-AF65-F5344CB8AC3E}">
        <p14:creationId xmlns:p14="http://schemas.microsoft.com/office/powerpoint/2010/main" val="13931505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bio.miami.edu/dana/pix/assortative_mat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4644" t="4607" r="4677" b="4263"/>
          <a:stretch/>
        </p:blipFill>
        <p:spPr bwMode="auto">
          <a:xfrm>
            <a:off x="6934200" y="0"/>
            <a:ext cx="4955391" cy="68520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D29172-4981-195A-9B17-1A52784B1E56}"/>
              </a:ext>
            </a:extLst>
          </p:cNvPr>
          <p:cNvSpPr txBox="1"/>
          <p:nvPr/>
        </p:nvSpPr>
        <p:spPr>
          <a:xfrm>
            <a:off x="457200" y="762000"/>
            <a:ext cx="6096000"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If populations are sympatric </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And hybrids have reduced fitness</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Lead to strong natural selection for </a:t>
            </a:r>
            <a:r>
              <a:rPr lang="en-US" sz="2800" dirty="0">
                <a:solidFill>
                  <a:srgbClr val="FF6600"/>
                </a:solidFill>
                <a:latin typeface="Arial" panose="020B0604020202020204" pitchFamily="34" charset="0"/>
                <a:cs typeface="Arial" panose="020B0604020202020204" pitchFamily="34" charset="0"/>
              </a:rPr>
              <a:t>assortative mating (?)</a:t>
            </a:r>
          </a:p>
        </p:txBody>
      </p:sp>
    </p:spTree>
    <p:extLst>
      <p:ext uri="{BB962C8B-B14F-4D97-AF65-F5344CB8AC3E}">
        <p14:creationId xmlns:p14="http://schemas.microsoft.com/office/powerpoint/2010/main" val="40271207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673601" y="457200"/>
            <a:ext cx="284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latin typeface="Arial" charset="0"/>
              </a:rPr>
              <a:t>REINFORCEMENT</a:t>
            </a:r>
          </a:p>
        </p:txBody>
      </p:sp>
      <p:sp>
        <p:nvSpPr>
          <p:cNvPr id="17411" name="Text Box 3"/>
          <p:cNvSpPr txBox="1">
            <a:spLocks noChangeArrowheads="1"/>
          </p:cNvSpPr>
          <p:nvPr/>
        </p:nvSpPr>
        <p:spPr bwMode="auto">
          <a:xfrm>
            <a:off x="2125664" y="2105025"/>
            <a:ext cx="794067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a:latin typeface="Arial" charset="0"/>
              </a:rPr>
              <a:t>Reinforcement leads to pre-mating isolation.</a:t>
            </a:r>
          </a:p>
          <a:p>
            <a:pPr>
              <a:buClr>
                <a:srgbClr val="FF0000"/>
              </a:buClr>
              <a:buFont typeface="Wingdings" pitchFamily="2" charset="2"/>
              <a:buChar char="§"/>
            </a:pPr>
            <a:endParaRPr lang="en-US" altLang="en-US">
              <a:latin typeface="Arial" charset="0"/>
            </a:endParaRPr>
          </a:p>
          <a:p>
            <a:pPr>
              <a:buClr>
                <a:srgbClr val="FF0000"/>
              </a:buClr>
              <a:buFont typeface="Wingdings" pitchFamily="2" charset="2"/>
              <a:buChar char="§"/>
            </a:pPr>
            <a:r>
              <a:rPr lang="en-US" altLang="en-US">
                <a:latin typeface="Arial" charset="0"/>
              </a:rPr>
              <a:t>Hybridization reduces the strength of reinforcement by homogenizing gene pools.</a:t>
            </a:r>
          </a:p>
          <a:p>
            <a:pPr>
              <a:buClr>
                <a:srgbClr val="FF0000"/>
              </a:buClr>
              <a:buFont typeface="Wingdings" pitchFamily="2" charset="2"/>
              <a:buChar char="§"/>
            </a:pPr>
            <a:endParaRPr lang="en-US" altLang="en-US">
              <a:latin typeface="Arial" charset="0"/>
            </a:endParaRPr>
          </a:p>
          <a:p>
            <a:pPr>
              <a:buClr>
                <a:srgbClr val="FF0000"/>
              </a:buClr>
              <a:buFont typeface="Wingdings" pitchFamily="2" charset="2"/>
              <a:buChar char="§"/>
            </a:pPr>
            <a:r>
              <a:rPr lang="en-US" altLang="en-US">
                <a:latin typeface="Arial" charset="0"/>
              </a:rPr>
              <a:t>Reinforcement must occur sufficiently fast to counter hybridization and complete the speciation process.</a:t>
            </a:r>
          </a:p>
        </p:txBody>
      </p:sp>
    </p:spTree>
    <p:extLst>
      <p:ext uri="{BB962C8B-B14F-4D97-AF65-F5344CB8AC3E}">
        <p14:creationId xmlns:p14="http://schemas.microsoft.com/office/powerpoint/2010/main" val="32120028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oyne and Or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0"/>
            <a:ext cx="9144000" cy="4229100"/>
          </a:xfrm>
          <a:prstGeom prst="rect">
            <a:avLst/>
          </a:prstGeom>
          <a:noFill/>
          <a:extLst>
            <a:ext uri="{909E8E84-426E-40DD-AFC4-6F175D3DCCD1}">
              <a14:hiddenFill xmlns:a14="http://schemas.microsoft.com/office/drawing/2010/main">
                <a:solidFill>
                  <a:srgbClr val="FFFFFF"/>
                </a:solidFill>
              </a14:hiddenFill>
            </a:ext>
          </a:extLst>
        </p:spPr>
      </p:pic>
      <p:sp>
        <p:nvSpPr>
          <p:cNvPr id="18435" name="Text Box 3"/>
          <p:cNvSpPr txBox="1">
            <a:spLocks noChangeArrowheads="1"/>
          </p:cNvSpPr>
          <p:nvPr/>
        </p:nvSpPr>
        <p:spPr bwMode="auto">
          <a:xfrm>
            <a:off x="7705726" y="6353175"/>
            <a:ext cx="2613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latin typeface="Arial" charset="0"/>
              </a:rPr>
              <a:t>FROM: Coyne &amp; Orr 1997</a:t>
            </a:r>
          </a:p>
        </p:txBody>
      </p:sp>
      <p:sp>
        <p:nvSpPr>
          <p:cNvPr id="2" name="TextBox 1"/>
          <p:cNvSpPr txBox="1"/>
          <p:nvPr/>
        </p:nvSpPr>
        <p:spPr>
          <a:xfrm>
            <a:off x="3429000" y="394564"/>
            <a:ext cx="8153400"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If reinforcement occurs in nature (and it facilitates  sympatric speciation), then selection should be stronger for pre-zygotic isolating mechanisms in sympatric species</a:t>
            </a:r>
            <a:endParaRPr lang="en-GB"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90DD17-4A17-27B2-ABAA-C67B03CBC073}"/>
              </a:ext>
            </a:extLst>
          </p:cNvPr>
          <p:cNvSpPr txBox="1"/>
          <p:nvPr/>
        </p:nvSpPr>
        <p:spPr>
          <a:xfrm>
            <a:off x="304800" y="383359"/>
            <a:ext cx="3124200" cy="954107"/>
          </a:xfrm>
          <a:prstGeom prst="rect">
            <a:avLst/>
          </a:prstGeom>
          <a:noFill/>
        </p:spPr>
        <p:txBody>
          <a:bodyPr wrap="square" rtlCol="0">
            <a:spAutoFit/>
          </a:bodyPr>
          <a:lstStyle/>
          <a:p>
            <a:r>
              <a:rPr lang="en-US" dirty="0">
                <a:solidFill>
                  <a:srgbClr val="FF6600"/>
                </a:solidFill>
                <a:latin typeface="Arial" panose="020B0604020202020204" pitchFamily="34" charset="0"/>
                <a:cs typeface="Arial" panose="020B0604020202020204" pitchFamily="34" charset="0"/>
              </a:rPr>
              <a:t>Fill in the graph </a:t>
            </a:r>
            <a:r>
              <a:rPr lang="en-US" sz="1600" dirty="0">
                <a:solidFill>
                  <a:srgbClr val="FF6600"/>
                </a:solidFill>
                <a:latin typeface="Arial" panose="020B0604020202020204" pitchFamily="34" charset="0"/>
                <a:cs typeface="Arial" panose="020B0604020202020204" pitchFamily="34" charset="0"/>
              </a:rPr>
              <a:t>(relationship between prezygotic mech &amp; genetic differences)</a:t>
            </a:r>
            <a:endParaRPr lang="en-US" dirty="0">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16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201864" y="914400"/>
            <a:ext cx="778827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solidFill>
                  <a:srgbClr val="FF0000"/>
                </a:solidFill>
                <a:latin typeface="Arial" charset="0"/>
              </a:rPr>
              <a:t>Adaptive radiation</a:t>
            </a:r>
            <a:r>
              <a:rPr lang="en-US" altLang="en-US" dirty="0">
                <a:latin typeface="Arial" charset="0"/>
              </a:rPr>
              <a:t> is the. It involves the differentiation of a </a:t>
            </a:r>
            <a:r>
              <a:rPr lang="en-US" altLang="en-US" i="1" dirty="0">
                <a:latin typeface="Arial" charset="0"/>
              </a:rPr>
              <a:t>single ancestor into an array of species</a:t>
            </a:r>
            <a:r>
              <a:rPr lang="en-US" altLang="en-US" dirty="0">
                <a:latin typeface="Arial" charset="0"/>
              </a:rPr>
              <a:t> that inhabit a variety of environments and that differ in… traits used to exploit those environments. </a:t>
            </a:r>
          </a:p>
          <a:p>
            <a:endParaRPr lang="en-US" altLang="en-US" dirty="0">
              <a:latin typeface="Arial" charset="0"/>
            </a:endParaRPr>
          </a:p>
          <a:p>
            <a:r>
              <a:rPr lang="en-US" altLang="en-US" dirty="0">
                <a:latin typeface="Arial" charset="0"/>
              </a:rPr>
              <a:t>…It is regarded as the hallmark of adaptive evolution and may well be the most common syndrome in the origin and proliferation of taxa.</a:t>
            </a:r>
          </a:p>
          <a:p>
            <a:endParaRPr lang="en-US" altLang="en-US" dirty="0">
              <a:latin typeface="Arial" charset="0"/>
            </a:endParaRPr>
          </a:p>
          <a:p>
            <a:r>
              <a:rPr lang="en-US" altLang="en-US" dirty="0">
                <a:latin typeface="Arial" charset="0"/>
              </a:rPr>
              <a:t>				</a:t>
            </a:r>
            <a:r>
              <a:rPr lang="en-US" altLang="en-US" dirty="0" err="1">
                <a:latin typeface="Arial" charset="0"/>
              </a:rPr>
              <a:t>Dolph</a:t>
            </a:r>
            <a:r>
              <a:rPr lang="en-US" altLang="en-US" dirty="0">
                <a:latin typeface="Arial" charset="0"/>
              </a:rPr>
              <a:t> </a:t>
            </a:r>
            <a:r>
              <a:rPr lang="en-US" altLang="en-US" dirty="0" err="1">
                <a:latin typeface="Arial" charset="0"/>
              </a:rPr>
              <a:t>Schluter</a:t>
            </a:r>
            <a:r>
              <a:rPr lang="en-US" altLang="en-US" dirty="0">
                <a:latin typeface="Arial" charset="0"/>
              </a:rPr>
              <a:t>, 2000 </a:t>
            </a:r>
          </a:p>
          <a:p>
            <a:r>
              <a:rPr lang="en-US" altLang="en-US" i="1" dirty="0">
                <a:latin typeface="Arial" charset="0"/>
              </a:rPr>
              <a:t>			The Ecology of Adaptive Radiation</a:t>
            </a:r>
          </a:p>
        </p:txBody>
      </p:sp>
    </p:spTree>
    <p:extLst>
      <p:ext uri="{BB962C8B-B14F-4D97-AF65-F5344CB8AC3E}">
        <p14:creationId xmlns:p14="http://schemas.microsoft.com/office/powerpoint/2010/main" val="31942315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335214" y="790575"/>
            <a:ext cx="75596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latin typeface="Arial" charset="0"/>
              </a:rPr>
              <a:t>…some time after a rather distinctive </a:t>
            </a:r>
            <a:r>
              <a:rPr lang="en-US" altLang="en-US" i="1">
                <a:latin typeface="Arial" charset="0"/>
              </a:rPr>
              <a:t>new adaptive type</a:t>
            </a:r>
            <a:r>
              <a:rPr lang="en-US" altLang="en-US">
                <a:latin typeface="Arial" charset="0"/>
              </a:rPr>
              <a:t> has developed it often becomes highly diversified. …the same sort of diversification follows, and in this case begins almost immediately, when a group spreads to a new and, for it, </a:t>
            </a:r>
            <a:r>
              <a:rPr lang="en-US" altLang="en-US" i="1">
                <a:solidFill>
                  <a:srgbClr val="FF0000"/>
                </a:solidFill>
                <a:latin typeface="Arial" charset="0"/>
              </a:rPr>
              <a:t>ecologically open territory</a:t>
            </a:r>
            <a:r>
              <a:rPr lang="en-US" altLang="en-US">
                <a:latin typeface="Arial" charset="0"/>
              </a:rPr>
              <a:t>.</a:t>
            </a:r>
          </a:p>
          <a:p>
            <a:endParaRPr lang="en-US" altLang="en-US">
              <a:latin typeface="Arial" charset="0"/>
            </a:endParaRPr>
          </a:p>
          <a:p>
            <a:r>
              <a:rPr lang="en-US" altLang="en-US">
                <a:latin typeface="Arial" charset="0"/>
              </a:rPr>
              <a:t>- Simpson, 1953</a:t>
            </a:r>
          </a:p>
        </p:txBody>
      </p:sp>
      <p:pic>
        <p:nvPicPr>
          <p:cNvPr id="21507" name="Picture 3" descr="Simpso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429000"/>
            <a:ext cx="1854200" cy="27432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092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914400" y="2644170"/>
            <a:ext cx="33895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FF0000"/>
              </a:buClr>
            </a:pPr>
            <a:r>
              <a:rPr lang="en-US" altLang="en-US" sz="2800" dirty="0">
                <a:solidFill>
                  <a:srgbClr val="FF6600"/>
                </a:solidFill>
                <a:latin typeface="Arial" charset="0"/>
              </a:rPr>
              <a:t>What causes adaptive radiation?</a:t>
            </a:r>
          </a:p>
        </p:txBody>
      </p:sp>
      <p:sp>
        <p:nvSpPr>
          <p:cNvPr id="22531" name="Text Box 3"/>
          <p:cNvSpPr txBox="1">
            <a:spLocks noChangeArrowheads="1"/>
          </p:cNvSpPr>
          <p:nvPr/>
        </p:nvSpPr>
        <p:spPr bwMode="auto">
          <a:xfrm>
            <a:off x="609600" y="312003"/>
            <a:ext cx="100584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b="1" dirty="0">
                <a:latin typeface="Arial" charset="0"/>
              </a:rPr>
              <a:t>Sometimes speciation events can lead to dramatic increases in diversity</a:t>
            </a:r>
          </a:p>
        </p:txBody>
      </p:sp>
      <p:pic>
        <p:nvPicPr>
          <p:cNvPr id="3074" name="Picture 2" descr="https://smartsite.ucdavis.edu/access/content/user/00002950/bis10v/week7/17f/Slide5.gif"/>
          <p:cNvPicPr>
            <a:picLocks noChangeAspect="1" noChangeArrowheads="1"/>
          </p:cNvPicPr>
          <p:nvPr/>
        </p:nvPicPr>
        <p:blipFill rotWithShape="1">
          <a:blip r:embed="rId2">
            <a:extLst>
              <a:ext uri="{28A0092B-C50C-407E-A947-70E740481C1C}">
                <a14:useLocalDpi xmlns:a14="http://schemas.microsoft.com/office/drawing/2010/main" val="0"/>
              </a:ext>
            </a:extLst>
          </a:blip>
          <a:srcRect r="13858"/>
          <a:stretch/>
        </p:blipFill>
        <p:spPr bwMode="auto">
          <a:xfrm>
            <a:off x="4282166" y="1143000"/>
            <a:ext cx="6385836"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09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fade">
                                      <p:cBhvr>
                                        <p:cTn id="7" dur="500"/>
                                        <p:tgtEl>
                                          <p:spTgt spid="225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descr="Island vs Mainland cla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175" y="911225"/>
            <a:ext cx="5486400" cy="5035550"/>
          </a:xfrm>
          <a:prstGeom prst="rect">
            <a:avLst/>
          </a:prstGeom>
          <a:noFill/>
          <a:extLst>
            <a:ext uri="{909E8E84-426E-40DD-AFC4-6F175D3DCCD1}">
              <a14:hiddenFill xmlns:a14="http://schemas.microsoft.com/office/drawing/2010/main">
                <a:solidFill>
                  <a:srgbClr val="FFFFFF"/>
                </a:solidFill>
              </a14:hiddenFill>
            </a:ext>
          </a:extLst>
        </p:spPr>
      </p:pic>
      <p:sp>
        <p:nvSpPr>
          <p:cNvPr id="23555" name="Text Box 3"/>
          <p:cNvSpPr txBox="1">
            <a:spLocks noChangeArrowheads="1"/>
          </p:cNvSpPr>
          <p:nvPr/>
        </p:nvSpPr>
        <p:spPr bwMode="auto">
          <a:xfrm>
            <a:off x="2085975" y="6324600"/>
            <a:ext cx="8020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latin typeface="Arial" charset="0"/>
              </a:rPr>
              <a:t>Fig. 7-7 IN: Schluter 2000. </a:t>
            </a:r>
            <a:r>
              <a:rPr lang="en-US" altLang="en-US" sz="1400" i="1">
                <a:latin typeface="Arial" charset="0"/>
              </a:rPr>
              <a:t>The Ecology of Adaptive Radiation</a:t>
            </a:r>
            <a:r>
              <a:rPr lang="en-US" altLang="en-US" sz="1400">
                <a:latin typeface="Arial" charset="0"/>
              </a:rPr>
              <a:t>. Oxford Univ. Press. Oxford</a:t>
            </a:r>
          </a:p>
        </p:txBody>
      </p:sp>
      <p:sp>
        <p:nvSpPr>
          <p:cNvPr id="23556" name="Text Box 4"/>
          <p:cNvSpPr txBox="1">
            <a:spLocks noChangeArrowheads="1"/>
          </p:cNvSpPr>
          <p:nvPr/>
        </p:nvSpPr>
        <p:spPr bwMode="auto">
          <a:xfrm>
            <a:off x="2081213" y="352426"/>
            <a:ext cx="805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00FF"/>
                </a:solidFill>
                <a:latin typeface="Arial" charset="0"/>
              </a:rPr>
              <a:t>EVIDENCE FOR THE ECOLOGICAL OPPORTUNITY HYPOTHESIS</a:t>
            </a:r>
          </a:p>
        </p:txBody>
      </p:sp>
    </p:spTree>
    <p:extLst>
      <p:ext uri="{BB962C8B-B14F-4D97-AF65-F5344CB8AC3E}">
        <p14:creationId xmlns:p14="http://schemas.microsoft.com/office/powerpoint/2010/main" val="42353520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ext Box 1026"/>
          <p:cNvSpPr txBox="1">
            <a:spLocks noChangeArrowheads="1"/>
          </p:cNvSpPr>
          <p:nvPr/>
        </p:nvSpPr>
        <p:spPr bwMode="auto">
          <a:xfrm>
            <a:off x="2224089" y="1887539"/>
            <a:ext cx="7742237" cy="30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latin typeface="Arial" charset="0"/>
              </a:rPr>
              <a:t>Seeing this graduation and diversity of structure in one small, intimately related group of birds, one might really fancy that, from an original paucity of birds in this archipelago, </a:t>
            </a:r>
            <a:r>
              <a:rPr lang="en-US" altLang="en-US" sz="2800" i="1">
                <a:latin typeface="Arial" charset="0"/>
              </a:rPr>
              <a:t>one species has been taken and modified for different ends</a:t>
            </a:r>
            <a:r>
              <a:rPr lang="en-US" altLang="en-US" sz="2800">
                <a:latin typeface="Arial" charset="0"/>
              </a:rPr>
              <a:t>.</a:t>
            </a:r>
          </a:p>
          <a:p>
            <a:endParaRPr lang="en-US" altLang="en-US" sz="2800">
              <a:latin typeface="Arial" charset="0"/>
            </a:endParaRPr>
          </a:p>
          <a:p>
            <a:r>
              <a:rPr lang="en-US" altLang="en-US" sz="2800">
                <a:latin typeface="Arial" charset="0"/>
              </a:rPr>
              <a:t>					Darwin, 1842</a:t>
            </a:r>
          </a:p>
        </p:txBody>
      </p:sp>
    </p:spTree>
    <p:extLst>
      <p:ext uri="{BB962C8B-B14F-4D97-AF65-F5344CB8AC3E}">
        <p14:creationId xmlns:p14="http://schemas.microsoft.com/office/powerpoint/2010/main" val="3730327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descr="Fut_Tab_15_01_species_concep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16039"/>
            <a:ext cx="9144000" cy="4225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1026" descr="Finch character displac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57200"/>
            <a:ext cx="3886200" cy="5638800"/>
          </a:xfrm>
          <a:prstGeom prst="rect">
            <a:avLst/>
          </a:prstGeom>
          <a:noFill/>
          <a:extLst>
            <a:ext uri="{909E8E84-426E-40DD-AFC4-6F175D3DCCD1}">
              <a14:hiddenFill xmlns:a14="http://schemas.microsoft.com/office/drawing/2010/main">
                <a:solidFill>
                  <a:srgbClr val="FFFFFF"/>
                </a:solidFill>
              </a14:hiddenFill>
            </a:ext>
          </a:extLst>
        </p:spPr>
      </p:pic>
      <p:sp>
        <p:nvSpPr>
          <p:cNvPr id="47107" name="Text Box 1027"/>
          <p:cNvSpPr txBox="1">
            <a:spLocks noChangeArrowheads="1"/>
          </p:cNvSpPr>
          <p:nvPr/>
        </p:nvSpPr>
        <p:spPr bwMode="auto">
          <a:xfrm>
            <a:off x="1905000" y="1066800"/>
            <a:ext cx="4724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en-US" altLang="en-US" b="1">
                <a:solidFill>
                  <a:srgbClr val="0000FF"/>
                </a:solidFill>
                <a:latin typeface="Arial" charset="0"/>
              </a:rPr>
              <a:t>Character Displacement:</a:t>
            </a:r>
          </a:p>
          <a:p>
            <a:endParaRPr lang="en-US" altLang="en-US" sz="2000" b="1">
              <a:solidFill>
                <a:schemeClr val="accent2"/>
              </a:solidFill>
              <a:latin typeface="Arial" charset="0"/>
            </a:endParaRPr>
          </a:p>
          <a:p>
            <a:pPr>
              <a:buClr>
                <a:srgbClr val="FF0000"/>
              </a:buClr>
              <a:buFont typeface="Wingdings" pitchFamily="2" charset="2"/>
              <a:buChar char="§"/>
            </a:pPr>
            <a:r>
              <a:rPr lang="en-US" altLang="en-US" sz="2000">
                <a:latin typeface="Arial" charset="0"/>
              </a:rPr>
              <a:t>Members of one lineage constrain phenotypic evolution in members of other lineages</a:t>
            </a:r>
          </a:p>
          <a:p>
            <a:endParaRPr lang="en-US" altLang="en-US" sz="2000">
              <a:latin typeface="Arial" charset="0"/>
            </a:endParaRPr>
          </a:p>
          <a:p>
            <a:r>
              <a:rPr lang="en-US" altLang="en-US" sz="2000">
                <a:latin typeface="Arial" charset="0"/>
              </a:rPr>
              <a:t>There are two sides to this coin:</a:t>
            </a:r>
          </a:p>
          <a:p>
            <a:endParaRPr lang="en-US" altLang="en-US" sz="2000">
              <a:latin typeface="Arial" charset="0"/>
            </a:endParaRPr>
          </a:p>
          <a:p>
            <a:pPr>
              <a:buFontTx/>
              <a:buAutoNum type="arabicParenR"/>
            </a:pPr>
            <a:r>
              <a:rPr lang="en-US" altLang="en-US" sz="2000">
                <a:latin typeface="Arial" charset="0"/>
              </a:rPr>
              <a:t>It may </a:t>
            </a:r>
            <a:r>
              <a:rPr lang="en-US" altLang="en-US" sz="2000" b="1">
                <a:solidFill>
                  <a:srgbClr val="FF0000"/>
                </a:solidFill>
                <a:latin typeface="Arial" charset="0"/>
              </a:rPr>
              <a:t>promote</a:t>
            </a:r>
            <a:r>
              <a:rPr lang="en-US" altLang="en-US" sz="2000">
                <a:latin typeface="Arial" charset="0"/>
              </a:rPr>
              <a:t> divergence between closely related species when there are unexploited ecological niches available.</a:t>
            </a:r>
          </a:p>
          <a:p>
            <a:pPr>
              <a:buFontTx/>
              <a:buAutoNum type="arabicParenR"/>
            </a:pPr>
            <a:endParaRPr lang="en-US" altLang="en-US" sz="2000">
              <a:latin typeface="Arial" charset="0"/>
            </a:endParaRPr>
          </a:p>
          <a:p>
            <a:pPr>
              <a:buFontTx/>
              <a:buAutoNum type="arabicParenR"/>
            </a:pPr>
            <a:r>
              <a:rPr lang="en-US" altLang="en-US" sz="2000">
                <a:latin typeface="Arial" charset="0"/>
              </a:rPr>
              <a:t>It may </a:t>
            </a:r>
            <a:r>
              <a:rPr lang="en-US" altLang="en-US" sz="2000" b="1">
                <a:solidFill>
                  <a:srgbClr val="FF0000"/>
                </a:solidFill>
                <a:latin typeface="Arial" charset="0"/>
              </a:rPr>
              <a:t>constrain</a:t>
            </a:r>
            <a:r>
              <a:rPr lang="en-US" altLang="en-US" sz="2000">
                <a:latin typeface="Arial" charset="0"/>
              </a:rPr>
              <a:t> divergence when there are no unexploited niches </a:t>
            </a:r>
          </a:p>
        </p:txBody>
      </p:sp>
    </p:spTree>
    <p:extLst>
      <p:ext uri="{BB962C8B-B14F-4D97-AF65-F5344CB8AC3E}">
        <p14:creationId xmlns:p14="http://schemas.microsoft.com/office/powerpoint/2010/main" val="13639836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awaiian Honeycreep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1481" y="189409"/>
            <a:ext cx="4117975" cy="6556375"/>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3"/>
          <p:cNvSpPr txBox="1">
            <a:spLocks noChangeArrowheads="1"/>
          </p:cNvSpPr>
          <p:nvPr/>
        </p:nvSpPr>
        <p:spPr bwMode="auto">
          <a:xfrm>
            <a:off x="1676401" y="161699"/>
            <a:ext cx="428307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dirty="0">
                <a:solidFill>
                  <a:srgbClr val="FF0000"/>
                </a:solidFill>
                <a:latin typeface="Arial" charset="0"/>
              </a:rPr>
              <a:t>Examples of Adaptive Radiations:</a:t>
            </a:r>
          </a:p>
          <a:p>
            <a:pPr algn="ctr"/>
            <a:r>
              <a:rPr lang="en-US" altLang="en-US" b="1" dirty="0">
                <a:solidFill>
                  <a:srgbClr val="0000FF"/>
                </a:solidFill>
                <a:latin typeface="Arial" charset="0"/>
              </a:rPr>
              <a:t>Hawaiian Honeycreepers</a:t>
            </a:r>
          </a:p>
        </p:txBody>
      </p:sp>
      <p:pic>
        <p:nvPicPr>
          <p:cNvPr id="1026" name="Picture 2" descr="A CONSENSUS TAXONOMY FOR THE HAWAIIAN HONEYCREEPERS">
            <a:extLst>
              <a:ext uri="{FF2B5EF4-FFF2-40B4-BE49-F238E27FC236}">
                <a16:creationId xmlns:a16="http://schemas.microsoft.com/office/drawing/2014/main" id="{9A5FFDF7-D1AD-47AB-B844-56BB06534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05000"/>
            <a:ext cx="4953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8389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bio.illinoisstate.edu/kaedwar/images/HawaiianDrosImages/Hawaii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3812" y="-3175"/>
            <a:ext cx="2852416" cy="3432175"/>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awaiian Drosophi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1" y="533401"/>
            <a:ext cx="6092825" cy="6092825"/>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Hawaiian drosophila 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5177064"/>
            <a:ext cx="2438400" cy="167005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Drosophila heteronu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364390"/>
            <a:ext cx="2133600" cy="1482725"/>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Hawaiian drosophila pic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6917" y="3810001"/>
            <a:ext cx="2091083" cy="1385887"/>
          </a:xfrm>
          <a:prstGeom prst="rect">
            <a:avLst/>
          </a:prstGeom>
          <a:noFill/>
          <a:extLst>
            <a:ext uri="{909E8E84-426E-40DD-AFC4-6F175D3DCCD1}">
              <a14:hiddenFill xmlns:a14="http://schemas.microsoft.com/office/drawing/2010/main">
                <a:solidFill>
                  <a:srgbClr val="FFFFFF"/>
                </a:solidFill>
              </a14:hiddenFill>
            </a:ext>
          </a:extLst>
        </p:spPr>
      </p:pic>
      <p:sp>
        <p:nvSpPr>
          <p:cNvPr id="25606" name="Text Box 6"/>
          <p:cNvSpPr txBox="1">
            <a:spLocks noChangeArrowheads="1"/>
          </p:cNvSpPr>
          <p:nvPr/>
        </p:nvSpPr>
        <p:spPr bwMode="auto">
          <a:xfrm>
            <a:off x="1600200" y="152400"/>
            <a:ext cx="6193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b="1" dirty="0">
                <a:solidFill>
                  <a:srgbClr val="0000FF"/>
                </a:solidFill>
                <a:latin typeface="Arial" charset="0"/>
              </a:rPr>
              <a:t>&gt;800 species of Hawaiian drosophila</a:t>
            </a:r>
          </a:p>
        </p:txBody>
      </p:sp>
    </p:spTree>
    <p:extLst>
      <p:ext uri="{BB962C8B-B14F-4D97-AF65-F5344CB8AC3E}">
        <p14:creationId xmlns:p14="http://schemas.microsoft.com/office/powerpoint/2010/main" val="26364507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Asilverswo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8358" y="70388"/>
            <a:ext cx="2846386" cy="4199016"/>
          </a:xfrm>
          <a:prstGeom prst="rect">
            <a:avLst/>
          </a:prstGeom>
          <a:noFill/>
          <a:extLst>
            <a:ext uri="{909E8E84-426E-40DD-AFC4-6F175D3DCCD1}">
              <a14:hiddenFill xmlns:a14="http://schemas.microsoft.com/office/drawing/2010/main">
                <a:solidFill>
                  <a:srgbClr val="FFFFFF"/>
                </a:solidFill>
              </a14:hiddenFill>
            </a:ext>
          </a:extLst>
        </p:spPr>
      </p:pic>
      <p:sp>
        <p:nvSpPr>
          <p:cNvPr id="26628" name="Text Box 4"/>
          <p:cNvSpPr txBox="1">
            <a:spLocks noChangeArrowheads="1"/>
          </p:cNvSpPr>
          <p:nvPr/>
        </p:nvSpPr>
        <p:spPr bwMode="auto">
          <a:xfrm>
            <a:off x="850899" y="185056"/>
            <a:ext cx="62769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5425" indent="-225425">
              <a:defRPr sz="2400">
                <a:solidFill>
                  <a:schemeClr val="tx1"/>
                </a:solidFill>
                <a:latin typeface="Times New Roman" pitchFamily="18" charset="0"/>
              </a:defRPr>
            </a:lvl1pPr>
            <a:lvl2pPr marL="855663">
              <a:defRPr sz="2400">
                <a:solidFill>
                  <a:schemeClr val="tx1"/>
                </a:solidFill>
                <a:latin typeface="Times New Roman" pitchFamily="18" charset="0"/>
              </a:defRPr>
            </a:lvl2pPr>
            <a:lvl3pPr marL="969963">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r>
              <a:rPr lang="en-US" altLang="en-US" sz="3200" b="1" dirty="0">
                <a:solidFill>
                  <a:srgbClr val="0000FF"/>
                </a:solidFill>
                <a:latin typeface="Arial" charset="0"/>
              </a:rPr>
              <a:t>Hawaiian </a:t>
            </a:r>
            <a:r>
              <a:rPr lang="en-US" altLang="en-US" sz="3200" b="1" dirty="0" err="1">
                <a:solidFill>
                  <a:srgbClr val="0000FF"/>
                </a:solidFill>
                <a:latin typeface="Arial" charset="0"/>
              </a:rPr>
              <a:t>Silversword</a:t>
            </a:r>
            <a:endParaRPr lang="en-US" altLang="en-US" sz="2800" dirty="0">
              <a:latin typeface="Arial" charset="0"/>
            </a:endParaRPr>
          </a:p>
        </p:txBody>
      </p:sp>
      <p:sp>
        <p:nvSpPr>
          <p:cNvPr id="26629" name="Text Box 5"/>
          <p:cNvSpPr txBox="1">
            <a:spLocks noChangeArrowheads="1"/>
          </p:cNvSpPr>
          <p:nvPr/>
        </p:nvSpPr>
        <p:spPr bwMode="auto">
          <a:xfrm>
            <a:off x="4495801" y="4643498"/>
            <a:ext cx="309403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dirty="0">
                <a:latin typeface="Arial" charset="0"/>
              </a:rPr>
              <a:t>Diverse forms:</a:t>
            </a:r>
          </a:p>
          <a:p>
            <a:pPr marL="800100" lvl="1" indent="-342900">
              <a:buClr>
                <a:srgbClr val="FF0000"/>
              </a:buClr>
              <a:buFont typeface="Arial" panose="020B0604020202020204" pitchFamily="34" charset="0"/>
              <a:buChar char="–"/>
            </a:pPr>
            <a:r>
              <a:rPr lang="en-US" altLang="en-US" sz="2000" dirty="0">
                <a:latin typeface="Arial" charset="0"/>
              </a:rPr>
              <a:t>Vines</a:t>
            </a:r>
          </a:p>
          <a:p>
            <a:pPr marL="800100" lvl="1" indent="-342900">
              <a:buClr>
                <a:srgbClr val="FF0000"/>
              </a:buClr>
              <a:buFont typeface="Arial" panose="020B0604020202020204" pitchFamily="34" charset="0"/>
              <a:buChar char="–"/>
            </a:pPr>
            <a:r>
              <a:rPr lang="en-US" altLang="en-US" sz="2000" dirty="0">
                <a:latin typeface="Arial" charset="0"/>
              </a:rPr>
              <a:t>Trees</a:t>
            </a:r>
          </a:p>
          <a:p>
            <a:pPr marL="800100" lvl="1" indent="-342900">
              <a:buClr>
                <a:srgbClr val="FF0000"/>
              </a:buClr>
              <a:buFont typeface="Arial" panose="020B0604020202020204" pitchFamily="34" charset="0"/>
              <a:buChar char="–"/>
            </a:pPr>
            <a:r>
              <a:rPr lang="en-US" altLang="en-US" sz="2000" dirty="0">
                <a:latin typeface="Arial" charset="0"/>
              </a:rPr>
              <a:t>Shrubs</a:t>
            </a:r>
          </a:p>
          <a:p>
            <a:pPr marL="800100" lvl="1" indent="-342900">
              <a:buClr>
                <a:srgbClr val="FF0000"/>
              </a:buClr>
              <a:buFont typeface="Arial" panose="020B0604020202020204" pitchFamily="34" charset="0"/>
              <a:buChar char="–"/>
            </a:pPr>
            <a:r>
              <a:rPr lang="en-US" altLang="en-US" sz="2000" dirty="0">
                <a:latin typeface="Arial" charset="0"/>
              </a:rPr>
              <a:t>Rosettes</a:t>
            </a:r>
          </a:p>
          <a:p>
            <a:pPr marL="800100" lvl="1" indent="-342900">
              <a:buClr>
                <a:srgbClr val="FF0000"/>
              </a:buClr>
              <a:buFont typeface="Arial" panose="020B0604020202020204" pitchFamily="34" charset="0"/>
              <a:buChar char="–"/>
            </a:pPr>
            <a:r>
              <a:rPr lang="en-US" altLang="en-US" sz="2000" dirty="0">
                <a:latin typeface="Arial" charset="0"/>
              </a:rPr>
              <a:t>Herbaceous mats</a:t>
            </a:r>
          </a:p>
        </p:txBody>
      </p:sp>
      <p:pic>
        <p:nvPicPr>
          <p:cNvPr id="4098" name="Picture 2" descr="http://0.tqn.com/d/gohawaii/1/0/o/4/1/silversword_007.jpg"/>
          <p:cNvPicPr>
            <a:picLocks noChangeAspect="1" noChangeArrowheads="1"/>
          </p:cNvPicPr>
          <p:nvPr/>
        </p:nvPicPr>
        <p:blipFill rotWithShape="1">
          <a:blip r:embed="rId3">
            <a:extLst>
              <a:ext uri="{28A0092B-C50C-407E-A947-70E740481C1C}">
                <a14:useLocalDpi xmlns:a14="http://schemas.microsoft.com/office/drawing/2010/main" val="0"/>
              </a:ext>
            </a:extLst>
          </a:blip>
          <a:srcRect l="20900" t="21135" r="11266" b="8465"/>
          <a:stretch/>
        </p:blipFill>
        <p:spPr bwMode="auto">
          <a:xfrm>
            <a:off x="8738097" y="4445670"/>
            <a:ext cx="2971800" cy="23131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botany.hawaii.edu/faculty/carr/images/dlinh_ha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56" y="2359052"/>
            <a:ext cx="3094037" cy="437152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botany.hawaii.edu/faculty/carr/images/dscs_ma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078" b="12975"/>
          <a:stretch/>
        </p:blipFill>
        <p:spPr bwMode="auto">
          <a:xfrm>
            <a:off x="3687874" y="2086841"/>
            <a:ext cx="5115022" cy="23131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969567"/>
            <a:ext cx="6400800" cy="1200329"/>
          </a:xfrm>
          <a:prstGeom prst="rect">
            <a:avLst/>
          </a:prstGeom>
        </p:spPr>
        <p:txBody>
          <a:bodyPr wrap="square">
            <a:spAutoFit/>
          </a:bodyPr>
          <a:lstStyle/>
          <a:p>
            <a:pPr marL="347663" indent="-347663">
              <a:buClr>
                <a:srgbClr val="FF0000"/>
              </a:buClr>
              <a:buFont typeface="Wingdings" pitchFamily="2" charset="2"/>
              <a:buChar char="§"/>
            </a:pPr>
            <a:r>
              <a:rPr lang="en-US" altLang="en-US" dirty="0">
                <a:latin typeface="Arial" charset="0"/>
              </a:rPr>
              <a:t>28 species derived from a single ancestor</a:t>
            </a:r>
          </a:p>
          <a:p>
            <a:pPr marL="347663" indent="-347663">
              <a:buClr>
                <a:srgbClr val="FF0000"/>
              </a:buClr>
              <a:buFont typeface="Wingdings" pitchFamily="2" charset="2"/>
              <a:buChar char="§"/>
            </a:pPr>
            <a:r>
              <a:rPr lang="en-US" altLang="en-US" dirty="0">
                <a:latin typeface="Arial" charset="0"/>
              </a:rPr>
              <a:t>Occupy habitats ranging from exposed lava to wet forest</a:t>
            </a:r>
          </a:p>
        </p:txBody>
      </p:sp>
    </p:spTree>
    <p:extLst>
      <p:ext uri="{BB962C8B-B14F-4D97-AF65-F5344CB8AC3E}">
        <p14:creationId xmlns:p14="http://schemas.microsoft.com/office/powerpoint/2010/main" val="18333296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026" descr="Rift la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225" y="2971801"/>
            <a:ext cx="3211513" cy="3622675"/>
          </a:xfrm>
          <a:prstGeom prst="rect">
            <a:avLst/>
          </a:prstGeom>
          <a:noFill/>
          <a:extLst>
            <a:ext uri="{909E8E84-426E-40DD-AFC4-6F175D3DCCD1}">
              <a14:hiddenFill xmlns:a14="http://schemas.microsoft.com/office/drawing/2010/main">
                <a:solidFill>
                  <a:srgbClr val="FFFFFF"/>
                </a:solidFill>
              </a14:hiddenFill>
            </a:ext>
          </a:extLst>
        </p:spPr>
      </p:pic>
      <p:pic>
        <p:nvPicPr>
          <p:cNvPr id="51203" name="Picture 1027" descr="African cichlid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953001"/>
            <a:ext cx="3377708" cy="1904773"/>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51204" name="Picture 1028" descr="African cichlid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274226"/>
            <a:ext cx="2558143" cy="1508912"/>
          </a:xfrm>
          <a:prstGeom prst="rect">
            <a:avLst/>
          </a:prstGeom>
          <a:noFill/>
          <a:ln w="38100">
            <a:solidFill>
              <a:srgbClr val="33CCFF"/>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1029" descr="African cichlid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069188"/>
            <a:ext cx="3017838" cy="2035175"/>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51206" name="Text Box 1030"/>
          <p:cNvSpPr txBox="1">
            <a:spLocks noChangeArrowheads="1"/>
          </p:cNvSpPr>
          <p:nvPr/>
        </p:nvSpPr>
        <p:spPr bwMode="auto">
          <a:xfrm>
            <a:off x="2141361" y="128319"/>
            <a:ext cx="79092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a:latin typeface="Arial" charset="0"/>
              </a:rPr>
              <a:t>Cichlid Fishes In African Rift Valley Lakes:</a:t>
            </a:r>
          </a:p>
        </p:txBody>
      </p:sp>
      <p:sp>
        <p:nvSpPr>
          <p:cNvPr id="51207" name="Text Box 1031"/>
          <p:cNvSpPr txBox="1">
            <a:spLocks noChangeArrowheads="1"/>
          </p:cNvSpPr>
          <p:nvPr/>
        </p:nvSpPr>
        <p:spPr bwMode="auto">
          <a:xfrm>
            <a:off x="4329338" y="2209800"/>
            <a:ext cx="31910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en-US" altLang="en-US" sz="1800" dirty="0">
                <a:latin typeface="Arial" charset="0"/>
              </a:rPr>
              <a:t>Lake Tanganyika: 140 Spp.</a:t>
            </a:r>
          </a:p>
          <a:p>
            <a:pPr>
              <a:buClr>
                <a:srgbClr val="FF0000"/>
              </a:buClr>
              <a:buFont typeface="Wingdings" pitchFamily="2" charset="2"/>
              <a:buChar char="§"/>
            </a:pPr>
            <a:r>
              <a:rPr lang="en-US" altLang="en-US" sz="1800" dirty="0">
                <a:latin typeface="Arial" charset="0"/>
              </a:rPr>
              <a:t>Lake Malawi: &gt;500 Spp.</a:t>
            </a:r>
          </a:p>
          <a:p>
            <a:pPr>
              <a:buClr>
                <a:srgbClr val="FF0000"/>
              </a:buClr>
              <a:buFont typeface="Wingdings" pitchFamily="2" charset="2"/>
              <a:buChar char="§"/>
            </a:pPr>
            <a:r>
              <a:rPr lang="en-US" altLang="en-US" sz="1800" dirty="0">
                <a:latin typeface="Arial" charset="0"/>
              </a:rPr>
              <a:t>Lake Victoria: 250 Spp.</a:t>
            </a:r>
          </a:p>
        </p:txBody>
      </p:sp>
      <p:pic>
        <p:nvPicPr>
          <p:cNvPr id="8" name="Picture 2" descr="speciation_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9316" y="651539"/>
            <a:ext cx="2895545" cy="615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9769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descr="victo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439" y="644525"/>
            <a:ext cx="8747125" cy="556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2274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3" name="Picture 3" descr="pe_mpanga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71601"/>
            <a:ext cx="3429000" cy="2587625"/>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dem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962401"/>
            <a:ext cx="3429000" cy="2690813"/>
          </a:xfrm>
          <a:prstGeom prst="rect">
            <a:avLst/>
          </a:prstGeom>
          <a:noFill/>
          <a:extLst>
            <a:ext uri="{909E8E84-426E-40DD-AFC4-6F175D3DCCD1}">
              <a14:hiddenFill xmlns:a14="http://schemas.microsoft.com/office/drawing/2010/main">
                <a:solidFill>
                  <a:srgbClr val="FFFFFF"/>
                </a:solidFill>
              </a14:hiddenFill>
            </a:ext>
          </a:extLst>
        </p:spPr>
      </p:pic>
      <p:sp>
        <p:nvSpPr>
          <p:cNvPr id="61445" name="Text Box 5"/>
          <p:cNvSpPr txBox="1">
            <a:spLocks noChangeArrowheads="1"/>
          </p:cNvSpPr>
          <p:nvPr/>
        </p:nvSpPr>
        <p:spPr bwMode="auto">
          <a:xfrm>
            <a:off x="2590801" y="381001"/>
            <a:ext cx="3559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Lake Malawi Cichlids </a:t>
            </a:r>
          </a:p>
        </p:txBody>
      </p:sp>
      <p:sp>
        <p:nvSpPr>
          <p:cNvPr id="61446" name="Rectangle 6"/>
          <p:cNvSpPr>
            <a:spLocks noChangeArrowheads="1"/>
          </p:cNvSpPr>
          <p:nvPr/>
        </p:nvSpPr>
        <p:spPr bwMode="auto">
          <a:xfrm>
            <a:off x="3962401" y="990600"/>
            <a:ext cx="2030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666666"/>
                </a:solidFill>
                <a:latin typeface="Arial" charset="0"/>
              </a:rPr>
              <a:t>Photos by Fredrik Hagblom</a:t>
            </a:r>
          </a:p>
        </p:txBody>
      </p:sp>
    </p:spTree>
    <p:extLst>
      <p:ext uri="{BB962C8B-B14F-4D97-AF65-F5344CB8AC3E}">
        <p14:creationId xmlns:p14="http://schemas.microsoft.com/office/powerpoint/2010/main" val="25521320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african_col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963" y="1065213"/>
            <a:ext cx="8724900"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9785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300039"/>
            <a:ext cx="8743950" cy="625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7029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0"/>
            <a:ext cx="7439025" cy="675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342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897064" y="1219201"/>
            <a:ext cx="8397875"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latin typeface="Arial" charset="0"/>
              </a:rPr>
              <a:t>Certainly no clear line of demarcation has yet been drawn between species and sub-species – that is, the forms which…</a:t>
            </a:r>
            <a:r>
              <a:rPr lang="en-US" altLang="en-US" sz="2800" i="1">
                <a:solidFill>
                  <a:srgbClr val="0000FF"/>
                </a:solidFill>
                <a:latin typeface="Arial" charset="0"/>
              </a:rPr>
              <a:t>come very near to, but do not quite arrive at, the rank of species</a:t>
            </a:r>
            <a:r>
              <a:rPr lang="en-US" altLang="en-US" sz="2800">
                <a:latin typeface="Arial" charset="0"/>
              </a:rPr>
              <a:t>. …A well-marked variety may therefore be called an </a:t>
            </a:r>
            <a:r>
              <a:rPr lang="en-US" altLang="en-US" sz="2800" i="1">
                <a:solidFill>
                  <a:srgbClr val="0000FF"/>
                </a:solidFill>
                <a:latin typeface="Arial" charset="0"/>
              </a:rPr>
              <a:t>incipient species</a:t>
            </a:r>
            <a:r>
              <a:rPr lang="en-US" altLang="en-US" sz="2800">
                <a:latin typeface="Arial" charset="0"/>
              </a:rPr>
              <a:t>. …From these remarks it will be seen that I look at the term species as one arbitrarily given.</a:t>
            </a:r>
          </a:p>
          <a:p>
            <a:endParaRPr lang="en-US" altLang="en-US" sz="2800">
              <a:latin typeface="Arial" charset="0"/>
            </a:endParaRPr>
          </a:p>
          <a:p>
            <a:r>
              <a:rPr lang="en-US" altLang="en-US" sz="2800">
                <a:latin typeface="Arial" charset="0"/>
              </a:rPr>
              <a:t>			Darwin, </a:t>
            </a:r>
            <a:r>
              <a:rPr lang="en-US" altLang="en-US" sz="2800" i="1">
                <a:latin typeface="Arial" charset="0"/>
              </a:rPr>
              <a:t>The</a:t>
            </a:r>
            <a:r>
              <a:rPr lang="en-US" altLang="en-US" sz="2800">
                <a:latin typeface="Arial" charset="0"/>
              </a:rPr>
              <a:t> </a:t>
            </a:r>
            <a:r>
              <a:rPr lang="en-US" altLang="en-US" sz="2800" i="1">
                <a:latin typeface="Arial" charset="0"/>
              </a:rPr>
              <a:t>Origin of Species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2" descr="Cichlid radiation in mouth p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814" y="990600"/>
            <a:ext cx="8080375" cy="5600700"/>
          </a:xfrm>
          <a:prstGeom prst="rect">
            <a:avLst/>
          </a:prstGeom>
          <a:noFill/>
          <a:extLst>
            <a:ext uri="{909E8E84-426E-40DD-AFC4-6F175D3DCCD1}">
              <a14:hiddenFill xmlns:a14="http://schemas.microsoft.com/office/drawing/2010/main">
                <a:solidFill>
                  <a:srgbClr val="FFFFFF"/>
                </a:solidFill>
              </a14:hiddenFill>
            </a:ext>
          </a:extLst>
        </p:spPr>
      </p:pic>
      <p:sp>
        <p:nvSpPr>
          <p:cNvPr id="52227" name="Text Box 3"/>
          <p:cNvSpPr txBox="1">
            <a:spLocks noChangeArrowheads="1"/>
          </p:cNvSpPr>
          <p:nvPr/>
        </p:nvSpPr>
        <p:spPr bwMode="auto">
          <a:xfrm>
            <a:off x="2273301" y="228601"/>
            <a:ext cx="76438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FF0000"/>
                </a:solidFill>
                <a:latin typeface="Franklin Gothic Book" pitchFamily="34" charset="0"/>
              </a:rPr>
              <a:t>PARALLEL EVOLUTION IN THE CICHLID RADIATION</a:t>
            </a:r>
          </a:p>
        </p:txBody>
      </p:sp>
    </p:spTree>
    <p:extLst>
      <p:ext uri="{BB962C8B-B14F-4D97-AF65-F5344CB8AC3E}">
        <p14:creationId xmlns:p14="http://schemas.microsoft.com/office/powerpoint/2010/main" val="33219650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descr="G_ACULEATU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61989"/>
            <a:ext cx="9144000" cy="553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2626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descr="stickleran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9" y="-9525"/>
            <a:ext cx="6905625" cy="687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8107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descr="vancouver-harbor-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474664"/>
            <a:ext cx="8642350" cy="590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6389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descr="pax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325" y="749300"/>
            <a:ext cx="8769350" cy="535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7774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descr="ecolsp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4" y="187325"/>
            <a:ext cx="7305675" cy="648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0763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Line 2"/>
          <p:cNvSpPr>
            <a:spLocks noChangeShapeType="1"/>
          </p:cNvSpPr>
          <p:nvPr/>
        </p:nvSpPr>
        <p:spPr bwMode="auto">
          <a:xfrm>
            <a:off x="2819400" y="1676400"/>
            <a:ext cx="0" cy="2286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5" name="Line 3"/>
          <p:cNvSpPr>
            <a:spLocks noChangeShapeType="1"/>
          </p:cNvSpPr>
          <p:nvPr/>
        </p:nvSpPr>
        <p:spPr bwMode="auto">
          <a:xfrm>
            <a:off x="2819400" y="1676400"/>
            <a:ext cx="1371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6" name="Line 4"/>
          <p:cNvSpPr>
            <a:spLocks noChangeShapeType="1"/>
          </p:cNvSpPr>
          <p:nvPr/>
        </p:nvSpPr>
        <p:spPr bwMode="auto">
          <a:xfrm>
            <a:off x="2819400" y="3962400"/>
            <a:ext cx="1371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7" name="Line 5"/>
          <p:cNvSpPr>
            <a:spLocks noChangeShapeType="1"/>
          </p:cNvSpPr>
          <p:nvPr/>
        </p:nvSpPr>
        <p:spPr bwMode="auto">
          <a:xfrm>
            <a:off x="4191000" y="3200400"/>
            <a:ext cx="0" cy="1524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8" name="Line 6"/>
          <p:cNvSpPr>
            <a:spLocks noChangeShapeType="1"/>
          </p:cNvSpPr>
          <p:nvPr/>
        </p:nvSpPr>
        <p:spPr bwMode="auto">
          <a:xfrm>
            <a:off x="4191000" y="4724400"/>
            <a:ext cx="762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9" name="Line 7"/>
          <p:cNvSpPr>
            <a:spLocks noChangeShapeType="1"/>
          </p:cNvSpPr>
          <p:nvPr/>
        </p:nvSpPr>
        <p:spPr bwMode="auto">
          <a:xfrm>
            <a:off x="4953000" y="4343400"/>
            <a:ext cx="0" cy="838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0" name="Line 8"/>
          <p:cNvSpPr>
            <a:spLocks noChangeShapeType="1"/>
          </p:cNvSpPr>
          <p:nvPr/>
        </p:nvSpPr>
        <p:spPr bwMode="auto">
          <a:xfrm>
            <a:off x="4953000" y="4343400"/>
            <a:ext cx="533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1" name="Line 9"/>
          <p:cNvSpPr>
            <a:spLocks noChangeShapeType="1"/>
          </p:cNvSpPr>
          <p:nvPr/>
        </p:nvSpPr>
        <p:spPr bwMode="auto">
          <a:xfrm>
            <a:off x="4953000" y="5181600"/>
            <a:ext cx="533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2" name="Line 10"/>
          <p:cNvSpPr>
            <a:spLocks noChangeShapeType="1"/>
          </p:cNvSpPr>
          <p:nvPr/>
        </p:nvSpPr>
        <p:spPr bwMode="auto">
          <a:xfrm>
            <a:off x="4191000" y="3200400"/>
            <a:ext cx="685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3" name="Line 11"/>
          <p:cNvSpPr>
            <a:spLocks noChangeShapeType="1"/>
          </p:cNvSpPr>
          <p:nvPr/>
        </p:nvSpPr>
        <p:spPr bwMode="auto">
          <a:xfrm>
            <a:off x="4876800" y="2743200"/>
            <a:ext cx="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4" name="Line 12"/>
          <p:cNvSpPr>
            <a:spLocks noChangeShapeType="1"/>
          </p:cNvSpPr>
          <p:nvPr/>
        </p:nvSpPr>
        <p:spPr bwMode="auto">
          <a:xfrm>
            <a:off x="4876800" y="3733800"/>
            <a:ext cx="609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5" name="Line 13"/>
          <p:cNvSpPr>
            <a:spLocks noChangeShapeType="1"/>
          </p:cNvSpPr>
          <p:nvPr/>
        </p:nvSpPr>
        <p:spPr bwMode="auto">
          <a:xfrm>
            <a:off x="4876800" y="2743200"/>
            <a:ext cx="609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6" name="Line 14"/>
          <p:cNvSpPr>
            <a:spLocks noChangeShapeType="1"/>
          </p:cNvSpPr>
          <p:nvPr/>
        </p:nvSpPr>
        <p:spPr bwMode="auto">
          <a:xfrm>
            <a:off x="4191000" y="1219200"/>
            <a:ext cx="0" cy="914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7" name="Line 15"/>
          <p:cNvSpPr>
            <a:spLocks noChangeShapeType="1"/>
          </p:cNvSpPr>
          <p:nvPr/>
        </p:nvSpPr>
        <p:spPr bwMode="auto">
          <a:xfrm>
            <a:off x="4191000" y="2133600"/>
            <a:ext cx="1295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8" name="Line 16"/>
          <p:cNvSpPr>
            <a:spLocks noChangeShapeType="1"/>
          </p:cNvSpPr>
          <p:nvPr/>
        </p:nvSpPr>
        <p:spPr bwMode="auto">
          <a:xfrm>
            <a:off x="4191000" y="1219200"/>
            <a:ext cx="1295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9" name="Text Box 17"/>
          <p:cNvSpPr txBox="1">
            <a:spLocks noChangeArrowheads="1"/>
          </p:cNvSpPr>
          <p:nvPr/>
        </p:nvSpPr>
        <p:spPr bwMode="auto">
          <a:xfrm>
            <a:off x="5546725" y="1001714"/>
            <a:ext cx="1130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0000"/>
                </a:solidFill>
                <a:latin typeface="Arial" charset="0"/>
              </a:rPr>
              <a:t>Limnetic</a:t>
            </a:r>
          </a:p>
        </p:txBody>
      </p:sp>
      <p:sp>
        <p:nvSpPr>
          <p:cNvPr id="44050" name="Text Box 18"/>
          <p:cNvSpPr txBox="1">
            <a:spLocks noChangeArrowheads="1"/>
          </p:cNvSpPr>
          <p:nvPr/>
        </p:nvSpPr>
        <p:spPr bwMode="auto">
          <a:xfrm>
            <a:off x="5546726" y="1839914"/>
            <a:ext cx="1031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0000FF"/>
                </a:solidFill>
                <a:latin typeface="Arial" charset="0"/>
              </a:rPr>
              <a:t>Benthic</a:t>
            </a:r>
          </a:p>
        </p:txBody>
      </p:sp>
      <p:sp>
        <p:nvSpPr>
          <p:cNvPr id="44051" name="Text Box 19"/>
          <p:cNvSpPr txBox="1">
            <a:spLocks noChangeArrowheads="1"/>
          </p:cNvSpPr>
          <p:nvPr/>
        </p:nvSpPr>
        <p:spPr bwMode="auto">
          <a:xfrm>
            <a:off x="5486400" y="2514601"/>
            <a:ext cx="1130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0000"/>
                </a:solidFill>
                <a:latin typeface="Arial" charset="0"/>
              </a:rPr>
              <a:t>Limnetic</a:t>
            </a:r>
          </a:p>
        </p:txBody>
      </p:sp>
      <p:sp>
        <p:nvSpPr>
          <p:cNvPr id="44052" name="Text Box 20"/>
          <p:cNvSpPr txBox="1">
            <a:spLocks noChangeArrowheads="1"/>
          </p:cNvSpPr>
          <p:nvPr/>
        </p:nvSpPr>
        <p:spPr bwMode="auto">
          <a:xfrm>
            <a:off x="5486401" y="3505201"/>
            <a:ext cx="1031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0000FF"/>
                </a:solidFill>
                <a:latin typeface="Arial" charset="0"/>
              </a:rPr>
              <a:t>Benthic</a:t>
            </a:r>
          </a:p>
        </p:txBody>
      </p:sp>
      <p:sp>
        <p:nvSpPr>
          <p:cNvPr id="44053" name="Text Box 21"/>
          <p:cNvSpPr txBox="1">
            <a:spLocks noChangeArrowheads="1"/>
          </p:cNvSpPr>
          <p:nvPr/>
        </p:nvSpPr>
        <p:spPr bwMode="auto">
          <a:xfrm>
            <a:off x="5486400" y="4114801"/>
            <a:ext cx="1130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0000"/>
                </a:solidFill>
                <a:latin typeface="Arial" charset="0"/>
              </a:rPr>
              <a:t>Limnetic</a:t>
            </a:r>
          </a:p>
        </p:txBody>
      </p:sp>
      <p:sp>
        <p:nvSpPr>
          <p:cNvPr id="44054" name="Text Box 22"/>
          <p:cNvSpPr txBox="1">
            <a:spLocks noChangeArrowheads="1"/>
          </p:cNvSpPr>
          <p:nvPr/>
        </p:nvSpPr>
        <p:spPr bwMode="auto">
          <a:xfrm>
            <a:off x="5486401" y="4953001"/>
            <a:ext cx="1031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0000FF"/>
                </a:solidFill>
                <a:latin typeface="Arial" charset="0"/>
              </a:rPr>
              <a:t>Benthic</a:t>
            </a:r>
          </a:p>
        </p:txBody>
      </p:sp>
      <p:pic>
        <p:nvPicPr>
          <p:cNvPr id="44055" name="Picture 23" descr="sticklepair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838200"/>
            <a:ext cx="2286000" cy="1511300"/>
          </a:xfrm>
          <a:prstGeom prst="rect">
            <a:avLst/>
          </a:prstGeom>
          <a:noFill/>
          <a:extLst>
            <a:ext uri="{909E8E84-426E-40DD-AFC4-6F175D3DCCD1}">
              <a14:hiddenFill xmlns:a14="http://schemas.microsoft.com/office/drawing/2010/main">
                <a:solidFill>
                  <a:srgbClr val="FFFFFF"/>
                </a:solidFill>
              </a14:hiddenFill>
            </a:ext>
          </a:extLst>
        </p:spPr>
      </p:pic>
      <p:pic>
        <p:nvPicPr>
          <p:cNvPr id="44056" name="Picture 24" descr="sticklepair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438401"/>
            <a:ext cx="2286000" cy="1508125"/>
          </a:xfrm>
          <a:prstGeom prst="rect">
            <a:avLst/>
          </a:prstGeom>
          <a:noFill/>
          <a:extLst>
            <a:ext uri="{909E8E84-426E-40DD-AFC4-6F175D3DCCD1}">
              <a14:hiddenFill xmlns:a14="http://schemas.microsoft.com/office/drawing/2010/main">
                <a:solidFill>
                  <a:srgbClr val="FFFFFF"/>
                </a:solidFill>
              </a14:hiddenFill>
            </a:ext>
          </a:extLst>
        </p:spPr>
      </p:pic>
      <p:pic>
        <p:nvPicPr>
          <p:cNvPr id="44057" name="Picture 25" descr="sticklepair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962401"/>
            <a:ext cx="2286000" cy="150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681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306389"/>
            <a:ext cx="7105650" cy="624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6865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Kangaroo"/>
          <p:cNvPicPr>
            <a:picLocks noChangeAspect="1" noChangeArrowheads="1"/>
          </p:cNvPicPr>
          <p:nvPr/>
        </p:nvPicPr>
        <p:blipFill rotWithShape="1">
          <a:blip r:embed="rId2">
            <a:extLst>
              <a:ext uri="{28A0092B-C50C-407E-A947-70E740481C1C}">
                <a14:useLocalDpi xmlns:a14="http://schemas.microsoft.com/office/drawing/2010/main" val="0"/>
              </a:ext>
            </a:extLst>
          </a:blip>
          <a:srcRect r="2315"/>
          <a:stretch/>
        </p:blipFill>
        <p:spPr bwMode="auto">
          <a:xfrm>
            <a:off x="5638800" y="3429000"/>
            <a:ext cx="50292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Koa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0"/>
            <a:ext cx="19812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8132" name="Text Box 4"/>
          <p:cNvSpPr txBox="1">
            <a:spLocks noChangeArrowheads="1"/>
          </p:cNvSpPr>
          <p:nvPr/>
        </p:nvSpPr>
        <p:spPr bwMode="auto">
          <a:xfrm>
            <a:off x="1905000" y="304800"/>
            <a:ext cx="59594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dirty="0">
                <a:solidFill>
                  <a:srgbClr val="0000FF"/>
                </a:solidFill>
                <a:latin typeface="Arial" charset="0"/>
              </a:rPr>
              <a:t>Australian Marsupials </a:t>
            </a:r>
          </a:p>
          <a:p>
            <a:endParaRPr lang="en-US" altLang="en-US" sz="2800" b="1" dirty="0">
              <a:latin typeface="Arial" charset="0"/>
            </a:endParaRPr>
          </a:p>
          <a:p>
            <a:pPr marL="342900" indent="-342900">
              <a:buClr>
                <a:srgbClr val="FF0000"/>
              </a:buClr>
              <a:buFont typeface="Wingdings" panose="05000000000000000000" pitchFamily="2" charset="2"/>
              <a:buChar char="§"/>
            </a:pPr>
            <a:r>
              <a:rPr lang="en-US" altLang="en-US" sz="2000" dirty="0">
                <a:latin typeface="Arial" charset="0"/>
              </a:rPr>
              <a:t>Adaptive radiation in the absence of competitive interactions with placental mammals</a:t>
            </a:r>
          </a:p>
        </p:txBody>
      </p:sp>
      <p:pic>
        <p:nvPicPr>
          <p:cNvPr id="6146" name="Picture 2" descr="http://www.australiananimallearningzone.com/wp-content/uploads/2012/03/Marsupial-Mouse-Images.jpg"/>
          <p:cNvPicPr>
            <a:picLocks noChangeAspect="1" noChangeArrowheads="1"/>
          </p:cNvPicPr>
          <p:nvPr/>
        </p:nvPicPr>
        <p:blipFill rotWithShape="1">
          <a:blip r:embed="rId4">
            <a:extLst>
              <a:ext uri="{28A0092B-C50C-407E-A947-70E740481C1C}">
                <a14:useLocalDpi xmlns:a14="http://schemas.microsoft.com/office/drawing/2010/main" val="0"/>
              </a:ext>
            </a:extLst>
          </a:blip>
          <a:srcRect t="3899" b="15500"/>
          <a:stretch/>
        </p:blipFill>
        <p:spPr bwMode="auto">
          <a:xfrm>
            <a:off x="5606144" y="2079170"/>
            <a:ext cx="3080657" cy="14563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4.hubimg.com/u/729703_f260.jpg"/>
          <p:cNvPicPr>
            <a:picLocks noChangeAspect="1" noChangeArrowheads="1"/>
          </p:cNvPicPr>
          <p:nvPr/>
        </p:nvPicPr>
        <p:blipFill rotWithShape="1">
          <a:blip r:embed="rId5">
            <a:extLst>
              <a:ext uri="{28A0092B-C50C-407E-A947-70E740481C1C}">
                <a14:useLocalDpi xmlns:a14="http://schemas.microsoft.com/office/drawing/2010/main" val="0"/>
              </a:ext>
            </a:extLst>
          </a:blip>
          <a:srcRect t="8889"/>
          <a:stretch/>
        </p:blipFill>
        <p:spPr bwMode="auto">
          <a:xfrm>
            <a:off x="1524000" y="2079172"/>
            <a:ext cx="4114800" cy="4787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8983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inosaur eg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962401"/>
            <a:ext cx="5181600" cy="2689225"/>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dinosaur eg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228601"/>
            <a:ext cx="4754563" cy="3548063"/>
          </a:xfrm>
          <a:prstGeom prst="rect">
            <a:avLst/>
          </a:prstGeom>
          <a:noFill/>
          <a:extLst>
            <a:ext uri="{909E8E84-426E-40DD-AFC4-6F175D3DCCD1}">
              <a14:hiddenFill xmlns:a14="http://schemas.microsoft.com/office/drawing/2010/main">
                <a:solidFill>
                  <a:srgbClr val="FFFFFF"/>
                </a:solidFill>
              </a14:hiddenFill>
            </a:ext>
          </a:extLst>
        </p:spPr>
      </p:pic>
      <p:sp>
        <p:nvSpPr>
          <p:cNvPr id="49156" name="Text Box 4"/>
          <p:cNvSpPr txBox="1">
            <a:spLocks noChangeArrowheads="1"/>
          </p:cNvSpPr>
          <p:nvPr/>
        </p:nvSpPr>
        <p:spPr bwMode="auto">
          <a:xfrm>
            <a:off x="583871" y="1756946"/>
            <a:ext cx="497873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sz="2800" b="1" dirty="0">
                <a:solidFill>
                  <a:srgbClr val="0000FF"/>
                </a:solidFill>
                <a:latin typeface="Arial" charset="0"/>
              </a:rPr>
              <a:t>Amniotic Egg</a:t>
            </a:r>
          </a:p>
          <a:p>
            <a:endParaRPr lang="en-US" altLang="en-US" b="1" dirty="0">
              <a:solidFill>
                <a:schemeClr val="accent2"/>
              </a:solidFill>
              <a:latin typeface="Arial" charset="0"/>
            </a:endParaRPr>
          </a:p>
          <a:p>
            <a:pPr>
              <a:buClr>
                <a:srgbClr val="FF0000"/>
              </a:buClr>
              <a:buFont typeface="Wingdings" pitchFamily="2" charset="2"/>
              <a:buChar char="§"/>
            </a:pPr>
            <a:r>
              <a:rPr lang="en-US" altLang="en-US" dirty="0">
                <a:latin typeface="Arial" charset="0"/>
              </a:rPr>
              <a:t>Perhaps one of the greatest key innovations of all time</a:t>
            </a:r>
          </a:p>
        </p:txBody>
      </p:sp>
      <p:pic>
        <p:nvPicPr>
          <p:cNvPr id="5" name="Picture 2" descr="http://science.kennesaw.edu/%7Ejdirnber/Bio2108/Lecture/LecBiodiversity/34_25AmnioticEgg-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59" t="20168" r="17265"/>
          <a:stretch/>
        </p:blipFill>
        <p:spPr bwMode="auto">
          <a:xfrm>
            <a:off x="1676400" y="4180114"/>
            <a:ext cx="3312122" cy="26778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E4D667-D41D-4DAB-A592-6C402CDB1E65}"/>
              </a:ext>
            </a:extLst>
          </p:cNvPr>
          <p:cNvSpPr txBox="1"/>
          <p:nvPr/>
        </p:nvSpPr>
        <p:spPr>
          <a:xfrm>
            <a:off x="726374" y="406863"/>
            <a:ext cx="4419600" cy="954107"/>
          </a:xfrm>
          <a:prstGeom prst="rect">
            <a:avLst/>
          </a:prstGeom>
          <a:noFill/>
        </p:spPr>
        <p:txBody>
          <a:bodyPr wrap="square" rtlCol="0">
            <a:spAutoFit/>
          </a:bodyPr>
          <a:lstStyle/>
          <a:p>
            <a:r>
              <a:rPr lang="en-US" sz="2800" dirty="0">
                <a:solidFill>
                  <a:srgbClr val="FF6600"/>
                </a:solidFill>
                <a:latin typeface="Arial" panose="020B0604020202020204" pitchFamily="34" charset="0"/>
                <a:cs typeface="Arial" panose="020B0604020202020204" pitchFamily="34" charset="0"/>
              </a:rPr>
              <a:t>Can you think of any Key Innovations?</a:t>
            </a:r>
          </a:p>
        </p:txBody>
      </p:sp>
    </p:spTree>
    <p:extLst>
      <p:ext uri="{BB962C8B-B14F-4D97-AF65-F5344CB8AC3E}">
        <p14:creationId xmlns:p14="http://schemas.microsoft.com/office/powerpoint/2010/main" val="169138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500"/>
                                        <p:tgtEl>
                                          <p:spTgt spid="4915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9154"/>
                                        </p:tgtEl>
                                        <p:attrNameLst>
                                          <p:attrName>style.visibility</p:attrName>
                                        </p:attrNameLst>
                                      </p:cBhvr>
                                      <p:to>
                                        <p:strVal val="visible"/>
                                      </p:to>
                                    </p:set>
                                    <p:animEffect transition="in" filter="fade">
                                      <p:cBhvr>
                                        <p:cTn id="13" dur="500"/>
                                        <p:tgtEl>
                                          <p:spTgt spid="49154"/>
                                        </p:tgtEl>
                                      </p:cBhvr>
                                    </p:animEffect>
                                  </p:childTnLst>
                                </p:cTn>
                              </p:par>
                              <p:par>
                                <p:cTn id="14" presetID="10" presetClass="entr" presetSubtype="0" fill="hold" nodeType="withEffect">
                                  <p:stCondLst>
                                    <p:cond delay="0"/>
                                  </p:stCondLst>
                                  <p:childTnLst>
                                    <p:set>
                                      <p:cBhvr>
                                        <p:cTn id="15" dur="1" fill="hold">
                                          <p:stCondLst>
                                            <p:cond delay="0"/>
                                          </p:stCondLst>
                                        </p:cTn>
                                        <p:tgtEl>
                                          <p:spTgt spid="49155"/>
                                        </p:tgtEl>
                                        <p:attrNameLst>
                                          <p:attrName>style.visibility</p:attrName>
                                        </p:attrNameLst>
                                      </p:cBhvr>
                                      <p:to>
                                        <p:strVal val="visible"/>
                                      </p:to>
                                    </p:set>
                                    <p:animEffect transition="in" filter="fade">
                                      <p:cBhvr>
                                        <p:cTn id="16"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1726</TotalTime>
  <Words>2803</Words>
  <Application>Microsoft Office PowerPoint</Application>
  <PresentationFormat>Widescreen</PresentationFormat>
  <Paragraphs>365</Paragraphs>
  <Slides>102</Slides>
  <Notes>3</Notes>
  <HiddenSlides>59</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102</vt:i4>
      </vt:variant>
    </vt:vector>
  </HeadingPairs>
  <TitlesOfParts>
    <vt:vector size="108" baseType="lpstr">
      <vt:lpstr>Arial</vt:lpstr>
      <vt:lpstr>Calibri</vt:lpstr>
      <vt:lpstr>Franklin Gothic Book</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USU Dept. of Biology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pfrender</dc:creator>
  <cp:lastModifiedBy>Brian Gall</cp:lastModifiedBy>
  <cp:revision>105</cp:revision>
  <dcterms:created xsi:type="dcterms:W3CDTF">2003-02-17T19:08:03Z</dcterms:created>
  <dcterms:modified xsi:type="dcterms:W3CDTF">2025-03-24T12:33:11Z</dcterms:modified>
</cp:coreProperties>
</file>