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521" r:id="rId2"/>
    <p:sldId id="532" r:id="rId3"/>
    <p:sldId id="573" r:id="rId4"/>
    <p:sldId id="516" r:id="rId5"/>
    <p:sldId id="522" r:id="rId6"/>
    <p:sldId id="515" r:id="rId7"/>
    <p:sldId id="520" r:id="rId8"/>
    <p:sldId id="525" r:id="rId9"/>
    <p:sldId id="423" r:id="rId10"/>
    <p:sldId id="578" r:id="rId11"/>
    <p:sldId id="547" r:id="rId12"/>
    <p:sldId id="575" r:id="rId13"/>
    <p:sldId id="536" r:id="rId14"/>
    <p:sldId id="543" r:id="rId15"/>
    <p:sldId id="524" r:id="rId16"/>
    <p:sldId id="523" r:id="rId17"/>
    <p:sldId id="535" r:id="rId18"/>
    <p:sldId id="538" r:id="rId19"/>
    <p:sldId id="526" r:id="rId20"/>
    <p:sldId id="527" r:id="rId21"/>
    <p:sldId id="537" r:id="rId22"/>
    <p:sldId id="545" r:id="rId23"/>
    <p:sldId id="539" r:id="rId24"/>
    <p:sldId id="540" r:id="rId25"/>
    <p:sldId id="546" r:id="rId26"/>
    <p:sldId id="541" r:id="rId27"/>
    <p:sldId id="542" r:id="rId28"/>
    <p:sldId id="533" r:id="rId29"/>
    <p:sldId id="571" r:id="rId30"/>
    <p:sldId id="548" r:id="rId31"/>
    <p:sldId id="549" r:id="rId32"/>
    <p:sldId id="550" r:id="rId33"/>
    <p:sldId id="551" r:id="rId34"/>
    <p:sldId id="552" r:id="rId35"/>
    <p:sldId id="553" r:id="rId36"/>
    <p:sldId id="554" r:id="rId37"/>
    <p:sldId id="555" r:id="rId38"/>
    <p:sldId id="556" r:id="rId39"/>
    <p:sldId id="577" r:id="rId40"/>
    <p:sldId id="557" r:id="rId41"/>
    <p:sldId id="558" r:id="rId42"/>
    <p:sldId id="559" r:id="rId43"/>
    <p:sldId id="560" r:id="rId44"/>
    <p:sldId id="561" r:id="rId45"/>
    <p:sldId id="562" r:id="rId46"/>
    <p:sldId id="563" r:id="rId47"/>
    <p:sldId id="564" r:id="rId48"/>
    <p:sldId id="565" r:id="rId49"/>
    <p:sldId id="566" r:id="rId50"/>
    <p:sldId id="567" r:id="rId51"/>
    <p:sldId id="568" r:id="rId52"/>
    <p:sldId id="569" r:id="rId53"/>
    <p:sldId id="570" r:id="rId54"/>
  </p:sldIdLst>
  <p:sldSz cx="12192000" cy="6858000"/>
  <p:notesSz cx="7315200" cy="9601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3300"/>
    <a:srgbClr val="CC6600"/>
    <a:srgbClr val="FF9900"/>
    <a:srgbClr val="FF9933"/>
    <a:srgbClr val="FFCC00"/>
    <a:srgbClr val="0000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p:normalViewPr>
  <p:slideViewPr>
    <p:cSldViewPr>
      <p:cViewPr varScale="1">
        <p:scale>
          <a:sx n="84" d="100"/>
          <a:sy n="84" d="100"/>
        </p:scale>
        <p:origin x="300"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6" tIns="48328" rIns="96656" bIns="48328" numCol="1" anchor="t" anchorCtr="0" compatLnSpc="1">
            <a:prstTxWarp prst="textNoShape">
              <a:avLst/>
            </a:prstTxWarp>
          </a:bodyPr>
          <a:lstStyle>
            <a:lvl1pPr defTabSz="966788">
              <a:defRPr sz="1200">
                <a:latin typeface="Times New Roman" pitchFamily="18" charset="0"/>
              </a:defRPr>
            </a:lvl1pPr>
          </a:lstStyle>
          <a:p>
            <a:endParaRPr lang="en-US" altLang="en-US"/>
          </a:p>
        </p:txBody>
      </p:sp>
      <p:sp>
        <p:nvSpPr>
          <p:cNvPr id="77827" name="Rectangle 3"/>
          <p:cNvSpPr>
            <a:spLocks noGrp="1" noChangeArrowheads="1"/>
          </p:cNvSpPr>
          <p:nvPr>
            <p:ph type="dt" sz="quarter"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6" tIns="48328" rIns="96656" bIns="48328" numCol="1" anchor="t" anchorCtr="0" compatLnSpc="1">
            <a:prstTxWarp prst="textNoShape">
              <a:avLst/>
            </a:prstTxWarp>
          </a:bodyPr>
          <a:lstStyle>
            <a:lvl1pPr algn="r" defTabSz="966788">
              <a:defRPr sz="1200">
                <a:latin typeface="Times New Roman" pitchFamily="18" charset="0"/>
              </a:defRPr>
            </a:lvl1pPr>
          </a:lstStyle>
          <a:p>
            <a:endParaRPr lang="en-US" altLang="en-US"/>
          </a:p>
        </p:txBody>
      </p:sp>
      <p:sp>
        <p:nvSpPr>
          <p:cNvPr id="77828" name="Rectangle 4"/>
          <p:cNvSpPr>
            <a:spLocks noGrp="1" noChangeArrowheads="1"/>
          </p:cNvSpPr>
          <p:nvPr>
            <p:ph type="ftr" sz="quarter" idx="2"/>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6" tIns="48328" rIns="96656" bIns="48328" numCol="1" anchor="b" anchorCtr="0" compatLnSpc="1">
            <a:prstTxWarp prst="textNoShape">
              <a:avLst/>
            </a:prstTxWarp>
          </a:bodyPr>
          <a:lstStyle>
            <a:lvl1pPr defTabSz="966788">
              <a:defRPr sz="1200">
                <a:latin typeface="Times New Roman" pitchFamily="18" charset="0"/>
              </a:defRPr>
            </a:lvl1pPr>
          </a:lstStyle>
          <a:p>
            <a:endParaRPr lang="en-US" altLang="en-US"/>
          </a:p>
        </p:txBody>
      </p:sp>
      <p:sp>
        <p:nvSpPr>
          <p:cNvPr id="77829" name="Rectangle 5"/>
          <p:cNvSpPr>
            <a:spLocks noGrp="1" noChangeArrowheads="1"/>
          </p:cNvSpPr>
          <p:nvPr>
            <p:ph type="sldNum" sz="quarter" idx="3"/>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6" tIns="48328" rIns="96656" bIns="48328" numCol="1" anchor="b" anchorCtr="0" compatLnSpc="1">
            <a:prstTxWarp prst="textNoShape">
              <a:avLst/>
            </a:prstTxWarp>
          </a:bodyPr>
          <a:lstStyle>
            <a:lvl1pPr algn="r" defTabSz="966788">
              <a:defRPr sz="1200">
                <a:latin typeface="Times New Roman" pitchFamily="18" charset="0"/>
              </a:defRPr>
            </a:lvl1pPr>
          </a:lstStyle>
          <a:p>
            <a:fld id="{E99CA9B6-B1D2-41C8-B0C3-7B0836A98D9B}" type="slidenum">
              <a:rPr lang="en-US" altLang="en-US"/>
              <a:pPr/>
              <a:t>‹#›</a:t>
            </a:fld>
            <a:endParaRPr lang="en-US" altLang="en-US"/>
          </a:p>
        </p:txBody>
      </p:sp>
    </p:spTree>
    <p:extLst>
      <p:ext uri="{BB962C8B-B14F-4D97-AF65-F5344CB8AC3E}">
        <p14:creationId xmlns:p14="http://schemas.microsoft.com/office/powerpoint/2010/main" val="2209548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0" y="0"/>
            <a:ext cx="3192463"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52" tIns="47576" rIns="95152" bIns="47576" numCol="1" anchor="t" anchorCtr="0" compatLnSpc="1">
            <a:prstTxWarp prst="textNoShape">
              <a:avLst/>
            </a:prstTxWarp>
          </a:bodyPr>
          <a:lstStyle>
            <a:lvl1pPr defTabSz="950913">
              <a:defRPr sz="1200">
                <a:latin typeface="Franklin Gothic Book" pitchFamily="34" charset="0"/>
              </a:defRPr>
            </a:lvl1pPr>
          </a:lstStyle>
          <a:p>
            <a:endParaRPr lang="en-US" altLang="en-US"/>
          </a:p>
        </p:txBody>
      </p:sp>
      <p:sp>
        <p:nvSpPr>
          <p:cNvPr id="233475" name="Rectangle 3"/>
          <p:cNvSpPr>
            <a:spLocks noGrp="1" noChangeArrowheads="1"/>
          </p:cNvSpPr>
          <p:nvPr>
            <p:ph type="dt" idx="1"/>
          </p:nvPr>
        </p:nvSpPr>
        <p:spPr bwMode="auto">
          <a:xfrm>
            <a:off x="4149725" y="0"/>
            <a:ext cx="3192463"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52" tIns="47576" rIns="95152" bIns="47576" numCol="1" anchor="t" anchorCtr="0" compatLnSpc="1">
            <a:prstTxWarp prst="textNoShape">
              <a:avLst/>
            </a:prstTxWarp>
          </a:bodyPr>
          <a:lstStyle>
            <a:lvl1pPr algn="r" defTabSz="950913">
              <a:defRPr sz="1200">
                <a:latin typeface="Franklin Gothic Book" pitchFamily="34" charset="0"/>
              </a:defRPr>
            </a:lvl1pPr>
          </a:lstStyle>
          <a:p>
            <a:endParaRPr lang="en-US" altLang="en-US"/>
          </a:p>
        </p:txBody>
      </p:sp>
      <p:sp>
        <p:nvSpPr>
          <p:cNvPr id="233476" name="Rectangle 4"/>
          <p:cNvSpPr>
            <a:spLocks noGrp="1" noRot="1" noChangeAspect="1" noChangeArrowheads="1" noTextEdit="1"/>
          </p:cNvSpPr>
          <p:nvPr>
            <p:ph type="sldImg" idx="2"/>
          </p:nvPr>
        </p:nvSpPr>
        <p:spPr bwMode="auto">
          <a:xfrm>
            <a:off x="404813" y="709613"/>
            <a:ext cx="6453187" cy="36306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3477" name="Rectangle 5"/>
          <p:cNvSpPr>
            <a:spLocks noGrp="1" noChangeArrowheads="1"/>
          </p:cNvSpPr>
          <p:nvPr>
            <p:ph type="body" sz="quarter" idx="3"/>
          </p:nvPr>
        </p:nvSpPr>
        <p:spPr bwMode="auto">
          <a:xfrm>
            <a:off x="957263" y="4576763"/>
            <a:ext cx="5346700"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52" tIns="47576" rIns="95152" bIns="4757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3478" name="Rectangle 6"/>
          <p:cNvSpPr>
            <a:spLocks noGrp="1" noChangeArrowheads="1"/>
          </p:cNvSpPr>
          <p:nvPr>
            <p:ph type="ftr" sz="quarter" idx="4"/>
          </p:nvPr>
        </p:nvSpPr>
        <p:spPr bwMode="auto">
          <a:xfrm>
            <a:off x="0" y="9153525"/>
            <a:ext cx="3192463"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52" tIns="47576" rIns="95152" bIns="47576" numCol="1" anchor="b" anchorCtr="0" compatLnSpc="1">
            <a:prstTxWarp prst="textNoShape">
              <a:avLst/>
            </a:prstTxWarp>
          </a:bodyPr>
          <a:lstStyle>
            <a:lvl1pPr defTabSz="950913">
              <a:defRPr sz="1200">
                <a:latin typeface="Franklin Gothic Book" pitchFamily="34" charset="0"/>
              </a:defRPr>
            </a:lvl1pPr>
          </a:lstStyle>
          <a:p>
            <a:endParaRPr lang="en-US" altLang="en-US"/>
          </a:p>
        </p:txBody>
      </p:sp>
      <p:sp>
        <p:nvSpPr>
          <p:cNvPr id="233479" name="Rectangle 7"/>
          <p:cNvSpPr>
            <a:spLocks noGrp="1" noChangeArrowheads="1"/>
          </p:cNvSpPr>
          <p:nvPr>
            <p:ph type="sldNum" sz="quarter" idx="5"/>
          </p:nvPr>
        </p:nvSpPr>
        <p:spPr bwMode="auto">
          <a:xfrm>
            <a:off x="4149725" y="9153525"/>
            <a:ext cx="3192463"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52" tIns="47576" rIns="95152" bIns="47576" numCol="1" anchor="b" anchorCtr="0" compatLnSpc="1">
            <a:prstTxWarp prst="textNoShape">
              <a:avLst/>
            </a:prstTxWarp>
          </a:bodyPr>
          <a:lstStyle>
            <a:lvl1pPr algn="r" defTabSz="950913">
              <a:defRPr sz="1200">
                <a:latin typeface="Franklin Gothic Book" pitchFamily="34" charset="0"/>
              </a:defRPr>
            </a:lvl1pPr>
          </a:lstStyle>
          <a:p>
            <a:fld id="{B6293640-36CC-4C9B-A749-DC95BDBB2E48}" type="slidenum">
              <a:rPr lang="en-US" altLang="en-US"/>
              <a:pPr/>
              <a:t>‹#›</a:t>
            </a:fld>
            <a:endParaRPr lang="en-US" altLang="en-US"/>
          </a:p>
        </p:txBody>
      </p:sp>
    </p:spTree>
    <p:extLst>
      <p:ext uri="{BB962C8B-B14F-4D97-AF65-F5344CB8AC3E}">
        <p14:creationId xmlns:p14="http://schemas.microsoft.com/office/powerpoint/2010/main" val="34918748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709613"/>
            <a:ext cx="6453187" cy="3630612"/>
          </a:xfrm>
        </p:spPr>
      </p:sp>
      <p:sp>
        <p:nvSpPr>
          <p:cNvPr id="3" name="Notes Placeholder 2"/>
          <p:cNvSpPr>
            <a:spLocks noGrp="1"/>
          </p:cNvSpPr>
          <p:nvPr>
            <p:ph type="body" idx="1"/>
          </p:nvPr>
        </p:nvSpPr>
        <p:spPr/>
        <p:txBody>
          <a:bodyPr/>
          <a:lstStyle/>
          <a:p>
            <a:r>
              <a:rPr lang="en-US" dirty="0"/>
              <a:t>Move this slide up when</a:t>
            </a:r>
            <a:r>
              <a:rPr lang="en-US" baseline="0" dirty="0"/>
              <a:t> talking about gene flow</a:t>
            </a:r>
            <a:endParaRPr lang="en-US" dirty="0"/>
          </a:p>
        </p:txBody>
      </p:sp>
      <p:sp>
        <p:nvSpPr>
          <p:cNvPr id="4" name="Slide Number Placeholder 3"/>
          <p:cNvSpPr>
            <a:spLocks noGrp="1"/>
          </p:cNvSpPr>
          <p:nvPr>
            <p:ph type="sldNum" sz="quarter" idx="10"/>
          </p:nvPr>
        </p:nvSpPr>
        <p:spPr/>
        <p:txBody>
          <a:bodyPr/>
          <a:lstStyle/>
          <a:p>
            <a:fld id="{40E842F7-A8BE-41B1-9D4D-03C2475DD92C}" type="slidenum">
              <a:rPr lang="en-US" smtClean="0"/>
              <a:t>42</a:t>
            </a:fld>
            <a:endParaRPr lang="en-US"/>
          </a:p>
        </p:txBody>
      </p:sp>
    </p:spTree>
    <p:extLst>
      <p:ext uri="{BB962C8B-B14F-4D97-AF65-F5344CB8AC3E}">
        <p14:creationId xmlns:p14="http://schemas.microsoft.com/office/powerpoint/2010/main" val="2936822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85A0F76-E11F-4E13-A682-D097494BA548}" type="slidenum">
              <a:rPr lang="en-US" altLang="en-US"/>
              <a:pPr/>
              <a:t>‹#›</a:t>
            </a:fld>
            <a:endParaRPr lang="en-US" altLang="en-US"/>
          </a:p>
        </p:txBody>
      </p:sp>
    </p:spTree>
    <p:extLst>
      <p:ext uri="{BB962C8B-B14F-4D97-AF65-F5344CB8AC3E}">
        <p14:creationId xmlns:p14="http://schemas.microsoft.com/office/powerpoint/2010/main" val="291979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DCBCD55-1C8D-4E67-9FAD-421062C21462}" type="slidenum">
              <a:rPr lang="en-US" altLang="en-US"/>
              <a:pPr/>
              <a:t>‹#›</a:t>
            </a:fld>
            <a:endParaRPr lang="en-US" altLang="en-US"/>
          </a:p>
        </p:txBody>
      </p:sp>
    </p:spTree>
    <p:extLst>
      <p:ext uri="{BB962C8B-B14F-4D97-AF65-F5344CB8AC3E}">
        <p14:creationId xmlns:p14="http://schemas.microsoft.com/office/powerpoint/2010/main" val="1409264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76A2C0C-FD7F-48B0-8737-5920DF3189ED}" type="slidenum">
              <a:rPr lang="en-US" altLang="en-US"/>
              <a:pPr/>
              <a:t>‹#›</a:t>
            </a:fld>
            <a:endParaRPr lang="en-US" altLang="en-US"/>
          </a:p>
        </p:txBody>
      </p:sp>
    </p:spTree>
    <p:extLst>
      <p:ext uri="{BB962C8B-B14F-4D97-AF65-F5344CB8AC3E}">
        <p14:creationId xmlns:p14="http://schemas.microsoft.com/office/powerpoint/2010/main" val="917228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7D34593-840F-457B-83BE-7CC48E5531F9}" type="slidenum">
              <a:rPr lang="en-US" altLang="en-US"/>
              <a:pPr/>
              <a:t>‹#›</a:t>
            </a:fld>
            <a:endParaRPr lang="en-US" altLang="en-US"/>
          </a:p>
        </p:txBody>
      </p:sp>
    </p:spTree>
    <p:extLst>
      <p:ext uri="{BB962C8B-B14F-4D97-AF65-F5344CB8AC3E}">
        <p14:creationId xmlns:p14="http://schemas.microsoft.com/office/powerpoint/2010/main" val="3114407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31BBCE3-2F12-47AF-94BF-DC79B5289B0C}" type="slidenum">
              <a:rPr lang="en-US" altLang="en-US"/>
              <a:pPr/>
              <a:t>‹#›</a:t>
            </a:fld>
            <a:endParaRPr lang="en-US" altLang="en-US"/>
          </a:p>
        </p:txBody>
      </p:sp>
    </p:spTree>
    <p:extLst>
      <p:ext uri="{BB962C8B-B14F-4D97-AF65-F5344CB8AC3E}">
        <p14:creationId xmlns:p14="http://schemas.microsoft.com/office/powerpoint/2010/main" val="2324448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8E94504-5C03-4E19-897E-A9FD8AFCB70B}" type="slidenum">
              <a:rPr lang="en-US" altLang="en-US"/>
              <a:pPr/>
              <a:t>‹#›</a:t>
            </a:fld>
            <a:endParaRPr lang="en-US" altLang="en-US"/>
          </a:p>
        </p:txBody>
      </p:sp>
    </p:spTree>
    <p:extLst>
      <p:ext uri="{BB962C8B-B14F-4D97-AF65-F5344CB8AC3E}">
        <p14:creationId xmlns:p14="http://schemas.microsoft.com/office/powerpoint/2010/main" val="2001511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17627EC-3715-402C-AEF2-89C2AE91658D}" type="slidenum">
              <a:rPr lang="en-US" altLang="en-US"/>
              <a:pPr/>
              <a:t>‹#›</a:t>
            </a:fld>
            <a:endParaRPr lang="en-US" altLang="en-US"/>
          </a:p>
        </p:txBody>
      </p:sp>
    </p:spTree>
    <p:extLst>
      <p:ext uri="{BB962C8B-B14F-4D97-AF65-F5344CB8AC3E}">
        <p14:creationId xmlns:p14="http://schemas.microsoft.com/office/powerpoint/2010/main" val="2355314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3EC52D5-8D74-45D9-ADDA-EFF2D8C9480C}" type="slidenum">
              <a:rPr lang="en-US" altLang="en-US"/>
              <a:pPr/>
              <a:t>‹#›</a:t>
            </a:fld>
            <a:endParaRPr lang="en-US" altLang="en-US"/>
          </a:p>
        </p:txBody>
      </p:sp>
    </p:spTree>
    <p:extLst>
      <p:ext uri="{BB962C8B-B14F-4D97-AF65-F5344CB8AC3E}">
        <p14:creationId xmlns:p14="http://schemas.microsoft.com/office/powerpoint/2010/main" val="188029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207CD84-31F2-4971-95C5-ACC7AC704AF9}" type="slidenum">
              <a:rPr lang="en-US" altLang="en-US"/>
              <a:pPr/>
              <a:t>‹#›</a:t>
            </a:fld>
            <a:endParaRPr lang="en-US" altLang="en-US"/>
          </a:p>
        </p:txBody>
      </p:sp>
    </p:spTree>
    <p:extLst>
      <p:ext uri="{BB962C8B-B14F-4D97-AF65-F5344CB8AC3E}">
        <p14:creationId xmlns:p14="http://schemas.microsoft.com/office/powerpoint/2010/main" val="1476844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9D2A910-715E-45F9-BE9F-527A5096FF3A}" type="slidenum">
              <a:rPr lang="en-US" altLang="en-US"/>
              <a:pPr/>
              <a:t>‹#›</a:t>
            </a:fld>
            <a:endParaRPr lang="en-US" altLang="en-US"/>
          </a:p>
        </p:txBody>
      </p:sp>
    </p:spTree>
    <p:extLst>
      <p:ext uri="{BB962C8B-B14F-4D97-AF65-F5344CB8AC3E}">
        <p14:creationId xmlns:p14="http://schemas.microsoft.com/office/powerpoint/2010/main" val="2855632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56D35C8-7D23-4A44-A2B0-DFFBD9088B8D}" type="slidenum">
              <a:rPr lang="en-US" altLang="en-US"/>
              <a:pPr/>
              <a:t>‹#›</a:t>
            </a:fld>
            <a:endParaRPr lang="en-US" altLang="en-US"/>
          </a:p>
        </p:txBody>
      </p:sp>
    </p:spTree>
    <p:extLst>
      <p:ext uri="{BB962C8B-B14F-4D97-AF65-F5344CB8AC3E}">
        <p14:creationId xmlns:p14="http://schemas.microsoft.com/office/powerpoint/2010/main" val="1790216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lt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E9F13824-A993-4FFF-B775-998014087B6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5.bin"/><Relationship Id="rId1" Type="http://schemas.openxmlformats.org/officeDocument/2006/relationships/slideLayout" Target="../slideLayouts/slideLayout7.xml"/><Relationship Id="rId5" Type="http://schemas.openxmlformats.org/officeDocument/2006/relationships/image" Target="../media/image36.wmf"/><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7.bin"/><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Text Box 2"/>
          <p:cNvSpPr txBox="1">
            <a:spLocks noChangeArrowheads="1"/>
          </p:cNvSpPr>
          <p:nvPr/>
        </p:nvSpPr>
        <p:spPr bwMode="auto">
          <a:xfrm>
            <a:off x="4396657" y="570655"/>
            <a:ext cx="33986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solidFill>
                  <a:srgbClr val="FF6600"/>
                </a:solidFill>
              </a:rPr>
              <a:t>What is Migration?</a:t>
            </a:r>
          </a:p>
        </p:txBody>
      </p:sp>
      <p:pic>
        <p:nvPicPr>
          <p:cNvPr id="3020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41577"/>
            <a:ext cx="5370881" cy="5370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6898" name="Picture 2" descr="Red Maple Tree | NatureHills.com">
            <a:extLst>
              <a:ext uri="{FF2B5EF4-FFF2-40B4-BE49-F238E27FC236}">
                <a16:creationId xmlns:a16="http://schemas.microsoft.com/office/drawing/2014/main" id="{38B0D6CB-3E29-4A1B-B21A-A7C656D99D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713572"/>
            <a:ext cx="4998886" cy="49988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6898"/>
                                        </p:tgtEl>
                                        <p:attrNameLst>
                                          <p:attrName>style.visibility</p:attrName>
                                        </p:attrNameLst>
                                      </p:cBhvr>
                                      <p:to>
                                        <p:strVal val="visible"/>
                                      </p:to>
                                    </p:set>
                                    <p:animEffect transition="in" filter="fade">
                                      <p:cBhvr>
                                        <p:cTn id="7" dur="500"/>
                                        <p:tgtEl>
                                          <p:spTgt spid="336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Text Box 3"/>
          <p:cNvSpPr txBox="1">
            <a:spLocks noChangeArrowheads="1"/>
          </p:cNvSpPr>
          <p:nvPr/>
        </p:nvSpPr>
        <p:spPr bwMode="auto">
          <a:xfrm>
            <a:off x="409288" y="304066"/>
            <a:ext cx="43434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solidFill>
                  <a:srgbClr val="0000FF"/>
                </a:solidFill>
              </a:rPr>
              <a:t>Random Fixation Of Alleles: Effect Of Population Size (</a:t>
            </a:r>
            <a:r>
              <a:rPr lang="en-US" altLang="en-US" b="1" dirty="0">
                <a:solidFill>
                  <a:srgbClr val="FF3300"/>
                </a:solidFill>
              </a:rPr>
              <a:t>N</a:t>
            </a:r>
            <a:r>
              <a:rPr lang="en-US" altLang="en-US" b="1" dirty="0">
                <a:solidFill>
                  <a:srgbClr val="0000FF"/>
                </a:solidFill>
              </a:rPr>
              <a:t>)</a:t>
            </a:r>
          </a:p>
        </p:txBody>
      </p:sp>
      <p:sp>
        <p:nvSpPr>
          <p:cNvPr id="184324" name="Text Box 4"/>
          <p:cNvSpPr txBox="1">
            <a:spLocks noChangeArrowheads="1"/>
          </p:cNvSpPr>
          <p:nvPr/>
        </p:nvSpPr>
        <p:spPr bwMode="auto">
          <a:xfrm>
            <a:off x="2743201" y="1600200"/>
            <a:ext cx="15398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t>N = 20</a:t>
            </a:r>
          </a:p>
        </p:txBody>
      </p:sp>
      <p:sp>
        <p:nvSpPr>
          <p:cNvPr id="184325" name="Text Box 5"/>
          <p:cNvSpPr txBox="1">
            <a:spLocks noChangeArrowheads="1"/>
          </p:cNvSpPr>
          <p:nvPr/>
        </p:nvSpPr>
        <p:spPr bwMode="auto">
          <a:xfrm>
            <a:off x="2819400" y="4495800"/>
            <a:ext cx="1600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t>N = 200</a:t>
            </a:r>
          </a:p>
        </p:txBody>
      </p:sp>
      <p:sp>
        <p:nvSpPr>
          <p:cNvPr id="184326" name="Line 6"/>
          <p:cNvSpPr>
            <a:spLocks noChangeShapeType="1"/>
          </p:cNvSpPr>
          <p:nvPr/>
        </p:nvSpPr>
        <p:spPr bwMode="auto">
          <a:xfrm>
            <a:off x="4495801" y="4800600"/>
            <a:ext cx="642015"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27" name="Line 7"/>
          <p:cNvSpPr>
            <a:spLocks noChangeShapeType="1"/>
          </p:cNvSpPr>
          <p:nvPr/>
        </p:nvSpPr>
        <p:spPr bwMode="auto">
          <a:xfrm>
            <a:off x="4419601" y="1828800"/>
            <a:ext cx="718215"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28" name="Text Box 8"/>
          <p:cNvSpPr txBox="1">
            <a:spLocks noChangeArrowheads="1"/>
          </p:cNvSpPr>
          <p:nvPr/>
        </p:nvSpPr>
        <p:spPr bwMode="auto">
          <a:xfrm rot="-5400000">
            <a:off x="5403057" y="1826420"/>
            <a:ext cx="1657350"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GENE FREQUENCY </a:t>
            </a:r>
          </a:p>
        </p:txBody>
      </p:sp>
      <p:pic>
        <p:nvPicPr>
          <p:cNvPr id="184334" name="Picture 14" descr="http://upload.wikimedia.org/wikipedia/commons/a/a0/Random_genetic_drift_chart.png"/>
          <p:cNvPicPr>
            <a:picLocks noChangeAspect="1" noChangeArrowheads="1"/>
          </p:cNvPicPr>
          <p:nvPr/>
        </p:nvPicPr>
        <p:blipFill rotWithShape="1">
          <a:blip r:embed="rId2">
            <a:extLst>
              <a:ext uri="{28A0092B-C50C-407E-A947-70E740481C1C}">
                <a14:useLocalDpi xmlns:a14="http://schemas.microsoft.com/office/drawing/2010/main" val="0"/>
              </a:ext>
            </a:extLst>
          </a:blip>
          <a:srcRect l="3061" t="2247" r="10161" b="66215"/>
          <a:stretch/>
        </p:blipFill>
        <p:spPr bwMode="auto">
          <a:xfrm>
            <a:off x="5137816" y="-19730"/>
            <a:ext cx="5530185" cy="34388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http://upload.wikimedia.org/wikipedia/commons/a/a0/Random_genetic_drift_chart.png"/>
          <p:cNvPicPr>
            <a:picLocks noChangeAspect="1" noChangeArrowheads="1"/>
          </p:cNvPicPr>
          <p:nvPr/>
        </p:nvPicPr>
        <p:blipFill rotWithShape="1">
          <a:blip r:embed="rId2">
            <a:extLst>
              <a:ext uri="{28A0092B-C50C-407E-A947-70E740481C1C}">
                <a14:useLocalDpi xmlns:a14="http://schemas.microsoft.com/office/drawing/2010/main" val="0"/>
              </a:ext>
            </a:extLst>
          </a:blip>
          <a:srcRect l="3061" t="33785" r="10161" b="34676"/>
          <a:stretch/>
        </p:blipFill>
        <p:spPr bwMode="auto">
          <a:xfrm>
            <a:off x="5137816" y="3419135"/>
            <a:ext cx="5530185" cy="3438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09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25"/>
                                        </p:tgtEl>
                                        <p:attrNameLst>
                                          <p:attrName>style.visibility</p:attrName>
                                        </p:attrNameLst>
                                      </p:cBhvr>
                                      <p:to>
                                        <p:strVal val="visible"/>
                                      </p:to>
                                    </p:set>
                                    <p:animEffect transition="in" filter="fade">
                                      <p:cBhvr>
                                        <p:cTn id="7" dur="500"/>
                                        <p:tgtEl>
                                          <p:spTgt spid="1843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4326"/>
                                        </p:tgtEl>
                                        <p:attrNameLst>
                                          <p:attrName>style.visibility</p:attrName>
                                        </p:attrNameLst>
                                      </p:cBhvr>
                                      <p:to>
                                        <p:strVal val="visible"/>
                                      </p:to>
                                    </p:set>
                                    <p:animEffect transition="in" filter="fade">
                                      <p:cBhvr>
                                        <p:cTn id="10" dur="500"/>
                                        <p:tgtEl>
                                          <p:spTgt spid="184326"/>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5" grpId="0"/>
      <p:bldP spid="1843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upload.wikimedia.org/wikipedia/commons/a/a0/Random_genetic_drift_chart.png"/>
          <p:cNvPicPr>
            <a:picLocks noChangeAspect="1" noChangeArrowheads="1"/>
          </p:cNvPicPr>
          <p:nvPr/>
        </p:nvPicPr>
        <p:blipFill rotWithShape="1">
          <a:blip r:embed="rId2">
            <a:extLst>
              <a:ext uri="{28A0092B-C50C-407E-A947-70E740481C1C}">
                <a14:useLocalDpi xmlns:a14="http://schemas.microsoft.com/office/drawing/2010/main" val="0"/>
              </a:ext>
            </a:extLst>
          </a:blip>
          <a:srcRect l="3464" t="65966" r="9062" b="1600"/>
          <a:stretch/>
        </p:blipFill>
        <p:spPr bwMode="auto">
          <a:xfrm>
            <a:off x="1537437" y="14868"/>
            <a:ext cx="9117125" cy="5784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726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ext Box 2"/>
          <p:cNvSpPr txBox="1">
            <a:spLocks noChangeArrowheads="1"/>
          </p:cNvSpPr>
          <p:nvPr/>
        </p:nvSpPr>
        <p:spPr bwMode="auto">
          <a:xfrm>
            <a:off x="4238279" y="228600"/>
            <a:ext cx="371544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dirty="0">
                <a:solidFill>
                  <a:srgbClr val="0000FF"/>
                </a:solidFill>
              </a:rPr>
              <a:t>Two Takeaway’s</a:t>
            </a:r>
          </a:p>
        </p:txBody>
      </p:sp>
      <p:sp>
        <p:nvSpPr>
          <p:cNvPr id="2" name="TextBox 1"/>
          <p:cNvSpPr txBox="1"/>
          <p:nvPr/>
        </p:nvSpPr>
        <p:spPr>
          <a:xfrm>
            <a:off x="609600" y="1600200"/>
            <a:ext cx="11201400" cy="4031873"/>
          </a:xfrm>
          <a:prstGeom prst="rect">
            <a:avLst/>
          </a:prstGeom>
          <a:noFill/>
        </p:spPr>
        <p:txBody>
          <a:bodyPr wrap="square" rtlCol="0">
            <a:spAutoFit/>
          </a:bodyPr>
          <a:lstStyle/>
          <a:p>
            <a:pPr algn="ctr"/>
            <a:r>
              <a:rPr lang="en-US" sz="3200" dirty="0">
                <a:solidFill>
                  <a:srgbClr val="FF6600"/>
                </a:solidFill>
              </a:rPr>
              <a:t>What is the effect of drift according to population size?</a:t>
            </a:r>
          </a:p>
          <a:p>
            <a:pPr algn="ctr"/>
            <a:endParaRPr lang="en-US" sz="3200" dirty="0">
              <a:solidFill>
                <a:srgbClr val="FF6600"/>
              </a:solidFill>
            </a:endParaRPr>
          </a:p>
          <a:p>
            <a:pPr algn="ctr"/>
            <a:endParaRPr lang="en-US" sz="3200" dirty="0">
              <a:solidFill>
                <a:srgbClr val="FF6600"/>
              </a:solidFill>
            </a:endParaRPr>
          </a:p>
          <a:p>
            <a:pPr algn="ctr"/>
            <a:r>
              <a:rPr lang="en-US" sz="3200" dirty="0">
                <a:solidFill>
                  <a:srgbClr val="FF6600"/>
                </a:solidFill>
              </a:rPr>
              <a:t>What does drift do to variation in the population?</a:t>
            </a:r>
          </a:p>
          <a:p>
            <a:pPr algn="ctr"/>
            <a:endParaRPr lang="en-US" sz="3200" dirty="0">
              <a:solidFill>
                <a:srgbClr val="FF6600"/>
              </a:solidFill>
            </a:endParaRPr>
          </a:p>
          <a:p>
            <a:pPr algn="ctr"/>
            <a:endParaRPr lang="en-US" sz="3200" dirty="0">
              <a:solidFill>
                <a:srgbClr val="FF6600"/>
              </a:solidFill>
            </a:endParaRPr>
          </a:p>
          <a:p>
            <a:pPr algn="ctr"/>
            <a:r>
              <a:rPr lang="en-US" sz="3200" dirty="0">
                <a:solidFill>
                  <a:srgbClr val="FF6600"/>
                </a:solidFill>
              </a:rPr>
              <a:t>What does it do to the relative “fit” of organisms within their environment?</a:t>
            </a:r>
          </a:p>
        </p:txBody>
      </p:sp>
      <p:sp>
        <p:nvSpPr>
          <p:cNvPr id="6" name="TextBox 5">
            <a:extLst>
              <a:ext uri="{FF2B5EF4-FFF2-40B4-BE49-F238E27FC236}">
                <a16:creationId xmlns:a16="http://schemas.microsoft.com/office/drawing/2014/main" id="{5D084CC8-2AE1-FF84-2FE0-A12A56AE68B8}"/>
              </a:ext>
            </a:extLst>
          </p:cNvPr>
          <p:cNvSpPr txBox="1"/>
          <p:nvPr/>
        </p:nvSpPr>
        <p:spPr>
          <a:xfrm>
            <a:off x="10562879" y="3056761"/>
            <a:ext cx="1600200"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FF6600"/>
                </a:solidFill>
                <a:effectLst/>
                <a:uLnTx/>
                <a:uFillTx/>
                <a:latin typeface="Arial" charset="0"/>
                <a:ea typeface="+mn-ea"/>
                <a:cs typeface="+mn-cs"/>
              </a:rPr>
              <a:t> Why?</a:t>
            </a:r>
            <a:endParaRPr lang="en-US" dirty="0"/>
          </a:p>
        </p:txBody>
      </p:sp>
    </p:spTree>
    <p:extLst>
      <p:ext uri="{BB962C8B-B14F-4D97-AF65-F5344CB8AC3E}">
        <p14:creationId xmlns:p14="http://schemas.microsoft.com/office/powerpoint/2010/main" val="121238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19595" name="Group 107"/>
          <p:cNvGrpSpPr>
            <a:grpSpLocks/>
          </p:cNvGrpSpPr>
          <p:nvPr/>
        </p:nvGrpSpPr>
        <p:grpSpPr bwMode="auto">
          <a:xfrm>
            <a:off x="3581400" y="1676400"/>
            <a:ext cx="5029200" cy="4114800"/>
            <a:chOff x="1152" y="816"/>
            <a:chExt cx="3168" cy="2592"/>
          </a:xfrm>
        </p:grpSpPr>
        <p:grpSp>
          <p:nvGrpSpPr>
            <p:cNvPr id="319594" name="Group 106"/>
            <p:cNvGrpSpPr>
              <a:grpSpLocks/>
            </p:cNvGrpSpPr>
            <p:nvPr/>
          </p:nvGrpSpPr>
          <p:grpSpPr bwMode="auto">
            <a:xfrm>
              <a:off x="1200" y="864"/>
              <a:ext cx="3072" cy="2496"/>
              <a:chOff x="1200" y="864"/>
              <a:chExt cx="3072" cy="2496"/>
            </a:xfrm>
          </p:grpSpPr>
          <p:sp>
            <p:nvSpPr>
              <p:cNvPr id="319550" name="Line 62"/>
              <p:cNvSpPr>
                <a:spLocks noChangeShapeType="1"/>
              </p:cNvSpPr>
              <p:nvPr/>
            </p:nvSpPr>
            <p:spPr bwMode="auto">
              <a:xfrm>
                <a:off x="2736" y="864"/>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51" name="Line 63"/>
              <p:cNvSpPr>
                <a:spLocks noChangeShapeType="1"/>
              </p:cNvSpPr>
              <p:nvPr/>
            </p:nvSpPr>
            <p:spPr bwMode="auto">
              <a:xfrm>
                <a:off x="2736" y="1296"/>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52" name="Line 64"/>
              <p:cNvSpPr>
                <a:spLocks noChangeShapeType="1"/>
              </p:cNvSpPr>
              <p:nvPr/>
            </p:nvSpPr>
            <p:spPr bwMode="auto">
              <a:xfrm>
                <a:off x="2736" y="172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53" name="Line 65"/>
              <p:cNvSpPr>
                <a:spLocks noChangeShapeType="1"/>
              </p:cNvSpPr>
              <p:nvPr/>
            </p:nvSpPr>
            <p:spPr bwMode="auto">
              <a:xfrm>
                <a:off x="2736" y="2112"/>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54" name="Line 66"/>
              <p:cNvSpPr>
                <a:spLocks noChangeShapeType="1"/>
              </p:cNvSpPr>
              <p:nvPr/>
            </p:nvSpPr>
            <p:spPr bwMode="auto">
              <a:xfrm>
                <a:off x="2736" y="2496"/>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55" name="Line 67"/>
              <p:cNvSpPr>
                <a:spLocks noChangeShapeType="1"/>
              </p:cNvSpPr>
              <p:nvPr/>
            </p:nvSpPr>
            <p:spPr bwMode="auto">
              <a:xfrm>
                <a:off x="2736" y="292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56" name="Line 68"/>
              <p:cNvSpPr>
                <a:spLocks noChangeShapeType="1"/>
              </p:cNvSpPr>
              <p:nvPr/>
            </p:nvSpPr>
            <p:spPr bwMode="auto">
              <a:xfrm>
                <a:off x="4272" y="864"/>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57" name="Line 69"/>
              <p:cNvSpPr>
                <a:spLocks noChangeShapeType="1"/>
              </p:cNvSpPr>
              <p:nvPr/>
            </p:nvSpPr>
            <p:spPr bwMode="auto">
              <a:xfrm>
                <a:off x="4272" y="1296"/>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58" name="Line 70"/>
              <p:cNvSpPr>
                <a:spLocks noChangeShapeType="1"/>
              </p:cNvSpPr>
              <p:nvPr/>
            </p:nvSpPr>
            <p:spPr bwMode="auto">
              <a:xfrm>
                <a:off x="4272" y="172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59" name="Line 71"/>
              <p:cNvSpPr>
                <a:spLocks noChangeShapeType="1"/>
              </p:cNvSpPr>
              <p:nvPr/>
            </p:nvSpPr>
            <p:spPr bwMode="auto">
              <a:xfrm>
                <a:off x="4272" y="2160"/>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60" name="Line 72"/>
              <p:cNvSpPr>
                <a:spLocks noChangeShapeType="1"/>
              </p:cNvSpPr>
              <p:nvPr/>
            </p:nvSpPr>
            <p:spPr bwMode="auto">
              <a:xfrm>
                <a:off x="4272" y="2496"/>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61" name="Line 73"/>
              <p:cNvSpPr>
                <a:spLocks noChangeShapeType="1"/>
              </p:cNvSpPr>
              <p:nvPr/>
            </p:nvSpPr>
            <p:spPr bwMode="auto">
              <a:xfrm>
                <a:off x="3744" y="1296"/>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62" name="Line 74"/>
              <p:cNvSpPr>
                <a:spLocks noChangeShapeType="1"/>
              </p:cNvSpPr>
              <p:nvPr/>
            </p:nvSpPr>
            <p:spPr bwMode="auto">
              <a:xfrm>
                <a:off x="3264" y="1296"/>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63" name="Line 75"/>
              <p:cNvSpPr>
                <a:spLocks noChangeShapeType="1"/>
              </p:cNvSpPr>
              <p:nvPr/>
            </p:nvSpPr>
            <p:spPr bwMode="auto">
              <a:xfrm>
                <a:off x="3264" y="172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64" name="Line 76"/>
              <p:cNvSpPr>
                <a:spLocks noChangeShapeType="1"/>
              </p:cNvSpPr>
              <p:nvPr/>
            </p:nvSpPr>
            <p:spPr bwMode="auto">
              <a:xfrm>
                <a:off x="3264" y="2064"/>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65" name="Line 77"/>
              <p:cNvSpPr>
                <a:spLocks noChangeShapeType="1"/>
              </p:cNvSpPr>
              <p:nvPr/>
            </p:nvSpPr>
            <p:spPr bwMode="auto">
              <a:xfrm>
                <a:off x="3744" y="2064"/>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66" name="Line 78"/>
              <p:cNvSpPr>
                <a:spLocks noChangeShapeType="1"/>
              </p:cNvSpPr>
              <p:nvPr/>
            </p:nvSpPr>
            <p:spPr bwMode="auto">
              <a:xfrm>
                <a:off x="3744" y="2496"/>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67" name="Line 79"/>
              <p:cNvSpPr>
                <a:spLocks noChangeShapeType="1"/>
              </p:cNvSpPr>
              <p:nvPr/>
            </p:nvSpPr>
            <p:spPr bwMode="auto">
              <a:xfrm>
                <a:off x="3744" y="292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68" name="Line 80"/>
              <p:cNvSpPr>
                <a:spLocks noChangeShapeType="1"/>
              </p:cNvSpPr>
              <p:nvPr/>
            </p:nvSpPr>
            <p:spPr bwMode="auto">
              <a:xfrm>
                <a:off x="2208" y="864"/>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69" name="Line 81"/>
              <p:cNvSpPr>
                <a:spLocks noChangeShapeType="1"/>
              </p:cNvSpPr>
              <p:nvPr/>
            </p:nvSpPr>
            <p:spPr bwMode="auto">
              <a:xfrm>
                <a:off x="1728" y="864"/>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70" name="Line 82"/>
              <p:cNvSpPr>
                <a:spLocks noChangeShapeType="1"/>
              </p:cNvSpPr>
              <p:nvPr/>
            </p:nvSpPr>
            <p:spPr bwMode="auto">
              <a:xfrm>
                <a:off x="1200" y="864"/>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71" name="Line 83"/>
              <p:cNvSpPr>
                <a:spLocks noChangeShapeType="1"/>
              </p:cNvSpPr>
              <p:nvPr/>
            </p:nvSpPr>
            <p:spPr bwMode="auto">
              <a:xfrm>
                <a:off x="1200" y="1296"/>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72" name="Line 84"/>
              <p:cNvSpPr>
                <a:spLocks noChangeShapeType="1"/>
              </p:cNvSpPr>
              <p:nvPr/>
            </p:nvSpPr>
            <p:spPr bwMode="auto">
              <a:xfrm>
                <a:off x="1200" y="172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73" name="Line 85"/>
              <p:cNvSpPr>
                <a:spLocks noChangeShapeType="1"/>
              </p:cNvSpPr>
              <p:nvPr/>
            </p:nvSpPr>
            <p:spPr bwMode="auto">
              <a:xfrm>
                <a:off x="1200" y="2064"/>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74" name="Line 86"/>
              <p:cNvSpPr>
                <a:spLocks noChangeShapeType="1"/>
              </p:cNvSpPr>
              <p:nvPr/>
            </p:nvSpPr>
            <p:spPr bwMode="auto">
              <a:xfrm>
                <a:off x="1200" y="292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75" name="Line 87"/>
              <p:cNvSpPr>
                <a:spLocks noChangeShapeType="1"/>
              </p:cNvSpPr>
              <p:nvPr/>
            </p:nvSpPr>
            <p:spPr bwMode="auto">
              <a:xfrm>
                <a:off x="1728" y="2064"/>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76" name="Line 88"/>
              <p:cNvSpPr>
                <a:spLocks noChangeShapeType="1"/>
              </p:cNvSpPr>
              <p:nvPr/>
            </p:nvSpPr>
            <p:spPr bwMode="auto">
              <a:xfrm>
                <a:off x="1728" y="2496"/>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77" name="Line 89"/>
              <p:cNvSpPr>
                <a:spLocks noChangeShapeType="1"/>
              </p:cNvSpPr>
              <p:nvPr/>
            </p:nvSpPr>
            <p:spPr bwMode="auto">
              <a:xfrm>
                <a:off x="1728" y="292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78" name="Line 90"/>
              <p:cNvSpPr>
                <a:spLocks noChangeShapeType="1"/>
              </p:cNvSpPr>
              <p:nvPr/>
            </p:nvSpPr>
            <p:spPr bwMode="auto">
              <a:xfrm>
                <a:off x="2208" y="1680"/>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79" name="Line 91"/>
              <p:cNvSpPr>
                <a:spLocks noChangeShapeType="1"/>
              </p:cNvSpPr>
              <p:nvPr/>
            </p:nvSpPr>
            <p:spPr bwMode="auto">
              <a:xfrm>
                <a:off x="2208" y="2112"/>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80" name="Line 92"/>
              <p:cNvSpPr>
                <a:spLocks noChangeShapeType="1"/>
              </p:cNvSpPr>
              <p:nvPr/>
            </p:nvSpPr>
            <p:spPr bwMode="auto">
              <a:xfrm>
                <a:off x="2208" y="2544"/>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81" name="Line 93"/>
              <p:cNvSpPr>
                <a:spLocks noChangeShapeType="1"/>
              </p:cNvSpPr>
              <p:nvPr/>
            </p:nvSpPr>
            <p:spPr bwMode="auto">
              <a:xfrm>
                <a:off x="2208" y="292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82" name="Line 94"/>
              <p:cNvSpPr>
                <a:spLocks noChangeShapeType="1"/>
              </p:cNvSpPr>
              <p:nvPr/>
            </p:nvSpPr>
            <p:spPr bwMode="auto">
              <a:xfrm>
                <a:off x="3264" y="292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84" name="Line 96"/>
              <p:cNvSpPr>
                <a:spLocks noChangeShapeType="1"/>
              </p:cNvSpPr>
              <p:nvPr/>
            </p:nvSpPr>
            <p:spPr bwMode="auto">
              <a:xfrm>
                <a:off x="3792" y="2976"/>
                <a:ext cx="48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85" name="Line 97"/>
              <p:cNvSpPr>
                <a:spLocks noChangeShapeType="1"/>
              </p:cNvSpPr>
              <p:nvPr/>
            </p:nvSpPr>
            <p:spPr bwMode="auto">
              <a:xfrm>
                <a:off x="3264" y="1728"/>
                <a:ext cx="48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86" name="Line 98"/>
              <p:cNvSpPr>
                <a:spLocks noChangeShapeType="1"/>
              </p:cNvSpPr>
              <p:nvPr/>
            </p:nvSpPr>
            <p:spPr bwMode="auto">
              <a:xfrm>
                <a:off x="2736" y="2544"/>
                <a:ext cx="48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87" name="Line 99"/>
              <p:cNvSpPr>
                <a:spLocks noChangeShapeType="1"/>
              </p:cNvSpPr>
              <p:nvPr/>
            </p:nvSpPr>
            <p:spPr bwMode="auto">
              <a:xfrm>
                <a:off x="1200" y="1296"/>
                <a:ext cx="48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88" name="Line 100"/>
              <p:cNvSpPr>
                <a:spLocks noChangeShapeType="1"/>
              </p:cNvSpPr>
              <p:nvPr/>
            </p:nvSpPr>
            <p:spPr bwMode="auto">
              <a:xfrm>
                <a:off x="2736" y="864"/>
                <a:ext cx="48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89" name="Line 101"/>
              <p:cNvSpPr>
                <a:spLocks noChangeShapeType="1"/>
              </p:cNvSpPr>
              <p:nvPr/>
            </p:nvSpPr>
            <p:spPr bwMode="auto">
              <a:xfrm flipH="1">
                <a:off x="3744" y="864"/>
                <a:ext cx="528"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90" name="Line 102"/>
              <p:cNvSpPr>
                <a:spLocks noChangeShapeType="1"/>
              </p:cNvSpPr>
              <p:nvPr/>
            </p:nvSpPr>
            <p:spPr bwMode="auto">
              <a:xfrm flipH="1">
                <a:off x="2208" y="1296"/>
                <a:ext cx="528"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91" name="Line 103"/>
              <p:cNvSpPr>
                <a:spLocks noChangeShapeType="1"/>
              </p:cNvSpPr>
              <p:nvPr/>
            </p:nvSpPr>
            <p:spPr bwMode="auto">
              <a:xfrm flipH="1">
                <a:off x="1728" y="1680"/>
                <a:ext cx="528"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92" name="Line 104"/>
              <p:cNvSpPr>
                <a:spLocks noChangeShapeType="1"/>
              </p:cNvSpPr>
              <p:nvPr/>
            </p:nvSpPr>
            <p:spPr bwMode="auto">
              <a:xfrm flipH="1">
                <a:off x="1200" y="2496"/>
                <a:ext cx="528"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9490" name="Oval 2"/>
            <p:cNvSpPr>
              <a:spLocks noChangeArrowheads="1"/>
            </p:cNvSpPr>
            <p:nvPr/>
          </p:nvSpPr>
          <p:spPr bwMode="auto">
            <a:xfrm>
              <a:off x="1152" y="81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491" name="Oval 3"/>
            <p:cNvSpPr>
              <a:spLocks noChangeArrowheads="1"/>
            </p:cNvSpPr>
            <p:nvPr/>
          </p:nvSpPr>
          <p:spPr bwMode="auto">
            <a:xfrm>
              <a:off x="1664" y="816"/>
              <a:ext cx="96" cy="96"/>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492" name="Oval 4"/>
            <p:cNvSpPr>
              <a:spLocks noChangeArrowheads="1"/>
            </p:cNvSpPr>
            <p:nvPr/>
          </p:nvSpPr>
          <p:spPr bwMode="auto">
            <a:xfrm>
              <a:off x="2176" y="816"/>
              <a:ext cx="96" cy="96"/>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493" name="Oval 5"/>
            <p:cNvSpPr>
              <a:spLocks noChangeArrowheads="1"/>
            </p:cNvSpPr>
            <p:nvPr/>
          </p:nvSpPr>
          <p:spPr bwMode="auto">
            <a:xfrm>
              <a:off x="2688" y="816"/>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494" name="Oval 6"/>
            <p:cNvSpPr>
              <a:spLocks noChangeArrowheads="1"/>
            </p:cNvSpPr>
            <p:nvPr/>
          </p:nvSpPr>
          <p:spPr bwMode="auto">
            <a:xfrm>
              <a:off x="3200" y="816"/>
              <a:ext cx="96" cy="96"/>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495" name="Oval 7"/>
            <p:cNvSpPr>
              <a:spLocks noChangeArrowheads="1"/>
            </p:cNvSpPr>
            <p:nvPr/>
          </p:nvSpPr>
          <p:spPr bwMode="auto">
            <a:xfrm>
              <a:off x="3712" y="816"/>
              <a:ext cx="96" cy="96"/>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496" name="Oval 8"/>
            <p:cNvSpPr>
              <a:spLocks noChangeArrowheads="1"/>
            </p:cNvSpPr>
            <p:nvPr/>
          </p:nvSpPr>
          <p:spPr bwMode="auto">
            <a:xfrm>
              <a:off x="4224" y="816"/>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499" name="Oval 11"/>
            <p:cNvSpPr>
              <a:spLocks noChangeArrowheads="1"/>
            </p:cNvSpPr>
            <p:nvPr/>
          </p:nvSpPr>
          <p:spPr bwMode="auto">
            <a:xfrm>
              <a:off x="1152" y="123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00" name="Oval 12"/>
            <p:cNvSpPr>
              <a:spLocks noChangeArrowheads="1"/>
            </p:cNvSpPr>
            <p:nvPr/>
          </p:nvSpPr>
          <p:spPr bwMode="auto">
            <a:xfrm>
              <a:off x="1664" y="1232"/>
              <a:ext cx="96" cy="96"/>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01" name="Oval 13"/>
            <p:cNvSpPr>
              <a:spLocks noChangeArrowheads="1"/>
            </p:cNvSpPr>
            <p:nvPr/>
          </p:nvSpPr>
          <p:spPr bwMode="auto">
            <a:xfrm>
              <a:off x="2176" y="1232"/>
              <a:ext cx="96" cy="96"/>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02" name="Oval 14"/>
            <p:cNvSpPr>
              <a:spLocks noChangeArrowheads="1"/>
            </p:cNvSpPr>
            <p:nvPr/>
          </p:nvSpPr>
          <p:spPr bwMode="auto">
            <a:xfrm>
              <a:off x="2688" y="1232"/>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03" name="Oval 15"/>
            <p:cNvSpPr>
              <a:spLocks noChangeArrowheads="1"/>
            </p:cNvSpPr>
            <p:nvPr/>
          </p:nvSpPr>
          <p:spPr bwMode="auto">
            <a:xfrm>
              <a:off x="3200" y="1232"/>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04" name="Oval 16"/>
            <p:cNvSpPr>
              <a:spLocks noChangeArrowheads="1"/>
            </p:cNvSpPr>
            <p:nvPr/>
          </p:nvSpPr>
          <p:spPr bwMode="auto">
            <a:xfrm>
              <a:off x="3712" y="1232"/>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05" name="Oval 17"/>
            <p:cNvSpPr>
              <a:spLocks noChangeArrowheads="1"/>
            </p:cNvSpPr>
            <p:nvPr/>
          </p:nvSpPr>
          <p:spPr bwMode="auto">
            <a:xfrm>
              <a:off x="4224" y="1232"/>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09" name="Oval 21"/>
            <p:cNvSpPr>
              <a:spLocks noChangeArrowheads="1"/>
            </p:cNvSpPr>
            <p:nvPr/>
          </p:nvSpPr>
          <p:spPr bwMode="auto">
            <a:xfrm>
              <a:off x="1152" y="164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10" name="Oval 22"/>
            <p:cNvSpPr>
              <a:spLocks noChangeArrowheads="1"/>
            </p:cNvSpPr>
            <p:nvPr/>
          </p:nvSpPr>
          <p:spPr bwMode="auto">
            <a:xfrm>
              <a:off x="1664" y="164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11" name="Oval 23"/>
            <p:cNvSpPr>
              <a:spLocks noChangeArrowheads="1"/>
            </p:cNvSpPr>
            <p:nvPr/>
          </p:nvSpPr>
          <p:spPr bwMode="auto">
            <a:xfrm>
              <a:off x="2176" y="1648"/>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12" name="Oval 24"/>
            <p:cNvSpPr>
              <a:spLocks noChangeArrowheads="1"/>
            </p:cNvSpPr>
            <p:nvPr/>
          </p:nvSpPr>
          <p:spPr bwMode="auto">
            <a:xfrm>
              <a:off x="2688" y="1648"/>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13" name="Oval 25"/>
            <p:cNvSpPr>
              <a:spLocks noChangeArrowheads="1"/>
            </p:cNvSpPr>
            <p:nvPr/>
          </p:nvSpPr>
          <p:spPr bwMode="auto">
            <a:xfrm>
              <a:off x="3200" y="1648"/>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14" name="Oval 26"/>
            <p:cNvSpPr>
              <a:spLocks noChangeArrowheads="1"/>
            </p:cNvSpPr>
            <p:nvPr/>
          </p:nvSpPr>
          <p:spPr bwMode="auto">
            <a:xfrm>
              <a:off x="3712" y="1648"/>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15" name="Oval 27"/>
            <p:cNvSpPr>
              <a:spLocks noChangeArrowheads="1"/>
            </p:cNvSpPr>
            <p:nvPr/>
          </p:nvSpPr>
          <p:spPr bwMode="auto">
            <a:xfrm>
              <a:off x="4224" y="1648"/>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17" name="Oval 29"/>
            <p:cNvSpPr>
              <a:spLocks noChangeArrowheads="1"/>
            </p:cNvSpPr>
            <p:nvPr/>
          </p:nvSpPr>
          <p:spPr bwMode="auto">
            <a:xfrm>
              <a:off x="1152" y="206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18" name="Oval 30"/>
            <p:cNvSpPr>
              <a:spLocks noChangeArrowheads="1"/>
            </p:cNvSpPr>
            <p:nvPr/>
          </p:nvSpPr>
          <p:spPr bwMode="auto">
            <a:xfrm>
              <a:off x="1664" y="206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19" name="Oval 31"/>
            <p:cNvSpPr>
              <a:spLocks noChangeArrowheads="1"/>
            </p:cNvSpPr>
            <p:nvPr/>
          </p:nvSpPr>
          <p:spPr bwMode="auto">
            <a:xfrm>
              <a:off x="2176" y="206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20" name="Oval 32"/>
            <p:cNvSpPr>
              <a:spLocks noChangeArrowheads="1"/>
            </p:cNvSpPr>
            <p:nvPr/>
          </p:nvSpPr>
          <p:spPr bwMode="auto">
            <a:xfrm>
              <a:off x="2688" y="206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21" name="Oval 33"/>
            <p:cNvSpPr>
              <a:spLocks noChangeArrowheads="1"/>
            </p:cNvSpPr>
            <p:nvPr/>
          </p:nvSpPr>
          <p:spPr bwMode="auto">
            <a:xfrm>
              <a:off x="3200" y="206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22" name="Oval 34"/>
            <p:cNvSpPr>
              <a:spLocks noChangeArrowheads="1"/>
            </p:cNvSpPr>
            <p:nvPr/>
          </p:nvSpPr>
          <p:spPr bwMode="auto">
            <a:xfrm>
              <a:off x="3712" y="206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23" name="Oval 35"/>
            <p:cNvSpPr>
              <a:spLocks noChangeArrowheads="1"/>
            </p:cNvSpPr>
            <p:nvPr/>
          </p:nvSpPr>
          <p:spPr bwMode="auto">
            <a:xfrm>
              <a:off x="4224" y="2064"/>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25" name="Oval 37"/>
            <p:cNvSpPr>
              <a:spLocks noChangeArrowheads="1"/>
            </p:cNvSpPr>
            <p:nvPr/>
          </p:nvSpPr>
          <p:spPr bwMode="auto">
            <a:xfrm>
              <a:off x="1152" y="248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26" name="Oval 38"/>
            <p:cNvSpPr>
              <a:spLocks noChangeArrowheads="1"/>
            </p:cNvSpPr>
            <p:nvPr/>
          </p:nvSpPr>
          <p:spPr bwMode="auto">
            <a:xfrm>
              <a:off x="1664" y="2480"/>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27" name="Oval 39"/>
            <p:cNvSpPr>
              <a:spLocks noChangeArrowheads="1"/>
            </p:cNvSpPr>
            <p:nvPr/>
          </p:nvSpPr>
          <p:spPr bwMode="auto">
            <a:xfrm>
              <a:off x="2176" y="2480"/>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28" name="Oval 40"/>
            <p:cNvSpPr>
              <a:spLocks noChangeArrowheads="1"/>
            </p:cNvSpPr>
            <p:nvPr/>
          </p:nvSpPr>
          <p:spPr bwMode="auto">
            <a:xfrm>
              <a:off x="2688" y="2480"/>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29" name="Oval 41"/>
            <p:cNvSpPr>
              <a:spLocks noChangeArrowheads="1"/>
            </p:cNvSpPr>
            <p:nvPr/>
          </p:nvSpPr>
          <p:spPr bwMode="auto">
            <a:xfrm>
              <a:off x="3200" y="2480"/>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30" name="Oval 42"/>
            <p:cNvSpPr>
              <a:spLocks noChangeArrowheads="1"/>
            </p:cNvSpPr>
            <p:nvPr/>
          </p:nvSpPr>
          <p:spPr bwMode="auto">
            <a:xfrm>
              <a:off x="3712" y="2480"/>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31" name="Oval 43"/>
            <p:cNvSpPr>
              <a:spLocks noChangeArrowheads="1"/>
            </p:cNvSpPr>
            <p:nvPr/>
          </p:nvSpPr>
          <p:spPr bwMode="auto">
            <a:xfrm>
              <a:off x="4224" y="2480"/>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33" name="Oval 45"/>
            <p:cNvSpPr>
              <a:spLocks noChangeArrowheads="1"/>
            </p:cNvSpPr>
            <p:nvPr/>
          </p:nvSpPr>
          <p:spPr bwMode="auto">
            <a:xfrm>
              <a:off x="1152" y="2896"/>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34" name="Oval 46"/>
            <p:cNvSpPr>
              <a:spLocks noChangeArrowheads="1"/>
            </p:cNvSpPr>
            <p:nvPr/>
          </p:nvSpPr>
          <p:spPr bwMode="auto">
            <a:xfrm>
              <a:off x="1664" y="2896"/>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35" name="Oval 47"/>
            <p:cNvSpPr>
              <a:spLocks noChangeArrowheads="1"/>
            </p:cNvSpPr>
            <p:nvPr/>
          </p:nvSpPr>
          <p:spPr bwMode="auto">
            <a:xfrm>
              <a:off x="2176" y="2896"/>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36" name="Oval 48"/>
            <p:cNvSpPr>
              <a:spLocks noChangeArrowheads="1"/>
            </p:cNvSpPr>
            <p:nvPr/>
          </p:nvSpPr>
          <p:spPr bwMode="auto">
            <a:xfrm>
              <a:off x="2688" y="2896"/>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37" name="Oval 49"/>
            <p:cNvSpPr>
              <a:spLocks noChangeArrowheads="1"/>
            </p:cNvSpPr>
            <p:nvPr/>
          </p:nvSpPr>
          <p:spPr bwMode="auto">
            <a:xfrm>
              <a:off x="3200" y="2896"/>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38" name="Oval 50"/>
            <p:cNvSpPr>
              <a:spLocks noChangeArrowheads="1"/>
            </p:cNvSpPr>
            <p:nvPr/>
          </p:nvSpPr>
          <p:spPr bwMode="auto">
            <a:xfrm>
              <a:off x="3712" y="2896"/>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39" name="Oval 51"/>
            <p:cNvSpPr>
              <a:spLocks noChangeArrowheads="1"/>
            </p:cNvSpPr>
            <p:nvPr/>
          </p:nvSpPr>
          <p:spPr bwMode="auto">
            <a:xfrm>
              <a:off x="4224" y="2896"/>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41" name="Oval 53"/>
            <p:cNvSpPr>
              <a:spLocks noChangeArrowheads="1"/>
            </p:cNvSpPr>
            <p:nvPr/>
          </p:nvSpPr>
          <p:spPr bwMode="auto">
            <a:xfrm>
              <a:off x="1152" y="3312"/>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42" name="Oval 54"/>
            <p:cNvSpPr>
              <a:spLocks noChangeArrowheads="1"/>
            </p:cNvSpPr>
            <p:nvPr/>
          </p:nvSpPr>
          <p:spPr bwMode="auto">
            <a:xfrm>
              <a:off x="1664" y="3312"/>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43" name="Oval 55"/>
            <p:cNvSpPr>
              <a:spLocks noChangeArrowheads="1"/>
            </p:cNvSpPr>
            <p:nvPr/>
          </p:nvSpPr>
          <p:spPr bwMode="auto">
            <a:xfrm>
              <a:off x="2176" y="3312"/>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44" name="Oval 56"/>
            <p:cNvSpPr>
              <a:spLocks noChangeArrowheads="1"/>
            </p:cNvSpPr>
            <p:nvPr/>
          </p:nvSpPr>
          <p:spPr bwMode="auto">
            <a:xfrm>
              <a:off x="2688" y="3312"/>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45" name="Oval 57"/>
            <p:cNvSpPr>
              <a:spLocks noChangeArrowheads="1"/>
            </p:cNvSpPr>
            <p:nvPr/>
          </p:nvSpPr>
          <p:spPr bwMode="auto">
            <a:xfrm>
              <a:off x="3200" y="3312"/>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46" name="Oval 58"/>
            <p:cNvSpPr>
              <a:spLocks noChangeArrowheads="1"/>
            </p:cNvSpPr>
            <p:nvPr/>
          </p:nvSpPr>
          <p:spPr bwMode="auto">
            <a:xfrm>
              <a:off x="3712" y="3312"/>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47" name="Oval 59"/>
            <p:cNvSpPr>
              <a:spLocks noChangeArrowheads="1"/>
            </p:cNvSpPr>
            <p:nvPr/>
          </p:nvSpPr>
          <p:spPr bwMode="auto">
            <a:xfrm>
              <a:off x="4224" y="3312"/>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9596" name="Text Box 108"/>
          <p:cNvSpPr txBox="1">
            <a:spLocks noChangeArrowheads="1"/>
          </p:cNvSpPr>
          <p:nvPr/>
        </p:nvSpPr>
        <p:spPr bwMode="auto">
          <a:xfrm>
            <a:off x="2300289" y="304801"/>
            <a:ext cx="75898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solidFill>
                  <a:srgbClr val="0000FF"/>
                </a:solidFill>
              </a:rPr>
              <a:t>GENETIC DRIFT: EXTINCTION OF ALLELES</a:t>
            </a:r>
          </a:p>
        </p:txBody>
      </p:sp>
      <p:sp>
        <p:nvSpPr>
          <p:cNvPr id="319597" name="Text Box 109"/>
          <p:cNvSpPr txBox="1">
            <a:spLocks noChangeArrowheads="1"/>
          </p:cNvSpPr>
          <p:nvPr/>
        </p:nvSpPr>
        <p:spPr bwMode="auto">
          <a:xfrm>
            <a:off x="2133601" y="2057400"/>
            <a:ext cx="862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Time</a:t>
            </a:r>
          </a:p>
        </p:txBody>
      </p:sp>
      <p:sp>
        <p:nvSpPr>
          <p:cNvPr id="319598" name="Line 110"/>
          <p:cNvSpPr>
            <a:spLocks noChangeShapeType="1"/>
          </p:cNvSpPr>
          <p:nvPr/>
        </p:nvSpPr>
        <p:spPr bwMode="auto">
          <a:xfrm>
            <a:off x="2514600" y="2895600"/>
            <a:ext cx="0" cy="2438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ectangle 1">
            <a:extLst>
              <a:ext uri="{FF2B5EF4-FFF2-40B4-BE49-F238E27FC236}">
                <a16:creationId xmlns:a16="http://schemas.microsoft.com/office/drawing/2014/main" id="{D8AB62F8-E547-4EBA-9443-F2AAB3FF730A}"/>
              </a:ext>
            </a:extLst>
          </p:cNvPr>
          <p:cNvSpPr/>
          <p:nvPr/>
        </p:nvSpPr>
        <p:spPr>
          <a:xfrm>
            <a:off x="3505200" y="1905000"/>
            <a:ext cx="5562600" cy="66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DC79449-327E-44B7-8515-1C22A9B065BD}"/>
              </a:ext>
            </a:extLst>
          </p:cNvPr>
          <p:cNvSpPr/>
          <p:nvPr/>
        </p:nvSpPr>
        <p:spPr>
          <a:xfrm>
            <a:off x="3505200" y="2540000"/>
            <a:ext cx="5562600" cy="66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675CECA-5E7B-40B1-84FC-08BBC32F524F}"/>
              </a:ext>
            </a:extLst>
          </p:cNvPr>
          <p:cNvSpPr/>
          <p:nvPr/>
        </p:nvSpPr>
        <p:spPr>
          <a:xfrm>
            <a:off x="3507059" y="3213100"/>
            <a:ext cx="5562600" cy="66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91C2880-CD18-4112-8E94-949D5B2ED89D}"/>
              </a:ext>
            </a:extLst>
          </p:cNvPr>
          <p:cNvSpPr/>
          <p:nvPr/>
        </p:nvSpPr>
        <p:spPr>
          <a:xfrm>
            <a:off x="3505200" y="3886200"/>
            <a:ext cx="5562600" cy="66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5022210-0C02-4026-9A3E-FAA56ED39712}"/>
              </a:ext>
            </a:extLst>
          </p:cNvPr>
          <p:cNvSpPr/>
          <p:nvPr/>
        </p:nvSpPr>
        <p:spPr>
          <a:xfrm>
            <a:off x="3505200" y="4559300"/>
            <a:ext cx="5562600" cy="66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362A32-FB39-473D-A5C5-BCAC4E682BB8}"/>
              </a:ext>
            </a:extLst>
          </p:cNvPr>
          <p:cNvSpPr/>
          <p:nvPr/>
        </p:nvSpPr>
        <p:spPr>
          <a:xfrm>
            <a:off x="3505200" y="5232400"/>
            <a:ext cx="5562600" cy="66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DF334E9-D531-4B71-9D26-BB3F33FB02C9}"/>
              </a:ext>
            </a:extLst>
          </p:cNvPr>
          <p:cNvSpPr txBox="1"/>
          <p:nvPr/>
        </p:nvSpPr>
        <p:spPr>
          <a:xfrm>
            <a:off x="9196070" y="1944113"/>
            <a:ext cx="1447800" cy="1569660"/>
          </a:xfrm>
          <a:prstGeom prst="rect">
            <a:avLst/>
          </a:prstGeom>
          <a:noFill/>
        </p:spPr>
        <p:txBody>
          <a:bodyPr wrap="square" rtlCol="0">
            <a:spAutoFit/>
          </a:bodyPr>
          <a:lstStyle/>
          <a:p>
            <a:r>
              <a:rPr lang="en-US" dirty="0"/>
              <a:t>Each junction is a drift event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27682" name="Group 1026"/>
          <p:cNvGrpSpPr>
            <a:grpSpLocks/>
          </p:cNvGrpSpPr>
          <p:nvPr/>
        </p:nvGrpSpPr>
        <p:grpSpPr bwMode="auto">
          <a:xfrm>
            <a:off x="7086600" y="609600"/>
            <a:ext cx="2895600" cy="2286000"/>
            <a:chOff x="1152" y="816"/>
            <a:chExt cx="3168" cy="2592"/>
          </a:xfrm>
        </p:grpSpPr>
        <p:grpSp>
          <p:nvGrpSpPr>
            <p:cNvPr id="327683" name="Group 1027"/>
            <p:cNvGrpSpPr>
              <a:grpSpLocks/>
            </p:cNvGrpSpPr>
            <p:nvPr/>
          </p:nvGrpSpPr>
          <p:grpSpPr bwMode="auto">
            <a:xfrm>
              <a:off x="1200" y="864"/>
              <a:ext cx="3072" cy="2496"/>
              <a:chOff x="1200" y="864"/>
              <a:chExt cx="3072" cy="2496"/>
            </a:xfrm>
          </p:grpSpPr>
          <p:sp>
            <p:nvSpPr>
              <p:cNvPr id="327684" name="Line 1028"/>
              <p:cNvSpPr>
                <a:spLocks noChangeShapeType="1"/>
              </p:cNvSpPr>
              <p:nvPr/>
            </p:nvSpPr>
            <p:spPr bwMode="auto">
              <a:xfrm>
                <a:off x="2736" y="864"/>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685" name="Line 1029"/>
              <p:cNvSpPr>
                <a:spLocks noChangeShapeType="1"/>
              </p:cNvSpPr>
              <p:nvPr/>
            </p:nvSpPr>
            <p:spPr bwMode="auto">
              <a:xfrm>
                <a:off x="2736" y="1296"/>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686" name="Line 1030"/>
              <p:cNvSpPr>
                <a:spLocks noChangeShapeType="1"/>
              </p:cNvSpPr>
              <p:nvPr/>
            </p:nvSpPr>
            <p:spPr bwMode="auto">
              <a:xfrm>
                <a:off x="2736" y="172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687" name="Line 1031"/>
              <p:cNvSpPr>
                <a:spLocks noChangeShapeType="1"/>
              </p:cNvSpPr>
              <p:nvPr/>
            </p:nvSpPr>
            <p:spPr bwMode="auto">
              <a:xfrm>
                <a:off x="2736" y="2112"/>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688" name="Line 1032"/>
              <p:cNvSpPr>
                <a:spLocks noChangeShapeType="1"/>
              </p:cNvSpPr>
              <p:nvPr/>
            </p:nvSpPr>
            <p:spPr bwMode="auto">
              <a:xfrm>
                <a:off x="2736" y="2496"/>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689" name="Line 1033"/>
              <p:cNvSpPr>
                <a:spLocks noChangeShapeType="1"/>
              </p:cNvSpPr>
              <p:nvPr/>
            </p:nvSpPr>
            <p:spPr bwMode="auto">
              <a:xfrm>
                <a:off x="2736" y="292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690" name="Line 1034"/>
              <p:cNvSpPr>
                <a:spLocks noChangeShapeType="1"/>
              </p:cNvSpPr>
              <p:nvPr/>
            </p:nvSpPr>
            <p:spPr bwMode="auto">
              <a:xfrm>
                <a:off x="4272" y="864"/>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691" name="Line 1035"/>
              <p:cNvSpPr>
                <a:spLocks noChangeShapeType="1"/>
              </p:cNvSpPr>
              <p:nvPr/>
            </p:nvSpPr>
            <p:spPr bwMode="auto">
              <a:xfrm>
                <a:off x="4272" y="1296"/>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692" name="Line 1036"/>
              <p:cNvSpPr>
                <a:spLocks noChangeShapeType="1"/>
              </p:cNvSpPr>
              <p:nvPr/>
            </p:nvSpPr>
            <p:spPr bwMode="auto">
              <a:xfrm>
                <a:off x="4272" y="172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693" name="Line 1037"/>
              <p:cNvSpPr>
                <a:spLocks noChangeShapeType="1"/>
              </p:cNvSpPr>
              <p:nvPr/>
            </p:nvSpPr>
            <p:spPr bwMode="auto">
              <a:xfrm>
                <a:off x="4272" y="2160"/>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694" name="Line 1038"/>
              <p:cNvSpPr>
                <a:spLocks noChangeShapeType="1"/>
              </p:cNvSpPr>
              <p:nvPr/>
            </p:nvSpPr>
            <p:spPr bwMode="auto">
              <a:xfrm>
                <a:off x="4272" y="2496"/>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695" name="Line 1039"/>
              <p:cNvSpPr>
                <a:spLocks noChangeShapeType="1"/>
              </p:cNvSpPr>
              <p:nvPr/>
            </p:nvSpPr>
            <p:spPr bwMode="auto">
              <a:xfrm>
                <a:off x="3744" y="1296"/>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696" name="Line 1040"/>
              <p:cNvSpPr>
                <a:spLocks noChangeShapeType="1"/>
              </p:cNvSpPr>
              <p:nvPr/>
            </p:nvSpPr>
            <p:spPr bwMode="auto">
              <a:xfrm>
                <a:off x="3264" y="1296"/>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697" name="Line 1041"/>
              <p:cNvSpPr>
                <a:spLocks noChangeShapeType="1"/>
              </p:cNvSpPr>
              <p:nvPr/>
            </p:nvSpPr>
            <p:spPr bwMode="auto">
              <a:xfrm>
                <a:off x="3264" y="172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698" name="Line 1042"/>
              <p:cNvSpPr>
                <a:spLocks noChangeShapeType="1"/>
              </p:cNvSpPr>
              <p:nvPr/>
            </p:nvSpPr>
            <p:spPr bwMode="auto">
              <a:xfrm>
                <a:off x="3264" y="2064"/>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699" name="Line 1043"/>
              <p:cNvSpPr>
                <a:spLocks noChangeShapeType="1"/>
              </p:cNvSpPr>
              <p:nvPr/>
            </p:nvSpPr>
            <p:spPr bwMode="auto">
              <a:xfrm>
                <a:off x="3744" y="2064"/>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00" name="Line 1044"/>
              <p:cNvSpPr>
                <a:spLocks noChangeShapeType="1"/>
              </p:cNvSpPr>
              <p:nvPr/>
            </p:nvSpPr>
            <p:spPr bwMode="auto">
              <a:xfrm>
                <a:off x="3744" y="2496"/>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01" name="Line 1045"/>
              <p:cNvSpPr>
                <a:spLocks noChangeShapeType="1"/>
              </p:cNvSpPr>
              <p:nvPr/>
            </p:nvSpPr>
            <p:spPr bwMode="auto">
              <a:xfrm>
                <a:off x="3744" y="292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02" name="Line 1046"/>
              <p:cNvSpPr>
                <a:spLocks noChangeShapeType="1"/>
              </p:cNvSpPr>
              <p:nvPr/>
            </p:nvSpPr>
            <p:spPr bwMode="auto">
              <a:xfrm>
                <a:off x="2208" y="864"/>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03" name="Line 1047"/>
              <p:cNvSpPr>
                <a:spLocks noChangeShapeType="1"/>
              </p:cNvSpPr>
              <p:nvPr/>
            </p:nvSpPr>
            <p:spPr bwMode="auto">
              <a:xfrm>
                <a:off x="1728" y="864"/>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04" name="Line 1048"/>
              <p:cNvSpPr>
                <a:spLocks noChangeShapeType="1"/>
              </p:cNvSpPr>
              <p:nvPr/>
            </p:nvSpPr>
            <p:spPr bwMode="auto">
              <a:xfrm>
                <a:off x="1200" y="864"/>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05" name="Line 1049"/>
              <p:cNvSpPr>
                <a:spLocks noChangeShapeType="1"/>
              </p:cNvSpPr>
              <p:nvPr/>
            </p:nvSpPr>
            <p:spPr bwMode="auto">
              <a:xfrm>
                <a:off x="1200" y="1296"/>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06" name="Line 1050"/>
              <p:cNvSpPr>
                <a:spLocks noChangeShapeType="1"/>
              </p:cNvSpPr>
              <p:nvPr/>
            </p:nvSpPr>
            <p:spPr bwMode="auto">
              <a:xfrm>
                <a:off x="1200" y="172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07" name="Line 1051"/>
              <p:cNvSpPr>
                <a:spLocks noChangeShapeType="1"/>
              </p:cNvSpPr>
              <p:nvPr/>
            </p:nvSpPr>
            <p:spPr bwMode="auto">
              <a:xfrm>
                <a:off x="1200" y="2064"/>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08" name="Line 1052"/>
              <p:cNvSpPr>
                <a:spLocks noChangeShapeType="1"/>
              </p:cNvSpPr>
              <p:nvPr/>
            </p:nvSpPr>
            <p:spPr bwMode="auto">
              <a:xfrm>
                <a:off x="1200" y="292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09" name="Line 1053"/>
              <p:cNvSpPr>
                <a:spLocks noChangeShapeType="1"/>
              </p:cNvSpPr>
              <p:nvPr/>
            </p:nvSpPr>
            <p:spPr bwMode="auto">
              <a:xfrm>
                <a:off x="1728" y="2064"/>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10" name="Line 1054"/>
              <p:cNvSpPr>
                <a:spLocks noChangeShapeType="1"/>
              </p:cNvSpPr>
              <p:nvPr/>
            </p:nvSpPr>
            <p:spPr bwMode="auto">
              <a:xfrm>
                <a:off x="1728" y="2496"/>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11" name="Line 1055"/>
              <p:cNvSpPr>
                <a:spLocks noChangeShapeType="1"/>
              </p:cNvSpPr>
              <p:nvPr/>
            </p:nvSpPr>
            <p:spPr bwMode="auto">
              <a:xfrm>
                <a:off x="1728" y="292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12" name="Line 1056"/>
              <p:cNvSpPr>
                <a:spLocks noChangeShapeType="1"/>
              </p:cNvSpPr>
              <p:nvPr/>
            </p:nvSpPr>
            <p:spPr bwMode="auto">
              <a:xfrm>
                <a:off x="2208" y="1680"/>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13" name="Line 1057"/>
              <p:cNvSpPr>
                <a:spLocks noChangeShapeType="1"/>
              </p:cNvSpPr>
              <p:nvPr/>
            </p:nvSpPr>
            <p:spPr bwMode="auto">
              <a:xfrm>
                <a:off x="2208" y="2112"/>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14" name="Line 1058"/>
              <p:cNvSpPr>
                <a:spLocks noChangeShapeType="1"/>
              </p:cNvSpPr>
              <p:nvPr/>
            </p:nvSpPr>
            <p:spPr bwMode="auto">
              <a:xfrm>
                <a:off x="2208" y="2544"/>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15" name="Line 1059"/>
              <p:cNvSpPr>
                <a:spLocks noChangeShapeType="1"/>
              </p:cNvSpPr>
              <p:nvPr/>
            </p:nvSpPr>
            <p:spPr bwMode="auto">
              <a:xfrm>
                <a:off x="2208" y="292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16" name="Line 1060"/>
              <p:cNvSpPr>
                <a:spLocks noChangeShapeType="1"/>
              </p:cNvSpPr>
              <p:nvPr/>
            </p:nvSpPr>
            <p:spPr bwMode="auto">
              <a:xfrm>
                <a:off x="3264" y="292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17" name="Line 1061"/>
              <p:cNvSpPr>
                <a:spLocks noChangeShapeType="1"/>
              </p:cNvSpPr>
              <p:nvPr/>
            </p:nvSpPr>
            <p:spPr bwMode="auto">
              <a:xfrm>
                <a:off x="3792" y="2976"/>
                <a:ext cx="48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18" name="Line 1062"/>
              <p:cNvSpPr>
                <a:spLocks noChangeShapeType="1"/>
              </p:cNvSpPr>
              <p:nvPr/>
            </p:nvSpPr>
            <p:spPr bwMode="auto">
              <a:xfrm>
                <a:off x="3264" y="1728"/>
                <a:ext cx="48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19" name="Line 1063"/>
              <p:cNvSpPr>
                <a:spLocks noChangeShapeType="1"/>
              </p:cNvSpPr>
              <p:nvPr/>
            </p:nvSpPr>
            <p:spPr bwMode="auto">
              <a:xfrm>
                <a:off x="2736" y="2544"/>
                <a:ext cx="48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20" name="Line 1064"/>
              <p:cNvSpPr>
                <a:spLocks noChangeShapeType="1"/>
              </p:cNvSpPr>
              <p:nvPr/>
            </p:nvSpPr>
            <p:spPr bwMode="auto">
              <a:xfrm>
                <a:off x="1200" y="1296"/>
                <a:ext cx="48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21" name="Line 1065"/>
              <p:cNvSpPr>
                <a:spLocks noChangeShapeType="1"/>
              </p:cNvSpPr>
              <p:nvPr/>
            </p:nvSpPr>
            <p:spPr bwMode="auto">
              <a:xfrm>
                <a:off x="2736" y="864"/>
                <a:ext cx="48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22" name="Line 1066"/>
              <p:cNvSpPr>
                <a:spLocks noChangeShapeType="1"/>
              </p:cNvSpPr>
              <p:nvPr/>
            </p:nvSpPr>
            <p:spPr bwMode="auto">
              <a:xfrm flipH="1">
                <a:off x="3744" y="864"/>
                <a:ext cx="528"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23" name="Line 1067"/>
              <p:cNvSpPr>
                <a:spLocks noChangeShapeType="1"/>
              </p:cNvSpPr>
              <p:nvPr/>
            </p:nvSpPr>
            <p:spPr bwMode="auto">
              <a:xfrm flipH="1">
                <a:off x="2208" y="1296"/>
                <a:ext cx="528"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24" name="Line 1068"/>
              <p:cNvSpPr>
                <a:spLocks noChangeShapeType="1"/>
              </p:cNvSpPr>
              <p:nvPr/>
            </p:nvSpPr>
            <p:spPr bwMode="auto">
              <a:xfrm flipH="1">
                <a:off x="1728" y="1680"/>
                <a:ext cx="528"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25" name="Line 1069"/>
              <p:cNvSpPr>
                <a:spLocks noChangeShapeType="1"/>
              </p:cNvSpPr>
              <p:nvPr/>
            </p:nvSpPr>
            <p:spPr bwMode="auto">
              <a:xfrm flipH="1">
                <a:off x="1200" y="2496"/>
                <a:ext cx="528"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27726" name="Oval 1070"/>
            <p:cNvSpPr>
              <a:spLocks noChangeArrowheads="1"/>
            </p:cNvSpPr>
            <p:nvPr/>
          </p:nvSpPr>
          <p:spPr bwMode="auto">
            <a:xfrm>
              <a:off x="1152" y="81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27" name="Oval 1071"/>
            <p:cNvSpPr>
              <a:spLocks noChangeArrowheads="1"/>
            </p:cNvSpPr>
            <p:nvPr/>
          </p:nvSpPr>
          <p:spPr bwMode="auto">
            <a:xfrm>
              <a:off x="1664" y="816"/>
              <a:ext cx="96" cy="96"/>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28" name="Oval 1072"/>
            <p:cNvSpPr>
              <a:spLocks noChangeArrowheads="1"/>
            </p:cNvSpPr>
            <p:nvPr/>
          </p:nvSpPr>
          <p:spPr bwMode="auto">
            <a:xfrm>
              <a:off x="2176" y="816"/>
              <a:ext cx="96" cy="96"/>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29" name="Oval 1073"/>
            <p:cNvSpPr>
              <a:spLocks noChangeArrowheads="1"/>
            </p:cNvSpPr>
            <p:nvPr/>
          </p:nvSpPr>
          <p:spPr bwMode="auto">
            <a:xfrm>
              <a:off x="2688" y="816"/>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30" name="Oval 1074"/>
            <p:cNvSpPr>
              <a:spLocks noChangeArrowheads="1"/>
            </p:cNvSpPr>
            <p:nvPr/>
          </p:nvSpPr>
          <p:spPr bwMode="auto">
            <a:xfrm>
              <a:off x="3200" y="816"/>
              <a:ext cx="96" cy="96"/>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31" name="Oval 1075"/>
            <p:cNvSpPr>
              <a:spLocks noChangeArrowheads="1"/>
            </p:cNvSpPr>
            <p:nvPr/>
          </p:nvSpPr>
          <p:spPr bwMode="auto">
            <a:xfrm>
              <a:off x="3712" y="816"/>
              <a:ext cx="96" cy="96"/>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32" name="Oval 1076"/>
            <p:cNvSpPr>
              <a:spLocks noChangeArrowheads="1"/>
            </p:cNvSpPr>
            <p:nvPr/>
          </p:nvSpPr>
          <p:spPr bwMode="auto">
            <a:xfrm>
              <a:off x="4224" y="816"/>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33" name="Oval 1077"/>
            <p:cNvSpPr>
              <a:spLocks noChangeArrowheads="1"/>
            </p:cNvSpPr>
            <p:nvPr/>
          </p:nvSpPr>
          <p:spPr bwMode="auto">
            <a:xfrm>
              <a:off x="1152" y="123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34" name="Oval 1078"/>
            <p:cNvSpPr>
              <a:spLocks noChangeArrowheads="1"/>
            </p:cNvSpPr>
            <p:nvPr/>
          </p:nvSpPr>
          <p:spPr bwMode="auto">
            <a:xfrm>
              <a:off x="1664" y="1232"/>
              <a:ext cx="96" cy="96"/>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35" name="Oval 1079"/>
            <p:cNvSpPr>
              <a:spLocks noChangeArrowheads="1"/>
            </p:cNvSpPr>
            <p:nvPr/>
          </p:nvSpPr>
          <p:spPr bwMode="auto">
            <a:xfrm>
              <a:off x="2176" y="1232"/>
              <a:ext cx="96" cy="96"/>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36" name="Oval 1080"/>
            <p:cNvSpPr>
              <a:spLocks noChangeArrowheads="1"/>
            </p:cNvSpPr>
            <p:nvPr/>
          </p:nvSpPr>
          <p:spPr bwMode="auto">
            <a:xfrm>
              <a:off x="2688" y="1232"/>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37" name="Oval 1081"/>
            <p:cNvSpPr>
              <a:spLocks noChangeArrowheads="1"/>
            </p:cNvSpPr>
            <p:nvPr/>
          </p:nvSpPr>
          <p:spPr bwMode="auto">
            <a:xfrm>
              <a:off x="3200" y="1232"/>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38" name="Oval 1082"/>
            <p:cNvSpPr>
              <a:spLocks noChangeArrowheads="1"/>
            </p:cNvSpPr>
            <p:nvPr/>
          </p:nvSpPr>
          <p:spPr bwMode="auto">
            <a:xfrm>
              <a:off x="3712" y="1232"/>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39" name="Oval 1083"/>
            <p:cNvSpPr>
              <a:spLocks noChangeArrowheads="1"/>
            </p:cNvSpPr>
            <p:nvPr/>
          </p:nvSpPr>
          <p:spPr bwMode="auto">
            <a:xfrm>
              <a:off x="4224" y="1232"/>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40" name="Oval 1084"/>
            <p:cNvSpPr>
              <a:spLocks noChangeArrowheads="1"/>
            </p:cNvSpPr>
            <p:nvPr/>
          </p:nvSpPr>
          <p:spPr bwMode="auto">
            <a:xfrm>
              <a:off x="1152" y="164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41" name="Oval 1085"/>
            <p:cNvSpPr>
              <a:spLocks noChangeArrowheads="1"/>
            </p:cNvSpPr>
            <p:nvPr/>
          </p:nvSpPr>
          <p:spPr bwMode="auto">
            <a:xfrm>
              <a:off x="1664" y="164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42" name="Oval 1086"/>
            <p:cNvSpPr>
              <a:spLocks noChangeArrowheads="1"/>
            </p:cNvSpPr>
            <p:nvPr/>
          </p:nvSpPr>
          <p:spPr bwMode="auto">
            <a:xfrm>
              <a:off x="2176" y="1648"/>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43" name="Oval 1087"/>
            <p:cNvSpPr>
              <a:spLocks noChangeArrowheads="1"/>
            </p:cNvSpPr>
            <p:nvPr/>
          </p:nvSpPr>
          <p:spPr bwMode="auto">
            <a:xfrm>
              <a:off x="2688" y="1648"/>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44" name="Oval 1088"/>
            <p:cNvSpPr>
              <a:spLocks noChangeArrowheads="1"/>
            </p:cNvSpPr>
            <p:nvPr/>
          </p:nvSpPr>
          <p:spPr bwMode="auto">
            <a:xfrm>
              <a:off x="3200" y="1648"/>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45" name="Oval 1089"/>
            <p:cNvSpPr>
              <a:spLocks noChangeArrowheads="1"/>
            </p:cNvSpPr>
            <p:nvPr/>
          </p:nvSpPr>
          <p:spPr bwMode="auto">
            <a:xfrm>
              <a:off x="3712" y="1648"/>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46" name="Oval 1090"/>
            <p:cNvSpPr>
              <a:spLocks noChangeArrowheads="1"/>
            </p:cNvSpPr>
            <p:nvPr/>
          </p:nvSpPr>
          <p:spPr bwMode="auto">
            <a:xfrm>
              <a:off x="4224" y="1648"/>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47" name="Oval 1091"/>
            <p:cNvSpPr>
              <a:spLocks noChangeArrowheads="1"/>
            </p:cNvSpPr>
            <p:nvPr/>
          </p:nvSpPr>
          <p:spPr bwMode="auto">
            <a:xfrm>
              <a:off x="1152" y="206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48" name="Oval 1092"/>
            <p:cNvSpPr>
              <a:spLocks noChangeArrowheads="1"/>
            </p:cNvSpPr>
            <p:nvPr/>
          </p:nvSpPr>
          <p:spPr bwMode="auto">
            <a:xfrm>
              <a:off x="1664" y="206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49" name="Oval 1093"/>
            <p:cNvSpPr>
              <a:spLocks noChangeArrowheads="1"/>
            </p:cNvSpPr>
            <p:nvPr/>
          </p:nvSpPr>
          <p:spPr bwMode="auto">
            <a:xfrm>
              <a:off x="2176" y="206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50" name="Oval 1094"/>
            <p:cNvSpPr>
              <a:spLocks noChangeArrowheads="1"/>
            </p:cNvSpPr>
            <p:nvPr/>
          </p:nvSpPr>
          <p:spPr bwMode="auto">
            <a:xfrm>
              <a:off x="2688" y="206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51" name="Oval 1095"/>
            <p:cNvSpPr>
              <a:spLocks noChangeArrowheads="1"/>
            </p:cNvSpPr>
            <p:nvPr/>
          </p:nvSpPr>
          <p:spPr bwMode="auto">
            <a:xfrm>
              <a:off x="3200" y="206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52" name="Oval 1096"/>
            <p:cNvSpPr>
              <a:spLocks noChangeArrowheads="1"/>
            </p:cNvSpPr>
            <p:nvPr/>
          </p:nvSpPr>
          <p:spPr bwMode="auto">
            <a:xfrm>
              <a:off x="3712" y="206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53" name="Oval 1097"/>
            <p:cNvSpPr>
              <a:spLocks noChangeArrowheads="1"/>
            </p:cNvSpPr>
            <p:nvPr/>
          </p:nvSpPr>
          <p:spPr bwMode="auto">
            <a:xfrm>
              <a:off x="4224" y="2064"/>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54" name="Oval 1098"/>
            <p:cNvSpPr>
              <a:spLocks noChangeArrowheads="1"/>
            </p:cNvSpPr>
            <p:nvPr/>
          </p:nvSpPr>
          <p:spPr bwMode="auto">
            <a:xfrm>
              <a:off x="1152" y="248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55" name="Oval 1099"/>
            <p:cNvSpPr>
              <a:spLocks noChangeArrowheads="1"/>
            </p:cNvSpPr>
            <p:nvPr/>
          </p:nvSpPr>
          <p:spPr bwMode="auto">
            <a:xfrm>
              <a:off x="1664" y="2480"/>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56" name="Oval 1100"/>
            <p:cNvSpPr>
              <a:spLocks noChangeArrowheads="1"/>
            </p:cNvSpPr>
            <p:nvPr/>
          </p:nvSpPr>
          <p:spPr bwMode="auto">
            <a:xfrm>
              <a:off x="2176" y="2480"/>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57" name="Oval 1101"/>
            <p:cNvSpPr>
              <a:spLocks noChangeArrowheads="1"/>
            </p:cNvSpPr>
            <p:nvPr/>
          </p:nvSpPr>
          <p:spPr bwMode="auto">
            <a:xfrm>
              <a:off x="2688" y="2480"/>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58" name="Oval 1102"/>
            <p:cNvSpPr>
              <a:spLocks noChangeArrowheads="1"/>
            </p:cNvSpPr>
            <p:nvPr/>
          </p:nvSpPr>
          <p:spPr bwMode="auto">
            <a:xfrm>
              <a:off x="3200" y="2480"/>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59" name="Oval 1103"/>
            <p:cNvSpPr>
              <a:spLocks noChangeArrowheads="1"/>
            </p:cNvSpPr>
            <p:nvPr/>
          </p:nvSpPr>
          <p:spPr bwMode="auto">
            <a:xfrm>
              <a:off x="3712" y="2480"/>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60" name="Oval 1104"/>
            <p:cNvSpPr>
              <a:spLocks noChangeArrowheads="1"/>
            </p:cNvSpPr>
            <p:nvPr/>
          </p:nvSpPr>
          <p:spPr bwMode="auto">
            <a:xfrm>
              <a:off x="4224" y="2480"/>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61" name="Oval 1105"/>
            <p:cNvSpPr>
              <a:spLocks noChangeArrowheads="1"/>
            </p:cNvSpPr>
            <p:nvPr/>
          </p:nvSpPr>
          <p:spPr bwMode="auto">
            <a:xfrm>
              <a:off x="1152" y="2896"/>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62" name="Oval 1106"/>
            <p:cNvSpPr>
              <a:spLocks noChangeArrowheads="1"/>
            </p:cNvSpPr>
            <p:nvPr/>
          </p:nvSpPr>
          <p:spPr bwMode="auto">
            <a:xfrm>
              <a:off x="1664" y="2896"/>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63" name="Oval 1107"/>
            <p:cNvSpPr>
              <a:spLocks noChangeArrowheads="1"/>
            </p:cNvSpPr>
            <p:nvPr/>
          </p:nvSpPr>
          <p:spPr bwMode="auto">
            <a:xfrm>
              <a:off x="2176" y="2896"/>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64" name="Oval 1108"/>
            <p:cNvSpPr>
              <a:spLocks noChangeArrowheads="1"/>
            </p:cNvSpPr>
            <p:nvPr/>
          </p:nvSpPr>
          <p:spPr bwMode="auto">
            <a:xfrm>
              <a:off x="2688" y="2896"/>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65" name="Oval 1109"/>
            <p:cNvSpPr>
              <a:spLocks noChangeArrowheads="1"/>
            </p:cNvSpPr>
            <p:nvPr/>
          </p:nvSpPr>
          <p:spPr bwMode="auto">
            <a:xfrm>
              <a:off x="3200" y="2896"/>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66" name="Oval 1110"/>
            <p:cNvSpPr>
              <a:spLocks noChangeArrowheads="1"/>
            </p:cNvSpPr>
            <p:nvPr/>
          </p:nvSpPr>
          <p:spPr bwMode="auto">
            <a:xfrm>
              <a:off x="3712" y="2896"/>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67" name="Oval 1111"/>
            <p:cNvSpPr>
              <a:spLocks noChangeArrowheads="1"/>
            </p:cNvSpPr>
            <p:nvPr/>
          </p:nvSpPr>
          <p:spPr bwMode="auto">
            <a:xfrm>
              <a:off x="4224" y="2896"/>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68" name="Oval 1112"/>
            <p:cNvSpPr>
              <a:spLocks noChangeArrowheads="1"/>
            </p:cNvSpPr>
            <p:nvPr/>
          </p:nvSpPr>
          <p:spPr bwMode="auto">
            <a:xfrm>
              <a:off x="1152" y="3312"/>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69" name="Oval 1113"/>
            <p:cNvSpPr>
              <a:spLocks noChangeArrowheads="1"/>
            </p:cNvSpPr>
            <p:nvPr/>
          </p:nvSpPr>
          <p:spPr bwMode="auto">
            <a:xfrm>
              <a:off x="1664" y="3312"/>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70" name="Oval 1114"/>
            <p:cNvSpPr>
              <a:spLocks noChangeArrowheads="1"/>
            </p:cNvSpPr>
            <p:nvPr/>
          </p:nvSpPr>
          <p:spPr bwMode="auto">
            <a:xfrm>
              <a:off x="2176" y="3312"/>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71" name="Oval 1115"/>
            <p:cNvSpPr>
              <a:spLocks noChangeArrowheads="1"/>
            </p:cNvSpPr>
            <p:nvPr/>
          </p:nvSpPr>
          <p:spPr bwMode="auto">
            <a:xfrm>
              <a:off x="2688" y="3312"/>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72" name="Oval 1116"/>
            <p:cNvSpPr>
              <a:spLocks noChangeArrowheads="1"/>
            </p:cNvSpPr>
            <p:nvPr/>
          </p:nvSpPr>
          <p:spPr bwMode="auto">
            <a:xfrm>
              <a:off x="3200" y="3312"/>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73" name="Oval 1117"/>
            <p:cNvSpPr>
              <a:spLocks noChangeArrowheads="1"/>
            </p:cNvSpPr>
            <p:nvPr/>
          </p:nvSpPr>
          <p:spPr bwMode="auto">
            <a:xfrm>
              <a:off x="3712" y="3312"/>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74" name="Oval 1118"/>
            <p:cNvSpPr>
              <a:spLocks noChangeArrowheads="1"/>
            </p:cNvSpPr>
            <p:nvPr/>
          </p:nvSpPr>
          <p:spPr bwMode="auto">
            <a:xfrm>
              <a:off x="4224" y="3312"/>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27775" name="Text Box 1119"/>
          <p:cNvSpPr txBox="1">
            <a:spLocks noChangeArrowheads="1"/>
          </p:cNvSpPr>
          <p:nvPr/>
        </p:nvSpPr>
        <p:spPr bwMode="auto">
          <a:xfrm>
            <a:off x="1981200" y="609600"/>
            <a:ext cx="44657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b="1" dirty="0">
                <a:solidFill>
                  <a:srgbClr val="0000FF"/>
                </a:solidFill>
              </a:rPr>
              <a:t>Gene Common Ancestry</a:t>
            </a:r>
          </a:p>
        </p:txBody>
      </p:sp>
      <p:sp>
        <p:nvSpPr>
          <p:cNvPr id="327777" name="Text Box 1121"/>
          <p:cNvSpPr txBox="1">
            <a:spLocks noChangeArrowheads="1"/>
          </p:cNvSpPr>
          <p:nvPr/>
        </p:nvSpPr>
        <p:spPr bwMode="auto">
          <a:xfrm>
            <a:off x="2209800" y="4114801"/>
            <a:ext cx="7684655"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30188" indent="-230188">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marL="347663" indent="-347663">
              <a:spcBef>
                <a:spcPct val="50000"/>
              </a:spcBef>
              <a:buClr>
                <a:srgbClr val="FF0000"/>
              </a:buClr>
              <a:buFont typeface="Wingdings" pitchFamily="2" charset="2"/>
              <a:buChar char="§"/>
            </a:pPr>
            <a:r>
              <a:rPr lang="en-US" altLang="en-US" sz="2800" dirty="0">
                <a:latin typeface="Arial" charset="0"/>
              </a:rPr>
              <a:t>The genealogy of the present sequences </a:t>
            </a:r>
            <a:r>
              <a:rPr lang="en-US" altLang="en-US" sz="2800" b="1" dirty="0">
                <a:solidFill>
                  <a:srgbClr val="FF0000"/>
                </a:solidFill>
                <a:latin typeface="Arial" charset="0"/>
              </a:rPr>
              <a:t>coalesces</a:t>
            </a:r>
            <a:r>
              <a:rPr lang="en-US" altLang="en-US" sz="2800" dirty="0">
                <a:latin typeface="Arial" charset="0"/>
              </a:rPr>
              <a:t> to a single common ancestor</a:t>
            </a:r>
          </a:p>
          <a:p>
            <a:pPr marL="804863" lvl="1" indent="-347663">
              <a:spcBef>
                <a:spcPct val="50000"/>
              </a:spcBef>
              <a:buClr>
                <a:srgbClr val="FF0000"/>
              </a:buClr>
              <a:buFont typeface="Arial" panose="020B0604020202020204" pitchFamily="34" charset="0"/>
              <a:buChar char="–"/>
            </a:pPr>
            <a:r>
              <a:rPr lang="en-US" altLang="en-US" sz="2000" dirty="0">
                <a:latin typeface="Arial" charset="0"/>
              </a:rPr>
              <a:t>This process is due to the random extinction events</a:t>
            </a:r>
          </a:p>
          <a:p>
            <a:pPr marL="804863" lvl="1" indent="-347663">
              <a:spcBef>
                <a:spcPct val="50000"/>
              </a:spcBef>
              <a:buClr>
                <a:srgbClr val="FF0000"/>
              </a:buClr>
              <a:buFont typeface="Arial" panose="020B0604020202020204" pitchFamily="34" charset="0"/>
              <a:buChar char="–"/>
            </a:pPr>
            <a:r>
              <a:rPr lang="en-US" altLang="en-US" sz="2000" dirty="0">
                <a:latin typeface="Arial" charset="0"/>
              </a:rPr>
              <a:t>Coalescence will result in the fixation of a single allele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03" name="Text Box 3"/>
          <p:cNvSpPr txBox="1">
            <a:spLocks noChangeArrowheads="1"/>
          </p:cNvSpPr>
          <p:nvPr/>
        </p:nvSpPr>
        <p:spPr bwMode="auto">
          <a:xfrm>
            <a:off x="3805965" y="152401"/>
            <a:ext cx="45784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dirty="0">
                <a:solidFill>
                  <a:srgbClr val="0000FF"/>
                </a:solidFill>
              </a:rPr>
              <a:t>Example of the Effects of Drift</a:t>
            </a:r>
          </a:p>
        </p:txBody>
      </p:sp>
      <p:pic>
        <p:nvPicPr>
          <p:cNvPr id="30720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24001"/>
            <a:ext cx="6946798" cy="435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6178" name="Picture 2" descr="drosophila dri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3526" y="1219201"/>
            <a:ext cx="6583363" cy="4937125"/>
          </a:xfrm>
          <a:prstGeom prst="rect">
            <a:avLst/>
          </a:prstGeom>
          <a:noFill/>
          <a:extLst>
            <a:ext uri="{909E8E84-426E-40DD-AFC4-6F175D3DCCD1}">
              <a14:hiddenFill xmlns:a14="http://schemas.microsoft.com/office/drawing/2010/main">
                <a:solidFill>
                  <a:srgbClr val="FFFFFF"/>
                </a:solidFill>
              </a14:hiddenFill>
            </a:ext>
          </a:extLst>
        </p:spPr>
      </p:pic>
      <p:sp>
        <p:nvSpPr>
          <p:cNvPr id="306179" name="Text Box 3"/>
          <p:cNvSpPr txBox="1">
            <a:spLocks noChangeArrowheads="1"/>
          </p:cNvSpPr>
          <p:nvPr/>
        </p:nvSpPr>
        <p:spPr bwMode="auto">
          <a:xfrm>
            <a:off x="2197101" y="352426"/>
            <a:ext cx="77962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b="1">
                <a:solidFill>
                  <a:srgbClr val="0000FF"/>
                </a:solidFill>
              </a:rPr>
              <a:t>GENETIC DRIFT IN REPLICATED POPULATIONS: SIMULATION</a:t>
            </a:r>
          </a:p>
          <a:p>
            <a:pPr algn="ctr"/>
            <a:r>
              <a:rPr lang="en-US" altLang="en-US" sz="2000" b="1">
                <a:solidFill>
                  <a:srgbClr val="0000FF"/>
                </a:solidFill>
              </a:rPr>
              <a:t>(N = 16)</a:t>
            </a:r>
          </a:p>
        </p:txBody>
      </p:sp>
      <p:sp>
        <p:nvSpPr>
          <p:cNvPr id="306180" name="Text Box 4"/>
          <p:cNvSpPr txBox="1">
            <a:spLocks noChangeArrowheads="1"/>
          </p:cNvSpPr>
          <p:nvPr/>
        </p:nvSpPr>
        <p:spPr bwMode="auto">
          <a:xfrm rot="-5400000">
            <a:off x="1954213" y="2943226"/>
            <a:ext cx="2593975"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NUMBER OF POPULATIONS</a:t>
            </a:r>
          </a:p>
        </p:txBody>
      </p:sp>
      <p:sp>
        <p:nvSpPr>
          <p:cNvPr id="306182" name="Text Box 6"/>
          <p:cNvSpPr txBox="1">
            <a:spLocks noChangeArrowheads="1"/>
          </p:cNvSpPr>
          <p:nvPr/>
        </p:nvSpPr>
        <p:spPr bwMode="auto">
          <a:xfrm>
            <a:off x="3505201" y="5716588"/>
            <a:ext cx="1489075"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GENERATIONS</a:t>
            </a:r>
          </a:p>
        </p:txBody>
      </p:sp>
      <p:sp>
        <p:nvSpPr>
          <p:cNvPr id="306183" name="Rectangle 7"/>
          <p:cNvSpPr>
            <a:spLocks noChangeArrowheads="1"/>
          </p:cNvSpPr>
          <p:nvPr/>
        </p:nvSpPr>
        <p:spPr bwMode="auto">
          <a:xfrm>
            <a:off x="6096000" y="5715000"/>
            <a:ext cx="32004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NUMBER OF COPIES OF ALLELE 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8466" name="Picture 2" descr="Drosophila drift 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990600"/>
            <a:ext cx="6096000" cy="5530850"/>
          </a:xfrm>
          <a:prstGeom prst="rect">
            <a:avLst/>
          </a:prstGeom>
          <a:noFill/>
          <a:extLst>
            <a:ext uri="{909E8E84-426E-40DD-AFC4-6F175D3DCCD1}">
              <a14:hiddenFill xmlns:a14="http://schemas.microsoft.com/office/drawing/2010/main">
                <a:solidFill>
                  <a:srgbClr val="FFFFFF"/>
                </a:solidFill>
              </a14:hiddenFill>
            </a:ext>
          </a:extLst>
        </p:spPr>
      </p:pic>
      <p:sp>
        <p:nvSpPr>
          <p:cNvPr id="318467" name="Text Box 3"/>
          <p:cNvSpPr txBox="1">
            <a:spLocks noChangeArrowheads="1"/>
          </p:cNvSpPr>
          <p:nvPr/>
        </p:nvSpPr>
        <p:spPr bwMode="auto">
          <a:xfrm>
            <a:off x="1828800" y="228601"/>
            <a:ext cx="8534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a:solidFill>
                  <a:srgbClr val="0000FF"/>
                </a:solidFill>
              </a:rPr>
              <a:t>DISTRIBUTION OF ALLELES IN REPLICATED DROSOPHILA POPULATIONS (</a:t>
            </a:r>
            <a:r>
              <a:rPr lang="en-US" altLang="en-US" b="1">
                <a:solidFill>
                  <a:srgbClr val="FF3300"/>
                </a:solidFill>
              </a:rPr>
              <a:t>107 POPS WITH N = 16</a:t>
            </a:r>
            <a:r>
              <a:rPr lang="en-US" altLang="en-US" b="1">
                <a:solidFill>
                  <a:srgbClr val="0000FF"/>
                </a:solidFill>
              </a:rPr>
              <a:t>)</a:t>
            </a:r>
          </a:p>
        </p:txBody>
      </p:sp>
      <p:sp>
        <p:nvSpPr>
          <p:cNvPr id="318468" name="Text Box 4"/>
          <p:cNvSpPr txBox="1">
            <a:spLocks noChangeArrowheads="1"/>
          </p:cNvSpPr>
          <p:nvPr/>
        </p:nvSpPr>
        <p:spPr bwMode="auto">
          <a:xfrm>
            <a:off x="8670925" y="6335713"/>
            <a:ext cx="1612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FROM: Buri 1956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Text Box 1026"/>
          <p:cNvSpPr txBox="1">
            <a:spLocks noChangeArrowheads="1"/>
          </p:cNvSpPr>
          <p:nvPr/>
        </p:nvSpPr>
        <p:spPr bwMode="auto">
          <a:xfrm>
            <a:off x="2181226" y="381000"/>
            <a:ext cx="782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0000FF"/>
                </a:solidFill>
              </a:rPr>
              <a:t>LOSS OF HETEROZYGOSITY VS. POPULATION SIZE</a:t>
            </a:r>
          </a:p>
        </p:txBody>
      </p:sp>
      <p:pic>
        <p:nvPicPr>
          <p:cNvPr id="321541" name="Picture 1029" descr="Heterozygosity - lo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6619" y="838200"/>
            <a:ext cx="5337175" cy="48355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9CEEE8E-B8C0-459C-A358-EA3C1FDE432A}"/>
              </a:ext>
            </a:extLst>
          </p:cNvPr>
          <p:cNvSpPr txBox="1"/>
          <p:nvPr/>
        </p:nvSpPr>
        <p:spPr>
          <a:xfrm>
            <a:off x="1981200" y="6006403"/>
            <a:ext cx="7510389" cy="830997"/>
          </a:xfrm>
          <a:prstGeom prst="rect">
            <a:avLst/>
          </a:prstGeom>
          <a:noFill/>
        </p:spPr>
        <p:txBody>
          <a:bodyPr wrap="none" rtlCol="0">
            <a:spAutoFit/>
          </a:bodyPr>
          <a:lstStyle/>
          <a:p>
            <a:r>
              <a:rPr lang="en-US" dirty="0">
                <a:solidFill>
                  <a:srgbClr val="FF6600"/>
                </a:solidFill>
              </a:rPr>
              <a:t>Is drift important to the evolution of large populations?</a:t>
            </a:r>
          </a:p>
          <a:p>
            <a:r>
              <a:rPr lang="en-US" dirty="0">
                <a:solidFill>
                  <a:srgbClr val="FF6600"/>
                </a:solidFill>
              </a:rPr>
              <a:t>What is important?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250" name="Picture 2" descr="Loss of HET Buri ex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326" y="1295399"/>
            <a:ext cx="7256463" cy="4918783"/>
          </a:xfrm>
          <a:prstGeom prst="rect">
            <a:avLst/>
          </a:prstGeom>
          <a:noFill/>
          <a:extLst>
            <a:ext uri="{909E8E84-426E-40DD-AFC4-6F175D3DCCD1}">
              <a14:hiddenFill xmlns:a14="http://schemas.microsoft.com/office/drawing/2010/main">
                <a:solidFill>
                  <a:srgbClr val="FFFFFF"/>
                </a:solidFill>
              </a14:hiddenFill>
            </a:ext>
          </a:extLst>
        </p:spPr>
      </p:pic>
      <p:sp>
        <p:nvSpPr>
          <p:cNvPr id="309251" name="Text Box 3"/>
          <p:cNvSpPr txBox="1">
            <a:spLocks noChangeArrowheads="1"/>
          </p:cNvSpPr>
          <p:nvPr/>
        </p:nvSpPr>
        <p:spPr bwMode="auto">
          <a:xfrm>
            <a:off x="2307150" y="275620"/>
            <a:ext cx="75761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b="1" dirty="0">
                <a:solidFill>
                  <a:srgbClr val="0000FF"/>
                </a:solidFill>
              </a:rPr>
              <a:t>Effect Of Genetic Drift On Genetic Diversity</a:t>
            </a:r>
          </a:p>
        </p:txBody>
      </p:sp>
      <p:sp>
        <p:nvSpPr>
          <p:cNvPr id="309252" name="Text Box 4"/>
          <p:cNvSpPr txBox="1">
            <a:spLocks noChangeArrowheads="1"/>
          </p:cNvSpPr>
          <p:nvPr/>
        </p:nvSpPr>
        <p:spPr bwMode="auto">
          <a:xfrm>
            <a:off x="457200" y="6262795"/>
            <a:ext cx="7256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25425" indent="-22542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marL="0" indent="0">
              <a:buClr>
                <a:srgbClr val="FF3300"/>
              </a:buClr>
            </a:pPr>
            <a:r>
              <a:rPr lang="en-US" altLang="en-US" dirty="0">
                <a:latin typeface="Arial" charset="0"/>
              </a:rPr>
              <a:t>Genetic drift leads to a reduction in heterozygosity.</a:t>
            </a:r>
          </a:p>
        </p:txBody>
      </p:sp>
      <p:sp>
        <p:nvSpPr>
          <p:cNvPr id="309253" name="Text Box 5"/>
          <p:cNvSpPr txBox="1">
            <a:spLocks noChangeArrowheads="1"/>
          </p:cNvSpPr>
          <p:nvPr/>
        </p:nvSpPr>
        <p:spPr bwMode="auto">
          <a:xfrm>
            <a:off x="8670925" y="6335713"/>
            <a:ext cx="1612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FROM: Buri 1956</a:t>
            </a:r>
          </a:p>
        </p:txBody>
      </p:sp>
      <p:pic>
        <p:nvPicPr>
          <p:cNvPr id="309254" name="Picture 6" descr="drosophila_200"/>
          <p:cNvPicPr>
            <a:picLocks noChangeAspect="1" noChangeArrowheads="1"/>
          </p:cNvPicPr>
          <p:nvPr/>
        </p:nvPicPr>
        <p:blipFill rotWithShape="1">
          <a:blip r:embed="rId3">
            <a:extLst>
              <a:ext uri="{28A0092B-C50C-407E-A947-70E740481C1C}">
                <a14:useLocalDpi xmlns:a14="http://schemas.microsoft.com/office/drawing/2010/main" val="0"/>
              </a:ext>
            </a:extLst>
          </a:blip>
          <a:srcRect t="11104" b="11789"/>
          <a:stretch/>
        </p:blipFill>
        <p:spPr bwMode="auto">
          <a:xfrm>
            <a:off x="6903109" y="1021468"/>
            <a:ext cx="1937680" cy="1509815"/>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3D0B718-FAB2-A620-298F-C510B7D93DAE}"/>
              </a:ext>
            </a:extLst>
          </p:cNvPr>
          <p:cNvSpPr txBox="1"/>
          <p:nvPr/>
        </p:nvSpPr>
        <p:spPr>
          <a:xfrm flipH="1">
            <a:off x="8034339" y="3074115"/>
            <a:ext cx="1612900" cy="461665"/>
          </a:xfrm>
          <a:prstGeom prst="rect">
            <a:avLst/>
          </a:prstGeom>
          <a:noFill/>
        </p:spPr>
        <p:txBody>
          <a:bodyPr wrap="square" rtlCol="0">
            <a:spAutoFit/>
          </a:bodyPr>
          <a:lstStyle/>
          <a:p>
            <a:r>
              <a:rPr lang="en-US" dirty="0"/>
              <a:t>Predicted</a:t>
            </a:r>
          </a:p>
        </p:txBody>
      </p:sp>
      <p:sp>
        <p:nvSpPr>
          <p:cNvPr id="3" name="TextBox 2">
            <a:extLst>
              <a:ext uri="{FF2B5EF4-FFF2-40B4-BE49-F238E27FC236}">
                <a16:creationId xmlns:a16="http://schemas.microsoft.com/office/drawing/2014/main" id="{1B43AB06-1E85-D794-4704-31EBBBA009EB}"/>
              </a:ext>
            </a:extLst>
          </p:cNvPr>
          <p:cNvSpPr txBox="1"/>
          <p:nvPr/>
        </p:nvSpPr>
        <p:spPr>
          <a:xfrm flipH="1">
            <a:off x="8093424" y="3865053"/>
            <a:ext cx="1612900" cy="461665"/>
          </a:xfrm>
          <a:prstGeom prst="rect">
            <a:avLst/>
          </a:prstGeom>
          <a:noFill/>
        </p:spPr>
        <p:txBody>
          <a:bodyPr wrap="square" rtlCol="0">
            <a:spAutoFit/>
          </a:bodyPr>
          <a:lstStyle/>
          <a:p>
            <a:r>
              <a:rPr lang="en-US" dirty="0">
                <a:solidFill>
                  <a:srgbClr val="FF6600"/>
                </a:solidFill>
              </a:rPr>
              <a:t>Actual?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697707"/>
            <a:ext cx="8150180" cy="1015663"/>
          </a:xfrm>
          <a:prstGeom prst="rect">
            <a:avLst/>
          </a:prstGeom>
          <a:noFill/>
        </p:spPr>
        <p:txBody>
          <a:bodyPr wrap="none" rtlCol="0">
            <a:spAutoFit/>
          </a:bodyPr>
          <a:lstStyle/>
          <a:p>
            <a:pPr marL="342900" indent="-342900">
              <a:buFont typeface="Arial" panose="020B0604020202020204" pitchFamily="34" charset="0"/>
              <a:buChar char="•"/>
            </a:pPr>
            <a:r>
              <a:rPr lang="en-US" sz="2000" dirty="0"/>
              <a:t>Start with 5 populations with dramatically different allele frequencies</a:t>
            </a:r>
          </a:p>
          <a:p>
            <a:pPr marL="342900" indent="-342900">
              <a:buFont typeface="Arial" panose="020B0604020202020204" pitchFamily="34" charset="0"/>
              <a:buChar char="•"/>
            </a:pPr>
            <a:r>
              <a:rPr lang="en-US" sz="2000" dirty="0"/>
              <a:t>Exchange 10% of individuals across populations each gen</a:t>
            </a:r>
          </a:p>
          <a:p>
            <a:pPr marL="342900" indent="-342900">
              <a:buFont typeface="Arial" panose="020B0604020202020204" pitchFamily="34" charset="0"/>
              <a:buChar char="•"/>
            </a:pPr>
            <a:r>
              <a:rPr lang="en-US" sz="2000" dirty="0"/>
              <a:t>Outcome?</a:t>
            </a:r>
          </a:p>
        </p:txBody>
      </p:sp>
      <p:pic>
        <p:nvPicPr>
          <p:cNvPr id="333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066800"/>
            <a:ext cx="8458200" cy="46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15FEC885-16F7-7A7C-3C90-1B427A938237}"/>
              </a:ext>
            </a:extLst>
          </p:cNvPr>
          <p:cNvSpPr txBox="1"/>
          <p:nvPr/>
        </p:nvSpPr>
        <p:spPr>
          <a:xfrm>
            <a:off x="2135210" y="88508"/>
            <a:ext cx="8097088" cy="830997"/>
          </a:xfrm>
          <a:prstGeom prst="rect">
            <a:avLst/>
          </a:prstGeom>
          <a:noFill/>
        </p:spPr>
        <p:txBody>
          <a:bodyPr wrap="none" rtlCol="0">
            <a:spAutoFit/>
          </a:bodyPr>
          <a:lstStyle/>
          <a:p>
            <a:r>
              <a:rPr lang="en-US" b="1" dirty="0">
                <a:solidFill>
                  <a:srgbClr val="FF6600"/>
                </a:solidFill>
              </a:rPr>
              <a:t>What is effect of migration on allele frequencies?</a:t>
            </a:r>
          </a:p>
          <a:p>
            <a:r>
              <a:rPr lang="en-US" b="1" dirty="0">
                <a:solidFill>
                  <a:srgbClr val="FF6600"/>
                </a:solidFill>
              </a:rPr>
              <a:t>What are long-term effects on population differences?</a:t>
            </a:r>
          </a:p>
        </p:txBody>
      </p:sp>
      <p:sp>
        <p:nvSpPr>
          <p:cNvPr id="4" name="Rectangle 3">
            <a:extLst>
              <a:ext uri="{FF2B5EF4-FFF2-40B4-BE49-F238E27FC236}">
                <a16:creationId xmlns:a16="http://schemas.microsoft.com/office/drawing/2014/main" id="{01806286-2016-03FB-8392-834B4E6EFA70}"/>
              </a:ext>
            </a:extLst>
          </p:cNvPr>
          <p:cNvSpPr/>
          <p:nvPr/>
        </p:nvSpPr>
        <p:spPr>
          <a:xfrm>
            <a:off x="2743200" y="1219199"/>
            <a:ext cx="731359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0274" name="Text Box 2"/>
          <p:cNvSpPr txBox="1">
            <a:spLocks noChangeArrowheads="1"/>
          </p:cNvSpPr>
          <p:nvPr/>
        </p:nvSpPr>
        <p:spPr bwMode="auto">
          <a:xfrm>
            <a:off x="2163764" y="533401"/>
            <a:ext cx="78644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a:solidFill>
                  <a:srgbClr val="0000FF"/>
                </a:solidFill>
              </a:rPr>
              <a:t>LOSS OF HETEROZYGOSITY IN A RANDOM MATING POPULATION OF </a:t>
            </a:r>
            <a:r>
              <a:rPr lang="en-US" altLang="en-US" b="1">
                <a:solidFill>
                  <a:srgbClr val="FF3300"/>
                </a:solidFill>
              </a:rPr>
              <a:t>N</a:t>
            </a:r>
            <a:r>
              <a:rPr lang="en-US" altLang="en-US" b="1">
                <a:solidFill>
                  <a:srgbClr val="0000FF"/>
                </a:solidFill>
              </a:rPr>
              <a:t> ADULTS</a:t>
            </a:r>
          </a:p>
        </p:txBody>
      </p:sp>
      <p:sp>
        <p:nvSpPr>
          <p:cNvPr id="310275" name="Text Box 3"/>
          <p:cNvSpPr txBox="1">
            <a:spLocks noChangeArrowheads="1"/>
          </p:cNvSpPr>
          <p:nvPr/>
        </p:nvSpPr>
        <p:spPr bwMode="auto">
          <a:xfrm>
            <a:off x="2011364" y="1524000"/>
            <a:ext cx="8169275"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Clr>
                <a:srgbClr val="FF3300"/>
              </a:buClr>
              <a:buFont typeface="Wingdings" pitchFamily="2" charset="2"/>
              <a:buChar char="§"/>
            </a:pPr>
            <a:r>
              <a:rPr lang="en-US" altLang="en-US">
                <a:latin typeface="Arial" charset="0"/>
              </a:rPr>
              <a:t>The rate of loss of heterozygosity per generation is equal to the probability that a newborn contains two alleles at a locus that are identical-by-descent from the previous generation,</a:t>
            </a:r>
          </a:p>
          <a:p>
            <a:endParaRPr lang="en-US" altLang="en-US">
              <a:latin typeface="Arial" charset="0"/>
            </a:endParaRPr>
          </a:p>
          <a:p>
            <a:r>
              <a:rPr lang="en-US" altLang="en-US">
                <a:latin typeface="Arial" charset="0"/>
              </a:rPr>
              <a:t>			        	         </a:t>
            </a:r>
            <a:r>
              <a:rPr lang="en-US" altLang="en-US" sz="2800" b="1">
                <a:solidFill>
                  <a:srgbClr val="FF3300"/>
                </a:solidFill>
                <a:latin typeface="Arial" charset="0"/>
              </a:rPr>
              <a:t>= 1/(2N)</a:t>
            </a:r>
          </a:p>
          <a:p>
            <a:endParaRPr lang="en-US" altLang="en-US" sz="2800" b="1">
              <a:solidFill>
                <a:srgbClr val="FF3300"/>
              </a:solidFill>
              <a:latin typeface="Arial" charset="0"/>
            </a:endParaRPr>
          </a:p>
          <a:p>
            <a:pPr>
              <a:buClr>
                <a:srgbClr val="FF3300"/>
              </a:buClr>
              <a:buFont typeface="Wingdings" pitchFamily="2" charset="2"/>
              <a:buChar char="§"/>
            </a:pPr>
            <a:r>
              <a:rPr lang="en-US" altLang="en-US" sz="2800">
                <a:latin typeface="Arial" charset="0"/>
              </a:rPr>
              <a:t>Heterozygosity after 1 generation at size N,</a:t>
            </a:r>
          </a:p>
        </p:txBody>
      </p:sp>
      <p:graphicFrame>
        <p:nvGraphicFramePr>
          <p:cNvPr id="310276" name="Object 4"/>
          <p:cNvGraphicFramePr>
            <a:graphicFrameLocks noChangeAspect="1"/>
          </p:cNvGraphicFramePr>
          <p:nvPr/>
        </p:nvGraphicFramePr>
        <p:xfrm>
          <a:off x="4603750" y="4953000"/>
          <a:ext cx="2984500" cy="1079500"/>
        </p:xfrm>
        <a:graphic>
          <a:graphicData uri="http://schemas.openxmlformats.org/presentationml/2006/ole">
            <mc:AlternateContent xmlns:mc="http://schemas.openxmlformats.org/markup-compatibility/2006">
              <mc:Choice xmlns:v="urn:schemas-microsoft-com:vml" Requires="v">
                <p:oleObj name="Equation" r:id="rId2" imgW="1193760" imgH="431640" progId="Equation.3">
                  <p:embed/>
                </p:oleObj>
              </mc:Choice>
              <mc:Fallback>
                <p:oleObj name="Equation" r:id="rId2" imgW="1193760" imgH="43164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0" y="4953000"/>
                        <a:ext cx="298450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20514" name="Object 2"/>
          <p:cNvGraphicFramePr>
            <a:graphicFrameLocks noChangeAspect="1"/>
          </p:cNvGraphicFramePr>
          <p:nvPr/>
        </p:nvGraphicFramePr>
        <p:xfrm>
          <a:off x="3619500" y="1676400"/>
          <a:ext cx="4953000" cy="1174750"/>
        </p:xfrm>
        <a:graphic>
          <a:graphicData uri="http://schemas.openxmlformats.org/presentationml/2006/ole">
            <mc:AlternateContent xmlns:mc="http://schemas.openxmlformats.org/markup-compatibility/2006">
              <mc:Choice xmlns:v="urn:schemas-microsoft-com:vml" Requires="v">
                <p:oleObj name="Equation" r:id="rId2" imgW="1981080" imgH="469800" progId="Equation.3">
                  <p:embed/>
                </p:oleObj>
              </mc:Choice>
              <mc:Fallback>
                <p:oleObj name="Equation" r:id="rId2" imgW="1981080" imgH="4698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0" y="1676400"/>
                        <a:ext cx="4953000" cy="117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0515" name="Rectangle 3"/>
          <p:cNvSpPr>
            <a:spLocks noChangeArrowheads="1"/>
          </p:cNvSpPr>
          <p:nvPr/>
        </p:nvSpPr>
        <p:spPr bwMode="auto">
          <a:xfrm>
            <a:off x="2082801" y="836613"/>
            <a:ext cx="73374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25425" indent="-22542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Clr>
                <a:srgbClr val="FF3300"/>
              </a:buClr>
              <a:buFont typeface="Wingdings" pitchFamily="2" charset="2"/>
              <a:buChar char="§"/>
            </a:pPr>
            <a:r>
              <a:rPr lang="en-US" altLang="en-US" sz="2800">
                <a:latin typeface="Arial" charset="0"/>
              </a:rPr>
              <a:t>Heterozygosity after </a:t>
            </a:r>
            <a:r>
              <a:rPr lang="en-US" altLang="en-US" sz="2800" b="1">
                <a:solidFill>
                  <a:srgbClr val="0000FF"/>
                </a:solidFill>
                <a:latin typeface="Arial" charset="0"/>
              </a:rPr>
              <a:t>t</a:t>
            </a:r>
            <a:r>
              <a:rPr lang="en-US" altLang="en-US" sz="2800">
                <a:latin typeface="Arial" charset="0"/>
              </a:rPr>
              <a:t> generations at size N,</a:t>
            </a:r>
          </a:p>
        </p:txBody>
      </p:sp>
      <p:sp>
        <p:nvSpPr>
          <p:cNvPr id="320516" name="Text Box 4"/>
          <p:cNvSpPr txBox="1">
            <a:spLocks noChangeArrowheads="1"/>
          </p:cNvSpPr>
          <p:nvPr/>
        </p:nvSpPr>
        <p:spPr bwMode="auto">
          <a:xfrm>
            <a:off x="2082800" y="3429001"/>
            <a:ext cx="80264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Clr>
                <a:srgbClr val="FF3300"/>
              </a:buClr>
              <a:buFont typeface="Wingdings" pitchFamily="2" charset="2"/>
              <a:buChar char="§"/>
            </a:pPr>
            <a:r>
              <a:rPr lang="en-US" altLang="en-US" sz="2800">
                <a:latin typeface="Arial" charset="0"/>
              </a:rPr>
              <a:t>Example:  After t = 6N generations, e</a:t>
            </a:r>
            <a:r>
              <a:rPr lang="en-US" altLang="en-US" sz="2800" baseline="30000">
                <a:latin typeface="Arial" charset="0"/>
              </a:rPr>
              <a:t>-t/(2N)</a:t>
            </a:r>
            <a:r>
              <a:rPr lang="en-US" altLang="en-US" sz="2800">
                <a:latin typeface="Arial" charset="0"/>
              </a:rPr>
              <a:t> = 0.05, implying that 95% of the original heterozygosity has been lost.  This is 60 generations for a population size of 10 breeding adults.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9730" name="Text Box 2"/>
          <p:cNvSpPr txBox="1">
            <a:spLocks noChangeArrowheads="1"/>
          </p:cNvSpPr>
          <p:nvPr/>
        </p:nvSpPr>
        <p:spPr bwMode="auto">
          <a:xfrm>
            <a:off x="2209800" y="1371601"/>
            <a:ext cx="80772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Clr>
                <a:srgbClr val="FF3300"/>
              </a:buClr>
              <a:buFont typeface="Wingdings" pitchFamily="2" charset="2"/>
              <a:buChar char="§"/>
            </a:pPr>
            <a:r>
              <a:rPr lang="en-US" altLang="en-US" sz="2000" dirty="0">
                <a:latin typeface="Arial" charset="0"/>
              </a:rPr>
              <a:t>Effective population size (</a:t>
            </a:r>
            <a:r>
              <a:rPr lang="en-US" altLang="en-US" sz="2000" b="1" dirty="0">
                <a:solidFill>
                  <a:srgbClr val="FF0000"/>
                </a:solidFill>
                <a:latin typeface="Arial" charset="0"/>
              </a:rPr>
              <a:t>N</a:t>
            </a:r>
            <a:r>
              <a:rPr lang="en-US" altLang="en-US" sz="2000" b="1" baseline="-25000" dirty="0">
                <a:solidFill>
                  <a:srgbClr val="FF0000"/>
                </a:solidFill>
                <a:latin typeface="Arial" charset="0"/>
              </a:rPr>
              <a:t>e</a:t>
            </a:r>
            <a:r>
              <a:rPr lang="en-US" altLang="en-US" sz="2000" dirty="0">
                <a:latin typeface="Arial" charset="0"/>
              </a:rPr>
              <a:t>): the number of individuals in an ideal population (in which every individual reproduces) in which the rate of genetic drift would be the same as it is in the actual population.</a:t>
            </a:r>
          </a:p>
          <a:p>
            <a:pPr>
              <a:buClr>
                <a:srgbClr val="FF3300"/>
              </a:buClr>
              <a:buFont typeface="Wingdings" pitchFamily="2" charset="2"/>
              <a:buChar char="§"/>
            </a:pPr>
            <a:endParaRPr lang="en-US" altLang="en-US" sz="2000" dirty="0">
              <a:latin typeface="Arial" charset="0"/>
            </a:endParaRPr>
          </a:p>
          <a:p>
            <a:pPr>
              <a:buClr>
                <a:srgbClr val="FF3300"/>
              </a:buClr>
              <a:buFont typeface="Wingdings" pitchFamily="2" charset="2"/>
              <a:buChar char="§"/>
            </a:pPr>
            <a:r>
              <a:rPr lang="en-US" altLang="en-US" sz="2000" dirty="0">
                <a:latin typeface="Arial" charset="0"/>
              </a:rPr>
              <a:t>The rate of genetic drift is highly influenced by the lowest population size in a series of generations. </a:t>
            </a:r>
          </a:p>
          <a:p>
            <a:pPr>
              <a:buClr>
                <a:srgbClr val="FF3300"/>
              </a:buClr>
              <a:buFont typeface="Wingdings" pitchFamily="2" charset="2"/>
              <a:buChar char="§"/>
            </a:pPr>
            <a:endParaRPr lang="en-US" altLang="en-US" sz="2000" dirty="0">
              <a:latin typeface="Arial" charset="0"/>
            </a:endParaRPr>
          </a:p>
          <a:p>
            <a:pPr>
              <a:buClr>
                <a:srgbClr val="FF3300"/>
              </a:buClr>
              <a:buFont typeface="Wingdings" pitchFamily="2" charset="2"/>
              <a:buChar char="§"/>
            </a:pPr>
            <a:r>
              <a:rPr lang="en-US" altLang="en-US" sz="2000" dirty="0">
                <a:latin typeface="Arial" charset="0"/>
              </a:rPr>
              <a:t>The effective population size (</a:t>
            </a:r>
            <a:r>
              <a:rPr lang="en-US" altLang="en-US" sz="2000" b="1" dirty="0">
                <a:solidFill>
                  <a:srgbClr val="FF0000"/>
                </a:solidFill>
                <a:latin typeface="Arial" charset="0"/>
              </a:rPr>
              <a:t>N</a:t>
            </a:r>
            <a:r>
              <a:rPr lang="en-US" altLang="en-US" sz="2000" b="1" baseline="-25000" dirty="0">
                <a:solidFill>
                  <a:srgbClr val="FF0000"/>
                </a:solidFill>
                <a:latin typeface="Arial" charset="0"/>
              </a:rPr>
              <a:t>e</a:t>
            </a:r>
            <a:r>
              <a:rPr lang="en-US" altLang="en-US" sz="2000" dirty="0">
                <a:latin typeface="Arial" charset="0"/>
              </a:rPr>
              <a:t>) over multiple generations is best represented by the harmonic mean not the arithmetic mean.</a:t>
            </a:r>
          </a:p>
        </p:txBody>
      </p:sp>
      <p:sp>
        <p:nvSpPr>
          <p:cNvPr id="329731" name="Text Box 3"/>
          <p:cNvSpPr txBox="1">
            <a:spLocks noChangeArrowheads="1"/>
          </p:cNvSpPr>
          <p:nvPr/>
        </p:nvSpPr>
        <p:spPr bwMode="auto">
          <a:xfrm>
            <a:off x="1752600" y="533401"/>
            <a:ext cx="868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rgbClr val="0000FF"/>
                </a:solidFill>
              </a:rPr>
              <a:t>RATE OF GENETIC DRIFT AND FLUCTUATIONS IN POPULATION SIZE</a:t>
            </a:r>
          </a:p>
        </p:txBody>
      </p:sp>
      <p:graphicFrame>
        <p:nvGraphicFramePr>
          <p:cNvPr id="329732" name="Object 4"/>
          <p:cNvGraphicFramePr>
            <a:graphicFrameLocks noChangeAspect="1"/>
          </p:cNvGraphicFramePr>
          <p:nvPr/>
        </p:nvGraphicFramePr>
        <p:xfrm>
          <a:off x="3578226" y="4548188"/>
          <a:ext cx="5184775" cy="1358900"/>
        </p:xfrm>
        <a:graphic>
          <a:graphicData uri="http://schemas.openxmlformats.org/presentationml/2006/ole">
            <mc:AlternateContent xmlns:mc="http://schemas.openxmlformats.org/markup-compatibility/2006">
              <mc:Choice xmlns:v="urn:schemas-microsoft-com:vml" Requires="v">
                <p:oleObj name="Equation" r:id="rId2" imgW="1841400" imgH="482400" progId="Equation.3">
                  <p:embed/>
                </p:oleObj>
              </mc:Choice>
              <mc:Fallback>
                <p:oleObj name="Equation" r:id="rId2" imgW="1841400" imgH="4824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226" y="4548188"/>
                        <a:ext cx="5184775" cy="135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9733" name="Rectangle 5"/>
          <p:cNvSpPr>
            <a:spLocks noChangeArrowheads="1"/>
          </p:cNvSpPr>
          <p:nvPr/>
        </p:nvSpPr>
        <p:spPr bwMode="auto">
          <a:xfrm>
            <a:off x="3429000" y="4572000"/>
            <a:ext cx="5486400" cy="13716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2562" name="Text Box 2"/>
          <p:cNvSpPr txBox="1">
            <a:spLocks noChangeArrowheads="1"/>
          </p:cNvSpPr>
          <p:nvPr/>
        </p:nvSpPr>
        <p:spPr bwMode="auto">
          <a:xfrm>
            <a:off x="1752600" y="457201"/>
            <a:ext cx="868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rgbClr val="0000FF"/>
                </a:solidFill>
              </a:rPr>
              <a:t>RATE OF GENETIC DRIFT AND FLUCTUATIONS IN POPULATION SIZE</a:t>
            </a:r>
          </a:p>
        </p:txBody>
      </p:sp>
      <p:sp>
        <p:nvSpPr>
          <p:cNvPr id="322563" name="Text Box 3"/>
          <p:cNvSpPr txBox="1">
            <a:spLocks noChangeArrowheads="1"/>
          </p:cNvSpPr>
          <p:nvPr/>
        </p:nvSpPr>
        <p:spPr bwMode="auto">
          <a:xfrm>
            <a:off x="2035176" y="1600200"/>
            <a:ext cx="8120063"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en-US" altLang="en-US" sz="2800" dirty="0">
                <a:latin typeface="Arial" charset="0"/>
              </a:rPr>
              <a:t>Example:</a:t>
            </a:r>
          </a:p>
          <a:p>
            <a:endParaRPr lang="en-US" altLang="en-US" dirty="0">
              <a:latin typeface="Arial" charset="0"/>
            </a:endParaRPr>
          </a:p>
          <a:p>
            <a:pPr>
              <a:buClr>
                <a:srgbClr val="FF3300"/>
              </a:buClr>
              <a:buFont typeface="Wingdings" pitchFamily="2" charset="2"/>
              <a:buChar char="§"/>
            </a:pPr>
            <a:r>
              <a:rPr lang="en-US" altLang="en-US" dirty="0">
                <a:latin typeface="Arial" charset="0"/>
              </a:rPr>
              <a:t>Population goes through a bottleneck:</a:t>
            </a:r>
          </a:p>
          <a:p>
            <a:pPr>
              <a:buClr>
                <a:srgbClr val="FF3300"/>
              </a:buClr>
              <a:buFont typeface="Wingdings" pitchFamily="2" charset="2"/>
              <a:buChar char="§"/>
            </a:pPr>
            <a:endParaRPr lang="en-US" altLang="en-US" dirty="0">
              <a:latin typeface="Arial" charset="0"/>
            </a:endParaRPr>
          </a:p>
          <a:p>
            <a:pPr>
              <a:buClr>
                <a:srgbClr val="FF3300"/>
              </a:buClr>
              <a:buFont typeface="Wingdings" pitchFamily="2" charset="2"/>
              <a:buChar char="§"/>
            </a:pPr>
            <a:endParaRPr lang="en-US" altLang="en-US" dirty="0">
              <a:latin typeface="Arial" charset="0"/>
            </a:endParaRPr>
          </a:p>
          <a:p>
            <a:pPr>
              <a:buClr>
                <a:srgbClr val="FF3300"/>
              </a:buClr>
              <a:buFont typeface="Wingdings" pitchFamily="2" charset="2"/>
              <a:buNone/>
            </a:pPr>
            <a:r>
              <a:rPr lang="en-US" altLang="en-US" dirty="0">
                <a:latin typeface="Arial" charset="0"/>
              </a:rPr>
              <a:t>			</a:t>
            </a:r>
            <a:r>
              <a:rPr lang="en-US" altLang="en-US" sz="3200" dirty="0">
                <a:latin typeface="Arial" charset="0"/>
              </a:rPr>
              <a:t>1000 → 10 → 1000</a:t>
            </a:r>
          </a:p>
          <a:p>
            <a:pPr>
              <a:buClr>
                <a:srgbClr val="FF3300"/>
              </a:buClr>
              <a:buFont typeface="Wingdings" pitchFamily="2" charset="2"/>
              <a:buChar char="§"/>
            </a:pPr>
            <a:endParaRPr lang="en-US" altLang="en-US" dirty="0">
              <a:latin typeface="Arial" charset="0"/>
            </a:endParaRPr>
          </a:p>
          <a:p>
            <a:pPr>
              <a:buClr>
                <a:srgbClr val="FF3300"/>
              </a:buClr>
              <a:buFont typeface="Wingdings" pitchFamily="2" charset="2"/>
              <a:buChar char="§"/>
            </a:pPr>
            <a:endParaRPr lang="en-US" altLang="en-US" dirty="0">
              <a:latin typeface="Arial" charset="0"/>
            </a:endParaRPr>
          </a:p>
          <a:p>
            <a:pPr>
              <a:buClr>
                <a:srgbClr val="FF3300"/>
              </a:buClr>
              <a:buFont typeface="Wingdings" pitchFamily="2" charset="2"/>
              <a:buChar char="§"/>
            </a:pPr>
            <a:endParaRPr lang="en-US" altLang="en-US" dirty="0">
              <a:latin typeface="Arial" charset="0"/>
            </a:endParaRPr>
          </a:p>
          <a:p>
            <a:pPr>
              <a:buClr>
                <a:srgbClr val="FF3300"/>
              </a:buClr>
              <a:buFont typeface="Wingdings" pitchFamily="2" charset="2"/>
              <a:buChar char="§"/>
            </a:pPr>
            <a:r>
              <a:rPr lang="en-US" altLang="en-US" dirty="0">
                <a:solidFill>
                  <a:srgbClr val="FF6600"/>
                </a:solidFill>
                <a:latin typeface="Arial" charset="0"/>
              </a:rPr>
              <a:t>What is the effective size (Ne) of this population across all three generations?</a:t>
            </a:r>
          </a:p>
        </p:txBody>
      </p:sp>
      <p:sp>
        <p:nvSpPr>
          <p:cNvPr id="2" name="Rectangle 1"/>
          <p:cNvSpPr/>
          <p:nvPr/>
        </p:nvSpPr>
        <p:spPr>
          <a:xfrm>
            <a:off x="3581400" y="3505200"/>
            <a:ext cx="4343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3587" name="Text Box 3"/>
          <p:cNvSpPr txBox="1">
            <a:spLocks noChangeArrowheads="1"/>
          </p:cNvSpPr>
          <p:nvPr/>
        </p:nvSpPr>
        <p:spPr bwMode="auto">
          <a:xfrm>
            <a:off x="2278064" y="1447801"/>
            <a:ext cx="763587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dirty="0">
                <a:solidFill>
                  <a:srgbClr val="FF3300"/>
                </a:solidFill>
              </a:rPr>
              <a:t>HARMONIC MEAN:</a:t>
            </a:r>
          </a:p>
          <a:p>
            <a:endParaRPr lang="en-US" altLang="en-US" b="1" dirty="0">
              <a:solidFill>
                <a:srgbClr val="FF3300"/>
              </a:solidFill>
            </a:endParaRPr>
          </a:p>
          <a:p>
            <a:r>
              <a:rPr lang="en-US" altLang="en-US" sz="2800" dirty="0"/>
              <a:t>1/N</a:t>
            </a:r>
            <a:r>
              <a:rPr lang="en-US" altLang="en-US" sz="2800" baseline="-25000" dirty="0"/>
              <a:t>e</a:t>
            </a:r>
            <a:r>
              <a:rPr lang="en-US" altLang="en-US" sz="2800" dirty="0"/>
              <a:t> = (1/3)(1/1000 + 1/10 + 1/1000) = 0.034</a:t>
            </a:r>
          </a:p>
          <a:p>
            <a:endParaRPr lang="en-US" altLang="en-US" sz="2800" dirty="0"/>
          </a:p>
          <a:p>
            <a:r>
              <a:rPr lang="en-US" altLang="en-US" dirty="0"/>
              <a:t>			    </a:t>
            </a:r>
            <a:r>
              <a:rPr lang="en-US" altLang="en-US" sz="2800" dirty="0"/>
              <a:t>N</a:t>
            </a:r>
            <a:r>
              <a:rPr lang="en-US" altLang="en-US" sz="2800" baseline="-25000" dirty="0"/>
              <a:t>e</a:t>
            </a:r>
            <a:r>
              <a:rPr lang="en-US" altLang="en-US" sz="2800" dirty="0"/>
              <a:t> = </a:t>
            </a:r>
            <a:r>
              <a:rPr lang="en-US" altLang="en-US" sz="2800" dirty="0">
                <a:solidFill>
                  <a:srgbClr val="0000FF"/>
                </a:solidFill>
              </a:rPr>
              <a:t>29.4</a:t>
            </a:r>
          </a:p>
          <a:p>
            <a:endParaRPr lang="en-US" altLang="en-US" dirty="0"/>
          </a:p>
          <a:p>
            <a:r>
              <a:rPr lang="en-US" altLang="en-US" b="1" dirty="0">
                <a:solidFill>
                  <a:srgbClr val="FF3300"/>
                </a:solidFill>
              </a:rPr>
              <a:t>ARITHMETIC MEAN:</a:t>
            </a:r>
          </a:p>
          <a:p>
            <a:endParaRPr lang="en-US" altLang="en-US" dirty="0"/>
          </a:p>
          <a:p>
            <a:r>
              <a:rPr lang="en-US" altLang="en-US" dirty="0"/>
              <a:t>	</a:t>
            </a:r>
            <a:r>
              <a:rPr lang="en-US" altLang="en-US" sz="2800" dirty="0"/>
              <a:t>N</a:t>
            </a:r>
            <a:r>
              <a:rPr lang="en-US" altLang="en-US" sz="2800" baseline="-25000" dirty="0"/>
              <a:t>e</a:t>
            </a:r>
            <a:r>
              <a:rPr lang="en-US" altLang="en-US" sz="2800" dirty="0"/>
              <a:t> = (1/3)(1000 + 10+ 1000) = </a:t>
            </a:r>
            <a:r>
              <a:rPr lang="en-US" altLang="en-US" sz="2800" dirty="0">
                <a:solidFill>
                  <a:srgbClr val="0000FF"/>
                </a:solidFill>
              </a:rPr>
              <a:t>670</a:t>
            </a:r>
          </a:p>
          <a:p>
            <a:endParaRPr lang="en-US" altLang="en-US" sz="2800" dirty="0">
              <a:solidFill>
                <a:srgbClr val="0000FF"/>
              </a:solidFill>
            </a:endParaRPr>
          </a:p>
          <a:p>
            <a:endParaRPr lang="en-US" altLang="en-US" sz="2800" dirty="0"/>
          </a:p>
        </p:txBody>
      </p:sp>
      <p:sp>
        <p:nvSpPr>
          <p:cNvPr id="323586" name="Text Box 2"/>
          <p:cNvSpPr txBox="1">
            <a:spLocks noChangeArrowheads="1"/>
          </p:cNvSpPr>
          <p:nvPr/>
        </p:nvSpPr>
        <p:spPr bwMode="auto">
          <a:xfrm>
            <a:off x="1743075" y="504826"/>
            <a:ext cx="868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rgbClr val="0000FF"/>
                </a:solidFill>
              </a:rPr>
              <a:t>RATE OF GENETIC DRIFT AND FLUCTUATIONS IN POPULATION SIZE</a:t>
            </a:r>
          </a:p>
        </p:txBody>
      </p:sp>
      <p:sp>
        <p:nvSpPr>
          <p:cNvPr id="323588" name="Rectangle 4"/>
          <p:cNvSpPr>
            <a:spLocks noChangeArrowheads="1"/>
          </p:cNvSpPr>
          <p:nvPr/>
        </p:nvSpPr>
        <p:spPr bwMode="auto">
          <a:xfrm>
            <a:off x="5219700" y="3048000"/>
            <a:ext cx="1752600" cy="5334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5" name="Text Box 3"/>
          <p:cNvSpPr txBox="1">
            <a:spLocks noChangeArrowheads="1"/>
          </p:cNvSpPr>
          <p:nvPr/>
        </p:nvSpPr>
        <p:spPr bwMode="auto">
          <a:xfrm>
            <a:off x="304800" y="304801"/>
            <a:ext cx="7696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b="1" dirty="0">
                <a:solidFill>
                  <a:srgbClr val="0000FF"/>
                </a:solidFill>
                <a:latin typeface="Franklin Gothic Book" pitchFamily="34" charset="0"/>
              </a:rPr>
              <a:t>Effect Of Genetic Drift On Genetic Diversity</a:t>
            </a:r>
          </a:p>
        </p:txBody>
      </p:sp>
      <p:sp>
        <p:nvSpPr>
          <p:cNvPr id="330757" name="Text Box 5"/>
          <p:cNvSpPr txBox="1">
            <a:spLocks noChangeArrowheads="1"/>
          </p:cNvSpPr>
          <p:nvPr/>
        </p:nvSpPr>
        <p:spPr bwMode="auto">
          <a:xfrm>
            <a:off x="8670925" y="6334125"/>
            <a:ext cx="149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Franklin Gothic Book" pitchFamily="34" charset="0"/>
              </a:rPr>
              <a:t>FROM: Buri 1956</a:t>
            </a:r>
          </a:p>
        </p:txBody>
      </p:sp>
      <p:pic>
        <p:nvPicPr>
          <p:cNvPr id="334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089" y="1292736"/>
            <a:ext cx="7696200" cy="5153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0759" name="Text Box 7"/>
          <p:cNvSpPr txBox="1">
            <a:spLocks noChangeArrowheads="1"/>
          </p:cNvSpPr>
          <p:nvPr/>
        </p:nvSpPr>
        <p:spPr bwMode="auto">
          <a:xfrm>
            <a:off x="8131017" y="3047879"/>
            <a:ext cx="11824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latin typeface="Franklin Gothic Book" pitchFamily="34" charset="0"/>
              </a:rPr>
              <a:t>N</a:t>
            </a:r>
            <a:r>
              <a:rPr lang="en-US" altLang="en-US" baseline="-25000" dirty="0">
                <a:latin typeface="Franklin Gothic Book" pitchFamily="34" charset="0"/>
              </a:rPr>
              <a:t>a</a:t>
            </a:r>
            <a:r>
              <a:rPr lang="en-US" altLang="en-US" dirty="0">
                <a:latin typeface="Franklin Gothic Book" pitchFamily="34" charset="0"/>
              </a:rPr>
              <a:t> = 16</a:t>
            </a:r>
          </a:p>
        </p:txBody>
      </p:sp>
      <p:sp>
        <p:nvSpPr>
          <p:cNvPr id="330760" name="Text Box 8"/>
          <p:cNvSpPr txBox="1">
            <a:spLocks noChangeArrowheads="1"/>
          </p:cNvSpPr>
          <p:nvPr/>
        </p:nvSpPr>
        <p:spPr bwMode="auto">
          <a:xfrm>
            <a:off x="8276432" y="3962400"/>
            <a:ext cx="1001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latin typeface="Franklin Gothic Book" pitchFamily="34" charset="0"/>
              </a:rPr>
              <a:t>N</a:t>
            </a:r>
            <a:r>
              <a:rPr lang="en-US" altLang="en-US" baseline="-25000" dirty="0">
                <a:latin typeface="Franklin Gothic Book" pitchFamily="34" charset="0"/>
              </a:rPr>
              <a:t>e</a:t>
            </a:r>
            <a:r>
              <a:rPr lang="en-US" altLang="en-US" dirty="0">
                <a:latin typeface="Franklin Gothic Book" pitchFamily="34" charset="0"/>
              </a:rPr>
              <a:t> = 9</a:t>
            </a:r>
          </a:p>
        </p:txBody>
      </p:sp>
      <p:pic>
        <p:nvPicPr>
          <p:cNvPr id="330758" name="Picture 6" descr="drosophila_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7399" y="130485"/>
            <a:ext cx="2300287" cy="2324501"/>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0760"/>
                                        </p:tgtEl>
                                        <p:attrNameLst>
                                          <p:attrName>style.visibility</p:attrName>
                                        </p:attrNameLst>
                                      </p:cBhvr>
                                      <p:to>
                                        <p:strVal val="visible"/>
                                      </p:to>
                                    </p:set>
                                    <p:animEffect transition="in" filter="fade">
                                      <p:cBhvr>
                                        <p:cTn id="7" dur="500"/>
                                        <p:tgtEl>
                                          <p:spTgt spid="330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60"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4611" name="Text Box 3"/>
          <p:cNvSpPr txBox="1">
            <a:spLocks noChangeArrowheads="1"/>
          </p:cNvSpPr>
          <p:nvPr/>
        </p:nvSpPr>
        <p:spPr bwMode="auto">
          <a:xfrm>
            <a:off x="2346325" y="15636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324612" name="Text Box 4"/>
          <p:cNvSpPr txBox="1">
            <a:spLocks noChangeArrowheads="1"/>
          </p:cNvSpPr>
          <p:nvPr/>
        </p:nvSpPr>
        <p:spPr bwMode="auto">
          <a:xfrm>
            <a:off x="3352801" y="304801"/>
            <a:ext cx="54387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5425" indent="-22542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marL="0" indent="0" algn="ctr"/>
            <a:r>
              <a:rPr lang="en-US" altLang="en-US" sz="2800" b="1" dirty="0">
                <a:solidFill>
                  <a:srgbClr val="FF6600"/>
                </a:solidFill>
                <a:latin typeface="Arial" charset="0"/>
              </a:rPr>
              <a:t>Can random genetic drift cause maladaptive evolution?</a:t>
            </a:r>
          </a:p>
        </p:txBody>
      </p:sp>
      <p:pic>
        <p:nvPicPr>
          <p:cNvPr id="333826" name="Picture 2" descr="http://upload.wikimedia.org/wikipedia/commons/5/5d/Irish_Elk_fro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1" y="1371600"/>
            <a:ext cx="7800107" cy="548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5634" name="Text Box 2"/>
          <p:cNvSpPr txBox="1">
            <a:spLocks noChangeArrowheads="1"/>
          </p:cNvSpPr>
          <p:nvPr/>
        </p:nvSpPr>
        <p:spPr bwMode="auto">
          <a:xfrm>
            <a:off x="2705100" y="3048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0000FF"/>
                </a:solidFill>
              </a:rPr>
              <a:t>GENETIC EFFECTIVE POPULATION SIZE (</a:t>
            </a:r>
            <a:r>
              <a:rPr lang="en-US" altLang="en-US" b="1">
                <a:solidFill>
                  <a:srgbClr val="FF3300"/>
                </a:solidFill>
              </a:rPr>
              <a:t>N</a:t>
            </a:r>
            <a:r>
              <a:rPr lang="en-US" altLang="en-US" b="1" baseline="-25000">
                <a:solidFill>
                  <a:srgbClr val="FF3300"/>
                </a:solidFill>
              </a:rPr>
              <a:t>E</a:t>
            </a:r>
            <a:r>
              <a:rPr lang="en-US" altLang="en-US" b="1">
                <a:solidFill>
                  <a:srgbClr val="0000FF"/>
                </a:solidFill>
              </a:rPr>
              <a:t>)</a:t>
            </a:r>
          </a:p>
        </p:txBody>
      </p:sp>
      <p:sp>
        <p:nvSpPr>
          <p:cNvPr id="325635" name="Text Box 3"/>
          <p:cNvSpPr txBox="1">
            <a:spLocks noChangeArrowheads="1"/>
          </p:cNvSpPr>
          <p:nvPr/>
        </p:nvSpPr>
        <p:spPr bwMode="auto">
          <a:xfrm>
            <a:off x="2000251" y="1295401"/>
            <a:ext cx="8189913"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Clr>
                <a:srgbClr val="FF3300"/>
              </a:buClr>
              <a:buFont typeface="Wingdings" pitchFamily="2" charset="2"/>
              <a:buChar char="§"/>
            </a:pPr>
            <a:r>
              <a:rPr lang="en-US" altLang="en-US" sz="2000">
                <a:latin typeface="Arial" charset="0"/>
              </a:rPr>
              <a:t>The effective population size is often &lt;&lt; than the actual census size</a:t>
            </a:r>
          </a:p>
          <a:p>
            <a:pPr>
              <a:buClr>
                <a:srgbClr val="FF3300"/>
              </a:buClr>
              <a:buFont typeface="Wingdings" pitchFamily="2" charset="2"/>
              <a:buChar char="§"/>
            </a:pPr>
            <a:endParaRPr lang="en-US" altLang="en-US" sz="2000">
              <a:latin typeface="Arial" charset="0"/>
            </a:endParaRPr>
          </a:p>
          <a:p>
            <a:pPr>
              <a:buClr>
                <a:srgbClr val="FF3300"/>
              </a:buClr>
              <a:buFont typeface="Wingdings" pitchFamily="2" charset="2"/>
              <a:buNone/>
            </a:pPr>
            <a:r>
              <a:rPr lang="en-US" altLang="en-US" sz="2000">
                <a:latin typeface="Arial" charset="0"/>
              </a:rPr>
              <a:t>					N</a:t>
            </a:r>
            <a:r>
              <a:rPr lang="en-US" altLang="en-US" sz="2000" baseline="-25000">
                <a:latin typeface="Arial" charset="0"/>
              </a:rPr>
              <a:t>e</a:t>
            </a:r>
            <a:r>
              <a:rPr lang="en-US" altLang="en-US" sz="2000">
                <a:latin typeface="Arial" charset="0"/>
              </a:rPr>
              <a:t> &lt;&lt; N</a:t>
            </a:r>
            <a:r>
              <a:rPr lang="en-US" altLang="en-US" sz="2000" baseline="-25000">
                <a:latin typeface="Arial" charset="0"/>
              </a:rPr>
              <a:t>a</a:t>
            </a:r>
          </a:p>
          <a:p>
            <a:pPr>
              <a:buClr>
                <a:srgbClr val="FF3300"/>
              </a:buClr>
              <a:buFont typeface="Wingdings" pitchFamily="2" charset="2"/>
              <a:buChar char="§"/>
            </a:pPr>
            <a:endParaRPr lang="en-US" altLang="en-US" sz="2000" b="1">
              <a:latin typeface="Arial" charset="0"/>
            </a:endParaRPr>
          </a:p>
          <a:p>
            <a:pPr>
              <a:buClr>
                <a:srgbClr val="FF3300"/>
              </a:buClr>
              <a:buFont typeface="Wingdings" pitchFamily="2" charset="2"/>
              <a:buChar char="§"/>
            </a:pPr>
            <a:r>
              <a:rPr lang="en-US" altLang="en-US" sz="2000">
                <a:latin typeface="Arial" charset="0"/>
              </a:rPr>
              <a:t>Consider a sexual population consisting of N</a:t>
            </a:r>
            <a:r>
              <a:rPr lang="en-US" altLang="en-US" sz="2000" baseline="-25000">
                <a:latin typeface="Arial" charset="0"/>
              </a:rPr>
              <a:t>m</a:t>
            </a:r>
            <a:r>
              <a:rPr lang="en-US" altLang="en-US" sz="2000">
                <a:latin typeface="Arial" charset="0"/>
              </a:rPr>
              <a:t> males and N</a:t>
            </a:r>
            <a:r>
              <a:rPr lang="en-US" altLang="en-US" sz="2000" baseline="-25000">
                <a:latin typeface="Arial" charset="0"/>
              </a:rPr>
              <a:t>f</a:t>
            </a:r>
            <a:r>
              <a:rPr lang="en-US" altLang="en-US" sz="2000">
                <a:latin typeface="Arial" charset="0"/>
              </a:rPr>
              <a:t> females</a:t>
            </a:r>
          </a:p>
          <a:p>
            <a:pPr>
              <a:buClr>
                <a:srgbClr val="FF3300"/>
              </a:buClr>
              <a:buFont typeface="Wingdings" pitchFamily="2" charset="2"/>
              <a:buChar char="§"/>
            </a:pPr>
            <a:endParaRPr lang="en-US" altLang="en-US" sz="2000">
              <a:latin typeface="Arial" charset="0"/>
            </a:endParaRPr>
          </a:p>
          <a:p>
            <a:pPr>
              <a:buClr>
                <a:srgbClr val="FF3300"/>
              </a:buClr>
              <a:buFont typeface="Wingdings" pitchFamily="2" charset="2"/>
              <a:buChar char="§"/>
            </a:pPr>
            <a:r>
              <a:rPr lang="en-US" altLang="en-US" sz="2000">
                <a:latin typeface="Arial" charset="0"/>
              </a:rPr>
              <a:t>The actual size is,		N</a:t>
            </a:r>
            <a:r>
              <a:rPr lang="en-US" altLang="en-US" sz="2000" baseline="-25000">
                <a:latin typeface="Arial" charset="0"/>
              </a:rPr>
              <a:t>a</a:t>
            </a:r>
            <a:r>
              <a:rPr lang="en-US" altLang="en-US" sz="2000">
                <a:latin typeface="Arial" charset="0"/>
              </a:rPr>
              <a:t> = N</a:t>
            </a:r>
            <a:r>
              <a:rPr lang="en-US" altLang="en-US" sz="2000" baseline="-25000">
                <a:latin typeface="Arial" charset="0"/>
              </a:rPr>
              <a:t>m</a:t>
            </a:r>
            <a:r>
              <a:rPr lang="en-US" altLang="en-US" sz="2000">
                <a:latin typeface="Arial" charset="0"/>
              </a:rPr>
              <a:t> + N</a:t>
            </a:r>
            <a:r>
              <a:rPr lang="en-US" altLang="en-US" sz="2000" baseline="-25000">
                <a:latin typeface="Arial" charset="0"/>
              </a:rPr>
              <a:t>f</a:t>
            </a:r>
            <a:r>
              <a:rPr lang="en-US" altLang="en-US" sz="2000">
                <a:latin typeface="Arial" charset="0"/>
              </a:rPr>
              <a:t>		but,</a:t>
            </a:r>
          </a:p>
          <a:p>
            <a:pPr>
              <a:buClr>
                <a:srgbClr val="FF3300"/>
              </a:buClr>
              <a:buFont typeface="Wingdings" pitchFamily="2" charset="2"/>
              <a:buChar char="§"/>
            </a:pPr>
            <a:endParaRPr lang="en-US" altLang="en-US" sz="2000">
              <a:latin typeface="Arial" charset="0"/>
            </a:endParaRPr>
          </a:p>
          <a:p>
            <a:pPr>
              <a:buClr>
                <a:srgbClr val="FF3300"/>
              </a:buClr>
              <a:buFont typeface="Wingdings" pitchFamily="2" charset="2"/>
              <a:buChar char="§"/>
            </a:pPr>
            <a:r>
              <a:rPr lang="en-US" altLang="en-US" sz="2000">
                <a:latin typeface="Arial" charset="0"/>
              </a:rPr>
              <a:t>The effective size is,</a:t>
            </a:r>
            <a:endParaRPr lang="en-US" altLang="en-US" sz="2000" baseline="-25000">
              <a:latin typeface="Arial" charset="0"/>
            </a:endParaRPr>
          </a:p>
        </p:txBody>
      </p:sp>
      <p:grpSp>
        <p:nvGrpSpPr>
          <p:cNvPr id="325638" name="Group 6"/>
          <p:cNvGrpSpPr>
            <a:grpSpLocks/>
          </p:cNvGrpSpPr>
          <p:nvPr/>
        </p:nvGrpSpPr>
        <p:grpSpPr bwMode="auto">
          <a:xfrm>
            <a:off x="4762500" y="4572000"/>
            <a:ext cx="2667000" cy="1295400"/>
            <a:chOff x="2064" y="3120"/>
            <a:chExt cx="1680" cy="816"/>
          </a:xfrm>
        </p:grpSpPr>
        <p:graphicFrame>
          <p:nvGraphicFramePr>
            <p:cNvPr id="325636" name="Object 4"/>
            <p:cNvGraphicFramePr>
              <a:graphicFrameLocks noChangeAspect="1"/>
            </p:cNvGraphicFramePr>
            <p:nvPr/>
          </p:nvGraphicFramePr>
          <p:xfrm>
            <a:off x="2160" y="3168"/>
            <a:ext cx="1440" cy="720"/>
          </p:xfrm>
          <a:graphic>
            <a:graphicData uri="http://schemas.openxmlformats.org/presentationml/2006/ole">
              <mc:AlternateContent xmlns:mc="http://schemas.openxmlformats.org/markup-compatibility/2006">
                <mc:Choice xmlns:v="urn:schemas-microsoft-com:vml" Requires="v">
                  <p:oleObj name="Equation" r:id="rId2" imgW="939600" imgH="469800" progId="Equation.3">
                    <p:embed/>
                  </p:oleObj>
                </mc:Choice>
                <mc:Fallback>
                  <p:oleObj name="Equation" r:id="rId2" imgW="939600" imgH="4698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 y="3168"/>
                          <a:ext cx="1440" cy="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5637" name="Rectangle 5"/>
            <p:cNvSpPr>
              <a:spLocks noChangeArrowheads="1"/>
            </p:cNvSpPr>
            <p:nvPr/>
          </p:nvSpPr>
          <p:spPr bwMode="auto">
            <a:xfrm>
              <a:off x="2064" y="3120"/>
              <a:ext cx="1680" cy="816"/>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6418" name="Picture 2" descr="Ne Skewed Sex rat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414" y="1447801"/>
            <a:ext cx="6861175" cy="4816475"/>
          </a:xfrm>
          <a:prstGeom prst="rect">
            <a:avLst/>
          </a:prstGeom>
          <a:noFill/>
          <a:extLst>
            <a:ext uri="{909E8E84-426E-40DD-AFC4-6F175D3DCCD1}">
              <a14:hiddenFill xmlns:a14="http://schemas.microsoft.com/office/drawing/2010/main">
                <a:solidFill>
                  <a:srgbClr val="FFFFFF"/>
                </a:solidFill>
              </a14:hiddenFill>
            </a:ext>
          </a:extLst>
        </p:spPr>
      </p:pic>
      <p:sp>
        <p:nvSpPr>
          <p:cNvPr id="316419" name="Text Box 3"/>
          <p:cNvSpPr txBox="1">
            <a:spLocks noChangeArrowheads="1"/>
          </p:cNvSpPr>
          <p:nvPr/>
        </p:nvSpPr>
        <p:spPr bwMode="auto">
          <a:xfrm>
            <a:off x="7083041" y="304801"/>
            <a:ext cx="25090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a:t>Equal Sex Ratio</a:t>
            </a:r>
          </a:p>
          <a:p>
            <a:pPr algn="ctr"/>
            <a:r>
              <a:rPr lang="en-US" altLang="en-US" b="1"/>
              <a:t>N</a:t>
            </a:r>
            <a:r>
              <a:rPr lang="en-US" altLang="en-US" b="1" baseline="-25000"/>
              <a:t>m</a:t>
            </a:r>
            <a:r>
              <a:rPr lang="en-US" altLang="en-US" b="1"/>
              <a:t> = N</a:t>
            </a:r>
            <a:r>
              <a:rPr lang="en-US" altLang="en-US" b="1" baseline="-25000"/>
              <a:t>f </a:t>
            </a:r>
            <a:r>
              <a:rPr lang="en-US" altLang="en-US" b="1"/>
              <a:t>= 50</a:t>
            </a:r>
            <a:endParaRPr lang="en-US" altLang="en-US" b="1" baseline="-25000"/>
          </a:p>
        </p:txBody>
      </p:sp>
      <p:sp>
        <p:nvSpPr>
          <p:cNvPr id="316420" name="Line 4"/>
          <p:cNvSpPr>
            <a:spLocks noChangeShapeType="1"/>
          </p:cNvSpPr>
          <p:nvPr/>
        </p:nvSpPr>
        <p:spPr bwMode="auto">
          <a:xfrm flipH="1">
            <a:off x="6705600" y="1066800"/>
            <a:ext cx="381000" cy="3810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421" name="Text Box 5"/>
          <p:cNvSpPr txBox="1">
            <a:spLocks noChangeArrowheads="1"/>
          </p:cNvSpPr>
          <p:nvPr/>
        </p:nvSpPr>
        <p:spPr bwMode="auto">
          <a:xfrm>
            <a:off x="1828801" y="228601"/>
            <a:ext cx="42659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25425" indent="-22542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Clr>
                <a:srgbClr val="FF3300"/>
              </a:buClr>
              <a:buFont typeface="Wingdings" pitchFamily="2" charset="2"/>
              <a:buChar char="§"/>
            </a:pPr>
            <a:r>
              <a:rPr lang="en-US" altLang="en-US">
                <a:latin typeface="Arial" charset="0"/>
              </a:rPr>
              <a:t>For a population of N</a:t>
            </a:r>
            <a:r>
              <a:rPr lang="en-US" altLang="en-US" baseline="-25000">
                <a:latin typeface="Arial" charset="0"/>
              </a:rPr>
              <a:t>a</a:t>
            </a:r>
            <a:r>
              <a:rPr lang="en-US" altLang="en-US">
                <a:latin typeface="Arial" charset="0"/>
              </a:rPr>
              <a:t> = 100</a:t>
            </a:r>
          </a:p>
          <a:p>
            <a:pPr>
              <a:buClr>
                <a:srgbClr val="FF3300"/>
              </a:buClr>
              <a:buFont typeface="Wingdings" pitchFamily="2" charset="2"/>
              <a:buChar char="§"/>
            </a:pPr>
            <a:endParaRPr lang="en-US" altLang="en-US">
              <a:latin typeface="Arial" charset="0"/>
            </a:endParaRPr>
          </a:p>
        </p:txBody>
      </p:sp>
      <p:sp>
        <p:nvSpPr>
          <p:cNvPr id="316422" name="Line 6"/>
          <p:cNvSpPr>
            <a:spLocks noChangeShapeType="1"/>
          </p:cNvSpPr>
          <p:nvPr/>
        </p:nvSpPr>
        <p:spPr bwMode="auto">
          <a:xfrm flipV="1">
            <a:off x="4800600" y="2971800"/>
            <a:ext cx="0" cy="2209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423" name="Line 7"/>
          <p:cNvSpPr>
            <a:spLocks noChangeShapeType="1"/>
          </p:cNvSpPr>
          <p:nvPr/>
        </p:nvSpPr>
        <p:spPr bwMode="auto">
          <a:xfrm flipH="1">
            <a:off x="3733800" y="2971800"/>
            <a:ext cx="106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425" name="Text Box 9"/>
          <p:cNvSpPr txBox="1">
            <a:spLocks noChangeArrowheads="1"/>
          </p:cNvSpPr>
          <p:nvPr/>
        </p:nvSpPr>
        <p:spPr bwMode="auto">
          <a:xfrm rot="-5400000">
            <a:off x="2397125" y="3152775"/>
            <a:ext cx="160655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EFFECTIVE SIZE</a:t>
            </a:r>
          </a:p>
        </p:txBody>
      </p:sp>
      <p:sp>
        <p:nvSpPr>
          <p:cNvPr id="316426" name="Text Box 10"/>
          <p:cNvSpPr txBox="1">
            <a:spLocks noChangeArrowheads="1"/>
          </p:cNvSpPr>
          <p:nvPr/>
        </p:nvSpPr>
        <p:spPr bwMode="auto">
          <a:xfrm>
            <a:off x="5638801" y="5411788"/>
            <a:ext cx="1814513"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PERCENT FEMALE</a:t>
            </a:r>
          </a:p>
        </p:txBody>
      </p:sp>
      <p:sp>
        <p:nvSpPr>
          <p:cNvPr id="316427" name="Oval 11"/>
          <p:cNvSpPr>
            <a:spLocks noChangeArrowheads="1"/>
          </p:cNvSpPr>
          <p:nvPr/>
        </p:nvSpPr>
        <p:spPr bwMode="auto">
          <a:xfrm>
            <a:off x="6248400" y="1447800"/>
            <a:ext cx="304800" cy="304800"/>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26" name="Picture 2" descr="http://4.bp.blogspot.com/-zyo2_dKSZ-s/Th4Fay-vh9I/AAAAAAAAKOY/7vtAc44eh28/s1600/inbreeding-poster1.jpg"/>
          <p:cNvPicPr>
            <a:picLocks noChangeAspect="1" noChangeArrowheads="1"/>
          </p:cNvPicPr>
          <p:nvPr/>
        </p:nvPicPr>
        <p:blipFill rotWithShape="1">
          <a:blip r:embed="rId2">
            <a:extLst>
              <a:ext uri="{28A0092B-C50C-407E-A947-70E740481C1C}">
                <a14:useLocalDpi xmlns:a14="http://schemas.microsoft.com/office/drawing/2010/main" val="0"/>
              </a:ext>
            </a:extLst>
          </a:blip>
          <a:srcRect l="4489" t="5912" r="5360" b="5407"/>
          <a:stretch/>
        </p:blipFill>
        <p:spPr bwMode="auto">
          <a:xfrm>
            <a:off x="1524000" y="-152400"/>
            <a:ext cx="9144000" cy="7066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880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0" name="Group 10"/>
          <p:cNvGrpSpPr>
            <a:grpSpLocks/>
          </p:cNvGrpSpPr>
          <p:nvPr/>
        </p:nvGrpSpPr>
        <p:grpSpPr bwMode="auto">
          <a:xfrm>
            <a:off x="2286000" y="1524000"/>
            <a:ext cx="5638800" cy="4648200"/>
            <a:chOff x="240" y="696"/>
            <a:chExt cx="3552" cy="2928"/>
          </a:xfrm>
        </p:grpSpPr>
        <p:sp>
          <p:nvSpPr>
            <p:cNvPr id="296962" name="Oval 2"/>
            <p:cNvSpPr>
              <a:spLocks noChangeArrowheads="1"/>
            </p:cNvSpPr>
            <p:nvPr/>
          </p:nvSpPr>
          <p:spPr bwMode="auto">
            <a:xfrm>
              <a:off x="288" y="720"/>
              <a:ext cx="1536" cy="2736"/>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963" name="Rectangle 3"/>
            <p:cNvSpPr>
              <a:spLocks noChangeArrowheads="1"/>
            </p:cNvSpPr>
            <p:nvPr/>
          </p:nvSpPr>
          <p:spPr bwMode="auto">
            <a:xfrm>
              <a:off x="240" y="696"/>
              <a:ext cx="912" cy="292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964" name="Oval 4"/>
            <p:cNvSpPr>
              <a:spLocks noChangeArrowheads="1"/>
            </p:cNvSpPr>
            <p:nvPr/>
          </p:nvSpPr>
          <p:spPr bwMode="auto">
            <a:xfrm>
              <a:off x="3312" y="1824"/>
              <a:ext cx="480" cy="52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96967" name="Text Box 7"/>
          <p:cNvSpPr txBox="1">
            <a:spLocks noChangeArrowheads="1"/>
          </p:cNvSpPr>
          <p:nvPr/>
        </p:nvSpPr>
        <p:spPr bwMode="auto">
          <a:xfrm>
            <a:off x="4612261" y="304801"/>
            <a:ext cx="29674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solidFill>
                  <a:srgbClr val="0000FF"/>
                </a:solidFill>
              </a:rPr>
              <a:t>Model Of Migration</a:t>
            </a:r>
          </a:p>
        </p:txBody>
      </p:sp>
    </p:spTree>
    <p:extLst>
      <p:ext uri="{BB962C8B-B14F-4D97-AF65-F5344CB8AC3E}">
        <p14:creationId xmlns:p14="http://schemas.microsoft.com/office/powerpoint/2010/main" val="3531403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026"/>
          <p:cNvSpPr txBox="1">
            <a:spLocks noChangeArrowheads="1"/>
          </p:cNvSpPr>
          <p:nvPr/>
        </p:nvSpPr>
        <p:spPr bwMode="auto">
          <a:xfrm>
            <a:off x="1801915" y="152400"/>
            <a:ext cx="85881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b="1" dirty="0">
                <a:solidFill>
                  <a:srgbClr val="0000FF"/>
                </a:solidFill>
              </a:rPr>
              <a:t>Non-Random Mating’s Effect on Allele Frequency</a:t>
            </a:r>
          </a:p>
        </p:txBody>
      </p:sp>
      <p:sp>
        <p:nvSpPr>
          <p:cNvPr id="18438" name="Text Box 1030"/>
          <p:cNvSpPr txBox="1">
            <a:spLocks noChangeArrowheads="1"/>
          </p:cNvSpPr>
          <p:nvPr/>
        </p:nvSpPr>
        <p:spPr bwMode="auto">
          <a:xfrm>
            <a:off x="228600" y="838200"/>
            <a:ext cx="117348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5425" indent="-225425">
              <a:defRPr sz="2400">
                <a:solidFill>
                  <a:schemeClr val="tx1"/>
                </a:solidFill>
                <a:latin typeface="Times New Roman" pitchFamily="18" charset="0"/>
              </a:defRPr>
            </a:lvl1pPr>
            <a:lvl2pPr marL="968375" indent="-457200">
              <a:defRPr sz="2400">
                <a:solidFill>
                  <a:schemeClr val="tx1"/>
                </a:solidFill>
                <a:latin typeface="Times New Roman" pitchFamily="18" charset="0"/>
              </a:defRPr>
            </a:lvl2pPr>
            <a:lvl3pPr marL="1539875" indent="-457200">
              <a:defRPr sz="2400">
                <a:solidFill>
                  <a:schemeClr val="tx1"/>
                </a:solidFill>
                <a:latin typeface="Times New Roman" pitchFamily="18" charset="0"/>
              </a:defRPr>
            </a:lvl3pPr>
            <a:lvl4pPr marL="2111375" indent="-457200">
              <a:defRPr sz="2400">
                <a:solidFill>
                  <a:schemeClr val="tx1"/>
                </a:solidFill>
                <a:latin typeface="Times New Roman" pitchFamily="18" charset="0"/>
              </a:defRPr>
            </a:lvl4pPr>
            <a:lvl5pPr marL="2682875" indent="-457200">
              <a:defRPr sz="2400">
                <a:solidFill>
                  <a:schemeClr val="tx1"/>
                </a:solidFill>
                <a:latin typeface="Times New Roman" pitchFamily="18" charset="0"/>
              </a:defRPr>
            </a:lvl5pPr>
            <a:lvl6pPr marL="3140075" indent="-457200" fontAlgn="base">
              <a:spcBef>
                <a:spcPct val="0"/>
              </a:spcBef>
              <a:spcAft>
                <a:spcPct val="0"/>
              </a:spcAft>
              <a:defRPr sz="2400">
                <a:solidFill>
                  <a:schemeClr val="tx1"/>
                </a:solidFill>
                <a:latin typeface="Times New Roman" pitchFamily="18" charset="0"/>
              </a:defRPr>
            </a:lvl6pPr>
            <a:lvl7pPr marL="3597275" indent="-457200" fontAlgn="base">
              <a:spcBef>
                <a:spcPct val="0"/>
              </a:spcBef>
              <a:spcAft>
                <a:spcPct val="0"/>
              </a:spcAft>
              <a:defRPr sz="2400">
                <a:solidFill>
                  <a:schemeClr val="tx1"/>
                </a:solidFill>
                <a:latin typeface="Times New Roman" pitchFamily="18" charset="0"/>
              </a:defRPr>
            </a:lvl7pPr>
            <a:lvl8pPr marL="4054475" indent="-457200" fontAlgn="base">
              <a:spcBef>
                <a:spcPct val="0"/>
              </a:spcBef>
              <a:spcAft>
                <a:spcPct val="0"/>
              </a:spcAft>
              <a:defRPr sz="2400">
                <a:solidFill>
                  <a:schemeClr val="tx1"/>
                </a:solidFill>
                <a:latin typeface="Times New Roman" pitchFamily="18" charset="0"/>
              </a:defRPr>
            </a:lvl8pPr>
            <a:lvl9pPr marL="4511675" indent="-457200" fontAlgn="base">
              <a:spcBef>
                <a:spcPct val="0"/>
              </a:spcBef>
              <a:spcAft>
                <a:spcPct val="0"/>
              </a:spcAft>
              <a:defRPr sz="2400">
                <a:solidFill>
                  <a:schemeClr val="tx1"/>
                </a:solidFill>
                <a:latin typeface="Times New Roman" pitchFamily="18" charset="0"/>
              </a:defRPr>
            </a:lvl9pPr>
          </a:lstStyle>
          <a:p>
            <a:pPr>
              <a:buClr>
                <a:srgbClr val="FF0000"/>
              </a:buClr>
              <a:buFont typeface="Wingdings" pitchFamily="2" charset="2"/>
              <a:buChar char="§"/>
            </a:pPr>
            <a:r>
              <a:rPr lang="en-US" altLang="en-US" dirty="0">
                <a:latin typeface="Arial" charset="0"/>
              </a:rPr>
              <a:t>Let’s use the extreme case of self-fertilization to think about the consequences of inbreeding on heterozygosity</a:t>
            </a:r>
          </a:p>
          <a:p>
            <a:pPr>
              <a:buClr>
                <a:srgbClr val="FF0000"/>
              </a:buClr>
              <a:buFont typeface="Wingdings" pitchFamily="2" charset="2"/>
              <a:buChar char="§"/>
            </a:pPr>
            <a:endParaRPr lang="en-US" altLang="en-US" dirty="0">
              <a:latin typeface="Arial" charset="0"/>
            </a:endParaRPr>
          </a:p>
          <a:p>
            <a:pPr>
              <a:buClr>
                <a:srgbClr val="FF0000"/>
              </a:buClr>
              <a:buFont typeface="Wingdings" pitchFamily="2" charset="2"/>
              <a:buChar char="§"/>
            </a:pPr>
            <a:r>
              <a:rPr lang="en-US" altLang="en-US" dirty="0">
                <a:latin typeface="Arial" charset="0"/>
              </a:rPr>
              <a:t>Start with a non-inbred population w/ 2 alleles, one dominant and one recessive</a:t>
            </a:r>
          </a:p>
          <a:p>
            <a:pPr>
              <a:buClr>
                <a:srgbClr val="FF0000"/>
              </a:buClr>
              <a:buFont typeface="Wingdings" pitchFamily="2" charset="2"/>
              <a:buChar char="§"/>
            </a:pPr>
            <a:r>
              <a:rPr lang="en-US" altLang="en-US" dirty="0">
                <a:solidFill>
                  <a:srgbClr val="FF6600"/>
                </a:solidFill>
                <a:latin typeface="Arial" charset="0"/>
              </a:rPr>
              <a:t>What genotypes are present in population?</a:t>
            </a:r>
          </a:p>
          <a:p>
            <a:pPr>
              <a:buClr>
                <a:srgbClr val="FF0000"/>
              </a:buClr>
              <a:buFont typeface="Wingdings" pitchFamily="2" charset="2"/>
              <a:buChar char="§"/>
            </a:pPr>
            <a:r>
              <a:rPr lang="en-US" altLang="en-US" dirty="0">
                <a:solidFill>
                  <a:srgbClr val="FF6600"/>
                </a:solidFill>
                <a:latin typeface="Arial" charset="0"/>
              </a:rPr>
              <a:t>Assuming 1 individual with each genotype, what are allele frequencies?</a:t>
            </a:r>
          </a:p>
          <a:p>
            <a:pPr>
              <a:buClr>
                <a:srgbClr val="FF0000"/>
              </a:buClr>
              <a:buFont typeface="Wingdings" pitchFamily="2" charset="2"/>
              <a:buChar char="§"/>
            </a:pPr>
            <a:r>
              <a:rPr lang="en-US" altLang="en-US" dirty="0">
                <a:latin typeface="Arial" charset="0"/>
              </a:rPr>
              <a:t>Start to inbreed (w/ self)</a:t>
            </a:r>
          </a:p>
          <a:p>
            <a:pPr>
              <a:buClr>
                <a:srgbClr val="FF0000"/>
              </a:buClr>
              <a:buFont typeface="Wingdings" pitchFamily="2" charset="2"/>
              <a:buChar char="§"/>
            </a:pPr>
            <a:r>
              <a:rPr lang="en-US" altLang="en-US" dirty="0">
                <a:latin typeface="Arial" charset="0"/>
              </a:rPr>
              <a:t>Draw Punnett squares showing the potential genotypes of offspring</a:t>
            </a:r>
          </a:p>
          <a:p>
            <a:pPr>
              <a:buClr>
                <a:srgbClr val="FF0000"/>
              </a:buClr>
              <a:buFont typeface="Wingdings" pitchFamily="2" charset="2"/>
              <a:buChar char="§"/>
            </a:pPr>
            <a:r>
              <a:rPr lang="en-US" altLang="en-US" dirty="0">
                <a:latin typeface="Arial" charset="0"/>
              </a:rPr>
              <a:t>Assume all 4 offspring from each parent survive, </a:t>
            </a:r>
            <a:r>
              <a:rPr lang="en-US" altLang="en-US" dirty="0">
                <a:solidFill>
                  <a:srgbClr val="FF6600"/>
                </a:solidFill>
                <a:latin typeface="Arial" charset="0"/>
              </a:rPr>
              <a:t>how many of each genotype now?</a:t>
            </a:r>
          </a:p>
          <a:p>
            <a:pPr>
              <a:buClr>
                <a:srgbClr val="FF0000"/>
              </a:buClr>
              <a:buFont typeface="Wingdings" pitchFamily="2" charset="2"/>
              <a:buChar char="§"/>
            </a:pPr>
            <a:r>
              <a:rPr lang="en-US" altLang="en-US" dirty="0">
                <a:latin typeface="Arial" charset="0"/>
              </a:rPr>
              <a:t>Re-calculate allele frequencies in this new generation</a:t>
            </a:r>
          </a:p>
          <a:p>
            <a:pPr>
              <a:buClr>
                <a:srgbClr val="FF0000"/>
              </a:buClr>
              <a:buFont typeface="Wingdings" pitchFamily="2" charset="2"/>
              <a:buChar char="§"/>
            </a:pPr>
            <a:r>
              <a:rPr lang="en-US" altLang="en-US" dirty="0">
                <a:latin typeface="Arial" charset="0"/>
              </a:rPr>
              <a:t>Repeat</a:t>
            </a:r>
          </a:p>
          <a:p>
            <a:pPr>
              <a:buClr>
                <a:srgbClr val="FF0000"/>
              </a:buClr>
              <a:buFont typeface="Wingdings" pitchFamily="2" charset="2"/>
              <a:buChar char="§"/>
            </a:pPr>
            <a:endParaRPr lang="en-US" altLang="en-US" dirty="0">
              <a:solidFill>
                <a:srgbClr val="FF6600"/>
              </a:solidFill>
              <a:latin typeface="Arial" charset="0"/>
            </a:endParaRPr>
          </a:p>
          <a:p>
            <a:pPr>
              <a:buClr>
                <a:srgbClr val="FF0000"/>
              </a:buClr>
              <a:buFont typeface="Wingdings" pitchFamily="2" charset="2"/>
              <a:buChar char="§"/>
            </a:pPr>
            <a:r>
              <a:rPr lang="en-US" altLang="en-US" dirty="0">
                <a:solidFill>
                  <a:srgbClr val="FF6600"/>
                </a:solidFill>
                <a:latin typeface="Arial" charset="0"/>
              </a:rPr>
              <a:t>Does genotype frequency change?</a:t>
            </a:r>
          </a:p>
          <a:p>
            <a:pPr>
              <a:buClr>
                <a:srgbClr val="FF0000"/>
              </a:buClr>
              <a:buFont typeface="Wingdings" pitchFamily="2" charset="2"/>
              <a:buChar char="§"/>
            </a:pPr>
            <a:r>
              <a:rPr lang="en-US" altLang="en-US" dirty="0">
                <a:solidFill>
                  <a:srgbClr val="FF6600"/>
                </a:solidFill>
                <a:latin typeface="Arial" charset="0"/>
              </a:rPr>
              <a:t>Does allele frequency change?</a:t>
            </a:r>
          </a:p>
          <a:p>
            <a:pPr>
              <a:buClr>
                <a:srgbClr val="FF0000"/>
              </a:buClr>
              <a:buFont typeface="Wingdings" pitchFamily="2" charset="2"/>
              <a:buChar char="§"/>
            </a:pPr>
            <a:r>
              <a:rPr lang="en-US" altLang="en-US" dirty="0">
                <a:solidFill>
                  <a:srgbClr val="FF6600"/>
                </a:solidFill>
                <a:latin typeface="Arial" charset="0"/>
              </a:rPr>
              <a:t>Did non-random mating cause evolution?</a:t>
            </a:r>
          </a:p>
          <a:p>
            <a:pPr>
              <a:buClr>
                <a:srgbClr val="FF0000"/>
              </a:buClr>
              <a:buFont typeface="Wingdings" pitchFamily="2" charset="2"/>
              <a:buChar char="§"/>
            </a:pPr>
            <a:r>
              <a:rPr lang="en-US" altLang="en-US" dirty="0">
                <a:solidFill>
                  <a:srgbClr val="FF6600"/>
                </a:solidFill>
                <a:latin typeface="Arial" charset="0"/>
              </a:rPr>
              <a:t>What does it do?</a:t>
            </a:r>
          </a:p>
        </p:txBody>
      </p:sp>
      <p:sp>
        <p:nvSpPr>
          <p:cNvPr id="2" name="Text Box 1030">
            <a:extLst>
              <a:ext uri="{FF2B5EF4-FFF2-40B4-BE49-F238E27FC236}">
                <a16:creationId xmlns:a16="http://schemas.microsoft.com/office/drawing/2014/main" id="{856FB9F8-1728-4E2C-8215-535B6807281B}"/>
              </a:ext>
            </a:extLst>
          </p:cNvPr>
          <p:cNvSpPr txBox="1">
            <a:spLocks noChangeArrowheads="1"/>
          </p:cNvSpPr>
          <p:nvPr/>
        </p:nvSpPr>
        <p:spPr bwMode="auto">
          <a:xfrm>
            <a:off x="12480925" y="2971801"/>
            <a:ext cx="8321675"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a:defRPr sz="2400">
                <a:solidFill>
                  <a:schemeClr val="tx1"/>
                </a:solidFill>
                <a:latin typeface="Times New Roman" pitchFamily="18" charset="0"/>
              </a:defRPr>
            </a:lvl1pPr>
            <a:lvl2pPr marL="968375" indent="-457200">
              <a:defRPr sz="2400">
                <a:solidFill>
                  <a:schemeClr val="tx1"/>
                </a:solidFill>
                <a:latin typeface="Times New Roman" pitchFamily="18" charset="0"/>
              </a:defRPr>
            </a:lvl2pPr>
            <a:lvl3pPr marL="1539875" indent="-457200">
              <a:defRPr sz="2400">
                <a:solidFill>
                  <a:schemeClr val="tx1"/>
                </a:solidFill>
                <a:latin typeface="Times New Roman" pitchFamily="18" charset="0"/>
              </a:defRPr>
            </a:lvl3pPr>
            <a:lvl4pPr marL="2111375" indent="-457200">
              <a:defRPr sz="2400">
                <a:solidFill>
                  <a:schemeClr val="tx1"/>
                </a:solidFill>
                <a:latin typeface="Times New Roman" pitchFamily="18" charset="0"/>
              </a:defRPr>
            </a:lvl4pPr>
            <a:lvl5pPr marL="2682875" indent="-457200">
              <a:defRPr sz="2400">
                <a:solidFill>
                  <a:schemeClr val="tx1"/>
                </a:solidFill>
                <a:latin typeface="Times New Roman" pitchFamily="18" charset="0"/>
              </a:defRPr>
            </a:lvl5pPr>
            <a:lvl6pPr marL="3140075" indent="-457200" fontAlgn="base">
              <a:spcBef>
                <a:spcPct val="0"/>
              </a:spcBef>
              <a:spcAft>
                <a:spcPct val="0"/>
              </a:spcAft>
              <a:defRPr sz="2400">
                <a:solidFill>
                  <a:schemeClr val="tx1"/>
                </a:solidFill>
                <a:latin typeface="Times New Roman" pitchFamily="18" charset="0"/>
              </a:defRPr>
            </a:lvl6pPr>
            <a:lvl7pPr marL="3597275" indent="-457200" fontAlgn="base">
              <a:spcBef>
                <a:spcPct val="0"/>
              </a:spcBef>
              <a:spcAft>
                <a:spcPct val="0"/>
              </a:spcAft>
              <a:defRPr sz="2400">
                <a:solidFill>
                  <a:schemeClr val="tx1"/>
                </a:solidFill>
                <a:latin typeface="Times New Roman" pitchFamily="18" charset="0"/>
              </a:defRPr>
            </a:lvl7pPr>
            <a:lvl8pPr marL="4054475" indent="-457200" fontAlgn="base">
              <a:spcBef>
                <a:spcPct val="0"/>
              </a:spcBef>
              <a:spcAft>
                <a:spcPct val="0"/>
              </a:spcAft>
              <a:defRPr sz="2400">
                <a:solidFill>
                  <a:schemeClr val="tx1"/>
                </a:solidFill>
                <a:latin typeface="Times New Roman" pitchFamily="18" charset="0"/>
              </a:defRPr>
            </a:lvl8pPr>
            <a:lvl9pPr marL="4511675" indent="-457200" fontAlgn="base">
              <a:spcBef>
                <a:spcPct val="0"/>
              </a:spcBef>
              <a:spcAft>
                <a:spcPct val="0"/>
              </a:spcAft>
              <a:defRPr sz="2400">
                <a:solidFill>
                  <a:schemeClr val="tx1"/>
                </a:solidFill>
                <a:latin typeface="Times New Roman" pitchFamily="18" charset="0"/>
              </a:defRPr>
            </a:lvl9pPr>
          </a:lstStyle>
          <a:p>
            <a:pPr>
              <a:buClr>
                <a:srgbClr val="FF0000"/>
              </a:buClr>
              <a:buFont typeface="Wingdings" pitchFamily="2" charset="2"/>
              <a:buChar char="§"/>
            </a:pPr>
            <a:r>
              <a:rPr lang="en-US" altLang="en-US" dirty="0">
                <a:latin typeface="Arial" charset="0"/>
              </a:rPr>
              <a:t>Extreme case of self-fertilization:</a:t>
            </a:r>
          </a:p>
          <a:p>
            <a:endParaRPr lang="en-US" altLang="en-US" dirty="0">
              <a:latin typeface="Arial" charset="0"/>
            </a:endParaRPr>
          </a:p>
          <a:p>
            <a:r>
              <a:rPr lang="en-US" altLang="en-US" dirty="0">
                <a:latin typeface="Arial" charset="0"/>
              </a:rPr>
              <a:t>Generation		AA		Aa		aa</a:t>
            </a:r>
          </a:p>
          <a:p>
            <a:endParaRPr lang="en-US" altLang="en-US" dirty="0">
              <a:latin typeface="Arial" charset="0"/>
            </a:endParaRPr>
          </a:p>
          <a:p>
            <a:r>
              <a:rPr lang="en-US" altLang="en-US" b="1" dirty="0">
                <a:latin typeface="Arial" charset="0"/>
              </a:rPr>
              <a:t>	    </a:t>
            </a:r>
            <a:r>
              <a:rPr lang="en-US" altLang="en-US" sz="2000" b="1" dirty="0">
                <a:latin typeface="Arial" charset="0"/>
              </a:rPr>
              <a:t>0			p</a:t>
            </a:r>
            <a:r>
              <a:rPr lang="en-US" altLang="en-US" sz="2000" b="1" baseline="30000" dirty="0">
                <a:latin typeface="Arial" charset="0"/>
              </a:rPr>
              <a:t>2</a:t>
            </a:r>
            <a:r>
              <a:rPr lang="en-US" altLang="en-US" sz="2000" b="1" dirty="0">
                <a:latin typeface="Arial" charset="0"/>
              </a:rPr>
              <a:t>		2pq		q</a:t>
            </a:r>
            <a:r>
              <a:rPr lang="en-US" altLang="en-US" sz="2000" b="1" baseline="30000" dirty="0">
                <a:latin typeface="Arial" charset="0"/>
              </a:rPr>
              <a:t>2</a:t>
            </a:r>
          </a:p>
          <a:p>
            <a:endParaRPr lang="en-US" altLang="en-US" sz="2000" b="1" dirty="0">
              <a:latin typeface="Arial" charset="0"/>
            </a:endParaRPr>
          </a:p>
          <a:p>
            <a:r>
              <a:rPr lang="en-US" altLang="en-US" sz="2000" b="1" dirty="0">
                <a:latin typeface="Arial" charset="0"/>
              </a:rPr>
              <a:t>	     1			p</a:t>
            </a:r>
            <a:r>
              <a:rPr lang="en-US" altLang="en-US" sz="2000" b="1" baseline="30000" dirty="0">
                <a:latin typeface="Arial" charset="0"/>
              </a:rPr>
              <a:t>2</a:t>
            </a:r>
            <a:r>
              <a:rPr lang="en-US" altLang="en-US" sz="2000" b="1" dirty="0">
                <a:latin typeface="Arial" charset="0"/>
              </a:rPr>
              <a:t> + (</a:t>
            </a:r>
            <a:r>
              <a:rPr lang="en-US" altLang="en-US" sz="2000" b="1" dirty="0" err="1">
                <a:latin typeface="Arial" charset="0"/>
              </a:rPr>
              <a:t>pq</a:t>
            </a:r>
            <a:r>
              <a:rPr lang="en-US" altLang="en-US" sz="2000" b="1" dirty="0">
                <a:latin typeface="Arial" charset="0"/>
              </a:rPr>
              <a:t>/2)	</a:t>
            </a:r>
            <a:r>
              <a:rPr lang="en-US" altLang="en-US" sz="2000" b="1" dirty="0" err="1">
                <a:latin typeface="Arial" charset="0"/>
              </a:rPr>
              <a:t>pq</a:t>
            </a:r>
            <a:r>
              <a:rPr lang="en-US" altLang="en-US" sz="2000" b="1" dirty="0">
                <a:latin typeface="Arial" charset="0"/>
              </a:rPr>
              <a:t>		q</a:t>
            </a:r>
            <a:r>
              <a:rPr lang="en-US" altLang="en-US" sz="2000" b="1" baseline="30000" dirty="0">
                <a:latin typeface="Arial" charset="0"/>
              </a:rPr>
              <a:t>2</a:t>
            </a:r>
            <a:r>
              <a:rPr lang="en-US" altLang="en-US" sz="2000" b="1" dirty="0">
                <a:latin typeface="Arial" charset="0"/>
              </a:rPr>
              <a:t> + (</a:t>
            </a:r>
            <a:r>
              <a:rPr lang="en-US" altLang="en-US" sz="2000" b="1" dirty="0" err="1">
                <a:latin typeface="Arial" charset="0"/>
              </a:rPr>
              <a:t>pq</a:t>
            </a:r>
            <a:r>
              <a:rPr lang="en-US" altLang="en-US" sz="2000" b="1" dirty="0">
                <a:latin typeface="Arial" charset="0"/>
              </a:rPr>
              <a:t>/2)</a:t>
            </a:r>
          </a:p>
          <a:p>
            <a:endParaRPr lang="en-US" altLang="en-US" sz="2000" b="1" dirty="0">
              <a:latin typeface="Arial" charset="0"/>
            </a:endParaRPr>
          </a:p>
          <a:p>
            <a:r>
              <a:rPr lang="en-US" altLang="en-US" sz="2000" b="1" dirty="0">
                <a:latin typeface="Arial" charset="0"/>
              </a:rPr>
              <a:t>	     2			p</a:t>
            </a:r>
            <a:r>
              <a:rPr lang="en-US" altLang="en-US" sz="2000" b="1" baseline="30000" dirty="0">
                <a:latin typeface="Arial" charset="0"/>
              </a:rPr>
              <a:t>2</a:t>
            </a:r>
            <a:r>
              <a:rPr lang="en-US" altLang="en-US" sz="2000" b="1" dirty="0">
                <a:latin typeface="Arial" charset="0"/>
              </a:rPr>
              <a:t> + (3pq/4)	</a:t>
            </a:r>
            <a:r>
              <a:rPr lang="en-US" altLang="en-US" sz="2000" b="1" dirty="0" err="1">
                <a:latin typeface="Arial" charset="0"/>
              </a:rPr>
              <a:t>pq</a:t>
            </a:r>
            <a:r>
              <a:rPr lang="en-US" altLang="en-US" sz="2000" b="1" dirty="0">
                <a:latin typeface="Arial" charset="0"/>
              </a:rPr>
              <a:t>/2		q</a:t>
            </a:r>
            <a:r>
              <a:rPr lang="en-US" altLang="en-US" sz="2000" b="1" baseline="30000" dirty="0">
                <a:latin typeface="Arial" charset="0"/>
              </a:rPr>
              <a:t>2</a:t>
            </a:r>
            <a:r>
              <a:rPr lang="en-US" altLang="en-US" sz="2000" b="1" dirty="0">
                <a:latin typeface="Arial" charset="0"/>
              </a:rPr>
              <a:t> + (3pq/4)</a:t>
            </a:r>
          </a:p>
        </p:txBody>
      </p:sp>
    </p:spTree>
    <p:extLst>
      <p:ext uri="{BB962C8B-B14F-4D97-AF65-F5344CB8AC3E}">
        <p14:creationId xmlns:p14="http://schemas.microsoft.com/office/powerpoint/2010/main" val="407729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8">
                                            <p:txEl>
                                              <p:pRg st="2" end="2"/>
                                            </p:txEl>
                                          </p:spTgt>
                                        </p:tgtEl>
                                        <p:attrNameLst>
                                          <p:attrName>style.visibility</p:attrName>
                                        </p:attrNameLst>
                                      </p:cBhvr>
                                      <p:to>
                                        <p:strVal val="visible"/>
                                      </p:to>
                                    </p:set>
                                    <p:animEffect transition="in" filter="fade">
                                      <p:cBhvr>
                                        <p:cTn id="7" dur="500"/>
                                        <p:tgtEl>
                                          <p:spTgt spid="1843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8">
                                            <p:txEl>
                                              <p:pRg st="3" end="3"/>
                                            </p:txEl>
                                          </p:spTgt>
                                        </p:tgtEl>
                                        <p:attrNameLst>
                                          <p:attrName>style.visibility</p:attrName>
                                        </p:attrNameLst>
                                      </p:cBhvr>
                                      <p:to>
                                        <p:strVal val="visible"/>
                                      </p:to>
                                    </p:set>
                                    <p:animEffect transition="in" filter="fade">
                                      <p:cBhvr>
                                        <p:cTn id="12" dur="500"/>
                                        <p:tgtEl>
                                          <p:spTgt spid="1843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8">
                                            <p:txEl>
                                              <p:pRg st="4" end="4"/>
                                            </p:txEl>
                                          </p:spTgt>
                                        </p:tgtEl>
                                        <p:attrNameLst>
                                          <p:attrName>style.visibility</p:attrName>
                                        </p:attrNameLst>
                                      </p:cBhvr>
                                      <p:to>
                                        <p:strVal val="visible"/>
                                      </p:to>
                                    </p:set>
                                    <p:animEffect transition="in" filter="fade">
                                      <p:cBhvr>
                                        <p:cTn id="17" dur="500"/>
                                        <p:tgtEl>
                                          <p:spTgt spid="1843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38">
                                            <p:txEl>
                                              <p:pRg st="5" end="5"/>
                                            </p:txEl>
                                          </p:spTgt>
                                        </p:tgtEl>
                                        <p:attrNameLst>
                                          <p:attrName>style.visibility</p:attrName>
                                        </p:attrNameLst>
                                      </p:cBhvr>
                                      <p:to>
                                        <p:strVal val="visible"/>
                                      </p:to>
                                    </p:set>
                                    <p:animEffect transition="in" filter="fade">
                                      <p:cBhvr>
                                        <p:cTn id="22" dur="500"/>
                                        <p:tgtEl>
                                          <p:spTgt spid="1843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438">
                                            <p:txEl>
                                              <p:pRg st="6" end="6"/>
                                            </p:txEl>
                                          </p:spTgt>
                                        </p:tgtEl>
                                        <p:attrNameLst>
                                          <p:attrName>style.visibility</p:attrName>
                                        </p:attrNameLst>
                                      </p:cBhvr>
                                      <p:to>
                                        <p:strVal val="visible"/>
                                      </p:to>
                                    </p:set>
                                    <p:animEffect transition="in" filter="fade">
                                      <p:cBhvr>
                                        <p:cTn id="27" dur="500"/>
                                        <p:tgtEl>
                                          <p:spTgt spid="1843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438">
                                            <p:txEl>
                                              <p:pRg st="7" end="7"/>
                                            </p:txEl>
                                          </p:spTgt>
                                        </p:tgtEl>
                                        <p:attrNameLst>
                                          <p:attrName>style.visibility</p:attrName>
                                        </p:attrNameLst>
                                      </p:cBhvr>
                                      <p:to>
                                        <p:strVal val="visible"/>
                                      </p:to>
                                    </p:set>
                                    <p:animEffect transition="in" filter="fade">
                                      <p:cBhvr>
                                        <p:cTn id="32" dur="500"/>
                                        <p:tgtEl>
                                          <p:spTgt spid="1843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438">
                                            <p:txEl>
                                              <p:pRg st="8" end="8"/>
                                            </p:txEl>
                                          </p:spTgt>
                                        </p:tgtEl>
                                        <p:attrNameLst>
                                          <p:attrName>style.visibility</p:attrName>
                                        </p:attrNameLst>
                                      </p:cBhvr>
                                      <p:to>
                                        <p:strVal val="visible"/>
                                      </p:to>
                                    </p:set>
                                    <p:animEffect transition="in" filter="fade">
                                      <p:cBhvr>
                                        <p:cTn id="37" dur="500"/>
                                        <p:tgtEl>
                                          <p:spTgt spid="1843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438">
                                            <p:txEl>
                                              <p:pRg st="9" end="9"/>
                                            </p:txEl>
                                          </p:spTgt>
                                        </p:tgtEl>
                                        <p:attrNameLst>
                                          <p:attrName>style.visibility</p:attrName>
                                        </p:attrNameLst>
                                      </p:cBhvr>
                                      <p:to>
                                        <p:strVal val="visible"/>
                                      </p:to>
                                    </p:set>
                                    <p:animEffect transition="in" filter="fade">
                                      <p:cBhvr>
                                        <p:cTn id="42" dur="500"/>
                                        <p:tgtEl>
                                          <p:spTgt spid="1843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438">
                                            <p:txEl>
                                              <p:pRg st="11" end="11"/>
                                            </p:txEl>
                                          </p:spTgt>
                                        </p:tgtEl>
                                        <p:attrNameLst>
                                          <p:attrName>style.visibility</p:attrName>
                                        </p:attrNameLst>
                                      </p:cBhvr>
                                      <p:to>
                                        <p:strVal val="visible"/>
                                      </p:to>
                                    </p:set>
                                    <p:animEffect transition="in" filter="fade">
                                      <p:cBhvr>
                                        <p:cTn id="47" dur="500"/>
                                        <p:tgtEl>
                                          <p:spTgt spid="18438">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438">
                                            <p:txEl>
                                              <p:pRg st="12" end="12"/>
                                            </p:txEl>
                                          </p:spTgt>
                                        </p:tgtEl>
                                        <p:attrNameLst>
                                          <p:attrName>style.visibility</p:attrName>
                                        </p:attrNameLst>
                                      </p:cBhvr>
                                      <p:to>
                                        <p:strVal val="visible"/>
                                      </p:to>
                                    </p:set>
                                    <p:animEffect transition="in" filter="fade">
                                      <p:cBhvr>
                                        <p:cTn id="52" dur="500"/>
                                        <p:tgtEl>
                                          <p:spTgt spid="18438">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438">
                                            <p:txEl>
                                              <p:pRg st="13" end="13"/>
                                            </p:txEl>
                                          </p:spTgt>
                                        </p:tgtEl>
                                        <p:attrNameLst>
                                          <p:attrName>style.visibility</p:attrName>
                                        </p:attrNameLst>
                                      </p:cBhvr>
                                      <p:to>
                                        <p:strVal val="visible"/>
                                      </p:to>
                                    </p:set>
                                    <p:animEffect transition="in" filter="fade">
                                      <p:cBhvr>
                                        <p:cTn id="57" dur="500"/>
                                        <p:tgtEl>
                                          <p:spTgt spid="18438">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8438">
                                            <p:txEl>
                                              <p:pRg st="14" end="14"/>
                                            </p:txEl>
                                          </p:spTgt>
                                        </p:tgtEl>
                                        <p:attrNameLst>
                                          <p:attrName>style.visibility</p:attrName>
                                        </p:attrNameLst>
                                      </p:cBhvr>
                                      <p:to>
                                        <p:strVal val="visible"/>
                                      </p:to>
                                    </p:set>
                                    <p:animEffect transition="in" filter="fade">
                                      <p:cBhvr>
                                        <p:cTn id="62" dur="500"/>
                                        <p:tgtEl>
                                          <p:spTgt spid="1843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ext Box 1026"/>
          <p:cNvSpPr txBox="1">
            <a:spLocks noChangeArrowheads="1"/>
          </p:cNvSpPr>
          <p:nvPr/>
        </p:nvSpPr>
        <p:spPr bwMode="auto">
          <a:xfrm>
            <a:off x="2819400" y="244476"/>
            <a:ext cx="6553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dirty="0">
                <a:solidFill>
                  <a:srgbClr val="0000FF"/>
                </a:solidFill>
              </a:rPr>
              <a:t>QUANTIFYING INBREEDING IN A POPULATION?</a:t>
            </a:r>
          </a:p>
        </p:txBody>
      </p:sp>
      <p:sp>
        <p:nvSpPr>
          <p:cNvPr id="28675" name="Text Box 1027"/>
          <p:cNvSpPr txBox="1">
            <a:spLocks noChangeArrowheads="1"/>
          </p:cNvSpPr>
          <p:nvPr/>
        </p:nvSpPr>
        <p:spPr bwMode="auto">
          <a:xfrm>
            <a:off x="1973264" y="1600200"/>
            <a:ext cx="82454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marL="346075" indent="-346075">
              <a:buClr>
                <a:srgbClr val="FF0000"/>
              </a:buClr>
              <a:buFont typeface="Wingdings" pitchFamily="2" charset="2"/>
              <a:buChar char="§"/>
            </a:pPr>
            <a:r>
              <a:rPr lang="en-US" altLang="en-US" sz="2800" dirty="0">
                <a:latin typeface="Arial" charset="0"/>
              </a:rPr>
              <a:t>The inbreeding coefficient:</a:t>
            </a:r>
          </a:p>
        </p:txBody>
      </p:sp>
    </p:spTree>
    <p:extLst>
      <p:ext uri="{BB962C8B-B14F-4D97-AF65-F5344CB8AC3E}">
        <p14:creationId xmlns:p14="http://schemas.microsoft.com/office/powerpoint/2010/main" val="235752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Text Box 1026"/>
          <p:cNvSpPr txBox="1">
            <a:spLocks noChangeArrowheads="1"/>
          </p:cNvSpPr>
          <p:nvPr/>
        </p:nvSpPr>
        <p:spPr bwMode="auto">
          <a:xfrm>
            <a:off x="2422526" y="293688"/>
            <a:ext cx="45640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25425" indent="-22542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Clr>
                <a:srgbClr val="FF0000"/>
              </a:buClr>
              <a:buFont typeface="Wingdings" pitchFamily="2" charset="2"/>
              <a:buChar char="§"/>
            </a:pPr>
            <a:r>
              <a:rPr lang="en-US" altLang="en-US" sz="2800" b="1">
                <a:latin typeface="Arial" charset="0"/>
              </a:rPr>
              <a:t>Consider two pedigrees:</a:t>
            </a:r>
          </a:p>
        </p:txBody>
      </p:sp>
      <p:sp>
        <p:nvSpPr>
          <p:cNvPr id="29708" name="Line 1036"/>
          <p:cNvSpPr>
            <a:spLocks noChangeShapeType="1"/>
          </p:cNvSpPr>
          <p:nvPr/>
        </p:nvSpPr>
        <p:spPr bwMode="auto">
          <a:xfrm>
            <a:off x="3695700" y="2019300"/>
            <a:ext cx="1371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9" name="Line 1037"/>
          <p:cNvSpPr>
            <a:spLocks noChangeShapeType="1"/>
          </p:cNvSpPr>
          <p:nvPr/>
        </p:nvSpPr>
        <p:spPr bwMode="auto">
          <a:xfrm>
            <a:off x="7353300" y="2019300"/>
            <a:ext cx="1371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0" name="Line 1038"/>
          <p:cNvSpPr>
            <a:spLocks noChangeShapeType="1"/>
          </p:cNvSpPr>
          <p:nvPr/>
        </p:nvSpPr>
        <p:spPr bwMode="auto">
          <a:xfrm>
            <a:off x="3619500" y="3467100"/>
            <a:ext cx="1371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3" name="Line 1041"/>
          <p:cNvSpPr>
            <a:spLocks noChangeShapeType="1"/>
          </p:cNvSpPr>
          <p:nvPr/>
        </p:nvSpPr>
        <p:spPr bwMode="auto">
          <a:xfrm>
            <a:off x="4381500" y="2019300"/>
            <a:ext cx="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4" name="Line 1042"/>
          <p:cNvSpPr>
            <a:spLocks noChangeShapeType="1"/>
          </p:cNvSpPr>
          <p:nvPr/>
        </p:nvSpPr>
        <p:spPr bwMode="auto">
          <a:xfrm flipV="1">
            <a:off x="3467100" y="2705100"/>
            <a:ext cx="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5" name="Line 1043"/>
          <p:cNvSpPr>
            <a:spLocks noChangeShapeType="1"/>
          </p:cNvSpPr>
          <p:nvPr/>
        </p:nvSpPr>
        <p:spPr bwMode="auto">
          <a:xfrm flipV="1">
            <a:off x="5219700" y="2705100"/>
            <a:ext cx="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6" name="Line 1044"/>
          <p:cNvSpPr>
            <a:spLocks noChangeShapeType="1"/>
          </p:cNvSpPr>
          <p:nvPr/>
        </p:nvSpPr>
        <p:spPr bwMode="auto">
          <a:xfrm>
            <a:off x="3467100" y="2705100"/>
            <a:ext cx="1752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7" name="Line 1045"/>
          <p:cNvSpPr>
            <a:spLocks noChangeShapeType="1"/>
          </p:cNvSpPr>
          <p:nvPr/>
        </p:nvSpPr>
        <p:spPr bwMode="auto">
          <a:xfrm>
            <a:off x="4381500" y="34671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8" name="Line 1046"/>
          <p:cNvSpPr>
            <a:spLocks noChangeShapeType="1"/>
          </p:cNvSpPr>
          <p:nvPr/>
        </p:nvSpPr>
        <p:spPr bwMode="auto">
          <a:xfrm>
            <a:off x="7962900" y="2019300"/>
            <a:ext cx="0" cy="1447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9" name="Line 1047"/>
          <p:cNvSpPr>
            <a:spLocks noChangeShapeType="1"/>
          </p:cNvSpPr>
          <p:nvPr/>
        </p:nvSpPr>
        <p:spPr bwMode="auto">
          <a:xfrm>
            <a:off x="7200900" y="2095500"/>
            <a:ext cx="0" cy="2667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0" name="Line 1048"/>
          <p:cNvSpPr>
            <a:spLocks noChangeShapeType="1"/>
          </p:cNvSpPr>
          <p:nvPr/>
        </p:nvSpPr>
        <p:spPr bwMode="auto">
          <a:xfrm flipH="1">
            <a:off x="7200900" y="3467100"/>
            <a:ext cx="685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99" name="Rectangle 1027"/>
          <p:cNvSpPr>
            <a:spLocks noChangeArrowheads="1"/>
          </p:cNvSpPr>
          <p:nvPr/>
        </p:nvSpPr>
        <p:spPr bwMode="auto">
          <a:xfrm>
            <a:off x="3162300" y="1714500"/>
            <a:ext cx="609600" cy="6096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0" name="Rectangle 1028"/>
          <p:cNvSpPr>
            <a:spLocks noChangeArrowheads="1"/>
          </p:cNvSpPr>
          <p:nvPr/>
        </p:nvSpPr>
        <p:spPr bwMode="auto">
          <a:xfrm>
            <a:off x="6896100" y="1714500"/>
            <a:ext cx="609600" cy="6096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1" name="Rectangle 1029"/>
          <p:cNvSpPr>
            <a:spLocks noChangeArrowheads="1"/>
          </p:cNvSpPr>
          <p:nvPr/>
        </p:nvSpPr>
        <p:spPr bwMode="auto">
          <a:xfrm>
            <a:off x="4914900" y="3162300"/>
            <a:ext cx="609600" cy="6096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2" name="Oval 1030"/>
          <p:cNvSpPr>
            <a:spLocks noChangeArrowheads="1"/>
          </p:cNvSpPr>
          <p:nvPr/>
        </p:nvSpPr>
        <p:spPr bwMode="auto">
          <a:xfrm>
            <a:off x="4838700" y="1638300"/>
            <a:ext cx="762000" cy="762000"/>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3" name="Oval 1031"/>
          <p:cNvSpPr>
            <a:spLocks noChangeArrowheads="1"/>
          </p:cNvSpPr>
          <p:nvPr/>
        </p:nvSpPr>
        <p:spPr bwMode="auto">
          <a:xfrm>
            <a:off x="8343900" y="1638300"/>
            <a:ext cx="762000" cy="762000"/>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4" name="Oval 1032"/>
          <p:cNvSpPr>
            <a:spLocks noChangeArrowheads="1"/>
          </p:cNvSpPr>
          <p:nvPr/>
        </p:nvSpPr>
        <p:spPr bwMode="auto">
          <a:xfrm>
            <a:off x="4000500" y="4457700"/>
            <a:ext cx="762000" cy="762000"/>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5" name="Oval 1033"/>
          <p:cNvSpPr>
            <a:spLocks noChangeArrowheads="1"/>
          </p:cNvSpPr>
          <p:nvPr/>
        </p:nvSpPr>
        <p:spPr bwMode="auto">
          <a:xfrm>
            <a:off x="3086100" y="3086100"/>
            <a:ext cx="762000" cy="762000"/>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6" name="Oval 1034"/>
          <p:cNvSpPr>
            <a:spLocks noChangeArrowheads="1"/>
          </p:cNvSpPr>
          <p:nvPr/>
        </p:nvSpPr>
        <p:spPr bwMode="auto">
          <a:xfrm>
            <a:off x="6819900" y="4457700"/>
            <a:ext cx="762000" cy="762000"/>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7" name="Oval 1035"/>
          <p:cNvSpPr>
            <a:spLocks noChangeArrowheads="1"/>
          </p:cNvSpPr>
          <p:nvPr/>
        </p:nvSpPr>
        <p:spPr bwMode="auto">
          <a:xfrm>
            <a:off x="7581900" y="3086100"/>
            <a:ext cx="762000" cy="762000"/>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2" name="Text Box 1050"/>
          <p:cNvSpPr txBox="1">
            <a:spLocks noChangeArrowheads="1"/>
          </p:cNvSpPr>
          <p:nvPr/>
        </p:nvSpPr>
        <p:spPr bwMode="auto">
          <a:xfrm>
            <a:off x="3124201" y="1828801"/>
            <a:ext cx="715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rgbClr val="FF0000"/>
                </a:solidFill>
              </a:rPr>
              <a:t>A</a:t>
            </a:r>
            <a:r>
              <a:rPr lang="en-US" altLang="en-US" sz="1800" baseline="-25000">
                <a:solidFill>
                  <a:srgbClr val="FF0000"/>
                </a:solidFill>
              </a:rPr>
              <a:t>1</a:t>
            </a:r>
            <a:r>
              <a:rPr lang="en-US" altLang="en-US" sz="1800" baseline="30000">
                <a:solidFill>
                  <a:srgbClr val="FF0000"/>
                </a:solidFill>
              </a:rPr>
              <a:t>*</a:t>
            </a:r>
            <a:r>
              <a:rPr lang="en-US" altLang="en-US" sz="1800"/>
              <a:t>A</a:t>
            </a:r>
            <a:r>
              <a:rPr lang="en-US" altLang="en-US" sz="1800" baseline="-25000"/>
              <a:t>2</a:t>
            </a:r>
          </a:p>
        </p:txBody>
      </p:sp>
      <p:sp>
        <p:nvSpPr>
          <p:cNvPr id="29723" name="Text Box 1051"/>
          <p:cNvSpPr txBox="1">
            <a:spLocks noChangeArrowheads="1"/>
          </p:cNvSpPr>
          <p:nvPr/>
        </p:nvSpPr>
        <p:spPr bwMode="auto">
          <a:xfrm>
            <a:off x="4876801" y="1828801"/>
            <a:ext cx="657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t>A</a:t>
            </a:r>
            <a:r>
              <a:rPr lang="en-US" altLang="en-US" sz="1800" baseline="-25000"/>
              <a:t>1</a:t>
            </a:r>
            <a:r>
              <a:rPr lang="en-US" altLang="en-US" sz="1800"/>
              <a:t>A</a:t>
            </a:r>
            <a:r>
              <a:rPr lang="en-US" altLang="en-US" sz="1800" baseline="-25000"/>
              <a:t>2</a:t>
            </a:r>
          </a:p>
        </p:txBody>
      </p:sp>
      <p:sp>
        <p:nvSpPr>
          <p:cNvPr id="29724" name="Text Box 1052"/>
          <p:cNvSpPr txBox="1">
            <a:spLocks noChangeArrowheads="1"/>
          </p:cNvSpPr>
          <p:nvPr/>
        </p:nvSpPr>
        <p:spPr bwMode="auto">
          <a:xfrm>
            <a:off x="8458201" y="1828801"/>
            <a:ext cx="657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t>A</a:t>
            </a:r>
            <a:r>
              <a:rPr lang="en-US" altLang="en-US" sz="1800" baseline="-25000"/>
              <a:t>1</a:t>
            </a:r>
            <a:r>
              <a:rPr lang="en-US" altLang="en-US" sz="1800"/>
              <a:t>A</a:t>
            </a:r>
            <a:r>
              <a:rPr lang="en-US" altLang="en-US" sz="1800" baseline="-25000"/>
              <a:t>2</a:t>
            </a:r>
          </a:p>
        </p:txBody>
      </p:sp>
      <p:sp>
        <p:nvSpPr>
          <p:cNvPr id="29725" name="Text Box 1053"/>
          <p:cNvSpPr txBox="1">
            <a:spLocks noChangeArrowheads="1"/>
          </p:cNvSpPr>
          <p:nvPr/>
        </p:nvSpPr>
        <p:spPr bwMode="auto">
          <a:xfrm>
            <a:off x="3124201" y="3244851"/>
            <a:ext cx="715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rgbClr val="FF0000"/>
                </a:solidFill>
              </a:rPr>
              <a:t>A</a:t>
            </a:r>
            <a:r>
              <a:rPr lang="en-US" altLang="en-US" sz="1800" baseline="-25000">
                <a:solidFill>
                  <a:srgbClr val="FF0000"/>
                </a:solidFill>
              </a:rPr>
              <a:t>1</a:t>
            </a:r>
            <a:r>
              <a:rPr lang="en-US" altLang="en-US" sz="1800" baseline="30000">
                <a:solidFill>
                  <a:srgbClr val="FF0000"/>
                </a:solidFill>
              </a:rPr>
              <a:t>*</a:t>
            </a:r>
            <a:r>
              <a:rPr lang="en-US" altLang="en-US" sz="1800"/>
              <a:t>A</a:t>
            </a:r>
            <a:r>
              <a:rPr lang="en-US" altLang="en-US" sz="1800" baseline="-25000"/>
              <a:t>2</a:t>
            </a:r>
          </a:p>
        </p:txBody>
      </p:sp>
      <p:sp>
        <p:nvSpPr>
          <p:cNvPr id="29726" name="Text Box 1054"/>
          <p:cNvSpPr txBox="1">
            <a:spLocks noChangeArrowheads="1"/>
          </p:cNvSpPr>
          <p:nvPr/>
        </p:nvSpPr>
        <p:spPr bwMode="auto">
          <a:xfrm>
            <a:off x="4876801" y="3244851"/>
            <a:ext cx="715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rgbClr val="FF0000"/>
                </a:solidFill>
              </a:rPr>
              <a:t>A</a:t>
            </a:r>
            <a:r>
              <a:rPr lang="en-US" altLang="en-US" sz="1800" baseline="-25000">
                <a:solidFill>
                  <a:srgbClr val="FF0000"/>
                </a:solidFill>
              </a:rPr>
              <a:t>1</a:t>
            </a:r>
            <a:r>
              <a:rPr lang="en-US" altLang="en-US" sz="1800" baseline="30000">
                <a:solidFill>
                  <a:srgbClr val="FF0000"/>
                </a:solidFill>
              </a:rPr>
              <a:t>*</a:t>
            </a:r>
            <a:r>
              <a:rPr lang="en-US" altLang="en-US" sz="1800"/>
              <a:t>A</a:t>
            </a:r>
            <a:r>
              <a:rPr lang="en-US" altLang="en-US" sz="1800" baseline="-25000"/>
              <a:t>2</a:t>
            </a:r>
          </a:p>
        </p:txBody>
      </p:sp>
      <p:sp>
        <p:nvSpPr>
          <p:cNvPr id="29727" name="Text Box 1055"/>
          <p:cNvSpPr txBox="1">
            <a:spLocks noChangeArrowheads="1"/>
          </p:cNvSpPr>
          <p:nvPr/>
        </p:nvSpPr>
        <p:spPr bwMode="auto">
          <a:xfrm>
            <a:off x="4038600" y="4648201"/>
            <a:ext cx="774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rgbClr val="FF0000"/>
                </a:solidFill>
              </a:rPr>
              <a:t>A</a:t>
            </a:r>
            <a:r>
              <a:rPr lang="en-US" altLang="en-US" sz="1800" baseline="-25000">
                <a:solidFill>
                  <a:srgbClr val="FF0000"/>
                </a:solidFill>
              </a:rPr>
              <a:t>1</a:t>
            </a:r>
            <a:r>
              <a:rPr lang="en-US" altLang="en-US" sz="1800" baseline="30000">
                <a:solidFill>
                  <a:srgbClr val="FF0000"/>
                </a:solidFill>
              </a:rPr>
              <a:t>*</a:t>
            </a:r>
            <a:r>
              <a:rPr lang="en-US" altLang="en-US" sz="1800">
                <a:solidFill>
                  <a:srgbClr val="FF0000"/>
                </a:solidFill>
              </a:rPr>
              <a:t>A</a:t>
            </a:r>
            <a:r>
              <a:rPr lang="en-US" altLang="en-US" sz="1800" baseline="-25000">
                <a:solidFill>
                  <a:srgbClr val="FF0000"/>
                </a:solidFill>
              </a:rPr>
              <a:t>1</a:t>
            </a:r>
            <a:r>
              <a:rPr lang="en-US" altLang="en-US" sz="1800" baseline="30000">
                <a:solidFill>
                  <a:srgbClr val="FF0000"/>
                </a:solidFill>
              </a:rPr>
              <a:t>*</a:t>
            </a:r>
          </a:p>
        </p:txBody>
      </p:sp>
      <p:sp>
        <p:nvSpPr>
          <p:cNvPr id="29728" name="Text Box 1056"/>
          <p:cNvSpPr txBox="1">
            <a:spLocks noChangeArrowheads="1"/>
          </p:cNvSpPr>
          <p:nvPr/>
        </p:nvSpPr>
        <p:spPr bwMode="auto">
          <a:xfrm>
            <a:off x="6858001" y="1828801"/>
            <a:ext cx="715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rgbClr val="FF0000"/>
                </a:solidFill>
              </a:rPr>
              <a:t>A</a:t>
            </a:r>
            <a:r>
              <a:rPr lang="en-US" altLang="en-US" sz="1800" baseline="-25000">
                <a:solidFill>
                  <a:srgbClr val="FF0000"/>
                </a:solidFill>
              </a:rPr>
              <a:t>1</a:t>
            </a:r>
            <a:r>
              <a:rPr lang="en-US" altLang="en-US" sz="1800" baseline="30000">
                <a:solidFill>
                  <a:srgbClr val="FF0000"/>
                </a:solidFill>
              </a:rPr>
              <a:t>*</a:t>
            </a:r>
            <a:r>
              <a:rPr lang="en-US" altLang="en-US" sz="1800"/>
              <a:t>A</a:t>
            </a:r>
            <a:r>
              <a:rPr lang="en-US" altLang="en-US" sz="1800" baseline="-25000"/>
              <a:t>2</a:t>
            </a:r>
          </a:p>
        </p:txBody>
      </p:sp>
      <p:sp>
        <p:nvSpPr>
          <p:cNvPr id="29729" name="Text Box 1057"/>
          <p:cNvSpPr txBox="1">
            <a:spLocks noChangeArrowheads="1"/>
          </p:cNvSpPr>
          <p:nvPr/>
        </p:nvSpPr>
        <p:spPr bwMode="auto">
          <a:xfrm>
            <a:off x="7620001" y="3244851"/>
            <a:ext cx="715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rgbClr val="FF0000"/>
                </a:solidFill>
              </a:rPr>
              <a:t>A</a:t>
            </a:r>
            <a:r>
              <a:rPr lang="en-US" altLang="en-US" sz="1800" baseline="-25000">
                <a:solidFill>
                  <a:srgbClr val="FF0000"/>
                </a:solidFill>
              </a:rPr>
              <a:t>1</a:t>
            </a:r>
            <a:r>
              <a:rPr lang="en-US" altLang="en-US" sz="1800" baseline="30000">
                <a:solidFill>
                  <a:srgbClr val="FF0000"/>
                </a:solidFill>
              </a:rPr>
              <a:t>*</a:t>
            </a:r>
            <a:r>
              <a:rPr lang="en-US" altLang="en-US" sz="1800"/>
              <a:t>A</a:t>
            </a:r>
            <a:r>
              <a:rPr lang="en-US" altLang="en-US" sz="1800" baseline="-25000"/>
              <a:t>1</a:t>
            </a:r>
          </a:p>
        </p:txBody>
      </p:sp>
      <p:sp>
        <p:nvSpPr>
          <p:cNvPr id="29730" name="Text Box 1058"/>
          <p:cNvSpPr txBox="1">
            <a:spLocks noChangeArrowheads="1"/>
          </p:cNvSpPr>
          <p:nvPr/>
        </p:nvSpPr>
        <p:spPr bwMode="auto">
          <a:xfrm>
            <a:off x="6858000" y="4648201"/>
            <a:ext cx="774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rgbClr val="FF0000"/>
                </a:solidFill>
              </a:rPr>
              <a:t>A</a:t>
            </a:r>
            <a:r>
              <a:rPr lang="en-US" altLang="en-US" sz="1800" baseline="-25000">
                <a:solidFill>
                  <a:srgbClr val="FF0000"/>
                </a:solidFill>
              </a:rPr>
              <a:t>1</a:t>
            </a:r>
            <a:r>
              <a:rPr lang="en-US" altLang="en-US" sz="1800" baseline="30000">
                <a:solidFill>
                  <a:srgbClr val="FF0000"/>
                </a:solidFill>
              </a:rPr>
              <a:t>*</a:t>
            </a:r>
            <a:r>
              <a:rPr lang="en-US" altLang="en-US" sz="1800">
                <a:solidFill>
                  <a:srgbClr val="FF0000"/>
                </a:solidFill>
              </a:rPr>
              <a:t>A</a:t>
            </a:r>
            <a:r>
              <a:rPr lang="en-US" altLang="en-US" sz="1800" baseline="-25000">
                <a:solidFill>
                  <a:srgbClr val="FF0000"/>
                </a:solidFill>
              </a:rPr>
              <a:t>1</a:t>
            </a:r>
            <a:r>
              <a:rPr lang="en-US" altLang="en-US" sz="1800" baseline="30000">
                <a:solidFill>
                  <a:srgbClr val="FF0000"/>
                </a:solidFill>
              </a:rPr>
              <a:t>*</a:t>
            </a:r>
          </a:p>
        </p:txBody>
      </p:sp>
      <p:sp>
        <p:nvSpPr>
          <p:cNvPr id="29731" name="Text Box 1059"/>
          <p:cNvSpPr txBox="1">
            <a:spLocks noChangeArrowheads="1"/>
          </p:cNvSpPr>
          <p:nvPr/>
        </p:nvSpPr>
        <p:spPr bwMode="auto">
          <a:xfrm>
            <a:off x="2438401" y="4648200"/>
            <a:ext cx="709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0000FF"/>
                </a:solidFill>
              </a:rPr>
              <a:t>IBD</a:t>
            </a:r>
          </a:p>
        </p:txBody>
      </p:sp>
      <p:sp>
        <p:nvSpPr>
          <p:cNvPr id="29732" name="Line 1060"/>
          <p:cNvSpPr>
            <a:spLocks noChangeShapeType="1"/>
          </p:cNvSpPr>
          <p:nvPr/>
        </p:nvSpPr>
        <p:spPr bwMode="auto">
          <a:xfrm>
            <a:off x="3200400" y="4876800"/>
            <a:ext cx="533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33" name="Line 1061"/>
          <p:cNvSpPr>
            <a:spLocks noChangeShapeType="1"/>
          </p:cNvSpPr>
          <p:nvPr/>
        </p:nvSpPr>
        <p:spPr bwMode="auto">
          <a:xfrm>
            <a:off x="6096000" y="4876800"/>
            <a:ext cx="533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35" name="Text Box 1063"/>
          <p:cNvSpPr txBox="1">
            <a:spLocks noChangeArrowheads="1"/>
          </p:cNvSpPr>
          <p:nvPr/>
        </p:nvSpPr>
        <p:spPr bwMode="auto">
          <a:xfrm>
            <a:off x="3016251" y="5791200"/>
            <a:ext cx="6157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AVERAGE </a:t>
            </a:r>
            <a:r>
              <a:rPr lang="en-US" altLang="en-US" i="1">
                <a:solidFill>
                  <a:srgbClr val="FF0000"/>
                </a:solidFill>
              </a:rPr>
              <a:t>F</a:t>
            </a:r>
            <a:r>
              <a:rPr lang="en-US" altLang="en-US"/>
              <a:t> FROM EACH MATING IS 0.25</a:t>
            </a:r>
          </a:p>
        </p:txBody>
      </p:sp>
      <p:sp>
        <p:nvSpPr>
          <p:cNvPr id="29736" name="Text Box 1064"/>
          <p:cNvSpPr txBox="1">
            <a:spLocks noChangeArrowheads="1"/>
          </p:cNvSpPr>
          <p:nvPr/>
        </p:nvSpPr>
        <p:spPr bwMode="auto">
          <a:xfrm>
            <a:off x="3276601" y="1066800"/>
            <a:ext cx="2168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Full-sib mating</a:t>
            </a:r>
          </a:p>
        </p:txBody>
      </p:sp>
      <p:sp>
        <p:nvSpPr>
          <p:cNvPr id="29737" name="Text Box 1065"/>
          <p:cNvSpPr txBox="1">
            <a:spLocks noChangeArrowheads="1"/>
          </p:cNvSpPr>
          <p:nvPr/>
        </p:nvSpPr>
        <p:spPr bwMode="auto">
          <a:xfrm>
            <a:off x="7086601" y="1066800"/>
            <a:ext cx="1590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Backcross</a:t>
            </a:r>
          </a:p>
        </p:txBody>
      </p:sp>
      <p:sp>
        <p:nvSpPr>
          <p:cNvPr id="29739" name="Text Box 1067"/>
          <p:cNvSpPr txBox="1">
            <a:spLocks noChangeArrowheads="1"/>
          </p:cNvSpPr>
          <p:nvPr/>
        </p:nvSpPr>
        <p:spPr bwMode="auto">
          <a:xfrm>
            <a:off x="5454651" y="4648200"/>
            <a:ext cx="709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0000FF"/>
                </a:solidFill>
              </a:rPr>
              <a:t>IBD</a:t>
            </a:r>
          </a:p>
        </p:txBody>
      </p:sp>
    </p:spTree>
    <p:extLst>
      <p:ext uri="{BB962C8B-B14F-4D97-AF65-F5344CB8AC3E}">
        <p14:creationId xmlns:p14="http://schemas.microsoft.com/office/powerpoint/2010/main" val="1252697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266950" y="304800"/>
            <a:ext cx="7658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0000FF"/>
                </a:solidFill>
              </a:rPr>
              <a:t>LOSS OF HETEROZYGOSITY IN  LINE OF SELFERS</a:t>
            </a:r>
          </a:p>
        </p:txBody>
      </p:sp>
      <p:sp>
        <p:nvSpPr>
          <p:cNvPr id="19459" name="Text Box 3"/>
          <p:cNvSpPr txBox="1">
            <a:spLocks noChangeArrowheads="1"/>
          </p:cNvSpPr>
          <p:nvPr/>
        </p:nvSpPr>
        <p:spPr bwMode="auto">
          <a:xfrm>
            <a:off x="2006601" y="1143000"/>
            <a:ext cx="8177213"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Clr>
                <a:srgbClr val="FF0000"/>
              </a:buClr>
              <a:buFont typeface="Wingdings" pitchFamily="2" charset="2"/>
              <a:buChar char="§"/>
            </a:pPr>
            <a:r>
              <a:rPr lang="en-US" altLang="en-US" dirty="0">
                <a:latin typeface="Arial" charset="0"/>
              </a:rPr>
              <a:t>Population Size (N) = 1</a:t>
            </a:r>
          </a:p>
          <a:p>
            <a:pPr>
              <a:buClr>
                <a:srgbClr val="FF0000"/>
              </a:buClr>
              <a:buFont typeface="Wingdings" pitchFamily="2" charset="2"/>
              <a:buChar char="§"/>
            </a:pPr>
            <a:endParaRPr lang="en-US" altLang="en-US" dirty="0">
              <a:latin typeface="Arial" charset="0"/>
            </a:endParaRPr>
          </a:p>
          <a:p>
            <a:pPr>
              <a:buClr>
                <a:srgbClr val="FF0000"/>
              </a:buClr>
              <a:buFont typeface="Wingdings" pitchFamily="2" charset="2"/>
              <a:buNone/>
            </a:pPr>
            <a:r>
              <a:rPr lang="en-US" altLang="en-US" dirty="0">
                <a:latin typeface="Arial" charset="0"/>
              </a:rPr>
              <a:t>	Heterozygosity after one generation, H</a:t>
            </a:r>
            <a:r>
              <a:rPr lang="en-US" altLang="en-US" baseline="-25000" dirty="0">
                <a:latin typeface="Arial" charset="0"/>
              </a:rPr>
              <a:t>1</a:t>
            </a:r>
            <a:r>
              <a:rPr lang="en-US" altLang="en-US" dirty="0">
                <a:latin typeface="Arial" charset="0"/>
              </a:rPr>
              <a:t> = (1/2) x H</a:t>
            </a:r>
            <a:r>
              <a:rPr lang="en-US" altLang="en-US" baseline="-25000" dirty="0">
                <a:latin typeface="Arial" charset="0"/>
              </a:rPr>
              <a:t>0</a:t>
            </a:r>
          </a:p>
          <a:p>
            <a:pPr>
              <a:buClr>
                <a:srgbClr val="FF0000"/>
              </a:buClr>
              <a:buFont typeface="Wingdings" pitchFamily="2" charset="2"/>
              <a:buChar char="§"/>
            </a:pPr>
            <a:endParaRPr lang="en-US" altLang="en-US" dirty="0">
              <a:latin typeface="Arial" charset="0"/>
            </a:endParaRPr>
          </a:p>
          <a:p>
            <a:pPr>
              <a:buClr>
                <a:srgbClr val="FF0000"/>
              </a:buClr>
              <a:buFont typeface="Wingdings" pitchFamily="2" charset="2"/>
              <a:buNone/>
            </a:pPr>
            <a:r>
              <a:rPr lang="en-US" altLang="en-US" dirty="0">
                <a:latin typeface="Arial" charset="0"/>
              </a:rPr>
              <a:t>	Heterozygosity after two generations, H</a:t>
            </a:r>
            <a:r>
              <a:rPr lang="en-US" altLang="en-US" baseline="-25000" dirty="0">
                <a:latin typeface="Arial" charset="0"/>
              </a:rPr>
              <a:t>2</a:t>
            </a:r>
            <a:r>
              <a:rPr lang="en-US" altLang="en-US" dirty="0">
                <a:latin typeface="Arial" charset="0"/>
              </a:rPr>
              <a:t> = (1/2)</a:t>
            </a:r>
            <a:r>
              <a:rPr lang="en-US" altLang="en-US" baseline="30000" dirty="0">
                <a:latin typeface="Arial" charset="0"/>
              </a:rPr>
              <a:t>2</a:t>
            </a:r>
            <a:r>
              <a:rPr lang="en-US" altLang="en-US" dirty="0">
                <a:latin typeface="Arial" charset="0"/>
              </a:rPr>
              <a:t> x H</a:t>
            </a:r>
            <a:r>
              <a:rPr lang="en-US" altLang="en-US" baseline="-25000" dirty="0">
                <a:latin typeface="Arial" charset="0"/>
              </a:rPr>
              <a:t>0</a:t>
            </a:r>
          </a:p>
          <a:p>
            <a:pPr>
              <a:buClr>
                <a:srgbClr val="FF0000"/>
              </a:buClr>
              <a:buFont typeface="Wingdings" pitchFamily="2" charset="2"/>
              <a:buChar char="§"/>
            </a:pPr>
            <a:endParaRPr lang="en-US" altLang="en-US" dirty="0">
              <a:latin typeface="Arial" charset="0"/>
            </a:endParaRPr>
          </a:p>
          <a:p>
            <a:pPr>
              <a:buClr>
                <a:srgbClr val="FF0000"/>
              </a:buClr>
              <a:buFont typeface="Wingdings" pitchFamily="2" charset="2"/>
              <a:buNone/>
            </a:pPr>
            <a:r>
              <a:rPr lang="en-US" altLang="en-US" dirty="0">
                <a:latin typeface="Arial" charset="0"/>
              </a:rPr>
              <a:t>	After </a:t>
            </a:r>
            <a:r>
              <a:rPr lang="en-US" altLang="en-US" b="1" dirty="0">
                <a:solidFill>
                  <a:srgbClr val="FF0000"/>
                </a:solidFill>
                <a:latin typeface="Arial" charset="0"/>
              </a:rPr>
              <a:t>t</a:t>
            </a:r>
            <a:r>
              <a:rPr lang="en-US" altLang="en-US" dirty="0">
                <a:latin typeface="Arial" charset="0"/>
              </a:rPr>
              <a:t> generations of </a:t>
            </a:r>
            <a:r>
              <a:rPr lang="en-US" altLang="en-US" dirty="0" err="1">
                <a:latin typeface="Arial" charset="0"/>
              </a:rPr>
              <a:t>selfing</a:t>
            </a:r>
            <a:r>
              <a:rPr lang="en-US" altLang="en-US" dirty="0">
                <a:latin typeface="Arial" charset="0"/>
              </a:rPr>
              <a:t>, </a:t>
            </a:r>
            <a:r>
              <a:rPr lang="en-US" altLang="en-US" dirty="0" err="1">
                <a:latin typeface="Arial" charset="0"/>
              </a:rPr>
              <a:t>H</a:t>
            </a:r>
            <a:r>
              <a:rPr lang="en-US" altLang="en-US" baseline="-25000" dirty="0" err="1">
                <a:latin typeface="Arial" charset="0"/>
              </a:rPr>
              <a:t>t</a:t>
            </a:r>
            <a:r>
              <a:rPr lang="en-US" altLang="en-US" dirty="0">
                <a:latin typeface="Arial" charset="0"/>
              </a:rPr>
              <a:t> = (1/2)</a:t>
            </a:r>
            <a:r>
              <a:rPr lang="en-US" altLang="en-US" baseline="30000" dirty="0">
                <a:latin typeface="Arial" charset="0"/>
              </a:rPr>
              <a:t>t</a:t>
            </a:r>
            <a:r>
              <a:rPr lang="en-US" altLang="en-US" dirty="0">
                <a:latin typeface="Arial" charset="0"/>
              </a:rPr>
              <a:t> x H</a:t>
            </a:r>
            <a:r>
              <a:rPr lang="en-US" altLang="en-US" baseline="-25000" dirty="0">
                <a:latin typeface="Arial" charset="0"/>
              </a:rPr>
              <a:t>0</a:t>
            </a:r>
          </a:p>
          <a:p>
            <a:pPr>
              <a:buClr>
                <a:srgbClr val="FF0000"/>
              </a:buClr>
              <a:buFont typeface="Wingdings" pitchFamily="2" charset="2"/>
              <a:buNone/>
            </a:pPr>
            <a:endParaRPr lang="en-US" altLang="en-US" baseline="-25000" dirty="0">
              <a:latin typeface="Arial" charset="0"/>
            </a:endParaRPr>
          </a:p>
          <a:p>
            <a:pPr>
              <a:buClr>
                <a:srgbClr val="FF0000"/>
              </a:buClr>
              <a:buFont typeface="Wingdings" pitchFamily="2" charset="2"/>
              <a:buNone/>
            </a:pPr>
            <a:endParaRPr lang="en-US" altLang="en-US" baseline="-25000" dirty="0">
              <a:latin typeface="Arial" charset="0"/>
            </a:endParaRPr>
          </a:p>
          <a:p>
            <a:pPr>
              <a:buClr>
                <a:srgbClr val="FF0000"/>
              </a:buClr>
              <a:buFont typeface="Wingdings" pitchFamily="2" charset="2"/>
              <a:buChar char="§"/>
            </a:pPr>
            <a:endParaRPr lang="en-US" altLang="en-US" dirty="0">
              <a:latin typeface="Arial" charset="0"/>
            </a:endParaRPr>
          </a:p>
          <a:p>
            <a:pPr>
              <a:buClr>
                <a:srgbClr val="FF0000"/>
              </a:buClr>
              <a:buFont typeface="Wingdings" pitchFamily="2" charset="2"/>
              <a:buChar char="§"/>
            </a:pPr>
            <a:r>
              <a:rPr lang="en-US" altLang="en-US" dirty="0">
                <a:latin typeface="Arial" charset="0"/>
              </a:rPr>
              <a:t>Example: After t = 10 generations of </a:t>
            </a:r>
            <a:r>
              <a:rPr lang="en-US" altLang="en-US" dirty="0" err="1">
                <a:latin typeface="Arial" charset="0"/>
              </a:rPr>
              <a:t>selfing</a:t>
            </a:r>
            <a:r>
              <a:rPr lang="en-US" altLang="en-US" dirty="0">
                <a:latin typeface="Arial" charset="0"/>
              </a:rPr>
              <a:t>, only 0.098% of the loci that were heterozygous in the original individual will still be so.  The inbred line is then essentially completely homozygous.</a:t>
            </a:r>
          </a:p>
        </p:txBody>
      </p:sp>
    </p:spTree>
    <p:extLst>
      <p:ext uri="{BB962C8B-B14F-4D97-AF65-F5344CB8AC3E}">
        <p14:creationId xmlns:p14="http://schemas.microsoft.com/office/powerpoint/2010/main" val="3042755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530" name="Picture 1026" descr="Het vs inbree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517651"/>
            <a:ext cx="6248400" cy="3819525"/>
          </a:xfrm>
          <a:prstGeom prst="rect">
            <a:avLst/>
          </a:prstGeom>
          <a:noFill/>
          <a:extLst>
            <a:ext uri="{909E8E84-426E-40DD-AFC4-6F175D3DCCD1}">
              <a14:hiddenFill xmlns:a14="http://schemas.microsoft.com/office/drawing/2010/main">
                <a:solidFill>
                  <a:srgbClr val="FFFFFF"/>
                </a:solidFill>
              </a14:hiddenFill>
            </a:ext>
          </a:extLst>
        </p:spPr>
      </p:pic>
      <p:sp>
        <p:nvSpPr>
          <p:cNvPr id="22531" name="Text Box 1027"/>
          <p:cNvSpPr txBox="1">
            <a:spLocks noChangeArrowheads="1"/>
          </p:cNvSpPr>
          <p:nvPr/>
        </p:nvSpPr>
        <p:spPr bwMode="auto">
          <a:xfrm>
            <a:off x="2076451" y="457200"/>
            <a:ext cx="8037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0000FF"/>
                </a:solidFill>
              </a:rPr>
              <a:t>DECLINE IN HETEROZYGOSITY DUE TO INBREEDING</a:t>
            </a:r>
          </a:p>
        </p:txBody>
      </p:sp>
    </p:spTree>
    <p:extLst>
      <p:ext uri="{BB962C8B-B14F-4D97-AF65-F5344CB8AC3E}">
        <p14:creationId xmlns:p14="http://schemas.microsoft.com/office/powerpoint/2010/main" val="2173461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209799" y="762000"/>
            <a:ext cx="777240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a:solidFill>
                  <a:srgbClr val="FF6600"/>
                </a:solidFill>
              </a:rPr>
              <a:t>Given what you just learned, will a population follow HWE if it’s inbred?</a:t>
            </a:r>
          </a:p>
        </p:txBody>
      </p:sp>
      <p:pic>
        <p:nvPicPr>
          <p:cNvPr id="6" name="Picture 1026" descr="Het vs inbreed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7435" y="3429001"/>
            <a:ext cx="5375805" cy="3286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81200" y="2921001"/>
            <a:ext cx="2438400" cy="1200329"/>
          </a:xfrm>
          <a:prstGeom prst="rect">
            <a:avLst/>
          </a:prstGeom>
        </p:spPr>
        <p:txBody>
          <a:bodyPr wrap="square">
            <a:spAutoFit/>
          </a:bodyPr>
          <a:lstStyle/>
          <a:p>
            <a:pPr>
              <a:spcBef>
                <a:spcPct val="50000"/>
              </a:spcBef>
              <a:buClr>
                <a:srgbClr val="FF0000"/>
              </a:buClr>
              <a:buFont typeface="Wingdings" pitchFamily="2" charset="2"/>
              <a:buChar char="§"/>
            </a:pPr>
            <a:endParaRPr lang="en-US" altLang="en-US" dirty="0"/>
          </a:p>
          <a:p>
            <a:pPr marL="346075" indent="-346075">
              <a:buClr>
                <a:srgbClr val="FF0000"/>
              </a:buClr>
              <a:buFont typeface="Wingdings" pitchFamily="2" charset="2"/>
              <a:buChar char="§"/>
            </a:pPr>
            <a:r>
              <a:rPr lang="en-US" altLang="en-US" i="1" dirty="0"/>
              <a:t>F</a:t>
            </a:r>
            <a:r>
              <a:rPr lang="en-US" altLang="en-US" dirty="0"/>
              <a:t> ranges from </a:t>
            </a:r>
            <a:r>
              <a:rPr lang="en-US" altLang="en-US" dirty="0">
                <a:solidFill>
                  <a:srgbClr val="0000FF"/>
                </a:solidFill>
              </a:rPr>
              <a:t>0 </a:t>
            </a:r>
            <a:r>
              <a:rPr lang="en-US" altLang="en-US" dirty="0"/>
              <a:t>to </a:t>
            </a:r>
            <a:r>
              <a:rPr lang="en-US" altLang="en-US" dirty="0">
                <a:solidFill>
                  <a:srgbClr val="0000FF"/>
                </a:solidFill>
              </a:rPr>
              <a:t>1</a:t>
            </a:r>
            <a:endParaRPr lang="en-US" altLang="en-US" b="1" dirty="0">
              <a:solidFill>
                <a:srgbClr val="FF0000"/>
              </a:solidFill>
            </a:endParaRPr>
          </a:p>
        </p:txBody>
      </p:sp>
    </p:spTree>
    <p:extLst>
      <p:ext uri="{BB962C8B-B14F-4D97-AF65-F5344CB8AC3E}">
        <p14:creationId xmlns:p14="http://schemas.microsoft.com/office/powerpoint/2010/main" val="993523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100142" y="381000"/>
            <a:ext cx="21146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solidFill>
                  <a:srgbClr val="0000FF"/>
                </a:solidFill>
              </a:rPr>
              <a:t>Calculating</a:t>
            </a:r>
            <a:r>
              <a:rPr lang="en-US" altLang="en-US" b="1" i="1" dirty="0">
                <a:solidFill>
                  <a:srgbClr val="0000FF"/>
                </a:solidFill>
              </a:rPr>
              <a:t> </a:t>
            </a:r>
            <a:r>
              <a:rPr lang="en-US" altLang="en-US" b="1" i="1" dirty="0">
                <a:solidFill>
                  <a:srgbClr val="FF0000"/>
                </a:solidFill>
              </a:rPr>
              <a:t>F</a:t>
            </a:r>
            <a:endParaRPr lang="en-US" altLang="en-US" b="1" dirty="0">
              <a:solidFill>
                <a:srgbClr val="0000FF"/>
              </a:solidFill>
            </a:endParaRPr>
          </a:p>
        </p:txBody>
      </p:sp>
      <p:sp>
        <p:nvSpPr>
          <p:cNvPr id="2" name="Rectangle 1"/>
          <p:cNvSpPr/>
          <p:nvPr/>
        </p:nvSpPr>
        <p:spPr>
          <a:xfrm>
            <a:off x="1143000" y="2914471"/>
            <a:ext cx="4572000" cy="1938992"/>
          </a:xfrm>
          <a:prstGeom prst="rect">
            <a:avLst/>
          </a:prstGeom>
        </p:spPr>
        <p:txBody>
          <a:bodyPr wrap="square">
            <a:spAutoFit/>
          </a:bodyPr>
          <a:lstStyle/>
          <a:p>
            <a:pPr marL="346075" indent="-346075">
              <a:buClr>
                <a:srgbClr val="FF0000"/>
              </a:buClr>
              <a:buFont typeface="Wingdings" pitchFamily="2" charset="2"/>
              <a:buChar char="§"/>
            </a:pPr>
            <a:r>
              <a:rPr lang="en-US" altLang="en-US" dirty="0">
                <a:solidFill>
                  <a:srgbClr val="FF6600"/>
                </a:solidFill>
              </a:rPr>
              <a:t>If inbreeding coefficient (</a:t>
            </a:r>
            <a:r>
              <a:rPr lang="en-US" altLang="en-US" i="1" dirty="0">
                <a:solidFill>
                  <a:srgbClr val="FF6600"/>
                </a:solidFill>
              </a:rPr>
              <a:t>F</a:t>
            </a:r>
            <a:r>
              <a:rPr lang="en-US" altLang="en-US" dirty="0">
                <a:solidFill>
                  <a:srgbClr val="FF6600"/>
                </a:solidFill>
              </a:rPr>
              <a:t>) increases, what happens to fitness?</a:t>
            </a:r>
          </a:p>
          <a:p>
            <a:pPr marL="346075" indent="-346075">
              <a:buClr>
                <a:srgbClr val="FF0000"/>
              </a:buClr>
              <a:buFont typeface="Wingdings" pitchFamily="2" charset="2"/>
              <a:buChar char="§"/>
            </a:pPr>
            <a:endParaRPr lang="en-US" altLang="en-US" dirty="0">
              <a:solidFill>
                <a:srgbClr val="FF6600"/>
              </a:solidFill>
            </a:endParaRPr>
          </a:p>
          <a:p>
            <a:pPr marL="346075" indent="-346075">
              <a:buClr>
                <a:srgbClr val="FF0000"/>
              </a:buClr>
              <a:buFont typeface="Wingdings" pitchFamily="2" charset="2"/>
              <a:buChar char="§"/>
            </a:pPr>
            <a:r>
              <a:rPr lang="en-US" altLang="en-US" dirty="0">
                <a:solidFill>
                  <a:srgbClr val="FF6600"/>
                </a:solidFill>
              </a:rPr>
              <a:t>Why?</a:t>
            </a:r>
          </a:p>
        </p:txBody>
      </p:sp>
      <p:pic>
        <p:nvPicPr>
          <p:cNvPr id="10" name="Picture 2" descr="Inbreeding - Great tit"/>
          <p:cNvPicPr>
            <a:picLocks noChangeAspect="1" noChangeArrowheads="1"/>
          </p:cNvPicPr>
          <p:nvPr/>
        </p:nvPicPr>
        <p:blipFill rotWithShape="1">
          <a:blip r:embed="rId2">
            <a:extLst>
              <a:ext uri="{28A0092B-C50C-407E-A947-70E740481C1C}">
                <a14:useLocalDpi xmlns:a14="http://schemas.microsoft.com/office/drawing/2010/main" val="0"/>
              </a:ext>
            </a:extLst>
          </a:blip>
          <a:srcRect t="36952"/>
          <a:stretch/>
        </p:blipFill>
        <p:spPr bwMode="auto">
          <a:xfrm>
            <a:off x="5623561" y="3248402"/>
            <a:ext cx="3672839" cy="3533398"/>
          </a:xfrm>
          <a:prstGeom prst="rect">
            <a:avLst/>
          </a:prstGeom>
          <a:noFill/>
          <a:extLst>
            <a:ext uri="{909E8E84-426E-40DD-AFC4-6F175D3DCCD1}">
              <a14:hiddenFill xmlns:a14="http://schemas.microsoft.com/office/drawing/2010/main">
                <a:solidFill>
                  <a:srgbClr val="FFFFFF"/>
                </a:solidFill>
              </a14:hiddenFill>
            </a:ext>
          </a:extLst>
        </p:spPr>
      </p:pic>
      <p:pic>
        <p:nvPicPr>
          <p:cNvPr id="30728" name="Picture 8" descr="http://realanimalslife.com/data_images/collared-flycatcher/collared-flycatcher-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3591" y="152401"/>
            <a:ext cx="3868684" cy="29475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25402" y="6504802"/>
            <a:ext cx="2635465" cy="276999"/>
          </a:xfrm>
          <a:prstGeom prst="rect">
            <a:avLst/>
          </a:prstGeom>
          <a:noFill/>
        </p:spPr>
        <p:txBody>
          <a:bodyPr wrap="none" rtlCol="0">
            <a:spAutoFit/>
          </a:bodyPr>
          <a:lstStyle/>
          <a:p>
            <a:r>
              <a:rPr lang="en-US" sz="1200" dirty="0" err="1"/>
              <a:t>Kruuk</a:t>
            </a:r>
            <a:r>
              <a:rPr lang="en-US" sz="1200" dirty="0"/>
              <a:t> et al. 2002. Proc. Roy. Soc. B</a:t>
            </a:r>
          </a:p>
        </p:txBody>
      </p:sp>
    </p:spTree>
    <p:extLst>
      <p:ext uri="{BB962C8B-B14F-4D97-AF65-F5344CB8AC3E}">
        <p14:creationId xmlns:p14="http://schemas.microsoft.com/office/powerpoint/2010/main" val="298087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uman Inbree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8189" y="990601"/>
            <a:ext cx="5635625" cy="5457825"/>
          </a:xfrm>
          <a:prstGeom prst="rect">
            <a:avLst/>
          </a:prstGeom>
          <a:noFill/>
          <a:extLst>
            <a:ext uri="{909E8E84-426E-40DD-AFC4-6F175D3DCCD1}">
              <a14:hiddenFill xmlns:a14="http://schemas.microsoft.com/office/drawing/2010/main">
                <a:solidFill>
                  <a:srgbClr val="FFFFFF"/>
                </a:solidFill>
              </a14:hiddenFill>
            </a:ext>
          </a:extLst>
        </p:spPr>
      </p:pic>
      <p:sp>
        <p:nvSpPr>
          <p:cNvPr id="4099" name="Text Box 3"/>
          <p:cNvSpPr txBox="1">
            <a:spLocks noChangeArrowheads="1"/>
          </p:cNvSpPr>
          <p:nvPr/>
        </p:nvSpPr>
        <p:spPr bwMode="auto">
          <a:xfrm>
            <a:off x="1564159" y="304800"/>
            <a:ext cx="90620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3200" b="1" dirty="0">
                <a:solidFill>
                  <a:srgbClr val="0000FF"/>
                </a:solidFill>
              </a:rPr>
              <a:t>Inbreeding Depression In Human Populations</a:t>
            </a:r>
          </a:p>
        </p:txBody>
      </p:sp>
    </p:spTree>
    <p:extLst>
      <p:ext uri="{BB962C8B-B14F-4D97-AF65-F5344CB8AC3E}">
        <p14:creationId xmlns:p14="http://schemas.microsoft.com/office/powerpoint/2010/main" val="613218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6868" name="Picture 4" descr="Iceland populat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304800"/>
            <a:ext cx="4495800" cy="4160838"/>
          </a:xfrm>
          <a:prstGeom prst="rect">
            <a:avLst/>
          </a:prstGeom>
          <a:noFill/>
          <a:extLst>
            <a:ext uri="{909E8E84-426E-40DD-AFC4-6F175D3DCCD1}">
              <a14:hiddenFill xmlns:a14="http://schemas.microsoft.com/office/drawing/2010/main">
                <a:solidFill>
                  <a:srgbClr val="FFFFFF"/>
                </a:solidFill>
              </a14:hiddenFill>
            </a:ext>
          </a:extLst>
        </p:spPr>
      </p:pic>
      <p:sp>
        <p:nvSpPr>
          <p:cNvPr id="36869" name="Rectangle 5"/>
          <p:cNvSpPr>
            <a:spLocks noChangeArrowheads="1"/>
          </p:cNvSpPr>
          <p:nvPr/>
        </p:nvSpPr>
        <p:spPr bwMode="auto">
          <a:xfrm>
            <a:off x="1905000" y="4528117"/>
            <a:ext cx="83058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b="1" dirty="0"/>
              <a:t>Fig. 1.</a:t>
            </a:r>
            <a:r>
              <a:rPr lang="en-US" altLang="en-US" sz="1400" dirty="0"/>
              <a:t> The relationship between kinship and reproduction among Icelandic couples. The four panels show means and 95% confidence intervals of standardized variables relating to the reproductive outcome of Icelandic couples as a function of seven intervals of kinship. (</a:t>
            </a:r>
            <a:r>
              <a:rPr lang="en-US" altLang="en-US" sz="1400" b="1" dirty="0"/>
              <a:t>A</a:t>
            </a:r>
            <a:r>
              <a:rPr lang="en-US" altLang="en-US" sz="1400" dirty="0"/>
              <a:t>) shows the total number of children, (</a:t>
            </a:r>
            <a:r>
              <a:rPr lang="en-US" altLang="en-US" sz="1400" b="1" dirty="0"/>
              <a:t>B</a:t>
            </a:r>
            <a:r>
              <a:rPr lang="en-US" altLang="en-US" sz="1400" dirty="0"/>
              <a:t>) the number of children who reproduced, (</a:t>
            </a:r>
            <a:r>
              <a:rPr lang="en-US" altLang="en-US" sz="1400" b="1" dirty="0"/>
              <a:t>C</a:t>
            </a:r>
            <a:r>
              <a:rPr lang="en-US" altLang="en-US" sz="1400" dirty="0"/>
              <a:t>) the number of grandchildren, and (</a:t>
            </a:r>
            <a:r>
              <a:rPr lang="en-US" altLang="en-US" sz="1400" b="1" dirty="0"/>
              <a:t>D</a:t>
            </a:r>
            <a:r>
              <a:rPr lang="en-US" altLang="en-US" sz="1400" dirty="0"/>
              <a:t>) the mean life expectancy of children. </a:t>
            </a:r>
            <a:r>
              <a:rPr lang="en-US" altLang="en-US" sz="1400" b="1" i="1" dirty="0"/>
              <a:t>The first interval of kinship represents all couples related at the level of second cousins or closer, the second interval represents couples related at the level of third cousins and up to the level of second cousins, and so on, with each subsequent category representing steps to fourth, fifth, sixth, and seventh cousins and the final category representing couples with no known relationship and those with relationships up to the level of eighth cousins</a:t>
            </a:r>
            <a:r>
              <a:rPr lang="en-US" altLang="en-US" sz="1400" i="1" dirty="0"/>
              <a:t>.</a:t>
            </a:r>
            <a:r>
              <a:rPr lang="en-US" altLang="en-US" sz="1400" dirty="0"/>
              <a:t> </a:t>
            </a:r>
          </a:p>
        </p:txBody>
      </p:sp>
      <p:sp>
        <p:nvSpPr>
          <p:cNvPr id="36870" name="Text Box 6"/>
          <p:cNvSpPr txBox="1">
            <a:spLocks noChangeArrowheads="1"/>
          </p:cNvSpPr>
          <p:nvPr/>
        </p:nvSpPr>
        <p:spPr bwMode="auto">
          <a:xfrm>
            <a:off x="1828800" y="381001"/>
            <a:ext cx="35814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i="1"/>
              <a:t>Science</a:t>
            </a:r>
            <a:r>
              <a:rPr lang="en-US" altLang="en-US" sz="1000"/>
              <a:t> 8 February 2008:</a:t>
            </a:r>
            <a:br>
              <a:rPr lang="en-US" altLang="en-US" sz="1000"/>
            </a:br>
            <a:r>
              <a:rPr lang="en-US" altLang="en-US" sz="1000"/>
              <a:t>Vol. 319. no. 5864, pp. 813 - 816</a:t>
            </a:r>
            <a:br>
              <a:rPr lang="en-US" altLang="en-US" sz="1000"/>
            </a:br>
            <a:endParaRPr lang="en-US" altLang="en-US" sz="1000"/>
          </a:p>
          <a:p>
            <a:r>
              <a:rPr lang="en-US" altLang="en-US" b="1"/>
              <a:t>An Association Between the Kinship and Fertility of Human Couples</a:t>
            </a:r>
          </a:p>
          <a:p>
            <a:endParaRPr lang="en-US" altLang="en-US" b="1"/>
          </a:p>
          <a:p>
            <a:r>
              <a:rPr lang="en-US" altLang="en-US" sz="1200" b="1"/>
              <a:t>Helgason et al.</a:t>
            </a:r>
            <a:endParaRPr lang="en-US" altLang="en-US" sz="1200"/>
          </a:p>
        </p:txBody>
      </p:sp>
    </p:spTree>
    <p:extLst>
      <p:ext uri="{BB962C8B-B14F-4D97-AF65-F5344CB8AC3E}">
        <p14:creationId xmlns:p14="http://schemas.microsoft.com/office/powerpoint/2010/main" val="8821592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775552" y="228601"/>
            <a:ext cx="68515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3200" b="1" dirty="0">
                <a:solidFill>
                  <a:srgbClr val="FF6600"/>
                </a:solidFill>
              </a:rPr>
              <a:t>Does inbreeding cause evolution?</a:t>
            </a:r>
          </a:p>
        </p:txBody>
      </p:sp>
      <p:pic>
        <p:nvPicPr>
          <p:cNvPr id="31749" name="Picture 5" descr="https://encrypted-tbn3.gstatic.com/images?q=tbn:ANd9GcR2FGTm7TRyTuYIgWGOjC4OUALYyINCQaZUe9FVmILF8hvvbNQPvw"/>
          <p:cNvPicPr>
            <a:picLocks noChangeAspect="1" noChangeArrowheads="1"/>
          </p:cNvPicPr>
          <p:nvPr/>
        </p:nvPicPr>
        <p:blipFill rotWithShape="1">
          <a:blip r:embed="rId2">
            <a:extLst>
              <a:ext uri="{28A0092B-C50C-407E-A947-70E740481C1C}">
                <a14:useLocalDpi xmlns:a14="http://schemas.microsoft.com/office/drawing/2010/main" val="0"/>
              </a:ext>
            </a:extLst>
          </a:blip>
          <a:srcRect l="5858" t="6572" r="8110" b="24667"/>
          <a:stretch/>
        </p:blipFill>
        <p:spPr bwMode="auto">
          <a:xfrm>
            <a:off x="2514600" y="990600"/>
            <a:ext cx="7373460" cy="541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9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5939" name="Text Box 3"/>
          <p:cNvSpPr txBox="1">
            <a:spLocks noChangeArrowheads="1"/>
          </p:cNvSpPr>
          <p:nvPr/>
        </p:nvSpPr>
        <p:spPr bwMode="auto">
          <a:xfrm>
            <a:off x="5622925" y="762001"/>
            <a:ext cx="946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solidFill>
                  <a:srgbClr val="FF3300"/>
                </a:solidFill>
              </a:rPr>
              <a:t>START</a:t>
            </a:r>
          </a:p>
        </p:txBody>
      </p:sp>
      <p:sp>
        <p:nvSpPr>
          <p:cNvPr id="295940" name="Text Box 4"/>
          <p:cNvSpPr txBox="1">
            <a:spLocks noChangeArrowheads="1"/>
          </p:cNvSpPr>
          <p:nvPr/>
        </p:nvSpPr>
        <p:spPr bwMode="auto">
          <a:xfrm>
            <a:off x="2209800" y="2438401"/>
            <a:ext cx="93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solidFill>
                  <a:srgbClr val="FF3300"/>
                </a:solidFill>
              </a:rPr>
              <a:t>FINISH</a:t>
            </a:r>
          </a:p>
        </p:txBody>
      </p:sp>
      <p:sp>
        <p:nvSpPr>
          <p:cNvPr id="295941" name="Text Box 5"/>
          <p:cNvSpPr txBox="1">
            <a:spLocks noChangeArrowheads="1"/>
          </p:cNvSpPr>
          <p:nvPr/>
        </p:nvSpPr>
        <p:spPr bwMode="auto">
          <a:xfrm>
            <a:off x="2301875" y="228601"/>
            <a:ext cx="7588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rgbClr val="0000FF"/>
                </a:solidFill>
              </a:rPr>
              <a:t>MIGRATION CAN RAPIDLY CHANGE ALLELE FREQUENCIES</a:t>
            </a:r>
          </a:p>
        </p:txBody>
      </p:sp>
      <p:sp>
        <p:nvSpPr>
          <p:cNvPr id="295942" name="Text Box 6"/>
          <p:cNvSpPr txBox="1">
            <a:spLocks noChangeArrowheads="1"/>
          </p:cNvSpPr>
          <p:nvPr/>
        </p:nvSpPr>
        <p:spPr bwMode="auto">
          <a:xfrm>
            <a:off x="8534400" y="6170613"/>
            <a:ext cx="1473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F &amp; H Fig. 6.5</a:t>
            </a:r>
          </a:p>
        </p:txBody>
      </p:sp>
      <p:pic>
        <p:nvPicPr>
          <p:cNvPr id="295943" name="Picture 7" descr="FG06_0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590"/>
          <a:stretch/>
        </p:blipFill>
        <p:spPr bwMode="auto">
          <a:xfrm>
            <a:off x="3200400" y="1081089"/>
            <a:ext cx="5791200" cy="45272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348820" y="253425"/>
            <a:ext cx="749435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solidFill>
                  <a:srgbClr val="0000FF"/>
                </a:solidFill>
              </a:rPr>
              <a:t>Inbreeding versus Random Genetic Drift</a:t>
            </a:r>
          </a:p>
        </p:txBody>
      </p:sp>
      <p:sp>
        <p:nvSpPr>
          <p:cNvPr id="31747" name="Text Box 3"/>
          <p:cNvSpPr txBox="1">
            <a:spLocks noChangeArrowheads="1"/>
          </p:cNvSpPr>
          <p:nvPr/>
        </p:nvSpPr>
        <p:spPr bwMode="auto">
          <a:xfrm>
            <a:off x="838200" y="1295400"/>
            <a:ext cx="59055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5425" indent="-22542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marL="346075" indent="-346075">
              <a:buClr>
                <a:srgbClr val="0000FF"/>
              </a:buClr>
              <a:buFont typeface="Wingdings" pitchFamily="2" charset="2"/>
              <a:buChar char="§"/>
            </a:pPr>
            <a:r>
              <a:rPr lang="en-US" altLang="en-US" sz="2800" dirty="0">
                <a:solidFill>
                  <a:srgbClr val="FF0000"/>
                </a:solidFill>
                <a:latin typeface="Arial" charset="0"/>
              </a:rPr>
              <a:t>Inbreeding</a:t>
            </a:r>
            <a:r>
              <a:rPr lang="en-US" altLang="en-US" sz="2800" dirty="0">
                <a:latin typeface="Arial" charset="0"/>
              </a:rPr>
              <a:t>:</a:t>
            </a:r>
          </a:p>
          <a:p>
            <a:pPr marL="1028700" lvl="2" indent="-339725">
              <a:buClr>
                <a:srgbClr val="0000FF"/>
              </a:buClr>
              <a:buFont typeface="Arial" panose="020B0604020202020204" pitchFamily="34" charset="0"/>
              <a:buChar char="–"/>
            </a:pPr>
            <a:r>
              <a:rPr lang="en-US" altLang="en-US" sz="2000" dirty="0">
                <a:latin typeface="Arial" charset="0"/>
              </a:rPr>
              <a:t>Non-random mating</a:t>
            </a:r>
          </a:p>
          <a:p>
            <a:pPr marL="1028700" lvl="2" indent="-339725">
              <a:buClr>
                <a:srgbClr val="0000FF"/>
              </a:buClr>
              <a:buFont typeface="Arial" panose="020B0604020202020204" pitchFamily="34" charset="0"/>
              <a:buChar char="–"/>
            </a:pPr>
            <a:r>
              <a:rPr lang="en-US" altLang="en-US" sz="2000" dirty="0">
                <a:latin typeface="Arial" charset="0"/>
              </a:rPr>
              <a:t>Changes genotype frequencies</a:t>
            </a:r>
          </a:p>
          <a:p>
            <a:pPr marL="1028700" lvl="2" indent="-339725">
              <a:buClr>
                <a:srgbClr val="0000FF"/>
              </a:buClr>
              <a:buFont typeface="Arial" panose="020B0604020202020204" pitchFamily="34" charset="0"/>
              <a:buChar char="–"/>
            </a:pPr>
            <a:r>
              <a:rPr lang="en-US" altLang="en-US" sz="2000" dirty="0">
                <a:latin typeface="Arial" charset="0"/>
              </a:rPr>
              <a:t>No change in allele frequencies</a:t>
            </a:r>
          </a:p>
          <a:p>
            <a:pPr marL="1028700" lvl="2" indent="-339725">
              <a:buClr>
                <a:srgbClr val="0000FF"/>
              </a:buClr>
              <a:buFont typeface="Arial" panose="020B0604020202020204" pitchFamily="34" charset="0"/>
              <a:buChar char="–"/>
            </a:pPr>
            <a:r>
              <a:rPr lang="en-US" altLang="en-US" sz="2000" dirty="0">
                <a:solidFill>
                  <a:srgbClr val="FF6600"/>
                </a:solidFill>
                <a:latin typeface="Arial" charset="0"/>
              </a:rPr>
              <a:t>Cause evolution?</a:t>
            </a:r>
          </a:p>
          <a:p>
            <a:pPr marL="346075" indent="-346075">
              <a:buClr>
                <a:srgbClr val="0000FF"/>
              </a:buClr>
            </a:pPr>
            <a:endParaRPr lang="en-US" altLang="en-US" sz="2800" dirty="0">
              <a:latin typeface="Arial" charset="0"/>
            </a:endParaRPr>
          </a:p>
          <a:p>
            <a:pPr marL="346075" indent="-346075">
              <a:buClr>
                <a:srgbClr val="0000FF"/>
              </a:buClr>
              <a:buFont typeface="Wingdings" pitchFamily="2" charset="2"/>
              <a:buChar char="§"/>
            </a:pPr>
            <a:r>
              <a:rPr lang="en-US" altLang="en-US" sz="2800" dirty="0">
                <a:solidFill>
                  <a:srgbClr val="FF0000"/>
                </a:solidFill>
                <a:latin typeface="Arial" charset="0"/>
              </a:rPr>
              <a:t>Random genetic drift</a:t>
            </a:r>
            <a:endParaRPr lang="en-US" altLang="en-US" sz="2800" dirty="0">
              <a:latin typeface="Arial" charset="0"/>
            </a:endParaRPr>
          </a:p>
          <a:p>
            <a:pPr marL="1028700" lvl="2" indent="-339725">
              <a:buClr>
                <a:srgbClr val="0000FF"/>
              </a:buClr>
              <a:buFont typeface="Arial" panose="020B0604020202020204" pitchFamily="34" charset="0"/>
              <a:buChar char="–"/>
            </a:pPr>
            <a:r>
              <a:rPr lang="en-US" altLang="en-US" sz="2000" dirty="0">
                <a:latin typeface="Arial" charset="0"/>
              </a:rPr>
              <a:t>Random events that decrease population</a:t>
            </a:r>
          </a:p>
          <a:p>
            <a:pPr marL="1028700" lvl="2" indent="-339725">
              <a:buClr>
                <a:srgbClr val="0000FF"/>
              </a:buClr>
              <a:buFont typeface="Arial" panose="020B0604020202020204" pitchFamily="34" charset="0"/>
              <a:buChar char="–"/>
            </a:pPr>
            <a:r>
              <a:rPr lang="en-US" altLang="en-US" sz="2000" dirty="0">
                <a:latin typeface="Arial" charset="0"/>
              </a:rPr>
              <a:t>Worse for small pops</a:t>
            </a:r>
          </a:p>
          <a:p>
            <a:pPr marL="1028700" lvl="2" indent="-339725">
              <a:buClr>
                <a:srgbClr val="0000FF"/>
              </a:buClr>
              <a:buFont typeface="Arial" panose="020B0604020202020204" pitchFamily="34" charset="0"/>
              <a:buChar char="–"/>
            </a:pPr>
            <a:r>
              <a:rPr lang="en-US" altLang="en-US" sz="2000" dirty="0">
                <a:latin typeface="Arial" charset="0"/>
              </a:rPr>
              <a:t>Occurs even if random mating</a:t>
            </a:r>
          </a:p>
          <a:p>
            <a:pPr marL="1028700" lvl="2" indent="-339725">
              <a:buClr>
                <a:srgbClr val="0000FF"/>
              </a:buClr>
              <a:buFont typeface="Arial" panose="020B0604020202020204" pitchFamily="34" charset="0"/>
              <a:buChar char="–"/>
            </a:pPr>
            <a:r>
              <a:rPr lang="en-US" altLang="en-US" sz="2000" dirty="0">
                <a:latin typeface="Arial" charset="0"/>
              </a:rPr>
              <a:t>Changes </a:t>
            </a:r>
            <a:r>
              <a:rPr lang="en-US" altLang="en-US" sz="2000" i="1" dirty="0">
                <a:latin typeface="Arial" charset="0"/>
              </a:rPr>
              <a:t>both</a:t>
            </a:r>
            <a:r>
              <a:rPr lang="en-US" altLang="en-US" sz="2000" dirty="0">
                <a:latin typeface="Arial" charset="0"/>
              </a:rPr>
              <a:t> genotype and allele </a:t>
            </a:r>
            <a:r>
              <a:rPr lang="en-US" altLang="en-US" sz="2000" dirty="0" err="1">
                <a:latin typeface="Arial" charset="0"/>
              </a:rPr>
              <a:t>freq</a:t>
            </a:r>
            <a:endParaRPr lang="en-US" altLang="en-US" sz="2000" dirty="0">
              <a:latin typeface="Arial" charset="0"/>
            </a:endParaRPr>
          </a:p>
          <a:p>
            <a:pPr marL="1028700" lvl="2" indent="-339725">
              <a:buClr>
                <a:srgbClr val="0000FF"/>
              </a:buClr>
              <a:buFont typeface="Arial" panose="020B0604020202020204" pitchFamily="34" charset="0"/>
              <a:buChar char="–"/>
            </a:pPr>
            <a:r>
              <a:rPr lang="en-US" altLang="en-US" sz="2000" dirty="0">
                <a:solidFill>
                  <a:srgbClr val="FF6600"/>
                </a:solidFill>
                <a:latin typeface="Arial" charset="0"/>
              </a:rPr>
              <a:t>Cause evolution?</a:t>
            </a:r>
          </a:p>
        </p:txBody>
      </p:sp>
      <p:pic>
        <p:nvPicPr>
          <p:cNvPr id="31749" name="Picture 5" descr="https://encrypted-tbn3.gstatic.com/images?q=tbn:ANd9GcR2FGTm7TRyTuYIgWGOjC4OUALYyINCQaZUe9FVmILF8hvvbNQPvw"/>
          <p:cNvPicPr>
            <a:picLocks noChangeAspect="1" noChangeArrowheads="1"/>
          </p:cNvPicPr>
          <p:nvPr/>
        </p:nvPicPr>
        <p:blipFill rotWithShape="1">
          <a:blip r:embed="rId2">
            <a:extLst>
              <a:ext uri="{28A0092B-C50C-407E-A947-70E740481C1C}">
                <a14:useLocalDpi xmlns:a14="http://schemas.microsoft.com/office/drawing/2010/main" val="0"/>
              </a:ext>
            </a:extLst>
          </a:blip>
          <a:srcRect l="5858" t="6572" r="8110" b="24667"/>
          <a:stretch/>
        </p:blipFill>
        <p:spPr bwMode="auto">
          <a:xfrm>
            <a:off x="7007284" y="1285893"/>
            <a:ext cx="3660716" cy="2686013"/>
          </a:xfrm>
          <a:prstGeom prst="rect">
            <a:avLst/>
          </a:prstGeom>
          <a:noFill/>
          <a:extLst>
            <a:ext uri="{909E8E84-426E-40DD-AFC4-6F175D3DCCD1}">
              <a14:hiddenFill xmlns:a14="http://schemas.microsoft.com/office/drawing/2010/main">
                <a:solidFill>
                  <a:srgbClr val="FFFFFF"/>
                </a:solidFill>
              </a14:hiddenFill>
            </a:ext>
          </a:extLst>
        </p:spPr>
      </p:pic>
      <p:pic>
        <p:nvPicPr>
          <p:cNvPr id="336898" name="Picture 2" descr="http://www.ugandapicks.com/wp-content/uploads/2012/02/Blue-People-3.jpg"/>
          <p:cNvPicPr>
            <a:picLocks noChangeAspect="1" noChangeArrowheads="1"/>
          </p:cNvPicPr>
          <p:nvPr/>
        </p:nvPicPr>
        <p:blipFill rotWithShape="1">
          <a:blip r:embed="rId3">
            <a:extLst>
              <a:ext uri="{28A0092B-C50C-407E-A947-70E740481C1C}">
                <a14:useLocalDpi xmlns:a14="http://schemas.microsoft.com/office/drawing/2010/main" val="0"/>
              </a:ext>
            </a:extLst>
          </a:blip>
          <a:srcRect b="5986"/>
          <a:stretch/>
        </p:blipFill>
        <p:spPr bwMode="auto">
          <a:xfrm>
            <a:off x="7007284" y="4419600"/>
            <a:ext cx="3660716" cy="2438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FC2D2B1-7AAA-4A2E-8587-E1340680150E}"/>
              </a:ext>
            </a:extLst>
          </p:cNvPr>
          <p:cNvSpPr txBox="1"/>
          <p:nvPr/>
        </p:nvSpPr>
        <p:spPr>
          <a:xfrm>
            <a:off x="838200" y="5612130"/>
            <a:ext cx="5562600" cy="954107"/>
          </a:xfrm>
          <a:prstGeom prst="rect">
            <a:avLst/>
          </a:prstGeom>
          <a:noFill/>
        </p:spPr>
        <p:txBody>
          <a:bodyPr wrap="square">
            <a:spAutoFit/>
          </a:bodyPr>
          <a:lstStyle/>
          <a:p>
            <a:pPr marL="346075" indent="-346075">
              <a:buClr>
                <a:srgbClr val="0000FF"/>
              </a:buClr>
              <a:buFont typeface="Wingdings" pitchFamily="2" charset="2"/>
              <a:buChar char="§"/>
            </a:pPr>
            <a:r>
              <a:rPr lang="en-US" altLang="en-US" sz="2800" dirty="0">
                <a:solidFill>
                  <a:srgbClr val="FF0000"/>
                </a:solidFill>
              </a:rPr>
              <a:t>Both cause decline in diversity (heterozygosity)</a:t>
            </a:r>
            <a:endParaRPr lang="en-US" altLang="en-US" sz="2000" dirty="0"/>
          </a:p>
        </p:txBody>
      </p:sp>
    </p:spTree>
    <p:extLst>
      <p:ext uri="{BB962C8B-B14F-4D97-AF65-F5344CB8AC3E}">
        <p14:creationId xmlns:p14="http://schemas.microsoft.com/office/powerpoint/2010/main" val="410964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881314" y="381000"/>
            <a:ext cx="6429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0000FF"/>
                </a:solidFill>
              </a:rPr>
              <a:t>QUANTIFYING POPULATION SUBDIVISION</a:t>
            </a:r>
          </a:p>
        </p:txBody>
      </p:sp>
      <p:sp>
        <p:nvSpPr>
          <p:cNvPr id="11267" name="Oval 3"/>
          <p:cNvSpPr>
            <a:spLocks noChangeArrowheads="1"/>
          </p:cNvSpPr>
          <p:nvPr/>
        </p:nvSpPr>
        <p:spPr bwMode="auto">
          <a:xfrm>
            <a:off x="2514600" y="2133600"/>
            <a:ext cx="2590800" cy="2590800"/>
          </a:xfrm>
          <a:prstGeom prst="ellipse">
            <a:avLst/>
          </a:prstGeom>
          <a:solidFill>
            <a:srgbClr val="0099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272" name="Group 8"/>
          <p:cNvGrpSpPr>
            <a:grpSpLocks/>
          </p:cNvGrpSpPr>
          <p:nvPr/>
        </p:nvGrpSpPr>
        <p:grpSpPr bwMode="auto">
          <a:xfrm>
            <a:off x="6781800" y="1924050"/>
            <a:ext cx="3048000" cy="3009900"/>
            <a:chOff x="3360" y="1224"/>
            <a:chExt cx="1920" cy="1896"/>
          </a:xfrm>
        </p:grpSpPr>
        <p:sp>
          <p:nvSpPr>
            <p:cNvPr id="11268" name="Oval 4"/>
            <p:cNvSpPr>
              <a:spLocks noChangeArrowheads="1"/>
            </p:cNvSpPr>
            <p:nvPr/>
          </p:nvSpPr>
          <p:spPr bwMode="auto">
            <a:xfrm>
              <a:off x="3360" y="1224"/>
              <a:ext cx="1152" cy="864"/>
            </a:xfrm>
            <a:prstGeom prst="ellipse">
              <a:avLst/>
            </a:prstGeom>
            <a:solidFill>
              <a:srgbClr val="00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9" name="Oval 5"/>
            <p:cNvSpPr>
              <a:spLocks noChangeArrowheads="1"/>
            </p:cNvSpPr>
            <p:nvPr/>
          </p:nvSpPr>
          <p:spPr bwMode="auto">
            <a:xfrm>
              <a:off x="3360" y="2184"/>
              <a:ext cx="720" cy="528"/>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0" name="Oval 6"/>
            <p:cNvSpPr>
              <a:spLocks noChangeArrowheads="1"/>
            </p:cNvSpPr>
            <p:nvPr/>
          </p:nvSpPr>
          <p:spPr bwMode="auto">
            <a:xfrm>
              <a:off x="4128" y="2016"/>
              <a:ext cx="1152" cy="1104"/>
            </a:xfrm>
            <a:prstGeom prst="ellipse">
              <a:avLst/>
            </a:prstGeom>
            <a:solidFill>
              <a:srgbClr val="00CC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273" name="Text Box 9"/>
          <p:cNvSpPr txBox="1">
            <a:spLocks noChangeArrowheads="1"/>
          </p:cNvSpPr>
          <p:nvPr/>
        </p:nvSpPr>
        <p:spPr bwMode="auto">
          <a:xfrm>
            <a:off x="5813425" y="3200400"/>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0000"/>
                </a:solidFill>
              </a:rPr>
              <a:t>Vs.</a:t>
            </a:r>
          </a:p>
        </p:txBody>
      </p:sp>
      <p:sp>
        <p:nvSpPr>
          <p:cNvPr id="11274" name="Text Box 10"/>
          <p:cNvSpPr txBox="1">
            <a:spLocks noChangeArrowheads="1"/>
          </p:cNvSpPr>
          <p:nvPr/>
        </p:nvSpPr>
        <p:spPr bwMode="auto">
          <a:xfrm>
            <a:off x="1657733" y="5029201"/>
            <a:ext cx="43204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28600" indent="-22860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buClr>
                <a:srgbClr val="FF0000"/>
              </a:buClr>
              <a:buFont typeface="Wingdings" pitchFamily="2" charset="2"/>
              <a:buChar char="§"/>
            </a:pPr>
            <a:r>
              <a:rPr lang="en-US" altLang="en-US" dirty="0">
                <a:latin typeface="Arial" charset="0"/>
              </a:rPr>
              <a:t>Random Mating Population -</a:t>
            </a:r>
          </a:p>
          <a:p>
            <a:pPr algn="ctr"/>
            <a:r>
              <a:rPr lang="en-US" altLang="en-US" dirty="0" err="1">
                <a:latin typeface="Arial" charset="0"/>
              </a:rPr>
              <a:t>Panmictic</a:t>
            </a:r>
            <a:endParaRPr lang="en-US" altLang="en-US" dirty="0">
              <a:latin typeface="Arial" charset="0"/>
            </a:endParaRPr>
          </a:p>
        </p:txBody>
      </p:sp>
      <p:sp>
        <p:nvSpPr>
          <p:cNvPr id="11275" name="Text Box 11"/>
          <p:cNvSpPr txBox="1">
            <a:spLocks noChangeArrowheads="1"/>
          </p:cNvSpPr>
          <p:nvPr/>
        </p:nvSpPr>
        <p:spPr bwMode="auto">
          <a:xfrm>
            <a:off x="6477000" y="5029201"/>
            <a:ext cx="3886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Clr>
                <a:srgbClr val="FF0000"/>
              </a:buClr>
              <a:buFont typeface="Wingdings" pitchFamily="2" charset="2"/>
              <a:buChar char="§"/>
            </a:pPr>
            <a:r>
              <a:rPr lang="en-US" altLang="en-US" dirty="0">
                <a:latin typeface="Arial" charset="0"/>
              </a:rPr>
              <a:t>Subdivided Population -</a:t>
            </a:r>
          </a:p>
          <a:p>
            <a:r>
              <a:rPr lang="en-US" altLang="en-US" dirty="0">
                <a:latin typeface="Arial" charset="0"/>
              </a:rPr>
              <a:t>  Random mating within but </a:t>
            </a:r>
            <a:r>
              <a:rPr lang="en-US" altLang="en-US" i="1" dirty="0">
                <a:latin typeface="Arial" charset="0"/>
              </a:rPr>
              <a:t>not</a:t>
            </a:r>
            <a:r>
              <a:rPr lang="en-US" altLang="en-US" dirty="0">
                <a:latin typeface="Arial" charset="0"/>
              </a:rPr>
              <a:t> among populations</a:t>
            </a:r>
          </a:p>
        </p:txBody>
      </p:sp>
    </p:spTree>
    <p:extLst>
      <p:ext uri="{BB962C8B-B14F-4D97-AF65-F5344CB8AC3E}">
        <p14:creationId xmlns:p14="http://schemas.microsoft.com/office/powerpoint/2010/main" val="2770035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197100" y="609600"/>
            <a:ext cx="779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0000FF"/>
                </a:solidFill>
              </a:rPr>
              <a:t>HOW DO WE MEASURE MIGRATION (</a:t>
            </a:r>
            <a:r>
              <a:rPr lang="en-US" altLang="en-US" b="1">
                <a:solidFill>
                  <a:srgbClr val="FF0000"/>
                </a:solidFill>
              </a:rPr>
              <a:t>GENE FLOW</a:t>
            </a:r>
            <a:r>
              <a:rPr lang="en-US" altLang="en-US" b="1">
                <a:solidFill>
                  <a:srgbClr val="0000FF"/>
                </a:solidFill>
              </a:rPr>
              <a:t>)?</a:t>
            </a:r>
          </a:p>
        </p:txBody>
      </p:sp>
      <p:sp>
        <p:nvSpPr>
          <p:cNvPr id="10245" name="Text Box 5"/>
          <p:cNvSpPr txBox="1">
            <a:spLocks noChangeArrowheads="1"/>
          </p:cNvSpPr>
          <p:nvPr/>
        </p:nvSpPr>
        <p:spPr bwMode="auto">
          <a:xfrm>
            <a:off x="2011364" y="1676400"/>
            <a:ext cx="816927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Clr>
                <a:srgbClr val="FF0000"/>
              </a:buClr>
              <a:buFont typeface="Wingdings" pitchFamily="2" charset="2"/>
              <a:buChar char="§"/>
            </a:pPr>
            <a:r>
              <a:rPr lang="en-US" altLang="en-US">
                <a:latin typeface="Arial" charset="0"/>
              </a:rPr>
              <a:t>Direct Methods – e.g., mark-recapture studies in natural populations. For many organisms this is </a:t>
            </a:r>
            <a:r>
              <a:rPr lang="en-US" altLang="en-US" i="1">
                <a:latin typeface="Arial" charset="0"/>
              </a:rPr>
              <a:t>not</a:t>
            </a:r>
            <a:r>
              <a:rPr lang="en-US" altLang="en-US">
                <a:latin typeface="Arial" charset="0"/>
              </a:rPr>
              <a:t> a realistic option.</a:t>
            </a:r>
          </a:p>
          <a:p>
            <a:pPr>
              <a:buClr>
                <a:srgbClr val="FF0000"/>
              </a:buClr>
              <a:buFont typeface="Wingdings" pitchFamily="2" charset="2"/>
              <a:buChar char="§"/>
            </a:pPr>
            <a:endParaRPr lang="en-US" altLang="en-US">
              <a:latin typeface="Arial" charset="0"/>
            </a:endParaRPr>
          </a:p>
          <a:p>
            <a:pPr>
              <a:buClr>
                <a:srgbClr val="FF0000"/>
              </a:buClr>
              <a:buFont typeface="Wingdings" pitchFamily="2" charset="2"/>
              <a:buChar char="§"/>
            </a:pPr>
            <a:r>
              <a:rPr lang="en-US" altLang="en-US">
                <a:latin typeface="Arial" charset="0"/>
              </a:rPr>
              <a:t>Indirect Methods – e.g., molecular marker variation.</a:t>
            </a:r>
          </a:p>
        </p:txBody>
      </p:sp>
      <p:grpSp>
        <p:nvGrpSpPr>
          <p:cNvPr id="10246" name="Group 6"/>
          <p:cNvGrpSpPr>
            <a:grpSpLocks/>
          </p:cNvGrpSpPr>
          <p:nvPr/>
        </p:nvGrpSpPr>
        <p:grpSpPr bwMode="auto">
          <a:xfrm>
            <a:off x="2286000" y="4114800"/>
            <a:ext cx="7666038" cy="1398588"/>
            <a:chOff x="192" y="1968"/>
            <a:chExt cx="5408" cy="1141"/>
          </a:xfrm>
        </p:grpSpPr>
        <p:sp>
          <p:nvSpPr>
            <p:cNvPr id="10247" name="Line 7"/>
            <p:cNvSpPr>
              <a:spLocks noChangeShapeType="1"/>
            </p:cNvSpPr>
            <p:nvPr/>
          </p:nvSpPr>
          <p:spPr bwMode="auto">
            <a:xfrm>
              <a:off x="4581" y="2144"/>
              <a:ext cx="33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8" name="Line 8"/>
            <p:cNvSpPr>
              <a:spLocks noChangeShapeType="1"/>
            </p:cNvSpPr>
            <p:nvPr/>
          </p:nvSpPr>
          <p:spPr bwMode="auto">
            <a:xfrm>
              <a:off x="4048" y="2144"/>
              <a:ext cx="33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9" name="Line 9"/>
            <p:cNvSpPr>
              <a:spLocks noChangeShapeType="1"/>
            </p:cNvSpPr>
            <p:nvPr/>
          </p:nvSpPr>
          <p:spPr bwMode="auto">
            <a:xfrm>
              <a:off x="3515" y="2144"/>
              <a:ext cx="33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0" name="Line 10"/>
            <p:cNvSpPr>
              <a:spLocks noChangeShapeType="1"/>
            </p:cNvSpPr>
            <p:nvPr/>
          </p:nvSpPr>
          <p:spPr bwMode="auto">
            <a:xfrm>
              <a:off x="2981" y="2144"/>
              <a:ext cx="33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1" name="Line 11"/>
            <p:cNvSpPr>
              <a:spLocks noChangeShapeType="1"/>
            </p:cNvSpPr>
            <p:nvPr/>
          </p:nvSpPr>
          <p:spPr bwMode="auto">
            <a:xfrm>
              <a:off x="2448" y="2144"/>
              <a:ext cx="33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Line 12"/>
            <p:cNvSpPr>
              <a:spLocks noChangeShapeType="1"/>
            </p:cNvSpPr>
            <p:nvPr/>
          </p:nvSpPr>
          <p:spPr bwMode="auto">
            <a:xfrm>
              <a:off x="1915" y="2144"/>
              <a:ext cx="33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Line 13"/>
            <p:cNvSpPr>
              <a:spLocks noChangeShapeType="1"/>
            </p:cNvSpPr>
            <p:nvPr/>
          </p:nvSpPr>
          <p:spPr bwMode="auto">
            <a:xfrm>
              <a:off x="848" y="2144"/>
              <a:ext cx="33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4" name="Line 14"/>
            <p:cNvSpPr>
              <a:spLocks noChangeShapeType="1"/>
            </p:cNvSpPr>
            <p:nvPr/>
          </p:nvSpPr>
          <p:spPr bwMode="auto">
            <a:xfrm>
              <a:off x="315" y="2592"/>
              <a:ext cx="33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Line 15"/>
            <p:cNvSpPr>
              <a:spLocks noChangeShapeType="1"/>
            </p:cNvSpPr>
            <p:nvPr/>
          </p:nvSpPr>
          <p:spPr bwMode="auto">
            <a:xfrm>
              <a:off x="5115" y="2592"/>
              <a:ext cx="33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Line 16"/>
            <p:cNvSpPr>
              <a:spLocks noChangeShapeType="1"/>
            </p:cNvSpPr>
            <p:nvPr/>
          </p:nvSpPr>
          <p:spPr bwMode="auto">
            <a:xfrm>
              <a:off x="4581" y="2592"/>
              <a:ext cx="33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Line 17"/>
            <p:cNvSpPr>
              <a:spLocks noChangeShapeType="1"/>
            </p:cNvSpPr>
            <p:nvPr/>
          </p:nvSpPr>
          <p:spPr bwMode="auto">
            <a:xfrm>
              <a:off x="2981" y="2592"/>
              <a:ext cx="33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8" name="Line 18"/>
            <p:cNvSpPr>
              <a:spLocks noChangeShapeType="1"/>
            </p:cNvSpPr>
            <p:nvPr/>
          </p:nvSpPr>
          <p:spPr bwMode="auto">
            <a:xfrm>
              <a:off x="2448" y="2592"/>
              <a:ext cx="33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9" name="Line 19"/>
            <p:cNvSpPr>
              <a:spLocks noChangeShapeType="1"/>
            </p:cNvSpPr>
            <p:nvPr/>
          </p:nvSpPr>
          <p:spPr bwMode="auto">
            <a:xfrm>
              <a:off x="848" y="2592"/>
              <a:ext cx="33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0" name="Line 20"/>
            <p:cNvSpPr>
              <a:spLocks noChangeShapeType="1"/>
            </p:cNvSpPr>
            <p:nvPr/>
          </p:nvSpPr>
          <p:spPr bwMode="auto">
            <a:xfrm>
              <a:off x="1381" y="2592"/>
              <a:ext cx="33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1" name="Text Box 21"/>
            <p:cNvSpPr txBox="1">
              <a:spLocks noChangeArrowheads="1"/>
            </p:cNvSpPr>
            <p:nvPr/>
          </p:nvSpPr>
          <p:spPr bwMode="auto">
            <a:xfrm>
              <a:off x="336" y="2736"/>
              <a:ext cx="417"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t>SS</a:t>
              </a:r>
            </a:p>
          </p:txBody>
        </p:sp>
        <p:sp>
          <p:nvSpPr>
            <p:cNvPr id="10262" name="Text Box 22"/>
            <p:cNvSpPr txBox="1">
              <a:spLocks noChangeArrowheads="1"/>
            </p:cNvSpPr>
            <p:nvPr/>
          </p:nvSpPr>
          <p:spPr bwMode="auto">
            <a:xfrm>
              <a:off x="874" y="2736"/>
              <a:ext cx="404"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t>FS</a:t>
              </a:r>
            </a:p>
          </p:txBody>
        </p:sp>
        <p:sp>
          <p:nvSpPr>
            <p:cNvPr id="10263" name="Text Box 23"/>
            <p:cNvSpPr txBox="1">
              <a:spLocks noChangeArrowheads="1"/>
            </p:cNvSpPr>
            <p:nvPr/>
          </p:nvSpPr>
          <p:spPr bwMode="auto">
            <a:xfrm>
              <a:off x="1952" y="2736"/>
              <a:ext cx="392"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t>FF</a:t>
              </a:r>
            </a:p>
          </p:txBody>
        </p:sp>
        <p:sp>
          <p:nvSpPr>
            <p:cNvPr id="10264" name="Text Box 24"/>
            <p:cNvSpPr txBox="1">
              <a:spLocks noChangeArrowheads="1"/>
            </p:cNvSpPr>
            <p:nvPr/>
          </p:nvSpPr>
          <p:spPr bwMode="auto">
            <a:xfrm>
              <a:off x="1413" y="2736"/>
              <a:ext cx="416"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t>SS</a:t>
              </a:r>
            </a:p>
          </p:txBody>
        </p:sp>
        <p:sp>
          <p:nvSpPr>
            <p:cNvPr id="10265" name="Text Box 25"/>
            <p:cNvSpPr txBox="1">
              <a:spLocks noChangeArrowheads="1"/>
            </p:cNvSpPr>
            <p:nvPr/>
          </p:nvSpPr>
          <p:spPr bwMode="auto">
            <a:xfrm>
              <a:off x="3029" y="2736"/>
              <a:ext cx="404"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t>FS</a:t>
              </a:r>
            </a:p>
          </p:txBody>
        </p:sp>
        <p:sp>
          <p:nvSpPr>
            <p:cNvPr id="10266" name="Text Box 26"/>
            <p:cNvSpPr txBox="1">
              <a:spLocks noChangeArrowheads="1"/>
            </p:cNvSpPr>
            <p:nvPr/>
          </p:nvSpPr>
          <p:spPr bwMode="auto">
            <a:xfrm>
              <a:off x="2490" y="2736"/>
              <a:ext cx="405"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t>FS</a:t>
              </a:r>
            </a:p>
          </p:txBody>
        </p:sp>
        <p:sp>
          <p:nvSpPr>
            <p:cNvPr id="10267" name="Text Box 27"/>
            <p:cNvSpPr txBox="1">
              <a:spLocks noChangeArrowheads="1"/>
            </p:cNvSpPr>
            <p:nvPr/>
          </p:nvSpPr>
          <p:spPr bwMode="auto">
            <a:xfrm>
              <a:off x="4106" y="2736"/>
              <a:ext cx="392"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t>FF</a:t>
              </a:r>
            </a:p>
          </p:txBody>
        </p:sp>
        <p:sp>
          <p:nvSpPr>
            <p:cNvPr id="10268" name="Text Box 28"/>
            <p:cNvSpPr txBox="1">
              <a:spLocks noChangeArrowheads="1"/>
            </p:cNvSpPr>
            <p:nvPr/>
          </p:nvSpPr>
          <p:spPr bwMode="auto">
            <a:xfrm>
              <a:off x="3568" y="2736"/>
              <a:ext cx="392"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t>FF</a:t>
              </a:r>
            </a:p>
          </p:txBody>
        </p:sp>
        <p:sp>
          <p:nvSpPr>
            <p:cNvPr id="10269" name="Text Box 29"/>
            <p:cNvSpPr txBox="1">
              <a:spLocks noChangeArrowheads="1"/>
            </p:cNvSpPr>
            <p:nvPr/>
          </p:nvSpPr>
          <p:spPr bwMode="auto">
            <a:xfrm>
              <a:off x="4645" y="2736"/>
              <a:ext cx="404"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t>FS</a:t>
              </a:r>
            </a:p>
          </p:txBody>
        </p:sp>
        <p:sp>
          <p:nvSpPr>
            <p:cNvPr id="10270" name="Text Box 30"/>
            <p:cNvSpPr txBox="1">
              <a:spLocks noChangeArrowheads="1"/>
            </p:cNvSpPr>
            <p:nvPr/>
          </p:nvSpPr>
          <p:spPr bwMode="auto">
            <a:xfrm>
              <a:off x="5184" y="2736"/>
              <a:ext cx="416"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t>SS</a:t>
              </a:r>
            </a:p>
          </p:txBody>
        </p:sp>
        <p:sp>
          <p:nvSpPr>
            <p:cNvPr id="10271" name="Rectangle 31"/>
            <p:cNvSpPr>
              <a:spLocks noChangeArrowheads="1"/>
            </p:cNvSpPr>
            <p:nvPr/>
          </p:nvSpPr>
          <p:spPr bwMode="auto">
            <a:xfrm>
              <a:off x="192" y="1968"/>
              <a:ext cx="5376" cy="105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779263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465389" y="228601"/>
            <a:ext cx="7259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rgbClr val="0000FF"/>
                </a:solidFill>
              </a:rPr>
              <a:t>CONSIDER TWO COMPLETELY ISOLATED POPULATIONS</a:t>
            </a:r>
          </a:p>
        </p:txBody>
      </p:sp>
      <p:sp>
        <p:nvSpPr>
          <p:cNvPr id="33795" name="Text Box 3"/>
          <p:cNvSpPr txBox="1">
            <a:spLocks noChangeArrowheads="1"/>
          </p:cNvSpPr>
          <p:nvPr/>
        </p:nvSpPr>
        <p:spPr bwMode="auto">
          <a:xfrm>
            <a:off x="1905000" y="762001"/>
            <a:ext cx="822960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50000"/>
              </a:spcBef>
              <a:buClr>
                <a:srgbClr val="FF0000"/>
              </a:buClr>
              <a:buFont typeface="Wingdings" pitchFamily="2" charset="2"/>
              <a:buChar char="§"/>
            </a:pPr>
            <a:r>
              <a:rPr lang="en-US" altLang="en-US" sz="2000">
                <a:latin typeface="Arial" charset="0"/>
              </a:rPr>
              <a:t>Due to random genetic drift, the allele frequencies in the populations diverge.</a:t>
            </a:r>
          </a:p>
          <a:p>
            <a:pPr>
              <a:spcBef>
                <a:spcPct val="50000"/>
              </a:spcBef>
              <a:buClr>
                <a:srgbClr val="FF0000"/>
              </a:buClr>
              <a:buFont typeface="Wingdings" pitchFamily="2" charset="2"/>
              <a:buChar char="§"/>
            </a:pPr>
            <a:r>
              <a:rPr lang="en-US" altLang="en-US" sz="2000">
                <a:latin typeface="Arial" charset="0"/>
              </a:rPr>
              <a:t>In an extreme case, they can be fixed for alternate alleles:</a:t>
            </a:r>
          </a:p>
          <a:p>
            <a:pPr>
              <a:spcBef>
                <a:spcPct val="50000"/>
              </a:spcBef>
            </a:pPr>
            <a:r>
              <a:rPr lang="en-US" altLang="en-US" sz="2000">
                <a:latin typeface="Arial" charset="0"/>
              </a:rPr>
              <a:t>				</a:t>
            </a:r>
            <a:r>
              <a:rPr lang="en-US" altLang="en-US" sz="2000" b="1">
                <a:solidFill>
                  <a:srgbClr val="0000FF"/>
                </a:solidFill>
                <a:latin typeface="Arial" charset="0"/>
              </a:rPr>
              <a:t>A</a:t>
            </a:r>
            <a:r>
              <a:rPr lang="en-US" altLang="en-US" sz="2000" b="1" baseline="-25000">
                <a:solidFill>
                  <a:srgbClr val="0000FF"/>
                </a:solidFill>
                <a:latin typeface="Arial" charset="0"/>
              </a:rPr>
              <a:t>1</a:t>
            </a:r>
            <a:r>
              <a:rPr lang="en-US" altLang="en-US" sz="2000" b="1">
                <a:solidFill>
                  <a:srgbClr val="0000FF"/>
                </a:solidFill>
                <a:latin typeface="Arial" charset="0"/>
              </a:rPr>
              <a:t>A</a:t>
            </a:r>
            <a:r>
              <a:rPr lang="en-US" altLang="en-US" sz="2000" b="1" baseline="-25000">
                <a:solidFill>
                  <a:srgbClr val="0000FF"/>
                </a:solidFill>
                <a:latin typeface="Arial" charset="0"/>
              </a:rPr>
              <a:t>1</a:t>
            </a:r>
            <a:r>
              <a:rPr lang="en-US" altLang="en-US" sz="2000" b="1">
                <a:latin typeface="Arial" charset="0"/>
              </a:rPr>
              <a:t>		A</a:t>
            </a:r>
            <a:r>
              <a:rPr lang="en-US" altLang="en-US" sz="2000" b="1" baseline="-25000">
                <a:latin typeface="Arial" charset="0"/>
              </a:rPr>
              <a:t>1</a:t>
            </a:r>
            <a:r>
              <a:rPr lang="en-US" altLang="en-US" sz="2000" b="1">
                <a:latin typeface="Arial" charset="0"/>
              </a:rPr>
              <a:t>A</a:t>
            </a:r>
            <a:r>
              <a:rPr lang="en-US" altLang="en-US" sz="2000" b="1" baseline="-25000">
                <a:latin typeface="Arial" charset="0"/>
              </a:rPr>
              <a:t>2</a:t>
            </a:r>
            <a:r>
              <a:rPr lang="en-US" altLang="en-US" sz="2000" b="1">
                <a:latin typeface="Arial" charset="0"/>
              </a:rPr>
              <a:t>		</a:t>
            </a:r>
            <a:r>
              <a:rPr lang="en-US" altLang="en-US" sz="2000" b="1">
                <a:solidFill>
                  <a:srgbClr val="FF0000"/>
                </a:solidFill>
                <a:latin typeface="Arial" charset="0"/>
              </a:rPr>
              <a:t>A</a:t>
            </a:r>
            <a:r>
              <a:rPr lang="en-US" altLang="en-US" sz="2000" b="1" baseline="-25000">
                <a:solidFill>
                  <a:srgbClr val="FF0000"/>
                </a:solidFill>
                <a:latin typeface="Arial" charset="0"/>
              </a:rPr>
              <a:t>2</a:t>
            </a:r>
            <a:r>
              <a:rPr lang="en-US" altLang="en-US" sz="2000" b="1">
                <a:solidFill>
                  <a:srgbClr val="FF0000"/>
                </a:solidFill>
                <a:latin typeface="Arial" charset="0"/>
              </a:rPr>
              <a:t>A</a:t>
            </a:r>
            <a:r>
              <a:rPr lang="en-US" altLang="en-US" sz="2000" b="1" baseline="-25000">
                <a:solidFill>
                  <a:srgbClr val="FF0000"/>
                </a:solidFill>
                <a:latin typeface="Arial" charset="0"/>
              </a:rPr>
              <a:t>2</a:t>
            </a:r>
          </a:p>
          <a:p>
            <a:pPr>
              <a:spcBef>
                <a:spcPct val="50000"/>
              </a:spcBef>
            </a:pPr>
            <a:r>
              <a:rPr lang="en-US" altLang="en-US" sz="2000" b="1">
                <a:solidFill>
                  <a:srgbClr val="0000FF"/>
                </a:solidFill>
                <a:latin typeface="Arial" charset="0"/>
              </a:rPr>
              <a:t>Population 1</a:t>
            </a:r>
            <a:r>
              <a:rPr lang="en-US" altLang="en-US" sz="2000">
                <a:latin typeface="Arial" charset="0"/>
              </a:rPr>
              <a:t>		1.0		0		0</a:t>
            </a:r>
          </a:p>
          <a:p>
            <a:pPr>
              <a:spcBef>
                <a:spcPct val="50000"/>
              </a:spcBef>
            </a:pPr>
            <a:r>
              <a:rPr lang="en-US" altLang="en-US" sz="2000" b="1">
                <a:solidFill>
                  <a:srgbClr val="FF0000"/>
                </a:solidFill>
                <a:latin typeface="Arial" charset="0"/>
              </a:rPr>
              <a:t>Population 2</a:t>
            </a:r>
            <a:r>
              <a:rPr lang="en-US" altLang="en-US" sz="2000">
                <a:latin typeface="Arial" charset="0"/>
              </a:rPr>
              <a:t>		0		0		1.0</a:t>
            </a:r>
          </a:p>
          <a:p>
            <a:pPr>
              <a:spcBef>
                <a:spcPct val="50000"/>
              </a:spcBef>
            </a:pPr>
            <a:r>
              <a:rPr lang="en-US" altLang="en-US" sz="2000" b="1">
                <a:latin typeface="Arial" charset="0"/>
              </a:rPr>
              <a:t>Overall HWE</a:t>
            </a:r>
            <a:r>
              <a:rPr lang="en-US" altLang="en-US" sz="2000">
                <a:latin typeface="Arial" charset="0"/>
              </a:rPr>
              <a:t>		0.25		0.50		0.25</a:t>
            </a:r>
          </a:p>
          <a:p>
            <a:pPr>
              <a:spcBef>
                <a:spcPct val="50000"/>
              </a:spcBef>
            </a:pPr>
            <a:endParaRPr lang="en-US" altLang="en-US" sz="2000">
              <a:latin typeface="Arial" charset="0"/>
            </a:endParaRPr>
          </a:p>
          <a:p>
            <a:pPr>
              <a:spcBef>
                <a:spcPct val="50000"/>
              </a:spcBef>
              <a:buClr>
                <a:srgbClr val="FF0000"/>
              </a:buClr>
              <a:buFont typeface="Wingdings" pitchFamily="2" charset="2"/>
              <a:buChar char="§"/>
            </a:pPr>
            <a:r>
              <a:rPr lang="en-US" altLang="en-US" sz="2000">
                <a:latin typeface="Arial" charset="0"/>
              </a:rPr>
              <a:t>Individuals in population 1 are clearly more closely related to one another than they are to individuals in population 2.</a:t>
            </a:r>
          </a:p>
          <a:p>
            <a:pPr>
              <a:spcBef>
                <a:spcPct val="50000"/>
              </a:spcBef>
              <a:buClr>
                <a:srgbClr val="FF0000"/>
              </a:buClr>
              <a:buFont typeface="Wingdings" pitchFamily="2" charset="2"/>
              <a:buChar char="§"/>
            </a:pPr>
            <a:r>
              <a:rPr lang="en-US" altLang="en-US" sz="2000">
                <a:latin typeface="Arial" charset="0"/>
              </a:rPr>
              <a:t>In this context, </a:t>
            </a:r>
            <a:r>
              <a:rPr lang="en-US" altLang="en-US" sz="2000" b="1">
                <a:solidFill>
                  <a:srgbClr val="0000FF"/>
                </a:solidFill>
                <a:latin typeface="Arial" charset="0"/>
              </a:rPr>
              <a:t>the inbreeding coefficient (</a:t>
            </a:r>
            <a:r>
              <a:rPr lang="en-US" altLang="en-US" sz="2000" b="1" i="1">
                <a:solidFill>
                  <a:srgbClr val="FF0000"/>
                </a:solidFill>
                <a:latin typeface="Arial" charset="0"/>
              </a:rPr>
              <a:t>F</a:t>
            </a:r>
            <a:r>
              <a:rPr lang="en-US" altLang="en-US" sz="2000" b="1">
                <a:solidFill>
                  <a:srgbClr val="0000FF"/>
                </a:solidFill>
                <a:latin typeface="Arial" charset="0"/>
              </a:rPr>
              <a:t>) represents the probability that two gene copies within a population are the same, relative to gene copies taken at random from all populations lumped together</a:t>
            </a:r>
            <a:r>
              <a:rPr lang="en-US" altLang="en-US" sz="2000">
                <a:solidFill>
                  <a:srgbClr val="0000FF"/>
                </a:solidFill>
                <a:latin typeface="Arial" charset="0"/>
              </a:rPr>
              <a:t>.</a:t>
            </a:r>
            <a:endParaRPr lang="en-US" altLang="en-US" sz="2000" baseline="-25000">
              <a:solidFill>
                <a:srgbClr val="0000FF"/>
              </a:solidFill>
              <a:latin typeface="Arial" charset="0"/>
            </a:endParaRPr>
          </a:p>
        </p:txBody>
      </p:sp>
    </p:spTree>
    <p:extLst>
      <p:ext uri="{BB962C8B-B14F-4D97-AF65-F5344CB8AC3E}">
        <p14:creationId xmlns:p14="http://schemas.microsoft.com/office/powerpoint/2010/main" val="4790695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819401" y="381001"/>
            <a:ext cx="64680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dirty="0">
                <a:solidFill>
                  <a:srgbClr val="0000FF"/>
                </a:solidFill>
              </a:rPr>
              <a:t>QUANTIFYING POPULATION SUBDIVISION</a:t>
            </a:r>
            <a:endParaRPr lang="en-US" altLang="en-US" b="1" baseline="-25000" dirty="0">
              <a:solidFill>
                <a:srgbClr val="0000FF"/>
              </a:solidFill>
            </a:endParaRPr>
          </a:p>
        </p:txBody>
      </p:sp>
      <p:sp>
        <p:nvSpPr>
          <p:cNvPr id="12291" name="Text Box 3"/>
          <p:cNvSpPr txBox="1">
            <a:spLocks noChangeArrowheads="1"/>
          </p:cNvSpPr>
          <p:nvPr/>
        </p:nvSpPr>
        <p:spPr bwMode="auto">
          <a:xfrm>
            <a:off x="2100264" y="1513345"/>
            <a:ext cx="77295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5425" indent="-22542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marL="344488" indent="-344488">
              <a:buClr>
                <a:srgbClr val="FF0000"/>
              </a:buClr>
              <a:buFont typeface="Wingdings" pitchFamily="2" charset="2"/>
              <a:buChar char="§"/>
            </a:pPr>
            <a:r>
              <a:rPr lang="en-US" altLang="en-US" dirty="0">
                <a:latin typeface="Arial" charset="0"/>
              </a:rPr>
              <a:t>Want to understand what happens when incorporate drift and migration</a:t>
            </a:r>
          </a:p>
        </p:txBody>
      </p:sp>
    </p:spTree>
    <p:extLst>
      <p:ext uri="{BB962C8B-B14F-4D97-AF65-F5344CB8AC3E}">
        <p14:creationId xmlns:p14="http://schemas.microsoft.com/office/powerpoint/2010/main" val="3377378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5096281" y="381001"/>
            <a:ext cx="19143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dirty="0">
                <a:solidFill>
                  <a:srgbClr val="0000FF"/>
                </a:solidFill>
              </a:rPr>
              <a:t>More on F</a:t>
            </a:r>
            <a:r>
              <a:rPr lang="en-US" altLang="en-US" b="1" baseline="-25000" dirty="0">
                <a:solidFill>
                  <a:srgbClr val="0000FF"/>
                </a:solidFill>
              </a:rPr>
              <a:t>ST</a:t>
            </a:r>
          </a:p>
        </p:txBody>
      </p:sp>
      <p:sp>
        <p:nvSpPr>
          <p:cNvPr id="3" name="Text Box 3"/>
          <p:cNvSpPr txBox="1">
            <a:spLocks noChangeArrowheads="1"/>
          </p:cNvSpPr>
          <p:nvPr/>
        </p:nvSpPr>
        <p:spPr bwMode="auto">
          <a:xfrm>
            <a:off x="2100264" y="1219200"/>
            <a:ext cx="826293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5425" indent="-22542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marL="344488" indent="-344488">
              <a:buClr>
                <a:srgbClr val="FF0000"/>
              </a:buClr>
              <a:buFont typeface="Wingdings" pitchFamily="2" charset="2"/>
              <a:buChar char="§"/>
            </a:pPr>
            <a:r>
              <a:rPr lang="en-US" altLang="en-US" dirty="0">
                <a:latin typeface="Arial" charset="0"/>
              </a:rPr>
              <a:t>In other words…</a:t>
            </a:r>
          </a:p>
          <a:p>
            <a:pPr marL="344488" indent="-344488">
              <a:buClr>
                <a:srgbClr val="FF0000"/>
              </a:buClr>
              <a:buFont typeface="Wingdings" pitchFamily="2" charset="2"/>
              <a:buChar char="§"/>
            </a:pPr>
            <a:endParaRPr lang="en-US" altLang="en-US" dirty="0">
              <a:latin typeface="Arial" charset="0"/>
            </a:endParaRPr>
          </a:p>
          <a:p>
            <a:pPr marL="344488" indent="-344488">
              <a:buClr>
                <a:srgbClr val="FF0000"/>
              </a:buClr>
              <a:buFont typeface="Wingdings" pitchFamily="2" charset="2"/>
              <a:buChar char="§"/>
            </a:pPr>
            <a:endParaRPr lang="en-US" altLang="en-US" dirty="0">
              <a:latin typeface="Arial" charset="0"/>
            </a:endParaRPr>
          </a:p>
          <a:p>
            <a:pPr marL="344488" indent="-344488">
              <a:buClr>
                <a:srgbClr val="FF0000"/>
              </a:buClr>
              <a:buFont typeface="Wingdings" pitchFamily="2" charset="2"/>
              <a:buChar char="§"/>
            </a:pPr>
            <a:endParaRPr lang="en-US" altLang="en-US" dirty="0">
              <a:latin typeface="Arial" charset="0"/>
            </a:endParaRPr>
          </a:p>
          <a:p>
            <a:pPr marL="344488" indent="-344488">
              <a:buClr>
                <a:srgbClr val="FF0000"/>
              </a:buClr>
              <a:buFont typeface="Wingdings" pitchFamily="2" charset="2"/>
              <a:buChar char="§"/>
            </a:pPr>
            <a:endParaRPr lang="en-US" altLang="en-US" dirty="0">
              <a:latin typeface="Arial" charset="0"/>
            </a:endParaRPr>
          </a:p>
          <a:p>
            <a:pPr marL="344488" indent="-344488">
              <a:buClr>
                <a:srgbClr val="FF0000"/>
              </a:buClr>
              <a:buFont typeface="Wingdings" pitchFamily="2" charset="2"/>
              <a:buChar char="§"/>
            </a:pPr>
            <a:endParaRPr lang="en-US" altLang="en-US" dirty="0">
              <a:latin typeface="Arial" charset="0"/>
            </a:endParaRPr>
          </a:p>
          <a:p>
            <a:pPr marL="344488" indent="-344488">
              <a:buClr>
                <a:srgbClr val="FF0000"/>
              </a:buClr>
              <a:buFont typeface="Wingdings" pitchFamily="2" charset="2"/>
              <a:buChar char="§"/>
            </a:pPr>
            <a:r>
              <a:rPr lang="en-US" altLang="en-US" dirty="0">
                <a:latin typeface="Arial" charset="0"/>
              </a:rPr>
              <a:t>Calculating F</a:t>
            </a:r>
            <a:r>
              <a:rPr lang="en-US" altLang="en-US" baseline="-25000" dirty="0">
                <a:latin typeface="Arial" charset="0"/>
              </a:rPr>
              <a:t>ST</a:t>
            </a:r>
          </a:p>
          <a:p>
            <a:pPr marL="344488" indent="-344488">
              <a:buClr>
                <a:srgbClr val="FF0000"/>
              </a:buClr>
              <a:buFont typeface="Wingdings" pitchFamily="2" charset="2"/>
              <a:buChar char="§"/>
            </a:pPr>
            <a:endParaRPr lang="en-US" altLang="en-US" dirty="0">
              <a:latin typeface="Arial" charset="0"/>
            </a:endParaRPr>
          </a:p>
          <a:p>
            <a:pPr marL="344488" indent="-344488">
              <a:buClr>
                <a:srgbClr val="FF0000"/>
              </a:buClr>
              <a:buFont typeface="Wingdings" pitchFamily="2" charset="2"/>
              <a:buChar char="§"/>
            </a:pPr>
            <a:endParaRPr lang="en-US" altLang="en-US" dirty="0">
              <a:latin typeface="Arial" charset="0"/>
            </a:endParaRPr>
          </a:p>
          <a:p>
            <a:pPr marL="344488" indent="-344488">
              <a:buClr>
                <a:srgbClr val="FF0000"/>
              </a:buClr>
              <a:buFont typeface="Wingdings" pitchFamily="2" charset="2"/>
              <a:buChar char="§"/>
            </a:pPr>
            <a:endParaRPr lang="en-US" altLang="en-US" dirty="0">
              <a:latin typeface="Arial" charset="0"/>
            </a:endParaRPr>
          </a:p>
        </p:txBody>
      </p:sp>
    </p:spTree>
    <p:extLst>
      <p:ext uri="{BB962C8B-B14F-4D97-AF65-F5344CB8AC3E}">
        <p14:creationId xmlns:p14="http://schemas.microsoft.com/office/powerpoint/2010/main" val="30374574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335339" y="304800"/>
            <a:ext cx="5521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solidFill>
                  <a:srgbClr val="0000FF"/>
                </a:solidFill>
              </a:rPr>
              <a:t>F</a:t>
            </a:r>
            <a:r>
              <a:rPr lang="en-US" altLang="en-US" b="1" baseline="-25000" dirty="0">
                <a:solidFill>
                  <a:srgbClr val="0000FF"/>
                </a:solidFill>
              </a:rPr>
              <a:t>ST</a:t>
            </a:r>
            <a:r>
              <a:rPr lang="en-US" altLang="en-US" b="1" dirty="0">
                <a:solidFill>
                  <a:srgbClr val="0000FF"/>
                </a:solidFill>
              </a:rPr>
              <a:t> AND POPULATION SUBDIVISION</a:t>
            </a:r>
          </a:p>
        </p:txBody>
      </p:sp>
      <p:grpSp>
        <p:nvGrpSpPr>
          <p:cNvPr id="13316" name="Group 4"/>
          <p:cNvGrpSpPr>
            <a:grpSpLocks/>
          </p:cNvGrpSpPr>
          <p:nvPr/>
        </p:nvGrpSpPr>
        <p:grpSpPr bwMode="auto">
          <a:xfrm>
            <a:off x="6858000" y="1495425"/>
            <a:ext cx="3048000" cy="3009900"/>
            <a:chOff x="3360" y="1224"/>
            <a:chExt cx="1920" cy="1896"/>
          </a:xfrm>
        </p:grpSpPr>
        <p:sp>
          <p:nvSpPr>
            <p:cNvPr id="13317" name="Oval 5"/>
            <p:cNvSpPr>
              <a:spLocks noChangeArrowheads="1"/>
            </p:cNvSpPr>
            <p:nvPr/>
          </p:nvSpPr>
          <p:spPr bwMode="auto">
            <a:xfrm>
              <a:off x="3360" y="1224"/>
              <a:ext cx="1152" cy="864"/>
            </a:xfrm>
            <a:prstGeom prst="ellipse">
              <a:avLst/>
            </a:prstGeom>
            <a:solidFill>
              <a:srgbClr val="00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Oval 6"/>
            <p:cNvSpPr>
              <a:spLocks noChangeArrowheads="1"/>
            </p:cNvSpPr>
            <p:nvPr/>
          </p:nvSpPr>
          <p:spPr bwMode="auto">
            <a:xfrm>
              <a:off x="3360" y="2184"/>
              <a:ext cx="720" cy="528"/>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9" name="Oval 7"/>
            <p:cNvSpPr>
              <a:spLocks noChangeArrowheads="1"/>
            </p:cNvSpPr>
            <p:nvPr/>
          </p:nvSpPr>
          <p:spPr bwMode="auto">
            <a:xfrm>
              <a:off x="4128" y="2016"/>
              <a:ext cx="1152" cy="1104"/>
            </a:xfrm>
            <a:prstGeom prst="ellipse">
              <a:avLst/>
            </a:prstGeom>
            <a:solidFill>
              <a:srgbClr val="00CC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321" name="Text Box 9"/>
          <p:cNvSpPr txBox="1">
            <a:spLocks noChangeArrowheads="1"/>
          </p:cNvSpPr>
          <p:nvPr/>
        </p:nvSpPr>
        <p:spPr bwMode="auto">
          <a:xfrm>
            <a:off x="1790700" y="4800601"/>
            <a:ext cx="45339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5425" indent="-22542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Clr>
                <a:srgbClr val="FF0000"/>
              </a:buClr>
              <a:buFont typeface="Wingdings" pitchFamily="2" charset="2"/>
              <a:buChar char="§"/>
            </a:pPr>
            <a:r>
              <a:rPr lang="en-US" altLang="en-US" dirty="0">
                <a:latin typeface="Arial" charset="0"/>
              </a:rPr>
              <a:t>Complete </a:t>
            </a:r>
            <a:r>
              <a:rPr lang="en-US" altLang="en-US" dirty="0" err="1">
                <a:latin typeface="Arial" charset="0"/>
              </a:rPr>
              <a:t>Homogen</a:t>
            </a:r>
            <a:r>
              <a:rPr lang="en-US" altLang="en-US" dirty="0">
                <a:latin typeface="Arial" charset="0"/>
              </a:rPr>
              <a:t>, F</a:t>
            </a:r>
            <a:r>
              <a:rPr lang="en-US" altLang="en-US" baseline="-25000" dirty="0">
                <a:latin typeface="Arial" charset="0"/>
              </a:rPr>
              <a:t>ST</a:t>
            </a:r>
            <a:r>
              <a:rPr lang="en-US" altLang="en-US" dirty="0">
                <a:latin typeface="Arial" charset="0"/>
              </a:rPr>
              <a:t> = 0</a:t>
            </a:r>
          </a:p>
          <a:p>
            <a:pPr>
              <a:buClr>
                <a:srgbClr val="FF0000"/>
              </a:buClr>
              <a:buFont typeface="Wingdings" pitchFamily="2" charset="2"/>
              <a:buChar char="§"/>
            </a:pPr>
            <a:r>
              <a:rPr lang="en-US" altLang="en-US" dirty="0">
                <a:latin typeface="Arial" charset="0"/>
              </a:rPr>
              <a:t>All subpopulations have the same allele frequencies</a:t>
            </a:r>
          </a:p>
        </p:txBody>
      </p:sp>
      <p:sp>
        <p:nvSpPr>
          <p:cNvPr id="13322" name="Text Box 10"/>
          <p:cNvSpPr txBox="1">
            <a:spLocks noChangeArrowheads="1"/>
          </p:cNvSpPr>
          <p:nvPr/>
        </p:nvSpPr>
        <p:spPr bwMode="auto">
          <a:xfrm>
            <a:off x="6324600" y="4800601"/>
            <a:ext cx="4038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Clr>
                <a:srgbClr val="FF0000"/>
              </a:buClr>
              <a:buFont typeface="Wingdings" pitchFamily="2" charset="2"/>
              <a:buChar char="§"/>
            </a:pPr>
            <a:r>
              <a:rPr lang="en-US" altLang="en-US" dirty="0">
                <a:latin typeface="Arial" charset="0"/>
              </a:rPr>
              <a:t>Complete Isolation, F</a:t>
            </a:r>
            <a:r>
              <a:rPr lang="en-US" altLang="en-US" baseline="-25000" dirty="0">
                <a:latin typeface="Arial" charset="0"/>
              </a:rPr>
              <a:t>ST </a:t>
            </a:r>
            <a:r>
              <a:rPr lang="en-US" altLang="en-US" dirty="0">
                <a:latin typeface="Arial" charset="0"/>
              </a:rPr>
              <a:t>= 1</a:t>
            </a:r>
          </a:p>
          <a:p>
            <a:pPr>
              <a:buClr>
                <a:srgbClr val="FF0000"/>
              </a:buClr>
              <a:buFont typeface="Wingdings" pitchFamily="2" charset="2"/>
              <a:buChar char="§"/>
            </a:pPr>
            <a:r>
              <a:rPr lang="en-US" altLang="en-US" dirty="0">
                <a:latin typeface="Arial" charset="0"/>
              </a:rPr>
              <a:t>All subpopulations are fixed for different alleles</a:t>
            </a:r>
          </a:p>
        </p:txBody>
      </p:sp>
      <p:grpSp>
        <p:nvGrpSpPr>
          <p:cNvPr id="13327" name="Group 15"/>
          <p:cNvGrpSpPr>
            <a:grpSpLocks/>
          </p:cNvGrpSpPr>
          <p:nvPr/>
        </p:nvGrpSpPr>
        <p:grpSpPr bwMode="auto">
          <a:xfrm>
            <a:off x="2743200" y="1495425"/>
            <a:ext cx="3048000" cy="3009900"/>
            <a:chOff x="768" y="1008"/>
            <a:chExt cx="1920" cy="1896"/>
          </a:xfrm>
        </p:grpSpPr>
        <p:sp>
          <p:nvSpPr>
            <p:cNvPr id="13324" name="Oval 12"/>
            <p:cNvSpPr>
              <a:spLocks noChangeArrowheads="1"/>
            </p:cNvSpPr>
            <p:nvPr/>
          </p:nvSpPr>
          <p:spPr bwMode="auto">
            <a:xfrm>
              <a:off x="768" y="1008"/>
              <a:ext cx="1152" cy="864"/>
            </a:xfrm>
            <a:prstGeom prst="ellipse">
              <a:avLst/>
            </a:prstGeom>
            <a:solidFill>
              <a:srgbClr val="00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5" name="Oval 13"/>
            <p:cNvSpPr>
              <a:spLocks noChangeArrowheads="1"/>
            </p:cNvSpPr>
            <p:nvPr/>
          </p:nvSpPr>
          <p:spPr bwMode="auto">
            <a:xfrm>
              <a:off x="768" y="1968"/>
              <a:ext cx="720" cy="528"/>
            </a:xfrm>
            <a:prstGeom prst="ellipse">
              <a:avLst/>
            </a:prstGeom>
            <a:solidFill>
              <a:srgbClr val="00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6" name="Oval 14"/>
            <p:cNvSpPr>
              <a:spLocks noChangeArrowheads="1"/>
            </p:cNvSpPr>
            <p:nvPr/>
          </p:nvSpPr>
          <p:spPr bwMode="auto">
            <a:xfrm>
              <a:off x="1536" y="1800"/>
              <a:ext cx="1152" cy="1104"/>
            </a:xfrm>
            <a:prstGeom prst="ellipse">
              <a:avLst/>
            </a:prstGeom>
            <a:solidFill>
              <a:srgbClr val="00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2555207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5259874" y="302640"/>
            <a:ext cx="16722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solidFill>
                  <a:srgbClr val="0000FF"/>
                </a:solidFill>
              </a:rPr>
              <a:t>EXAMPLE</a:t>
            </a:r>
          </a:p>
        </p:txBody>
      </p:sp>
    </p:spTree>
    <p:extLst>
      <p:ext uri="{BB962C8B-B14F-4D97-AF65-F5344CB8AC3E}">
        <p14:creationId xmlns:p14="http://schemas.microsoft.com/office/powerpoint/2010/main" val="16335097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9231" name="Group 15"/>
          <p:cNvGrpSpPr>
            <a:grpSpLocks/>
          </p:cNvGrpSpPr>
          <p:nvPr/>
        </p:nvGrpSpPr>
        <p:grpSpPr bwMode="auto">
          <a:xfrm>
            <a:off x="2362200" y="3733800"/>
            <a:ext cx="3352800" cy="2590800"/>
            <a:chOff x="1524" y="1068"/>
            <a:chExt cx="2712" cy="2184"/>
          </a:xfrm>
        </p:grpSpPr>
        <p:grpSp>
          <p:nvGrpSpPr>
            <p:cNvPr id="9230" name="Group 14"/>
            <p:cNvGrpSpPr>
              <a:grpSpLocks/>
            </p:cNvGrpSpPr>
            <p:nvPr/>
          </p:nvGrpSpPr>
          <p:grpSpPr bwMode="auto">
            <a:xfrm>
              <a:off x="1524" y="1068"/>
              <a:ext cx="2712" cy="2184"/>
              <a:chOff x="1512" y="1176"/>
              <a:chExt cx="2712" cy="2184"/>
            </a:xfrm>
          </p:grpSpPr>
          <p:sp>
            <p:nvSpPr>
              <p:cNvPr id="9218" name="Oval 2"/>
              <p:cNvSpPr>
                <a:spLocks noChangeArrowheads="1"/>
              </p:cNvSpPr>
              <p:nvPr/>
            </p:nvSpPr>
            <p:spPr bwMode="auto">
              <a:xfrm>
                <a:off x="1512" y="1176"/>
                <a:ext cx="672" cy="672"/>
              </a:xfrm>
              <a:prstGeom prst="ellipse">
                <a:avLst/>
              </a:prstGeom>
              <a:solidFill>
                <a:schemeClr val="accent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9" name="Oval 3"/>
              <p:cNvSpPr>
                <a:spLocks noChangeArrowheads="1"/>
              </p:cNvSpPr>
              <p:nvPr/>
            </p:nvSpPr>
            <p:spPr bwMode="auto">
              <a:xfrm>
                <a:off x="1512" y="2688"/>
                <a:ext cx="672" cy="672"/>
              </a:xfrm>
              <a:prstGeom prst="ellipse">
                <a:avLst/>
              </a:prstGeom>
              <a:solidFill>
                <a:schemeClr val="accent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1" name="Oval 5"/>
              <p:cNvSpPr>
                <a:spLocks noChangeArrowheads="1"/>
              </p:cNvSpPr>
              <p:nvPr/>
            </p:nvSpPr>
            <p:spPr bwMode="auto">
              <a:xfrm>
                <a:off x="3552" y="2688"/>
                <a:ext cx="672" cy="672"/>
              </a:xfrm>
              <a:prstGeom prst="ellipse">
                <a:avLst/>
              </a:prstGeom>
              <a:solidFill>
                <a:schemeClr val="accent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2" name="Oval 6"/>
              <p:cNvSpPr>
                <a:spLocks noChangeArrowheads="1"/>
              </p:cNvSpPr>
              <p:nvPr/>
            </p:nvSpPr>
            <p:spPr bwMode="auto">
              <a:xfrm>
                <a:off x="3552" y="1176"/>
                <a:ext cx="672" cy="672"/>
              </a:xfrm>
              <a:prstGeom prst="ellipse">
                <a:avLst/>
              </a:prstGeom>
              <a:solidFill>
                <a:schemeClr val="accent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3" name="AutoShape 7"/>
              <p:cNvSpPr>
                <a:spLocks noChangeArrowheads="1"/>
              </p:cNvSpPr>
              <p:nvPr/>
            </p:nvSpPr>
            <p:spPr bwMode="auto">
              <a:xfrm>
                <a:off x="1800" y="1920"/>
                <a:ext cx="96" cy="672"/>
              </a:xfrm>
              <a:prstGeom prst="upDownArrow">
                <a:avLst>
                  <a:gd name="adj1" fmla="val 50000"/>
                  <a:gd name="adj2" fmla="val 140000"/>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4" name="AutoShape 8"/>
              <p:cNvSpPr>
                <a:spLocks noChangeArrowheads="1"/>
              </p:cNvSpPr>
              <p:nvPr/>
            </p:nvSpPr>
            <p:spPr bwMode="auto">
              <a:xfrm>
                <a:off x="3840" y="1944"/>
                <a:ext cx="96" cy="672"/>
              </a:xfrm>
              <a:prstGeom prst="upDownArrow">
                <a:avLst>
                  <a:gd name="adj1" fmla="val 50000"/>
                  <a:gd name="adj2" fmla="val 140000"/>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5" name="AutoShape 9"/>
              <p:cNvSpPr>
                <a:spLocks noChangeArrowheads="1"/>
              </p:cNvSpPr>
              <p:nvPr/>
            </p:nvSpPr>
            <p:spPr bwMode="auto">
              <a:xfrm rot="-5400000">
                <a:off x="2832" y="1176"/>
                <a:ext cx="96" cy="672"/>
              </a:xfrm>
              <a:prstGeom prst="upDownArrow">
                <a:avLst>
                  <a:gd name="adj1" fmla="val 50000"/>
                  <a:gd name="adj2" fmla="val 140000"/>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6" name="AutoShape 10"/>
              <p:cNvSpPr>
                <a:spLocks noChangeArrowheads="1"/>
              </p:cNvSpPr>
              <p:nvPr/>
            </p:nvSpPr>
            <p:spPr bwMode="auto">
              <a:xfrm rot="-5400000">
                <a:off x="2832" y="2688"/>
                <a:ext cx="96" cy="672"/>
              </a:xfrm>
              <a:prstGeom prst="upDownArrow">
                <a:avLst>
                  <a:gd name="adj1" fmla="val 50000"/>
                  <a:gd name="adj2" fmla="val 140000"/>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29" name="Group 13"/>
            <p:cNvGrpSpPr>
              <a:grpSpLocks/>
            </p:cNvGrpSpPr>
            <p:nvPr/>
          </p:nvGrpSpPr>
          <p:grpSpPr bwMode="auto">
            <a:xfrm>
              <a:off x="2544" y="2112"/>
              <a:ext cx="672" cy="96"/>
              <a:chOff x="2544" y="2112"/>
              <a:chExt cx="672" cy="96"/>
            </a:xfrm>
          </p:grpSpPr>
          <p:sp>
            <p:nvSpPr>
              <p:cNvPr id="9227" name="AutoShape 11"/>
              <p:cNvSpPr>
                <a:spLocks noChangeArrowheads="1"/>
              </p:cNvSpPr>
              <p:nvPr/>
            </p:nvSpPr>
            <p:spPr bwMode="auto">
              <a:xfrm rot="-7836077">
                <a:off x="2832" y="1824"/>
                <a:ext cx="96" cy="672"/>
              </a:xfrm>
              <a:prstGeom prst="upDownArrow">
                <a:avLst>
                  <a:gd name="adj1" fmla="val 50000"/>
                  <a:gd name="adj2" fmla="val 140000"/>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8" name="AutoShape 12"/>
              <p:cNvSpPr>
                <a:spLocks noChangeArrowheads="1"/>
              </p:cNvSpPr>
              <p:nvPr/>
            </p:nvSpPr>
            <p:spPr bwMode="auto">
              <a:xfrm rot="7836077" flipH="1">
                <a:off x="2832" y="1824"/>
                <a:ext cx="96" cy="672"/>
              </a:xfrm>
              <a:prstGeom prst="upDownArrow">
                <a:avLst>
                  <a:gd name="adj1" fmla="val 50000"/>
                  <a:gd name="adj2" fmla="val 140000"/>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9232" name="Picture 16" descr="Wrigh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304800"/>
            <a:ext cx="1701800" cy="2298700"/>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9233" name="Text Box 17"/>
          <p:cNvSpPr txBox="1">
            <a:spLocks noChangeArrowheads="1"/>
          </p:cNvSpPr>
          <p:nvPr/>
        </p:nvSpPr>
        <p:spPr bwMode="auto">
          <a:xfrm>
            <a:off x="2041526" y="496888"/>
            <a:ext cx="626427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en-US" altLang="en-US" b="1">
                <a:solidFill>
                  <a:srgbClr val="0000FF"/>
                </a:solidFill>
                <a:latin typeface="Arial" charset="0"/>
              </a:rPr>
              <a:t>WRIGHT’S ISLAND MODEL:</a:t>
            </a:r>
          </a:p>
          <a:p>
            <a:endParaRPr lang="en-US" altLang="en-US" b="1">
              <a:solidFill>
                <a:srgbClr val="0000FF"/>
              </a:solidFill>
              <a:latin typeface="Arial" charset="0"/>
            </a:endParaRPr>
          </a:p>
          <a:p>
            <a:pPr>
              <a:buClr>
                <a:srgbClr val="FF0000"/>
              </a:buClr>
              <a:buFont typeface="Wingdings" pitchFamily="2" charset="2"/>
              <a:buChar char="§"/>
            </a:pPr>
            <a:r>
              <a:rPr lang="en-US" altLang="en-US">
                <a:solidFill>
                  <a:schemeClr val="tx2"/>
                </a:solidFill>
                <a:latin typeface="Arial" charset="0"/>
              </a:rPr>
              <a:t>Consider </a:t>
            </a:r>
            <a:r>
              <a:rPr lang="en-US" altLang="en-US" b="1" i="1">
                <a:solidFill>
                  <a:schemeClr val="tx2"/>
                </a:solidFill>
                <a:latin typeface="Arial" charset="0"/>
              </a:rPr>
              <a:t>n</a:t>
            </a:r>
            <a:r>
              <a:rPr lang="en-US" altLang="en-US">
                <a:solidFill>
                  <a:schemeClr val="tx2"/>
                </a:solidFill>
                <a:latin typeface="Arial" charset="0"/>
              </a:rPr>
              <a:t> subpopulations that are diverging by drift alone, not by natural selection, and with an equal exchange of migrants between populations each generation at rate </a:t>
            </a:r>
            <a:r>
              <a:rPr lang="en-US" altLang="en-US" i="1">
                <a:solidFill>
                  <a:schemeClr val="tx2"/>
                </a:solidFill>
                <a:latin typeface="Arial" charset="0"/>
              </a:rPr>
              <a:t>m</a:t>
            </a:r>
            <a:r>
              <a:rPr lang="en-US" altLang="en-US">
                <a:solidFill>
                  <a:schemeClr val="tx2"/>
                </a:solidFill>
                <a:latin typeface="Arial" charset="0"/>
              </a:rPr>
              <a:t>……</a:t>
            </a:r>
            <a:endParaRPr lang="en-US" altLang="en-US" i="1">
              <a:solidFill>
                <a:schemeClr val="tx2"/>
              </a:solidFill>
              <a:latin typeface="Arial" charset="0"/>
            </a:endParaRPr>
          </a:p>
        </p:txBody>
      </p:sp>
      <p:sp>
        <p:nvSpPr>
          <p:cNvPr id="9234" name="Text Box 18"/>
          <p:cNvSpPr txBox="1">
            <a:spLocks noChangeArrowheads="1"/>
          </p:cNvSpPr>
          <p:nvPr/>
        </p:nvSpPr>
        <p:spPr bwMode="auto">
          <a:xfrm>
            <a:off x="6477001" y="4114801"/>
            <a:ext cx="37496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Clr>
                <a:srgbClr val="FF0000"/>
              </a:buClr>
              <a:buFont typeface="Wingdings" pitchFamily="2" charset="2"/>
              <a:buChar char="§"/>
            </a:pPr>
            <a:r>
              <a:rPr lang="en-US" altLang="en-US" sz="2800">
                <a:latin typeface="Arial" charset="0"/>
              </a:rPr>
              <a:t>What is the equilibrium level of population subdivision (</a:t>
            </a:r>
            <a:r>
              <a:rPr lang="en-US" altLang="en-US" sz="2800">
                <a:solidFill>
                  <a:srgbClr val="0000FF"/>
                </a:solidFill>
                <a:latin typeface="Arial" charset="0"/>
              </a:rPr>
              <a:t>F</a:t>
            </a:r>
            <a:r>
              <a:rPr lang="en-US" altLang="en-US" sz="2800" baseline="-25000">
                <a:solidFill>
                  <a:srgbClr val="0000FF"/>
                </a:solidFill>
                <a:latin typeface="Arial" charset="0"/>
              </a:rPr>
              <a:t>ST</a:t>
            </a:r>
            <a:r>
              <a:rPr lang="en-US" altLang="en-US" sz="2800">
                <a:latin typeface="Arial" charset="0"/>
              </a:rPr>
              <a:t>)?</a:t>
            </a:r>
          </a:p>
        </p:txBody>
      </p:sp>
      <p:sp>
        <p:nvSpPr>
          <p:cNvPr id="9235" name="Text Box 19"/>
          <p:cNvSpPr txBox="1">
            <a:spLocks noChangeArrowheads="1"/>
          </p:cNvSpPr>
          <p:nvPr/>
        </p:nvSpPr>
        <p:spPr bwMode="auto">
          <a:xfrm>
            <a:off x="3810000" y="3657600"/>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t>m</a:t>
            </a:r>
          </a:p>
        </p:txBody>
      </p:sp>
      <p:sp>
        <p:nvSpPr>
          <p:cNvPr id="9236" name="Text Box 20"/>
          <p:cNvSpPr txBox="1">
            <a:spLocks noChangeArrowheads="1"/>
          </p:cNvSpPr>
          <p:nvPr/>
        </p:nvSpPr>
        <p:spPr bwMode="auto">
          <a:xfrm>
            <a:off x="3810000" y="5943600"/>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t>m</a:t>
            </a:r>
          </a:p>
        </p:txBody>
      </p:sp>
      <p:sp>
        <p:nvSpPr>
          <p:cNvPr id="9237" name="Text Box 21"/>
          <p:cNvSpPr txBox="1">
            <a:spLocks noChangeArrowheads="1"/>
          </p:cNvSpPr>
          <p:nvPr/>
        </p:nvSpPr>
        <p:spPr bwMode="auto">
          <a:xfrm>
            <a:off x="2362200" y="4800600"/>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t>m</a:t>
            </a:r>
          </a:p>
        </p:txBody>
      </p:sp>
      <p:sp>
        <p:nvSpPr>
          <p:cNvPr id="9238" name="Text Box 22"/>
          <p:cNvSpPr txBox="1">
            <a:spLocks noChangeArrowheads="1"/>
          </p:cNvSpPr>
          <p:nvPr/>
        </p:nvSpPr>
        <p:spPr bwMode="auto">
          <a:xfrm>
            <a:off x="5334000" y="4800600"/>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t>m</a:t>
            </a:r>
          </a:p>
        </p:txBody>
      </p:sp>
    </p:spTree>
    <p:extLst>
      <p:ext uri="{BB962C8B-B14F-4D97-AF65-F5344CB8AC3E}">
        <p14:creationId xmlns:p14="http://schemas.microsoft.com/office/powerpoint/2010/main" val="2550856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286000" y="304801"/>
            <a:ext cx="7867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rgbClr val="0000FF"/>
                </a:solidFill>
              </a:rPr>
              <a:t>RELATIONSHIP BETWEEN F</a:t>
            </a:r>
            <a:r>
              <a:rPr lang="en-US" altLang="en-US" sz="2000" b="1" baseline="-25000">
                <a:solidFill>
                  <a:srgbClr val="0000FF"/>
                </a:solidFill>
              </a:rPr>
              <a:t>ST</a:t>
            </a:r>
            <a:r>
              <a:rPr lang="en-US" altLang="en-US" sz="2000" b="1">
                <a:solidFill>
                  <a:srgbClr val="0000FF"/>
                </a:solidFill>
              </a:rPr>
              <a:t> AND N</a:t>
            </a:r>
            <a:r>
              <a:rPr lang="en-US" altLang="en-US" sz="2000" b="1" i="1">
                <a:solidFill>
                  <a:srgbClr val="0000FF"/>
                </a:solidFill>
              </a:rPr>
              <a:t>m</a:t>
            </a:r>
            <a:r>
              <a:rPr lang="en-US" altLang="en-US" sz="2000" b="1">
                <a:solidFill>
                  <a:srgbClr val="0000FF"/>
                </a:solidFill>
              </a:rPr>
              <a:t> IN THE ISLAND MODEL</a:t>
            </a:r>
          </a:p>
        </p:txBody>
      </p:sp>
      <p:sp>
        <p:nvSpPr>
          <p:cNvPr id="8195" name="Text Box 3"/>
          <p:cNvSpPr txBox="1">
            <a:spLocks noChangeArrowheads="1"/>
          </p:cNvSpPr>
          <p:nvPr/>
        </p:nvSpPr>
        <p:spPr bwMode="auto">
          <a:xfrm>
            <a:off x="2049464" y="1295401"/>
            <a:ext cx="8093075"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Clr>
                <a:srgbClr val="FF0000"/>
              </a:buClr>
              <a:buFont typeface="Wingdings" pitchFamily="2" charset="2"/>
              <a:buChar char="§"/>
            </a:pPr>
            <a:r>
              <a:rPr lang="en-US" altLang="en-US" dirty="0">
                <a:latin typeface="Arial" charset="0"/>
              </a:rPr>
              <a:t>N</a:t>
            </a:r>
            <a:r>
              <a:rPr lang="en-US" altLang="en-US" i="1" dirty="0">
                <a:latin typeface="Arial" charset="0"/>
              </a:rPr>
              <a:t>m</a:t>
            </a:r>
            <a:r>
              <a:rPr lang="en-US" altLang="en-US" dirty="0">
                <a:latin typeface="Arial" charset="0"/>
              </a:rPr>
              <a:t> is the absolute number of migrant organisms that enter each subpopulation per generation.</a:t>
            </a:r>
          </a:p>
          <a:p>
            <a:pPr>
              <a:buClr>
                <a:srgbClr val="FF0000"/>
              </a:buClr>
              <a:buFont typeface="Wingdings" pitchFamily="2" charset="2"/>
              <a:buChar char="§"/>
            </a:pPr>
            <a:endParaRPr lang="en-US" altLang="en-US" dirty="0">
              <a:latin typeface="Arial" charset="0"/>
            </a:endParaRPr>
          </a:p>
          <a:p>
            <a:pPr>
              <a:buClr>
                <a:srgbClr val="FF0000"/>
              </a:buClr>
              <a:buFont typeface="Wingdings" pitchFamily="2" charset="2"/>
              <a:buChar char="§"/>
            </a:pPr>
            <a:r>
              <a:rPr lang="en-US" altLang="en-US" dirty="0">
                <a:latin typeface="Arial" charset="0"/>
              </a:rPr>
              <a:t>At equilibrium:</a:t>
            </a:r>
          </a:p>
          <a:p>
            <a:pPr>
              <a:buClr>
                <a:srgbClr val="FF0000"/>
              </a:buClr>
              <a:buFont typeface="Wingdings" pitchFamily="2" charset="2"/>
              <a:buChar char="§"/>
            </a:pPr>
            <a:endParaRPr lang="en-US" altLang="en-US" dirty="0">
              <a:latin typeface="Arial" charset="0"/>
            </a:endParaRPr>
          </a:p>
          <a:p>
            <a:pPr>
              <a:buClr>
                <a:srgbClr val="FF0000"/>
              </a:buClr>
              <a:buFont typeface="Wingdings" pitchFamily="2" charset="2"/>
              <a:buChar char="§"/>
            </a:pPr>
            <a:r>
              <a:rPr lang="en-US" altLang="en-US" dirty="0">
                <a:latin typeface="Arial" charset="0"/>
              </a:rPr>
              <a:t>And:</a:t>
            </a:r>
          </a:p>
          <a:p>
            <a:pPr>
              <a:buClr>
                <a:srgbClr val="FF0000"/>
              </a:buClr>
              <a:buFont typeface="Wingdings" pitchFamily="2" charset="2"/>
              <a:buChar char="§"/>
            </a:pPr>
            <a:endParaRPr lang="en-US" altLang="en-US" dirty="0">
              <a:latin typeface="Arial" charset="0"/>
            </a:endParaRPr>
          </a:p>
          <a:p>
            <a:pPr>
              <a:buClr>
                <a:srgbClr val="FF0000"/>
              </a:buClr>
              <a:buFont typeface="Wingdings" pitchFamily="2" charset="2"/>
              <a:buChar char="§"/>
            </a:pPr>
            <a:endParaRPr lang="en-US" altLang="en-US" dirty="0">
              <a:latin typeface="Arial" charset="0"/>
            </a:endParaRPr>
          </a:p>
          <a:p>
            <a:pPr>
              <a:buClr>
                <a:srgbClr val="FF0000"/>
              </a:buClr>
              <a:buFont typeface="Wingdings" pitchFamily="2" charset="2"/>
              <a:buChar char="§"/>
            </a:pPr>
            <a:r>
              <a:rPr lang="en-US" altLang="en-US" dirty="0">
                <a:latin typeface="Arial" charset="0"/>
              </a:rPr>
              <a:t>When </a:t>
            </a:r>
            <a:r>
              <a:rPr lang="en-US" altLang="en-US" sz="2800" b="1" dirty="0">
                <a:solidFill>
                  <a:srgbClr val="0000FF"/>
                </a:solidFill>
                <a:latin typeface="Arial" charset="0"/>
              </a:rPr>
              <a:t>N</a:t>
            </a:r>
            <a:r>
              <a:rPr lang="en-US" altLang="en-US" sz="2800" b="1" i="1" dirty="0">
                <a:solidFill>
                  <a:srgbClr val="0000FF"/>
                </a:solidFill>
                <a:latin typeface="Arial" charset="0"/>
              </a:rPr>
              <a:t>m</a:t>
            </a:r>
            <a:r>
              <a:rPr lang="en-US" altLang="en-US" sz="2800" b="1" dirty="0">
                <a:solidFill>
                  <a:srgbClr val="0000FF"/>
                </a:solidFill>
                <a:latin typeface="Arial" charset="0"/>
              </a:rPr>
              <a:t> = 0, F</a:t>
            </a:r>
            <a:r>
              <a:rPr lang="en-US" altLang="en-US" sz="2800" b="1" baseline="-25000" dirty="0">
                <a:solidFill>
                  <a:srgbClr val="0000FF"/>
                </a:solidFill>
                <a:latin typeface="Arial" charset="0"/>
              </a:rPr>
              <a:t>ST</a:t>
            </a:r>
            <a:r>
              <a:rPr lang="en-US" altLang="en-US" sz="2800" b="1" dirty="0">
                <a:solidFill>
                  <a:srgbClr val="0000FF"/>
                </a:solidFill>
                <a:latin typeface="Arial" charset="0"/>
              </a:rPr>
              <a:t> = 1</a:t>
            </a:r>
          </a:p>
          <a:p>
            <a:pPr>
              <a:buClr>
                <a:srgbClr val="FF0000"/>
              </a:buClr>
              <a:buFont typeface="Wingdings" pitchFamily="2" charset="2"/>
              <a:buChar char="§"/>
            </a:pPr>
            <a:endParaRPr lang="en-US" altLang="en-US" sz="2800" dirty="0">
              <a:solidFill>
                <a:schemeClr val="accent2"/>
              </a:solidFill>
              <a:latin typeface="Arial" charset="0"/>
            </a:endParaRPr>
          </a:p>
          <a:p>
            <a:pPr>
              <a:buClr>
                <a:srgbClr val="FF0000"/>
              </a:buClr>
              <a:buFont typeface="Wingdings" pitchFamily="2" charset="2"/>
              <a:buNone/>
            </a:pPr>
            <a:r>
              <a:rPr lang="en-US" altLang="en-US" sz="2000" dirty="0">
                <a:latin typeface="Arial" charset="0"/>
              </a:rPr>
              <a:t>		N</a:t>
            </a:r>
            <a:r>
              <a:rPr lang="en-US" altLang="en-US" sz="2000" i="1" dirty="0">
                <a:latin typeface="Arial" charset="0"/>
              </a:rPr>
              <a:t>m</a:t>
            </a:r>
            <a:r>
              <a:rPr lang="en-US" altLang="en-US" sz="2000" dirty="0">
                <a:latin typeface="Arial" charset="0"/>
              </a:rPr>
              <a:t> = 0.25 (1 migrant every 4</a:t>
            </a:r>
            <a:r>
              <a:rPr lang="en-US" altLang="en-US" sz="2000" baseline="30000" dirty="0">
                <a:latin typeface="Arial" charset="0"/>
              </a:rPr>
              <a:t>th</a:t>
            </a:r>
            <a:r>
              <a:rPr lang="en-US" altLang="en-US" sz="2000" dirty="0">
                <a:latin typeface="Arial" charset="0"/>
              </a:rPr>
              <a:t> generation), </a:t>
            </a:r>
            <a:r>
              <a:rPr lang="en-US" altLang="en-US" sz="2000" dirty="0" err="1">
                <a:latin typeface="Arial" charset="0"/>
              </a:rPr>
              <a:t>F</a:t>
            </a:r>
            <a:r>
              <a:rPr lang="en-US" altLang="en-US" sz="2000" baseline="-25000" dirty="0" err="1">
                <a:latin typeface="Arial" charset="0"/>
              </a:rPr>
              <a:t>st</a:t>
            </a:r>
            <a:r>
              <a:rPr lang="en-US" altLang="en-US" sz="2000" dirty="0">
                <a:latin typeface="Arial" charset="0"/>
              </a:rPr>
              <a:t> = 0.50</a:t>
            </a:r>
          </a:p>
          <a:p>
            <a:pPr>
              <a:buClr>
                <a:srgbClr val="FF0000"/>
              </a:buClr>
              <a:buFont typeface="Wingdings" pitchFamily="2" charset="2"/>
              <a:buNone/>
            </a:pPr>
            <a:r>
              <a:rPr lang="en-US" altLang="en-US" sz="2000" dirty="0">
                <a:latin typeface="Arial" charset="0"/>
              </a:rPr>
              <a:t>		N</a:t>
            </a:r>
            <a:r>
              <a:rPr lang="en-US" altLang="en-US" sz="2000" i="1" dirty="0">
                <a:latin typeface="Arial" charset="0"/>
              </a:rPr>
              <a:t>m</a:t>
            </a:r>
            <a:r>
              <a:rPr lang="en-US" altLang="en-US" sz="2000" dirty="0">
                <a:latin typeface="Arial" charset="0"/>
              </a:rPr>
              <a:t> = 0.50 (1 migrant every 2</a:t>
            </a:r>
            <a:r>
              <a:rPr lang="en-US" altLang="en-US" sz="2000" baseline="30000" dirty="0">
                <a:latin typeface="Arial" charset="0"/>
              </a:rPr>
              <a:t>nd</a:t>
            </a:r>
            <a:r>
              <a:rPr lang="en-US" altLang="en-US" sz="2000" dirty="0">
                <a:latin typeface="Arial" charset="0"/>
              </a:rPr>
              <a:t> generation), </a:t>
            </a:r>
            <a:r>
              <a:rPr lang="en-US" altLang="en-US" sz="2000" dirty="0" err="1">
                <a:latin typeface="Arial" charset="0"/>
              </a:rPr>
              <a:t>F</a:t>
            </a:r>
            <a:r>
              <a:rPr lang="en-US" altLang="en-US" sz="2000" baseline="-25000" dirty="0" err="1">
                <a:latin typeface="Arial" charset="0"/>
              </a:rPr>
              <a:t>st</a:t>
            </a:r>
            <a:r>
              <a:rPr lang="en-US" altLang="en-US" sz="2000" dirty="0">
                <a:latin typeface="Arial" charset="0"/>
              </a:rPr>
              <a:t> = 0.33</a:t>
            </a:r>
          </a:p>
          <a:p>
            <a:pPr>
              <a:buClr>
                <a:srgbClr val="FF0000"/>
              </a:buClr>
              <a:buFont typeface="Wingdings" pitchFamily="2" charset="2"/>
              <a:buNone/>
            </a:pPr>
            <a:r>
              <a:rPr lang="en-US" altLang="en-US" sz="2000" dirty="0">
                <a:latin typeface="Arial" charset="0"/>
              </a:rPr>
              <a:t>		N</a:t>
            </a:r>
            <a:r>
              <a:rPr lang="en-US" altLang="en-US" sz="2000" i="1" dirty="0">
                <a:latin typeface="Arial" charset="0"/>
              </a:rPr>
              <a:t>m</a:t>
            </a:r>
            <a:r>
              <a:rPr lang="en-US" altLang="en-US" sz="2000" dirty="0">
                <a:latin typeface="Arial" charset="0"/>
              </a:rPr>
              <a:t> = 1.00 (1 migrant every generation), </a:t>
            </a:r>
            <a:r>
              <a:rPr lang="en-US" altLang="en-US" sz="2000" dirty="0" err="1">
                <a:latin typeface="Arial" charset="0"/>
              </a:rPr>
              <a:t>F</a:t>
            </a:r>
            <a:r>
              <a:rPr lang="en-US" altLang="en-US" sz="2000" baseline="-25000" dirty="0" err="1">
                <a:latin typeface="Arial" charset="0"/>
              </a:rPr>
              <a:t>st</a:t>
            </a:r>
            <a:r>
              <a:rPr lang="en-US" altLang="en-US" sz="2000" dirty="0">
                <a:latin typeface="Arial" charset="0"/>
              </a:rPr>
              <a:t> = 0.20</a:t>
            </a:r>
          </a:p>
          <a:p>
            <a:pPr>
              <a:buClr>
                <a:srgbClr val="FF0000"/>
              </a:buClr>
              <a:buFont typeface="Wingdings" pitchFamily="2" charset="2"/>
              <a:buNone/>
            </a:pPr>
            <a:r>
              <a:rPr lang="en-US" altLang="en-US" sz="2000" dirty="0">
                <a:latin typeface="Arial" charset="0"/>
              </a:rPr>
              <a:t>		N</a:t>
            </a:r>
            <a:r>
              <a:rPr lang="en-US" altLang="en-US" sz="2000" i="1" dirty="0">
                <a:latin typeface="Arial" charset="0"/>
              </a:rPr>
              <a:t>m</a:t>
            </a:r>
            <a:r>
              <a:rPr lang="en-US" altLang="en-US" sz="2000" dirty="0">
                <a:latin typeface="Arial" charset="0"/>
              </a:rPr>
              <a:t> = 2.00 (2 migrants every generation), </a:t>
            </a:r>
            <a:r>
              <a:rPr lang="en-US" altLang="en-US" sz="2000" dirty="0" err="1">
                <a:latin typeface="Arial" charset="0"/>
              </a:rPr>
              <a:t>F</a:t>
            </a:r>
            <a:r>
              <a:rPr lang="en-US" altLang="en-US" sz="2000" baseline="-25000" dirty="0" err="1">
                <a:latin typeface="Arial" charset="0"/>
              </a:rPr>
              <a:t>st</a:t>
            </a:r>
            <a:r>
              <a:rPr lang="en-US" altLang="en-US" sz="2000" dirty="0">
                <a:latin typeface="Arial" charset="0"/>
              </a:rPr>
              <a:t> = 0.11</a:t>
            </a:r>
          </a:p>
        </p:txBody>
      </p:sp>
      <p:graphicFrame>
        <p:nvGraphicFramePr>
          <p:cNvPr id="8196" name="Object 4"/>
          <p:cNvGraphicFramePr>
            <a:graphicFrameLocks noChangeAspect="1"/>
          </p:cNvGraphicFramePr>
          <p:nvPr/>
        </p:nvGraphicFramePr>
        <p:xfrm>
          <a:off x="5105400" y="2293939"/>
          <a:ext cx="1981200" cy="631825"/>
        </p:xfrm>
        <a:graphic>
          <a:graphicData uri="http://schemas.openxmlformats.org/presentationml/2006/ole">
            <mc:AlternateContent xmlns:mc="http://schemas.openxmlformats.org/markup-compatibility/2006">
              <mc:Choice xmlns:v="urn:schemas-microsoft-com:vml" Requires="v">
                <p:oleObj name="Equation" r:id="rId2" imgW="799920" imgH="253800" progId="Equation.3">
                  <p:embed/>
                </p:oleObj>
              </mc:Choice>
              <mc:Fallback>
                <p:oleObj name="Equation" r:id="rId2" imgW="799920" imgH="2538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93939"/>
                        <a:ext cx="1981200" cy="63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7" name="Object 5"/>
          <p:cNvGraphicFramePr>
            <a:graphicFrameLocks noChangeAspect="1"/>
          </p:cNvGraphicFramePr>
          <p:nvPr/>
        </p:nvGraphicFramePr>
        <p:xfrm>
          <a:off x="4983164" y="2951164"/>
          <a:ext cx="2225675" cy="955675"/>
        </p:xfrm>
        <a:graphic>
          <a:graphicData uri="http://schemas.openxmlformats.org/presentationml/2006/ole">
            <mc:AlternateContent xmlns:mc="http://schemas.openxmlformats.org/markup-compatibility/2006">
              <mc:Choice xmlns:v="urn:schemas-microsoft-com:vml" Requires="v">
                <p:oleObj name="Equation" r:id="rId4" imgW="914400" imgH="393480" progId="Equation.3">
                  <p:embed/>
                </p:oleObj>
              </mc:Choice>
              <mc:Fallback>
                <p:oleObj name="Equation" r:id="rId4" imgW="91440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3164" y="2951164"/>
                        <a:ext cx="2225675"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8" name="Rectangle 6"/>
          <p:cNvSpPr>
            <a:spLocks noChangeArrowheads="1"/>
          </p:cNvSpPr>
          <p:nvPr/>
        </p:nvSpPr>
        <p:spPr bwMode="auto">
          <a:xfrm>
            <a:off x="4876800" y="2971800"/>
            <a:ext cx="2438400" cy="10668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2140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3106" name="Text Box 2"/>
          <p:cNvSpPr txBox="1">
            <a:spLocks noChangeArrowheads="1"/>
          </p:cNvSpPr>
          <p:nvPr/>
        </p:nvSpPr>
        <p:spPr bwMode="auto">
          <a:xfrm>
            <a:off x="2103439" y="228601"/>
            <a:ext cx="79835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b="1">
                <a:solidFill>
                  <a:srgbClr val="0000FF"/>
                </a:solidFill>
              </a:rPr>
              <a:t>THE HOMOGENIZING EFFECT OF MIGRATION IN A CONTINENT-ISLAND SYSTEM</a:t>
            </a:r>
          </a:p>
        </p:txBody>
      </p:sp>
      <p:sp>
        <p:nvSpPr>
          <p:cNvPr id="303108" name="Text Box 4"/>
          <p:cNvSpPr txBox="1">
            <a:spLocks noChangeArrowheads="1"/>
          </p:cNvSpPr>
          <p:nvPr/>
        </p:nvSpPr>
        <p:spPr bwMode="auto">
          <a:xfrm>
            <a:off x="2360613" y="1117601"/>
            <a:ext cx="7739062" cy="537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90513" indent="-2905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en-US" altLang="en-US" dirty="0">
                <a:latin typeface="Arial" charset="0"/>
              </a:rPr>
              <a:t>Let:</a:t>
            </a:r>
          </a:p>
          <a:p>
            <a:r>
              <a:rPr lang="en-US" altLang="en-US" dirty="0">
                <a:latin typeface="Arial" charset="0"/>
              </a:rPr>
              <a:t>	Frequency of </a:t>
            </a:r>
            <a:r>
              <a:rPr lang="en-US" altLang="en-US" dirty="0">
                <a:solidFill>
                  <a:srgbClr val="FF3300"/>
                </a:solidFill>
                <a:latin typeface="Arial" charset="0"/>
              </a:rPr>
              <a:t>A</a:t>
            </a:r>
            <a:r>
              <a:rPr lang="en-US" altLang="en-US" dirty="0">
                <a:latin typeface="Arial" charset="0"/>
              </a:rPr>
              <a:t> on island = </a:t>
            </a:r>
            <a:r>
              <a:rPr lang="en-US" altLang="en-US" b="1" dirty="0" err="1">
                <a:latin typeface="Arial" charset="0"/>
              </a:rPr>
              <a:t>p</a:t>
            </a:r>
            <a:r>
              <a:rPr lang="en-US" altLang="en-US" b="1" baseline="-25000" dirty="0" err="1">
                <a:latin typeface="Arial" charset="0"/>
              </a:rPr>
              <a:t>I</a:t>
            </a:r>
            <a:endParaRPr lang="en-US" altLang="en-US" b="1" baseline="-25000" dirty="0">
              <a:latin typeface="Arial" charset="0"/>
            </a:endParaRPr>
          </a:p>
          <a:p>
            <a:r>
              <a:rPr lang="en-US" altLang="en-US" dirty="0">
                <a:latin typeface="Arial" charset="0"/>
              </a:rPr>
              <a:t>	Frequency of </a:t>
            </a:r>
            <a:r>
              <a:rPr lang="en-US" altLang="en-US" dirty="0">
                <a:solidFill>
                  <a:srgbClr val="FF3300"/>
                </a:solidFill>
                <a:latin typeface="Arial" charset="0"/>
              </a:rPr>
              <a:t>A</a:t>
            </a:r>
            <a:r>
              <a:rPr lang="en-US" altLang="en-US" dirty="0">
                <a:latin typeface="Arial" charset="0"/>
              </a:rPr>
              <a:t> on continent = </a:t>
            </a:r>
            <a:r>
              <a:rPr lang="en-US" altLang="en-US" b="1" dirty="0" err="1">
                <a:latin typeface="Arial" charset="0"/>
              </a:rPr>
              <a:t>p</a:t>
            </a:r>
            <a:r>
              <a:rPr lang="en-US" altLang="en-US" b="1" baseline="-25000" dirty="0" err="1">
                <a:latin typeface="Arial" charset="0"/>
              </a:rPr>
              <a:t>C</a:t>
            </a:r>
            <a:endParaRPr lang="en-US" altLang="en-US" b="1" baseline="-25000" dirty="0">
              <a:latin typeface="Arial" charset="0"/>
            </a:endParaRPr>
          </a:p>
          <a:p>
            <a:r>
              <a:rPr lang="en-US" altLang="en-US" dirty="0">
                <a:latin typeface="Arial" charset="0"/>
              </a:rPr>
              <a:t>	Proportion of island population from the continent = </a:t>
            </a:r>
            <a:r>
              <a:rPr lang="en-US" altLang="en-US" b="1" dirty="0">
                <a:latin typeface="Arial" charset="0"/>
              </a:rPr>
              <a:t>m</a:t>
            </a:r>
          </a:p>
          <a:p>
            <a:endParaRPr lang="en-US" altLang="en-US" dirty="0">
              <a:latin typeface="Arial" charset="0"/>
            </a:endParaRPr>
          </a:p>
          <a:p>
            <a:pPr>
              <a:buClr>
                <a:srgbClr val="FF3300"/>
              </a:buClr>
              <a:buFont typeface="Wingdings" pitchFamily="2" charset="2"/>
              <a:buChar char="§"/>
            </a:pPr>
            <a:r>
              <a:rPr lang="en-US" altLang="en-US" dirty="0">
                <a:latin typeface="Arial" charset="0"/>
              </a:rPr>
              <a:t>Frequency of A on the island after migration:</a:t>
            </a:r>
          </a:p>
          <a:p>
            <a:endParaRPr lang="en-US" altLang="en-US" dirty="0">
              <a:latin typeface="Arial" charset="0"/>
            </a:endParaRPr>
          </a:p>
          <a:p>
            <a:r>
              <a:rPr lang="en-US" altLang="en-US" dirty="0">
                <a:latin typeface="Arial" charset="0"/>
              </a:rPr>
              <a:t>	</a:t>
            </a:r>
            <a:r>
              <a:rPr lang="en-US" altLang="en-US" b="1" dirty="0">
                <a:latin typeface="Arial" charset="0"/>
              </a:rPr>
              <a:t>		</a:t>
            </a:r>
            <a:r>
              <a:rPr lang="en-US" altLang="en-US" sz="2800" b="1" dirty="0" err="1">
                <a:latin typeface="Arial" charset="0"/>
              </a:rPr>
              <a:t>p</a:t>
            </a:r>
            <a:r>
              <a:rPr lang="en-US" altLang="en-US" sz="2800" b="1" baseline="-25000" dirty="0" err="1">
                <a:latin typeface="Arial" charset="0"/>
              </a:rPr>
              <a:t>I</a:t>
            </a:r>
            <a:r>
              <a:rPr lang="en-US" altLang="en-US" sz="2800" b="1" dirty="0">
                <a:latin typeface="Arial" charset="0"/>
              </a:rPr>
              <a:t>* = (1-m)</a:t>
            </a:r>
            <a:r>
              <a:rPr lang="en-US" altLang="en-US" sz="2800" b="1" dirty="0" err="1">
                <a:latin typeface="Arial" charset="0"/>
              </a:rPr>
              <a:t>p</a:t>
            </a:r>
            <a:r>
              <a:rPr lang="en-US" altLang="en-US" sz="2800" b="1" baseline="-25000" dirty="0" err="1">
                <a:latin typeface="Arial" charset="0"/>
              </a:rPr>
              <a:t>I</a:t>
            </a:r>
            <a:r>
              <a:rPr lang="en-US" altLang="en-US" sz="2800" b="1" dirty="0">
                <a:latin typeface="Arial" charset="0"/>
              </a:rPr>
              <a:t> + </a:t>
            </a:r>
            <a:r>
              <a:rPr lang="en-US" altLang="en-US" sz="2800" b="1" dirty="0" err="1">
                <a:latin typeface="Arial" charset="0"/>
              </a:rPr>
              <a:t>mp</a:t>
            </a:r>
            <a:r>
              <a:rPr lang="en-US" altLang="en-US" sz="2800" b="1" baseline="-25000" dirty="0" err="1">
                <a:latin typeface="Arial" charset="0"/>
              </a:rPr>
              <a:t>C</a:t>
            </a:r>
            <a:endParaRPr lang="en-US" altLang="en-US" sz="2800" b="1" baseline="-25000" dirty="0">
              <a:latin typeface="Arial" charset="0"/>
            </a:endParaRPr>
          </a:p>
          <a:p>
            <a:endParaRPr lang="en-US" altLang="en-US" sz="2800" b="1" baseline="-25000" dirty="0">
              <a:latin typeface="Arial" charset="0"/>
            </a:endParaRPr>
          </a:p>
          <a:p>
            <a:pPr>
              <a:buClr>
                <a:srgbClr val="FF3300"/>
              </a:buClr>
              <a:buFont typeface="Wingdings" pitchFamily="2" charset="2"/>
              <a:buChar char="§"/>
            </a:pPr>
            <a:r>
              <a:rPr lang="en-US" altLang="en-US" dirty="0">
                <a:latin typeface="Arial" charset="0"/>
              </a:rPr>
              <a:t>Change on island from one generation to the next:</a:t>
            </a:r>
          </a:p>
          <a:p>
            <a:endParaRPr lang="en-US" altLang="en-US" dirty="0">
              <a:latin typeface="Arial" charset="0"/>
            </a:endParaRPr>
          </a:p>
          <a:p>
            <a:r>
              <a:rPr lang="en-US" altLang="en-US" dirty="0">
                <a:latin typeface="Arial" charset="0"/>
              </a:rPr>
              <a:t>		</a:t>
            </a:r>
            <a:r>
              <a:rPr lang="en-US" altLang="en-US" sz="2800" b="1" dirty="0">
                <a:latin typeface="Arial" charset="0"/>
                <a:sym typeface="Symbol" pitchFamily="18" charset="2"/>
              </a:rPr>
              <a:t></a:t>
            </a:r>
            <a:r>
              <a:rPr lang="en-US" altLang="en-US" sz="2800" b="1" dirty="0" err="1">
                <a:latin typeface="Arial" charset="0"/>
                <a:sym typeface="Symbol" pitchFamily="18" charset="2"/>
              </a:rPr>
              <a:t>p</a:t>
            </a:r>
            <a:r>
              <a:rPr lang="en-US" altLang="en-US" sz="2800" b="1" baseline="-25000" dirty="0" err="1">
                <a:latin typeface="Arial" charset="0"/>
                <a:sym typeface="Symbol" pitchFamily="18" charset="2"/>
              </a:rPr>
              <a:t>I</a:t>
            </a:r>
            <a:r>
              <a:rPr lang="en-US" altLang="en-US" sz="2800" b="1" dirty="0">
                <a:latin typeface="Arial" charset="0"/>
                <a:sym typeface="Symbol" pitchFamily="18" charset="2"/>
              </a:rPr>
              <a:t> =</a:t>
            </a:r>
            <a:r>
              <a:rPr lang="en-US" altLang="en-US" b="1" dirty="0">
                <a:latin typeface="Arial" charset="0"/>
                <a:sym typeface="Symbol" pitchFamily="18" charset="2"/>
              </a:rPr>
              <a:t> </a:t>
            </a:r>
            <a:r>
              <a:rPr lang="en-US" altLang="en-US" sz="2800" b="1" dirty="0" err="1">
                <a:latin typeface="Arial" charset="0"/>
              </a:rPr>
              <a:t>p</a:t>
            </a:r>
            <a:r>
              <a:rPr lang="en-US" altLang="en-US" sz="2800" b="1" baseline="-25000" dirty="0" err="1">
                <a:latin typeface="Arial" charset="0"/>
              </a:rPr>
              <a:t>I</a:t>
            </a:r>
            <a:r>
              <a:rPr lang="en-US" altLang="en-US" sz="2800" b="1" dirty="0">
                <a:latin typeface="Arial" charset="0"/>
              </a:rPr>
              <a:t>* - </a:t>
            </a:r>
            <a:r>
              <a:rPr lang="en-US" altLang="en-US" sz="2800" b="1" dirty="0" err="1">
                <a:latin typeface="Arial" charset="0"/>
              </a:rPr>
              <a:t>p</a:t>
            </a:r>
            <a:r>
              <a:rPr lang="en-US" altLang="en-US" sz="2800" b="1" baseline="-25000" dirty="0" err="1">
                <a:latin typeface="Arial" charset="0"/>
              </a:rPr>
              <a:t>I</a:t>
            </a:r>
            <a:r>
              <a:rPr lang="en-US" altLang="en-US" sz="2800" b="1" dirty="0">
                <a:latin typeface="Arial" charset="0"/>
              </a:rPr>
              <a:t> = (1-m)</a:t>
            </a:r>
            <a:r>
              <a:rPr lang="en-US" altLang="en-US" sz="2800" b="1" dirty="0" err="1">
                <a:latin typeface="Arial" charset="0"/>
              </a:rPr>
              <a:t>p</a:t>
            </a:r>
            <a:r>
              <a:rPr lang="en-US" altLang="en-US" sz="2800" b="1" baseline="-25000" dirty="0" err="1">
                <a:latin typeface="Arial" charset="0"/>
              </a:rPr>
              <a:t>I</a:t>
            </a:r>
            <a:r>
              <a:rPr lang="en-US" altLang="en-US" sz="2800" b="1" dirty="0">
                <a:latin typeface="Arial" charset="0"/>
              </a:rPr>
              <a:t> + </a:t>
            </a:r>
            <a:r>
              <a:rPr lang="en-US" altLang="en-US" sz="2800" b="1" dirty="0" err="1">
                <a:latin typeface="Arial" charset="0"/>
              </a:rPr>
              <a:t>mp</a:t>
            </a:r>
            <a:r>
              <a:rPr lang="en-US" altLang="en-US" sz="2800" b="1" baseline="-25000" dirty="0" err="1">
                <a:latin typeface="Arial" charset="0"/>
              </a:rPr>
              <a:t>C</a:t>
            </a:r>
            <a:r>
              <a:rPr lang="en-US" altLang="en-US" sz="2800" b="1" dirty="0">
                <a:latin typeface="Arial" charset="0"/>
              </a:rPr>
              <a:t> –</a:t>
            </a:r>
            <a:r>
              <a:rPr lang="en-US" altLang="en-US" sz="2800" b="1" dirty="0" err="1">
                <a:latin typeface="Arial" charset="0"/>
              </a:rPr>
              <a:t>p</a:t>
            </a:r>
            <a:r>
              <a:rPr lang="en-US" altLang="en-US" sz="2800" b="1" baseline="-25000" dirty="0" err="1">
                <a:latin typeface="Arial" charset="0"/>
              </a:rPr>
              <a:t>I</a:t>
            </a:r>
            <a:endParaRPr lang="en-US" altLang="en-US" sz="2800" b="1" baseline="-25000" dirty="0">
              <a:latin typeface="Arial" charset="0"/>
            </a:endParaRPr>
          </a:p>
          <a:p>
            <a:endParaRPr lang="en-US" altLang="en-US" sz="2800" b="1" dirty="0">
              <a:latin typeface="Arial" charset="0"/>
            </a:endParaRPr>
          </a:p>
          <a:p>
            <a:pPr>
              <a:buClr>
                <a:srgbClr val="FF3300"/>
              </a:buClr>
              <a:buFont typeface="Wingdings" pitchFamily="2" charset="2"/>
              <a:buChar char="§"/>
            </a:pPr>
            <a:r>
              <a:rPr lang="en-US" altLang="en-US" dirty="0">
                <a:latin typeface="Arial" charset="0"/>
              </a:rPr>
              <a:t>At equilibrium:</a:t>
            </a:r>
            <a:r>
              <a:rPr lang="en-US" altLang="en-US" sz="2800" dirty="0">
                <a:latin typeface="Arial" charset="0"/>
              </a:rPr>
              <a:t> 	</a:t>
            </a:r>
            <a:r>
              <a:rPr lang="en-US" altLang="en-US" sz="2800" b="1" dirty="0" err="1">
                <a:latin typeface="Arial" charset="0"/>
              </a:rPr>
              <a:t>p</a:t>
            </a:r>
            <a:r>
              <a:rPr lang="en-US" altLang="en-US" sz="2800" b="1" baseline="-25000" dirty="0" err="1">
                <a:latin typeface="Arial" charset="0"/>
              </a:rPr>
              <a:t>I</a:t>
            </a:r>
            <a:r>
              <a:rPr lang="en-US" altLang="en-US" sz="2800" b="1" dirty="0">
                <a:latin typeface="Arial" charset="0"/>
              </a:rPr>
              <a:t> = </a:t>
            </a:r>
            <a:r>
              <a:rPr lang="en-US" altLang="en-US" sz="2800" b="1" dirty="0" err="1">
                <a:latin typeface="Arial" charset="0"/>
              </a:rPr>
              <a:t>p</a:t>
            </a:r>
            <a:r>
              <a:rPr lang="en-US" altLang="en-US" sz="2800" b="1" baseline="-25000" dirty="0" err="1">
                <a:latin typeface="Arial" charset="0"/>
              </a:rPr>
              <a:t>C</a:t>
            </a:r>
            <a:endParaRPr lang="en-US" altLang="en-US" dirty="0">
              <a:latin typeface="Arial"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6003925" y="3044825"/>
            <a:ext cx="184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4400">
              <a:solidFill>
                <a:schemeClr val="tx2"/>
              </a:solidFill>
            </a:endParaRPr>
          </a:p>
        </p:txBody>
      </p:sp>
      <p:sp>
        <p:nvSpPr>
          <p:cNvPr id="2052" name="Text Box 4"/>
          <p:cNvSpPr txBox="1">
            <a:spLocks noChangeArrowheads="1"/>
          </p:cNvSpPr>
          <p:nvPr/>
        </p:nvSpPr>
        <p:spPr bwMode="auto">
          <a:xfrm>
            <a:off x="2162175" y="381001"/>
            <a:ext cx="7867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rgbClr val="0000FF"/>
                </a:solidFill>
              </a:rPr>
              <a:t>RELATIONSHIP BETWEEN F</a:t>
            </a:r>
            <a:r>
              <a:rPr lang="en-US" altLang="en-US" sz="2000" b="1" baseline="-25000">
                <a:solidFill>
                  <a:srgbClr val="0000FF"/>
                </a:solidFill>
              </a:rPr>
              <a:t>ST</a:t>
            </a:r>
            <a:r>
              <a:rPr lang="en-US" altLang="en-US" sz="2000" b="1">
                <a:solidFill>
                  <a:srgbClr val="0000FF"/>
                </a:solidFill>
              </a:rPr>
              <a:t> AND N</a:t>
            </a:r>
            <a:r>
              <a:rPr lang="en-US" altLang="en-US" sz="2000" b="1" i="1">
                <a:solidFill>
                  <a:srgbClr val="0000FF"/>
                </a:solidFill>
              </a:rPr>
              <a:t>m</a:t>
            </a:r>
            <a:r>
              <a:rPr lang="en-US" altLang="en-US" sz="2000" b="1">
                <a:solidFill>
                  <a:srgbClr val="0000FF"/>
                </a:solidFill>
              </a:rPr>
              <a:t> IN THE ISLAND MODEL</a:t>
            </a:r>
          </a:p>
        </p:txBody>
      </p:sp>
      <p:pic>
        <p:nvPicPr>
          <p:cNvPr id="2053" name="Picture 5" descr="Fst vs N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014" y="1371601"/>
            <a:ext cx="7927975" cy="4670425"/>
          </a:xfrm>
          <a:prstGeom prst="rect">
            <a:avLst/>
          </a:prstGeom>
          <a:noFill/>
          <a:extLst>
            <a:ext uri="{909E8E84-426E-40DD-AFC4-6F175D3DCCD1}">
              <a14:hiddenFill xmlns:a14="http://schemas.microsoft.com/office/drawing/2010/main">
                <a:solidFill>
                  <a:srgbClr val="FFFFFF"/>
                </a:solidFill>
              </a14:hiddenFill>
            </a:ext>
          </a:extLst>
        </p:spPr>
      </p:pic>
      <p:sp>
        <p:nvSpPr>
          <p:cNvPr id="2054" name="Text Box 6"/>
          <p:cNvSpPr txBox="1">
            <a:spLocks noChangeArrowheads="1"/>
          </p:cNvSpPr>
          <p:nvPr/>
        </p:nvSpPr>
        <p:spPr bwMode="auto">
          <a:xfrm>
            <a:off x="4572001" y="6402388"/>
            <a:ext cx="6099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 Hartl and Clark. 1997. </a:t>
            </a:r>
            <a:r>
              <a:rPr lang="en-US" altLang="en-US" sz="1400" i="1"/>
              <a:t>Principles of Population Genetics.</a:t>
            </a:r>
            <a:r>
              <a:rPr lang="en-US" altLang="en-US" sz="1400"/>
              <a:t> Sinauer Assoc.</a:t>
            </a:r>
          </a:p>
        </p:txBody>
      </p:sp>
    </p:spTree>
    <p:extLst>
      <p:ext uri="{BB962C8B-B14F-4D97-AF65-F5344CB8AC3E}">
        <p14:creationId xmlns:p14="http://schemas.microsoft.com/office/powerpoint/2010/main" val="27438967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170114" y="304801"/>
            <a:ext cx="7851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rgbClr val="0000FF"/>
                </a:solidFill>
              </a:rPr>
              <a:t>ESTIMATES OF N</a:t>
            </a:r>
            <a:r>
              <a:rPr lang="en-US" altLang="en-US" sz="2000" b="1" i="1">
                <a:solidFill>
                  <a:srgbClr val="0000FF"/>
                </a:solidFill>
              </a:rPr>
              <a:t>m</a:t>
            </a:r>
            <a:r>
              <a:rPr lang="en-US" altLang="en-US" sz="2000" b="1">
                <a:solidFill>
                  <a:srgbClr val="0000FF"/>
                </a:solidFill>
              </a:rPr>
              <a:t> AND F</a:t>
            </a:r>
            <a:r>
              <a:rPr lang="en-US" altLang="en-US" sz="2000" b="1" baseline="-25000">
                <a:solidFill>
                  <a:srgbClr val="0000FF"/>
                </a:solidFill>
              </a:rPr>
              <a:t>ST</a:t>
            </a:r>
            <a:r>
              <a:rPr lang="en-US" altLang="en-US" sz="2000" b="1">
                <a:solidFill>
                  <a:srgbClr val="0000FF"/>
                </a:solidFill>
              </a:rPr>
              <a:t> AMONG NATURAL POPULATIONS</a:t>
            </a:r>
          </a:p>
        </p:txBody>
      </p:sp>
      <p:pic>
        <p:nvPicPr>
          <p:cNvPr id="7172" name="Picture 4" descr="Nm &amp; Fst in nat po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990600"/>
            <a:ext cx="7010400" cy="5200650"/>
          </a:xfrm>
          <a:prstGeom prst="rect">
            <a:avLst/>
          </a:prstGeom>
          <a:noFill/>
          <a:extLst>
            <a:ext uri="{909E8E84-426E-40DD-AFC4-6F175D3DCCD1}">
              <a14:hiddenFill xmlns:a14="http://schemas.microsoft.com/office/drawing/2010/main">
                <a:solidFill>
                  <a:srgbClr val="FFFFFF"/>
                </a:solidFill>
              </a14:hiddenFill>
            </a:ext>
          </a:extLst>
        </p:spPr>
      </p:pic>
      <p:sp>
        <p:nvSpPr>
          <p:cNvPr id="7173" name="Text Box 5"/>
          <p:cNvSpPr txBox="1">
            <a:spLocks noChangeArrowheads="1"/>
          </p:cNvSpPr>
          <p:nvPr/>
        </p:nvSpPr>
        <p:spPr bwMode="auto">
          <a:xfrm>
            <a:off x="4267201" y="6400800"/>
            <a:ext cx="6099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 Hartl and Clark. 1997. </a:t>
            </a:r>
            <a:r>
              <a:rPr lang="en-US" altLang="en-US" sz="1400" i="1"/>
              <a:t>Principles of Population Genetics.</a:t>
            </a:r>
            <a:r>
              <a:rPr lang="en-US" altLang="en-US" sz="1400"/>
              <a:t> Sinauer Assoc.</a:t>
            </a:r>
          </a:p>
        </p:txBody>
      </p:sp>
    </p:spTree>
    <p:extLst>
      <p:ext uri="{BB962C8B-B14F-4D97-AF65-F5344CB8AC3E}">
        <p14:creationId xmlns:p14="http://schemas.microsoft.com/office/powerpoint/2010/main" val="18510536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06" name="Picture 2" descr="Fst among loc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8026" y="1044576"/>
            <a:ext cx="8232775" cy="4765675"/>
          </a:xfrm>
          <a:prstGeom prst="rect">
            <a:avLst/>
          </a:prstGeom>
          <a:noFill/>
          <a:extLst>
            <a:ext uri="{909E8E84-426E-40DD-AFC4-6F175D3DCCD1}">
              <a14:hiddenFill xmlns:a14="http://schemas.microsoft.com/office/drawing/2010/main">
                <a:solidFill>
                  <a:srgbClr val="FFFFFF"/>
                </a:solidFill>
              </a14:hiddenFill>
            </a:ext>
          </a:extLst>
        </p:spPr>
      </p:pic>
      <p:sp>
        <p:nvSpPr>
          <p:cNvPr id="21507" name="Text Box 3"/>
          <p:cNvSpPr txBox="1">
            <a:spLocks noChangeArrowheads="1"/>
          </p:cNvSpPr>
          <p:nvPr/>
        </p:nvSpPr>
        <p:spPr bwMode="auto">
          <a:xfrm>
            <a:off x="4572001" y="6402388"/>
            <a:ext cx="6099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 Hartl and Clark. 1997. </a:t>
            </a:r>
            <a:r>
              <a:rPr lang="en-US" altLang="en-US" sz="1400" i="1"/>
              <a:t>Principles of Population Genetics.</a:t>
            </a:r>
            <a:r>
              <a:rPr lang="en-US" altLang="en-US" sz="1400"/>
              <a:t> Sinauer Assoc.</a:t>
            </a:r>
          </a:p>
        </p:txBody>
      </p:sp>
      <p:sp>
        <p:nvSpPr>
          <p:cNvPr id="21508" name="Text Box 4"/>
          <p:cNvSpPr txBox="1">
            <a:spLocks noChangeArrowheads="1"/>
          </p:cNvSpPr>
          <p:nvPr/>
        </p:nvSpPr>
        <p:spPr bwMode="auto">
          <a:xfrm>
            <a:off x="2322514" y="304800"/>
            <a:ext cx="7545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0000FF"/>
                </a:solidFill>
              </a:rPr>
              <a:t>ESTIMATES OF F</a:t>
            </a:r>
            <a:r>
              <a:rPr lang="en-US" altLang="en-US" b="1" baseline="-25000">
                <a:solidFill>
                  <a:srgbClr val="0000FF"/>
                </a:solidFill>
              </a:rPr>
              <a:t>ST</a:t>
            </a:r>
            <a:r>
              <a:rPr lang="en-US" altLang="en-US" b="1">
                <a:solidFill>
                  <a:srgbClr val="0000FF"/>
                </a:solidFill>
              </a:rPr>
              <a:t> FOR MULTIPLE GENETIC LOCI</a:t>
            </a:r>
          </a:p>
        </p:txBody>
      </p:sp>
    </p:spTree>
    <p:extLst>
      <p:ext uri="{BB962C8B-B14F-4D97-AF65-F5344CB8AC3E}">
        <p14:creationId xmlns:p14="http://schemas.microsoft.com/office/powerpoint/2010/main" val="15601625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nvGraphicFramePr>
        <p:xfrm>
          <a:off x="4586289" y="1676400"/>
          <a:ext cx="3017837" cy="1295400"/>
        </p:xfrm>
        <a:graphic>
          <a:graphicData uri="http://schemas.openxmlformats.org/presentationml/2006/ole">
            <mc:AlternateContent xmlns:mc="http://schemas.openxmlformats.org/markup-compatibility/2006">
              <mc:Choice xmlns:v="urn:schemas-microsoft-com:vml" Requires="v">
                <p:oleObj name="Equation" r:id="rId2" imgW="914400" imgH="393480" progId="Equation.3">
                  <p:embed/>
                </p:oleObj>
              </mc:Choice>
              <mc:Fallback>
                <p:oleObj name="Equation" r:id="rId2" imgW="914400" imgH="39348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6289" y="1676400"/>
                        <a:ext cx="3017837" cy="1295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3" name="Text Box 5"/>
          <p:cNvSpPr txBox="1">
            <a:spLocks noChangeArrowheads="1"/>
          </p:cNvSpPr>
          <p:nvPr/>
        </p:nvSpPr>
        <p:spPr bwMode="auto">
          <a:xfrm>
            <a:off x="2451101" y="3886200"/>
            <a:ext cx="735810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25425" indent="-22542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Clr>
                <a:srgbClr val="FF0000"/>
              </a:buClr>
              <a:buFont typeface="Wingdings" pitchFamily="2" charset="2"/>
              <a:buChar char="§"/>
            </a:pPr>
            <a:r>
              <a:rPr lang="en-US" altLang="en-US" sz="3200" b="1">
                <a:solidFill>
                  <a:schemeClr val="tx2"/>
                </a:solidFill>
                <a:latin typeface="Arial" charset="0"/>
              </a:rPr>
              <a:t>If </a:t>
            </a:r>
            <a:r>
              <a:rPr lang="en-US" altLang="en-US" sz="3200" b="1">
                <a:solidFill>
                  <a:srgbClr val="0000FF"/>
                </a:solidFill>
                <a:latin typeface="Arial" charset="0"/>
              </a:rPr>
              <a:t>N</a:t>
            </a:r>
            <a:r>
              <a:rPr lang="en-US" altLang="en-US" sz="3200" b="1" i="1">
                <a:solidFill>
                  <a:srgbClr val="0000FF"/>
                </a:solidFill>
                <a:latin typeface="Arial" charset="0"/>
              </a:rPr>
              <a:t>m</a:t>
            </a:r>
            <a:r>
              <a:rPr lang="en-US" altLang="en-US" sz="3200" b="1">
                <a:solidFill>
                  <a:srgbClr val="0000FF"/>
                </a:solidFill>
                <a:latin typeface="Arial" charset="0"/>
              </a:rPr>
              <a:t> &gt;&gt; 1</a:t>
            </a:r>
            <a:r>
              <a:rPr lang="en-US" altLang="en-US" sz="3200" b="1">
                <a:solidFill>
                  <a:schemeClr val="tx2"/>
                </a:solidFill>
                <a:latin typeface="Arial" charset="0"/>
              </a:rPr>
              <a:t>,</a:t>
            </a:r>
            <a:r>
              <a:rPr lang="en-US" altLang="en-US" sz="3200" b="1">
                <a:solidFill>
                  <a:schemeClr val="accent2"/>
                </a:solidFill>
                <a:latin typeface="Arial" charset="0"/>
              </a:rPr>
              <a:t> </a:t>
            </a:r>
            <a:r>
              <a:rPr lang="en-US" altLang="en-US" sz="3200" b="1">
                <a:solidFill>
                  <a:schemeClr val="tx2"/>
                </a:solidFill>
                <a:latin typeface="Arial" charset="0"/>
              </a:rPr>
              <a:t>little divergence by drift;</a:t>
            </a:r>
          </a:p>
          <a:p>
            <a:pPr>
              <a:buClr>
                <a:srgbClr val="FF0000"/>
              </a:buClr>
              <a:buFont typeface="Wingdings" pitchFamily="2" charset="2"/>
              <a:buChar char="§"/>
            </a:pPr>
            <a:endParaRPr lang="en-US" altLang="en-US" sz="3200" b="1">
              <a:solidFill>
                <a:schemeClr val="accent2"/>
              </a:solidFill>
              <a:latin typeface="Arial" charset="0"/>
            </a:endParaRPr>
          </a:p>
          <a:p>
            <a:pPr>
              <a:buClr>
                <a:srgbClr val="FF0000"/>
              </a:buClr>
              <a:buFont typeface="Wingdings" pitchFamily="2" charset="2"/>
              <a:buChar char="§"/>
            </a:pPr>
            <a:r>
              <a:rPr lang="en-US" altLang="en-US" sz="3200" b="1">
                <a:solidFill>
                  <a:schemeClr val="tx2"/>
                </a:solidFill>
                <a:latin typeface="Arial" charset="0"/>
              </a:rPr>
              <a:t>If</a:t>
            </a:r>
            <a:r>
              <a:rPr lang="en-US" altLang="en-US" sz="3200" b="1">
                <a:solidFill>
                  <a:schemeClr val="accent2"/>
                </a:solidFill>
                <a:latin typeface="Arial" charset="0"/>
              </a:rPr>
              <a:t> </a:t>
            </a:r>
            <a:r>
              <a:rPr lang="en-US" altLang="en-US" sz="3200" b="1">
                <a:solidFill>
                  <a:srgbClr val="0000FF"/>
                </a:solidFill>
                <a:latin typeface="Arial" charset="0"/>
              </a:rPr>
              <a:t>N</a:t>
            </a:r>
            <a:r>
              <a:rPr lang="en-US" altLang="en-US" sz="3200" b="1" i="1">
                <a:solidFill>
                  <a:srgbClr val="0000FF"/>
                </a:solidFill>
                <a:latin typeface="Arial" charset="0"/>
              </a:rPr>
              <a:t>m</a:t>
            </a:r>
            <a:r>
              <a:rPr lang="en-US" altLang="en-US" sz="3200" b="1">
                <a:solidFill>
                  <a:srgbClr val="0000FF"/>
                </a:solidFill>
                <a:latin typeface="Arial" charset="0"/>
              </a:rPr>
              <a:t> &lt;&lt; 1</a:t>
            </a:r>
            <a:r>
              <a:rPr lang="en-US" altLang="en-US" sz="3200" b="1">
                <a:solidFill>
                  <a:schemeClr val="tx2"/>
                </a:solidFill>
                <a:latin typeface="Arial" charset="0"/>
              </a:rPr>
              <a:t>,</a:t>
            </a:r>
            <a:r>
              <a:rPr lang="en-US" altLang="en-US" sz="3200" b="1">
                <a:solidFill>
                  <a:schemeClr val="accent2"/>
                </a:solidFill>
                <a:latin typeface="Arial" charset="0"/>
              </a:rPr>
              <a:t> </a:t>
            </a:r>
            <a:r>
              <a:rPr lang="en-US" altLang="en-US" sz="3200" b="1">
                <a:solidFill>
                  <a:schemeClr val="tx2"/>
                </a:solidFill>
                <a:latin typeface="Arial" charset="0"/>
              </a:rPr>
              <a:t>drift is very important</a:t>
            </a:r>
          </a:p>
        </p:txBody>
      </p:sp>
      <p:sp>
        <p:nvSpPr>
          <p:cNvPr id="17414" name="Text Box 6"/>
          <p:cNvSpPr txBox="1">
            <a:spLocks noChangeArrowheads="1"/>
          </p:cNvSpPr>
          <p:nvPr/>
        </p:nvSpPr>
        <p:spPr bwMode="auto">
          <a:xfrm>
            <a:off x="2551114" y="457200"/>
            <a:ext cx="7088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0000FF"/>
                </a:solidFill>
              </a:rPr>
              <a:t>ROLE OF DRIFT IN POPULATION DIVERGENCE</a:t>
            </a:r>
          </a:p>
        </p:txBody>
      </p:sp>
    </p:spTree>
    <p:extLst>
      <p:ext uri="{BB962C8B-B14F-4D97-AF65-F5344CB8AC3E}">
        <p14:creationId xmlns:p14="http://schemas.microsoft.com/office/powerpoint/2010/main" val="1817157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4" name="Picture 2" descr="Kings Water Snak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0200" y="7402"/>
            <a:ext cx="2971800" cy="3200400"/>
          </a:xfrm>
          <a:prstGeom prst="rect">
            <a:avLst/>
          </a:prstGeom>
          <a:noFill/>
          <a:ln w="38100">
            <a:noFill/>
            <a:miter lim="800000"/>
            <a:headEnd/>
            <a:tailEnd/>
          </a:ln>
          <a:effectLst/>
          <a:extLst>
            <a:ext uri="{909E8E84-426E-40DD-AFC4-6F175D3DCCD1}">
              <a14:hiddenFill xmlns:a14="http://schemas.microsoft.com/office/drawing/2010/main">
                <a:solidFill>
                  <a:srgbClr val="FFFFFF"/>
                </a:solidFill>
              </a14:hiddenFill>
            </a:ext>
          </a:extLst>
        </p:spPr>
      </p:pic>
      <p:pic>
        <p:nvPicPr>
          <p:cNvPr id="294915" name="Picture 3" descr="Lake Erie Islan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616" y="1438857"/>
            <a:ext cx="3522123" cy="4948753"/>
          </a:xfrm>
          <a:prstGeom prst="rect">
            <a:avLst/>
          </a:prstGeom>
          <a:noFill/>
          <a:extLst>
            <a:ext uri="{909E8E84-426E-40DD-AFC4-6F175D3DCCD1}">
              <a14:hiddenFill xmlns:a14="http://schemas.microsoft.com/office/drawing/2010/main">
                <a:solidFill>
                  <a:srgbClr val="FFFFFF"/>
                </a:solidFill>
              </a14:hiddenFill>
            </a:ext>
          </a:extLst>
        </p:spPr>
      </p:pic>
      <p:pic>
        <p:nvPicPr>
          <p:cNvPr id="294916" name="Picture 4" descr="Kings Snake Morph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3558"/>
          <a:stretch/>
        </p:blipFill>
        <p:spPr bwMode="auto">
          <a:xfrm>
            <a:off x="5334001" y="3712054"/>
            <a:ext cx="6004465" cy="2394406"/>
          </a:xfrm>
          <a:prstGeom prst="rect">
            <a:avLst/>
          </a:prstGeom>
          <a:noFill/>
          <a:extLst>
            <a:ext uri="{909E8E84-426E-40DD-AFC4-6F175D3DCCD1}">
              <a14:hiddenFill xmlns:a14="http://schemas.microsoft.com/office/drawing/2010/main">
                <a:solidFill>
                  <a:srgbClr val="FFFFFF"/>
                </a:solidFill>
              </a14:hiddenFill>
            </a:ext>
          </a:extLst>
        </p:spPr>
      </p:pic>
      <p:sp>
        <p:nvSpPr>
          <p:cNvPr id="294917" name="Text Box 5"/>
          <p:cNvSpPr txBox="1">
            <a:spLocks noChangeArrowheads="1"/>
          </p:cNvSpPr>
          <p:nvPr/>
        </p:nvSpPr>
        <p:spPr bwMode="auto">
          <a:xfrm>
            <a:off x="364979" y="70364"/>
            <a:ext cx="5470525"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solidFill>
                  <a:srgbClr val="0000FF"/>
                </a:solidFill>
              </a:rPr>
              <a:t>Case Study: Lake Erie Water Snakes</a:t>
            </a:r>
          </a:p>
          <a:p>
            <a:r>
              <a:rPr lang="en-US" altLang="en-US" sz="1800" b="1" dirty="0"/>
              <a:t>FROM: King &amp; Lawson (1995)</a:t>
            </a:r>
          </a:p>
        </p:txBody>
      </p:sp>
      <p:sp>
        <p:nvSpPr>
          <p:cNvPr id="294918" name="Text Box 6"/>
          <p:cNvSpPr txBox="1">
            <a:spLocks noChangeArrowheads="1"/>
          </p:cNvSpPr>
          <p:nvPr/>
        </p:nvSpPr>
        <p:spPr bwMode="auto">
          <a:xfrm>
            <a:off x="364979" y="1054160"/>
            <a:ext cx="3297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t>Distribution on islands in Lake Erie</a:t>
            </a:r>
          </a:p>
        </p:txBody>
      </p:sp>
      <p:sp>
        <p:nvSpPr>
          <p:cNvPr id="294919" name="Text Box 7"/>
          <p:cNvSpPr txBox="1">
            <a:spLocks noChangeArrowheads="1"/>
          </p:cNvSpPr>
          <p:nvPr/>
        </p:nvSpPr>
        <p:spPr bwMode="auto">
          <a:xfrm>
            <a:off x="5554662" y="6066651"/>
            <a:ext cx="41306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dirty="0"/>
              <a:t>Mainland</a:t>
            </a:r>
          </a:p>
        </p:txBody>
      </p:sp>
      <p:sp>
        <p:nvSpPr>
          <p:cNvPr id="294920" name="Text Box 8"/>
          <p:cNvSpPr txBox="1">
            <a:spLocks noChangeArrowheads="1"/>
          </p:cNvSpPr>
          <p:nvPr/>
        </p:nvSpPr>
        <p:spPr bwMode="auto">
          <a:xfrm>
            <a:off x="5744600" y="3199810"/>
            <a:ext cx="14144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t>Banded Form</a:t>
            </a:r>
          </a:p>
        </p:txBody>
      </p:sp>
      <p:sp>
        <p:nvSpPr>
          <p:cNvPr id="294921" name="Text Box 9"/>
          <p:cNvSpPr txBox="1">
            <a:spLocks noChangeArrowheads="1"/>
          </p:cNvSpPr>
          <p:nvPr/>
        </p:nvSpPr>
        <p:spPr bwMode="auto">
          <a:xfrm>
            <a:off x="9932987" y="3368085"/>
            <a:ext cx="1165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t>Solid Form</a:t>
            </a:r>
          </a:p>
        </p:txBody>
      </p:sp>
      <p:sp>
        <p:nvSpPr>
          <p:cNvPr id="294922" name="Line 10"/>
          <p:cNvSpPr>
            <a:spLocks noChangeShapeType="1"/>
          </p:cNvSpPr>
          <p:nvPr/>
        </p:nvSpPr>
        <p:spPr bwMode="auto">
          <a:xfrm>
            <a:off x="6390712" y="3506197"/>
            <a:ext cx="0" cy="30480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4923" name="Line 11"/>
          <p:cNvSpPr>
            <a:spLocks noChangeShapeType="1"/>
          </p:cNvSpPr>
          <p:nvPr/>
        </p:nvSpPr>
        <p:spPr bwMode="auto">
          <a:xfrm>
            <a:off x="10466386" y="3674472"/>
            <a:ext cx="0" cy="30480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4924" name="Text Box 12"/>
          <p:cNvSpPr txBox="1">
            <a:spLocks noChangeArrowheads="1"/>
          </p:cNvSpPr>
          <p:nvPr/>
        </p:nvSpPr>
        <p:spPr bwMode="auto">
          <a:xfrm>
            <a:off x="7372350" y="26249"/>
            <a:ext cx="184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i="1" dirty="0" err="1"/>
              <a:t>Nerodia</a:t>
            </a:r>
            <a:r>
              <a:rPr lang="en-US" altLang="en-US" sz="1800" i="1" dirty="0"/>
              <a:t> </a:t>
            </a:r>
            <a:r>
              <a:rPr lang="en-US" altLang="en-US" sz="1800" i="1" dirty="0" err="1"/>
              <a:t>sipedon</a:t>
            </a:r>
            <a:endParaRPr lang="en-US" altLang="en-US" sz="1800" i="1" dirty="0"/>
          </a:p>
        </p:txBody>
      </p:sp>
      <p:sp>
        <p:nvSpPr>
          <p:cNvPr id="2" name="Rectangle 1">
            <a:extLst>
              <a:ext uri="{FF2B5EF4-FFF2-40B4-BE49-F238E27FC236}">
                <a16:creationId xmlns:a16="http://schemas.microsoft.com/office/drawing/2014/main" id="{BAE195F3-4BE7-4B2A-BF58-7BE6FAB33D89}"/>
              </a:ext>
            </a:extLst>
          </p:cNvPr>
          <p:cNvSpPr/>
          <p:nvPr/>
        </p:nvSpPr>
        <p:spPr>
          <a:xfrm>
            <a:off x="6610424" y="3689351"/>
            <a:ext cx="1161975" cy="23239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DDB116F-BCD8-4270-8441-B4BAA8DB8E48}"/>
              </a:ext>
            </a:extLst>
          </p:cNvPr>
          <p:cNvSpPr/>
          <p:nvPr/>
        </p:nvSpPr>
        <p:spPr>
          <a:xfrm>
            <a:off x="7776938" y="3674472"/>
            <a:ext cx="1161972" cy="23388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5D07236-E4B0-4F92-8008-8BD68600488C}"/>
              </a:ext>
            </a:extLst>
          </p:cNvPr>
          <p:cNvSpPr/>
          <p:nvPr/>
        </p:nvSpPr>
        <p:spPr>
          <a:xfrm>
            <a:off x="8933877" y="3688652"/>
            <a:ext cx="1216592" cy="23239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61275E-D523-4A19-B67F-91D77478FDBE}"/>
              </a:ext>
            </a:extLst>
          </p:cNvPr>
          <p:cNvSpPr/>
          <p:nvPr/>
        </p:nvSpPr>
        <p:spPr>
          <a:xfrm>
            <a:off x="10150469" y="3688652"/>
            <a:ext cx="1164203" cy="23239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7A458313-9FE8-4502-9EC8-5613CBD3E3CA}"/>
              </a:ext>
            </a:extLst>
          </p:cNvPr>
          <p:cNvCxnSpPr>
            <a:cxnSpLocks/>
            <a:endCxn id="294919" idx="3"/>
          </p:cNvCxnSpPr>
          <p:nvPr/>
        </p:nvCxnSpPr>
        <p:spPr>
          <a:xfrm>
            <a:off x="6610424" y="6235928"/>
            <a:ext cx="3074913" cy="0"/>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92B2ADB-6500-49A1-8771-76DC5BB18F94}"/>
              </a:ext>
            </a:extLst>
          </p:cNvPr>
          <p:cNvSpPr txBox="1"/>
          <p:nvPr/>
        </p:nvSpPr>
        <p:spPr>
          <a:xfrm>
            <a:off x="66604" y="6427857"/>
            <a:ext cx="5357884" cy="400110"/>
          </a:xfrm>
          <a:prstGeom prst="rect">
            <a:avLst/>
          </a:prstGeom>
          <a:noFill/>
        </p:spPr>
        <p:txBody>
          <a:bodyPr wrap="square" rtlCol="0">
            <a:spAutoFit/>
          </a:bodyPr>
          <a:lstStyle/>
          <a:p>
            <a:r>
              <a:rPr lang="en-US" sz="2000" dirty="0">
                <a:solidFill>
                  <a:srgbClr val="FF6600"/>
                </a:solidFill>
              </a:rPr>
              <a:t>Does this match your prediction?</a:t>
            </a:r>
          </a:p>
        </p:txBody>
      </p:sp>
      <p:sp>
        <p:nvSpPr>
          <p:cNvPr id="10" name="TextBox 9">
            <a:extLst>
              <a:ext uri="{FF2B5EF4-FFF2-40B4-BE49-F238E27FC236}">
                <a16:creationId xmlns:a16="http://schemas.microsoft.com/office/drawing/2014/main" id="{421AE3CA-4448-442E-84AA-461822C015AA}"/>
              </a:ext>
            </a:extLst>
          </p:cNvPr>
          <p:cNvSpPr txBox="1"/>
          <p:nvPr/>
        </p:nvSpPr>
        <p:spPr>
          <a:xfrm>
            <a:off x="5703888" y="6381690"/>
            <a:ext cx="2778325" cy="400110"/>
          </a:xfrm>
          <a:prstGeom prst="rect">
            <a:avLst/>
          </a:prstGeom>
          <a:noFill/>
        </p:spPr>
        <p:txBody>
          <a:bodyPr wrap="none" rtlCol="0">
            <a:spAutoFit/>
          </a:bodyPr>
          <a:lstStyle/>
          <a:p>
            <a:r>
              <a:rPr lang="en-US" sz="2000" dirty="0">
                <a:solidFill>
                  <a:srgbClr val="FF6600"/>
                </a:solidFill>
              </a:rPr>
              <a:t>What else is going on?</a:t>
            </a:r>
          </a:p>
        </p:txBody>
      </p:sp>
      <p:sp>
        <p:nvSpPr>
          <p:cNvPr id="3" name="TextBox 2">
            <a:extLst>
              <a:ext uri="{FF2B5EF4-FFF2-40B4-BE49-F238E27FC236}">
                <a16:creationId xmlns:a16="http://schemas.microsoft.com/office/drawing/2014/main" id="{2BC67BD1-051B-9969-3461-AFFFD06454CB}"/>
              </a:ext>
            </a:extLst>
          </p:cNvPr>
          <p:cNvSpPr txBox="1"/>
          <p:nvPr/>
        </p:nvSpPr>
        <p:spPr>
          <a:xfrm>
            <a:off x="4327453" y="1529919"/>
            <a:ext cx="4012810" cy="707886"/>
          </a:xfrm>
          <a:prstGeom prst="rect">
            <a:avLst/>
          </a:prstGeom>
          <a:noFill/>
        </p:spPr>
        <p:txBody>
          <a:bodyPr wrap="square" rtlCol="0">
            <a:spAutoFit/>
          </a:bodyPr>
          <a:lstStyle/>
          <a:p>
            <a:r>
              <a:rPr lang="en-US" sz="2000" dirty="0">
                <a:solidFill>
                  <a:srgbClr val="FF6600"/>
                </a:solidFill>
              </a:rPr>
              <a:t>What should affects of migration be with increasing distance?</a:t>
            </a:r>
          </a:p>
        </p:txBody>
      </p:sp>
      <p:sp>
        <p:nvSpPr>
          <p:cNvPr id="11" name="Text Box 7">
            <a:extLst>
              <a:ext uri="{FF2B5EF4-FFF2-40B4-BE49-F238E27FC236}">
                <a16:creationId xmlns:a16="http://schemas.microsoft.com/office/drawing/2014/main" id="{53BAA9C1-265E-6593-B866-AEB87A3C47E2}"/>
              </a:ext>
            </a:extLst>
          </p:cNvPr>
          <p:cNvSpPr txBox="1">
            <a:spLocks noChangeArrowheads="1"/>
          </p:cNvSpPr>
          <p:nvPr/>
        </p:nvSpPr>
        <p:spPr bwMode="auto">
          <a:xfrm>
            <a:off x="9704384" y="6062246"/>
            <a:ext cx="2158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dirty="0"/>
              <a:t>Increasing Distance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Text Box 2"/>
          <p:cNvSpPr txBox="1">
            <a:spLocks noChangeArrowheads="1"/>
          </p:cNvSpPr>
          <p:nvPr/>
        </p:nvSpPr>
        <p:spPr bwMode="auto">
          <a:xfrm>
            <a:off x="3101430" y="237892"/>
            <a:ext cx="59891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3200" b="1" dirty="0">
                <a:solidFill>
                  <a:srgbClr val="0000FF"/>
                </a:solidFill>
              </a:rPr>
              <a:t>Migration – Selection Balance</a:t>
            </a:r>
          </a:p>
        </p:txBody>
      </p:sp>
      <p:pic>
        <p:nvPicPr>
          <p:cNvPr id="301068" name="Picture 12" descr="http://i587.photobucket.com/albums/ss312/darkuniv/queen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752601" y="1066801"/>
            <a:ext cx="3893345" cy="2921439"/>
          </a:xfrm>
          <a:prstGeom prst="rect">
            <a:avLst/>
          </a:prstGeom>
          <a:noFill/>
          <a:extLst>
            <a:ext uri="{909E8E84-426E-40DD-AFC4-6F175D3DCCD1}">
              <a14:hiddenFill xmlns:a14="http://schemas.microsoft.com/office/drawing/2010/main">
                <a:solidFill>
                  <a:srgbClr val="FFFFFF"/>
                </a:solidFill>
              </a14:hiddenFill>
            </a:ext>
          </a:extLst>
        </p:spPr>
      </p:pic>
      <p:pic>
        <p:nvPicPr>
          <p:cNvPr id="301070" name="Picture 14" descr="http://www.dpughphoto.com/images/northern%20water%20snake%20eno%20cole%20404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2843" y="1126566"/>
            <a:ext cx="4817557" cy="20939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A78132A-4D6E-4D0D-9901-E3A3B29F8E9B}"/>
              </a:ext>
            </a:extLst>
          </p:cNvPr>
          <p:cNvSpPr txBox="1"/>
          <p:nvPr/>
        </p:nvSpPr>
        <p:spPr>
          <a:xfrm flipH="1">
            <a:off x="762000" y="4216840"/>
            <a:ext cx="5334000" cy="2462213"/>
          </a:xfrm>
          <a:prstGeom prst="rect">
            <a:avLst/>
          </a:prstGeom>
          <a:noFill/>
        </p:spPr>
        <p:txBody>
          <a:bodyPr wrap="square" rtlCol="0">
            <a:spAutoFit/>
          </a:bodyPr>
          <a:lstStyle/>
          <a:p>
            <a:pPr marL="342900" indent="-342900">
              <a:buFont typeface="Arial" panose="020B0604020202020204" pitchFamily="34" charset="0"/>
              <a:buChar char="•"/>
            </a:pPr>
            <a:r>
              <a:rPr lang="en-US" sz="2000" dirty="0"/>
              <a:t>Let’s apply this to our model</a:t>
            </a:r>
          </a:p>
          <a:p>
            <a:pPr marL="342900" indent="-342900">
              <a:buFont typeface="Arial" panose="020B0604020202020204" pitchFamily="34" charset="0"/>
              <a:buChar char="•"/>
            </a:pPr>
            <a:endParaRPr lang="en-US" sz="1100" dirty="0"/>
          </a:p>
          <a:p>
            <a:pPr marL="342900" indent="-342900">
              <a:buFont typeface="Arial" panose="020B0604020202020204" pitchFamily="34" charset="0"/>
              <a:buChar char="•"/>
            </a:pPr>
            <a:r>
              <a:rPr lang="en-US" sz="2000" dirty="0"/>
              <a:t>We can calculate the equilibrium frequency of migrating alleles</a:t>
            </a:r>
          </a:p>
          <a:p>
            <a:pPr marL="342900" indent="-342900">
              <a:buFont typeface="Arial" panose="020B0604020202020204" pitchFamily="34" charset="0"/>
              <a:buChar char="•"/>
            </a:pPr>
            <a:endParaRPr lang="en-US" sz="1100" dirty="0"/>
          </a:p>
          <a:p>
            <a:pPr marL="342900" indent="-342900">
              <a:buFont typeface="Arial" panose="020B0604020202020204" pitchFamily="34" charset="0"/>
              <a:buChar char="•"/>
            </a:pPr>
            <a:r>
              <a:rPr lang="en-US" sz="2000" dirty="0">
                <a:solidFill>
                  <a:srgbClr val="FF6600"/>
                </a:solidFill>
              </a:rPr>
              <a:t>Pc = ?</a:t>
            </a:r>
          </a:p>
          <a:p>
            <a:pPr marL="342900" indent="-342900">
              <a:buFont typeface="Arial" panose="020B0604020202020204" pitchFamily="34" charset="0"/>
              <a:buChar char="•"/>
            </a:pPr>
            <a:endParaRPr lang="en-US" sz="1200" dirty="0">
              <a:solidFill>
                <a:srgbClr val="FF6600"/>
              </a:solidFill>
            </a:endParaRPr>
          </a:p>
          <a:p>
            <a:pPr marL="342900" indent="-342900">
              <a:buFont typeface="Arial" panose="020B0604020202020204" pitchFamily="34" charset="0"/>
              <a:buChar char="•"/>
            </a:pPr>
            <a:r>
              <a:rPr lang="en-US" sz="2000" dirty="0">
                <a:solidFill>
                  <a:srgbClr val="FF6600"/>
                </a:solidFill>
              </a:rPr>
              <a:t>Calculate the equilibrium frequency of the banded allele on the island</a:t>
            </a:r>
          </a:p>
        </p:txBody>
      </p:sp>
      <p:pic>
        <p:nvPicPr>
          <p:cNvPr id="337922" name="Picture 2" descr="Vegetative Best Management Practices">
            <a:extLst>
              <a:ext uri="{FF2B5EF4-FFF2-40B4-BE49-F238E27FC236}">
                <a16:creationId xmlns:a16="http://schemas.microsoft.com/office/drawing/2014/main" id="{32C9C411-1D37-4914-81D9-B2A0044024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3599" y="3429000"/>
            <a:ext cx="4238446" cy="31911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ext Box 2"/>
          <p:cNvSpPr txBox="1">
            <a:spLocks noChangeArrowheads="1"/>
          </p:cNvSpPr>
          <p:nvPr/>
        </p:nvSpPr>
        <p:spPr bwMode="auto">
          <a:xfrm>
            <a:off x="4640264" y="166688"/>
            <a:ext cx="29098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solidFill>
                  <a:srgbClr val="0000FF"/>
                </a:solidFill>
              </a:rPr>
              <a:t>GENETIC DRIFT</a:t>
            </a:r>
          </a:p>
        </p:txBody>
      </p:sp>
      <p:pic>
        <p:nvPicPr>
          <p:cNvPr id="308229" name="Picture 5" descr="http://explorepahistory.com/kora/files/1/2/1-2-240-25-ExplorePAHistory-a0a8q7-a_3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787" y="965428"/>
            <a:ext cx="6678839" cy="57079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Text Box 3"/>
          <p:cNvSpPr txBox="1">
            <a:spLocks noChangeArrowheads="1"/>
          </p:cNvSpPr>
          <p:nvPr/>
        </p:nvSpPr>
        <p:spPr bwMode="auto">
          <a:xfrm>
            <a:off x="409288" y="304066"/>
            <a:ext cx="43434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b="1" dirty="0">
                <a:solidFill>
                  <a:srgbClr val="0000FF"/>
                </a:solidFill>
              </a:rPr>
              <a:t>Effects of Drift</a:t>
            </a:r>
          </a:p>
        </p:txBody>
      </p:sp>
      <p:sp>
        <p:nvSpPr>
          <p:cNvPr id="184324" name="Text Box 4"/>
          <p:cNvSpPr txBox="1">
            <a:spLocks noChangeArrowheads="1"/>
          </p:cNvSpPr>
          <p:nvPr/>
        </p:nvSpPr>
        <p:spPr bwMode="auto">
          <a:xfrm>
            <a:off x="2743201" y="1600200"/>
            <a:ext cx="15398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t>N = 20</a:t>
            </a:r>
          </a:p>
        </p:txBody>
      </p:sp>
      <p:sp>
        <p:nvSpPr>
          <p:cNvPr id="184325" name="Text Box 5"/>
          <p:cNvSpPr txBox="1">
            <a:spLocks noChangeArrowheads="1"/>
          </p:cNvSpPr>
          <p:nvPr/>
        </p:nvSpPr>
        <p:spPr bwMode="auto">
          <a:xfrm>
            <a:off x="2819400" y="4495800"/>
            <a:ext cx="1600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t>N = 200</a:t>
            </a:r>
          </a:p>
        </p:txBody>
      </p:sp>
      <p:sp>
        <p:nvSpPr>
          <p:cNvPr id="184326" name="Line 6"/>
          <p:cNvSpPr>
            <a:spLocks noChangeShapeType="1"/>
          </p:cNvSpPr>
          <p:nvPr/>
        </p:nvSpPr>
        <p:spPr bwMode="auto">
          <a:xfrm>
            <a:off x="4495801" y="4800600"/>
            <a:ext cx="642015"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27" name="Line 7"/>
          <p:cNvSpPr>
            <a:spLocks noChangeShapeType="1"/>
          </p:cNvSpPr>
          <p:nvPr/>
        </p:nvSpPr>
        <p:spPr bwMode="auto">
          <a:xfrm>
            <a:off x="4419601" y="1828800"/>
            <a:ext cx="718215"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B0338ED0-0830-4CB6-150D-3F4CCAB29062}"/>
              </a:ext>
            </a:extLst>
          </p:cNvPr>
          <p:cNvSpPr txBox="1"/>
          <p:nvPr/>
        </p:nvSpPr>
        <p:spPr>
          <a:xfrm>
            <a:off x="5274341" y="569148"/>
            <a:ext cx="6491842" cy="2585323"/>
          </a:xfrm>
          <a:prstGeom prst="rect">
            <a:avLst/>
          </a:prstGeom>
          <a:noFill/>
        </p:spPr>
        <p:txBody>
          <a:bodyPr wrap="none" rtlCol="0">
            <a:spAutoFit/>
          </a:bodyPr>
          <a:lstStyle/>
          <a:p>
            <a:pPr marL="166688" indent="-166688">
              <a:buFont typeface="Arial" panose="020B0604020202020204" pitchFamily="34" charset="0"/>
              <a:buChar char="•"/>
            </a:pPr>
            <a:r>
              <a:rPr lang="en-US" sz="1800" dirty="0"/>
              <a:t>Each of you will create a population and induce drift events</a:t>
            </a:r>
          </a:p>
          <a:p>
            <a:pPr marL="166688" indent="-166688">
              <a:buFont typeface="Arial" panose="020B0604020202020204" pitchFamily="34" charset="0"/>
              <a:buChar char="•"/>
            </a:pPr>
            <a:r>
              <a:rPr lang="en-US" sz="1800" dirty="0"/>
              <a:t>Green bead = A, white bead = a</a:t>
            </a:r>
          </a:p>
          <a:p>
            <a:pPr marL="166688" indent="-166688">
              <a:buFont typeface="Arial" panose="020B0604020202020204" pitchFamily="34" charset="0"/>
              <a:buChar char="•"/>
            </a:pPr>
            <a:r>
              <a:rPr lang="en-US" sz="1800" dirty="0"/>
              <a:t>Count out 20 beads, p = 0.5, q = 0.5</a:t>
            </a:r>
          </a:p>
          <a:p>
            <a:pPr marL="166688" indent="-166688">
              <a:buFont typeface="Arial" panose="020B0604020202020204" pitchFamily="34" charset="0"/>
              <a:buChar char="•"/>
            </a:pPr>
            <a:endParaRPr lang="en-US" sz="1800" dirty="0"/>
          </a:p>
          <a:p>
            <a:pPr marL="166688" indent="-166688">
              <a:buFont typeface="Arial" panose="020B0604020202020204" pitchFamily="34" charset="0"/>
              <a:buChar char="•"/>
            </a:pPr>
            <a:r>
              <a:rPr lang="en-US" sz="1800" dirty="0"/>
              <a:t>Cause a drift event! Kill off 90% of population</a:t>
            </a:r>
          </a:p>
          <a:p>
            <a:pPr marL="166688" indent="-166688">
              <a:buFont typeface="Arial" panose="020B0604020202020204" pitchFamily="34" charset="0"/>
              <a:buChar char="•"/>
            </a:pPr>
            <a:r>
              <a:rPr lang="en-US" sz="1800" dirty="0"/>
              <a:t>Recalculate allele frequency</a:t>
            </a:r>
          </a:p>
          <a:p>
            <a:pPr marL="166688" indent="-166688">
              <a:buFont typeface="Arial" panose="020B0604020202020204" pitchFamily="34" charset="0"/>
              <a:buChar char="•"/>
            </a:pPr>
            <a:r>
              <a:rPr lang="en-US" sz="1800" dirty="0"/>
              <a:t>Draw the change in the frequency of P on the graph</a:t>
            </a:r>
          </a:p>
          <a:p>
            <a:pPr marL="166688" indent="-166688">
              <a:buFont typeface="Arial" panose="020B0604020202020204" pitchFamily="34" charset="0"/>
              <a:buChar char="•"/>
            </a:pPr>
            <a:r>
              <a:rPr lang="en-US" sz="1800" dirty="0"/>
              <a:t>Reset population to 20 beads based on new frequency</a:t>
            </a:r>
          </a:p>
          <a:p>
            <a:pPr marL="166688" indent="-166688">
              <a:buFont typeface="Arial" panose="020B0604020202020204" pitchFamily="34" charset="0"/>
              <a:buChar char="•"/>
            </a:pPr>
            <a:r>
              <a:rPr lang="en-US" sz="1800" dirty="0"/>
              <a:t>REPEATE (10-15x)</a:t>
            </a:r>
          </a:p>
        </p:txBody>
      </p:sp>
      <p:sp>
        <p:nvSpPr>
          <p:cNvPr id="3" name="TextBox 2">
            <a:extLst>
              <a:ext uri="{FF2B5EF4-FFF2-40B4-BE49-F238E27FC236}">
                <a16:creationId xmlns:a16="http://schemas.microsoft.com/office/drawing/2014/main" id="{8783F91D-9BDB-97E9-C3A3-F2F316324D80}"/>
              </a:ext>
            </a:extLst>
          </p:cNvPr>
          <p:cNvSpPr txBox="1"/>
          <p:nvPr/>
        </p:nvSpPr>
        <p:spPr>
          <a:xfrm>
            <a:off x="5214017" y="3886200"/>
            <a:ext cx="6367769" cy="2585323"/>
          </a:xfrm>
          <a:prstGeom prst="rect">
            <a:avLst/>
          </a:prstGeom>
          <a:noFill/>
        </p:spPr>
        <p:txBody>
          <a:bodyPr wrap="none" rtlCol="0">
            <a:spAutoFit/>
          </a:bodyPr>
          <a:lstStyle/>
          <a:p>
            <a:pPr marL="166688" indent="-166688">
              <a:buFont typeface="Arial" panose="020B0604020202020204" pitchFamily="34" charset="0"/>
              <a:buChar char="•"/>
            </a:pPr>
            <a:r>
              <a:rPr lang="en-US" sz="1800" dirty="0"/>
              <a:t>Each of you will create a population and induce drift events</a:t>
            </a:r>
          </a:p>
          <a:p>
            <a:pPr marL="166688" indent="-166688">
              <a:buFont typeface="Arial" panose="020B0604020202020204" pitchFamily="34" charset="0"/>
              <a:buChar char="•"/>
            </a:pPr>
            <a:r>
              <a:rPr lang="en-US" sz="1800" dirty="0"/>
              <a:t>Green bead = A, white bead = a</a:t>
            </a:r>
          </a:p>
          <a:p>
            <a:pPr marL="166688" indent="-166688">
              <a:buFont typeface="Arial" panose="020B0604020202020204" pitchFamily="34" charset="0"/>
              <a:buChar char="•"/>
            </a:pPr>
            <a:r>
              <a:rPr lang="en-US" sz="1800" dirty="0"/>
              <a:t>Count out 200 beads, p = 0.5, q = 0.5</a:t>
            </a:r>
          </a:p>
          <a:p>
            <a:pPr marL="166688" indent="-166688">
              <a:buFont typeface="Arial" panose="020B0604020202020204" pitchFamily="34" charset="0"/>
              <a:buChar char="•"/>
            </a:pPr>
            <a:endParaRPr lang="en-US" sz="1800" dirty="0"/>
          </a:p>
          <a:p>
            <a:pPr marL="166688" indent="-166688">
              <a:buFont typeface="Arial" panose="020B0604020202020204" pitchFamily="34" charset="0"/>
              <a:buChar char="•"/>
            </a:pPr>
            <a:r>
              <a:rPr lang="en-US" sz="1800" dirty="0"/>
              <a:t>Cause a drift event! Kill off 90% of population</a:t>
            </a:r>
          </a:p>
          <a:p>
            <a:pPr marL="166688" indent="-166688">
              <a:buFont typeface="Arial" panose="020B0604020202020204" pitchFamily="34" charset="0"/>
              <a:buChar char="•"/>
            </a:pPr>
            <a:r>
              <a:rPr lang="en-US" sz="1800" dirty="0"/>
              <a:t>Recalculate allele frequency</a:t>
            </a:r>
          </a:p>
          <a:p>
            <a:pPr marL="166688" indent="-166688">
              <a:buFont typeface="Arial" panose="020B0604020202020204" pitchFamily="34" charset="0"/>
              <a:buChar char="•"/>
            </a:pPr>
            <a:r>
              <a:rPr lang="en-US" sz="1800" dirty="0"/>
              <a:t>Draw the change in the frequency of P on the graph</a:t>
            </a:r>
          </a:p>
          <a:p>
            <a:pPr marL="166688" indent="-166688">
              <a:buFont typeface="Arial" panose="020B0604020202020204" pitchFamily="34" charset="0"/>
              <a:buChar char="•"/>
            </a:pPr>
            <a:r>
              <a:rPr lang="en-US" sz="1800" dirty="0"/>
              <a:t>Reset population to 20 beads based on this frequency</a:t>
            </a:r>
          </a:p>
          <a:p>
            <a:pPr marL="166688" indent="-166688">
              <a:buFont typeface="Arial" panose="020B0604020202020204" pitchFamily="34" charset="0"/>
              <a:buChar char="•"/>
            </a:pPr>
            <a:r>
              <a:rPr lang="en-US" sz="1800" dirty="0"/>
              <a:t>REPEATE (10-15x)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24"/>
                                        </p:tgtEl>
                                        <p:attrNameLst>
                                          <p:attrName>style.visibility</p:attrName>
                                        </p:attrNameLst>
                                      </p:cBhvr>
                                      <p:to>
                                        <p:strVal val="visible"/>
                                      </p:to>
                                    </p:set>
                                    <p:animEffect transition="in" filter="fade">
                                      <p:cBhvr>
                                        <p:cTn id="7" dur="500"/>
                                        <p:tgtEl>
                                          <p:spTgt spid="184324"/>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500"/>
                                        <p:tgtEl>
                                          <p:spTgt spid="2">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fade">
                                      <p:cBhvr>
                                        <p:cTn id="16" dur="500"/>
                                        <p:tgtEl>
                                          <p:spTgt spid="2">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fade">
                                      <p:cBhvr>
                                        <p:cTn id="19" dur="500"/>
                                        <p:tgtEl>
                                          <p:spTgt spid="2">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4327"/>
                                        </p:tgtEl>
                                        <p:attrNameLst>
                                          <p:attrName>style.visibility</p:attrName>
                                        </p:attrNameLst>
                                      </p:cBhvr>
                                      <p:to>
                                        <p:strVal val="visible"/>
                                      </p:to>
                                    </p:set>
                                    <p:animEffect transition="in" filter="fade">
                                      <p:cBhvr>
                                        <p:cTn id="25" dur="500"/>
                                        <p:tgtEl>
                                          <p:spTgt spid="18432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4325"/>
                                        </p:tgtEl>
                                        <p:attrNameLst>
                                          <p:attrName>style.visibility</p:attrName>
                                        </p:attrNameLst>
                                      </p:cBhvr>
                                      <p:to>
                                        <p:strVal val="visible"/>
                                      </p:to>
                                    </p:set>
                                    <p:animEffect transition="in" filter="fade">
                                      <p:cBhvr>
                                        <p:cTn id="30" dur="500"/>
                                        <p:tgtEl>
                                          <p:spTgt spid="18432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4326"/>
                                        </p:tgtEl>
                                        <p:attrNameLst>
                                          <p:attrName>style.visibility</p:attrName>
                                        </p:attrNameLst>
                                      </p:cBhvr>
                                      <p:to>
                                        <p:strVal val="visible"/>
                                      </p:to>
                                    </p:set>
                                    <p:animEffect transition="in" filter="fade">
                                      <p:cBhvr>
                                        <p:cTn id="33" dur="500"/>
                                        <p:tgtEl>
                                          <p:spTgt spid="1843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84324"/>
                                        </p:tgtEl>
                                      </p:cBhvr>
                                    </p:animEffect>
                                    <p:set>
                                      <p:cBhvr>
                                        <p:cTn id="41" dur="1" fill="hold">
                                          <p:stCondLst>
                                            <p:cond delay="499"/>
                                          </p:stCondLst>
                                        </p:cTn>
                                        <p:tgtEl>
                                          <p:spTgt spid="184324"/>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2">
                                            <p:txEl>
                                              <p:pRg st="0" end="0"/>
                                            </p:txEl>
                                          </p:spTgt>
                                        </p:tgtEl>
                                      </p:cBhvr>
                                    </p:animEffect>
                                    <p:set>
                                      <p:cBhvr>
                                        <p:cTn id="44" dur="1" fill="hold">
                                          <p:stCondLst>
                                            <p:cond delay="499"/>
                                          </p:stCondLst>
                                        </p:cTn>
                                        <p:tgtEl>
                                          <p:spTgt spid="2">
                                            <p:txEl>
                                              <p:pRg st="0" end="0"/>
                                            </p:txEl>
                                          </p:spTgt>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2">
                                            <p:txEl>
                                              <p:pRg st="1" end="1"/>
                                            </p:txEl>
                                          </p:spTgt>
                                        </p:tgtEl>
                                      </p:cBhvr>
                                    </p:animEffect>
                                    <p:set>
                                      <p:cBhvr>
                                        <p:cTn id="47" dur="1" fill="hold">
                                          <p:stCondLst>
                                            <p:cond delay="499"/>
                                          </p:stCondLst>
                                        </p:cTn>
                                        <p:tgtEl>
                                          <p:spTgt spid="2">
                                            <p:txEl>
                                              <p:pRg st="1" end="1"/>
                                            </p:txEl>
                                          </p:spTgt>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2">
                                            <p:txEl>
                                              <p:pRg st="2" end="2"/>
                                            </p:txEl>
                                          </p:spTgt>
                                        </p:tgtEl>
                                      </p:cBhvr>
                                    </p:animEffect>
                                    <p:set>
                                      <p:cBhvr>
                                        <p:cTn id="50" dur="1" fill="hold">
                                          <p:stCondLst>
                                            <p:cond delay="499"/>
                                          </p:stCondLst>
                                        </p:cTn>
                                        <p:tgtEl>
                                          <p:spTgt spid="2">
                                            <p:txEl>
                                              <p:pRg st="2" end="2"/>
                                            </p:txEl>
                                          </p:spTgt>
                                        </p:tgtEl>
                                        <p:attrNameLst>
                                          <p:attrName>style.visibility</p:attrName>
                                        </p:attrNameLst>
                                      </p:cBhvr>
                                      <p:to>
                                        <p:strVal val="hidden"/>
                                      </p:to>
                                    </p:set>
                                  </p:childTnLst>
                                </p:cTn>
                              </p:par>
                              <p:par>
                                <p:cTn id="51" presetID="10" presetClass="exit" presetSubtype="0" fill="hold" grpId="0" nodeType="withEffect">
                                  <p:stCondLst>
                                    <p:cond delay="0"/>
                                  </p:stCondLst>
                                  <p:childTnLst>
                                    <p:animEffect transition="out" filter="fade">
                                      <p:cBhvr>
                                        <p:cTn id="52" dur="500"/>
                                        <p:tgtEl>
                                          <p:spTgt spid="2">
                                            <p:txEl>
                                              <p:pRg st="4" end="4"/>
                                            </p:txEl>
                                          </p:spTgt>
                                        </p:tgtEl>
                                      </p:cBhvr>
                                    </p:animEffect>
                                    <p:set>
                                      <p:cBhvr>
                                        <p:cTn id="53" dur="1" fill="hold">
                                          <p:stCondLst>
                                            <p:cond delay="499"/>
                                          </p:stCondLst>
                                        </p:cTn>
                                        <p:tgtEl>
                                          <p:spTgt spid="2">
                                            <p:txEl>
                                              <p:pRg st="4" end="4"/>
                                            </p:txEl>
                                          </p:spTgt>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500"/>
                                        <p:tgtEl>
                                          <p:spTgt spid="2">
                                            <p:txEl>
                                              <p:pRg st="5" end="5"/>
                                            </p:txEl>
                                          </p:spTgt>
                                        </p:tgtEl>
                                      </p:cBhvr>
                                    </p:animEffect>
                                    <p:set>
                                      <p:cBhvr>
                                        <p:cTn id="56" dur="1" fill="hold">
                                          <p:stCondLst>
                                            <p:cond delay="499"/>
                                          </p:stCondLst>
                                        </p:cTn>
                                        <p:tgtEl>
                                          <p:spTgt spid="2">
                                            <p:txEl>
                                              <p:pRg st="5" end="5"/>
                                            </p:txEl>
                                          </p:spTgt>
                                        </p:tgtEl>
                                        <p:attrNameLst>
                                          <p:attrName>style.visibility</p:attrName>
                                        </p:attrNameLst>
                                      </p:cBhvr>
                                      <p:to>
                                        <p:strVal val="hidden"/>
                                      </p:to>
                                    </p:set>
                                  </p:childTnLst>
                                </p:cTn>
                              </p:par>
                              <p:par>
                                <p:cTn id="57" presetID="10" presetClass="exit" presetSubtype="0" fill="hold" grpId="0" nodeType="withEffect">
                                  <p:stCondLst>
                                    <p:cond delay="0"/>
                                  </p:stCondLst>
                                  <p:childTnLst>
                                    <p:animEffect transition="out" filter="fade">
                                      <p:cBhvr>
                                        <p:cTn id="58" dur="500"/>
                                        <p:tgtEl>
                                          <p:spTgt spid="2">
                                            <p:txEl>
                                              <p:pRg st="6" end="6"/>
                                            </p:txEl>
                                          </p:spTgt>
                                        </p:tgtEl>
                                      </p:cBhvr>
                                    </p:animEffect>
                                    <p:set>
                                      <p:cBhvr>
                                        <p:cTn id="59" dur="1" fill="hold">
                                          <p:stCondLst>
                                            <p:cond delay="499"/>
                                          </p:stCondLst>
                                        </p:cTn>
                                        <p:tgtEl>
                                          <p:spTgt spid="2">
                                            <p:txEl>
                                              <p:pRg st="6" end="6"/>
                                            </p:txEl>
                                          </p:spTgt>
                                        </p:tgtEl>
                                        <p:attrNameLst>
                                          <p:attrName>style.visibility</p:attrName>
                                        </p:attrNameLst>
                                      </p:cBhvr>
                                      <p:to>
                                        <p:strVal val="hidden"/>
                                      </p:to>
                                    </p:set>
                                  </p:childTnLst>
                                </p:cTn>
                              </p:par>
                              <p:par>
                                <p:cTn id="60" presetID="10" presetClass="exit" presetSubtype="0" fill="hold" grpId="0" nodeType="withEffect">
                                  <p:stCondLst>
                                    <p:cond delay="0"/>
                                  </p:stCondLst>
                                  <p:childTnLst>
                                    <p:animEffect transition="out" filter="fade">
                                      <p:cBhvr>
                                        <p:cTn id="61" dur="500"/>
                                        <p:tgtEl>
                                          <p:spTgt spid="2">
                                            <p:txEl>
                                              <p:pRg st="7" end="7"/>
                                            </p:txEl>
                                          </p:spTgt>
                                        </p:tgtEl>
                                      </p:cBhvr>
                                    </p:animEffect>
                                    <p:set>
                                      <p:cBhvr>
                                        <p:cTn id="62" dur="1" fill="hold">
                                          <p:stCondLst>
                                            <p:cond delay="499"/>
                                          </p:stCondLst>
                                        </p:cTn>
                                        <p:tgtEl>
                                          <p:spTgt spid="2">
                                            <p:txEl>
                                              <p:pRg st="7" end="7"/>
                                            </p:txEl>
                                          </p:spTgt>
                                        </p:tgtEl>
                                        <p:attrNameLst>
                                          <p:attrName>style.visibility</p:attrName>
                                        </p:attrNameLst>
                                      </p:cBhvr>
                                      <p:to>
                                        <p:strVal val="hidden"/>
                                      </p:to>
                                    </p:set>
                                  </p:childTnLst>
                                </p:cTn>
                              </p:par>
                              <p:par>
                                <p:cTn id="63" presetID="10" presetClass="exit" presetSubtype="0" fill="hold" grpId="0" nodeType="withEffect">
                                  <p:stCondLst>
                                    <p:cond delay="0"/>
                                  </p:stCondLst>
                                  <p:childTnLst>
                                    <p:animEffect transition="out" filter="fade">
                                      <p:cBhvr>
                                        <p:cTn id="64" dur="500"/>
                                        <p:tgtEl>
                                          <p:spTgt spid="2">
                                            <p:txEl>
                                              <p:pRg st="8" end="8"/>
                                            </p:txEl>
                                          </p:spTgt>
                                        </p:tgtEl>
                                      </p:cBhvr>
                                    </p:animEffect>
                                    <p:set>
                                      <p:cBhvr>
                                        <p:cTn id="65" dur="1" fill="hold">
                                          <p:stCondLst>
                                            <p:cond delay="499"/>
                                          </p:stCondLst>
                                        </p:cTn>
                                        <p:tgtEl>
                                          <p:spTgt spid="2">
                                            <p:txEl>
                                              <p:pRg st="8" end="8"/>
                                            </p:txEl>
                                          </p:spTgt>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84327"/>
                                        </p:tgtEl>
                                      </p:cBhvr>
                                    </p:animEffect>
                                    <p:set>
                                      <p:cBhvr>
                                        <p:cTn id="68" dur="1" fill="hold">
                                          <p:stCondLst>
                                            <p:cond delay="499"/>
                                          </p:stCondLst>
                                        </p:cTn>
                                        <p:tgtEl>
                                          <p:spTgt spid="1843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4" grpId="0"/>
      <p:bldP spid="184324" grpId="1"/>
      <p:bldP spid="184325" grpId="0"/>
      <p:bldP spid="184326" grpId="0" animBg="1"/>
      <p:bldP spid="184327" grpId="0" animBg="1"/>
      <p:bldP spid="184327" grpId="1" animBg="1"/>
      <p:bldP spid="2" grpId="0" build="allAtOnce"/>
      <p:bldP spid="3" grpId="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11290</TotalTime>
  <Words>2149</Words>
  <Application>Microsoft Office PowerPoint</Application>
  <PresentationFormat>Widescreen</PresentationFormat>
  <Paragraphs>323</Paragraphs>
  <Slides>53</Slides>
  <Notes>1</Notes>
  <HiddenSlides>34</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9" baseType="lpstr">
      <vt:lpstr>Arial</vt:lpstr>
      <vt:lpstr>Franklin Gothic Book</vt:lpstr>
      <vt:lpstr>Times New Roman</vt:lpstr>
      <vt:lpstr>Wingdings</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USU Dept. of Biology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pfrender</dc:creator>
  <cp:lastModifiedBy>Brian Gall</cp:lastModifiedBy>
  <cp:revision>317</cp:revision>
  <dcterms:created xsi:type="dcterms:W3CDTF">2001-12-18T21:33:45Z</dcterms:created>
  <dcterms:modified xsi:type="dcterms:W3CDTF">2025-03-14T12:36:19Z</dcterms:modified>
</cp:coreProperties>
</file>