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520" r:id="rId2"/>
    <p:sldId id="503" r:id="rId3"/>
    <p:sldId id="504" r:id="rId4"/>
    <p:sldId id="507" r:id="rId5"/>
    <p:sldId id="505" r:id="rId6"/>
    <p:sldId id="506" r:id="rId7"/>
    <p:sldId id="509" r:id="rId8"/>
    <p:sldId id="510" r:id="rId9"/>
    <p:sldId id="511" r:id="rId10"/>
    <p:sldId id="517" r:id="rId11"/>
    <p:sldId id="513" r:id="rId12"/>
    <p:sldId id="514" r:id="rId13"/>
    <p:sldId id="518" r:id="rId14"/>
    <p:sldId id="515" r:id="rId15"/>
    <p:sldId id="465" r:id="rId16"/>
    <p:sldId id="492" r:id="rId17"/>
    <p:sldId id="469" r:id="rId18"/>
    <p:sldId id="421" r:id="rId19"/>
    <p:sldId id="467" r:id="rId20"/>
    <p:sldId id="468" r:id="rId21"/>
    <p:sldId id="493" r:id="rId22"/>
    <p:sldId id="494" r:id="rId23"/>
    <p:sldId id="495" r:id="rId24"/>
    <p:sldId id="501" r:id="rId25"/>
    <p:sldId id="474" r:id="rId26"/>
    <p:sldId id="496" r:id="rId27"/>
    <p:sldId id="497" r:id="rId28"/>
    <p:sldId id="519" r:id="rId29"/>
    <p:sldId id="498" r:id="rId30"/>
    <p:sldId id="435" r:id="rId31"/>
    <p:sldId id="436" r:id="rId32"/>
    <p:sldId id="437" r:id="rId33"/>
    <p:sldId id="490" r:id="rId34"/>
    <p:sldId id="576" r:id="rId35"/>
    <p:sldId id="521" r:id="rId36"/>
    <p:sldId id="522" r:id="rId37"/>
    <p:sldId id="524" r:id="rId38"/>
    <p:sldId id="571" r:id="rId39"/>
    <p:sldId id="526" r:id="rId40"/>
    <p:sldId id="528" r:id="rId41"/>
    <p:sldId id="529" r:id="rId42"/>
    <p:sldId id="530" r:id="rId43"/>
    <p:sldId id="532" r:id="rId44"/>
    <p:sldId id="581" r:id="rId45"/>
    <p:sldId id="533" r:id="rId46"/>
    <p:sldId id="534" r:id="rId47"/>
    <p:sldId id="580" r:id="rId48"/>
    <p:sldId id="540" r:id="rId49"/>
    <p:sldId id="541" r:id="rId50"/>
    <p:sldId id="542" r:id="rId51"/>
    <p:sldId id="543" r:id="rId52"/>
    <p:sldId id="545" r:id="rId53"/>
    <p:sldId id="579" r:id="rId54"/>
    <p:sldId id="546" r:id="rId55"/>
    <p:sldId id="573" r:id="rId56"/>
    <p:sldId id="574" r:id="rId57"/>
    <p:sldId id="544" r:id="rId58"/>
    <p:sldId id="537" r:id="rId59"/>
    <p:sldId id="538" r:id="rId60"/>
    <p:sldId id="539" r:id="rId61"/>
    <p:sldId id="572" r:id="rId62"/>
    <p:sldId id="548" r:id="rId63"/>
    <p:sldId id="549" r:id="rId64"/>
    <p:sldId id="550" r:id="rId65"/>
    <p:sldId id="551" r:id="rId66"/>
    <p:sldId id="553" r:id="rId67"/>
    <p:sldId id="554" r:id="rId68"/>
    <p:sldId id="555" r:id="rId69"/>
    <p:sldId id="556" r:id="rId70"/>
    <p:sldId id="557" r:id="rId71"/>
    <p:sldId id="552" r:id="rId72"/>
    <p:sldId id="558" r:id="rId73"/>
    <p:sldId id="559" r:id="rId74"/>
    <p:sldId id="560" r:id="rId75"/>
    <p:sldId id="561" r:id="rId76"/>
    <p:sldId id="563" r:id="rId77"/>
    <p:sldId id="564" r:id="rId78"/>
    <p:sldId id="565" r:id="rId79"/>
    <p:sldId id="566" r:id="rId80"/>
    <p:sldId id="567" r:id="rId81"/>
    <p:sldId id="568" r:id="rId82"/>
    <p:sldId id="569" r:id="rId83"/>
    <p:sldId id="570" r:id="rId8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FF3300"/>
    <a:srgbClr val="CC6600"/>
    <a:srgbClr val="FF9900"/>
    <a:srgbClr val="FF9933"/>
    <a:srgbClr val="FFCC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1008" autoAdjust="0"/>
  </p:normalViewPr>
  <p:slideViewPr>
    <p:cSldViewPr>
      <p:cViewPr varScale="1">
        <p:scale>
          <a:sx n="75" d="100"/>
          <a:sy n="75" d="100"/>
        </p:scale>
        <p:origin x="6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0" tIns="48325" rIns="96650" bIns="48325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defTabSz="96678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50" tIns="48325" rIns="96650" bIns="48325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>
                <a:latin typeface="Times New Roman" pitchFamily="18" charset="0"/>
              </a:defRPr>
            </a:lvl1pPr>
          </a:lstStyle>
          <a:p>
            <a:fld id="{80BF0342-41E9-43E3-B56D-BA88A5D66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29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924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5" tIns="47573" rIns="95145" bIns="47573" numCol="1" anchor="t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Franklin Gothic Boo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9725" y="0"/>
            <a:ext cx="3192463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5" tIns="47573" rIns="95145" bIns="47573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Franklin Gothic Boo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3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709613"/>
            <a:ext cx="6453187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3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7263" y="4576763"/>
            <a:ext cx="53467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5" tIns="47573" rIns="95145" bIns="475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3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3525"/>
            <a:ext cx="31924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5" tIns="47573" rIns="95145" bIns="47573" numCol="1" anchor="b" anchorCtr="0" compatLnSpc="1">
            <a:prstTxWarp prst="textNoShape">
              <a:avLst/>
            </a:prstTxWarp>
          </a:bodyPr>
          <a:lstStyle>
            <a:lvl1pPr defTabSz="949325">
              <a:defRPr sz="1200">
                <a:latin typeface="Franklin Gothic Book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3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9725" y="9153525"/>
            <a:ext cx="31924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145" tIns="47573" rIns="95145" bIns="47573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Franklin Gothic Book" pitchFamily="34" charset="0"/>
              </a:defRPr>
            </a:lvl1pPr>
          </a:lstStyle>
          <a:p>
            <a:fld id="{F53C0E9B-77CA-4E08-A05D-EE1D86F170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997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709613"/>
            <a:ext cx="6453187" cy="363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look at the consequences of </a:t>
            </a:r>
            <a:r>
              <a:rPr lang="en-US" dirty="0" err="1"/>
              <a:t>mendel’s</a:t>
            </a:r>
            <a:r>
              <a:rPr lang="en-US" dirty="0"/>
              <a:t> laws and why this is so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60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709613"/>
            <a:ext cx="6453187" cy="363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A </a:t>
            </a:r>
            <a:r>
              <a:rPr lang="el-GR" altLang="en-US" dirty="0">
                <a:cs typeface="Arial" charset="0"/>
              </a:rPr>
              <a:t>χ</a:t>
            </a:r>
            <a:r>
              <a:rPr lang="en-US" altLang="en-US" baseline="30000" dirty="0">
                <a:cs typeface="Arial" charset="0"/>
              </a:rPr>
              <a:t>2</a:t>
            </a:r>
            <a:r>
              <a:rPr lang="en-US" altLang="en-US" dirty="0">
                <a:cs typeface="Arial" charset="0"/>
              </a:rPr>
              <a:t>-test (a standard goodness-of-fit test) can be used to detect statistically significant departures from Hardy-Weinberg Equilibrium.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67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Emphasis on discrete variation caused a rift between genetics and natural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687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defTabSz="906463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defTabSz="906463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defTabSz="906463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defTabSz="906463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fld id="{4FFD64FB-C942-4EE2-A359-C03B165683D6}" type="slidenum">
              <a:rPr lang="en-US" altLang="en-US" sz="1100"/>
              <a:pPr eaLnBrk="1" hangingPunct="1"/>
              <a:t>35</a:t>
            </a:fld>
            <a:endParaRPr lang="en-US" altLang="en-US" sz="11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698500"/>
            <a:ext cx="6196012" cy="348615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9" y="4416426"/>
            <a:ext cx="5043477" cy="4181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271" tIns="46135" rIns="92271" bIns="46135"/>
          <a:lstStyle/>
          <a:p>
            <a:pPr eaLnBrk="1" hangingPunct="1"/>
            <a:r>
              <a:rPr lang="en-US" altLang="en-US"/>
              <a:t>Main Points: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Since the Modern Synthesis we have a good understanding of the forces that act on populations to cause evolutionary change.  These forces are: MUTATION, SELECTION, MIGRATION, and  RANDOM GENETIC DRIFT.</a:t>
            </a:r>
          </a:p>
          <a:p>
            <a:pPr eaLnBrk="1" hangingPunct="1"/>
            <a:r>
              <a:rPr lang="en-US" altLang="en-US"/>
              <a:t>It is the interaction of these forces with the GENETIC ARCHITECTURE in natural populations that determines the rate and trajectory of populations evolving in an adaptive landscape.</a:t>
            </a:r>
          </a:p>
          <a:p>
            <a:pPr eaLnBrk="1" hangingPunct="1"/>
            <a:r>
              <a:rPr lang="en-US" altLang="en-US"/>
              <a:t>One pressing challenge for evolutionary biologists is to connect the processes that act on populations and within lineages with patterns of diversity between lineages. </a:t>
            </a:r>
            <a:br>
              <a:rPr lang="en-US" altLang="en-US"/>
            </a:br>
            <a:endParaRPr lang="en-US" altLang="en-US"/>
          </a:p>
          <a:p>
            <a:pPr eaLnBrk="1" hangingPunct="1"/>
            <a:r>
              <a:rPr lang="en-US" altLang="en-US"/>
              <a:t>Today I’m going to focus on the GENETIC ARCHITECTURE of natural populations.  </a:t>
            </a:r>
          </a:p>
          <a:p>
            <a:pPr eaLnBrk="1" hangingPunct="1"/>
            <a:r>
              <a:rPr lang="en-US" altLang="en-US"/>
              <a:t>In order to make the connection between evolution within lineages and diversity between we need to examine genetic variation at multiple levels……</a:t>
            </a:r>
            <a:br>
              <a:rPr lang="en-US" altLang="en-US"/>
            </a:br>
            <a:br>
              <a:rPr lang="en-US" altLang="en-US"/>
            </a:b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51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Hydrangea – flowers in acidic soil are blue and those in basic soil are pink or red</a:t>
            </a:r>
          </a:p>
          <a:p>
            <a:r>
              <a:rPr lang="en-US" dirty="0"/>
              <a:t>Due to how the plant absorbs aluminum ions from the soil – this is influenced by 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70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709613"/>
            <a:ext cx="6453187" cy="3630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417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better way to measure fitness is with mean fitness – accounts for differences in fitness between different genotypes in the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C0E9B-77CA-4E08-A05D-EE1D86F1703E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847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16143-59AE-4AD5-B5CF-2A89CD0FA5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49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CF8D-7ADC-4880-82E5-6E2F35B425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04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90E79-5272-415C-AE02-BFC91A4B9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2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AD74F-F6F2-442D-B3BA-88C5871E2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83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D6215-5D14-44CC-9B12-D9AB8184D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21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BB11C-1514-4C4B-B46F-C0A6AF627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15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12353-F0E4-4E9C-9C49-EF33E0A64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A02BC-EF16-4BAF-B7B4-F80825F294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2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10D61-5A78-407D-B999-BBD110719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03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155C-2AF0-4653-BC9F-15A44E2AE2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42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6C0AF-105E-4BC7-B6AD-26D52FB8C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4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E2010D6-0E05-43CD-AA09-4332B556894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4.wmf"/><Relationship Id="rId7" Type="http://schemas.openxmlformats.org/officeDocument/2006/relationships/image" Target="../media/image5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57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bR5r64lvtMw" TargetMode="External"/><Relationship Id="rId4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wmf"/><Relationship Id="rId4" Type="http://schemas.openxmlformats.org/officeDocument/2006/relationships/oleObject" Target="../embeddings/oleObject7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9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wmf"/><Relationship Id="rId4" Type="http://schemas.openxmlformats.org/officeDocument/2006/relationships/oleObject" Target="../embeddings/oleObject11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opulation gen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70488"/>
            <a:ext cx="10820400" cy="498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9831" y="122963"/>
            <a:ext cx="3852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Population Genetics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81091-EDE8-4259-81A9-13EED172DFDC}"/>
              </a:ext>
            </a:extLst>
          </p:cNvPr>
          <p:cNvSpPr txBox="1"/>
          <p:nvPr/>
        </p:nvSpPr>
        <p:spPr>
          <a:xfrm>
            <a:off x="3632023" y="6096000"/>
            <a:ext cx="492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**I am not a population geneticist**</a:t>
            </a:r>
          </a:p>
        </p:txBody>
      </p:sp>
    </p:spTree>
    <p:extLst>
      <p:ext uri="{BB962C8B-B14F-4D97-AF65-F5344CB8AC3E}">
        <p14:creationId xmlns:p14="http://schemas.microsoft.com/office/powerpoint/2010/main" val="72834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1" y="378768"/>
            <a:ext cx="2669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A little History</a:t>
            </a:r>
          </a:p>
        </p:txBody>
      </p:sp>
      <p:pic>
        <p:nvPicPr>
          <p:cNvPr id="4098" name="Picture 2" descr="http://apprendre-math.info/history/photos/Yu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04" y="1447800"/>
            <a:ext cx="2743200" cy="33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ndb.com/people/167/000100864/reginald-punnet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65" y="1447800"/>
            <a:ext cx="2181553" cy="33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learn-math.info/history/photos/Hardy_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64" y="1447800"/>
            <a:ext cx="3387436" cy="33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64CFC1-4822-9B23-238A-98A97FADFF91}"/>
              </a:ext>
            </a:extLst>
          </p:cNvPr>
          <p:cNvSpPr txBox="1"/>
          <p:nvPr/>
        </p:nvSpPr>
        <p:spPr>
          <a:xfrm>
            <a:off x="304800" y="301823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First biologist to track frequency of alleles over time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CDA9B4-2631-D78A-02FB-9FBC7844B7EF}"/>
              </a:ext>
            </a:extLst>
          </p:cNvPr>
          <p:cNvCxnSpPr/>
          <p:nvPr/>
        </p:nvCxnSpPr>
        <p:spPr>
          <a:xfrm>
            <a:off x="838200" y="1219200"/>
            <a:ext cx="14478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A7813D0-4216-7A8C-2437-F001AA53FD90}"/>
              </a:ext>
            </a:extLst>
          </p:cNvPr>
          <p:cNvSpPr txBox="1"/>
          <p:nvPr/>
        </p:nvSpPr>
        <p:spPr>
          <a:xfrm>
            <a:off x="2813989" y="4932945"/>
            <a:ext cx="78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54A1E-CBAC-D206-51C8-D5CA54646F82}"/>
              </a:ext>
            </a:extLst>
          </p:cNvPr>
          <p:cNvSpPr txBox="1"/>
          <p:nvPr/>
        </p:nvSpPr>
        <p:spPr>
          <a:xfrm>
            <a:off x="5157614" y="4932945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Punnett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6A28E3-9AF9-BEC7-F7B6-17119F257FC5}"/>
              </a:ext>
            </a:extLst>
          </p:cNvPr>
          <p:cNvSpPr txBox="1"/>
          <p:nvPr/>
        </p:nvSpPr>
        <p:spPr>
          <a:xfrm>
            <a:off x="8165979" y="4896975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97C80-4C0C-E70F-F9F9-E4FAE19162B8}"/>
              </a:ext>
            </a:extLst>
          </p:cNvPr>
          <p:cNvSpPr txBox="1"/>
          <p:nvPr/>
        </p:nvSpPr>
        <p:spPr>
          <a:xfrm>
            <a:off x="3928303" y="5956012"/>
            <a:ext cx="4950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Hardy (and Weinberg) Proof</a:t>
            </a:r>
          </a:p>
        </p:txBody>
      </p:sp>
    </p:spTree>
    <p:extLst>
      <p:ext uri="{BB962C8B-B14F-4D97-AF65-F5344CB8AC3E}">
        <p14:creationId xmlns:p14="http://schemas.microsoft.com/office/powerpoint/2010/main" val="7786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100203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4300" indent="9763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49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If we know genotype frequencies, can use shorthand formula to calculate allele frequencies</a:t>
            </a:r>
          </a:p>
          <a:p>
            <a:endParaRPr lang="en-US" altLang="en-US" baseline="30000" dirty="0">
              <a:latin typeface="Arial" charset="0"/>
            </a:endParaRPr>
          </a:p>
          <a:p>
            <a:endParaRPr lang="en-US" altLang="en-US" baseline="30000" dirty="0">
              <a:latin typeface="Arial" charset="0"/>
            </a:endParaRPr>
          </a:p>
          <a:p>
            <a:endParaRPr lang="en-US" altLang="en-US" baseline="30000" dirty="0">
              <a:latin typeface="Arial" charset="0"/>
            </a:endParaRPr>
          </a:p>
          <a:p>
            <a:endParaRPr lang="en-US" altLang="en-US" baseline="30000" dirty="0">
              <a:latin typeface="Arial" charset="0"/>
            </a:endParaRPr>
          </a:p>
          <a:p>
            <a:pPr marL="457200" lvl="1" indent="-342900"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</a:rPr>
              <a:t>Frequency of the </a:t>
            </a:r>
            <a:r>
              <a:rPr lang="en-US" altLang="en-US" b="1" dirty="0">
                <a:latin typeface="Arial" charset="0"/>
              </a:rPr>
              <a:t>A</a:t>
            </a:r>
            <a:r>
              <a:rPr lang="en-US" altLang="en-US" dirty="0">
                <a:latin typeface="Arial" charset="0"/>
              </a:rPr>
              <a:t> allele:</a:t>
            </a:r>
          </a:p>
          <a:p>
            <a:pPr>
              <a:buClr>
                <a:srgbClr val="FF3300"/>
              </a:buClr>
              <a:buSzPct val="150000"/>
              <a:buFont typeface="Symbol" pitchFamily="18" charset="2"/>
              <a:buNone/>
            </a:pPr>
            <a:endParaRPr lang="en-US" altLang="en-US" dirty="0">
              <a:latin typeface="Arial" charset="0"/>
            </a:endParaRPr>
          </a:p>
          <a:p>
            <a:pPr>
              <a:buClr>
                <a:srgbClr val="FF3300"/>
              </a:buClr>
              <a:buSzPct val="150000"/>
              <a:buFont typeface="Symbol" pitchFamily="18" charset="2"/>
              <a:buNone/>
            </a:pPr>
            <a:r>
              <a:rPr lang="en-US" altLang="en-US" dirty="0">
                <a:latin typeface="Arial" charset="0"/>
              </a:rPr>
              <a:t>		</a:t>
            </a:r>
            <a:br>
              <a:rPr lang="en-US" altLang="en-US" dirty="0">
                <a:latin typeface="Arial" charset="0"/>
              </a:rPr>
            </a:br>
            <a:endParaRPr lang="en-US" altLang="en-US" dirty="0">
              <a:latin typeface="Arial" charset="0"/>
            </a:endParaRPr>
          </a:p>
          <a:p>
            <a:pPr marL="457200" lvl="1" indent="-342900">
              <a:buClr>
                <a:srgbClr val="FF33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dirty="0">
                <a:latin typeface="Arial" charset="0"/>
              </a:rPr>
              <a:t>Frequency of the </a:t>
            </a:r>
            <a:r>
              <a:rPr lang="en-US" altLang="en-US" b="1" dirty="0">
                <a:latin typeface="Arial" charset="0"/>
              </a:rPr>
              <a:t>a</a:t>
            </a:r>
            <a:r>
              <a:rPr lang="en-US" altLang="en-US" dirty="0">
                <a:latin typeface="Arial" charset="0"/>
              </a:rPr>
              <a:t> allele:</a:t>
            </a:r>
          </a:p>
          <a:p>
            <a:pPr>
              <a:buClr>
                <a:srgbClr val="FF3300"/>
              </a:buClr>
              <a:buSzPct val="150000"/>
              <a:buFont typeface="Symbol" pitchFamily="18" charset="2"/>
              <a:buChar char="Þ"/>
            </a:pPr>
            <a:endParaRPr lang="en-US" altLang="en-US" dirty="0">
              <a:latin typeface="Arial" charset="0"/>
            </a:endParaRPr>
          </a:p>
          <a:p>
            <a:pPr>
              <a:buClr>
                <a:srgbClr val="FF3300"/>
              </a:buClr>
              <a:buSzPct val="150000"/>
              <a:buFont typeface="Symbol" pitchFamily="18" charset="2"/>
              <a:buNone/>
            </a:pPr>
            <a:r>
              <a:rPr lang="en-US" altLang="en-US" dirty="0">
                <a:latin typeface="Arial" charset="0"/>
              </a:rPr>
              <a:t>			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300336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Sample Calculation # </a:t>
            </a:r>
            <a:r>
              <a:rPr lang="en-US" altLang="en-US" sz="4800" b="1" dirty="0">
                <a:solidFill>
                  <a:srgbClr val="FF0000"/>
                </a:solidFill>
              </a:rPr>
              <a:t>1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90800" y="300336"/>
            <a:ext cx="701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Sample Calculation # </a:t>
            </a:r>
            <a:r>
              <a:rPr lang="en-US" altLang="en-US" sz="4400" b="1" dirty="0">
                <a:solidFill>
                  <a:srgbClr val="FF0000"/>
                </a:solidFill>
              </a:rPr>
              <a:t>2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5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9753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Arial" charset="0"/>
              </a:rPr>
              <a:t>Compare the two populations</a:t>
            </a:r>
          </a:p>
          <a:p>
            <a:endParaRPr lang="en-US" altLang="en-US" sz="3600" b="1" dirty="0">
              <a:solidFill>
                <a:srgbClr val="0000FF"/>
              </a:solidFill>
              <a:latin typeface="Arial" charset="0"/>
            </a:endParaRPr>
          </a:p>
          <a:p>
            <a:r>
              <a:rPr lang="en-US" altLang="en-US" sz="3600" b="1" dirty="0">
                <a:solidFill>
                  <a:srgbClr val="FF6600"/>
                </a:solidFill>
                <a:latin typeface="Arial" charset="0"/>
              </a:rPr>
              <a:t>What do you notice?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2"/>
          <p:cNvSpPr txBox="1">
            <a:spLocks noChangeArrowheads="1"/>
          </p:cNvSpPr>
          <p:nvPr/>
        </p:nvSpPr>
        <p:spPr bwMode="auto">
          <a:xfrm>
            <a:off x="1180494" y="482004"/>
            <a:ext cx="6050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</a:rPr>
              <a:t>The Hardy-Weinberg Equation</a:t>
            </a:r>
          </a:p>
        </p:txBody>
      </p:sp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344854" y="1859340"/>
            <a:ext cx="917341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b="1" dirty="0">
                <a:latin typeface="Arial" charset="0"/>
              </a:rPr>
              <a:t>Null model </a:t>
            </a:r>
            <a:r>
              <a:rPr lang="en-US" altLang="en-US" sz="2800" dirty="0">
                <a:latin typeface="Arial" charset="0"/>
              </a:rPr>
              <a:t>– what happens when no outside forces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b="1" dirty="0"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b="1" dirty="0">
                <a:latin typeface="Arial" charset="0"/>
              </a:rPr>
              <a:t>Results</a:t>
            </a:r>
            <a:r>
              <a:rPr lang="en-US" altLang="en-US" sz="2800" dirty="0">
                <a:latin typeface="Arial" charset="0"/>
              </a:rPr>
              <a:t>: a single generation - equilibrium reached</a:t>
            </a:r>
            <a:endParaRPr lang="en-US" altLang="en-US" dirty="0"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dirty="0"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b="1" dirty="0">
                <a:solidFill>
                  <a:srgbClr val="FF6600"/>
                </a:solidFill>
                <a:latin typeface="Arial" charset="0"/>
              </a:rPr>
              <a:t>How is it used &amp; why important?</a:t>
            </a:r>
          </a:p>
        </p:txBody>
      </p:sp>
      <p:pic>
        <p:nvPicPr>
          <p:cNvPr id="235524" name="Picture 4" descr="har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-36616"/>
            <a:ext cx="2431668" cy="32185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6" name="Text Box 6"/>
          <p:cNvSpPr txBox="1">
            <a:spLocks noChangeArrowheads="1"/>
          </p:cNvSpPr>
          <p:nvPr/>
        </p:nvSpPr>
        <p:spPr bwMode="auto">
          <a:xfrm>
            <a:off x="8153401" y="106363"/>
            <a:ext cx="6623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Hardy</a:t>
            </a:r>
          </a:p>
        </p:txBody>
      </p:sp>
      <p:pic>
        <p:nvPicPr>
          <p:cNvPr id="5122" name="Picture 2" descr="http://images.wikia.com/psychology/images/d/df/Wilhelm_Weinbe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68" y="3181941"/>
            <a:ext cx="2514600" cy="3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153400" y="3265714"/>
            <a:ext cx="9476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chemeClr val="bg1"/>
                </a:solidFill>
              </a:rPr>
              <a:t>Weinberg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ext Box 2"/>
          <p:cNvSpPr txBox="1">
            <a:spLocks noChangeArrowheads="1"/>
          </p:cNvSpPr>
          <p:nvPr/>
        </p:nvSpPr>
        <p:spPr bwMode="auto">
          <a:xfrm>
            <a:off x="4487864" y="381000"/>
            <a:ext cx="3214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H-W ASSUMPTIONS:</a:t>
            </a:r>
          </a:p>
        </p:txBody>
      </p:sp>
      <p:pic>
        <p:nvPicPr>
          <p:cNvPr id="1026" name="Picture 2" descr="http://i.qkme.me/7d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81" y="970280"/>
            <a:ext cx="37528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2826516" y="533401"/>
            <a:ext cx="669848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</a:rPr>
              <a:t>The Speed of Evolution and the Role of Heterozygosity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1905000" y="1697772"/>
            <a:ext cx="853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buClr>
                <a:srgbClr val="FF3300"/>
              </a:buClr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charset="0"/>
              </a:rPr>
              <a:t>Heterozygosity</a:t>
            </a:r>
            <a:r>
              <a:rPr lang="en-US" altLang="en-US" sz="2000" dirty="0">
                <a:latin typeface="Arial" charset="0"/>
              </a:rPr>
              <a:t> maximized when allele frequencies intermediate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2871789" y="381000"/>
            <a:ext cx="644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GENOTYPE VERSUS GENE FREQUENCIES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29000" y="1477963"/>
            <a:ext cx="5334000" cy="5048250"/>
            <a:chOff x="1905000" y="1477963"/>
            <a:chExt cx="5334000" cy="5048250"/>
          </a:xfrm>
        </p:grpSpPr>
        <p:pic>
          <p:nvPicPr>
            <p:cNvPr id="182274" name="Picture 2" descr="HW Frequencies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1477963"/>
              <a:ext cx="5334000" cy="504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2276" name="Text Box 4"/>
            <p:cNvSpPr txBox="1">
              <a:spLocks noChangeArrowheads="1"/>
            </p:cNvSpPr>
            <p:nvPr/>
          </p:nvSpPr>
          <p:spPr bwMode="auto">
            <a:xfrm>
              <a:off x="5410200" y="1674813"/>
              <a:ext cx="96212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FF3300"/>
                  </a:solidFill>
                </a:rPr>
                <a:t>q</a:t>
              </a:r>
              <a:r>
                <a:rPr lang="en-US" altLang="en-US" sz="2000" b="1" baseline="30000">
                  <a:solidFill>
                    <a:srgbClr val="FF3300"/>
                  </a:solidFill>
                </a:rPr>
                <a:t>2</a:t>
              </a:r>
              <a:r>
                <a:rPr lang="en-US" altLang="en-US" sz="2000" b="1">
                  <a:solidFill>
                    <a:srgbClr val="FF3300"/>
                  </a:solidFill>
                </a:rPr>
                <a:t> (aa)</a:t>
              </a:r>
            </a:p>
          </p:txBody>
        </p:sp>
        <p:sp>
          <p:nvSpPr>
            <p:cNvPr id="182277" name="Text Box 5"/>
            <p:cNvSpPr txBox="1">
              <a:spLocks noChangeArrowheads="1"/>
            </p:cNvSpPr>
            <p:nvPr/>
          </p:nvSpPr>
          <p:spPr bwMode="auto">
            <a:xfrm>
              <a:off x="2895600" y="1751013"/>
              <a:ext cx="104868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FF3300"/>
                  </a:solidFill>
                </a:rPr>
                <a:t>p</a:t>
              </a:r>
              <a:r>
                <a:rPr lang="en-US" altLang="en-US" sz="2000" b="1" baseline="30000">
                  <a:solidFill>
                    <a:srgbClr val="FF3300"/>
                  </a:solidFill>
                </a:rPr>
                <a:t>2</a:t>
              </a:r>
              <a:r>
                <a:rPr lang="en-US" altLang="en-US" sz="2000" b="1">
                  <a:solidFill>
                    <a:srgbClr val="FF3300"/>
                  </a:solidFill>
                </a:rPr>
                <a:t> (AA)</a:t>
              </a:r>
            </a:p>
          </p:txBody>
        </p:sp>
        <p:sp>
          <p:nvSpPr>
            <p:cNvPr id="182278" name="Text Box 6"/>
            <p:cNvSpPr txBox="1">
              <a:spLocks noChangeArrowheads="1"/>
            </p:cNvSpPr>
            <p:nvPr/>
          </p:nvSpPr>
          <p:spPr bwMode="auto">
            <a:xfrm>
              <a:off x="4025900" y="2741613"/>
              <a:ext cx="12001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FF3300"/>
                  </a:solidFill>
                </a:rPr>
                <a:t>2pq (Aa)</a:t>
              </a:r>
            </a:p>
          </p:txBody>
        </p:sp>
        <p:sp>
          <p:nvSpPr>
            <p:cNvPr id="182279" name="Line 7"/>
            <p:cNvSpPr>
              <a:spLocks noChangeShapeType="1"/>
            </p:cNvSpPr>
            <p:nvPr/>
          </p:nvSpPr>
          <p:spPr bwMode="auto">
            <a:xfrm>
              <a:off x="5867400" y="2133601"/>
              <a:ext cx="228600" cy="131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80" name="Line 8"/>
            <p:cNvSpPr>
              <a:spLocks noChangeShapeType="1"/>
            </p:cNvSpPr>
            <p:nvPr/>
          </p:nvSpPr>
          <p:spPr bwMode="auto">
            <a:xfrm flipH="1">
              <a:off x="3048000" y="2209801"/>
              <a:ext cx="228600" cy="1317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81" name="Line 9"/>
            <p:cNvSpPr>
              <a:spLocks noChangeShapeType="1"/>
            </p:cNvSpPr>
            <p:nvPr/>
          </p:nvSpPr>
          <p:spPr bwMode="auto">
            <a:xfrm>
              <a:off x="4572000" y="3200401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2282" name="Oval 10"/>
            <p:cNvSpPr>
              <a:spLocks noChangeArrowheads="1"/>
            </p:cNvSpPr>
            <p:nvPr/>
          </p:nvSpPr>
          <p:spPr bwMode="auto">
            <a:xfrm>
              <a:off x="4419600" y="3505201"/>
              <a:ext cx="304800" cy="3048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ext Box 1026"/>
          <p:cNvSpPr txBox="1">
            <a:spLocks noChangeArrowheads="1"/>
          </p:cNvSpPr>
          <p:nvPr/>
        </p:nvSpPr>
        <p:spPr bwMode="auto">
          <a:xfrm>
            <a:off x="2516189" y="609600"/>
            <a:ext cx="7158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FOUR PRIMARY USES OF THE H-W PRINCIPLE:</a:t>
            </a:r>
          </a:p>
        </p:txBody>
      </p:sp>
      <p:sp>
        <p:nvSpPr>
          <p:cNvPr id="237571" name="Text Box 1027"/>
          <p:cNvSpPr txBox="1">
            <a:spLocks noChangeArrowheads="1"/>
          </p:cNvSpPr>
          <p:nvPr/>
        </p:nvSpPr>
        <p:spPr bwMode="auto">
          <a:xfrm>
            <a:off x="2052639" y="1600200"/>
            <a:ext cx="404256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3300"/>
              </a:buClr>
              <a:buFontTx/>
              <a:buAutoNum type="arabicParenR"/>
            </a:pPr>
            <a:r>
              <a:rPr lang="en-US" altLang="en-US" dirty="0">
                <a:latin typeface="Arial" charset="0"/>
              </a:rPr>
              <a:t>Track genes</a:t>
            </a:r>
          </a:p>
          <a:p>
            <a:pPr>
              <a:buClr>
                <a:srgbClr val="FF3300"/>
              </a:buClr>
              <a:buFontTx/>
              <a:buAutoNum type="arabicParenR"/>
            </a:pPr>
            <a:endParaRPr lang="en-US" altLang="en-US" b="1" dirty="0">
              <a:latin typeface="Arial" charset="0"/>
            </a:endParaRPr>
          </a:p>
          <a:p>
            <a:pPr>
              <a:buClr>
                <a:srgbClr val="FF3300"/>
              </a:buClr>
              <a:buFontTx/>
              <a:buAutoNum type="arabicParenR"/>
            </a:pPr>
            <a:r>
              <a:rPr lang="en-US" altLang="en-US" dirty="0">
                <a:latin typeface="Arial" charset="0"/>
              </a:rPr>
              <a:t>Null model</a:t>
            </a:r>
          </a:p>
          <a:p>
            <a:pPr>
              <a:buClr>
                <a:srgbClr val="FF3300"/>
              </a:buClr>
              <a:buFontTx/>
              <a:buAutoNum type="arabicParenR"/>
            </a:pPr>
            <a:endParaRPr lang="en-US" altLang="en-US" dirty="0">
              <a:latin typeface="Arial" charset="0"/>
            </a:endParaRPr>
          </a:p>
          <a:p>
            <a:pPr>
              <a:buClr>
                <a:srgbClr val="FF3300"/>
              </a:buClr>
              <a:buFontTx/>
              <a:buAutoNum type="arabicParenR"/>
            </a:pPr>
            <a:r>
              <a:rPr lang="en-US" altLang="en-US" dirty="0">
                <a:latin typeface="Arial" charset="0"/>
              </a:rPr>
              <a:t>Forensic analysis</a:t>
            </a:r>
          </a:p>
          <a:p>
            <a:pPr>
              <a:buClr>
                <a:srgbClr val="FF3300"/>
              </a:buClr>
              <a:buFontTx/>
              <a:buAutoNum type="arabicParenR"/>
            </a:pPr>
            <a:endParaRPr lang="en-US" altLang="en-US" dirty="0">
              <a:latin typeface="Arial" charset="0"/>
            </a:endParaRPr>
          </a:p>
          <a:p>
            <a:pPr>
              <a:buClr>
                <a:srgbClr val="FF3300"/>
              </a:buClr>
              <a:buFontTx/>
              <a:buAutoNum type="arabicParenR"/>
            </a:pPr>
            <a:r>
              <a:rPr lang="en-US" altLang="en-US" dirty="0">
                <a:latin typeface="Arial" charset="0"/>
              </a:rPr>
              <a:t>Summarize diversity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/>
          <p:cNvSpPr txBox="1">
            <a:spLocks noChangeArrowheads="1"/>
          </p:cNvSpPr>
          <p:nvPr/>
        </p:nvSpPr>
        <p:spPr bwMode="auto">
          <a:xfrm>
            <a:off x="1866900" y="381000"/>
            <a:ext cx="845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6600"/>
                </a:solidFill>
              </a:rPr>
              <a:t>What are the three components necessary to get evolution by natural selection?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BEAAA878-495C-4729-B8E1-8F16F95CE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418582"/>
            <a:ext cx="8458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6600"/>
                </a:solidFill>
              </a:rPr>
              <a:t>What was the dominant idea of inheritance during Darwin’s time?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664" name="Group 72"/>
          <p:cNvGraphicFramePr>
            <a:graphicFrameLocks noGrp="1"/>
          </p:cNvGraphicFramePr>
          <p:nvPr/>
        </p:nvGraphicFramePr>
        <p:xfrm>
          <a:off x="2286000" y="1397000"/>
          <a:ext cx="7620000" cy="20320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Color Pattern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dominula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medionigra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bimaculata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Sample Size (N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ij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 = 986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(P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ij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8636" name="Text Box 44"/>
          <p:cNvSpPr txBox="1">
            <a:spLocks noChangeArrowheads="1"/>
          </p:cNvSpPr>
          <p:nvPr/>
        </p:nvSpPr>
        <p:spPr bwMode="auto">
          <a:xfrm>
            <a:off x="3352801" y="3579813"/>
            <a:ext cx="51403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Allele Frequencies:</a:t>
            </a:r>
          </a:p>
          <a:p>
            <a:endParaRPr lang="en-US" altLang="en-US" sz="1400"/>
          </a:p>
          <a:p>
            <a:r>
              <a:rPr lang="en-US" altLang="en-US" sz="2000"/>
              <a:t>p</a:t>
            </a:r>
            <a:r>
              <a:rPr lang="en-US" altLang="en-US" sz="2000" baseline="-25000"/>
              <a:t>1</a:t>
            </a:r>
            <a:r>
              <a:rPr lang="en-US" altLang="en-US" sz="2000"/>
              <a:t> = p</a:t>
            </a:r>
            <a:r>
              <a:rPr lang="en-US" altLang="en-US" sz="2000" baseline="-25000"/>
              <a:t>11</a:t>
            </a:r>
            <a:r>
              <a:rPr lang="en-US" altLang="en-US" sz="2000"/>
              <a:t> + ½ p</a:t>
            </a:r>
            <a:r>
              <a:rPr lang="en-US" altLang="en-US" sz="2000" baseline="-25000"/>
              <a:t>12</a:t>
            </a:r>
            <a:r>
              <a:rPr lang="en-US" altLang="en-US" sz="2000"/>
              <a:t> = 0.918 + ½ (0.079) = </a:t>
            </a:r>
            <a:r>
              <a:rPr lang="en-US" altLang="en-US" sz="2000">
                <a:solidFill>
                  <a:srgbClr val="FF3300"/>
                </a:solidFill>
              </a:rPr>
              <a:t>0.958</a:t>
            </a:r>
          </a:p>
          <a:p>
            <a:r>
              <a:rPr lang="en-US" altLang="en-US" sz="2000"/>
              <a:t>p</a:t>
            </a:r>
            <a:r>
              <a:rPr lang="en-US" altLang="en-US" sz="2000" baseline="-25000"/>
              <a:t>2</a:t>
            </a:r>
            <a:r>
              <a:rPr lang="en-US" altLang="en-US" sz="2000"/>
              <a:t> = 1 – p</a:t>
            </a:r>
            <a:r>
              <a:rPr lang="en-US" altLang="en-US" sz="2000" baseline="-25000"/>
              <a:t>1</a:t>
            </a:r>
            <a:r>
              <a:rPr lang="en-US" altLang="en-US" sz="2000"/>
              <a:t> = </a:t>
            </a:r>
            <a:r>
              <a:rPr lang="en-US" altLang="en-US" sz="2000">
                <a:solidFill>
                  <a:srgbClr val="FF3300"/>
                </a:solidFill>
              </a:rPr>
              <a:t>0.041</a:t>
            </a:r>
          </a:p>
        </p:txBody>
      </p:sp>
      <p:graphicFrame>
        <p:nvGraphicFramePr>
          <p:cNvPr id="238671" name="Group 79"/>
          <p:cNvGraphicFramePr>
            <a:graphicFrameLocks noGrp="1"/>
          </p:cNvGraphicFramePr>
          <p:nvPr/>
        </p:nvGraphicFramePr>
        <p:xfrm>
          <a:off x="2286000" y="5105400"/>
          <a:ext cx="7620000" cy="115570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Expectations (N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ij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2p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8665" name="Text Box 73"/>
          <p:cNvSpPr txBox="1">
            <a:spLocks noChangeArrowheads="1"/>
          </p:cNvSpPr>
          <p:nvPr/>
        </p:nvSpPr>
        <p:spPr bwMode="auto">
          <a:xfrm>
            <a:off x="1714500" y="381001"/>
            <a:ext cx="876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>
                <a:solidFill>
                  <a:srgbClr val="0000FF"/>
                </a:solidFill>
              </a:rPr>
              <a:t>Genotype frequencies for Wing-color Polymorphism in a Natural Population of the Moth </a:t>
            </a:r>
            <a:r>
              <a:rPr lang="en-US" altLang="en-US" sz="2000" b="1" i="1">
                <a:solidFill>
                  <a:srgbClr val="0000FF"/>
                </a:solidFill>
              </a:rPr>
              <a:t>Panaxia dominula</a:t>
            </a:r>
            <a:r>
              <a:rPr lang="en-US" altLang="en-US" sz="2000" b="1">
                <a:solidFill>
                  <a:srgbClr val="0000FF"/>
                </a:solidFill>
              </a:rPr>
              <a:t> (Fisher &amp; Ford, 1947)</a:t>
            </a:r>
          </a:p>
        </p:txBody>
      </p:sp>
      <p:grpSp>
        <p:nvGrpSpPr>
          <p:cNvPr id="238666" name="Group 74"/>
          <p:cNvGrpSpPr>
            <a:grpSpLocks/>
          </p:cNvGrpSpPr>
          <p:nvPr/>
        </p:nvGrpSpPr>
        <p:grpSpPr bwMode="auto">
          <a:xfrm>
            <a:off x="3733800" y="5181600"/>
            <a:ext cx="152400" cy="76200"/>
            <a:chOff x="1920" y="2880"/>
            <a:chExt cx="96" cy="48"/>
          </a:xfrm>
        </p:grpSpPr>
        <p:sp>
          <p:nvSpPr>
            <p:cNvPr id="238667" name="Line 75"/>
            <p:cNvSpPr>
              <a:spLocks noChangeShapeType="1"/>
            </p:cNvSpPr>
            <p:nvPr/>
          </p:nvSpPr>
          <p:spPr bwMode="auto">
            <a:xfrm flipV="1">
              <a:off x="1920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68" name="Line 76"/>
            <p:cNvSpPr>
              <a:spLocks noChangeShapeType="1"/>
            </p:cNvSpPr>
            <p:nvPr/>
          </p:nvSpPr>
          <p:spPr bwMode="auto">
            <a:xfrm flipH="1" flipV="1">
              <a:off x="1968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ext Box 1026"/>
          <p:cNvSpPr txBox="1">
            <a:spLocks noChangeArrowheads="1"/>
          </p:cNvSpPr>
          <p:nvPr/>
        </p:nvSpPr>
        <p:spPr bwMode="auto">
          <a:xfrm>
            <a:off x="1981200" y="222766"/>
            <a:ext cx="4160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</a:rPr>
              <a:t>How we use HWE</a:t>
            </a:r>
          </a:p>
        </p:txBody>
      </p:sp>
      <p:sp>
        <p:nvSpPr>
          <p:cNvPr id="266243" name="Text Box 1027"/>
          <p:cNvSpPr txBox="1">
            <a:spLocks noChangeArrowheads="1"/>
          </p:cNvSpPr>
          <p:nvPr/>
        </p:nvSpPr>
        <p:spPr bwMode="auto">
          <a:xfrm>
            <a:off x="533400" y="1123414"/>
            <a:ext cx="112776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6600"/>
                </a:solidFill>
                <a:cs typeface="Arial" charset="0"/>
              </a:rPr>
              <a:t>Step 1?</a:t>
            </a:r>
            <a:r>
              <a:rPr lang="en-US" altLang="en-US" dirty="0">
                <a:solidFill>
                  <a:srgbClr val="FF6600"/>
                </a:solidFill>
                <a:cs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chemeClr val="accent2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cs typeface="Arial" charset="0"/>
              </a:rPr>
              <a:t>Step 2: 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cs typeface="Arial" charset="0"/>
              </a:rPr>
              <a:t>Step 3: </a:t>
            </a:r>
            <a:r>
              <a:rPr lang="en-US" altLang="en-US" dirty="0">
                <a:cs typeface="Arial" charset="0"/>
              </a:rPr>
              <a:t>calculate the </a:t>
            </a:r>
            <a:r>
              <a:rPr lang="en-US" altLang="en-US" b="1" i="1" dirty="0">
                <a:cs typeface="Arial" charset="0"/>
              </a:rPr>
              <a:t>expected number </a:t>
            </a:r>
            <a:r>
              <a:rPr lang="en-US" altLang="en-US" dirty="0">
                <a:cs typeface="Arial" charset="0"/>
              </a:rPr>
              <a:t>(not frequency) of </a:t>
            </a:r>
            <a:r>
              <a:rPr lang="en-US" altLang="en-US" b="1" i="1" dirty="0">
                <a:cs typeface="Arial" charset="0"/>
              </a:rPr>
              <a:t>individuals</a:t>
            </a:r>
            <a:r>
              <a:rPr lang="en-US" altLang="en-US" dirty="0">
                <a:cs typeface="Arial" charset="0"/>
              </a:rPr>
              <a:t> with each genotype if population in HWE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FF6600"/>
                </a:solidFill>
                <a:cs typeface="Arial" charset="0"/>
              </a:rPr>
              <a:t>What do all these numbers tell us?</a:t>
            </a:r>
            <a:endParaRPr lang="el-GR" altLang="en-US" dirty="0">
              <a:solidFill>
                <a:srgbClr val="FF660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l-GR" altLang="en-US" dirty="0">
              <a:cs typeface="Arial" charset="0"/>
            </a:endParaRPr>
          </a:p>
        </p:txBody>
      </p:sp>
      <p:pic>
        <p:nvPicPr>
          <p:cNvPr id="6146" name="Picture 2" descr="Holland Lop Color Guide with Photos - Ohio Holland Lops">
            <a:extLst>
              <a:ext uri="{FF2B5EF4-FFF2-40B4-BE49-F238E27FC236}">
                <a16:creationId xmlns:a16="http://schemas.microsoft.com/office/drawing/2014/main" id="{ECC0349B-952F-433B-95F7-F2FEB0B87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755" y="0"/>
            <a:ext cx="34352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10A5C40-A50C-4D71-88CA-983F1ADDA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92511"/>
            <a:ext cx="3229260" cy="21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31AEB-291E-A628-4CA4-2410F2E56944}"/>
              </a:ext>
            </a:extLst>
          </p:cNvPr>
          <p:cNvSpPr txBox="1"/>
          <p:nvPr/>
        </p:nvSpPr>
        <p:spPr>
          <a:xfrm>
            <a:off x="1676400" y="4497406"/>
            <a:ext cx="1013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cs typeface="Arial" charset="0"/>
              </a:rPr>
              <a:t>calculate the expected frequency of each genotype if population in HWE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DEC90-5957-DA6E-E8CF-80F00DAE6AED}"/>
              </a:ext>
            </a:extLst>
          </p:cNvPr>
          <p:cNvSpPr txBox="1"/>
          <p:nvPr/>
        </p:nvSpPr>
        <p:spPr>
          <a:xfrm>
            <a:off x="1750579" y="113258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cs typeface="Arial" charset="0"/>
              </a:rPr>
              <a:t>Determine allele frequencies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6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762000" y="1102043"/>
            <a:ext cx="9474201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</a:rPr>
              <a:t>Step 4:</a:t>
            </a:r>
            <a:r>
              <a:rPr lang="en-US" altLang="en-US" dirty="0"/>
              <a:t> Calculate </a:t>
            </a:r>
            <a:r>
              <a:rPr lang="en-US" altLang="en-US" b="1" dirty="0">
                <a:solidFill>
                  <a:srgbClr val="FF6600"/>
                </a:solidFill>
              </a:rPr>
              <a:t>?</a:t>
            </a:r>
            <a:r>
              <a:rPr lang="en-US" altLang="en-US" dirty="0"/>
              <a:t> test statistic</a:t>
            </a: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cs typeface="Arial" charset="0"/>
              </a:rPr>
              <a:t>Step 5:</a:t>
            </a:r>
            <a:r>
              <a:rPr lang="en-US" altLang="en-US" dirty="0">
                <a:cs typeface="Arial" charset="0"/>
              </a:rPr>
              <a:t> Compare this result to critical value</a:t>
            </a:r>
          </a:p>
          <a:p>
            <a:pPr>
              <a:spcBef>
                <a:spcPct val="50000"/>
              </a:spcBef>
            </a:pPr>
            <a:endParaRPr lang="en-US" altLang="en-US" dirty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dirty="0"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endParaRPr lang="en-US" altLang="en-US" b="1" dirty="0">
              <a:solidFill>
                <a:srgbClr val="FF0000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FF"/>
                </a:solidFill>
                <a:cs typeface="Arial" charset="0"/>
              </a:rPr>
              <a:t>Step 6:</a:t>
            </a:r>
            <a:r>
              <a:rPr lang="en-US" altLang="en-US" dirty="0">
                <a:cs typeface="Arial" charset="0"/>
              </a:rPr>
              <a:t> Calculate p-value</a:t>
            </a:r>
            <a:endParaRPr lang="el-GR" altLang="en-US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838199" y="314490"/>
            <a:ext cx="105917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6600"/>
                </a:solidFill>
              </a:rPr>
              <a:t>How do we determine if these numbers are “different enough”?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3851265"/>
            <a:ext cx="8839200" cy="17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2C01D61-7C12-1BF4-6379-39A5DB20C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36000"/>
            <a:ext cx="69341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rgbClr val="FF6600"/>
                </a:solidFill>
              </a:rPr>
              <a:t>What does this mean?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2"/>
          <p:cNvSpPr txBox="1">
            <a:spLocks noChangeArrowheads="1"/>
          </p:cNvSpPr>
          <p:nvPr/>
        </p:nvSpPr>
        <p:spPr bwMode="auto">
          <a:xfrm>
            <a:off x="2752360" y="304800"/>
            <a:ext cx="66872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Departure from HWE</a:t>
            </a:r>
          </a:p>
        </p:txBody>
      </p:sp>
      <p:sp>
        <p:nvSpPr>
          <p:cNvPr id="268291" name="Text Box 3"/>
          <p:cNvSpPr txBox="1">
            <a:spLocks noChangeArrowheads="1"/>
          </p:cNvSpPr>
          <p:nvPr/>
        </p:nvSpPr>
        <p:spPr bwMode="auto">
          <a:xfrm>
            <a:off x="914400" y="1325564"/>
            <a:ext cx="982979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charset="0"/>
              </a:rPr>
              <a:t>One or more of the assumptions of the H-W principle are not satisfied in this population.</a:t>
            </a: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FF6600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6600"/>
                </a:solidFill>
                <a:latin typeface="Arial" charset="0"/>
              </a:rPr>
              <a:t>How do we determine which assumption is violated?</a:t>
            </a: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srgbClr val="FF6600"/>
              </a:solidFill>
              <a:latin typeface="Arial" charset="0"/>
            </a:endParaRPr>
          </a:p>
          <a:p>
            <a:pPr marL="457200" indent="-4572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6600"/>
                </a:solidFill>
                <a:latin typeface="Arial" charset="0"/>
              </a:rPr>
              <a:t>Does no difference from HWE mean that the population satisfies all the assumptions?</a:t>
            </a:r>
          </a:p>
        </p:txBody>
      </p:sp>
      <p:sp>
        <p:nvSpPr>
          <p:cNvPr id="268293" name="Text Box 5"/>
          <p:cNvSpPr txBox="1">
            <a:spLocks noChangeArrowheads="1"/>
          </p:cNvSpPr>
          <p:nvPr/>
        </p:nvSpPr>
        <p:spPr bwMode="auto">
          <a:xfrm>
            <a:off x="4648200" y="6096000"/>
            <a:ext cx="571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See Box 5.5 in F&amp;H for more on </a:t>
            </a:r>
            <a:r>
              <a:rPr lang="en-US" altLang="en-US" i="1"/>
              <a:t>X</a:t>
            </a:r>
            <a:r>
              <a:rPr lang="en-US" altLang="en-US" baseline="30000"/>
              <a:t>2</a:t>
            </a:r>
            <a:r>
              <a:rPr lang="en-US" altLang="en-US"/>
              <a:t> tests.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3766307" y="381000"/>
            <a:ext cx="46562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</a:rPr>
              <a:t>HWE with Many Alleles</a:t>
            </a: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1812926" y="1066800"/>
            <a:ext cx="8562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Does HW principle still apply if we have lots of alleles?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3084513" y="228601"/>
            <a:ext cx="60505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EXAMPLE:</a:t>
            </a:r>
          </a:p>
          <a:p>
            <a:pPr algn="ctr"/>
            <a:r>
              <a:rPr lang="en-US" altLang="en-US" b="1" dirty="0">
                <a:solidFill>
                  <a:srgbClr val="0000FF"/>
                </a:solidFill>
              </a:rPr>
              <a:t>APPLICATIONS OF H-W TO FORENSICS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0F4E0-2DC8-49B9-B875-43226CC0D93D}"/>
              </a:ext>
            </a:extLst>
          </p:cNvPr>
          <p:cNvSpPr txBox="1"/>
          <p:nvPr/>
        </p:nvSpPr>
        <p:spPr>
          <a:xfrm>
            <a:off x="1998949" y="1371601"/>
            <a:ext cx="8194103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Someone steals the jade head (oh wait!)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Tissue sample found at crime </a:t>
            </a:r>
            <a:r>
              <a:rPr lang="en-US" dirty="0" err="1"/>
              <a:t>scence</a:t>
            </a:r>
            <a:r>
              <a:rPr lang="en-US" dirty="0"/>
              <a:t> (A</a:t>
            </a:r>
            <a:r>
              <a:rPr lang="en-US" baseline="-25000" dirty="0"/>
              <a:t>14</a:t>
            </a:r>
            <a:r>
              <a:rPr lang="en-US" dirty="0"/>
              <a:t>A</a:t>
            </a:r>
            <a:r>
              <a:rPr lang="en-US" baseline="-25000" dirty="0"/>
              <a:t>27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Police catch a suspect!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00"/>
                </a:solidFill>
              </a:rPr>
              <a:t>What’s the probability genotype matches by chance?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Given the following frequencies: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33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33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00"/>
                </a:solidFill>
              </a:rPr>
              <a:t>What’s the fraction of the population with this genotype?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33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3300"/>
                </a:solidFill>
              </a:rPr>
              <a:t>Did ____ steal the jade head?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ext Box 2"/>
          <p:cNvSpPr txBox="1">
            <a:spLocks noChangeArrowheads="1"/>
          </p:cNvSpPr>
          <p:nvPr/>
        </p:nvSpPr>
        <p:spPr bwMode="auto">
          <a:xfrm>
            <a:off x="1981200" y="228601"/>
            <a:ext cx="822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Evolutionary Thought After Darwin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838200" y="998035"/>
            <a:ext cx="8599913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i="1" dirty="0">
                <a:solidFill>
                  <a:srgbClr val="FF6600"/>
                </a:solidFill>
                <a:latin typeface="Arial" charset="0"/>
              </a:rPr>
              <a:t>Origin</a:t>
            </a:r>
            <a:r>
              <a:rPr lang="en-US" altLang="en-US" sz="2800" dirty="0">
                <a:solidFill>
                  <a:srgbClr val="FF6600"/>
                </a:solidFill>
                <a:latin typeface="Arial" charset="0"/>
              </a:rPr>
              <a:t> published when?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6600"/>
                </a:solidFill>
                <a:latin typeface="Arial" charset="0"/>
              </a:rPr>
              <a:t>Evolution accepted by?</a:t>
            </a:r>
          </a:p>
          <a:p>
            <a:pPr marL="342900" indent="-34290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6600"/>
                </a:solidFill>
                <a:latin typeface="Arial" charset="0"/>
              </a:rPr>
              <a:t>Natural selection accepted when?</a:t>
            </a:r>
          </a:p>
          <a:p>
            <a:pPr marL="742950" lvl="1" indent="-285750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altLang="en-US" sz="2000" dirty="0">
                <a:solidFill>
                  <a:srgbClr val="FF6600"/>
                </a:solidFill>
                <a:latin typeface="Arial" charset="0"/>
              </a:rPr>
              <a:t>Why?</a:t>
            </a:r>
          </a:p>
        </p:txBody>
      </p:sp>
      <p:pic>
        <p:nvPicPr>
          <p:cNvPr id="3074" name="Picture 2" descr="http://www.spiritualengineering.com/Data/Sites/1/wc/meaning_of_life_com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9753"/>
            <a:ext cx="6108700" cy="366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9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lab coat using a microscope&#10;&#10;AI-generated content may be incorrect.">
            <a:extLst>
              <a:ext uri="{FF2B5EF4-FFF2-40B4-BE49-F238E27FC236}">
                <a16:creationId xmlns:a16="http://schemas.microsoft.com/office/drawing/2014/main" id="{1157A704-D2F1-A6F2-320A-73714FF02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3333" b="6640"/>
          <a:stretch/>
        </p:blipFill>
        <p:spPr>
          <a:xfrm>
            <a:off x="8077200" y="152401"/>
            <a:ext cx="4114800" cy="441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C964AE-3770-A79E-3C8D-6B87FA901FCB}"/>
              </a:ext>
            </a:extLst>
          </p:cNvPr>
          <p:cNvSpPr txBox="1"/>
          <p:nvPr/>
        </p:nvSpPr>
        <p:spPr>
          <a:xfrm>
            <a:off x="2359513" y="457200"/>
            <a:ext cx="3510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Mendel’s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8F0137-98FD-5657-5864-F6B729236386}"/>
              </a:ext>
            </a:extLst>
          </p:cNvPr>
          <p:cNvSpPr txBox="1"/>
          <p:nvPr/>
        </p:nvSpPr>
        <p:spPr>
          <a:xfrm>
            <a:off x="572845" y="1528376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What did mendelian genetics do to blending inheritance?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What did it do to Lamarckian inheritance?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third camp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4AB54-FC4C-A352-02F3-6A26FC0D5557}"/>
              </a:ext>
            </a:extLst>
          </p:cNvPr>
          <p:cNvSpPr txBox="1"/>
          <p:nvPr/>
        </p:nvSpPr>
        <p:spPr>
          <a:xfrm>
            <a:off x="8991600" y="457200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Richard Goldschmidt</a:t>
            </a:r>
          </a:p>
        </p:txBody>
      </p:sp>
      <p:pic>
        <p:nvPicPr>
          <p:cNvPr id="8" name="Picture 2" descr="peas7traits">
            <a:extLst>
              <a:ext uri="{FF2B5EF4-FFF2-40B4-BE49-F238E27FC236}">
                <a16:creationId xmlns:a16="http://schemas.microsoft.com/office/drawing/2014/main" id="{2F381CB0-3101-1C9F-A386-288A118A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5" y="4228904"/>
            <a:ext cx="4590429" cy="23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1" y="300336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Hopeful monsters – new evidence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3600" y="1295401"/>
            <a:ext cx="5939446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Richard </a:t>
            </a:r>
            <a:r>
              <a:rPr lang="en-US" dirty="0" err="1"/>
              <a:t>Lenski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Started experiment 25 </a:t>
            </a:r>
            <a:r>
              <a:rPr lang="en-US" dirty="0" err="1"/>
              <a:t>yrs</a:t>
            </a:r>
            <a:r>
              <a:rPr lang="en-US" dirty="0"/>
              <a:t> ago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12 populations of e. coli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Competition for reduced resources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After few days ~all mutations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Some increase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Run out of food – go dormant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Pippetted</a:t>
            </a:r>
            <a:r>
              <a:rPr lang="en-US" dirty="0"/>
              <a:t> out and started again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mutations important (like tortoise)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Short wait – slow sweep (weeks)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mutations (hare)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Fast sweep – long wait</a:t>
            </a:r>
          </a:p>
        </p:txBody>
      </p:sp>
    </p:spTree>
    <p:extLst>
      <p:ext uri="{BB962C8B-B14F-4D97-AF65-F5344CB8AC3E}">
        <p14:creationId xmlns:p14="http://schemas.microsoft.com/office/powerpoint/2010/main" val="345280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2.bp.blogspot.com/_FNndI0BvPNA/TNctCCe8STI/AAAAAAAACAg/VhC5pm0W6iQ/s400/250px-Charles_Darwin_seated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7270" y="1082781"/>
            <a:ext cx="3995287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nalc.org/content/c16/16163/16163_075prela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" t="2857" r="5733" b="8467"/>
          <a:stretch/>
        </p:blipFill>
        <p:spPr bwMode="auto">
          <a:xfrm>
            <a:off x="7061200" y="990600"/>
            <a:ext cx="3322019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6172200" y="436755"/>
            <a:ext cx="1752600" cy="1524000"/>
          </a:xfrm>
          <a:prstGeom prst="wedgeEllipseCallout">
            <a:avLst>
              <a:gd name="adj1" fmla="val 38976"/>
              <a:gd name="adj2" fmla="val 632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Bring it!</a:t>
            </a:r>
          </a:p>
        </p:txBody>
      </p:sp>
      <p:sp>
        <p:nvSpPr>
          <p:cNvPr id="7" name="Oval Callout 6"/>
          <p:cNvSpPr/>
          <p:nvPr/>
        </p:nvSpPr>
        <p:spPr>
          <a:xfrm flipH="1">
            <a:off x="3915937" y="228600"/>
            <a:ext cx="1722863" cy="1600200"/>
          </a:xfrm>
          <a:prstGeom prst="wedgeEllipseCallout">
            <a:avLst>
              <a:gd name="adj1" fmla="val 28923"/>
              <a:gd name="adj2" fmla="val 712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I’m </a:t>
            </a:r>
            <a:r>
              <a:rPr lang="en-US" sz="1800" dirty="0" err="1">
                <a:solidFill>
                  <a:schemeClr val="tx1"/>
                </a:solidFill>
              </a:rPr>
              <a:t>gonna</a:t>
            </a:r>
            <a:r>
              <a:rPr lang="en-US" sz="1800" dirty="0">
                <a:solidFill>
                  <a:schemeClr val="tx1"/>
                </a:solidFill>
              </a:rPr>
              <a:t> bolo you’re a*&amp;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A9732C-D6E4-9223-6A79-393C9C542350}"/>
              </a:ext>
            </a:extLst>
          </p:cNvPr>
          <p:cNvSpPr txBox="1"/>
          <p:nvPr/>
        </p:nvSpPr>
        <p:spPr>
          <a:xfrm>
            <a:off x="2289182" y="6358235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Selection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0C32FA-8AED-9559-A0C0-AC7C0B649972}"/>
              </a:ext>
            </a:extLst>
          </p:cNvPr>
          <p:cNvSpPr txBox="1"/>
          <p:nvPr/>
        </p:nvSpPr>
        <p:spPr>
          <a:xfrm>
            <a:off x="8022338" y="6340581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Genetics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c122.icu.ac.jp/gen-ed/mendel-gifs/18-mendel-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8"/>
          <a:stretch/>
        </p:blipFill>
        <p:spPr bwMode="auto">
          <a:xfrm>
            <a:off x="1524000" y="1718320"/>
            <a:ext cx="4419600" cy="513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578" name="Picture 2" descr="mende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381000"/>
            <a:ext cx="4048125" cy="622345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990600" y="83404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What if Darwin had known about this??!!</a:t>
            </a:r>
          </a:p>
        </p:txBody>
      </p:sp>
      <p:pic>
        <p:nvPicPr>
          <p:cNvPr id="280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2358038" cy="212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1027" descr="fishe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200"/>
            <a:ext cx="4213225" cy="51816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4" name="Text Box 1028"/>
          <p:cNvSpPr txBox="1">
            <a:spLocks noChangeArrowheads="1"/>
          </p:cNvSpPr>
          <p:nvPr/>
        </p:nvSpPr>
        <p:spPr bwMode="auto">
          <a:xfrm>
            <a:off x="10402396" y="5385207"/>
            <a:ext cx="1659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1890-1962</a:t>
            </a:r>
          </a:p>
        </p:txBody>
      </p:sp>
      <p:pic>
        <p:nvPicPr>
          <p:cNvPr id="199682" name="Picture 1026" descr="Fisher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07340"/>
            <a:ext cx="2895600" cy="296692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6" name="Text Box 1030"/>
          <p:cNvSpPr txBox="1">
            <a:spLocks noChangeArrowheads="1"/>
          </p:cNvSpPr>
          <p:nvPr/>
        </p:nvSpPr>
        <p:spPr bwMode="auto">
          <a:xfrm>
            <a:off x="304800" y="4267200"/>
            <a:ext cx="70866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6400" indent="-4064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charset="0"/>
              </a:rPr>
              <a:t>Mendelian genetics united with the inheritance of continuous traits</a:t>
            </a:r>
          </a:p>
          <a:p>
            <a:pPr marL="406400" indent="-4064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i="1" dirty="0">
              <a:latin typeface="Arial" charset="0"/>
            </a:endParaRPr>
          </a:p>
          <a:p>
            <a:pPr marL="406400" indent="-4064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i="1" dirty="0">
                <a:latin typeface="Arial" charset="0"/>
              </a:rPr>
              <a:t>Genetically theory of Natural Selection</a:t>
            </a:r>
            <a:r>
              <a:rPr lang="en-US" altLang="en-US" dirty="0">
                <a:latin typeface="Arial" charset="0"/>
              </a:rPr>
              <a:t> (1930)</a:t>
            </a:r>
          </a:p>
          <a:p>
            <a:pPr marL="914400" lvl="1" indent="-342900">
              <a:buClr>
                <a:schemeClr val="tx1"/>
              </a:buClr>
              <a:buFont typeface="Arial" panose="020B0604020202020204" pitchFamily="34" charset="0"/>
              <a:buChar char="‒"/>
            </a:pPr>
            <a:r>
              <a:rPr lang="en-US" altLang="en-US" sz="2000" dirty="0">
                <a:latin typeface="Arial" charset="0"/>
              </a:rPr>
              <a:t>Most traits can be measured on a continuum</a:t>
            </a:r>
          </a:p>
          <a:p>
            <a:pPr marL="914400" lvl="1" indent="-342900">
              <a:buClr>
                <a:schemeClr val="tx1"/>
              </a:buClr>
              <a:buFont typeface="Arial" panose="020B0604020202020204" pitchFamily="34" charset="0"/>
              <a:buChar char="‒"/>
            </a:pPr>
            <a:r>
              <a:rPr lang="en-US" altLang="en-US" sz="2000" dirty="0">
                <a:latin typeface="Arial" charset="0"/>
              </a:rPr>
              <a:t>Inheritance of these no different than mendelian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0FBE9-FA34-050F-8358-9551CFC61323}"/>
              </a:ext>
            </a:extLst>
          </p:cNvPr>
          <p:cNvSpPr txBox="1"/>
          <p:nvPr/>
        </p:nvSpPr>
        <p:spPr>
          <a:xfrm>
            <a:off x="1524000" y="228600"/>
            <a:ext cx="428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The Modern Synthesis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6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6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aldan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063"/>
            <a:ext cx="3797299" cy="2757011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7" name="Picture 3" descr="Halda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76" y="137531"/>
            <a:ext cx="4827524" cy="65532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08" name="Text Box 4"/>
          <p:cNvSpPr txBox="1">
            <a:spLocks noChangeArrowheads="1"/>
          </p:cNvSpPr>
          <p:nvPr/>
        </p:nvSpPr>
        <p:spPr bwMode="auto">
          <a:xfrm>
            <a:off x="5266285" y="3134074"/>
            <a:ext cx="1659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1892-1964</a:t>
            </a:r>
          </a:p>
        </p:txBody>
      </p:sp>
      <p:sp>
        <p:nvSpPr>
          <p:cNvPr id="2" name="Text Box 1030">
            <a:extLst>
              <a:ext uri="{FF2B5EF4-FFF2-40B4-BE49-F238E27FC236}">
                <a16:creationId xmlns:a16="http://schemas.microsoft.com/office/drawing/2014/main" id="{462AC2DB-71A1-2119-6B9B-921B881A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7200"/>
            <a:ext cx="7086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06400" indent="-4064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i="1" dirty="0">
                <a:latin typeface="Arial" charset="0"/>
              </a:rPr>
              <a:t>The causes of Evolution </a:t>
            </a:r>
            <a:r>
              <a:rPr lang="en-US" altLang="en-US" dirty="0">
                <a:latin typeface="Arial" charset="0"/>
              </a:rPr>
              <a:t>(1932)</a:t>
            </a:r>
          </a:p>
          <a:p>
            <a:pPr marL="914400" lvl="1" indent="-342900">
              <a:buClr>
                <a:schemeClr val="tx1"/>
              </a:buClr>
              <a:buFont typeface="Arial" panose="020B0604020202020204" pitchFamily="34" charset="0"/>
              <a:buChar char="‒"/>
            </a:pPr>
            <a:r>
              <a:rPr lang="en-US" altLang="en-US" sz="2000" dirty="0">
                <a:latin typeface="Arial" charset="0"/>
              </a:rPr>
              <a:t>Mathematical theory for allele frequency changes under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 descr="Wrigh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86" y="67887"/>
            <a:ext cx="3629024" cy="5259994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7378229" y="5638801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On his 90</a:t>
            </a:r>
            <a:r>
              <a:rPr lang="en-US" altLang="en-US" baseline="30000" dirty="0"/>
              <a:t>th</a:t>
            </a:r>
            <a:r>
              <a:rPr lang="en-US" altLang="en-US" dirty="0"/>
              <a:t> birthday</a:t>
            </a:r>
          </a:p>
          <a:p>
            <a:pPr algn="ctr"/>
            <a:r>
              <a:rPr lang="en-US" altLang="en-US" dirty="0"/>
              <a:t>1889-1988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838200" y="3680082"/>
            <a:ext cx="48768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Clr>
                <a:srgbClr val="FF3300"/>
              </a:buClr>
            </a:pPr>
            <a:r>
              <a:rPr lang="en-US" altLang="en-US" sz="2800" u="sng" dirty="0">
                <a:latin typeface="Arial" charset="0"/>
              </a:rPr>
              <a:t>Mathematical framework for:</a:t>
            </a:r>
          </a:p>
          <a:p>
            <a:pPr marL="398463" indent="-282575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Migration</a:t>
            </a:r>
          </a:p>
          <a:p>
            <a:pPr marL="398463" indent="-282575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Effective population size</a:t>
            </a:r>
          </a:p>
          <a:p>
            <a:pPr marL="398463" indent="-282575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Population subdivision</a:t>
            </a:r>
          </a:p>
          <a:p>
            <a:pPr marL="398463" indent="-282575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Adaptive landscapes</a:t>
            </a:r>
          </a:p>
        </p:txBody>
      </p:sp>
      <p:pic>
        <p:nvPicPr>
          <p:cNvPr id="6146" name="Picture 2" descr="http://upload.wikimedia.org/wikipedia/en/8/81/Sewall_Wrig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2591"/>
            <a:ext cx="2438400" cy="298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126457" y="240956"/>
            <a:ext cx="79390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How we got to the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</a:rPr>
              <a:t>“MODERN SYSTHESIS”</a:t>
            </a:r>
          </a:p>
        </p:txBody>
      </p:sp>
      <p:pic>
        <p:nvPicPr>
          <p:cNvPr id="5122" name="Picture 2" descr="Modern synthesis (20th century) - Wikiwand">
            <a:extLst>
              <a:ext uri="{FF2B5EF4-FFF2-40B4-BE49-F238E27FC236}">
                <a16:creationId xmlns:a16="http://schemas.microsoft.com/office/drawing/2014/main" id="{F90CCFAF-D023-414D-8A8E-CED9FA89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044919"/>
            <a:ext cx="74295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6ACBDA-5B2F-7CE9-F100-822D1B080828}"/>
              </a:ext>
            </a:extLst>
          </p:cNvPr>
          <p:cNvSpPr/>
          <p:nvPr/>
        </p:nvSpPr>
        <p:spPr>
          <a:xfrm>
            <a:off x="1981200" y="990600"/>
            <a:ext cx="7939086" cy="58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424114" y="228601"/>
            <a:ext cx="7343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Outcomes of the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>
                <a:solidFill>
                  <a:srgbClr val="FF3300"/>
                </a:solidFill>
              </a:rPr>
              <a:t>“MODERN SYSTHESIS”</a:t>
            </a:r>
          </a:p>
        </p:txBody>
      </p:sp>
    </p:spTree>
    <p:extLst>
      <p:ext uri="{BB962C8B-B14F-4D97-AF65-F5344CB8AC3E}">
        <p14:creationId xmlns:p14="http://schemas.microsoft.com/office/powerpoint/2010/main" val="3925439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3025" y="1600200"/>
            <a:ext cx="95059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causes of evolution?</a:t>
            </a:r>
          </a:p>
          <a:p>
            <a:pPr algn="ctr"/>
            <a:endParaRPr lang="en-US" sz="4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each of these effect genetic variation (and thus cause evolution)?</a:t>
            </a:r>
          </a:p>
        </p:txBody>
      </p:sp>
    </p:spTree>
    <p:extLst>
      <p:ext uri="{BB962C8B-B14F-4D97-AF65-F5344CB8AC3E}">
        <p14:creationId xmlns:p14="http://schemas.microsoft.com/office/powerpoint/2010/main" val="18773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66800" y="381001"/>
            <a:ext cx="9982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How Does Mutation Change Allele Frequencies?</a:t>
            </a:r>
          </a:p>
        </p:txBody>
      </p:sp>
    </p:spTree>
    <p:extLst>
      <p:ext uri="{BB962C8B-B14F-4D97-AF65-F5344CB8AC3E}">
        <p14:creationId xmlns:p14="http://schemas.microsoft.com/office/powerpoint/2010/main" val="1336349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338514" y="228601"/>
            <a:ext cx="55006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Arial" charset="0"/>
              </a:rPr>
              <a:t>Example: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577A5D-1016-CB59-E89E-9B6A86F61136}"/>
              </a:ext>
            </a:extLst>
          </p:cNvPr>
          <p:cNvSpPr txBox="1"/>
          <p:nvPr/>
        </p:nvSpPr>
        <p:spPr>
          <a:xfrm>
            <a:off x="1143000" y="5710535"/>
            <a:ext cx="5923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Does mutation change allele frequencies?</a:t>
            </a:r>
          </a:p>
        </p:txBody>
      </p:sp>
    </p:spTree>
    <p:extLst>
      <p:ext uri="{BB962C8B-B14F-4D97-AF65-F5344CB8AC3E}">
        <p14:creationId xmlns:p14="http://schemas.microsoft.com/office/powerpoint/2010/main" val="20816001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600200" y="457200"/>
            <a:ext cx="922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FF6600"/>
                </a:solidFill>
                <a:latin typeface="Arial" charset="0"/>
              </a:rPr>
              <a:t>Will this continue forever until p=0?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AD7667-CE5A-27A5-245C-675F79E7BB9D}"/>
              </a:ext>
            </a:extLst>
          </p:cNvPr>
          <p:cNvSpPr txBox="1"/>
          <p:nvPr/>
        </p:nvSpPr>
        <p:spPr>
          <a:xfrm>
            <a:off x="1752600" y="5059739"/>
            <a:ext cx="79696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Conclusions: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What are the effects of mutation on allele frequencies?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What are the consequences of mutation on evolution?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6600"/>
                </a:solidFill>
              </a:rPr>
              <a:t>Why is mutation important?</a:t>
            </a:r>
          </a:p>
        </p:txBody>
      </p:sp>
    </p:spTree>
    <p:extLst>
      <p:ext uri="{BB962C8B-B14F-4D97-AF65-F5344CB8AC3E}">
        <p14:creationId xmlns:p14="http://schemas.microsoft.com/office/powerpoint/2010/main" val="710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901337" y="152400"/>
            <a:ext cx="43877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The Law of Natural Selection</a:t>
            </a:r>
          </a:p>
        </p:txBody>
      </p:sp>
      <p:pic>
        <p:nvPicPr>
          <p:cNvPr id="7171" name="Picture 3" descr="nat041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01284"/>
            <a:ext cx="4343400" cy="60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11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90600" y="1219201"/>
            <a:ext cx="9291320" cy="21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What was the genetic definition of evolution?</a:t>
            </a:r>
          </a:p>
          <a:p>
            <a:pPr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Objective - track the fate of Mendelian genes across generations</a:t>
            </a:r>
          </a:p>
          <a:p>
            <a:pPr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Potential results?</a:t>
            </a:r>
          </a:p>
          <a:p>
            <a:pPr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Why do this (big picture goal)?</a:t>
            </a:r>
          </a:p>
          <a:p>
            <a:pPr>
              <a:spcBef>
                <a:spcPts val="0"/>
              </a:spcBef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800100" lvl="1" indent="-342900">
              <a:spcBef>
                <a:spcPts val="0"/>
              </a:spcBef>
              <a:buClr>
                <a:srgbClr val="FF3300"/>
              </a:buClr>
              <a:buFont typeface="Arial" panose="020B0604020202020204" pitchFamily="34" charset="0"/>
              <a:buChar char="–"/>
            </a:pPr>
            <a:endParaRPr lang="en-US" altLang="en-US" sz="105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8664" y="304801"/>
            <a:ext cx="385233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Population Genetics</a:t>
            </a:r>
          </a:p>
        </p:txBody>
      </p:sp>
      <p:pic>
        <p:nvPicPr>
          <p:cNvPr id="1028" name="Picture 4" descr="http://evolution.berkeley.edu/evosite/evo101/images/beetles_mech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3987702"/>
            <a:ext cx="5524500" cy="267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196809" y="252747"/>
            <a:ext cx="57983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Arial" charset="0"/>
              </a:rPr>
              <a:t>Some Important Points</a:t>
            </a:r>
          </a:p>
        </p:txBody>
      </p:sp>
      <p:pic>
        <p:nvPicPr>
          <p:cNvPr id="17410" name="Picture 2" descr="http://api.ning.com/files/ToGhWan8nzsXds8f-z3VhpDWsRRnSlLDY7xf8aRqGWbBizT4RSqk3h992u*MeYrBWW9InSBjttGbAbALIPIX9gDbY-uiBwgv/naturalselectionisnotevolu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3" t="16267" r="3604" b="37333"/>
          <a:stretch/>
        </p:blipFill>
        <p:spPr bwMode="auto">
          <a:xfrm>
            <a:off x="228600" y="2628900"/>
            <a:ext cx="630883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tssoverycheri.com/wp-content/uploads/2012/06/hydrangeas-1-300x21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5181600" cy="402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32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ews.sciencemag.org/sites/default/files/styles/thumb_article_l/public/article_images/sn-roadk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4350"/>
            <a:ext cx="83058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62200" y="76200"/>
            <a:ext cx="3335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Types of Selection</a:t>
            </a:r>
          </a:p>
        </p:txBody>
      </p:sp>
    </p:spTree>
    <p:extLst>
      <p:ext uri="{BB962C8B-B14F-4D97-AF65-F5344CB8AC3E}">
        <p14:creationId xmlns:p14="http://schemas.microsoft.com/office/powerpoint/2010/main" val="887693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4227784" cy="281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29797"/>
            <a:ext cx="4227784" cy="339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6440873"/>
            <a:ext cx="3429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Brown and Brown. 2013. Current Biology</a:t>
            </a:r>
          </a:p>
        </p:txBody>
      </p:sp>
      <p:pic>
        <p:nvPicPr>
          <p:cNvPr id="19461" name="Picture 5" descr="http://www.scientificamerican.com/media/inline/swallows-may-be-evolving-to-dodge-traffic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4419600" cy="44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F6BF2D-4903-C048-2663-9FE18B2EB993}"/>
              </a:ext>
            </a:extLst>
          </p:cNvPr>
          <p:cNvSpPr txBox="1"/>
          <p:nvPr/>
        </p:nvSpPr>
        <p:spPr>
          <a:xfrm>
            <a:off x="5029200" y="5010955"/>
            <a:ext cx="6057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 histogram showing the distribution of the original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another histogram showing the change</a:t>
            </a:r>
          </a:p>
        </p:txBody>
      </p:sp>
    </p:spTree>
    <p:extLst>
      <p:ext uri="{BB962C8B-B14F-4D97-AF65-F5344CB8AC3E}">
        <p14:creationId xmlns:p14="http://schemas.microsoft.com/office/powerpoint/2010/main" val="9858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behindblondiepark.com/wp-content/uploads/2009/09/bij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92" y="3416300"/>
            <a:ext cx="4724400" cy="318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i35.tinypic.com/5vnf9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28" y="95248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orld's tiniest babies: How are they now? - CBS News">
            <a:extLst>
              <a:ext uri="{FF2B5EF4-FFF2-40B4-BE49-F238E27FC236}">
                <a16:creationId xmlns:a16="http://schemas.microsoft.com/office/drawing/2014/main" id="{C229EA8B-F203-43BF-8A3C-8F13673B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80420"/>
            <a:ext cx="5243164" cy="393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868410" y="259981"/>
            <a:ext cx="3335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Types of Selection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8CDDE-C035-4B5C-01C4-60FD8B190C42}"/>
              </a:ext>
            </a:extLst>
          </p:cNvPr>
          <p:cNvSpPr txBox="1"/>
          <p:nvPr/>
        </p:nvSpPr>
        <p:spPr>
          <a:xfrm>
            <a:off x="228600" y="5257800"/>
            <a:ext cx="64388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 histogram showing the distribution of the original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How is selection influencing birth weight?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another histogram showing the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A2ED5-0C37-2038-2403-31FD55F45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980420"/>
            <a:ext cx="5736039" cy="393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birth weight&#10;&#10;AI-generated content may be incorrect.">
            <a:extLst>
              <a:ext uri="{FF2B5EF4-FFF2-40B4-BE49-F238E27FC236}">
                <a16:creationId xmlns:a16="http://schemas.microsoft.com/office/drawing/2014/main" id="{20E1D392-127B-A796-B71F-B738A1B16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906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10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362200" y="76200"/>
            <a:ext cx="33351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Types of Selection</a:t>
            </a:r>
          </a:p>
        </p:txBody>
      </p:sp>
      <p:pic>
        <p:nvPicPr>
          <p:cNvPr id="23554" name="Picture 2" descr="http://www.environment.ucla.edu/CTR/images/SmlBilledFema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20" y="1"/>
            <a:ext cx="33668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6"/>
          <a:stretch/>
        </p:blipFill>
        <p:spPr bwMode="auto">
          <a:xfrm>
            <a:off x="1688052" y="599421"/>
            <a:ext cx="4683441" cy="327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3E5A47-C98A-4E2D-AE69-FE008AF5AA72}"/>
              </a:ext>
            </a:extLst>
          </p:cNvPr>
          <p:cNvSpPr txBox="1"/>
          <p:nvPr/>
        </p:nvSpPr>
        <p:spPr>
          <a:xfrm>
            <a:off x="6248400" y="3657600"/>
            <a:ext cx="5715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What environmental conditions would facilitate this type of selection?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Can you detect any other form of selection at work?</a:t>
            </a:r>
          </a:p>
          <a:p>
            <a:endParaRPr lang="en-US" dirty="0">
              <a:solidFill>
                <a:srgbClr val="FF6600"/>
              </a:solidFill>
            </a:endParaRPr>
          </a:p>
          <a:p>
            <a:r>
              <a:rPr lang="en-US" dirty="0">
                <a:solidFill>
                  <a:srgbClr val="FF6600"/>
                </a:solidFill>
              </a:rPr>
              <a:t>What is the “end” result for the birds?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71CD479-C051-4D89-BFC9-72764B4D4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9"/>
          <a:stretch/>
        </p:blipFill>
        <p:spPr bwMode="auto">
          <a:xfrm>
            <a:off x="2550604" y="3929218"/>
            <a:ext cx="3181337" cy="281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8E1E8-7512-D614-AF55-E1B7D5D651B1}"/>
              </a:ext>
            </a:extLst>
          </p:cNvPr>
          <p:cNvSpPr txBox="1"/>
          <p:nvPr/>
        </p:nvSpPr>
        <p:spPr>
          <a:xfrm>
            <a:off x="158775" y="1714501"/>
            <a:ext cx="2133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 histogram showing the distribution of the original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How is selection influencing beak shape?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6600"/>
                </a:solidFill>
              </a:rPr>
              <a:t>Draw another histogram showing the change</a:t>
            </a:r>
          </a:p>
        </p:txBody>
      </p:sp>
    </p:spTree>
    <p:extLst>
      <p:ext uri="{BB962C8B-B14F-4D97-AF65-F5344CB8AC3E}">
        <p14:creationId xmlns:p14="http://schemas.microsoft.com/office/powerpoint/2010/main" val="15102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76400" y="152401"/>
            <a:ext cx="8866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Studying (and measuring) Selection: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38200" y="903744"/>
            <a:ext cx="933116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Must have a way to measure differences in reproductive success and/or survival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Absolute fitness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solidFill>
                <a:srgbClr val="FF6600"/>
              </a:solidFill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Is the total number of offspring produced after fertilization a good estimate of reproductive success?</a:t>
            </a:r>
          </a:p>
        </p:txBody>
      </p:sp>
      <p:pic>
        <p:nvPicPr>
          <p:cNvPr id="17412" name="Picture 4" descr="http://3.bp.blogspot.com/-gPRmriTM1KI/T87ZkGniItI/AAAAAAAAA_w/8QAVOp2JTrM/s400/Cane+To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38" y="3751719"/>
            <a:ext cx="3886199" cy="291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cdn1.arkive.org/media/2C/2C8CF9BA-AA6B-4A36-ADAC-CEE5D723F205/Presentation.Large/Natterjack-toads-in-amplexus-in-shallow-water-amongst-egg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045" y="3875544"/>
            <a:ext cx="400357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35B5C-32C9-7EF7-7C41-E35AB4C75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D7475067-FF6C-C838-230F-17E48C3B3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05825"/>
            <a:ext cx="88661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Studying (and measuring) Selection:</a:t>
            </a: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5321B374-8467-9EF3-4289-FE69636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295400"/>
            <a:ext cx="854233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Mean fitness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solidFill>
                <a:srgbClr val="FF6600"/>
              </a:solidFill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Relative fitness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Since selection is operating on population, one of these genotypes will be the “worst”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Unless one allele is completely dominant, heterozygous individual will be exposed to some “bad effect”</a:t>
            </a:r>
          </a:p>
        </p:txBody>
      </p:sp>
    </p:spTree>
    <p:extLst>
      <p:ext uri="{BB962C8B-B14F-4D97-AF65-F5344CB8AC3E}">
        <p14:creationId xmlns:p14="http://schemas.microsoft.com/office/powerpoint/2010/main" val="247141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676400" y="235804"/>
            <a:ext cx="8839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Rate of Spread of favorable alleles</a:t>
            </a:r>
          </a:p>
        </p:txBody>
      </p:sp>
      <p:grpSp>
        <p:nvGrpSpPr>
          <p:cNvPr id="17412" name="Group 10"/>
          <p:cNvGrpSpPr>
            <a:grpSpLocks/>
          </p:cNvGrpSpPr>
          <p:nvPr/>
        </p:nvGrpSpPr>
        <p:grpSpPr bwMode="auto">
          <a:xfrm>
            <a:off x="2895600" y="3416300"/>
            <a:ext cx="6484938" cy="3151188"/>
            <a:chOff x="670" y="2056"/>
            <a:chExt cx="4085" cy="1985"/>
          </a:xfrm>
        </p:grpSpPr>
        <p:pic>
          <p:nvPicPr>
            <p:cNvPr id="17415" name="Picture 5" descr="Dominance by gener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" y="2064"/>
              <a:ext cx="3751" cy="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Text Box 6"/>
            <p:cNvSpPr txBox="1">
              <a:spLocks noChangeArrowheads="1"/>
            </p:cNvSpPr>
            <p:nvPr/>
          </p:nvSpPr>
          <p:spPr bwMode="auto">
            <a:xfrm>
              <a:off x="2409" y="3791"/>
              <a:ext cx="98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Arial" charset="0"/>
                </a:rPr>
                <a:t>Generations</a:t>
              </a:r>
            </a:p>
          </p:txBody>
        </p:sp>
        <p:sp>
          <p:nvSpPr>
            <p:cNvPr id="17417" name="Text Box 7"/>
            <p:cNvSpPr txBox="1">
              <a:spLocks noChangeArrowheads="1"/>
            </p:cNvSpPr>
            <p:nvPr/>
          </p:nvSpPr>
          <p:spPr bwMode="auto">
            <a:xfrm rot="-5400000">
              <a:off x="-15" y="2741"/>
              <a:ext cx="161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anklin Gothic Book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Arial" charset="0"/>
                </a:rPr>
                <a:t>Frequency of A allele</a:t>
              </a:r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6369051" y="3960814"/>
            <a:ext cx="8874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rgbClr val="FF0000"/>
                </a:solidFill>
                <a:latin typeface="Arial" charset="0"/>
              </a:rPr>
              <a:t>Dominant</a:t>
            </a:r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8731251" y="4951414"/>
            <a:ext cx="925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FF0000"/>
                </a:solidFill>
                <a:latin typeface="Arial" charset="0"/>
              </a:rPr>
              <a:t>Recessive</a:t>
            </a:r>
          </a:p>
        </p:txBody>
      </p:sp>
      <p:sp>
        <p:nvSpPr>
          <p:cNvPr id="2" name="Rectangle 1"/>
          <p:cNvSpPr/>
          <p:nvPr/>
        </p:nvSpPr>
        <p:spPr>
          <a:xfrm>
            <a:off x="2372518" y="3113028"/>
            <a:ext cx="7446963" cy="35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690F8B92-21DD-A984-64FC-C21543585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36616"/>
            <a:ext cx="9677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If a favorable (to selection) allele appears in a population, its rate of spread through the population depends on degree of dominance</a:t>
            </a: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6075" indent="-346075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Thought experiment:</a:t>
            </a:r>
          </a:p>
        </p:txBody>
      </p:sp>
    </p:spTree>
    <p:extLst>
      <p:ext uri="{BB962C8B-B14F-4D97-AF65-F5344CB8AC3E}">
        <p14:creationId xmlns:p14="http://schemas.microsoft.com/office/powerpoint/2010/main" val="539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81000" y="236879"/>
            <a:ext cx="6172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Selection Against a Partially Recessive Lethal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396875" y="20208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en-US" altLang="en-US">
              <a:latin typeface="Arial" charset="0"/>
            </a:endParaRPr>
          </a:p>
        </p:txBody>
      </p:sp>
      <p:pic>
        <p:nvPicPr>
          <p:cNvPr id="18437" name="Picture 6" descr="Selection against del alle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1"/>
          <a:stretch/>
        </p:blipFill>
        <p:spPr bwMode="auto">
          <a:xfrm>
            <a:off x="566492" y="3393989"/>
            <a:ext cx="810506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://www.mskcc.org/sites/www.mskcc.org/files/imagecache/enlarge/node/2475/images/202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3"/>
          <a:stretch/>
        </p:blipFill>
        <p:spPr bwMode="auto">
          <a:xfrm>
            <a:off x="8737600" y="10161"/>
            <a:ext cx="193548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mskcc.org/sites/www.mskcc.org/files/imagecache/enlarge/node/2475/images/202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3"/>
          <a:stretch/>
        </p:blipFill>
        <p:spPr bwMode="auto">
          <a:xfrm>
            <a:off x="6781800" y="10161"/>
            <a:ext cx="188976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C5AADF-D114-443F-B66D-EB95DD9CEE4B}"/>
              </a:ext>
            </a:extLst>
          </p:cNvPr>
          <p:cNvSpPr txBox="1"/>
          <p:nvPr/>
        </p:nvSpPr>
        <p:spPr>
          <a:xfrm>
            <a:off x="2573782" y="1206010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What does s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FEDEFD-BBAD-4F55-9C64-BBBB69CD24FA}"/>
              </a:ext>
            </a:extLst>
          </p:cNvPr>
          <p:cNvSpPr txBox="1"/>
          <p:nvPr/>
        </p:nvSpPr>
        <p:spPr>
          <a:xfrm>
            <a:off x="2590257" y="1728500"/>
            <a:ext cx="2811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What does h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4D6EE-080B-46CC-8EEA-99A01A0AC401}"/>
              </a:ext>
            </a:extLst>
          </p:cNvPr>
          <p:cNvSpPr txBox="1"/>
          <p:nvPr/>
        </p:nvSpPr>
        <p:spPr>
          <a:xfrm>
            <a:off x="1882346" y="2404066"/>
            <a:ext cx="8427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If we introduce the stubble allele so that the allele frequency is 30%, what will happen over time?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A540C7-C107-43F4-8B66-005F291E8E7A}"/>
              </a:ext>
            </a:extLst>
          </p:cNvPr>
          <p:cNvSpPr/>
          <p:nvPr/>
        </p:nvSpPr>
        <p:spPr>
          <a:xfrm>
            <a:off x="1882346" y="3810000"/>
            <a:ext cx="60371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7F364-7B2F-9E81-DB62-514B4609AAC7}"/>
              </a:ext>
            </a:extLst>
          </p:cNvPr>
          <p:cNvSpPr txBox="1"/>
          <p:nvPr/>
        </p:nvSpPr>
        <p:spPr>
          <a:xfrm>
            <a:off x="8737600" y="4529559"/>
            <a:ext cx="2953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Dominance masks the effects of the bad allele in the heterozygote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53283B-004F-2D88-91E5-796E3A727BB0}"/>
              </a:ext>
            </a:extLst>
          </p:cNvPr>
          <p:cNvCxnSpPr>
            <a:stCxn id="18437" idx="3"/>
          </p:cNvCxnSpPr>
          <p:nvPr/>
        </p:nvCxnSpPr>
        <p:spPr>
          <a:xfrm flipH="1">
            <a:off x="7919446" y="5108489"/>
            <a:ext cx="752114" cy="3017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peas7tra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1" y="3200400"/>
            <a:ext cx="67056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3" name="Picture 3" descr="mendel gar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47" y="2133601"/>
            <a:ext cx="3441757" cy="47243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667370" y="382012"/>
            <a:ext cx="675291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381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905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indent="0"/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Early Genetics</a:t>
            </a:r>
          </a:p>
          <a:p>
            <a:endParaRPr lang="en-US" altLang="en-US" sz="2800" b="1" dirty="0">
              <a:solidFill>
                <a:schemeClr val="accent2"/>
              </a:solidFill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Father of genetics?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Before Mendel?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Mendel</a:t>
            </a:r>
          </a:p>
          <a:p>
            <a:pPr marL="1149350" lvl="1" indent="-458788">
              <a:buClr>
                <a:srgbClr val="FF3300"/>
              </a:buClr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Arial" charset="0"/>
              </a:rPr>
              <a:t>Focused on discrete characters</a:t>
            </a:r>
          </a:p>
          <a:p>
            <a:pPr marL="1149350" lvl="1" indent="-458788">
              <a:buClr>
                <a:srgbClr val="FF3300"/>
              </a:buClr>
              <a:buFont typeface="Arial" panose="020B0604020202020204" pitchFamily="34" charset="0"/>
              <a:buChar char="–"/>
            </a:pPr>
            <a:r>
              <a:rPr lang="en-US" altLang="en-US" sz="2000" dirty="0">
                <a:latin typeface="Arial" charset="0"/>
              </a:rPr>
              <a:t>Findings:</a:t>
            </a:r>
          </a:p>
        </p:txBody>
      </p:sp>
      <p:pic>
        <p:nvPicPr>
          <p:cNvPr id="2" name="Picture 2" descr="mendel 2">
            <a:extLst>
              <a:ext uri="{FF2B5EF4-FFF2-40B4-BE49-F238E27FC236}">
                <a16:creationId xmlns:a16="http://schemas.microsoft.com/office/drawing/2014/main" id="{CBC6DC0C-345F-33A2-FAB4-76C340A3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65314"/>
            <a:ext cx="2557024" cy="39310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1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1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1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1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Fig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228600"/>
            <a:ext cx="4914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7010401" y="1219201"/>
            <a:ext cx="3368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Arial" charset="0"/>
              </a:rPr>
              <a:t>Decline in frequency of a lethal recessive allele</a:t>
            </a: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7086601" y="4572001"/>
            <a:ext cx="3368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Arial" charset="0"/>
              </a:rPr>
              <a:t>Corresponding increase in frequency of the dominant allele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8229600" y="6402389"/>
            <a:ext cx="14366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latin typeface="Arial" charset="0"/>
              </a:rPr>
              <a:t>Dawson (1970)</a:t>
            </a:r>
          </a:p>
        </p:txBody>
      </p:sp>
    </p:spTree>
    <p:extLst>
      <p:ext uri="{BB962C8B-B14F-4D97-AF65-F5344CB8AC3E}">
        <p14:creationId xmlns:p14="http://schemas.microsoft.com/office/powerpoint/2010/main" val="3415827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iston betul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1"/>
            <a:ext cx="4593930" cy="4069821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62200" y="2286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SINGLE LOCUS SELECTION</a:t>
            </a:r>
          </a:p>
          <a:p>
            <a:pPr algn="ctr"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Case Study: Industrial </a:t>
            </a:r>
            <a:r>
              <a:rPr lang="en-US" altLang="en-US" b="1" dirty="0" err="1">
                <a:solidFill>
                  <a:srgbClr val="0000FF"/>
                </a:solidFill>
                <a:latin typeface="Arial" charset="0"/>
              </a:rPr>
              <a:t>Melanism</a:t>
            </a:r>
            <a:endParaRPr lang="en-US" altLang="en-US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828457" y="5683515"/>
            <a:ext cx="42146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latin typeface="Arial" charset="0"/>
              </a:rPr>
              <a:t>Peppered Moth </a:t>
            </a:r>
            <a:r>
              <a:rPr lang="en-US" altLang="en-US" sz="2000" b="1" i="1" dirty="0">
                <a:latin typeface="Arial" charset="0"/>
              </a:rPr>
              <a:t>(</a:t>
            </a:r>
            <a:r>
              <a:rPr lang="en-US" altLang="en-US" sz="2000" b="1" i="1" dirty="0" err="1">
                <a:latin typeface="Arial" charset="0"/>
              </a:rPr>
              <a:t>Biston</a:t>
            </a:r>
            <a:r>
              <a:rPr lang="en-US" altLang="en-US" sz="2000" b="1" i="1" dirty="0">
                <a:latin typeface="Arial" charset="0"/>
              </a:rPr>
              <a:t> </a:t>
            </a:r>
            <a:r>
              <a:rPr lang="en-US" altLang="en-US" sz="2000" b="1" i="1" dirty="0" err="1">
                <a:latin typeface="Arial" charset="0"/>
              </a:rPr>
              <a:t>betularia</a:t>
            </a:r>
            <a:r>
              <a:rPr lang="en-US" altLang="en-US" sz="2000" b="1" i="1" dirty="0">
                <a:latin typeface="Arial" charset="0"/>
              </a:rPr>
              <a:t>)</a:t>
            </a:r>
          </a:p>
        </p:txBody>
      </p:sp>
      <p:pic>
        <p:nvPicPr>
          <p:cNvPr id="20485" name="Picture 5" descr="Industrial melani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3302000" cy="5105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67201" y="6352402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Clr>
                <a:srgbClr val="FF3300"/>
              </a:buClr>
            </a:pPr>
            <a:r>
              <a:rPr lang="en-US" altLang="en-US" sz="1200" dirty="0"/>
              <a:t>Less (1971)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0A422-25E5-C698-5348-E2CFD29F1451}"/>
              </a:ext>
            </a:extLst>
          </p:cNvPr>
          <p:cNvSpPr txBox="1"/>
          <p:nvPr/>
        </p:nvSpPr>
        <p:spPr>
          <a:xfrm>
            <a:off x="359183" y="3753534"/>
            <a:ext cx="154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1880’s – early 1900’s</a:t>
            </a:r>
          </a:p>
        </p:txBody>
      </p:sp>
    </p:spTree>
    <p:extLst>
      <p:ext uri="{BB962C8B-B14F-4D97-AF65-F5344CB8AC3E}">
        <p14:creationId xmlns:p14="http://schemas.microsoft.com/office/powerpoint/2010/main" val="2490838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1758915" y="288548"/>
            <a:ext cx="86741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FF"/>
                </a:solidFill>
                <a:latin typeface="Arial" charset="0"/>
              </a:rPr>
              <a:t>Is the Population Evolving (dataset 1)?</a:t>
            </a:r>
          </a:p>
        </p:txBody>
      </p:sp>
      <p:graphicFrame>
        <p:nvGraphicFramePr>
          <p:cNvPr id="277644" name="Group 1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214402"/>
              </p:ext>
            </p:extLst>
          </p:nvPr>
        </p:nvGraphicFramePr>
        <p:xfrm>
          <a:off x="2590800" y="2683252"/>
          <a:ext cx="9143999" cy="3327400"/>
        </p:xfrm>
        <a:graphic>
          <a:graphicData uri="http://schemas.openxmlformats.org/drawingml/2006/table">
            <a:tbl>
              <a:tblPr/>
              <a:tblGrid>
                <a:gridCol w="182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5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12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Genotype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Observed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Expected Freq (HWE)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Expected # (HWE)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Light morph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0.033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Intermediate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0.2975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187.4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Dark morph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0.6694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421.7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556" name="Text Box 1166"/>
          <p:cNvSpPr txBox="1">
            <a:spLocks noChangeArrowheads="1"/>
          </p:cNvSpPr>
          <p:nvPr/>
        </p:nvSpPr>
        <p:spPr bwMode="auto">
          <a:xfrm>
            <a:off x="964474" y="1268968"/>
            <a:ext cx="8732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Sampled the population and found the following:</a:t>
            </a:r>
            <a:endParaRPr lang="en-US" altLang="en-US" i="1" dirty="0">
              <a:latin typeface="Arial" charset="0"/>
            </a:endParaRP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Is our population evolving?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526214" y="3597652"/>
            <a:ext cx="12954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13184" y="612048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324DA9-4159-98B8-C8DB-AFB9DB702E50}"/>
              </a:ext>
            </a:extLst>
          </p:cNvPr>
          <p:cNvSpPr/>
          <p:nvPr/>
        </p:nvSpPr>
        <p:spPr>
          <a:xfrm>
            <a:off x="8482806" y="3597652"/>
            <a:ext cx="12954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B788F-C675-CF80-9EA9-4A0F0759CA7C}"/>
              </a:ext>
            </a:extLst>
          </p:cNvPr>
          <p:cNvSpPr/>
          <p:nvPr/>
        </p:nvSpPr>
        <p:spPr>
          <a:xfrm>
            <a:off x="10421211" y="3597652"/>
            <a:ext cx="12954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s://encrypted-tbn1.gstatic.com/images?q=tbn:ANd9GcRV9SS6pxQKJ4OhHivaNbbBl-d3p9dd0i3P-gFXGSuOAAUWhzUi">
            <a:extLst>
              <a:ext uri="{FF2B5EF4-FFF2-40B4-BE49-F238E27FC236}">
                <a16:creationId xmlns:a16="http://schemas.microsoft.com/office/drawing/2014/main" id="{965744E6-3206-3144-1C3C-ACF39A0FC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2" y="3067074"/>
            <a:ext cx="2070652" cy="35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6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1020360" y="202625"/>
            <a:ext cx="99998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Estimating Selection: Mark–Recapture Experiment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(dataset 2)</a:t>
            </a:r>
          </a:p>
        </p:txBody>
      </p:sp>
      <p:graphicFrame>
        <p:nvGraphicFramePr>
          <p:cNvPr id="277644" name="Group 11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75615"/>
              </p:ext>
            </p:extLst>
          </p:nvPr>
        </p:nvGraphicFramePr>
        <p:xfrm>
          <a:off x="2133600" y="2950671"/>
          <a:ext cx="9780488" cy="3464814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540911183"/>
                    </a:ext>
                  </a:extLst>
                </a:gridCol>
                <a:gridCol w="17542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5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Genotype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Released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#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Recaught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#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Expected?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Survival Rate (recaught/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Arial" charset="0"/>
                        </a:rPr>
                        <a:t>expected)?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Light morph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36.12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0.498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Intermediate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8.6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0.93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1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Dark morph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CC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121.26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1.15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556" name="Text Box 1166"/>
          <p:cNvSpPr txBox="1">
            <a:spLocks noChangeArrowheads="1"/>
          </p:cNvSpPr>
          <p:nvPr/>
        </p:nvSpPr>
        <p:spPr bwMode="auto">
          <a:xfrm>
            <a:off x="595214" y="1317943"/>
            <a:ext cx="111347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Kettlewell decided to track the fate of known individuals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Designed a mark-recapture experiment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What is the overall survival probability?</a:t>
            </a:r>
          </a:p>
        </p:txBody>
      </p:sp>
      <p:sp>
        <p:nvSpPr>
          <p:cNvPr id="22557" name="Rectangle 1167"/>
          <p:cNvSpPr>
            <a:spLocks noChangeArrowheads="1"/>
          </p:cNvSpPr>
          <p:nvPr/>
        </p:nvSpPr>
        <p:spPr bwMode="auto">
          <a:xfrm>
            <a:off x="10462915" y="4083363"/>
            <a:ext cx="1066800" cy="2209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6553199" y="4068272"/>
            <a:ext cx="12954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96215" y="4045263"/>
            <a:ext cx="1600199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188856" y="4091385"/>
            <a:ext cx="1600200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25772" y="635427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166</a:t>
            </a:r>
          </a:p>
        </p:txBody>
      </p:sp>
      <p:pic>
        <p:nvPicPr>
          <p:cNvPr id="4" name="Picture 2" descr="http://www.portlandbirdobs.org.uk/mp_convolvulus_hawk_moth_12_180909_500.jpg">
            <a:extLst>
              <a:ext uri="{FF2B5EF4-FFF2-40B4-BE49-F238E27FC236}">
                <a16:creationId xmlns:a16="http://schemas.microsoft.com/office/drawing/2014/main" id="{9A72E5F3-5A19-F07F-5D25-D4246FEC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827" y="964900"/>
            <a:ext cx="2527959" cy="176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7BCE17-E067-E191-C2D9-6B6F8C24FA7A}"/>
              </a:ext>
            </a:extLst>
          </p:cNvPr>
          <p:cNvSpPr txBox="1"/>
          <p:nvPr/>
        </p:nvSpPr>
        <p:spPr>
          <a:xfrm>
            <a:off x="5257800" y="6354272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</a:t>
            </a:r>
          </a:p>
        </p:txBody>
      </p:sp>
    </p:spTree>
    <p:extLst>
      <p:ext uri="{BB962C8B-B14F-4D97-AF65-F5344CB8AC3E}">
        <p14:creationId xmlns:p14="http://schemas.microsoft.com/office/powerpoint/2010/main" val="31103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288049" y="457200"/>
            <a:ext cx="96159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0000FF"/>
                </a:solidFill>
                <a:latin typeface="Arial" charset="0"/>
              </a:rPr>
              <a:t>Calculate Selection and Dominance Coefficients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62000" y="1371600"/>
            <a:ext cx="89916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Actual survival rate is Absolute fitness, need to scale this to the best genotype (i.e. find relative fitness of each genotype)</a:t>
            </a: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What’s the best genotype? Set this equal to ?</a:t>
            </a: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Now scale other genotypes to this one – </a:t>
            </a: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how?</a:t>
            </a: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solidFill>
                  <a:srgbClr val="FF6600"/>
                </a:solidFill>
                <a:latin typeface="Arial" charset="0"/>
              </a:rPr>
              <a:t>Now that we have relative fitness of each genotype, can we calculate selection coefficient (s)? - How?</a:t>
            </a: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dirty="0">
              <a:latin typeface="Arial" charset="0"/>
            </a:endParaRPr>
          </a:p>
          <a:p>
            <a:pPr marL="342900" indent="-342900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Now calculate the dominance coefficient (h)</a:t>
            </a:r>
          </a:p>
        </p:txBody>
      </p:sp>
    </p:spTree>
    <p:extLst>
      <p:ext uri="{BB962C8B-B14F-4D97-AF65-F5344CB8AC3E}">
        <p14:creationId xmlns:p14="http://schemas.microsoft.com/office/powerpoint/2010/main" val="7895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1.gstatic.com/images?q=tbn:ANd9GcRV9SS6pxQKJ4OhHivaNbbBl-d3p9dd0i3P-gFXGSuOAAUWhzUi">
            <a:extLst>
              <a:ext uri="{FF2B5EF4-FFF2-40B4-BE49-F238E27FC236}">
                <a16:creationId xmlns:a16="http://schemas.microsoft.com/office/drawing/2014/main" id="{47FE263C-812C-4F0E-B4E4-3B12D0CA7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33490" y="-1114778"/>
            <a:ext cx="5333999" cy="90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2697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B0B8A6-8871-4718-9F24-01A21E33B34E}"/>
              </a:ext>
            </a:extLst>
          </p:cNvPr>
          <p:cNvSpPr txBox="1"/>
          <p:nvPr/>
        </p:nvSpPr>
        <p:spPr>
          <a:xfrm>
            <a:off x="1943100" y="457200"/>
            <a:ext cx="83057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What’s happening?</a:t>
            </a:r>
          </a:p>
          <a:p>
            <a:pPr algn="ctr"/>
            <a:endParaRPr lang="en-US" sz="3600" dirty="0">
              <a:solidFill>
                <a:srgbClr val="FF6600"/>
              </a:solidFill>
            </a:endParaRPr>
          </a:p>
          <a:p>
            <a:pPr algn="ctr"/>
            <a:r>
              <a:rPr lang="en-US" sz="3600" dirty="0">
                <a:solidFill>
                  <a:srgbClr val="FF6600"/>
                </a:solidFill>
              </a:rPr>
              <a:t>What type?</a:t>
            </a:r>
          </a:p>
          <a:p>
            <a:pPr algn="ctr"/>
            <a:endParaRPr lang="en-US" sz="3600" dirty="0">
              <a:solidFill>
                <a:srgbClr val="FF6600"/>
              </a:solidFill>
            </a:endParaRPr>
          </a:p>
          <a:p>
            <a:pPr algn="ctr"/>
            <a:r>
              <a:rPr lang="en-US" sz="3600" dirty="0">
                <a:solidFill>
                  <a:srgbClr val="FF6600"/>
                </a:solidFill>
              </a:rPr>
              <a:t>What’s causing the selection?</a:t>
            </a:r>
          </a:p>
        </p:txBody>
      </p:sp>
    </p:spTree>
    <p:extLst>
      <p:ext uri="{BB962C8B-B14F-4D97-AF65-F5344CB8AC3E}">
        <p14:creationId xmlns:p14="http://schemas.microsoft.com/office/powerpoint/2010/main" val="107371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6858000" y="6249988"/>
            <a:ext cx="2527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400" b="1">
                <a:latin typeface="Arial" charset="0"/>
              </a:rPr>
              <a:t>FROM: Bishop &amp; Cook 1980</a:t>
            </a:r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4947456" y="303212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  <a:latin typeface="Arial" charset="0"/>
              </a:rPr>
              <a:t>RESPONSE TO A CHANGE IN SELECTION:</a:t>
            </a:r>
          </a:p>
        </p:txBody>
      </p:sp>
      <p:pic>
        <p:nvPicPr>
          <p:cNvPr id="15364" name="Picture 4" descr="http://users.rcn.com/jkimball.ma.ultranet/BiologyPages/K/Kettlew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917" y="1066800"/>
            <a:ext cx="8942705" cy="56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Industrial melanism">
            <a:extLst>
              <a:ext uri="{FF2B5EF4-FFF2-40B4-BE49-F238E27FC236}">
                <a16:creationId xmlns:a16="http://schemas.microsoft.com/office/drawing/2014/main" id="{0EC15840-1432-FEA5-F923-FF6FB3F88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8" y="267730"/>
            <a:ext cx="3084539" cy="47691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016F2E2-D552-EAAF-6516-E2A9B8AF2A62}"/>
              </a:ext>
            </a:extLst>
          </p:cNvPr>
          <p:cNvSpPr/>
          <p:nvPr/>
        </p:nvSpPr>
        <p:spPr>
          <a:xfrm>
            <a:off x="1219200" y="2819400"/>
            <a:ext cx="7620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E86D5F-A315-07AA-A30B-BB23A74B97A2}"/>
              </a:ext>
            </a:extLst>
          </p:cNvPr>
          <p:cNvSpPr/>
          <p:nvPr/>
        </p:nvSpPr>
        <p:spPr>
          <a:xfrm>
            <a:off x="1989438" y="3796772"/>
            <a:ext cx="7620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A52F35-A6A7-8D19-C825-29F57CED40A1}"/>
              </a:ext>
            </a:extLst>
          </p:cNvPr>
          <p:cNvSpPr/>
          <p:nvPr/>
        </p:nvSpPr>
        <p:spPr>
          <a:xfrm>
            <a:off x="1386378" y="3429000"/>
            <a:ext cx="7620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3B7F51-2917-6DA1-6651-A9B50CB7E742}"/>
              </a:ext>
            </a:extLst>
          </p:cNvPr>
          <p:cNvSpPr/>
          <p:nvPr/>
        </p:nvSpPr>
        <p:spPr>
          <a:xfrm>
            <a:off x="762000" y="1752600"/>
            <a:ext cx="457200" cy="3351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8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97051" y="228600"/>
            <a:ext cx="8596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NATURAL SELECTION OPERATING ON A SINGLE LOCUS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69746" y="1143001"/>
            <a:ext cx="29546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rial" charset="0"/>
              </a:rPr>
              <a:t>Assumptions: 	</a:t>
            </a:r>
          </a:p>
        </p:txBody>
      </p:sp>
      <p:graphicFrame>
        <p:nvGraphicFramePr>
          <p:cNvPr id="299012" name="Group 4"/>
          <p:cNvGraphicFramePr>
            <a:graphicFrameLocks noGrp="1"/>
          </p:cNvGraphicFramePr>
          <p:nvPr/>
        </p:nvGraphicFramePr>
        <p:xfrm>
          <a:off x="1981200" y="2138363"/>
          <a:ext cx="8229600" cy="288783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4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Genotype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7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before selection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Fitness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Frequency after selection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2025651" y="5137151"/>
            <a:ext cx="6346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Arial" charset="0"/>
              </a:rPr>
              <a:t>The new frequency of </a:t>
            </a:r>
            <a:r>
              <a:rPr lang="en-US" altLang="en-US" b="1" dirty="0">
                <a:solidFill>
                  <a:srgbClr val="FF3300"/>
                </a:solidFill>
                <a:latin typeface="Arial" charset="0"/>
              </a:rPr>
              <a:t>A</a:t>
            </a:r>
            <a:r>
              <a:rPr lang="en-US" altLang="en-US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allele after selection</a:t>
            </a:r>
          </a:p>
        </p:txBody>
      </p:sp>
    </p:spTree>
    <p:extLst>
      <p:ext uri="{BB962C8B-B14F-4D97-AF65-F5344CB8AC3E}">
        <p14:creationId xmlns:p14="http://schemas.microsoft.com/office/powerpoint/2010/main" val="2480115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016920" y="533400"/>
            <a:ext cx="4078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AFTER SOME ALGEBRA…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2133600" y="3397250"/>
          <a:ext cx="7924800" cy="132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49500" imgH="393700" progId="Equation.3">
                  <p:embed/>
                </p:oleObj>
              </mc:Choice>
              <mc:Fallback>
                <p:oleObj name="Equation" r:id="rId2" imgW="2349500" imgH="393700" progId="Equation.3">
                  <p:embed/>
                  <p:pic>
                    <p:nvPicPr>
                      <p:cNvPr id="1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397250"/>
                        <a:ext cx="7924800" cy="1327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56719" y="4889500"/>
          <a:ext cx="6276975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800" imgH="419100" progId="Equation.3">
                  <p:embed/>
                </p:oleObj>
              </mc:Choice>
              <mc:Fallback>
                <p:oleObj name="Equation" r:id="rId4" imgW="1447800" imgH="4191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719" y="4889500"/>
                        <a:ext cx="6276975" cy="181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4419600" y="1219200"/>
          <a:ext cx="2057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203200" progId="Equation.3">
                  <p:embed/>
                </p:oleObj>
              </mc:Choice>
              <mc:Fallback>
                <p:oleObj name="Equation" r:id="rId6" imgW="685800" imgH="203200" progId="Equation.3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219200"/>
                        <a:ext cx="2057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7010400" y="304800"/>
          <a:ext cx="3200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57300" imgH="419100" progId="Equation.3">
                  <p:embed/>
                </p:oleObj>
              </mc:Choice>
              <mc:Fallback>
                <p:oleObj name="Equation" r:id="rId8" imgW="1257300" imgH="419100" progId="Equation.3">
                  <p:embed/>
                  <p:pic>
                    <p:nvPicPr>
                      <p:cNvPr id="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304800"/>
                        <a:ext cx="3200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2209801" y="1981200"/>
          <a:ext cx="772636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035300" imgH="419100" progId="Equation.3">
                  <p:embed/>
                </p:oleObj>
              </mc:Choice>
              <mc:Fallback>
                <p:oleObj name="Equation" r:id="rId10" imgW="3035300" imgH="419100" progId="Equation.3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1981200"/>
                        <a:ext cx="772636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4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/>
          <p:cNvSpPr txBox="1">
            <a:spLocks noChangeArrowheads="1"/>
          </p:cNvSpPr>
          <p:nvPr/>
        </p:nvSpPr>
        <p:spPr bwMode="auto">
          <a:xfrm>
            <a:off x="2395852" y="201395"/>
            <a:ext cx="7400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00FF"/>
                </a:solidFill>
              </a:rPr>
              <a:t>Consequence of Mendel’s Laws</a:t>
            </a:r>
          </a:p>
        </p:txBody>
      </p:sp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1981200" y="1000126"/>
            <a:ext cx="664797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</a:pPr>
            <a:r>
              <a:rPr lang="en-US" altLang="en-US" sz="1800" dirty="0"/>
              <a:t>EXAMPLE - 2 diploid individuals with 3 loci and 2 alleles</a:t>
            </a:r>
          </a:p>
          <a:p>
            <a:endParaRPr lang="en-US" altLang="en-US" sz="1800" dirty="0"/>
          </a:p>
          <a:p>
            <a:r>
              <a:rPr lang="en-US" altLang="en-US" sz="1800" dirty="0"/>
              <a:t>Parents:		</a:t>
            </a:r>
            <a:r>
              <a:rPr lang="en-US" altLang="en-US" sz="1800" dirty="0" err="1">
                <a:solidFill>
                  <a:schemeClr val="bg1"/>
                </a:solidFill>
              </a:rPr>
              <a:t>aabbcc</a:t>
            </a:r>
            <a:r>
              <a:rPr lang="en-US" altLang="en-US" sz="1800" dirty="0">
                <a:solidFill>
                  <a:schemeClr val="bg1"/>
                </a:solidFill>
              </a:rPr>
              <a:t>		x	AABBCC</a:t>
            </a:r>
          </a:p>
          <a:p>
            <a:endParaRPr lang="en-US" altLang="en-US" sz="1800" dirty="0"/>
          </a:p>
          <a:p>
            <a:r>
              <a:rPr lang="en-US" altLang="en-US" sz="1800" dirty="0">
                <a:solidFill>
                  <a:srgbClr val="FF6600"/>
                </a:solidFill>
              </a:rPr>
              <a:t>F</a:t>
            </a:r>
            <a:r>
              <a:rPr lang="en-US" altLang="en-US" sz="1800" baseline="-25000" dirty="0">
                <a:solidFill>
                  <a:srgbClr val="FF6600"/>
                </a:solidFill>
              </a:rPr>
              <a:t>1</a:t>
            </a:r>
            <a:r>
              <a:rPr lang="en-US" altLang="en-US" sz="1800" dirty="0">
                <a:solidFill>
                  <a:srgbClr val="FF6600"/>
                </a:solidFill>
              </a:rPr>
              <a:t> progeny?</a:t>
            </a:r>
            <a:r>
              <a:rPr lang="en-US" altLang="en-US" sz="1800" dirty="0"/>
              <a:t>		</a:t>
            </a:r>
            <a:r>
              <a:rPr lang="en-US" altLang="en-US" sz="1800" dirty="0">
                <a:solidFill>
                  <a:schemeClr val="bg1"/>
                </a:solidFill>
              </a:rPr>
              <a:t>        </a:t>
            </a:r>
            <a:r>
              <a:rPr lang="en-US" altLang="en-US" sz="1800" dirty="0" err="1">
                <a:solidFill>
                  <a:schemeClr val="bg1"/>
                </a:solidFill>
              </a:rPr>
              <a:t>AaBbCc</a:t>
            </a:r>
            <a:endParaRPr lang="en-US" altLang="en-US" sz="1800" dirty="0">
              <a:solidFill>
                <a:schemeClr val="bg1"/>
              </a:solidFill>
            </a:endParaRPr>
          </a:p>
          <a:p>
            <a:endParaRPr lang="en-US" altLang="en-US" sz="1800" dirty="0"/>
          </a:p>
          <a:p>
            <a:r>
              <a:rPr lang="en-US" altLang="en-US" sz="1800" dirty="0">
                <a:solidFill>
                  <a:srgbClr val="FF6600"/>
                </a:solidFill>
              </a:rPr>
              <a:t>F</a:t>
            </a:r>
            <a:r>
              <a:rPr lang="en-US" altLang="en-US" sz="1800" baseline="-25000" dirty="0">
                <a:solidFill>
                  <a:srgbClr val="FF6600"/>
                </a:solidFill>
              </a:rPr>
              <a:t>2</a:t>
            </a:r>
            <a:r>
              <a:rPr lang="en-US" altLang="en-US" sz="1800" dirty="0">
                <a:solidFill>
                  <a:srgbClr val="FF6600"/>
                </a:solidFill>
              </a:rPr>
              <a:t> progeny?</a:t>
            </a:r>
            <a:endParaRPr lang="en-US" altLang="en-US" sz="1800" dirty="0"/>
          </a:p>
          <a:p>
            <a:r>
              <a:rPr lang="en-US" altLang="en-US" sz="1800" dirty="0"/>
              <a:t>		AABBCC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 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endParaRPr lang="en-US" altLang="en-US" sz="1800" dirty="0"/>
          </a:p>
          <a:p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	</a:t>
            </a:r>
            <a:r>
              <a:rPr lang="en-US" altLang="en-US" sz="1800" dirty="0" err="1"/>
              <a:t>aabbcc</a:t>
            </a:r>
            <a:r>
              <a:rPr lang="en-US" altLang="en-US" sz="1800" dirty="0"/>
              <a:t>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23CB3-3CB8-ADF4-D544-05E676BE75F0}"/>
              </a:ext>
            </a:extLst>
          </p:cNvPr>
          <p:cNvSpPr/>
          <p:nvPr/>
        </p:nvSpPr>
        <p:spPr>
          <a:xfrm>
            <a:off x="3733800" y="2895600"/>
            <a:ext cx="4876800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E12C3-329A-33DE-988D-C51B5D611310}"/>
              </a:ext>
            </a:extLst>
          </p:cNvPr>
          <p:cNvSpPr txBox="1"/>
          <p:nvPr/>
        </p:nvSpPr>
        <p:spPr>
          <a:xfrm>
            <a:off x="2514600" y="5676841"/>
            <a:ext cx="7590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Tremendous variation! </a:t>
            </a:r>
          </a:p>
          <a:p>
            <a:pPr algn="ctr"/>
            <a:r>
              <a:rPr lang="en-US" dirty="0">
                <a:solidFill>
                  <a:srgbClr val="FF6600"/>
                </a:solidFill>
              </a:rPr>
              <a:t>Where did it come from?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G05_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914400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90788" y="0"/>
            <a:ext cx="7308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DIRECTIONAL SELECTION ON A SINGLE LOCUS</a:t>
            </a:r>
          </a:p>
        </p:txBody>
      </p:sp>
    </p:spTree>
    <p:extLst>
      <p:ext uri="{BB962C8B-B14F-4D97-AF65-F5344CB8AC3E}">
        <p14:creationId xmlns:p14="http://schemas.microsoft.com/office/powerpoint/2010/main" val="3264874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17789" y="381000"/>
            <a:ext cx="6956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SELECTION AND DOMINANCE COEFFICIENTS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182813" y="3810001"/>
            <a:ext cx="7391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Arial" charset="0"/>
              </a:rPr>
              <a:t> Calculate mean fitness</a:t>
            </a: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dirty="0">
              <a:latin typeface="Arial" charset="0"/>
            </a:endParaRPr>
          </a:p>
          <a:p>
            <a:pPr eaLnBrk="1" hangingPunct="1"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dirty="0">
              <a:latin typeface="Arial" charset="0"/>
            </a:endParaRPr>
          </a:p>
          <a:p>
            <a:pPr marL="284163" indent="-284163" eaLnBrk="1" hangingPunct="1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dirty="0">
                <a:latin typeface="Arial" charset="0"/>
              </a:rPr>
              <a:t>Calculate P’</a:t>
            </a:r>
          </a:p>
        </p:txBody>
      </p:sp>
    </p:spTree>
    <p:extLst>
      <p:ext uri="{BB962C8B-B14F-4D97-AF65-F5344CB8AC3E}">
        <p14:creationId xmlns:p14="http://schemas.microsoft.com/office/powerpoint/2010/main" val="28521849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408239" y="457200"/>
            <a:ext cx="7375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EVOLUTION OF PESTICIDE RESISTANT SPECIES</a:t>
            </a:r>
          </a:p>
        </p:txBody>
      </p:sp>
      <p:pic>
        <p:nvPicPr>
          <p:cNvPr id="24579" name="Picture 3" descr="Pesticide resistan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9" y="1524000"/>
            <a:ext cx="5849937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848600" y="2590801"/>
            <a:ext cx="584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Arial" charset="0"/>
              </a:rPr>
              <a:t>Insects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543801" y="4419601"/>
            <a:ext cx="10826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1000">
                <a:latin typeface="Arial" charset="0"/>
              </a:rPr>
              <a:t>Plants &amp; Weeds</a:t>
            </a:r>
          </a:p>
        </p:txBody>
      </p:sp>
    </p:spTree>
    <p:extLst>
      <p:ext uri="{BB962C8B-B14F-4D97-AF65-F5344CB8AC3E}">
        <p14:creationId xmlns:p14="http://schemas.microsoft.com/office/powerpoint/2010/main" val="3782696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t Pl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38276"/>
            <a:ext cx="8382000" cy="446087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51176" y="381001"/>
            <a:ext cx="6088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Arial" charset="0"/>
              </a:rPr>
              <a:t>NEW TOOLS – SAME PROBLEMS?</a:t>
            </a:r>
          </a:p>
        </p:txBody>
      </p:sp>
    </p:spTree>
    <p:extLst>
      <p:ext uri="{BB962C8B-B14F-4D97-AF65-F5344CB8AC3E}">
        <p14:creationId xmlns:p14="http://schemas.microsoft.com/office/powerpoint/2010/main" val="20730630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1026"/>
          <p:cNvSpPr txBox="1">
            <a:spLocks noChangeArrowheads="1"/>
          </p:cNvSpPr>
          <p:nvPr/>
        </p:nvSpPr>
        <p:spPr bwMode="auto">
          <a:xfrm>
            <a:off x="4408748" y="169566"/>
            <a:ext cx="33014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00FF"/>
                </a:solidFill>
              </a:rPr>
              <a:t>CASE STUDY 2:</a:t>
            </a:r>
          </a:p>
        </p:txBody>
      </p:sp>
      <p:sp>
        <p:nvSpPr>
          <p:cNvPr id="308228" name="Text Box 1028"/>
          <p:cNvSpPr txBox="1">
            <a:spLocks noChangeArrowheads="1"/>
          </p:cNvSpPr>
          <p:nvPr/>
        </p:nvSpPr>
        <p:spPr bwMode="auto">
          <a:xfrm>
            <a:off x="2133601" y="1066800"/>
            <a:ext cx="78517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Combination of alleles may have advantage</a:t>
            </a:r>
          </a:p>
          <a:p>
            <a:endParaRPr lang="en-US" altLang="en-US" dirty="0"/>
          </a:p>
          <a:p>
            <a:r>
              <a:rPr lang="en-US" altLang="en-US" dirty="0"/>
              <a:t>FITNESSES:</a:t>
            </a:r>
          </a:p>
          <a:p>
            <a:endParaRPr lang="en-US" altLang="en-US" dirty="0"/>
          </a:p>
        </p:txBody>
      </p:sp>
      <p:pic>
        <p:nvPicPr>
          <p:cNvPr id="5" name="Picture 5" descr="Fig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3166445"/>
            <a:ext cx="4645449" cy="366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8220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Fig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295400"/>
            <a:ext cx="5184775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75" name="Text Box 3"/>
          <p:cNvSpPr txBox="1">
            <a:spLocks noChangeArrowheads="1"/>
          </p:cNvSpPr>
          <p:nvPr/>
        </p:nvSpPr>
        <p:spPr bwMode="auto">
          <a:xfrm>
            <a:off x="2043114" y="304800"/>
            <a:ext cx="810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HETEROZYGOTE ADVANTAGE IN LAB POPULATIONS</a:t>
            </a: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1990725" y="1474789"/>
            <a:ext cx="2393950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FITNESSES:</a:t>
            </a:r>
          </a:p>
          <a:p>
            <a:pPr algn="ctr"/>
            <a:endParaRPr lang="en-US" altLang="en-US" b="1"/>
          </a:p>
          <a:p>
            <a:pPr algn="ctr"/>
            <a:r>
              <a:rPr lang="en-US" altLang="en-US" b="1"/>
              <a:t>   VV	 VL	LL</a:t>
            </a:r>
          </a:p>
          <a:p>
            <a:pPr algn="ctr"/>
            <a:r>
              <a:rPr lang="en-US" altLang="en-US" b="1"/>
              <a:t>0.735	1.0	 0</a:t>
            </a:r>
          </a:p>
          <a:p>
            <a:pPr algn="ctr"/>
            <a:endParaRPr lang="en-US" altLang="en-US" b="1"/>
          </a:p>
          <a:p>
            <a:pPr algn="ctr"/>
            <a:r>
              <a:rPr lang="en-US" altLang="en-US" b="1"/>
              <a:t>s  = - 0.265</a:t>
            </a:r>
          </a:p>
          <a:p>
            <a:pPr algn="ctr"/>
            <a:r>
              <a:rPr lang="en-US" altLang="en-US" b="1"/>
              <a:t>t = - 1.0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6994525" y="14081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Lethal allele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7467600" y="3810001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1"/>
              <a:t>Viable allele</a:t>
            </a:r>
          </a:p>
        </p:txBody>
      </p:sp>
      <p:sp>
        <p:nvSpPr>
          <p:cNvPr id="310279" name="Line 7"/>
          <p:cNvSpPr>
            <a:spLocks noChangeShapeType="1"/>
          </p:cNvSpPr>
          <p:nvPr/>
        </p:nvSpPr>
        <p:spPr bwMode="auto">
          <a:xfrm>
            <a:off x="7620000" y="1752600"/>
            <a:ext cx="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 flipV="1">
            <a:off x="7924800" y="3200400"/>
            <a:ext cx="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81" name="Rectangle 9"/>
          <p:cNvSpPr>
            <a:spLocks noChangeArrowheads="1"/>
          </p:cNvSpPr>
          <p:nvPr/>
        </p:nvSpPr>
        <p:spPr bwMode="auto">
          <a:xfrm>
            <a:off x="1676400" y="5029201"/>
            <a:ext cx="56552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i="1"/>
              <a:t>p</a:t>
            </a:r>
            <a:r>
              <a:rPr lang="en-US" altLang="en-US" b="1" i="1" baseline="-25000"/>
              <a:t>L</a:t>
            </a:r>
            <a:r>
              <a:rPr lang="en-US" altLang="en-US" b="1" i="1"/>
              <a:t> </a:t>
            </a:r>
            <a:r>
              <a:rPr lang="en-US" altLang="en-US" b="1"/>
              <a:t>= s/ (s + t) = - 0.265 / - 1.265 = 0.209</a:t>
            </a:r>
          </a:p>
          <a:p>
            <a:endParaRPr lang="en-US" altLang="en-US" b="1"/>
          </a:p>
          <a:p>
            <a:r>
              <a:rPr lang="en-US" altLang="en-US" b="1" i="1"/>
              <a:t>p</a:t>
            </a:r>
            <a:r>
              <a:rPr lang="en-US" altLang="en-US" b="1" i="1" baseline="-25000"/>
              <a:t>v</a:t>
            </a:r>
            <a:r>
              <a:rPr lang="en-US" altLang="en-US" b="1" i="1"/>
              <a:t> </a:t>
            </a:r>
            <a:r>
              <a:rPr lang="en-US" altLang="en-US" b="1"/>
              <a:t>= t / (s + t) = - 1.0 / - 1.265 = 0.791</a:t>
            </a:r>
          </a:p>
        </p:txBody>
      </p:sp>
      <p:grpSp>
        <p:nvGrpSpPr>
          <p:cNvPr id="310282" name="Group 10"/>
          <p:cNvGrpSpPr>
            <a:grpSpLocks/>
          </p:cNvGrpSpPr>
          <p:nvPr/>
        </p:nvGrpSpPr>
        <p:grpSpPr bwMode="auto">
          <a:xfrm>
            <a:off x="1752600" y="5105400"/>
            <a:ext cx="152400" cy="76200"/>
            <a:chOff x="1920" y="2880"/>
            <a:chExt cx="96" cy="48"/>
          </a:xfrm>
        </p:grpSpPr>
        <p:sp>
          <p:nvSpPr>
            <p:cNvPr id="310283" name="Line 11"/>
            <p:cNvSpPr>
              <a:spLocks noChangeShapeType="1"/>
            </p:cNvSpPr>
            <p:nvPr/>
          </p:nvSpPr>
          <p:spPr bwMode="auto">
            <a:xfrm flipV="1">
              <a:off x="1920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84" name="Line 12"/>
            <p:cNvSpPr>
              <a:spLocks noChangeShapeType="1"/>
            </p:cNvSpPr>
            <p:nvPr/>
          </p:nvSpPr>
          <p:spPr bwMode="auto">
            <a:xfrm flipH="1" flipV="1">
              <a:off x="1968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0285" name="Group 13"/>
          <p:cNvGrpSpPr>
            <a:grpSpLocks/>
          </p:cNvGrpSpPr>
          <p:nvPr/>
        </p:nvGrpSpPr>
        <p:grpSpPr bwMode="auto">
          <a:xfrm>
            <a:off x="1752600" y="5791200"/>
            <a:ext cx="152400" cy="76200"/>
            <a:chOff x="1920" y="2880"/>
            <a:chExt cx="96" cy="48"/>
          </a:xfrm>
        </p:grpSpPr>
        <p:sp>
          <p:nvSpPr>
            <p:cNvPr id="310286" name="Line 14"/>
            <p:cNvSpPr>
              <a:spLocks noChangeShapeType="1"/>
            </p:cNvSpPr>
            <p:nvPr/>
          </p:nvSpPr>
          <p:spPr bwMode="auto">
            <a:xfrm flipV="1">
              <a:off x="1920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87" name="Line 15"/>
            <p:cNvSpPr>
              <a:spLocks noChangeShapeType="1"/>
            </p:cNvSpPr>
            <p:nvPr/>
          </p:nvSpPr>
          <p:spPr bwMode="auto">
            <a:xfrm flipH="1" flipV="1">
              <a:off x="1968" y="2880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0288" name="Rectangle 16"/>
          <p:cNvSpPr>
            <a:spLocks noChangeArrowheads="1"/>
          </p:cNvSpPr>
          <p:nvPr/>
        </p:nvSpPr>
        <p:spPr bwMode="auto">
          <a:xfrm>
            <a:off x="6400800" y="5105400"/>
            <a:ext cx="914400" cy="304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89" name="Rectangle 17"/>
          <p:cNvSpPr>
            <a:spLocks noChangeArrowheads="1"/>
          </p:cNvSpPr>
          <p:nvPr/>
        </p:nvSpPr>
        <p:spPr bwMode="auto">
          <a:xfrm>
            <a:off x="6096000" y="5867400"/>
            <a:ext cx="914400" cy="30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47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364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817386"/>
              </p:ext>
            </p:extLst>
          </p:nvPr>
        </p:nvGraphicFramePr>
        <p:xfrm>
          <a:off x="13563600" y="1676400"/>
          <a:ext cx="8534400" cy="40640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Genotype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Observed Adult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Number (O)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Expected H-W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Number (E)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(O/E)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Fitness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(relative to AS)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29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187.4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0.155/1.12 =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0.14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1-t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2,993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2,672.2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1.120 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1.12/1.12 =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1.00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AA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9,365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9,527.2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0.983/1.12 =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</a:rPr>
                        <a:t>0.88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= 1-s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12,387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12,387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2361" name="Text Box 41"/>
          <p:cNvSpPr txBox="1">
            <a:spLocks noChangeArrowheads="1"/>
          </p:cNvSpPr>
          <p:nvPr/>
        </p:nvSpPr>
        <p:spPr bwMode="auto">
          <a:xfrm>
            <a:off x="2895600" y="304801"/>
            <a:ext cx="6400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</a:rPr>
              <a:t>Genotype frequencies from </a:t>
            </a:r>
            <a:r>
              <a:rPr lang="en-US" altLang="en-US" sz="2800" b="1" dirty="0" err="1">
                <a:solidFill>
                  <a:srgbClr val="0000FF"/>
                </a:solidFill>
              </a:rPr>
              <a:t>Yorubas</a:t>
            </a:r>
            <a:r>
              <a:rPr lang="en-US" altLang="en-US" sz="2800" b="1" dirty="0">
                <a:solidFill>
                  <a:srgbClr val="0000FF"/>
                </a:solidFill>
              </a:rPr>
              <a:t> of Ibadan, Nigeria</a:t>
            </a:r>
          </a:p>
        </p:txBody>
      </p:sp>
      <p:sp>
        <p:nvSpPr>
          <p:cNvPr id="312362" name="Text Box 42"/>
          <p:cNvSpPr txBox="1">
            <a:spLocks noChangeArrowheads="1"/>
          </p:cNvSpPr>
          <p:nvPr/>
        </p:nvSpPr>
        <p:spPr bwMode="auto">
          <a:xfrm>
            <a:off x="6934200" y="6400800"/>
            <a:ext cx="3505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/>
              <a:t>FROM: Bodmer &amp; Cavalli-Sforza. 1976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4F4B1-41F6-4CEF-B085-9E4BAD839C6D}"/>
              </a:ext>
            </a:extLst>
          </p:cNvPr>
          <p:cNvSpPr txBox="1"/>
          <p:nvPr/>
        </p:nvSpPr>
        <p:spPr>
          <a:xfrm>
            <a:off x="1981201" y="1905000"/>
            <a:ext cx="782297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Given the following observed values…calculate:</a:t>
            </a:r>
          </a:p>
          <a:p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Expected number if in HWE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Survival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Relative fitness of each genotype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66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t &amp; s</a:t>
            </a:r>
          </a:p>
        </p:txBody>
      </p:sp>
    </p:spTree>
    <p:extLst>
      <p:ext uri="{BB962C8B-B14F-4D97-AF65-F5344CB8AC3E}">
        <p14:creationId xmlns:p14="http://schemas.microsoft.com/office/powerpoint/2010/main" val="1778867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Text Box 2"/>
          <p:cNvSpPr txBox="1">
            <a:spLocks noChangeArrowheads="1"/>
          </p:cNvSpPr>
          <p:nvPr/>
        </p:nvSpPr>
        <p:spPr bwMode="auto">
          <a:xfrm>
            <a:off x="1905000" y="352425"/>
            <a:ext cx="7772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0000FF"/>
                </a:solidFill>
              </a:rPr>
              <a:t>CASE 3: HETEROZYGOTE DISAVANTAGE</a:t>
            </a:r>
          </a:p>
        </p:txBody>
      </p:sp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2170114" y="1371601"/>
            <a:ext cx="78517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FITNESSES:</a:t>
            </a:r>
          </a:p>
          <a:p>
            <a:endParaRPr lang="en-US" altLang="en-US" dirty="0"/>
          </a:p>
          <a:p>
            <a:r>
              <a:rPr lang="en-US" altLang="en-US" dirty="0"/>
              <a:t>	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318473" name="Picture 9" descr="Fig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39" y="2895600"/>
            <a:ext cx="5090105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80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Fig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350839"/>
            <a:ext cx="8121650" cy="615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44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Text Box 2"/>
          <p:cNvSpPr txBox="1">
            <a:spLocks noChangeArrowheads="1"/>
          </p:cNvSpPr>
          <p:nvPr/>
        </p:nvSpPr>
        <p:spPr bwMode="auto">
          <a:xfrm>
            <a:off x="152400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>
                <a:solidFill>
                  <a:srgbClr val="0000FF"/>
                </a:solidFill>
              </a:rPr>
              <a:t>EFFECT OF SELECTION ON POPULATION MEAN FITNESS:</a:t>
            </a: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1858964" y="990601"/>
            <a:ext cx="847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>
                <a:latin typeface="Arial" charset="0"/>
              </a:rPr>
              <a:t>Populations under selection evolve towards higher population mean fitness</a:t>
            </a:r>
          </a:p>
        </p:txBody>
      </p:sp>
      <p:pic>
        <p:nvPicPr>
          <p:cNvPr id="320516" name="Picture 4" descr="fitness of dominant alle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09801"/>
            <a:ext cx="3124200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7" name="Picture 5" descr="Fig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1"/>
            <a:ext cx="31242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Fig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267201"/>
            <a:ext cx="3200400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9" name="Picture 7" descr="Fitness recessive alle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401"/>
            <a:ext cx="28194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6477000" y="1905001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/>
              <a:t>Overdominance</a:t>
            </a:r>
          </a:p>
        </p:txBody>
      </p:sp>
      <p:sp>
        <p:nvSpPr>
          <p:cNvPr id="320521" name="Text Box 9"/>
          <p:cNvSpPr txBox="1">
            <a:spLocks noChangeArrowheads="1"/>
          </p:cNvSpPr>
          <p:nvPr/>
        </p:nvSpPr>
        <p:spPr bwMode="auto">
          <a:xfrm>
            <a:off x="6553200" y="4267201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/>
              <a:t>Underdominance</a:t>
            </a:r>
          </a:p>
        </p:txBody>
      </p:sp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2209800" y="4267201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/>
              <a:t>Recessive Beneficial</a:t>
            </a:r>
          </a:p>
        </p:txBody>
      </p:sp>
      <p:sp>
        <p:nvSpPr>
          <p:cNvPr id="320523" name="Text Box 11"/>
          <p:cNvSpPr txBox="1">
            <a:spLocks noChangeArrowheads="1"/>
          </p:cNvSpPr>
          <p:nvPr/>
        </p:nvSpPr>
        <p:spPr bwMode="auto">
          <a:xfrm>
            <a:off x="2286000" y="1905001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00" b="1"/>
              <a:t>Dominant Beneficial</a:t>
            </a:r>
          </a:p>
        </p:txBody>
      </p:sp>
    </p:spTree>
    <p:extLst>
      <p:ext uri="{BB962C8B-B14F-4D97-AF65-F5344CB8AC3E}">
        <p14:creationId xmlns:p14="http://schemas.microsoft.com/office/powerpoint/2010/main" val="4187679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2317751" y="685800"/>
            <a:ext cx="755491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A few things to keep in mind as we take an excursion into population genetic theory:</a:t>
            </a:r>
          </a:p>
          <a:p>
            <a:endParaRPr lang="en-US" altLang="en-US" sz="2800" b="1" dirty="0">
              <a:solidFill>
                <a:srgbClr val="0000FF"/>
              </a:solidFill>
            </a:endParaRPr>
          </a:p>
          <a:p>
            <a:endParaRPr lang="en-US" altLang="en-US" sz="2000" b="1" dirty="0"/>
          </a:p>
          <a:p>
            <a:r>
              <a:rPr lang="en-US" altLang="en-US" dirty="0"/>
              <a:t>“Make things as simple as possible, but no simpler.”</a:t>
            </a:r>
          </a:p>
          <a:p>
            <a:r>
              <a:rPr lang="en-US" altLang="en-US" dirty="0"/>
              <a:t>		---Einstein</a:t>
            </a:r>
          </a:p>
          <a:p>
            <a:endParaRPr lang="en-US" altLang="en-US" dirty="0"/>
          </a:p>
          <a:p>
            <a:r>
              <a:rPr lang="en-US" altLang="en-US" dirty="0"/>
              <a:t>“All models are wrong, some are useful.”</a:t>
            </a:r>
          </a:p>
          <a:p>
            <a:r>
              <a:rPr lang="en-US" altLang="en-US" dirty="0"/>
              <a:t>		---Box</a:t>
            </a:r>
          </a:p>
          <a:p>
            <a:endParaRPr lang="en-US" altLang="en-US" dirty="0"/>
          </a:p>
          <a:p>
            <a:r>
              <a:rPr lang="en-US" altLang="en-US" dirty="0"/>
              <a:t>“No theory should fit all the facts because some of the facts are wrong.”</a:t>
            </a:r>
          </a:p>
          <a:p>
            <a:r>
              <a:rPr lang="en-US" altLang="en-US" dirty="0"/>
              <a:t>		---Bohr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152400" y="139680"/>
            <a:ext cx="119634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6600"/>
                </a:solidFill>
              </a:rPr>
              <a:t>What does selection do to variation in a population?</a:t>
            </a:r>
          </a:p>
        </p:txBody>
      </p:sp>
      <p:pic>
        <p:nvPicPr>
          <p:cNvPr id="321539" name="Picture 3" descr="lizar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1600200"/>
            <a:ext cx="6172200" cy="48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F1917DA-E8E3-4D2B-A074-218A7E64F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184701"/>
            <a:ext cx="967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There are situations where selection can maintain variation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6BE9930-EB8F-17D8-1528-7011D7F6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99902"/>
            <a:ext cx="7398536" cy="462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Distribution of Malar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3"/>
          <a:stretch/>
        </p:blipFill>
        <p:spPr bwMode="auto">
          <a:xfrm>
            <a:off x="5486400" y="228600"/>
            <a:ext cx="5181600" cy="62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1299" name="Group 3"/>
          <p:cNvGrpSpPr>
            <a:grpSpLocks/>
          </p:cNvGrpSpPr>
          <p:nvPr/>
        </p:nvGrpSpPr>
        <p:grpSpPr bwMode="auto">
          <a:xfrm>
            <a:off x="1676400" y="3733800"/>
            <a:ext cx="3803650" cy="2413000"/>
            <a:chOff x="144" y="2784"/>
            <a:chExt cx="2020" cy="1360"/>
          </a:xfrm>
        </p:grpSpPr>
        <p:pic>
          <p:nvPicPr>
            <p:cNvPr id="311300" name="Picture 4" descr="Sickle cell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84"/>
              <a:ext cx="2020" cy="1353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1301" name="Picture 5" descr="Sickle 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84"/>
              <a:ext cx="908" cy="136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914401" y="914400"/>
            <a:ext cx="45116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4488" indent="-344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587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>
                <a:solidFill>
                  <a:srgbClr val="0000FF"/>
                </a:solidFill>
                <a:latin typeface="Arial" charset="0"/>
              </a:rPr>
              <a:t>Heterozygote advantage</a:t>
            </a:r>
          </a:p>
          <a:p>
            <a:endParaRPr lang="en-US" altLang="en-US" b="1" dirty="0">
              <a:solidFill>
                <a:srgbClr val="0000FF"/>
              </a:solidFill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dirty="0">
                <a:latin typeface="Arial" charset="0"/>
              </a:rPr>
              <a:t>Sickle-cell Anemia</a:t>
            </a:r>
          </a:p>
        </p:txBody>
      </p:sp>
    </p:spTree>
    <p:extLst>
      <p:ext uri="{BB962C8B-B14F-4D97-AF65-F5344CB8AC3E}">
        <p14:creationId xmlns:p14="http://schemas.microsoft.com/office/powerpoint/2010/main" val="277357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1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Text Box 2"/>
          <p:cNvSpPr txBox="1">
            <a:spLocks noChangeArrowheads="1"/>
          </p:cNvSpPr>
          <p:nvPr/>
        </p:nvSpPr>
        <p:spPr bwMode="auto">
          <a:xfrm>
            <a:off x="2170114" y="457200"/>
            <a:ext cx="785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HOW CAN SELECTION MAINTAIN POLYMORPHISM?</a:t>
            </a:r>
          </a:p>
        </p:txBody>
      </p:sp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1943100" y="1752600"/>
            <a:ext cx="8305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en-US" b="1">
                <a:solidFill>
                  <a:srgbClr val="FF0000"/>
                </a:solidFill>
                <a:latin typeface="Arial" charset="0"/>
              </a:rPr>
              <a:t>Heterozygote advantage</a:t>
            </a:r>
            <a:r>
              <a:rPr lang="en-US" altLang="en-US">
                <a:solidFill>
                  <a:srgbClr val="000000"/>
                </a:solidFill>
                <a:latin typeface="Arial" charset="0"/>
              </a:rPr>
              <a:t> – Also known as OVERDOMINANCE or HETEROSIS, results in a stable, polymorphic equilibrium.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en-US" b="1">
                <a:solidFill>
                  <a:srgbClr val="FF0000"/>
                </a:solidFill>
                <a:latin typeface="Arial" charset="0"/>
              </a:rPr>
              <a:t>Varying selection</a:t>
            </a:r>
            <a:r>
              <a:rPr lang="en-US" altLang="en-US">
                <a:solidFill>
                  <a:srgbClr val="000000"/>
                </a:solidFill>
                <a:latin typeface="Arial" charset="0"/>
              </a:rPr>
              <a:t> – If selection varies spatially or temporally, polymorphism may be maintained.</a:t>
            </a:r>
          </a:p>
          <a:p>
            <a:pPr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altLang="en-US" b="1">
                <a:solidFill>
                  <a:srgbClr val="FF0000"/>
                </a:solidFill>
                <a:latin typeface="Arial" charset="0"/>
              </a:rPr>
              <a:t>Frequency-dependent selection</a:t>
            </a:r>
            <a:r>
              <a:rPr lang="en-US" altLang="en-US">
                <a:solidFill>
                  <a:srgbClr val="000000"/>
                </a:solidFill>
                <a:latin typeface="Arial" charset="0"/>
              </a:rPr>
              <a:t> – the fitness of the genotype depends on its frequency in the population.  If common genotypes have low fitness, then the polymorphism will be maintained.</a:t>
            </a:r>
          </a:p>
        </p:txBody>
      </p:sp>
    </p:spTree>
    <p:extLst>
      <p:ext uri="{BB962C8B-B14F-4D97-AF65-F5344CB8AC3E}">
        <p14:creationId xmlns:p14="http://schemas.microsoft.com/office/powerpoint/2010/main" val="208875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5029200" y="101025"/>
            <a:ext cx="64427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</a:rPr>
              <a:t>Frequency-Dependent Selection</a:t>
            </a:r>
          </a:p>
        </p:txBody>
      </p:sp>
      <p:pic>
        <p:nvPicPr>
          <p:cNvPr id="18434" name="Picture 2" descr="http://files.myopera.com/nielsol/blog/Tanganyika_lake_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6"/>
          <a:stretch/>
        </p:blipFill>
        <p:spPr bwMode="auto">
          <a:xfrm>
            <a:off x="6324600" y="768989"/>
            <a:ext cx="4419600" cy="395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gcoe.biol.sci.kyoto-u.ac.jp/gcoe/jpn/report/TakahashiTfig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r="17481"/>
          <a:stretch/>
        </p:blipFill>
        <p:spPr bwMode="auto">
          <a:xfrm>
            <a:off x="833892" y="3052740"/>
            <a:ext cx="4195308" cy="352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jbiol.com/content/figures/jbiol218-1-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8511" r="16142" b="23406"/>
          <a:stretch/>
        </p:blipFill>
        <p:spPr bwMode="auto">
          <a:xfrm>
            <a:off x="0" y="-18536"/>
            <a:ext cx="3429000" cy="32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5546" y="6509149"/>
            <a:ext cx="4572000" cy="338554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hlinkClick r:id="rId5"/>
              </a:rPr>
              <a:t>http://www.youtube.com/watch?v=bR5r64lvtMw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88EB76-AC66-46AA-B344-6A9BB7BD680A}"/>
              </a:ext>
            </a:extLst>
          </p:cNvPr>
          <p:cNvSpPr txBox="1"/>
          <p:nvPr/>
        </p:nvSpPr>
        <p:spPr>
          <a:xfrm>
            <a:off x="5863092" y="4834934"/>
            <a:ext cx="610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</a:rPr>
              <a:t>Using this information, come up with a scenario that explains how frequency dependent selection maintains this polymorphism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D407A-42F0-1CF6-D730-33923AE28D05}"/>
              </a:ext>
            </a:extLst>
          </p:cNvPr>
          <p:cNvSpPr txBox="1"/>
          <p:nvPr/>
        </p:nvSpPr>
        <p:spPr>
          <a:xfrm>
            <a:off x="3962400" y="151387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 Tanganyika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5D3B52-4842-6811-DDDF-A259AAFD919C}"/>
              </a:ext>
            </a:extLst>
          </p:cNvPr>
          <p:cNvCxnSpPr/>
          <p:nvPr/>
        </p:nvCxnSpPr>
        <p:spPr>
          <a:xfrm>
            <a:off x="5863092" y="2344868"/>
            <a:ext cx="1756908" cy="7078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1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7" name="Picture 3" descr="Fig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/>
          <a:stretch/>
        </p:blipFill>
        <p:spPr bwMode="auto">
          <a:xfrm>
            <a:off x="1703827" y="915147"/>
            <a:ext cx="8784346" cy="591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8" name="Text Box 4"/>
          <p:cNvSpPr txBox="1">
            <a:spLocks noChangeArrowheads="1"/>
          </p:cNvSpPr>
          <p:nvPr/>
        </p:nvSpPr>
        <p:spPr bwMode="auto">
          <a:xfrm rot="16200000">
            <a:off x="1357704" y="3180652"/>
            <a:ext cx="3108651" cy="337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</a:rPr>
              <a:t>FREQUENCY OF  Left-Handed</a:t>
            </a:r>
          </a:p>
        </p:txBody>
      </p:sp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2874605" y="182756"/>
            <a:ext cx="64427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FF"/>
                </a:solidFill>
              </a:rPr>
              <a:t>Frequency-Dependent Selection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624840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Hori 1993. Science</a:t>
            </a:r>
          </a:p>
        </p:txBody>
      </p:sp>
    </p:spTree>
    <p:extLst>
      <p:ext uri="{BB962C8B-B14F-4D97-AF65-F5344CB8AC3E}">
        <p14:creationId xmlns:p14="http://schemas.microsoft.com/office/powerpoint/2010/main" val="15324079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Text Box 2"/>
          <p:cNvSpPr txBox="1">
            <a:spLocks noChangeArrowheads="1"/>
          </p:cNvSpPr>
          <p:nvPr/>
        </p:nvSpPr>
        <p:spPr bwMode="auto">
          <a:xfrm>
            <a:off x="7315200" y="838200"/>
            <a:ext cx="31582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FF"/>
                </a:solidFill>
              </a:rPr>
              <a:t>Other Forms Of FDS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 descr="http://www.biodiversityinfocus.com/blog/wp-content/uploads/2010/08/Parasitized201008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59" y="2819401"/>
            <a:ext cx="607127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http://lizjakes.files.wordpress.com/2011/09/coral-milk-snak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t="3610" r="3372" b="6903"/>
          <a:stretch/>
        </p:blipFill>
        <p:spPr bwMode="auto">
          <a:xfrm>
            <a:off x="474219" y="3505200"/>
            <a:ext cx="559512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696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10744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/>
              <a:t>Fisher argued that 50/50 sex ratio in animals is the result of FDS</a:t>
            </a:r>
          </a:p>
          <a:p>
            <a:pPr algn="ctr"/>
            <a:endParaRPr lang="en-US" altLang="en-US" sz="2800" b="1" dirty="0">
              <a:solidFill>
                <a:srgbClr val="FF6600"/>
              </a:solidFill>
            </a:endParaRPr>
          </a:p>
          <a:p>
            <a:pPr algn="ctr"/>
            <a:r>
              <a:rPr lang="en-US" altLang="en-US" sz="2800" dirty="0">
                <a:solidFill>
                  <a:srgbClr val="FF6600"/>
                </a:solidFill>
              </a:rPr>
              <a:t>How could the </a:t>
            </a:r>
            <a:r>
              <a:rPr lang="en-US" altLang="en-US" sz="2800" i="1" dirty="0">
                <a:solidFill>
                  <a:srgbClr val="FF6600"/>
                </a:solidFill>
              </a:rPr>
              <a:t>stable</a:t>
            </a:r>
            <a:r>
              <a:rPr lang="en-US" altLang="en-US" sz="2800" dirty="0">
                <a:solidFill>
                  <a:srgbClr val="FF6600"/>
                </a:solidFill>
              </a:rPr>
              <a:t> sex ratio in vertebrates be the result of FDS?</a:t>
            </a:r>
          </a:p>
        </p:txBody>
      </p:sp>
      <p:pic>
        <p:nvPicPr>
          <p:cNvPr id="22530" name="Picture 2" descr="http://www.travel-studies.com/sites/default/files/images/bored-woman-surrounded-by-excited-men-hill-street-studios-blend-images-300x17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133600"/>
            <a:ext cx="7696200" cy="44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64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3124201" y="228601"/>
            <a:ext cx="5870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CCECFF"/>
                </a:solidFill>
              </a:rPr>
              <a:t>WHY AREN’T WE ALL PERFECT?</a:t>
            </a:r>
          </a:p>
        </p:txBody>
      </p:sp>
      <p:pic>
        <p:nvPicPr>
          <p:cNvPr id="327683" name="Picture 3" descr="michaeljacks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4940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141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2590801" y="228600"/>
            <a:ext cx="68818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>
                <a:solidFill>
                  <a:srgbClr val="0000FF"/>
                </a:solidFill>
              </a:rPr>
              <a:t>SELECTION – MUTATION BALANCE IN </a:t>
            </a:r>
          </a:p>
          <a:p>
            <a:pPr algn="ctr"/>
            <a:r>
              <a:rPr lang="en-US" altLang="en-US" sz="2800" b="1">
                <a:solidFill>
                  <a:srgbClr val="0000FF"/>
                </a:solidFill>
              </a:rPr>
              <a:t>LARGE POPULATIONS</a:t>
            </a:r>
          </a:p>
        </p:txBody>
      </p:sp>
      <p:sp>
        <p:nvSpPr>
          <p:cNvPr id="328707" name="Text Box 3"/>
          <p:cNvSpPr txBox="1">
            <a:spLocks noChangeArrowheads="1"/>
          </p:cNvSpPr>
          <p:nvPr/>
        </p:nvSpPr>
        <p:spPr bwMode="auto">
          <a:xfrm>
            <a:off x="1957389" y="1905000"/>
            <a:ext cx="8275637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</a:rPr>
              <a:t>Most new mutations are slightly deleterious.</a:t>
            </a: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endParaRPr lang="en-US" altLang="en-US" sz="2800" dirty="0">
              <a:solidFill>
                <a:srgbClr val="000000"/>
              </a:solidFill>
              <a:latin typeface="Arial" charset="0"/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</a:rPr>
              <a:t>In large populations the equilibrium frequency of</a:t>
            </a:r>
          </a:p>
          <a:p>
            <a:pPr>
              <a:buClr>
                <a:srgbClr val="FF3300"/>
              </a:buClr>
              <a:buFont typeface="Wingdings" pitchFamily="2" charset="2"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</a:rPr>
              <a:t>   deleterious mutation is determined by a balance between the input by mutation and removal by selection</a:t>
            </a:r>
          </a:p>
        </p:txBody>
      </p:sp>
    </p:spTree>
    <p:extLst>
      <p:ext uri="{BB962C8B-B14F-4D97-AF65-F5344CB8AC3E}">
        <p14:creationId xmlns:p14="http://schemas.microsoft.com/office/powerpoint/2010/main" val="8076678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2"/>
          <p:cNvSpPr txBox="1">
            <a:spLocks noChangeArrowheads="1"/>
          </p:cNvSpPr>
          <p:nvPr/>
        </p:nvSpPr>
        <p:spPr bwMode="auto">
          <a:xfrm>
            <a:off x="1757364" y="1066800"/>
            <a:ext cx="86772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5000" indent="-635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93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WHAT IS THE FREQUENCY OF THE DELETERIOUS MUTANT ALLELE AT EQUILIBRIUM???</a:t>
            </a:r>
          </a:p>
          <a:p>
            <a:pPr algn="ctr"/>
            <a:endParaRPr lang="en-US" altLang="en-US" b="1">
              <a:solidFill>
                <a:srgbClr val="0000FF"/>
              </a:solidFill>
              <a:latin typeface="Arial" charset="0"/>
            </a:endParaRPr>
          </a:p>
          <a:p>
            <a:pPr algn="ctr"/>
            <a:endParaRPr lang="en-US" altLang="en-US" b="1">
              <a:solidFill>
                <a:srgbClr val="3333CC"/>
              </a:solidFill>
              <a:latin typeface="Arial" charset="0"/>
            </a:endParaRPr>
          </a:p>
          <a:p>
            <a:pPr algn="ctr"/>
            <a:endParaRPr lang="en-US" altLang="en-US" b="1">
              <a:solidFill>
                <a:srgbClr val="3333CC"/>
              </a:solidFill>
              <a:latin typeface="Arial" charset="0"/>
            </a:endParaRPr>
          </a:p>
          <a:p>
            <a:pPr algn="ctr"/>
            <a:endParaRPr lang="en-US" altLang="en-US" b="1">
              <a:solidFill>
                <a:srgbClr val="3333CC"/>
              </a:solidFill>
              <a:latin typeface="Arial" charset="0"/>
            </a:endParaRPr>
          </a:p>
          <a:p>
            <a:pPr algn="ctr"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b="1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q = loss due to selection + input by mutation = 0</a:t>
            </a:r>
            <a:endParaRPr lang="en-US" altLang="en-US" b="1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99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11582400" cy="460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Arial" charset="0"/>
              </a:rPr>
              <a:t>Some Definitions:</a:t>
            </a:r>
          </a:p>
          <a:p>
            <a:pPr>
              <a:spcBef>
                <a:spcPct val="30000"/>
              </a:spcBef>
            </a:pPr>
            <a:endParaRPr lang="en-US" altLang="en-US" dirty="0">
              <a:solidFill>
                <a:srgbClr val="0000FF"/>
              </a:solidFill>
              <a:latin typeface="Arial" charset="0"/>
            </a:endParaRP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Population:</a:t>
            </a:r>
            <a:r>
              <a:rPr lang="en-US" altLang="en-US" sz="2000" dirty="0">
                <a:latin typeface="Arial" charset="0"/>
              </a:rPr>
              <a:t> A freely interbreeding group of individuals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Gene Pool:</a:t>
            </a:r>
            <a:r>
              <a:rPr lang="en-US" altLang="en-US" sz="2000" dirty="0">
                <a:latin typeface="Arial" charset="0"/>
              </a:rPr>
              <a:t> The total of genetic information present in a population at any given point in time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Phenotype:</a:t>
            </a:r>
            <a:r>
              <a:rPr lang="en-US" altLang="en-US" sz="2000" dirty="0">
                <a:latin typeface="Arial" charset="0"/>
              </a:rPr>
              <a:t> the physical expression of a train in an individual organism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Genotype:</a:t>
            </a:r>
            <a:r>
              <a:rPr lang="en-US" altLang="en-US" sz="2000" dirty="0">
                <a:latin typeface="Arial" charset="0"/>
              </a:rPr>
              <a:t> The genetic constitution of an individual organism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Locus:</a:t>
            </a:r>
            <a:r>
              <a:rPr lang="en-US" altLang="en-US" sz="2000" dirty="0">
                <a:latin typeface="Arial" charset="0"/>
              </a:rPr>
              <a:t> A site on a chromosome, or the gene that occupies the site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Gene:</a:t>
            </a:r>
            <a:r>
              <a:rPr lang="en-US" altLang="en-US" sz="2000" dirty="0">
                <a:latin typeface="Arial" charset="0"/>
              </a:rPr>
              <a:t> A nucleic acid sequence that encodes a product with a distinct function in the organism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Allele:</a:t>
            </a:r>
            <a:r>
              <a:rPr lang="en-US" altLang="en-US" sz="2000" dirty="0">
                <a:latin typeface="Arial" charset="0"/>
              </a:rPr>
              <a:t> A particular form of a gene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Genotype Frequency:</a:t>
            </a:r>
            <a:r>
              <a:rPr lang="en-US" altLang="en-US" sz="2000" dirty="0">
                <a:latin typeface="Arial" charset="0"/>
              </a:rPr>
              <a:t> The relative proportion of a particular genotype in a population</a:t>
            </a:r>
          </a:p>
          <a:p>
            <a:pPr marL="284163" indent="-284163">
              <a:spcBef>
                <a:spcPct val="300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 sz="2000" b="1" dirty="0">
                <a:latin typeface="Arial" charset="0"/>
              </a:rPr>
              <a:t>Allele Frequency:</a:t>
            </a:r>
            <a:r>
              <a:rPr lang="en-US" altLang="en-US" sz="2000" dirty="0">
                <a:latin typeface="Arial" charset="0"/>
              </a:rPr>
              <a:t>  The relative proportion of a particular allele at a single locus in a population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ext Box 2"/>
          <p:cNvSpPr txBox="1">
            <a:spLocks noChangeArrowheads="1"/>
          </p:cNvSpPr>
          <p:nvPr/>
        </p:nvSpPr>
        <p:spPr bwMode="auto">
          <a:xfrm>
            <a:off x="2209801" y="762001"/>
            <a:ext cx="71783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FITNESSES:</a:t>
            </a:r>
          </a:p>
          <a:p>
            <a:r>
              <a:rPr lang="en-US" altLang="en-US">
                <a:solidFill>
                  <a:srgbClr val="000000"/>
                </a:solidFill>
              </a:rPr>
              <a:t>	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	    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		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1 - s</a:t>
            </a:r>
          </a:p>
        </p:txBody>
      </p:sp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3352800" y="304800"/>
            <a:ext cx="544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MUTATION – SELECTION BALANCE</a:t>
            </a:r>
          </a:p>
        </p:txBody>
      </p:sp>
      <p:graphicFrame>
        <p:nvGraphicFramePr>
          <p:cNvPr id="330756" name="Object 4"/>
          <p:cNvGraphicFramePr>
            <a:graphicFrameLocks noChangeAspect="1"/>
          </p:cNvGraphicFramePr>
          <p:nvPr/>
        </p:nvGraphicFramePr>
        <p:xfrm>
          <a:off x="3465514" y="1676400"/>
          <a:ext cx="510857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19040" progId="Equation.3">
                  <p:embed/>
                </p:oleObj>
              </mc:Choice>
              <mc:Fallback>
                <p:oleObj name="Equation" r:id="rId2" imgW="1447560" imgH="419040" progId="Equation.3">
                  <p:embed/>
                  <p:pic>
                    <p:nvPicPr>
                      <p:cNvPr id="330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4" y="1676400"/>
                        <a:ext cx="5108575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7" name="Text Box 5"/>
          <p:cNvSpPr txBox="1">
            <a:spLocks noChangeArrowheads="1"/>
          </p:cNvSpPr>
          <p:nvPr/>
        </p:nvSpPr>
        <p:spPr bwMode="auto">
          <a:xfrm>
            <a:off x="2057400" y="3276600"/>
            <a:ext cx="800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i="1">
                <a:solidFill>
                  <a:srgbClr val="000000"/>
                </a:solidFill>
              </a:rPr>
              <a:t>h</a:t>
            </a:r>
            <a:r>
              <a:rPr lang="en-US" altLang="en-US">
                <a:solidFill>
                  <a:srgbClr val="000000"/>
                </a:solidFill>
              </a:rPr>
              <a:t> = 0, and 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Δ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q is equal to (-1)*</a:t>
            </a:r>
            <a:r>
              <a:rPr lang="el-GR" altLang="en-US">
                <a:solidFill>
                  <a:srgbClr val="000000"/>
                </a:solidFill>
              </a:rPr>
              <a:t>Δ</a:t>
            </a:r>
            <a:r>
              <a:rPr lang="en-US" altLang="en-US">
                <a:solidFill>
                  <a:srgbClr val="000000"/>
                </a:solidFill>
              </a:rPr>
              <a:t>p, so </a:t>
            </a:r>
            <a:endParaRPr lang="el-GR" altLang="en-US">
              <a:solidFill>
                <a:srgbClr val="000000"/>
              </a:solidFill>
            </a:endParaRPr>
          </a:p>
        </p:txBody>
      </p:sp>
      <p:graphicFrame>
        <p:nvGraphicFramePr>
          <p:cNvPr id="330758" name="Object 6"/>
          <p:cNvGraphicFramePr>
            <a:graphicFrameLocks noChangeAspect="1"/>
          </p:cNvGraphicFramePr>
          <p:nvPr/>
        </p:nvGraphicFramePr>
        <p:xfrm>
          <a:off x="3367088" y="4222750"/>
          <a:ext cx="5154612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160" imgH="444240" progId="Equation.3">
                  <p:embed/>
                </p:oleObj>
              </mc:Choice>
              <mc:Fallback>
                <p:oleObj name="Equation" r:id="rId4" imgW="1460160" imgH="444240" progId="Equation.3">
                  <p:embed/>
                  <p:pic>
                    <p:nvPicPr>
                      <p:cNvPr id="3307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088" y="4222750"/>
                        <a:ext cx="5154612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33422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2"/>
          <p:cNvSpPr txBox="1">
            <a:spLocks noChangeArrowheads="1"/>
          </p:cNvSpPr>
          <p:nvPr/>
        </p:nvSpPr>
        <p:spPr bwMode="auto">
          <a:xfrm>
            <a:off x="3352800" y="304800"/>
            <a:ext cx="544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3333CC"/>
                </a:solidFill>
              </a:rPr>
              <a:t>MUTATION – SELECTION BALANCE</a:t>
            </a:r>
          </a:p>
        </p:txBody>
      </p:sp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2057400" y="1066801"/>
            <a:ext cx="792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At equilibrium, the change in allele frequency due to mutations is exactly equal to the change due to selection, so:</a:t>
            </a:r>
          </a:p>
        </p:txBody>
      </p:sp>
      <p:graphicFrame>
        <p:nvGraphicFramePr>
          <p:cNvPr id="331780" name="Object 4"/>
          <p:cNvGraphicFramePr>
            <a:graphicFrameLocks noChangeAspect="1"/>
          </p:cNvGraphicFramePr>
          <p:nvPr/>
        </p:nvGraphicFramePr>
        <p:xfrm>
          <a:off x="4191000" y="1981200"/>
          <a:ext cx="3092450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76240" imgH="419040" progId="Equation.3">
                  <p:embed/>
                </p:oleObj>
              </mc:Choice>
              <mc:Fallback>
                <p:oleObj name="Equation" r:id="rId2" imgW="876240" imgH="419040" progId="Equation.3">
                  <p:embed/>
                  <p:pic>
                    <p:nvPicPr>
                      <p:cNvPr id="3317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81200"/>
                        <a:ext cx="3092450" cy="147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2057400" y="3505201"/>
            <a:ext cx="8305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</a:rPr>
              <a:t>The deleterious allele is rare, so mean population fitness is approximately equal to 1.  Thus,</a:t>
            </a:r>
          </a:p>
        </p:txBody>
      </p:sp>
      <p:graphicFrame>
        <p:nvGraphicFramePr>
          <p:cNvPr id="331782" name="Object 6"/>
          <p:cNvGraphicFramePr>
            <a:graphicFrameLocks noChangeAspect="1"/>
          </p:cNvGraphicFramePr>
          <p:nvPr/>
        </p:nvGraphicFramePr>
        <p:xfrm>
          <a:off x="2438400" y="4800600"/>
          <a:ext cx="21971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080" imgH="228600" progId="Equation.3">
                  <p:embed/>
                </p:oleObj>
              </mc:Choice>
              <mc:Fallback>
                <p:oleObj name="Equation" r:id="rId4" imgW="622080" imgH="228600" progId="Equation.3">
                  <p:embed/>
                  <p:pic>
                    <p:nvPicPr>
                      <p:cNvPr id="3317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800600"/>
                        <a:ext cx="2197100" cy="808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83" name="Object 7"/>
          <p:cNvGraphicFramePr>
            <a:graphicFrameLocks noChangeAspect="1"/>
          </p:cNvGraphicFramePr>
          <p:nvPr/>
        </p:nvGraphicFramePr>
        <p:xfrm>
          <a:off x="6324600" y="4419600"/>
          <a:ext cx="36576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444240" progId="Equation.3">
                  <p:embed/>
                </p:oleObj>
              </mc:Choice>
              <mc:Fallback>
                <p:oleObj name="Equation" r:id="rId6" imgW="507960" imgH="444240" progId="Equation.3">
                  <p:embed/>
                  <p:pic>
                    <p:nvPicPr>
                      <p:cNvPr id="3317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4419600"/>
                        <a:ext cx="3657600" cy="1416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84" name="Text Box 8"/>
          <p:cNvSpPr txBox="1">
            <a:spLocks noChangeArrowheads="1"/>
          </p:cNvSpPr>
          <p:nvPr/>
        </p:nvSpPr>
        <p:spPr bwMode="auto">
          <a:xfrm>
            <a:off x="5029200" y="502920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7309842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ChangeArrowheads="1"/>
          </p:cNvSpPr>
          <p:nvPr/>
        </p:nvSpPr>
        <p:spPr bwMode="auto">
          <a:xfrm>
            <a:off x="2171700" y="533400"/>
            <a:ext cx="7848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FF"/>
                </a:solidFill>
              </a:rPr>
              <a:t>Assume </a:t>
            </a:r>
            <a:r>
              <a:rPr lang="en-US" altLang="en-US" b="1" i="1">
                <a:solidFill>
                  <a:srgbClr val="0000FF"/>
                </a:solidFill>
              </a:rPr>
              <a:t>q</a:t>
            </a:r>
            <a:r>
              <a:rPr lang="en-US" altLang="en-US" b="1">
                <a:solidFill>
                  <a:srgbClr val="0000FF"/>
                </a:solidFill>
              </a:rPr>
              <a:t> is small, and </a:t>
            </a:r>
            <a:r>
              <a:rPr lang="en-US" altLang="en-US" b="1" i="1">
                <a:solidFill>
                  <a:srgbClr val="0000FF"/>
                </a:solidFill>
              </a:rPr>
              <a:t>u</a:t>
            </a:r>
            <a:r>
              <a:rPr lang="en-US" altLang="en-US" b="1">
                <a:solidFill>
                  <a:srgbClr val="0000FF"/>
                </a:solidFill>
              </a:rPr>
              <a:t> &gt;&gt; </a:t>
            </a:r>
            <a:r>
              <a:rPr lang="en-US" altLang="en-US" b="1" i="1">
                <a:solidFill>
                  <a:srgbClr val="0000FF"/>
                </a:solidFill>
              </a:rPr>
              <a:t>v :</a:t>
            </a:r>
          </a:p>
          <a:p>
            <a:endParaRPr lang="en-US" altLang="en-US" b="1" i="1">
              <a:solidFill>
                <a:srgbClr val="0000FF"/>
              </a:solidFill>
            </a:endParaRPr>
          </a:p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</a:rPr>
              <a:t>Selection against a completely </a:t>
            </a:r>
            <a:r>
              <a:rPr lang="en-US" altLang="en-US" b="1">
                <a:solidFill>
                  <a:srgbClr val="000000"/>
                </a:solidFill>
              </a:rPr>
              <a:t>recessive</a:t>
            </a:r>
            <a:r>
              <a:rPr lang="en-US" altLang="en-US">
                <a:solidFill>
                  <a:srgbClr val="000000"/>
                </a:solidFill>
              </a:rPr>
              <a:t> allele:</a:t>
            </a:r>
          </a:p>
          <a:p>
            <a:endParaRPr lang="en-US" altLang="en-US">
              <a:solidFill>
                <a:srgbClr val="000000"/>
              </a:solidFill>
            </a:endParaRPr>
          </a:p>
          <a:p>
            <a:r>
              <a:rPr lang="en-US" altLang="en-US">
                <a:solidFill>
                  <a:srgbClr val="000000"/>
                </a:solidFill>
              </a:rPr>
              <a:t>	  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	       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		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 – s</a:t>
            </a:r>
          </a:p>
          <a:p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32803" name="Object 3"/>
          <p:cNvGraphicFramePr>
            <a:graphicFrameLocks noChangeAspect="1"/>
          </p:cNvGraphicFramePr>
          <p:nvPr/>
        </p:nvGraphicFramePr>
        <p:xfrm>
          <a:off x="4953000" y="2743201"/>
          <a:ext cx="2286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07960" imgH="444240" progId="Equation.3">
                  <p:embed/>
                </p:oleObj>
              </mc:Choice>
              <mc:Fallback>
                <p:oleObj name="Equation" r:id="rId2" imgW="507960" imgH="444240" progId="Equation.3">
                  <p:embed/>
                  <p:pic>
                    <p:nvPicPr>
                      <p:cNvPr id="3328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743201"/>
                        <a:ext cx="2286000" cy="885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4" name="Text Box 4"/>
          <p:cNvSpPr txBox="1">
            <a:spLocks noChangeArrowheads="1"/>
          </p:cNvSpPr>
          <p:nvPr/>
        </p:nvSpPr>
        <p:spPr bwMode="auto">
          <a:xfrm>
            <a:off x="2078039" y="3962400"/>
            <a:ext cx="724730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</a:rPr>
              <a:t>Selection against a completely </a:t>
            </a:r>
            <a:r>
              <a:rPr lang="en-US" altLang="en-US" b="1">
                <a:solidFill>
                  <a:srgbClr val="000000"/>
                </a:solidFill>
              </a:rPr>
              <a:t>dominant</a:t>
            </a:r>
            <a:r>
              <a:rPr lang="en-US" altLang="en-US">
                <a:solidFill>
                  <a:srgbClr val="000000"/>
                </a:solidFill>
              </a:rPr>
              <a:t> allele:</a:t>
            </a:r>
          </a:p>
          <a:p>
            <a:endParaRPr lang="en-US" altLang="en-US">
              <a:solidFill>
                <a:srgbClr val="000000"/>
              </a:solidFill>
            </a:endParaRPr>
          </a:p>
          <a:p>
            <a:r>
              <a:rPr lang="en-US" altLang="en-US">
                <a:solidFill>
                  <a:srgbClr val="000000"/>
                </a:solidFill>
              </a:rPr>
              <a:t>	  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	       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1– s	W</a:t>
            </a:r>
            <a:r>
              <a:rPr lang="en-US" altLang="en-US" baseline="-25000">
                <a:solidFill>
                  <a:srgbClr val="000000"/>
                </a:solidFill>
              </a:rPr>
              <a:t>aa</a:t>
            </a:r>
            <a:r>
              <a:rPr lang="en-US" altLang="en-US">
                <a:solidFill>
                  <a:srgbClr val="000000"/>
                </a:solidFill>
              </a:rPr>
              <a:t> = 1 – s</a:t>
            </a:r>
          </a:p>
          <a:p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32805" name="Object 5"/>
          <p:cNvGraphicFramePr>
            <a:graphicFrameLocks noChangeAspect="1"/>
          </p:cNvGraphicFramePr>
          <p:nvPr/>
        </p:nvGraphicFramePr>
        <p:xfrm>
          <a:off x="5238750" y="5537201"/>
          <a:ext cx="17145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0880" imgH="393480" progId="Equation.3">
                  <p:embed/>
                </p:oleObj>
              </mc:Choice>
              <mc:Fallback>
                <p:oleObj name="Equation" r:id="rId4" imgW="380880" imgH="393480" progId="Equation.3">
                  <p:embed/>
                  <p:pic>
                    <p:nvPicPr>
                      <p:cNvPr id="3328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750" y="5537201"/>
                        <a:ext cx="1714500" cy="784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206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2306639" y="304801"/>
            <a:ext cx="7577137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1">
                <a:solidFill>
                  <a:srgbClr val="3333CC"/>
                </a:solidFill>
              </a:rPr>
              <a:t>Response of a </a:t>
            </a:r>
            <a:r>
              <a:rPr lang="en-US" altLang="en-US" sz="2000" b="1" i="1">
                <a:solidFill>
                  <a:srgbClr val="3333CC"/>
                </a:solidFill>
              </a:rPr>
              <a:t>Drosophila melanogaster</a:t>
            </a:r>
            <a:r>
              <a:rPr lang="en-US" altLang="en-US" sz="2000" b="1">
                <a:solidFill>
                  <a:srgbClr val="3333CC"/>
                </a:solidFill>
              </a:rPr>
              <a:t> Population to X-rays</a:t>
            </a:r>
          </a:p>
          <a:p>
            <a:pPr algn="ctr"/>
            <a:r>
              <a:rPr lang="en-US" altLang="en-US" sz="1800">
                <a:solidFill>
                  <a:srgbClr val="000000"/>
                </a:solidFill>
              </a:rPr>
              <a:t>From: K. Sankaranarayanan. 1964. Genetics 50:131-150</a:t>
            </a:r>
          </a:p>
        </p:txBody>
      </p:sp>
      <p:pic>
        <p:nvPicPr>
          <p:cNvPr id="292867" name="Picture 3" descr="Drosophilia x-ray ex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4" y="1219201"/>
            <a:ext cx="573087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868" name="Picture 4" descr="drosophila_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066800"/>
            <a:ext cx="1508125" cy="15240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8991600" y="1293813"/>
            <a:ext cx="1187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CONTROL</a:t>
            </a:r>
          </a:p>
        </p:txBody>
      </p:sp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8848726" y="4799014"/>
            <a:ext cx="1571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>
                <a:solidFill>
                  <a:srgbClr val="000000"/>
                </a:solidFill>
              </a:rPr>
              <a:t>IRRADIATED</a:t>
            </a:r>
          </a:p>
          <a:p>
            <a:pPr algn="ctr"/>
            <a:r>
              <a:rPr lang="en-US" altLang="en-US" sz="1600" b="1">
                <a:solidFill>
                  <a:srgbClr val="000000"/>
                </a:solidFill>
              </a:rPr>
              <a:t> POPULATION</a:t>
            </a:r>
          </a:p>
        </p:txBody>
      </p:sp>
      <p:sp>
        <p:nvSpPr>
          <p:cNvPr id="292871" name="Text Box 7"/>
          <p:cNvSpPr txBox="1">
            <a:spLocks noChangeArrowheads="1"/>
          </p:cNvSpPr>
          <p:nvPr/>
        </p:nvSpPr>
        <p:spPr bwMode="auto">
          <a:xfrm>
            <a:off x="5378450" y="6170613"/>
            <a:ext cx="1671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GENERATIONS</a:t>
            </a:r>
          </a:p>
        </p:txBody>
      </p:sp>
      <p:sp>
        <p:nvSpPr>
          <p:cNvPr id="292872" name="Text Box 8"/>
          <p:cNvSpPr txBox="1">
            <a:spLocks noChangeArrowheads="1"/>
          </p:cNvSpPr>
          <p:nvPr/>
        </p:nvSpPr>
        <p:spPr bwMode="auto">
          <a:xfrm rot="-5400000">
            <a:off x="1968500" y="3594100"/>
            <a:ext cx="2190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EGG HATCHABILITY</a:t>
            </a:r>
          </a:p>
        </p:txBody>
      </p:sp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7772400" y="3138488"/>
            <a:ext cx="2667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>
                <a:solidFill>
                  <a:srgbClr val="000000"/>
                </a:solidFill>
              </a:rPr>
              <a:t>RESPONSE TO CESSATION OF RADIATION</a:t>
            </a: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 flipH="1" flipV="1">
            <a:off x="7162800" y="3200400"/>
            <a:ext cx="533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H="1" flipV="1">
            <a:off x="6400800" y="2895600"/>
            <a:ext cx="533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2876" name="Line 12"/>
          <p:cNvSpPr>
            <a:spLocks noChangeShapeType="1"/>
          </p:cNvSpPr>
          <p:nvPr/>
        </p:nvSpPr>
        <p:spPr bwMode="auto">
          <a:xfrm flipH="1" flipV="1">
            <a:off x="5562600" y="2514600"/>
            <a:ext cx="533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25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Text Box 2"/>
          <p:cNvSpPr txBox="1">
            <a:spLocks noChangeArrowheads="1"/>
          </p:cNvSpPr>
          <p:nvPr/>
        </p:nvSpPr>
        <p:spPr bwMode="auto">
          <a:xfrm>
            <a:off x="1795464" y="279400"/>
            <a:ext cx="86010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Assumptions:</a:t>
            </a:r>
          </a:p>
        </p:txBody>
      </p:sp>
      <p:sp>
        <p:nvSpPr>
          <p:cNvPr id="287750" name="Text Box 6"/>
          <p:cNvSpPr txBox="1">
            <a:spLocks noChangeArrowheads="1"/>
          </p:cNvSpPr>
          <p:nvPr/>
        </p:nvSpPr>
        <p:spPr bwMode="auto">
          <a:xfrm>
            <a:off x="10575925" y="954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D8C20D04-C4D8-4A6A-81F7-87D0BE7EE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1" y="4267201"/>
            <a:ext cx="8601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FF"/>
                </a:solidFill>
              </a:rPr>
              <a:t>Goal:</a:t>
            </a:r>
          </a:p>
          <a:p>
            <a:endParaRPr lang="en-US" altLang="en-US" sz="2800" b="1" dirty="0"/>
          </a:p>
          <a:p>
            <a:r>
              <a:rPr lang="en-US" altLang="en-US" dirty="0"/>
              <a:t>	Estimate the frequency of (</a:t>
            </a:r>
            <a:r>
              <a:rPr lang="en-US" altLang="en-US" b="1" dirty="0">
                <a:solidFill>
                  <a:srgbClr val="0000FF"/>
                </a:solidFill>
              </a:rPr>
              <a:t>A</a:t>
            </a:r>
            <a:r>
              <a:rPr lang="en-US" altLang="en-US" dirty="0"/>
              <a:t>) and (</a:t>
            </a:r>
            <a:r>
              <a:rPr lang="en-US" altLang="en-US" b="1" dirty="0">
                <a:solidFill>
                  <a:srgbClr val="FF3300"/>
                </a:solidFill>
              </a:rPr>
              <a:t>a</a:t>
            </a:r>
            <a:r>
              <a:rPr lang="en-US" alt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15EB01-B1DF-AB63-340F-06ED86E2D4AA}"/>
              </a:ext>
            </a:extLst>
          </p:cNvPr>
          <p:cNvSpPr txBox="1"/>
          <p:nvPr/>
        </p:nvSpPr>
        <p:spPr>
          <a:xfrm>
            <a:off x="2514600" y="1365765"/>
            <a:ext cx="60979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Diploid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Autosomal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2 alleles (</a:t>
            </a:r>
            <a:r>
              <a:rPr lang="en-US" altLang="en-US" b="1" dirty="0">
                <a:solidFill>
                  <a:schemeClr val="accent2"/>
                </a:solidFill>
              </a:rPr>
              <a:t>A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FF3300"/>
                </a:solidFill>
              </a:rPr>
              <a:t>a</a:t>
            </a:r>
            <a:r>
              <a:rPr lang="en-US" alt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/>
              <a:t>Simple life cycle: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16407</TotalTime>
  <Words>2654</Words>
  <Application>Microsoft Office PowerPoint</Application>
  <PresentationFormat>Widescreen</PresentationFormat>
  <Paragraphs>544</Paragraphs>
  <Slides>83</Slides>
  <Notes>7</Notes>
  <HiddenSlides>31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1" baseType="lpstr">
      <vt:lpstr>Arial</vt:lpstr>
      <vt:lpstr>Calibri</vt:lpstr>
      <vt:lpstr>Franklin Gothic Book</vt:lpstr>
      <vt:lpstr>Symbol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USU Dept. of Biology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pfrender</dc:creator>
  <cp:lastModifiedBy>Brian Gall</cp:lastModifiedBy>
  <cp:revision>341</cp:revision>
  <dcterms:created xsi:type="dcterms:W3CDTF">2001-12-18T21:33:45Z</dcterms:created>
  <dcterms:modified xsi:type="dcterms:W3CDTF">2025-03-10T12:26:13Z</dcterms:modified>
</cp:coreProperties>
</file>