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464" r:id="rId2"/>
    <p:sldId id="478" r:id="rId3"/>
    <p:sldId id="484" r:id="rId4"/>
    <p:sldId id="295" r:id="rId5"/>
    <p:sldId id="465" r:id="rId6"/>
    <p:sldId id="466" r:id="rId7"/>
    <p:sldId id="480" r:id="rId8"/>
    <p:sldId id="469" r:id="rId9"/>
    <p:sldId id="468" r:id="rId10"/>
    <p:sldId id="470" r:id="rId11"/>
    <p:sldId id="471" r:id="rId12"/>
    <p:sldId id="472" r:id="rId13"/>
    <p:sldId id="482" r:id="rId14"/>
    <p:sldId id="483" r:id="rId15"/>
    <p:sldId id="474" r:id="rId16"/>
    <p:sldId id="473" r:id="rId17"/>
    <p:sldId id="441" r:id="rId18"/>
    <p:sldId id="476" r:id="rId19"/>
    <p:sldId id="433" r:id="rId20"/>
    <p:sldId id="475" r:id="rId21"/>
    <p:sldId id="477" r:id="rId22"/>
    <p:sldId id="422" r:id="rId23"/>
    <p:sldId id="485" r:id="rId24"/>
    <p:sldId id="443" r:id="rId25"/>
    <p:sldId id="440" r:id="rId26"/>
    <p:sldId id="479" r:id="rId27"/>
    <p:sldId id="444" r:id="rId28"/>
    <p:sldId id="445" r:id="rId29"/>
    <p:sldId id="446" r:id="rId30"/>
    <p:sldId id="448" r:id="rId31"/>
    <p:sldId id="438" r:id="rId32"/>
    <p:sldId id="439" r:id="rId33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Boo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Boo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Boo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Boo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Book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Franklin Gothic Book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Franklin Gothic Book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Franklin Gothic Book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Franklin Gothic Boo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  <a:srgbClr val="FF3300"/>
    <a:srgbClr val="CC6600"/>
    <a:srgbClr val="FF9900"/>
    <a:srgbClr val="FF9933"/>
    <a:srgbClr val="FFCC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4469" autoAdjust="0"/>
  </p:normalViewPr>
  <p:slideViewPr>
    <p:cSldViewPr>
      <p:cViewPr varScale="1">
        <p:scale>
          <a:sx n="70" d="100"/>
          <a:sy n="70" d="100"/>
        </p:scale>
        <p:origin x="26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pitchFamily="18" charset="0"/>
              </a:defRPr>
            </a:lvl1pPr>
          </a:lstStyle>
          <a:p>
            <a:fld id="{5F7CC9A1-3367-4570-A109-EDF0A3E240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021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C64DF-FFA2-4607-A68A-4005E7DA26E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B80E9-26D3-40E8-B4F4-CA8618F61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11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B80E9-26D3-40E8-B4F4-CA8618F61F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56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Transposable element actually codes for a reverse transcriptase enzyme that copies itself</a:t>
            </a:r>
            <a:r>
              <a:rPr lang="en-US" baseline="0" dirty="0"/>
              <a:t> back into a new position</a:t>
            </a:r>
          </a:p>
          <a:p>
            <a:r>
              <a:rPr lang="en-US" baseline="0" dirty="0"/>
              <a:t>Very similar to HIV or retroviruses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B80E9-26D3-40E8-B4F4-CA8618F61F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78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https://www.cell.com/trends/ecology-evolution/abstract/S0169-5347(05)00249-1?large_figure=true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B80E9-26D3-40E8-B4F4-CA8618F61F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34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Roboto"/>
              </a:rPr>
              <a:t>Bone growth disorder that prevents cartilage from changing to bone</a:t>
            </a:r>
          </a:p>
          <a:p>
            <a:endParaRPr lang="en-US" b="0" i="0" dirty="0">
              <a:solidFill>
                <a:srgbClr val="333333"/>
              </a:solidFill>
              <a:effectLst/>
              <a:latin typeface="Roboto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Roboto"/>
              </a:rPr>
              <a:t>Figure 5. Increase of spontaneous cases of achondroplasia with paternal age and frequency of FGFR 3 mutations in sperm. (With permission from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/>
              </a:rPr>
              <a:t>Tiemann-Boege</a:t>
            </a:r>
            <a:r>
              <a:rPr lang="en-US" b="0" i="0" dirty="0">
                <a:solidFill>
                  <a:srgbClr val="333333"/>
                </a:solidFill>
                <a:effectLst/>
                <a:latin typeface="Roboto"/>
              </a:rPr>
              <a:t> et al. , 2002.) </a:t>
            </a:r>
          </a:p>
          <a:p>
            <a:endParaRPr lang="en-US" b="0" i="0" dirty="0">
              <a:solidFill>
                <a:srgbClr val="333333"/>
              </a:solidFill>
              <a:effectLst/>
              <a:latin typeface="Roboto"/>
            </a:endParaRPr>
          </a:p>
          <a:p>
            <a:r>
              <a:rPr lang="en-US" dirty="0"/>
              <a:t>https://www.researchgate.net/publication/8515487_Reproductive_function_of_the_ageing_male/figures?lo=1</a:t>
            </a:r>
            <a:r>
              <a:rPr lang="en-US" b="0" i="0" dirty="0">
                <a:solidFill>
                  <a:srgbClr val="333333"/>
                </a:solidFill>
                <a:effectLst/>
                <a:latin typeface="Roboto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B80E9-26D3-40E8-B4F4-CA8618F61F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72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have a short-term advantage coping with environmental stress but over the long term?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B80E9-26D3-40E8-B4F4-CA8618F61FD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16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 very poor eyesight and learned to visualize math problems in head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computers so employed hundreds of people to crunch equations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Published the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genetical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theory of natural selection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important book for the modern synthesis</a:t>
            </a:r>
          </a:p>
          <a:p>
            <a:pPr lvl="1"/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</a:t>
            </a:r>
            <a:r>
              <a:rPr lang="en-US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advances in statistics – correlation, ANOVA, founder of population genetics</a:t>
            </a: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B80E9-26D3-40E8-B4F4-CA8618F61FD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37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don’t organisms go extinct because of all the deleterious effects of mutation?!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B80E9-26D3-40E8-B4F4-CA8618F61FD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54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7611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409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699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69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707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593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439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415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2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90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229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25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lzhp5NuXo-k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8" name="Picture 4" descr="http://www.circuslionsrabbitry.com/photos/bunnies-gone-to-new-h/christmas%20p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0320"/>
            <a:ext cx="9191381" cy="687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1943100" y="10180"/>
            <a:ext cx="83058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3300"/>
                </a:solidFill>
                <a:latin typeface="Arial" charset="0"/>
              </a:rPr>
              <a:t>WHERE DOES THE VARIATION COME FROM?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2" descr="RECRIPRICOL TRANSLO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90600"/>
            <a:ext cx="3200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571" name="Text Box 3"/>
          <p:cNvSpPr txBox="1">
            <a:spLocks noChangeArrowheads="1"/>
          </p:cNvSpPr>
          <p:nvPr/>
        </p:nvSpPr>
        <p:spPr bwMode="auto">
          <a:xfrm>
            <a:off x="1828801" y="2133601"/>
            <a:ext cx="40544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1">
                <a:solidFill>
                  <a:srgbClr val="0000FF"/>
                </a:solidFill>
                <a:latin typeface="Arial" charset="0"/>
              </a:rPr>
              <a:t>Translocations of Genetic Material Between Chromosomes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Gene famili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7"/>
          <a:stretch/>
        </p:blipFill>
        <p:spPr bwMode="auto">
          <a:xfrm>
            <a:off x="1524000" y="1004800"/>
            <a:ext cx="7516812" cy="584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595" name="Text Box 3"/>
          <p:cNvSpPr txBox="1">
            <a:spLocks noChangeArrowheads="1"/>
          </p:cNvSpPr>
          <p:nvPr/>
        </p:nvSpPr>
        <p:spPr bwMode="auto">
          <a:xfrm>
            <a:off x="2057401" y="228601"/>
            <a:ext cx="34095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FF"/>
                </a:solidFill>
                <a:latin typeface="Arial" charset="0"/>
              </a:rPr>
              <a:t>GENE DUPLICATION:</a:t>
            </a:r>
          </a:p>
        </p:txBody>
      </p:sp>
      <p:pic>
        <p:nvPicPr>
          <p:cNvPr id="4" name="Picture 2" descr="http://upload.wikimedia.org/wikipedia/commons/7/72/Gene-duplicatio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57"/>
          <a:stretch/>
        </p:blipFill>
        <p:spPr bwMode="auto">
          <a:xfrm>
            <a:off x="7543800" y="1600200"/>
            <a:ext cx="3048000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2"/>
          <p:cNvSpPr txBox="1">
            <a:spLocks noChangeArrowheads="1"/>
          </p:cNvSpPr>
          <p:nvPr/>
        </p:nvSpPr>
        <p:spPr bwMode="auto">
          <a:xfrm>
            <a:off x="2044700" y="152401"/>
            <a:ext cx="810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0000FF"/>
                </a:solidFill>
                <a:latin typeface="Arial" charset="0"/>
              </a:rPr>
              <a:t>THE FATE OF DUPLICATE GENES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49120" y="838200"/>
            <a:ext cx="8534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Retain original function and provide additional copy of parent loci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Each gene has partial role in original product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Accumulate point mutation and become functionless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Gain a new function through mutation and selection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76601"/>
            <a:ext cx="7734298" cy="38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Text Box 3"/>
          <p:cNvSpPr txBox="1">
            <a:spLocks noChangeArrowheads="1"/>
          </p:cNvSpPr>
          <p:nvPr/>
        </p:nvSpPr>
        <p:spPr bwMode="auto">
          <a:xfrm>
            <a:off x="685800" y="381000"/>
            <a:ext cx="2514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00FF"/>
                </a:solidFill>
                <a:latin typeface="Arial" charset="0"/>
              </a:rPr>
              <a:t>Genome Duplication: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882" y="30480"/>
            <a:ext cx="6979118" cy="65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medicinalherbinfo.org/images/adders-tong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1" y="4097331"/>
            <a:ext cx="2121613" cy="251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9683" y="3697221"/>
            <a:ext cx="1769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Adders-Tongue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18764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3048"/>
            <a:ext cx="8686800" cy="678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91400" y="4534164"/>
            <a:ext cx="4572000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“It’s like someone has taken the encyclopaedias, ripped out all the individual pages, torn some of them, photocopied everything dozens of times, and stuffed the whole lot in a gigantic messy drawer….&amp; It’s like every page in its messy drawer is hard-bound!”</a:t>
            </a:r>
          </a:p>
        </p:txBody>
      </p:sp>
    </p:spTree>
    <p:extLst>
      <p:ext uri="{BB962C8B-B14F-4D97-AF65-F5344CB8AC3E}">
        <p14:creationId xmlns:p14="http://schemas.microsoft.com/office/powerpoint/2010/main" val="231611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ciencemag.org/content/323/5919/1308/F1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270" y="924635"/>
            <a:ext cx="8610600" cy="575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1533" y="164301"/>
            <a:ext cx="3801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of Mutation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65871" y="6560459"/>
            <a:ext cx="2244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Gago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et al. 2008.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3FB9A8-C261-4277-9C34-8CF76C4FFC33}"/>
              </a:ext>
            </a:extLst>
          </p:cNvPr>
          <p:cNvSpPr/>
          <p:nvPr/>
        </p:nvSpPr>
        <p:spPr>
          <a:xfrm>
            <a:off x="3489870" y="885167"/>
            <a:ext cx="3276600" cy="4992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9A52A5-2627-4EE2-BB9B-EF568045177A}"/>
              </a:ext>
            </a:extLst>
          </p:cNvPr>
          <p:cNvSpPr/>
          <p:nvPr/>
        </p:nvSpPr>
        <p:spPr>
          <a:xfrm>
            <a:off x="6723712" y="3667835"/>
            <a:ext cx="4157558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BA2475-CCA6-D063-DA5E-38CCE636CDE8}"/>
              </a:ext>
            </a:extLst>
          </p:cNvPr>
          <p:cNvSpPr txBox="1"/>
          <p:nvPr/>
        </p:nvSpPr>
        <p:spPr>
          <a:xfrm>
            <a:off x="7680870" y="1834570"/>
            <a:ext cx="4261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What do these results suggest?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42F117-3722-B0A5-0149-5F5C0868DBC1}"/>
              </a:ext>
            </a:extLst>
          </p:cNvPr>
          <p:cNvSpPr txBox="1"/>
          <p:nvPr/>
        </p:nvSpPr>
        <p:spPr>
          <a:xfrm>
            <a:off x="155811" y="527628"/>
            <a:ext cx="19624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Mutations per unit of time (usually generation)</a:t>
            </a:r>
          </a:p>
        </p:txBody>
      </p:sp>
    </p:spTree>
    <p:extLst>
      <p:ext uri="{BB962C8B-B14F-4D97-AF65-F5344CB8AC3E}">
        <p14:creationId xmlns:p14="http://schemas.microsoft.com/office/powerpoint/2010/main" val="10366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398584" y="2590800"/>
            <a:ext cx="9394831" cy="2616199"/>
            <a:chOff x="316" y="1727"/>
            <a:chExt cx="5918" cy="1648"/>
          </a:xfrm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316" y="1727"/>
              <a:ext cx="5918" cy="1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 dirty="0">
                  <a:latin typeface="Arial" charset="0"/>
                </a:rPr>
                <a:t>ORGANISM	GENOME SIZE		PER BASE	</a:t>
              </a:r>
              <a:r>
                <a:rPr lang="en-US" altLang="en-US" sz="2000" b="1" dirty="0">
                  <a:latin typeface="Arial" charset="0"/>
                </a:rPr>
                <a:t>MUT RATE * GEN SIZE</a:t>
              </a:r>
              <a:endParaRPr lang="en-US" altLang="en-US" b="1" dirty="0">
                <a:latin typeface="Arial" charset="0"/>
              </a:endParaRPr>
            </a:p>
            <a:p>
              <a:endParaRPr lang="en-US" altLang="en-US" b="1" dirty="0">
                <a:latin typeface="Arial" charset="0"/>
              </a:endParaRPr>
            </a:p>
            <a:p>
              <a:r>
                <a:rPr lang="en-US" altLang="en-US" sz="2000" dirty="0">
                  <a:latin typeface="Arial" charset="0"/>
                </a:rPr>
                <a:t>Phage M13	    6.4 x 10</a:t>
              </a:r>
              <a:r>
                <a:rPr lang="en-US" altLang="en-US" sz="2000" baseline="30000" dirty="0">
                  <a:latin typeface="Arial" charset="0"/>
                </a:rPr>
                <a:t>3</a:t>
              </a:r>
              <a:r>
                <a:rPr lang="en-US" altLang="en-US" sz="2000" dirty="0">
                  <a:latin typeface="Arial" charset="0"/>
                </a:rPr>
                <a:t>		7.2 x 10</a:t>
              </a:r>
              <a:r>
                <a:rPr lang="en-US" altLang="en-US" sz="2000" baseline="30000" dirty="0">
                  <a:latin typeface="Arial" charset="0"/>
                </a:rPr>
                <a:t>-7</a:t>
              </a:r>
              <a:r>
                <a:rPr lang="en-US" altLang="en-US" sz="2000" dirty="0">
                  <a:latin typeface="Arial" charset="0"/>
                </a:rPr>
                <a:t>	0.0046</a:t>
              </a:r>
            </a:p>
            <a:p>
              <a:r>
                <a:rPr lang="en-US" altLang="en-US" sz="2000" dirty="0">
                  <a:latin typeface="Arial" charset="0"/>
                </a:rPr>
                <a:t>Phage lambda	    4.8 x 10</a:t>
              </a:r>
              <a:r>
                <a:rPr lang="en-US" altLang="en-US" sz="2000" baseline="30000" dirty="0">
                  <a:latin typeface="Arial" charset="0"/>
                </a:rPr>
                <a:t>4</a:t>
              </a:r>
              <a:r>
                <a:rPr lang="en-US" altLang="en-US" sz="2000" dirty="0">
                  <a:latin typeface="Arial" charset="0"/>
                </a:rPr>
                <a:t>		7.7 x 10</a:t>
              </a:r>
              <a:r>
                <a:rPr lang="en-US" altLang="en-US" sz="2000" baseline="30000" dirty="0">
                  <a:latin typeface="Arial" charset="0"/>
                </a:rPr>
                <a:t>-8</a:t>
              </a:r>
              <a:r>
                <a:rPr lang="en-US" altLang="en-US" sz="2000" dirty="0">
                  <a:latin typeface="Arial" charset="0"/>
                </a:rPr>
                <a:t>	0.0038</a:t>
              </a:r>
            </a:p>
            <a:p>
              <a:r>
                <a:rPr lang="en-US" altLang="en-US" sz="2000" dirty="0">
                  <a:latin typeface="Arial" charset="0"/>
                </a:rPr>
                <a:t>Phage T2, T4	    1.6 x 10</a:t>
              </a:r>
              <a:r>
                <a:rPr lang="en-US" altLang="en-US" sz="2000" baseline="30000" dirty="0">
                  <a:latin typeface="Arial" charset="0"/>
                </a:rPr>
                <a:t>5</a:t>
              </a:r>
              <a:r>
                <a:rPr lang="en-US" altLang="en-US" sz="2000" dirty="0">
                  <a:latin typeface="Arial" charset="0"/>
                </a:rPr>
                <a:t>		2.4 x 10</a:t>
              </a:r>
              <a:r>
                <a:rPr lang="en-US" altLang="en-US" sz="2000" baseline="30000" dirty="0">
                  <a:latin typeface="Arial" charset="0"/>
                </a:rPr>
                <a:t>-8</a:t>
              </a:r>
              <a:r>
                <a:rPr lang="en-US" altLang="en-US" sz="2000" dirty="0">
                  <a:latin typeface="Arial" charset="0"/>
                </a:rPr>
                <a:t>	0.0038</a:t>
              </a:r>
            </a:p>
            <a:p>
              <a:r>
                <a:rPr lang="en-US" altLang="en-US" sz="2000" dirty="0">
                  <a:latin typeface="Arial" charset="0"/>
                </a:rPr>
                <a:t>E. coli		    4.7 x 10</a:t>
              </a:r>
              <a:r>
                <a:rPr lang="en-US" altLang="en-US" sz="2000" baseline="30000" dirty="0">
                  <a:latin typeface="Arial" charset="0"/>
                </a:rPr>
                <a:t>6</a:t>
              </a:r>
              <a:r>
                <a:rPr lang="en-US" altLang="en-US" sz="2000" dirty="0">
                  <a:latin typeface="Arial" charset="0"/>
                </a:rPr>
                <a:t>		5.4 x 10</a:t>
              </a:r>
              <a:r>
                <a:rPr lang="en-US" altLang="en-US" sz="2000" baseline="30000" dirty="0">
                  <a:latin typeface="Arial" charset="0"/>
                </a:rPr>
                <a:t>-10</a:t>
              </a:r>
              <a:r>
                <a:rPr lang="en-US" altLang="en-US" sz="2000" dirty="0">
                  <a:latin typeface="Arial" charset="0"/>
                </a:rPr>
                <a:t>	0.0025</a:t>
              </a:r>
            </a:p>
            <a:p>
              <a:r>
                <a:rPr lang="en-US" altLang="en-US" sz="2000" dirty="0">
                  <a:latin typeface="Arial" charset="0"/>
                </a:rPr>
                <a:t>Yeast		    1.4 x 10</a:t>
              </a:r>
              <a:r>
                <a:rPr lang="en-US" altLang="en-US" sz="2000" baseline="30000" dirty="0">
                  <a:latin typeface="Arial" charset="0"/>
                </a:rPr>
                <a:t>7</a:t>
              </a:r>
              <a:r>
                <a:rPr lang="en-US" altLang="en-US" sz="2000" dirty="0">
                  <a:latin typeface="Arial" charset="0"/>
                </a:rPr>
                <a:t>		2.2 x 10</a:t>
              </a:r>
              <a:r>
                <a:rPr lang="en-US" altLang="en-US" sz="2000" baseline="30000" dirty="0">
                  <a:latin typeface="Arial" charset="0"/>
                </a:rPr>
                <a:t>-10</a:t>
              </a:r>
              <a:r>
                <a:rPr lang="en-US" altLang="en-US" sz="2000" dirty="0">
                  <a:latin typeface="Arial" charset="0"/>
                </a:rPr>
                <a:t>	0.0031</a:t>
              </a:r>
            </a:p>
            <a:p>
              <a:r>
                <a:rPr lang="en-US" altLang="en-US" sz="2000" dirty="0" err="1">
                  <a:latin typeface="Arial" charset="0"/>
                </a:rPr>
                <a:t>Neurospora</a:t>
              </a:r>
              <a:r>
                <a:rPr lang="en-US" altLang="en-US" sz="2000" dirty="0">
                  <a:latin typeface="Arial" charset="0"/>
                </a:rPr>
                <a:t>	    4.2 x 10</a:t>
              </a:r>
              <a:r>
                <a:rPr lang="en-US" altLang="en-US" sz="2000" baseline="30000" dirty="0">
                  <a:latin typeface="Arial" charset="0"/>
                </a:rPr>
                <a:t>7</a:t>
              </a:r>
              <a:r>
                <a:rPr lang="en-US" altLang="en-US" sz="2000" dirty="0">
                  <a:latin typeface="Arial" charset="0"/>
                </a:rPr>
                <a:t>		7.2 x 10</a:t>
              </a:r>
              <a:r>
                <a:rPr lang="en-US" altLang="en-US" sz="2000" baseline="30000" dirty="0">
                  <a:latin typeface="Arial" charset="0"/>
                </a:rPr>
                <a:t>-11</a:t>
              </a:r>
              <a:r>
                <a:rPr lang="en-US" altLang="en-US" sz="2000" dirty="0">
                  <a:latin typeface="Arial" charset="0"/>
                </a:rPr>
                <a:t>	0.0030</a:t>
              </a: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384" y="2016"/>
              <a:ext cx="49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384" y="3360"/>
              <a:ext cx="49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7813677" y="2416176"/>
            <a:ext cx="2979738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84225" y="304800"/>
            <a:ext cx="2823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Rate of Mutation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1" y="1111905"/>
            <a:ext cx="6633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Let’s look at this another 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Scaling mutation rate to genome size</a:t>
            </a:r>
          </a:p>
        </p:txBody>
      </p:sp>
      <p:pic>
        <p:nvPicPr>
          <p:cNvPr id="11" name="Picture 10" descr="Drake Constant Mut rat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0848"/>
          <a:stretch/>
        </p:blipFill>
        <p:spPr bwMode="auto">
          <a:xfrm>
            <a:off x="12420600" y="1752600"/>
            <a:ext cx="4231640" cy="300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296401" y="6400800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Drake 1991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9A8AD-B3E4-CF55-0229-EF3CFE37123E}"/>
              </a:ext>
            </a:extLst>
          </p:cNvPr>
          <p:cNvSpPr txBox="1"/>
          <p:nvPr/>
        </p:nvSpPr>
        <p:spPr>
          <a:xfrm>
            <a:off x="6016930" y="2787233"/>
            <a:ext cx="13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(prob of mut)</a:t>
            </a:r>
          </a:p>
        </p:txBody>
      </p:sp>
    </p:spTree>
    <p:extLst>
      <p:ext uri="{BB962C8B-B14F-4D97-AF65-F5344CB8AC3E}">
        <p14:creationId xmlns:p14="http://schemas.microsoft.com/office/powerpoint/2010/main" val="161785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762001" y="914401"/>
            <a:ext cx="951992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3300"/>
              </a:buClr>
              <a:buFont typeface="Wingdings" pitchFamily="2" charset="2"/>
              <a:buChar char="§"/>
            </a:pPr>
            <a:r>
              <a:rPr lang="en-US" altLang="en-US" sz="2000" dirty="0">
                <a:latin typeface="Arial" charset="0"/>
              </a:rPr>
              <a:t>Most of this work on simple organisms</a:t>
            </a:r>
          </a:p>
          <a:p>
            <a:pPr>
              <a:buClr>
                <a:srgbClr val="FF3300"/>
              </a:buClr>
              <a:buFont typeface="Wingdings" pitchFamily="2" charset="2"/>
              <a:buChar char="§"/>
            </a:pPr>
            <a:endParaRPr lang="en-US" altLang="en-US" sz="2000" dirty="0">
              <a:latin typeface="Arial" charset="0"/>
            </a:endParaRPr>
          </a:p>
          <a:p>
            <a:pPr>
              <a:buClr>
                <a:srgbClr val="FF3300"/>
              </a:buClr>
              <a:buFont typeface="Wingdings" pitchFamily="2" charset="2"/>
              <a:buChar char="§"/>
            </a:pPr>
            <a:r>
              <a:rPr lang="en-US" altLang="en-US" sz="2000" dirty="0">
                <a:latin typeface="Arial" charset="0"/>
              </a:rPr>
              <a:t>The genomic </a:t>
            </a:r>
            <a:r>
              <a:rPr lang="en-US" altLang="en-US" sz="2000" dirty="0">
                <a:solidFill>
                  <a:srgbClr val="0000FF"/>
                </a:solidFill>
                <a:latin typeface="Arial" charset="0"/>
              </a:rPr>
              <a:t>deleterious</a:t>
            </a:r>
            <a:r>
              <a:rPr lang="en-US" altLang="en-US" sz="2000" dirty="0">
                <a:latin typeface="Arial" charset="0"/>
              </a:rPr>
              <a:t> mutation rate:</a:t>
            </a:r>
          </a:p>
          <a:p>
            <a:pPr>
              <a:buClr>
                <a:srgbClr val="FF3300"/>
              </a:buClr>
              <a:buFont typeface="Wingdings" pitchFamily="2" charset="2"/>
              <a:buNone/>
            </a:pPr>
            <a:r>
              <a:rPr lang="en-US" altLang="en-US" sz="2000" dirty="0">
                <a:latin typeface="Arial" charset="0"/>
              </a:rPr>
              <a:t>	</a:t>
            </a:r>
            <a:r>
              <a:rPr lang="en-US" altLang="en-US" sz="2000" dirty="0">
                <a:latin typeface="Arial" charset="0"/>
                <a:sym typeface="Symbol" pitchFamily="18" charset="2"/>
              </a:rPr>
              <a:t> 0.004/cell division in </a:t>
            </a:r>
            <a:r>
              <a:rPr lang="en-US" altLang="en-US" sz="2000" i="1" dirty="0">
                <a:latin typeface="Arial" charset="0"/>
                <a:sym typeface="Symbol" pitchFamily="18" charset="2"/>
              </a:rPr>
              <a:t>E. coli</a:t>
            </a:r>
          </a:p>
          <a:p>
            <a:pPr>
              <a:buClr>
                <a:srgbClr val="FF3300"/>
              </a:buClr>
              <a:buFont typeface="Wingdings" pitchFamily="2" charset="2"/>
              <a:buNone/>
            </a:pPr>
            <a:r>
              <a:rPr lang="en-US" altLang="en-US" sz="2000" dirty="0">
                <a:latin typeface="Arial" charset="0"/>
                <a:sym typeface="Symbol" pitchFamily="18" charset="2"/>
              </a:rPr>
              <a:t>	 1.5/generation in </a:t>
            </a:r>
            <a:r>
              <a:rPr lang="en-US" altLang="en-US" sz="2000" i="1" dirty="0">
                <a:latin typeface="Arial" charset="0"/>
                <a:sym typeface="Symbol" pitchFamily="18" charset="2"/>
              </a:rPr>
              <a:t>D. melanogaster</a:t>
            </a:r>
          </a:p>
          <a:p>
            <a:pPr>
              <a:buClr>
                <a:srgbClr val="FF3300"/>
              </a:buClr>
            </a:pPr>
            <a:r>
              <a:rPr lang="en-US" altLang="en-US" sz="2000" i="1" dirty="0">
                <a:latin typeface="Arial" charset="0"/>
                <a:sym typeface="Symbol" pitchFamily="18" charset="2"/>
              </a:rPr>
              <a:t>	</a:t>
            </a:r>
            <a:r>
              <a:rPr lang="en-US" altLang="en-US" sz="2000" dirty="0">
                <a:latin typeface="Arial" charset="0"/>
                <a:sym typeface="Symbol" pitchFamily="18" charset="2"/>
              </a:rPr>
              <a:t> 12-162 /generation in </a:t>
            </a:r>
            <a:r>
              <a:rPr lang="en-US" altLang="en-US" sz="2000" i="1" dirty="0">
                <a:latin typeface="Arial" charset="0"/>
                <a:sym typeface="Symbol" pitchFamily="18" charset="2"/>
              </a:rPr>
              <a:t>H. sapiens</a:t>
            </a:r>
          </a:p>
          <a:p>
            <a:pPr>
              <a:buClr>
                <a:srgbClr val="FF3300"/>
              </a:buClr>
              <a:buFont typeface="Wingdings" pitchFamily="2" charset="2"/>
              <a:buNone/>
            </a:pPr>
            <a:r>
              <a:rPr lang="en-US" altLang="en-US" sz="2000" dirty="0">
                <a:latin typeface="Arial" charset="0"/>
                <a:sym typeface="Symbol" pitchFamily="18" charset="2"/>
              </a:rPr>
              <a:t>	</a:t>
            </a:r>
          </a:p>
          <a:p>
            <a:pPr>
              <a:buClr>
                <a:srgbClr val="FF3300"/>
              </a:buClr>
              <a:buFont typeface="Wingdings" pitchFamily="2" charset="2"/>
              <a:buChar char="§"/>
            </a:pPr>
            <a:r>
              <a:rPr lang="en-US" altLang="en-US" sz="2000" dirty="0">
                <a:latin typeface="Arial" charset="0"/>
                <a:sym typeface="Symbol" pitchFamily="18" charset="2"/>
              </a:rPr>
              <a:t>High rates in flies and humans suggest Drake’s constancy hypothesis cannot be extended to higher organisms</a:t>
            </a:r>
          </a:p>
        </p:txBody>
      </p:sp>
      <p:sp>
        <p:nvSpPr>
          <p:cNvPr id="205831" name="Text Box 7"/>
          <p:cNvSpPr txBox="1">
            <a:spLocks noChangeArrowheads="1"/>
          </p:cNvSpPr>
          <p:nvPr/>
        </p:nvSpPr>
        <p:spPr bwMode="auto">
          <a:xfrm>
            <a:off x="3057347" y="142719"/>
            <a:ext cx="57583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FF3300"/>
                </a:solidFill>
                <a:latin typeface="Arial" charset="0"/>
              </a:rPr>
              <a:t>Constant of Mutation Rates?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3"/>
          <a:stretch/>
        </p:blipFill>
        <p:spPr bwMode="auto">
          <a:xfrm>
            <a:off x="4664766" y="3612746"/>
            <a:ext cx="6697617" cy="31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43801" y="6434258"/>
            <a:ext cx="1102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Lynch 2010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2" y="4649154"/>
            <a:ext cx="3505199" cy="1938992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does mutation rate increase with large genomes?</a:t>
            </a:r>
          </a:p>
          <a:p>
            <a:pPr algn="ctr"/>
            <a:endParaRPr lang="en-US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PLAY A GAME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2D1939-82CA-4D9F-8F6D-FAB45CE7DA82}"/>
              </a:ext>
            </a:extLst>
          </p:cNvPr>
          <p:cNvSpPr/>
          <p:nvPr/>
        </p:nvSpPr>
        <p:spPr>
          <a:xfrm>
            <a:off x="8458200" y="3429000"/>
            <a:ext cx="3276600" cy="3313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0D87B9-8A1B-D010-1464-D42064928E83}"/>
              </a:ext>
            </a:extLst>
          </p:cNvPr>
          <p:cNvSpPr txBox="1"/>
          <p:nvPr/>
        </p:nvSpPr>
        <p:spPr>
          <a:xfrm>
            <a:off x="3810000" y="4116021"/>
            <a:ext cx="15621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MUT RATE</a:t>
            </a:r>
          </a:p>
          <a:p>
            <a:pPr algn="ctr"/>
            <a:r>
              <a:rPr lang="en-US" dirty="0"/>
              <a:t>(# Mut / base pair)</a:t>
            </a:r>
          </a:p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D5FFDF-E8AF-F7DE-0DE5-B34CA0907034}"/>
              </a:ext>
            </a:extLst>
          </p:cNvPr>
          <p:cNvSpPr txBox="1"/>
          <p:nvPr/>
        </p:nvSpPr>
        <p:spPr>
          <a:xfrm>
            <a:off x="7238323" y="1325747"/>
            <a:ext cx="4420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“Continue” the previous figure with these higher organisms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8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8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52400"/>
            <a:ext cx="86772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3297540" y="6413453"/>
            <a:ext cx="3810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nn-NO" altLang="en-US" sz="1200">
                <a:latin typeface="Arial" charset="0"/>
                <a:cs typeface="Arial" charset="0"/>
              </a:rPr>
              <a:t>Haldane, J. B. S. </a:t>
            </a:r>
            <a:r>
              <a:rPr lang="nn-NO" altLang="en-US" sz="1200" i="1">
                <a:latin typeface="Arial" charset="0"/>
                <a:cs typeface="Arial" charset="0"/>
              </a:rPr>
              <a:t>Ann. Eugen. </a:t>
            </a:r>
            <a:r>
              <a:rPr lang="nn-NO" altLang="en-US" sz="1200">
                <a:latin typeface="Arial" charset="0"/>
                <a:cs typeface="Arial" charset="0"/>
              </a:rPr>
              <a:t>13, 262–271 (1947).</a:t>
            </a:r>
          </a:p>
        </p:txBody>
      </p:sp>
      <p:pic>
        <p:nvPicPr>
          <p:cNvPr id="1026" name="Picture 2" descr="J. B. S. Haldane - Wikipedia">
            <a:extLst>
              <a:ext uri="{FF2B5EF4-FFF2-40B4-BE49-F238E27FC236}">
                <a16:creationId xmlns:a16="http://schemas.microsoft.com/office/drawing/2014/main" id="{59EE2D7C-B12A-4790-B839-D5250B0BC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917653"/>
            <a:ext cx="3145141" cy="473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12AE399-3C3A-478F-B2BD-3FB07C7AA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141" y="1950784"/>
            <a:ext cx="5211293" cy="39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1B04F4-5425-4EFA-740E-738F61DC0A4B}"/>
              </a:ext>
            </a:extLst>
          </p:cNvPr>
          <p:cNvSpPr/>
          <p:nvPr/>
        </p:nvSpPr>
        <p:spPr>
          <a:xfrm>
            <a:off x="5659740" y="3975052"/>
            <a:ext cx="2696694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BF1BF6-E25B-59F4-6572-B167D2864D12}"/>
              </a:ext>
            </a:extLst>
          </p:cNvPr>
          <p:cNvSpPr/>
          <p:nvPr/>
        </p:nvSpPr>
        <p:spPr>
          <a:xfrm>
            <a:off x="4674490" y="4584652"/>
            <a:ext cx="2696694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53DF4-4107-A279-B250-F497FD2A468B}"/>
              </a:ext>
            </a:extLst>
          </p:cNvPr>
          <p:cNvSpPr txBox="1"/>
          <p:nvPr/>
        </p:nvSpPr>
        <p:spPr>
          <a:xfrm>
            <a:off x="398729" y="5682350"/>
            <a:ext cx="2416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What’s going on?</a:t>
            </a:r>
          </a:p>
        </p:txBody>
      </p:sp>
    </p:spTree>
    <p:extLst>
      <p:ext uri="{BB962C8B-B14F-4D97-AF65-F5344CB8AC3E}">
        <p14:creationId xmlns:p14="http://schemas.microsoft.com/office/powerpoint/2010/main" val="416021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3068639" y="319088"/>
            <a:ext cx="6053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  <a:latin typeface="Arial" charset="0"/>
              </a:rPr>
              <a:t>THE MUTATION RATE IN HUMANS</a:t>
            </a:r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2033589" y="6477001"/>
            <a:ext cx="8124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b="1" dirty="0">
                <a:latin typeface="Arial" charset="0"/>
              </a:rPr>
              <a:t>FROM: J. F. Crow. 1993. Environ. Mol. Mutagenesis 21:122-129 &amp; F. Vogel and R. </a:t>
            </a:r>
            <a:r>
              <a:rPr lang="en-US" altLang="en-US" sz="1000" b="1" dirty="0" err="1">
                <a:latin typeface="Arial" charset="0"/>
              </a:rPr>
              <a:t>Rathenberg</a:t>
            </a:r>
            <a:r>
              <a:rPr lang="en-US" altLang="en-US" sz="1000" b="1" dirty="0">
                <a:latin typeface="Arial" charset="0"/>
              </a:rPr>
              <a:t>. 1975. Adv. Human Genetics 5-223-318.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E057F6-2404-14DC-5634-32F58842B396}"/>
              </a:ext>
            </a:extLst>
          </p:cNvPr>
          <p:cNvSpPr txBox="1"/>
          <p:nvPr/>
        </p:nvSpPr>
        <p:spPr>
          <a:xfrm>
            <a:off x="609601" y="1143000"/>
            <a:ext cx="108203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Single celled organisms – </a:t>
            </a:r>
            <a:r>
              <a:rPr lang="en-US" sz="2800" dirty="0">
                <a:solidFill>
                  <a:srgbClr val="FF6600"/>
                </a:solidFill>
              </a:rPr>
              <a:t>How many opportunities for mutation 				       	       between generations?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66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6600"/>
                </a:solidFill>
              </a:rPr>
              <a:t>Multicellular organisms?</a:t>
            </a:r>
          </a:p>
          <a:p>
            <a:pPr marL="914400" lvl="1" indent="-457200">
              <a:buFont typeface="Arial" panose="020B0604020202020204" pitchFamily="34" charset="0"/>
              <a:buChar char="–"/>
            </a:pPr>
            <a:r>
              <a:rPr lang="en-US" altLang="en-US" sz="2800" dirty="0">
                <a:latin typeface="Arial" charset="0"/>
              </a:rPr>
              <a:t>Before gametes form, germ cells undergo multiple divisions</a:t>
            </a:r>
          </a:p>
          <a:p>
            <a:pPr marL="914400" lvl="1" indent="-457200">
              <a:buFont typeface="Arial" panose="020B0604020202020204" pitchFamily="34" charset="0"/>
              <a:buChar char="–"/>
            </a:pPr>
            <a:r>
              <a:rPr lang="en-US" altLang="en-US" sz="2800" dirty="0">
                <a:latin typeface="Arial" charset="0"/>
              </a:rPr>
              <a:t>Female Cell Divisions </a:t>
            </a:r>
            <a:r>
              <a:rPr lang="en-US" altLang="en-US" sz="2800" dirty="0">
                <a:latin typeface="Arial" charset="0"/>
                <a:sym typeface="Symbol" pitchFamily="18" charset="2"/>
              </a:rPr>
              <a:t></a:t>
            </a:r>
            <a:r>
              <a:rPr lang="en-US" altLang="en-US" sz="2800" dirty="0">
                <a:latin typeface="Arial" charset="0"/>
              </a:rPr>
              <a:t> 24 (independent of age)</a:t>
            </a:r>
          </a:p>
          <a:p>
            <a:pPr marL="914400" lvl="1" indent="-457200">
              <a:buFont typeface="Arial" panose="020B0604020202020204" pitchFamily="34" charset="0"/>
              <a:buChar char="–"/>
            </a:pPr>
            <a:r>
              <a:rPr lang="en-US" altLang="en-US" sz="2800" dirty="0">
                <a:latin typeface="Arial" charset="0"/>
              </a:rPr>
              <a:t>Male Cell Divisions </a:t>
            </a:r>
            <a:r>
              <a:rPr lang="en-US" altLang="en-US" sz="2800" dirty="0">
                <a:latin typeface="Arial" charset="0"/>
                <a:sym typeface="Symbol" pitchFamily="18" charset="2"/>
              </a:rPr>
              <a:t></a:t>
            </a:r>
            <a:r>
              <a:rPr lang="en-US" altLang="en-US" sz="2800" dirty="0">
                <a:latin typeface="Arial" charset="0"/>
              </a:rPr>
              <a:t> 36 + ((Age - 13) x 23)</a:t>
            </a:r>
          </a:p>
          <a:p>
            <a:pPr marL="914400" lvl="1" indent="-457200">
              <a:buFont typeface="Arial" panose="020B0604020202020204" pitchFamily="34" charset="0"/>
              <a:buChar char="–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different&#10;&#10;Description automatically generated">
            <a:extLst>
              <a:ext uri="{FF2B5EF4-FFF2-40B4-BE49-F238E27FC236}">
                <a16:creationId xmlns:a16="http://schemas.microsoft.com/office/drawing/2014/main" id="{45389779-C56B-2F83-6B92-3EC53716A0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4434626"/>
            <a:ext cx="4301489" cy="2423374"/>
          </a:xfrm>
          <a:prstGeom prst="rect">
            <a:avLst/>
          </a:prstGeom>
        </p:spPr>
      </p:pic>
      <p:pic>
        <p:nvPicPr>
          <p:cNvPr id="2050" name="Picture 2" descr="http://i.telegraph.co.uk/multimedia/archive/01559/tallest-and-shorte_1559059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049"/>
            <a:ext cx="4419600" cy="683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1561599"/>
            <a:ext cx="42672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World’s tallest and shortest men</a:t>
            </a:r>
          </a:p>
        </p:txBody>
      </p:sp>
      <p:sp>
        <p:nvSpPr>
          <p:cNvPr id="3" name="Rectangle 2"/>
          <p:cNvSpPr/>
          <p:nvPr/>
        </p:nvSpPr>
        <p:spPr>
          <a:xfrm>
            <a:off x="3335656" y="3972962"/>
            <a:ext cx="1467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 ft 1.6 in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4400" y="152401"/>
            <a:ext cx="1469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8 ft 2.8 in</a:t>
            </a:r>
          </a:p>
        </p:txBody>
      </p:sp>
    </p:spTree>
    <p:extLst>
      <p:ext uri="{BB962C8B-B14F-4D97-AF65-F5344CB8AC3E}">
        <p14:creationId xmlns:p14="http://schemas.microsoft.com/office/powerpoint/2010/main" val="117026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2063890" y="90487"/>
            <a:ext cx="81469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0000FF"/>
                </a:solidFill>
                <a:latin typeface="Arial" charset="0"/>
              </a:rPr>
              <a:t>THE MUTATION RATE IN HUMANS continued…</a:t>
            </a: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535676" y="1160053"/>
            <a:ext cx="5181600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3300"/>
              </a:buClr>
              <a:buFont typeface="Wingdings" pitchFamily="2" charset="2"/>
              <a:buChar char="§"/>
            </a:pPr>
            <a:r>
              <a:rPr lang="en-US" altLang="en-US" dirty="0">
                <a:latin typeface="Arial" charset="0"/>
                <a:sym typeface="Symbol" pitchFamily="18" charset="2"/>
              </a:rPr>
              <a:t>Male mutation rate = 4x10-8</a:t>
            </a:r>
          </a:p>
          <a:p>
            <a:pPr marL="800100" lvl="1" indent="-342900">
              <a:buClr>
                <a:srgbClr val="FF3300"/>
              </a:buClr>
              <a:buFont typeface="Arial" panose="020B0604020202020204" pitchFamily="34" charset="0"/>
              <a:buChar char="–"/>
            </a:pPr>
            <a:r>
              <a:rPr lang="en-US" altLang="en-US" dirty="0">
                <a:latin typeface="Arial" charset="0"/>
                <a:sym typeface="Symbol" pitchFamily="18" charset="2"/>
              </a:rPr>
              <a:t>Probability any nucleotide will mutate in a generation</a:t>
            </a:r>
          </a:p>
          <a:p>
            <a:pPr marL="800100" lvl="1" indent="-342900">
              <a:buClr>
                <a:srgbClr val="FF3300"/>
              </a:buClr>
              <a:buFont typeface="Arial" panose="020B0604020202020204" pitchFamily="34" charset="0"/>
              <a:buChar char="–"/>
            </a:pPr>
            <a:r>
              <a:rPr lang="en-US" altLang="en-US" dirty="0">
                <a:solidFill>
                  <a:srgbClr val="FF6600"/>
                </a:solidFill>
                <a:latin typeface="Arial" charset="0"/>
                <a:sym typeface="Symbol" pitchFamily="18" charset="2"/>
              </a:rPr>
              <a:t>Avg total number of mutations?</a:t>
            </a:r>
          </a:p>
          <a:p>
            <a:pPr marL="0" indent="0">
              <a:buClr>
                <a:srgbClr val="FF3300"/>
              </a:buClr>
            </a:pPr>
            <a:endParaRPr lang="en-US" altLang="en-US" dirty="0">
              <a:latin typeface="Arial" charset="0"/>
              <a:sym typeface="Symbol" pitchFamily="18" charset="2"/>
            </a:endParaRPr>
          </a:p>
          <a:p>
            <a:pPr>
              <a:buClr>
                <a:srgbClr val="FF3300"/>
              </a:buClr>
              <a:buFont typeface="Wingdings" pitchFamily="2" charset="2"/>
              <a:buChar char="§"/>
            </a:pPr>
            <a:r>
              <a:rPr lang="en-US" altLang="en-US" dirty="0">
                <a:latin typeface="Arial" charset="0"/>
                <a:sym typeface="Symbol" pitchFamily="18" charset="2"/>
              </a:rPr>
              <a:t>More than 6% of newly fertilized eggs carry a gross chromosomal abnormality</a:t>
            </a:r>
          </a:p>
          <a:p>
            <a:pPr marL="800100" lvl="1" indent="-342900">
              <a:buFont typeface="Arial" panose="020B0604020202020204" pitchFamily="34" charset="0"/>
              <a:buChar char="–"/>
            </a:pPr>
            <a:r>
              <a:rPr lang="en-US" altLang="en-US" sz="1800" dirty="0">
                <a:latin typeface="Arial" charset="0"/>
                <a:sym typeface="Symbol" pitchFamily="18" charset="2"/>
              </a:rPr>
              <a:t>5.5% of these terminate</a:t>
            </a:r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2033589" y="6477001"/>
            <a:ext cx="8124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b="1">
                <a:latin typeface="Arial" charset="0"/>
              </a:rPr>
              <a:t>FROM: J. F. Crow. 1993. Environ. Mol. Mutagenesis 21:122-129 &amp; F. Vogel and R. Rathenberg. 1975. Adv. Human Genetics 5-223-318.</a:t>
            </a:r>
          </a:p>
        </p:txBody>
      </p:sp>
      <p:pic>
        <p:nvPicPr>
          <p:cNvPr id="1026" name="Picture 2" descr="[image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344" y="990601"/>
            <a:ext cx="4554657" cy="516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51ACCD-80E6-3539-96A0-FE50D56871CC}"/>
              </a:ext>
            </a:extLst>
          </p:cNvPr>
          <p:cNvSpPr txBox="1"/>
          <p:nvPr/>
        </p:nvSpPr>
        <p:spPr>
          <a:xfrm>
            <a:off x="307075" y="5049633"/>
            <a:ext cx="5410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paternal age is the most important factor when thinking about offspring viability/mutations?</a:t>
            </a:r>
          </a:p>
        </p:txBody>
      </p:sp>
    </p:spTree>
    <p:extLst>
      <p:ext uri="{BB962C8B-B14F-4D97-AF65-F5344CB8AC3E}">
        <p14:creationId xmlns:p14="http://schemas.microsoft.com/office/powerpoint/2010/main" val="49931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807720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4" y="1905001"/>
            <a:ext cx="894873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657600" y="3200400"/>
            <a:ext cx="6934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76400" y="3427414"/>
            <a:ext cx="41148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3810000"/>
            <a:ext cx="36195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248401"/>
            <a:ext cx="31432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38862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248401"/>
            <a:ext cx="25717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629401"/>
            <a:ext cx="3619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257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DDF751-B737-622F-B24B-315BE8A5B229}"/>
              </a:ext>
            </a:extLst>
          </p:cNvPr>
          <p:cNvSpPr txBox="1"/>
          <p:nvPr/>
        </p:nvSpPr>
        <p:spPr>
          <a:xfrm>
            <a:off x="609600" y="334153"/>
            <a:ext cx="4501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What do we know so far?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1B4D7F-33AB-3DA3-7B7B-79049FF2A3C7}"/>
              </a:ext>
            </a:extLst>
          </p:cNvPr>
          <p:cNvSpPr txBox="1"/>
          <p:nvPr/>
        </p:nvSpPr>
        <p:spPr>
          <a:xfrm>
            <a:off x="609599" y="2844225"/>
            <a:ext cx="5645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What else do we need to know?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B674E-3BFD-E359-FF9B-FE80BB844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9" name="Picture 3" descr="mutdir">
            <a:extLst>
              <a:ext uri="{FF2B5EF4-FFF2-40B4-BE49-F238E27FC236}">
                <a16:creationId xmlns:a16="http://schemas.microsoft.com/office/drawing/2014/main" id="{81E22700-EC02-8940-4151-152D3C5FA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3733800"/>
            <a:ext cx="4076700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300" name="Picture 4" descr="mutrand">
            <a:extLst>
              <a:ext uri="{FF2B5EF4-FFF2-40B4-BE49-F238E27FC236}">
                <a16:creationId xmlns:a16="http://schemas.microsoft.com/office/drawing/2014/main" id="{71F13155-F719-0289-EEFC-82535CAFA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56026"/>
            <a:ext cx="3962400" cy="277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304" name="Text Box 8">
            <a:extLst>
              <a:ext uri="{FF2B5EF4-FFF2-40B4-BE49-F238E27FC236}">
                <a16:creationId xmlns:a16="http://schemas.microsoft.com/office/drawing/2014/main" id="{CAF3377B-4D1A-E773-E1B5-0A2B080BF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1" y="3579814"/>
            <a:ext cx="3890963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Arial" charset="0"/>
              </a:rPr>
              <a:t>Pattern A: Mutation is Directed</a:t>
            </a:r>
          </a:p>
        </p:txBody>
      </p:sp>
      <p:sp>
        <p:nvSpPr>
          <p:cNvPr id="183305" name="Text Box 9">
            <a:extLst>
              <a:ext uri="{FF2B5EF4-FFF2-40B4-BE49-F238E27FC236}">
                <a16:creationId xmlns:a16="http://schemas.microsoft.com/office/drawing/2014/main" id="{D6163955-FAE6-8B7D-67B8-5D04C8975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579814"/>
            <a:ext cx="389255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Arial" charset="0"/>
              </a:rPr>
              <a:t>Pattern B: Mutation is Random</a:t>
            </a:r>
          </a:p>
        </p:txBody>
      </p:sp>
      <p:sp>
        <p:nvSpPr>
          <p:cNvPr id="183306" name="Rectangle 10">
            <a:extLst>
              <a:ext uri="{FF2B5EF4-FFF2-40B4-BE49-F238E27FC236}">
                <a16:creationId xmlns:a16="http://schemas.microsoft.com/office/drawing/2014/main" id="{9BBFEB36-A8C5-B3EF-7AF4-00AF968C0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81400"/>
            <a:ext cx="4343400" cy="29718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83307" name="Text Box 11">
            <a:extLst>
              <a:ext uri="{FF2B5EF4-FFF2-40B4-BE49-F238E27FC236}">
                <a16:creationId xmlns:a16="http://schemas.microsoft.com/office/drawing/2014/main" id="{A93D9D41-89DF-5C57-0733-1C7E37CCF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85800"/>
            <a:ext cx="8458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FF6600"/>
                </a:solidFill>
                <a:latin typeface="Arial" charset="0"/>
              </a:rPr>
              <a:t>Do mutations arise spontaneously (i.e. randomly) or can they occur due to environmental pressure (i.e. NS)?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1AAAD8-54AC-2DDC-EC61-F84AF072D649}"/>
              </a:ext>
            </a:extLst>
          </p:cNvPr>
          <p:cNvSpPr txBox="1"/>
          <p:nvPr/>
        </p:nvSpPr>
        <p:spPr>
          <a:xfrm>
            <a:off x="9144000" y="2332567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Luria-Delbruck Fluctuations Test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B708E3-5299-EBE6-5494-E9939BA48565}"/>
              </a:ext>
            </a:extLst>
          </p:cNvPr>
          <p:cNvSpPr/>
          <p:nvPr/>
        </p:nvSpPr>
        <p:spPr>
          <a:xfrm>
            <a:off x="6130787" y="3510756"/>
            <a:ext cx="4273826" cy="3113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F8AE2E-B84D-E91E-FFC7-17BE003C1A9B}"/>
              </a:ext>
            </a:extLst>
          </p:cNvPr>
          <p:cNvSpPr/>
          <p:nvPr/>
        </p:nvSpPr>
        <p:spPr>
          <a:xfrm>
            <a:off x="1682750" y="3510757"/>
            <a:ext cx="4343400" cy="3113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4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6" grpId="0" animBg="1" autoUpdateAnimBg="0"/>
      <p:bldP spid="3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 Box 2"/>
          <p:cNvSpPr txBox="1">
            <a:spLocks noChangeArrowheads="1"/>
          </p:cNvSpPr>
          <p:nvPr/>
        </p:nvSpPr>
        <p:spPr bwMode="auto">
          <a:xfrm>
            <a:off x="1295400" y="485397"/>
            <a:ext cx="370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FF"/>
                </a:solidFill>
                <a:latin typeface="Arial" charset="0"/>
              </a:rPr>
              <a:t>Are Mutations Random?</a:t>
            </a:r>
          </a:p>
        </p:txBody>
      </p:sp>
      <p:pic>
        <p:nvPicPr>
          <p:cNvPr id="208899" name="Picture 3" descr="Adaptive mut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1294"/>
            <a:ext cx="5715000" cy="591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6096000" y="6320136"/>
            <a:ext cx="449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200" dirty="0">
                <a:latin typeface="Arial" charset="0"/>
              </a:rPr>
              <a:t>Cairns, J., &amp; P. L. Foster. 1991. Adaptive reversion of a </a:t>
            </a:r>
            <a:r>
              <a:rPr lang="en-US" altLang="en-US" sz="1200" dirty="0" err="1">
                <a:latin typeface="Arial" charset="0"/>
              </a:rPr>
              <a:t>frameshift</a:t>
            </a:r>
            <a:r>
              <a:rPr lang="en-US" altLang="en-US" sz="1200" dirty="0">
                <a:latin typeface="Arial" charset="0"/>
              </a:rPr>
              <a:t> mutation in </a:t>
            </a:r>
            <a:r>
              <a:rPr lang="en-US" altLang="en-US" sz="1200" i="1" dirty="0">
                <a:latin typeface="Arial" charset="0"/>
              </a:rPr>
              <a:t>Escherichia coli</a:t>
            </a:r>
            <a:r>
              <a:rPr lang="en-US" altLang="en-US" sz="1200" dirty="0">
                <a:latin typeface="Arial" charset="0"/>
              </a:rPr>
              <a:t>. </a:t>
            </a:r>
            <a:r>
              <a:rPr lang="en-US" altLang="en-US" sz="1200" i="1" dirty="0">
                <a:latin typeface="Arial" charset="0"/>
              </a:rPr>
              <a:t>Genetics</a:t>
            </a:r>
            <a:r>
              <a:rPr lang="en-US" altLang="en-US" sz="1200" dirty="0">
                <a:latin typeface="Arial" charset="0"/>
              </a:rPr>
              <a:t> 128:695-701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D23990-3ED3-4099-B279-31436794B908}"/>
              </a:ext>
            </a:extLst>
          </p:cNvPr>
          <p:cNvSpPr txBox="1"/>
          <p:nvPr/>
        </p:nvSpPr>
        <p:spPr>
          <a:xfrm>
            <a:off x="661432" y="1153765"/>
            <a:ext cx="4973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Lactose – sugar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Some E.coli have lac</a:t>
            </a:r>
            <a:r>
              <a:rPr lang="en-US" baseline="30000" dirty="0"/>
              <a:t>---</a:t>
            </a:r>
            <a:r>
              <a:rPr lang="en-US" dirty="0"/>
              <a:t> mut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lac</a:t>
            </a:r>
            <a:r>
              <a:rPr lang="en-US" baseline="30000" dirty="0"/>
              <a:t>---</a:t>
            </a:r>
            <a:r>
              <a:rPr lang="en-US" dirty="0"/>
              <a:t> to lac</a:t>
            </a:r>
            <a:r>
              <a:rPr lang="en-US" sz="3200" baseline="30000" dirty="0"/>
              <a:t>+</a:t>
            </a:r>
            <a:r>
              <a:rPr lang="en-US" dirty="0"/>
              <a:t> very rare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78B859-6DD8-4CDF-9420-25CE04EC82E1}"/>
              </a:ext>
            </a:extLst>
          </p:cNvPr>
          <p:cNvSpPr txBox="1"/>
          <p:nvPr/>
        </p:nvSpPr>
        <p:spPr>
          <a:xfrm>
            <a:off x="290512" y="2594832"/>
            <a:ext cx="5715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6600"/>
                </a:solidFill>
                <a:latin typeface="+mn-lt"/>
              </a:rPr>
              <a:t>Adaptive mutation?</a:t>
            </a:r>
          </a:p>
          <a:p>
            <a:endParaRPr lang="en-US" dirty="0">
              <a:latin typeface="+mn-lt"/>
            </a:endParaRPr>
          </a:p>
          <a:p>
            <a:r>
              <a:rPr lang="en-US" b="1" dirty="0">
                <a:solidFill>
                  <a:srgbClr val="FF6600"/>
                </a:solidFill>
                <a:latin typeface="+mn-lt"/>
              </a:rPr>
              <a:t>What has to exist for this to occur? How would this work?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Pathway responds to selective pressure to produce mutation, confers the correct phenotype, which alleviates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Evol of mutation rate Lenski 19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6" y="533400"/>
            <a:ext cx="420052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07" name="Text Box 7"/>
          <p:cNvSpPr txBox="1">
            <a:spLocks noChangeArrowheads="1"/>
          </p:cNvSpPr>
          <p:nvPr/>
        </p:nvSpPr>
        <p:spPr bwMode="auto">
          <a:xfrm>
            <a:off x="4700589" y="23814"/>
            <a:ext cx="5953125" cy="10048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latin typeface="Arial" charset="0"/>
              </a:rPr>
              <a:t>Mutation Rates after 10,000 Generations of Evolution</a:t>
            </a:r>
          </a:p>
          <a:p>
            <a:r>
              <a:rPr lang="en-US" altLang="en-US" sz="2000">
                <a:latin typeface="Arial" charset="0"/>
              </a:rPr>
              <a:t>	</a:t>
            </a:r>
            <a:r>
              <a:rPr lang="en-US" altLang="en-US" sz="1600">
                <a:latin typeface="Arial" charset="0"/>
              </a:rPr>
              <a:t>Ancestral Population	High Mutation Lines</a:t>
            </a:r>
            <a:endParaRPr lang="en-US" altLang="en-US" sz="2000">
              <a:latin typeface="Arial" charset="0"/>
            </a:endParaRPr>
          </a:p>
          <a:p>
            <a:endParaRPr lang="en-US" altLang="en-US" sz="2000">
              <a:latin typeface="Arial" charset="0"/>
            </a:endParaRPr>
          </a:p>
        </p:txBody>
      </p:sp>
      <p:sp>
        <p:nvSpPr>
          <p:cNvPr id="204803" name="Text Box 3"/>
          <p:cNvSpPr txBox="1">
            <a:spLocks noChangeArrowheads="1"/>
          </p:cNvSpPr>
          <p:nvPr/>
        </p:nvSpPr>
        <p:spPr bwMode="auto">
          <a:xfrm>
            <a:off x="6629400" y="6400800"/>
            <a:ext cx="38052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charset="0"/>
              </a:rPr>
              <a:t>FROM: </a:t>
            </a:r>
            <a:r>
              <a:rPr lang="en-US" altLang="en-US" sz="1200" b="1" dirty="0" err="1">
                <a:latin typeface="Arial" charset="0"/>
              </a:rPr>
              <a:t>Sniegowski</a:t>
            </a:r>
            <a:r>
              <a:rPr lang="en-US" altLang="en-US" sz="1200" b="1" dirty="0">
                <a:latin typeface="Arial" charset="0"/>
              </a:rPr>
              <a:t> et al. 1997. </a:t>
            </a:r>
            <a:r>
              <a:rPr lang="en-US" altLang="en-US" sz="1200" b="1" i="1" dirty="0">
                <a:latin typeface="Arial" charset="0"/>
              </a:rPr>
              <a:t>Nature</a:t>
            </a:r>
            <a:r>
              <a:rPr lang="en-US" altLang="en-US" sz="1200" b="1" dirty="0">
                <a:latin typeface="Arial" charset="0"/>
              </a:rPr>
              <a:t> 387:703-705</a:t>
            </a:r>
          </a:p>
        </p:txBody>
      </p:sp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4648201" y="1597026"/>
            <a:ext cx="4056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Arial" charset="0"/>
              </a:rPr>
              <a:t>Rate of reversion from </a:t>
            </a:r>
            <a:r>
              <a:rPr lang="en-US" altLang="en-US" sz="2000" dirty="0" err="1">
                <a:latin typeface="Arial" charset="0"/>
              </a:rPr>
              <a:t>Ara</a:t>
            </a:r>
            <a:r>
              <a:rPr lang="en-US" altLang="en-US" sz="2000" baseline="30000" dirty="0">
                <a:latin typeface="Arial" charset="0"/>
              </a:rPr>
              <a:t>-</a:t>
            </a:r>
            <a:r>
              <a:rPr lang="en-US" altLang="en-US" sz="2000" dirty="0">
                <a:latin typeface="Arial" charset="0"/>
              </a:rPr>
              <a:t> to </a:t>
            </a:r>
            <a:r>
              <a:rPr lang="en-US" altLang="en-US" sz="2000" dirty="0" err="1">
                <a:latin typeface="Arial" charset="0"/>
              </a:rPr>
              <a:t>Ara</a:t>
            </a:r>
            <a:r>
              <a:rPr lang="en-US" altLang="en-US" sz="2000" baseline="30000" dirty="0">
                <a:latin typeface="Arial" charset="0"/>
              </a:rPr>
              <a:t>+</a:t>
            </a: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6248400" y="3276601"/>
            <a:ext cx="396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latin typeface="Arial" charset="0"/>
              </a:rPr>
              <a:t>Rate of mutation to nalidixic-acid resistance</a:t>
            </a:r>
            <a:endParaRPr lang="en-US" altLang="en-US" sz="2000" baseline="30000">
              <a:latin typeface="Arial" charset="0"/>
            </a:endParaRPr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6248400" y="5334001"/>
            <a:ext cx="388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latin typeface="Arial" charset="0"/>
              </a:rPr>
              <a:t>Rate of mutation to bacteriophage T5 resistance</a:t>
            </a:r>
            <a:endParaRPr lang="en-US" altLang="en-US" sz="2000" baseline="30000">
              <a:latin typeface="Arial" charset="0"/>
            </a:endParaRPr>
          </a:p>
        </p:txBody>
      </p:sp>
      <p:sp>
        <p:nvSpPr>
          <p:cNvPr id="204808" name="Oval 8"/>
          <p:cNvSpPr>
            <a:spLocks noChangeArrowheads="1"/>
          </p:cNvSpPr>
          <p:nvPr/>
        </p:nvSpPr>
        <p:spPr bwMode="auto">
          <a:xfrm>
            <a:off x="2438400" y="1295400"/>
            <a:ext cx="304800" cy="3048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9" name="Oval 9"/>
          <p:cNvSpPr>
            <a:spLocks noChangeArrowheads="1"/>
          </p:cNvSpPr>
          <p:nvPr/>
        </p:nvSpPr>
        <p:spPr bwMode="auto">
          <a:xfrm>
            <a:off x="2438400" y="3505200"/>
            <a:ext cx="304800" cy="3048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0" name="Oval 10"/>
          <p:cNvSpPr>
            <a:spLocks noChangeArrowheads="1"/>
          </p:cNvSpPr>
          <p:nvPr/>
        </p:nvSpPr>
        <p:spPr bwMode="auto">
          <a:xfrm>
            <a:off x="2667000" y="3581400"/>
            <a:ext cx="304800" cy="3048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1" name="Oval 11"/>
          <p:cNvSpPr>
            <a:spLocks noChangeArrowheads="1"/>
          </p:cNvSpPr>
          <p:nvPr/>
        </p:nvSpPr>
        <p:spPr bwMode="auto">
          <a:xfrm>
            <a:off x="2438400" y="5410200"/>
            <a:ext cx="304800" cy="3048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2" name="Oval 12"/>
          <p:cNvSpPr>
            <a:spLocks noChangeArrowheads="1"/>
          </p:cNvSpPr>
          <p:nvPr/>
        </p:nvSpPr>
        <p:spPr bwMode="auto">
          <a:xfrm>
            <a:off x="2667000" y="5410200"/>
            <a:ext cx="304800" cy="3048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3" name="Oval 13"/>
          <p:cNvSpPr>
            <a:spLocks noChangeArrowheads="1"/>
          </p:cNvSpPr>
          <p:nvPr/>
        </p:nvSpPr>
        <p:spPr bwMode="auto">
          <a:xfrm>
            <a:off x="5334000" y="381000"/>
            <a:ext cx="304800" cy="3048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4" name="Oval 14"/>
          <p:cNvSpPr>
            <a:spLocks noChangeArrowheads="1"/>
          </p:cNvSpPr>
          <p:nvPr/>
        </p:nvSpPr>
        <p:spPr bwMode="auto">
          <a:xfrm>
            <a:off x="3200400" y="762000"/>
            <a:ext cx="304800" cy="304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5" name="Oval 15"/>
          <p:cNvSpPr>
            <a:spLocks noChangeArrowheads="1"/>
          </p:cNvSpPr>
          <p:nvPr/>
        </p:nvSpPr>
        <p:spPr bwMode="auto">
          <a:xfrm>
            <a:off x="3733800" y="685800"/>
            <a:ext cx="304800" cy="304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6" name="Oval 16"/>
          <p:cNvSpPr>
            <a:spLocks noChangeArrowheads="1"/>
          </p:cNvSpPr>
          <p:nvPr/>
        </p:nvSpPr>
        <p:spPr bwMode="auto">
          <a:xfrm>
            <a:off x="3200400" y="2438400"/>
            <a:ext cx="304800" cy="304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7" name="Oval 17"/>
          <p:cNvSpPr>
            <a:spLocks noChangeArrowheads="1"/>
          </p:cNvSpPr>
          <p:nvPr/>
        </p:nvSpPr>
        <p:spPr bwMode="auto">
          <a:xfrm>
            <a:off x="3657600" y="2667000"/>
            <a:ext cx="304800" cy="304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8" name="Oval 18"/>
          <p:cNvSpPr>
            <a:spLocks noChangeArrowheads="1"/>
          </p:cNvSpPr>
          <p:nvPr/>
        </p:nvSpPr>
        <p:spPr bwMode="auto">
          <a:xfrm>
            <a:off x="4953000" y="2514600"/>
            <a:ext cx="304800" cy="304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9" name="Oval 19"/>
          <p:cNvSpPr>
            <a:spLocks noChangeArrowheads="1"/>
          </p:cNvSpPr>
          <p:nvPr/>
        </p:nvSpPr>
        <p:spPr bwMode="auto">
          <a:xfrm>
            <a:off x="3124200" y="4572000"/>
            <a:ext cx="304800" cy="304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20" name="Oval 20"/>
          <p:cNvSpPr>
            <a:spLocks noChangeArrowheads="1"/>
          </p:cNvSpPr>
          <p:nvPr/>
        </p:nvSpPr>
        <p:spPr bwMode="auto">
          <a:xfrm>
            <a:off x="3657600" y="4953000"/>
            <a:ext cx="304800" cy="304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21" name="Oval 21"/>
          <p:cNvSpPr>
            <a:spLocks noChangeArrowheads="1"/>
          </p:cNvSpPr>
          <p:nvPr/>
        </p:nvSpPr>
        <p:spPr bwMode="auto">
          <a:xfrm>
            <a:off x="4953000" y="4800600"/>
            <a:ext cx="304800" cy="304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22" name="Oval 22"/>
          <p:cNvSpPr>
            <a:spLocks noChangeArrowheads="1"/>
          </p:cNvSpPr>
          <p:nvPr/>
        </p:nvSpPr>
        <p:spPr bwMode="auto">
          <a:xfrm>
            <a:off x="8077200" y="381000"/>
            <a:ext cx="304800" cy="304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906E4E-2158-7FC6-69EE-C8A677B1B204}"/>
              </a:ext>
            </a:extLst>
          </p:cNvPr>
          <p:cNvSpPr/>
          <p:nvPr/>
        </p:nvSpPr>
        <p:spPr>
          <a:xfrm>
            <a:off x="1524000" y="2286000"/>
            <a:ext cx="8772524" cy="4038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13CF71-3528-532A-6A18-4E928D8C378A}"/>
              </a:ext>
            </a:extLst>
          </p:cNvPr>
          <p:cNvSpPr/>
          <p:nvPr/>
        </p:nvSpPr>
        <p:spPr>
          <a:xfrm>
            <a:off x="5105400" y="381000"/>
            <a:ext cx="5191124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8" grpId="0" animBg="1"/>
      <p:bldP spid="204814" grpId="0" animBg="1"/>
      <p:bldP spid="204815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8601"/>
            <a:ext cx="8223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from Mutator Strain Experiment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1143000"/>
            <a:ext cx="10210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lvl="1" indent="-4635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Mutator strains shut off DNA repair pathways → induces many novel mutations</a:t>
            </a:r>
          </a:p>
          <a:p>
            <a:pPr marL="463550" lvl="1" indent="-4635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lvl="1" indent="-4635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Important mutation hitch-hiking in association with all other mutations</a:t>
            </a:r>
          </a:p>
          <a:p>
            <a:pPr marL="463550" lvl="1" indent="-4635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lvl="1" indent="-4635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looks like “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adaptive mutation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”, really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adaptive destruction</a:t>
            </a:r>
          </a:p>
          <a:p>
            <a:pPr marL="463550" lvl="1" indent="-4635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lvl="1" indent="-4635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Ones with high mutation rate get a beneficial mutation faster and displace wild –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Mutator strains</a:t>
            </a:r>
          </a:p>
          <a:p>
            <a:pPr marL="463550" lvl="1" indent="-463550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lvl="1" indent="-4635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aren’t all strains mutator?</a:t>
            </a:r>
          </a:p>
          <a:p>
            <a:pPr marL="463550" lvl="1" indent="-4635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lvl="1" indent="-4635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Likely in higher organisms?</a:t>
            </a:r>
          </a:p>
          <a:p>
            <a:pPr marL="463550" lvl="1" indent="-4635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91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2"/>
          <p:cNvSpPr txBox="1">
            <a:spLocks noChangeArrowheads="1"/>
          </p:cNvSpPr>
          <p:nvPr/>
        </p:nvSpPr>
        <p:spPr bwMode="auto">
          <a:xfrm>
            <a:off x="1143001" y="1295400"/>
            <a:ext cx="8534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3300"/>
              </a:buClr>
              <a:buFont typeface="Wingdings" pitchFamily="2" charset="2"/>
              <a:buChar char="§"/>
            </a:pPr>
            <a:r>
              <a:rPr lang="en-US" altLang="en-US" dirty="0">
                <a:latin typeface="Arial" charset="0"/>
              </a:rPr>
              <a:t>Starvation is mutagenic</a:t>
            </a:r>
          </a:p>
          <a:p>
            <a:pPr>
              <a:buClr>
                <a:srgbClr val="FF3300"/>
              </a:buClr>
              <a:buFont typeface="Wingdings" pitchFamily="2" charset="2"/>
              <a:buChar char="§"/>
            </a:pPr>
            <a:endParaRPr lang="en-US" altLang="en-US" dirty="0">
              <a:latin typeface="Arial" charset="0"/>
            </a:endParaRPr>
          </a:p>
          <a:p>
            <a:pPr>
              <a:buClr>
                <a:srgbClr val="FF3300"/>
              </a:buClr>
              <a:buFont typeface="Wingdings" pitchFamily="2" charset="2"/>
              <a:buChar char="§"/>
            </a:pPr>
            <a:r>
              <a:rPr lang="en-US" altLang="en-US" dirty="0">
                <a:latin typeface="Arial" charset="0"/>
              </a:rPr>
              <a:t>Rare case where relationship exists between mutation rate and selective environment</a:t>
            </a:r>
          </a:p>
          <a:p>
            <a:pPr>
              <a:buClr>
                <a:srgbClr val="FF3300"/>
              </a:buClr>
              <a:buFont typeface="Wingdings" pitchFamily="2" charset="2"/>
              <a:buChar char="§"/>
            </a:pPr>
            <a:endParaRPr lang="en-US" altLang="en-US" dirty="0">
              <a:latin typeface="Arial" charset="0"/>
            </a:endParaRPr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2683302" y="381000"/>
            <a:ext cx="64038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0000FF"/>
                </a:solidFill>
                <a:latin typeface="Arial" charset="0"/>
              </a:rPr>
              <a:t>Final thoughts on Adaptive Mutation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7" name="Picture 3" descr="Prob of selective adv m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438400"/>
            <a:ext cx="2855912" cy="511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533400" y="1517302"/>
            <a:ext cx="415971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00FF"/>
                </a:solidFill>
                <a:latin typeface="Arial" charset="0"/>
              </a:rPr>
              <a:t>Mutational Effects:</a:t>
            </a:r>
            <a:r>
              <a:rPr lang="en-US" altLang="en-US" sz="2000" dirty="0">
                <a:latin typeface="Arial" charset="0"/>
              </a:rPr>
              <a:t> mutations of small effect are more likely the fuel for evolution by natural selection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381000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be fuel for evolution, large or small mutations?</a:t>
            </a:r>
          </a:p>
        </p:txBody>
      </p:sp>
      <p:pic>
        <p:nvPicPr>
          <p:cNvPr id="1026" name="Picture 2" descr="http://www.anatomyofnorbiton.org/images/fisher-having-a-think-f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715" y="2209800"/>
            <a:ext cx="3661399" cy="451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1026" descr="Kibota and Lynch 19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76993"/>
            <a:ext cx="8001000" cy="545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971" name="Text Box 1027"/>
          <p:cNvSpPr txBox="1">
            <a:spLocks noChangeArrowheads="1"/>
          </p:cNvSpPr>
          <p:nvPr/>
        </p:nvSpPr>
        <p:spPr bwMode="auto">
          <a:xfrm>
            <a:off x="7772400" y="6521450"/>
            <a:ext cx="2871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Arial" charset="0"/>
              </a:rPr>
              <a:t>FROM: Lynch &amp; Walsh 1998</a:t>
            </a:r>
          </a:p>
        </p:txBody>
      </p:sp>
      <p:sp>
        <p:nvSpPr>
          <p:cNvPr id="211973" name="Line 1029"/>
          <p:cNvSpPr>
            <a:spLocks noChangeShapeType="1"/>
          </p:cNvSpPr>
          <p:nvPr/>
        </p:nvSpPr>
        <p:spPr bwMode="auto">
          <a:xfrm>
            <a:off x="6134100" y="5867400"/>
            <a:ext cx="3429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3600" y="2286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average, are mutations positive or negative?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20F128-2110-9367-DD6D-185925B17BF5}"/>
              </a:ext>
            </a:extLst>
          </p:cNvPr>
          <p:cNvSpPr txBox="1"/>
          <p:nvPr/>
        </p:nvSpPr>
        <p:spPr>
          <a:xfrm>
            <a:off x="847287" y="457200"/>
            <a:ext cx="104974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6600"/>
                </a:solidFill>
              </a:rPr>
              <a:t>What initially creates all variation?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FF3235-F498-3935-DB4C-90D8973FDB91}"/>
              </a:ext>
            </a:extLst>
          </p:cNvPr>
          <p:cNvSpPr txBox="1"/>
          <p:nvPr/>
        </p:nvSpPr>
        <p:spPr>
          <a:xfrm>
            <a:off x="847286" y="3276600"/>
            <a:ext cx="7087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6600"/>
                </a:solidFill>
              </a:rPr>
              <a:t>What causes mutation?</a:t>
            </a:r>
          </a:p>
        </p:txBody>
      </p:sp>
    </p:spTree>
    <p:extLst>
      <p:ext uri="{BB962C8B-B14F-4D97-AF65-F5344CB8AC3E}">
        <p14:creationId xmlns:p14="http://schemas.microsoft.com/office/powerpoint/2010/main" val="230521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2"/>
          <p:cNvSpPr txBox="1">
            <a:spLocks noChangeArrowheads="1"/>
          </p:cNvSpPr>
          <p:nvPr/>
        </p:nvSpPr>
        <p:spPr bwMode="auto">
          <a:xfrm>
            <a:off x="1066800" y="2023408"/>
            <a:ext cx="86709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charset="0"/>
              </a:rPr>
              <a:t>The majority of spontaneous mutations have a </a:t>
            </a:r>
            <a:r>
              <a:rPr lang="en-US" altLang="en-US" b="1" dirty="0">
                <a:latin typeface="Arial" charset="0"/>
              </a:rPr>
              <a:t>slightly </a:t>
            </a:r>
            <a:r>
              <a:rPr lang="en-US" altLang="en-US" dirty="0">
                <a:latin typeface="Arial" charset="0"/>
              </a:rPr>
              <a:t>deleterious effect on fitness</a:t>
            </a:r>
          </a:p>
          <a:p>
            <a:pPr>
              <a:buClr>
                <a:srgbClr val="FF0000"/>
              </a:buClr>
              <a:buSzPct val="120000"/>
            </a:pPr>
            <a:endParaRPr lang="en-US" altLang="en-US" dirty="0">
              <a:latin typeface="Arial" charset="0"/>
            </a:endParaRPr>
          </a:p>
          <a:p>
            <a:pPr marL="342900" indent="-34290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charset="0"/>
              </a:rPr>
              <a:t>The average effect of is a 1-2% decrease in fitness (</a:t>
            </a:r>
            <a:r>
              <a:rPr lang="en-US" altLang="en-US" dirty="0" err="1">
                <a:latin typeface="Arial" charset="0"/>
              </a:rPr>
              <a:t>Houle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i="1" dirty="0">
                <a:latin typeface="Arial" charset="0"/>
              </a:rPr>
              <a:t>et al.</a:t>
            </a:r>
            <a:r>
              <a:rPr lang="en-US" altLang="en-US" dirty="0">
                <a:latin typeface="Arial" charset="0"/>
              </a:rPr>
              <a:t> 1997).</a:t>
            </a:r>
          </a:p>
        </p:txBody>
      </p:sp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1760539" y="685801"/>
            <a:ext cx="8670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  <a:latin typeface="Arial" charset="0"/>
              </a:rPr>
              <a:t>Conclusions from mutation accumulation studies: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5000" y="47244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don’t we see dramatic consequences of mutations in natural populations?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ext Box 1026"/>
          <p:cNvSpPr txBox="1">
            <a:spLocks noChangeArrowheads="1"/>
          </p:cNvSpPr>
          <p:nvPr/>
        </p:nvSpPr>
        <p:spPr bwMode="auto">
          <a:xfrm>
            <a:off x="3328704" y="306049"/>
            <a:ext cx="55345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0000FF"/>
                </a:solidFill>
                <a:latin typeface="Arial" charset="0"/>
              </a:rPr>
              <a:t>SUMMARY OF KNOWLEDGE ON MUTATION</a:t>
            </a:r>
          </a:p>
        </p:txBody>
      </p:sp>
      <p:sp>
        <p:nvSpPr>
          <p:cNvPr id="202755" name="Text Box 1027"/>
          <p:cNvSpPr txBox="1">
            <a:spLocks noChangeArrowheads="1"/>
          </p:cNvSpPr>
          <p:nvPr/>
        </p:nvSpPr>
        <p:spPr bwMode="auto">
          <a:xfrm>
            <a:off x="685800" y="1627526"/>
            <a:ext cx="112776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3300"/>
              </a:buClr>
              <a:buFont typeface="Wingdings" pitchFamily="2" charset="2"/>
              <a:buChar char="§"/>
            </a:pPr>
            <a:r>
              <a:rPr lang="en-US" altLang="en-US" sz="2800" dirty="0">
                <a:latin typeface="Arial" charset="0"/>
              </a:rPr>
              <a:t>The spectrum of mutations is enormous</a:t>
            </a:r>
          </a:p>
          <a:p>
            <a:pPr>
              <a:buClr>
                <a:srgbClr val="FF3300"/>
              </a:buClr>
              <a:buFont typeface="Wingdings" pitchFamily="2" charset="2"/>
              <a:buChar char="§"/>
            </a:pPr>
            <a:endParaRPr lang="en-US" altLang="en-US" sz="2800" dirty="0">
              <a:latin typeface="Arial" charset="0"/>
            </a:endParaRPr>
          </a:p>
          <a:p>
            <a:pPr>
              <a:buClr>
                <a:srgbClr val="FF3300"/>
              </a:buClr>
              <a:buFont typeface="Wingdings" pitchFamily="2" charset="2"/>
              <a:buChar char="§"/>
            </a:pPr>
            <a:r>
              <a:rPr lang="en-US" altLang="en-US" sz="2800" dirty="0">
                <a:latin typeface="Arial" charset="0"/>
              </a:rPr>
              <a:t>The mutation rate likely not subject to evolutionary modification</a:t>
            </a:r>
          </a:p>
          <a:p>
            <a:pPr>
              <a:buClr>
                <a:srgbClr val="FF3300"/>
              </a:buClr>
              <a:buFont typeface="Wingdings" pitchFamily="2" charset="2"/>
              <a:buChar char="§"/>
            </a:pPr>
            <a:endParaRPr lang="en-US" altLang="en-US" sz="2800" dirty="0">
              <a:latin typeface="Arial" charset="0"/>
            </a:endParaRPr>
          </a:p>
          <a:p>
            <a:pPr>
              <a:buClr>
                <a:srgbClr val="FF3300"/>
              </a:buClr>
              <a:buFont typeface="Wingdings" pitchFamily="2" charset="2"/>
              <a:buChar char="§"/>
            </a:pPr>
            <a:r>
              <a:rPr lang="en-US" altLang="en-US" sz="2800" dirty="0">
                <a:latin typeface="Arial" charset="0"/>
              </a:rPr>
              <a:t>The mutation rate / gen increases with the # cell divisions</a:t>
            </a:r>
          </a:p>
          <a:p>
            <a:pPr>
              <a:buClr>
                <a:srgbClr val="FF3300"/>
              </a:buClr>
              <a:buFont typeface="Wingdings" pitchFamily="2" charset="2"/>
              <a:buChar char="§"/>
            </a:pPr>
            <a:endParaRPr lang="en-US" altLang="en-US" sz="2800" dirty="0">
              <a:latin typeface="Arial" charset="0"/>
            </a:endParaRPr>
          </a:p>
          <a:p>
            <a:pPr>
              <a:buClr>
                <a:srgbClr val="FF3300"/>
              </a:buClr>
              <a:buFont typeface="Wingdings" pitchFamily="2" charset="2"/>
              <a:buChar char="§"/>
            </a:pPr>
            <a:r>
              <a:rPr lang="en-US" altLang="en-US" sz="2800" dirty="0">
                <a:latin typeface="Arial" charset="0"/>
              </a:rPr>
              <a:t>Effect of mutations are generally small on phenotype</a:t>
            </a:r>
          </a:p>
          <a:p>
            <a:pPr>
              <a:buClr>
                <a:srgbClr val="FF3300"/>
              </a:buClr>
              <a:buFont typeface="Wingdings" pitchFamily="2" charset="2"/>
              <a:buChar char="§"/>
            </a:pPr>
            <a:endParaRPr lang="en-US" altLang="en-US" sz="2800" dirty="0">
              <a:latin typeface="Arial" charset="0"/>
            </a:endParaRPr>
          </a:p>
          <a:p>
            <a:pPr>
              <a:buClr>
                <a:srgbClr val="FF3300"/>
              </a:buClr>
              <a:buFont typeface="Wingdings" pitchFamily="2" charset="2"/>
              <a:buChar char="§"/>
            </a:pPr>
            <a:r>
              <a:rPr lang="en-US" altLang="en-US" sz="2800" dirty="0">
                <a:latin typeface="Arial" charset="0"/>
              </a:rPr>
              <a:t>The vast majority of mutations appear to be deleterious</a:t>
            </a:r>
          </a:p>
          <a:p>
            <a:pPr>
              <a:buClr>
                <a:srgbClr val="FF3300"/>
              </a:buClr>
              <a:buFont typeface="Wingdings" pitchFamily="2" charset="2"/>
              <a:buNone/>
            </a:pPr>
            <a:endParaRPr lang="en-US" altLang="en-US" sz="2800" dirty="0">
              <a:latin typeface="Arial" charset="0"/>
            </a:endParaRPr>
          </a:p>
          <a:p>
            <a:pPr>
              <a:buClr>
                <a:srgbClr val="FF3300"/>
              </a:buClr>
              <a:buFont typeface="Wingdings" pitchFamily="2" charset="2"/>
              <a:buChar char="§"/>
            </a:pPr>
            <a:endParaRPr lang="en-US" altLang="en-US" sz="2800" dirty="0">
              <a:latin typeface="Arial" charset="0"/>
            </a:endParaRPr>
          </a:p>
          <a:p>
            <a:pPr>
              <a:buClr>
                <a:srgbClr val="FF3300"/>
              </a:buClr>
              <a:buFont typeface="Wingdings" pitchFamily="2" charset="2"/>
              <a:buChar char="§"/>
            </a:pPr>
            <a:endParaRPr lang="en-US" altLang="en-US" sz="2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838200" y="1858963"/>
            <a:ext cx="108204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3300"/>
              </a:buClr>
              <a:buFont typeface="Wingdings" pitchFamily="2" charset="2"/>
              <a:buChar char="§"/>
            </a:pPr>
            <a:r>
              <a:rPr lang="en-US" altLang="en-US" dirty="0">
                <a:latin typeface="Arial" charset="0"/>
              </a:rPr>
              <a:t>The introduction of new variation due to mutation is on the order of 0.1% to 1.0% of the standing variation</a:t>
            </a:r>
          </a:p>
          <a:p>
            <a:pPr>
              <a:buClr>
                <a:srgbClr val="FF3300"/>
              </a:buClr>
              <a:buFont typeface="Wingdings" pitchFamily="2" charset="2"/>
              <a:buChar char="§"/>
            </a:pPr>
            <a:endParaRPr lang="en-US" altLang="en-US" dirty="0">
              <a:latin typeface="Arial" charset="0"/>
            </a:endParaRPr>
          </a:p>
          <a:p>
            <a:pPr>
              <a:buClr>
                <a:srgbClr val="FF3300"/>
              </a:buClr>
              <a:buFont typeface="Wingdings" pitchFamily="2" charset="2"/>
              <a:buChar char="§"/>
            </a:pPr>
            <a:r>
              <a:rPr lang="en-US" altLang="en-US" dirty="0">
                <a:latin typeface="Arial" charset="0"/>
              </a:rPr>
              <a:t>The adaptive value of mutations changes with the ecological circumstances</a:t>
            </a:r>
          </a:p>
          <a:p>
            <a:pPr>
              <a:buClr>
                <a:srgbClr val="FF3300"/>
              </a:buClr>
              <a:buFont typeface="Wingdings" pitchFamily="2" charset="2"/>
              <a:buChar char="§"/>
            </a:pPr>
            <a:endParaRPr lang="en-US" altLang="en-US" dirty="0">
              <a:latin typeface="Arial" charset="0"/>
            </a:endParaRPr>
          </a:p>
          <a:p>
            <a:pPr>
              <a:buClr>
                <a:srgbClr val="FF3300"/>
              </a:buClr>
              <a:buFont typeface="Wingdings" pitchFamily="2" charset="2"/>
              <a:buChar char="§"/>
            </a:pPr>
            <a:r>
              <a:rPr lang="en-US" altLang="en-US" dirty="0">
                <a:latin typeface="Arial" charset="0"/>
              </a:rPr>
              <a:t>Mutations arise randomly with respect to their utility</a:t>
            </a:r>
          </a:p>
          <a:p>
            <a:pPr>
              <a:buClr>
                <a:srgbClr val="FF3300"/>
              </a:buClr>
              <a:buFont typeface="Wingdings" pitchFamily="2" charset="2"/>
              <a:buChar char="§"/>
            </a:pPr>
            <a:endParaRPr lang="en-US" altLang="en-US" dirty="0">
              <a:latin typeface="Arial" charset="0"/>
            </a:endParaRPr>
          </a:p>
          <a:p>
            <a:pPr>
              <a:buClr>
                <a:srgbClr val="FF3300"/>
              </a:buClr>
              <a:buFont typeface="Wingdings" pitchFamily="2" charset="2"/>
              <a:buChar char="§"/>
            </a:pPr>
            <a:r>
              <a:rPr lang="en-US" altLang="en-US" dirty="0">
                <a:latin typeface="Arial" charset="0"/>
              </a:rPr>
              <a:t>RARE - The mutation rate can be modified greatly by the environment (bacteria only?)</a:t>
            </a:r>
          </a:p>
          <a:p>
            <a:pPr>
              <a:buClr>
                <a:srgbClr val="FF3300"/>
              </a:buClr>
              <a:buFont typeface="Wingdings" pitchFamily="2" charset="2"/>
              <a:buChar char="§"/>
            </a:pPr>
            <a:endParaRPr lang="en-US" altLang="en-US" dirty="0">
              <a:latin typeface="Arial" charset="0"/>
            </a:endParaRPr>
          </a:p>
        </p:txBody>
      </p:sp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2862264" y="381001"/>
            <a:ext cx="6467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0000FF"/>
                </a:solidFill>
                <a:latin typeface="Arial" charset="0"/>
              </a:rPr>
              <a:t>SUMMARY OF KNOWLEDGE ON MUTATION 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o-itworld.com/uploadedImages/Bio-IT_World/Top_Headlines/2012/12-Dec/1212_printedGenome-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298" y="1628504"/>
            <a:ext cx="7149702" cy="522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ddiandcassi.com/wordpress/wp-content/uploads/2007/11/Human-Genome-Page-From-Bo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" y="-15834"/>
            <a:ext cx="4995010" cy="344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501191-DCDF-68F3-2B10-29554CA3F676}"/>
              </a:ext>
            </a:extLst>
          </p:cNvPr>
          <p:cNvSpPr txBox="1"/>
          <p:nvPr/>
        </p:nvSpPr>
        <p:spPr>
          <a:xfrm>
            <a:off x="860917" y="4243252"/>
            <a:ext cx="32810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Human Genome</a:t>
            </a:r>
          </a:p>
          <a:p>
            <a:pPr algn="ctr"/>
            <a:r>
              <a:rPr lang="en-US" sz="3200" dirty="0"/>
              <a:t>3 billion base pairs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677B2-335F-ED7E-0138-C5E16902C6E9}"/>
              </a:ext>
            </a:extLst>
          </p:cNvPr>
          <p:cNvSpPr txBox="1"/>
          <p:nvPr/>
        </p:nvSpPr>
        <p:spPr>
          <a:xfrm>
            <a:off x="653859" y="6019800"/>
            <a:ext cx="36952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https://www.youtube.com/watch?v=lzhp5NuXo-k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9456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 descr="Types of mut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2" t="14010"/>
          <a:stretch/>
        </p:blipFill>
        <p:spPr bwMode="auto">
          <a:xfrm>
            <a:off x="4389120" y="1143000"/>
            <a:ext cx="5669281" cy="511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2057400" y="1851026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FF3300"/>
                </a:solidFill>
                <a:latin typeface="Arial" charset="0"/>
              </a:rPr>
              <a:t>1)</a:t>
            </a: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2057400" y="2894013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FF3300"/>
                </a:solidFill>
                <a:latin typeface="Arial" charset="0"/>
              </a:rPr>
              <a:t>2)</a:t>
            </a:r>
          </a:p>
        </p:txBody>
      </p:sp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2057400" y="4265613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FF3300"/>
                </a:solidFill>
                <a:latin typeface="Arial" charset="0"/>
              </a:rPr>
              <a:t>3)</a:t>
            </a:r>
          </a:p>
        </p:txBody>
      </p:sp>
      <p:sp>
        <p:nvSpPr>
          <p:cNvPr id="232454" name="Text Box 6"/>
          <p:cNvSpPr txBox="1">
            <a:spLocks noChangeArrowheads="1"/>
          </p:cNvSpPr>
          <p:nvPr/>
        </p:nvSpPr>
        <p:spPr bwMode="auto">
          <a:xfrm>
            <a:off x="2057400" y="5256213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FF3300"/>
                </a:solidFill>
                <a:latin typeface="Arial" charset="0"/>
              </a:rPr>
              <a:t>4)</a:t>
            </a:r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2559051" y="152401"/>
            <a:ext cx="707231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dirty="0">
                <a:solidFill>
                  <a:srgbClr val="FF3300"/>
                </a:solidFill>
                <a:latin typeface="Arial" charset="0"/>
              </a:rPr>
              <a:t>“THE FUEL FOR EVOLUTION”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2133600" y="531813"/>
            <a:ext cx="3111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FF"/>
                </a:solidFill>
                <a:latin typeface="Arial" charset="0"/>
              </a:rPr>
              <a:t>POINT MUTATIONS:</a:t>
            </a:r>
          </a:p>
        </p:txBody>
      </p:sp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3505200" y="1600201"/>
            <a:ext cx="55364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 dirty="0">
                <a:latin typeface="Arial" charset="0"/>
              </a:rPr>
              <a:t>ACA TTG GTA CGA CAA</a:t>
            </a:r>
          </a:p>
        </p:txBody>
      </p:sp>
      <p:sp>
        <p:nvSpPr>
          <p:cNvPr id="233476" name="Text Box 4"/>
          <p:cNvSpPr txBox="1">
            <a:spLocks noChangeArrowheads="1"/>
          </p:cNvSpPr>
          <p:nvPr/>
        </p:nvSpPr>
        <p:spPr bwMode="auto">
          <a:xfrm>
            <a:off x="3525838" y="3392270"/>
            <a:ext cx="54595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 dirty="0">
                <a:latin typeface="Arial" charset="0"/>
              </a:rPr>
              <a:t>ACA TT</a:t>
            </a:r>
            <a:r>
              <a:rPr lang="en-US" altLang="en-US" sz="3600" b="1" dirty="0">
                <a:solidFill>
                  <a:srgbClr val="FF3300"/>
                </a:solidFill>
                <a:latin typeface="Arial" charset="0"/>
              </a:rPr>
              <a:t>T</a:t>
            </a:r>
            <a:r>
              <a:rPr lang="en-US" altLang="en-US" sz="3600" b="1" dirty="0">
                <a:latin typeface="Arial" charset="0"/>
              </a:rPr>
              <a:t> GTA CGA CAA</a:t>
            </a:r>
          </a:p>
        </p:txBody>
      </p:sp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5410200" y="2247900"/>
            <a:ext cx="0" cy="114436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590801" y="4724401"/>
            <a:ext cx="68555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>
                <a:latin typeface="Arial" charset="0"/>
              </a:rPr>
              <a:t>THE DOG AND THE CAT EAT HAM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611439" y="5638801"/>
            <a:ext cx="67866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>
                <a:latin typeface="Arial" charset="0"/>
              </a:rPr>
              <a:t>THE DOT AND THE CAT EAT HAM</a:t>
            </a: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4343400" y="5309175"/>
            <a:ext cx="0" cy="381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1676400" y="76200"/>
            <a:ext cx="3111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FF"/>
                </a:solidFill>
                <a:latin typeface="Arial" charset="0"/>
              </a:rPr>
              <a:t>POINT MUTATIONS: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016375" y="762001"/>
            <a:ext cx="68555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>
                <a:latin typeface="Arial" charset="0"/>
              </a:rPr>
              <a:t>THE DOG AND THE CAT EAT HAM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037012" y="2895601"/>
            <a:ext cx="70598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>
                <a:latin typeface="Arial" charset="0"/>
              </a:rPr>
              <a:t>THD OGA NDT HEC ATE ATH A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M….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4778374" y="1483300"/>
            <a:ext cx="0" cy="14123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lowchart: Summing Junction 1"/>
          <p:cNvSpPr/>
          <p:nvPr/>
        </p:nvSpPr>
        <p:spPr>
          <a:xfrm>
            <a:off x="3978274" y="1377607"/>
            <a:ext cx="1600200" cy="1504375"/>
          </a:xfrm>
          <a:prstGeom prst="flowChartSummingJunction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16375" y="3962401"/>
            <a:ext cx="68555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>
                <a:latin typeface="Arial" charset="0"/>
              </a:rPr>
              <a:t>THE DOG AND THE CAT EAT HAM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037012" y="6096001"/>
            <a:ext cx="77739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>
                <a:latin typeface="Arial" charset="0"/>
              </a:rPr>
              <a:t>THT EDO GAN DTH ECA TEA THA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M….</a:t>
            </a: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4778374" y="4683700"/>
            <a:ext cx="0" cy="14123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EF6F16-41BB-2608-DC47-A5B15B9944AB}"/>
              </a:ext>
            </a:extLst>
          </p:cNvPr>
          <p:cNvSpPr txBox="1"/>
          <p:nvPr/>
        </p:nvSpPr>
        <p:spPr>
          <a:xfrm>
            <a:off x="380999" y="3657600"/>
            <a:ext cx="28193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Talk with those around you about the “consequence” of these 3 types of mutations</a:t>
            </a:r>
          </a:p>
        </p:txBody>
      </p:sp>
    </p:spTree>
    <p:extLst>
      <p:ext uri="{BB962C8B-B14F-4D97-AF65-F5344CB8AC3E}">
        <p14:creationId xmlns:p14="http://schemas.microsoft.com/office/powerpoint/2010/main" val="33910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2" grpId="0" animBg="1"/>
      <p:bldP spid="7" grpId="0"/>
      <p:bldP spid="8" grpId="0"/>
      <p:bldP spid="1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8" name="Picture 4" descr="hum_ape_chrom_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2" b="5214"/>
          <a:stretch/>
        </p:blipFill>
        <p:spPr bwMode="auto">
          <a:xfrm>
            <a:off x="7609840" y="1161945"/>
            <a:ext cx="1991360" cy="547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2438400" y="609600"/>
            <a:ext cx="384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FF"/>
                </a:solidFill>
                <a:latin typeface="Arial" charset="0"/>
              </a:rPr>
              <a:t>Chromosomal Inversions</a:t>
            </a:r>
          </a:p>
        </p:txBody>
      </p:sp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6705601" y="609600"/>
            <a:ext cx="3484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FF"/>
                </a:solidFill>
                <a:latin typeface="Arial" charset="0"/>
              </a:rPr>
              <a:t>Chromosomal Fusions</a:t>
            </a:r>
          </a:p>
        </p:txBody>
      </p:sp>
      <p:pic>
        <p:nvPicPr>
          <p:cNvPr id="236552" name="Picture 8" descr="Chromosome inver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193" y="1752600"/>
            <a:ext cx="369616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22A49F-98E6-4255-99C5-AE229FC4273D}"/>
              </a:ext>
            </a:extLst>
          </p:cNvPr>
          <p:cNvSpPr/>
          <p:nvPr/>
        </p:nvSpPr>
        <p:spPr>
          <a:xfrm>
            <a:off x="6705601" y="457201"/>
            <a:ext cx="3484563" cy="6183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0557AE-3519-4454-A893-5DA8E61E73CC}"/>
              </a:ext>
            </a:extLst>
          </p:cNvPr>
          <p:cNvSpPr txBox="1"/>
          <p:nvPr/>
        </p:nvSpPr>
        <p:spPr>
          <a:xfrm>
            <a:off x="675640" y="5453797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Guess how many chromosomes modern chimps, gorilla, and orangutan have.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8" name="Picture 8" descr="http://www.broadinstitute.org/files/news/stories/full/transposons_720x720_v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8" b="7435"/>
          <a:stretch/>
        </p:blipFill>
        <p:spPr bwMode="auto">
          <a:xfrm>
            <a:off x="2806270" y="2590801"/>
            <a:ext cx="5486400" cy="431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005146" y="622"/>
            <a:ext cx="4648200" cy="2895600"/>
            <a:chOff x="4343400" y="152400"/>
            <a:chExt cx="3776663" cy="2332038"/>
          </a:xfrm>
        </p:grpSpPr>
        <p:pic>
          <p:nvPicPr>
            <p:cNvPr id="235523" name="Picture 3" descr="mcclintock-lr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152400"/>
              <a:ext cx="2000250" cy="2332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24" name="Picture 4" descr="cor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152400"/>
              <a:ext cx="1871663" cy="22098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1846825" y="1092201"/>
            <a:ext cx="37247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>
                <a:solidFill>
                  <a:srgbClr val="0000FF"/>
                </a:solidFill>
                <a:latin typeface="Arial" charset="0"/>
              </a:rPr>
              <a:t>Transposable Elements:</a:t>
            </a:r>
          </a:p>
          <a:p>
            <a:pPr algn="ctr"/>
            <a:r>
              <a:rPr lang="en-US" altLang="en-US" b="1">
                <a:solidFill>
                  <a:srgbClr val="0000FF"/>
                </a:solidFill>
                <a:latin typeface="Arial" charset="0"/>
              </a:rPr>
              <a:t>“Jumping Genes”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ach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Teaching</Template>
  <TotalTime>9977</TotalTime>
  <Words>1381</Words>
  <Application>Microsoft Office PowerPoint</Application>
  <PresentationFormat>Widescreen</PresentationFormat>
  <Paragraphs>182</Paragraphs>
  <Slides>32</Slides>
  <Notes>7</Notes>
  <HiddenSlides>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Franklin Gothic Book</vt:lpstr>
      <vt:lpstr>Roboto</vt:lpstr>
      <vt:lpstr>Times New Roman</vt:lpstr>
      <vt:lpstr>Wingdings</vt:lpstr>
      <vt:lpstr>Teaching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USU Dept. of Biology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pfrender</dc:creator>
  <cp:lastModifiedBy>Brian Gall</cp:lastModifiedBy>
  <cp:revision>264</cp:revision>
  <dcterms:created xsi:type="dcterms:W3CDTF">2001-12-18T21:33:45Z</dcterms:created>
  <dcterms:modified xsi:type="dcterms:W3CDTF">2025-02-14T14:04:33Z</dcterms:modified>
</cp:coreProperties>
</file>