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07"/>
  </p:notesMasterIdLst>
  <p:handoutMasterIdLst>
    <p:handoutMasterId r:id="rId108"/>
  </p:handoutMasterIdLst>
  <p:sldIdLst>
    <p:sldId id="664" r:id="rId3"/>
    <p:sldId id="787" r:id="rId4"/>
    <p:sldId id="683" r:id="rId5"/>
    <p:sldId id="667" r:id="rId6"/>
    <p:sldId id="668" r:id="rId7"/>
    <p:sldId id="685" r:id="rId8"/>
    <p:sldId id="359" r:id="rId9"/>
    <p:sldId id="797" r:id="rId10"/>
    <p:sldId id="786" r:id="rId11"/>
    <p:sldId id="689" r:id="rId12"/>
    <p:sldId id="691" r:id="rId13"/>
    <p:sldId id="798" r:id="rId14"/>
    <p:sldId id="686" r:id="rId15"/>
    <p:sldId id="672" r:id="rId16"/>
    <p:sldId id="737" r:id="rId17"/>
    <p:sldId id="788" r:id="rId18"/>
    <p:sldId id="738" r:id="rId19"/>
    <p:sldId id="739" r:id="rId20"/>
    <p:sldId id="740" r:id="rId21"/>
    <p:sldId id="687" r:id="rId22"/>
    <p:sldId id="742" r:id="rId23"/>
    <p:sldId id="677" r:id="rId24"/>
    <p:sldId id="789" r:id="rId25"/>
    <p:sldId id="741" r:id="rId26"/>
    <p:sldId id="680" r:id="rId27"/>
    <p:sldId id="681" r:id="rId28"/>
    <p:sldId id="790" r:id="rId29"/>
    <p:sldId id="752" r:id="rId30"/>
    <p:sldId id="802" r:id="rId31"/>
    <p:sldId id="743" r:id="rId32"/>
    <p:sldId id="744" r:id="rId33"/>
    <p:sldId id="753" r:id="rId34"/>
    <p:sldId id="781" r:id="rId35"/>
    <p:sldId id="754" r:id="rId36"/>
    <p:sldId id="804" r:id="rId37"/>
    <p:sldId id="803" r:id="rId38"/>
    <p:sldId id="745" r:id="rId39"/>
    <p:sldId id="791" r:id="rId40"/>
    <p:sldId id="747" r:id="rId41"/>
    <p:sldId id="755" r:id="rId42"/>
    <p:sldId id="748" r:id="rId43"/>
    <p:sldId id="354" r:id="rId44"/>
    <p:sldId id="792" r:id="rId45"/>
    <p:sldId id="749" r:id="rId46"/>
    <p:sldId id="756" r:id="rId47"/>
    <p:sldId id="757" r:id="rId48"/>
    <p:sldId id="758" r:id="rId49"/>
    <p:sldId id="759" r:id="rId50"/>
    <p:sldId id="767" r:id="rId51"/>
    <p:sldId id="760" r:id="rId52"/>
    <p:sldId id="793" r:id="rId53"/>
    <p:sldId id="799" r:id="rId54"/>
    <p:sldId id="611" r:id="rId55"/>
    <p:sldId id="362" r:id="rId56"/>
    <p:sldId id="363" r:id="rId57"/>
    <p:sldId id="613" r:id="rId58"/>
    <p:sldId id="693" r:id="rId59"/>
    <p:sldId id="731" r:id="rId60"/>
    <p:sldId id="761" r:id="rId61"/>
    <p:sldId id="694" r:id="rId62"/>
    <p:sldId id="782" r:id="rId63"/>
    <p:sldId id="762" r:id="rId64"/>
    <p:sldId id="764" r:id="rId65"/>
    <p:sldId id="696" r:id="rId66"/>
    <p:sldId id="697" r:id="rId67"/>
    <p:sldId id="784" r:id="rId68"/>
    <p:sldId id="704" r:id="rId69"/>
    <p:sldId id="705" r:id="rId70"/>
    <p:sldId id="544" r:id="rId71"/>
    <p:sldId id="550" r:id="rId72"/>
    <p:sldId id="768" r:id="rId73"/>
    <p:sldId id="706" r:id="rId74"/>
    <p:sldId id="766" r:id="rId75"/>
    <p:sldId id="774" r:id="rId76"/>
    <p:sldId id="776" r:id="rId77"/>
    <p:sldId id="777" r:id="rId78"/>
    <p:sldId id="795" r:id="rId79"/>
    <p:sldId id="769" r:id="rId80"/>
    <p:sldId id="772" r:id="rId81"/>
    <p:sldId id="770" r:id="rId82"/>
    <p:sldId id="771" r:id="rId83"/>
    <p:sldId id="707" r:id="rId84"/>
    <p:sldId id="773" r:id="rId85"/>
    <p:sldId id="806" r:id="rId86"/>
    <p:sldId id="576" r:id="rId87"/>
    <p:sldId id="710" r:id="rId88"/>
    <p:sldId id="518" r:id="rId89"/>
    <p:sldId id="805" r:id="rId90"/>
    <p:sldId id="714" r:id="rId91"/>
    <p:sldId id="606" r:id="rId92"/>
    <p:sldId id="520" r:id="rId93"/>
    <p:sldId id="719" r:id="rId94"/>
    <p:sldId id="800" r:id="rId95"/>
    <p:sldId id="721" r:id="rId96"/>
    <p:sldId id="723" r:id="rId97"/>
    <p:sldId id="778" r:id="rId98"/>
    <p:sldId id="796" r:id="rId99"/>
    <p:sldId id="478" r:id="rId100"/>
    <p:sldId id="490" r:id="rId101"/>
    <p:sldId id="491" r:id="rId102"/>
    <p:sldId id="509" r:id="rId103"/>
    <p:sldId id="801" r:id="rId104"/>
    <p:sldId id="779" r:id="rId105"/>
    <p:sldId id="780" r:id="rId106"/>
  </p:sldIdLst>
  <p:sldSz cx="10890250" cy="6126163"/>
  <p:notesSz cx="6881813"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56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28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00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72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9" userDrawn="1">
          <p15:clr>
            <a:srgbClr val="A4A3A4"/>
          </p15:clr>
        </p15:guide>
        <p15:guide id="2" pos="34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E6E6E6"/>
    <a:srgbClr val="33CC33"/>
    <a:srgbClr val="660066"/>
    <a:srgbClr val="FFCCCC"/>
    <a:srgbClr val="FF9933"/>
    <a:srgbClr val="CC6600"/>
    <a:srgbClr val="FF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4" autoAdjust="0"/>
    <p:restoredTop sz="84098" autoAdjust="0"/>
  </p:normalViewPr>
  <p:slideViewPr>
    <p:cSldViewPr>
      <p:cViewPr varScale="1">
        <p:scale>
          <a:sx n="78" d="100"/>
          <a:sy n="78" d="100"/>
        </p:scale>
        <p:origin x="348" y="108"/>
      </p:cViewPr>
      <p:guideLst>
        <p:guide orient="horz" pos="1929"/>
        <p:guide pos="343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392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7575" y="4416425"/>
            <a:ext cx="5046663" cy="4183063"/>
          </a:xfrm>
          <a:prstGeom prst="rect">
            <a:avLst/>
          </a:prstGeom>
          <a:noFill/>
          <a:ln w="12700">
            <a:noFill/>
            <a:miter lim="800000"/>
            <a:headEnd/>
            <a:tailEnd/>
          </a:ln>
          <a:effectLst/>
        </p:spPr>
        <p:txBody>
          <a:bodyPr vert="horz" wrap="square" lIns="91483" tIns="44939" rIns="91483" bIns="44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79" name="Rectangle 3"/>
          <p:cNvSpPr>
            <a:spLocks noGrp="1" noRot="1" noChangeAspect="1" noChangeArrowheads="1" noTextEdit="1"/>
          </p:cNvSpPr>
          <p:nvPr>
            <p:ph type="sldImg" idx="2"/>
          </p:nvPr>
        </p:nvSpPr>
        <p:spPr bwMode="auto">
          <a:xfrm>
            <a:off x="676275" y="884238"/>
            <a:ext cx="5530850" cy="3111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374417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81" algn="l" defTabSz="914272" rtl="0" eaLnBrk="1" latinLnBrk="0" hangingPunct="1">
      <a:defRPr sz="1200" kern="1200">
        <a:solidFill>
          <a:schemeClr val="tx1"/>
        </a:solidFill>
        <a:latin typeface="+mn-lt"/>
        <a:ea typeface="+mn-ea"/>
        <a:cs typeface="+mn-cs"/>
      </a:defRPr>
    </a:lvl6pPr>
    <a:lvl7pPr marL="2742817" algn="l" defTabSz="914272" rtl="0" eaLnBrk="1" latinLnBrk="0" hangingPunct="1">
      <a:defRPr sz="1200" kern="1200">
        <a:solidFill>
          <a:schemeClr val="tx1"/>
        </a:solidFill>
        <a:latin typeface="+mn-lt"/>
        <a:ea typeface="+mn-ea"/>
        <a:cs typeface="+mn-cs"/>
      </a:defRPr>
    </a:lvl7pPr>
    <a:lvl8pPr marL="3199953" algn="l" defTabSz="914272" rtl="0" eaLnBrk="1" latinLnBrk="0" hangingPunct="1">
      <a:defRPr sz="1200" kern="1200">
        <a:solidFill>
          <a:schemeClr val="tx1"/>
        </a:solidFill>
        <a:latin typeface="+mn-lt"/>
        <a:ea typeface="+mn-ea"/>
        <a:cs typeface="+mn-cs"/>
      </a:defRPr>
    </a:lvl8pPr>
    <a:lvl9pPr marL="3657089" algn="l" defTabSz="9142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bomb released 1.5x10^13</a:t>
            </a:r>
          </a:p>
        </p:txBody>
      </p:sp>
    </p:spTree>
    <p:extLst>
      <p:ext uri="{BB962C8B-B14F-4D97-AF65-F5344CB8AC3E}">
        <p14:creationId xmlns:p14="http://schemas.microsoft.com/office/powerpoint/2010/main" val="205646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884238"/>
            <a:ext cx="5530850" cy="3111500"/>
          </a:xfrm>
        </p:spPr>
      </p:sp>
      <p:sp>
        <p:nvSpPr>
          <p:cNvPr id="3" name="Notes Placeholder 2"/>
          <p:cNvSpPr>
            <a:spLocks noGrp="1"/>
          </p:cNvSpPr>
          <p:nvPr>
            <p:ph type="body" idx="1"/>
          </p:nvPr>
        </p:nvSpPr>
        <p:spPr/>
        <p:txBody>
          <a:bodyPr/>
          <a:lstStyle/>
          <a:p>
            <a:r>
              <a:rPr lang="en-US" sz="1200" dirty="0"/>
              <a:t>Fig. 1. (A) </a:t>
            </a:r>
            <a:r>
              <a:rPr lang="en-US" sz="1200" dirty="0" err="1"/>
              <a:t>Hatena</a:t>
            </a:r>
            <a:r>
              <a:rPr lang="en-US" sz="1200" dirty="0"/>
              <a:t> (ventral view). All green, </a:t>
            </a:r>
            <a:r>
              <a:rPr lang="en-US" sz="1200" dirty="0" err="1"/>
              <a:t>symbiont</a:t>
            </a:r>
            <a:r>
              <a:rPr lang="en-US" sz="1200" dirty="0"/>
              <a:t>-possessing cells have an eyespot at the cell apex</a:t>
            </a:r>
          </a:p>
          <a:p>
            <a:r>
              <a:rPr lang="en-US" sz="1200" dirty="0"/>
              <a:t>(arrowhead). Scale bar, 10 mm. (B) A dividing cell (ventral view). The </a:t>
            </a:r>
            <a:r>
              <a:rPr lang="en-US" sz="1200" dirty="0" err="1"/>
              <a:t>symbiont</a:t>
            </a:r>
            <a:r>
              <a:rPr lang="en-US" sz="1200" dirty="0"/>
              <a:t> is always inherited by</a:t>
            </a:r>
          </a:p>
          <a:p>
            <a:r>
              <a:rPr lang="en-US" sz="1200" dirty="0"/>
              <a:t>only one of the daughter cells. Scale bar, 10 mm. (C) The ultrastructure of eyespot integration</a:t>
            </a:r>
          </a:p>
          <a:p>
            <a:r>
              <a:rPr lang="en-US" sz="1200" dirty="0"/>
              <a:t>(longitudinal view). E, eyespot granules. Scale bar, 400 nm. Inset: A magnified view of the membranes.</a:t>
            </a:r>
          </a:p>
          <a:p>
            <a:r>
              <a:rPr lang="en-US" sz="1200" dirty="0"/>
              <a:t>The inner and outer plastid membranes (arrowheads), the single </a:t>
            </a:r>
            <a:r>
              <a:rPr lang="en-US" sz="1200" dirty="0" err="1"/>
              <a:t>symbiont</a:t>
            </a:r>
            <a:r>
              <a:rPr lang="en-US" sz="1200" dirty="0"/>
              <a:t>-enveloping membrane</a:t>
            </a:r>
          </a:p>
          <a:p>
            <a:r>
              <a:rPr lang="en-US" sz="1200" dirty="0"/>
              <a:t>(double arrow), and the host plasma membrane (arrow) are tightly layered. Scale bar, 50 nm. (D) The</a:t>
            </a:r>
          </a:p>
          <a:p>
            <a:r>
              <a:rPr lang="en-US" sz="1200" dirty="0"/>
              <a:t>life cycle of </a:t>
            </a:r>
            <a:r>
              <a:rPr lang="en-US" sz="1200" dirty="0" err="1"/>
              <a:t>Hatena</a:t>
            </a:r>
            <a:r>
              <a:rPr lang="en-US" sz="1200" dirty="0"/>
              <a:t>, based on observations of natural populations. </a:t>
            </a:r>
            <a:r>
              <a:rPr lang="en-US" sz="1200" dirty="0" err="1"/>
              <a:t>Hatena</a:t>
            </a:r>
            <a:r>
              <a:rPr lang="en-US" sz="1200" dirty="0"/>
              <a:t> alternates between a host</a:t>
            </a:r>
          </a:p>
          <a:p>
            <a:r>
              <a:rPr lang="en-US" sz="1200" dirty="0"/>
              <a:t>phase that harbors a green </a:t>
            </a:r>
            <a:r>
              <a:rPr lang="en-US" sz="1200" dirty="0" err="1"/>
              <a:t>endosymbiont</a:t>
            </a:r>
            <a:r>
              <a:rPr lang="en-US" sz="1200" dirty="0"/>
              <a:t> and a predator phase that acquires the </a:t>
            </a:r>
            <a:r>
              <a:rPr lang="en-US" sz="1200" dirty="0" err="1"/>
              <a:t>endosymbiont</a:t>
            </a:r>
            <a:r>
              <a:rPr lang="en-US" sz="1200" dirty="0"/>
              <a:t> after</a:t>
            </a:r>
          </a:p>
          <a:p>
            <a:r>
              <a:rPr lang="en-US" sz="1200" dirty="0"/>
              <a:t>division. Solid line, observed steps in the process; broken line, hypothetical steps.</a:t>
            </a:r>
          </a:p>
          <a:p>
            <a:endParaRPr lang="en-US" dirty="0"/>
          </a:p>
        </p:txBody>
      </p:sp>
    </p:spTree>
    <p:extLst>
      <p:ext uri="{BB962C8B-B14F-4D97-AF65-F5344CB8AC3E}">
        <p14:creationId xmlns:p14="http://schemas.microsoft.com/office/powerpoint/2010/main" val="13276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676275" y="884238"/>
            <a:ext cx="5530850" cy="3111500"/>
          </a:xfrm>
          <a:ln/>
        </p:spPr>
      </p:sp>
      <p:sp>
        <p:nvSpPr>
          <p:cNvPr id="132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assumption that limits the results is assume rates of change are equal among lineages and across time. Almost certainly not true between lineages.</a:t>
            </a:r>
          </a:p>
        </p:txBody>
      </p:sp>
    </p:spTree>
    <p:extLst>
      <p:ext uri="{BB962C8B-B14F-4D97-AF65-F5344CB8AC3E}">
        <p14:creationId xmlns:p14="http://schemas.microsoft.com/office/powerpoint/2010/main" val="2969918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rates of change among specific lineages</a:t>
            </a:r>
          </a:p>
          <a:p>
            <a:r>
              <a:rPr lang="en-US" dirty="0"/>
              <a:t>Built phylogenetic clocks – based on anatomical and genetic data for arthropods</a:t>
            </a:r>
          </a:p>
          <a:p>
            <a:endParaRPr lang="en-US" dirty="0"/>
          </a:p>
          <a:p>
            <a:r>
              <a:rPr lang="en-US" dirty="0"/>
              <a:t>Found rates of change in anatomy and genetics were indeed dramatically higher during the </a:t>
            </a:r>
            <a:r>
              <a:rPr lang="en-US" dirty="0" err="1"/>
              <a:t>cambrian</a:t>
            </a:r>
            <a:endParaRPr lang="en-US" dirty="0"/>
          </a:p>
        </p:txBody>
      </p:sp>
    </p:spTree>
    <p:extLst>
      <p:ext uri="{BB962C8B-B14F-4D97-AF65-F5344CB8AC3E}">
        <p14:creationId xmlns:p14="http://schemas.microsoft.com/office/powerpoint/2010/main" val="114949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676275" y="884238"/>
            <a:ext cx="5530850" cy="3111500"/>
          </a:xfrm>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quickly after vascular tissue – get first seed plants</a:t>
            </a:r>
          </a:p>
        </p:txBody>
      </p:sp>
    </p:spTree>
    <p:extLst>
      <p:ext uri="{BB962C8B-B14F-4D97-AF65-F5344CB8AC3E}">
        <p14:creationId xmlns:p14="http://schemas.microsoft.com/office/powerpoint/2010/main" val="208317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higher metabolism and endothermic</a:t>
            </a:r>
          </a:p>
          <a:p>
            <a:r>
              <a:rPr lang="en-US" dirty="0"/>
              <a:t>Probably some hair</a:t>
            </a:r>
          </a:p>
          <a:p>
            <a:r>
              <a:rPr lang="en-US" dirty="0"/>
              <a:t>Likely still laid eggs</a:t>
            </a:r>
          </a:p>
          <a:p>
            <a:endParaRPr lang="en-US" dirty="0"/>
          </a:p>
        </p:txBody>
      </p:sp>
    </p:spTree>
    <p:extLst>
      <p:ext uri="{BB962C8B-B14F-4D97-AF65-F5344CB8AC3E}">
        <p14:creationId xmlns:p14="http://schemas.microsoft.com/office/powerpoint/2010/main" val="423144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676275" y="884238"/>
            <a:ext cx="5530850" cy="3111500"/>
          </a:xfrm>
          <a:ln/>
        </p:spPr>
      </p:sp>
      <p:sp>
        <p:nvSpPr>
          <p:cNvPr id="142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Fossils were laid down in a series of hydrothermal vents</a:t>
            </a:r>
          </a:p>
        </p:txBody>
      </p:sp>
    </p:spTree>
    <p:extLst>
      <p:ext uri="{BB962C8B-B14F-4D97-AF65-F5344CB8AC3E}">
        <p14:creationId xmlns:p14="http://schemas.microsoft.com/office/powerpoint/2010/main" val="365191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(220lbs)</a:t>
            </a:r>
          </a:p>
          <a:p>
            <a:r>
              <a:rPr lang="en-US" dirty="0"/>
              <a:t>Watched it fall</a:t>
            </a:r>
          </a:p>
        </p:txBody>
      </p:sp>
    </p:spTree>
    <p:extLst>
      <p:ext uri="{BB962C8B-B14F-4D97-AF65-F5344CB8AC3E}">
        <p14:creationId xmlns:p14="http://schemas.microsoft.com/office/powerpoint/2010/main" val="80905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884238"/>
            <a:ext cx="5530850" cy="3111500"/>
          </a:xfrm>
        </p:spPr>
      </p:sp>
      <p:sp>
        <p:nvSpPr>
          <p:cNvPr id="3" name="Notes Placeholder 2"/>
          <p:cNvSpPr>
            <a:spLocks noGrp="1"/>
          </p:cNvSpPr>
          <p:nvPr>
            <p:ph type="body" idx="1"/>
          </p:nvPr>
        </p:nvSpPr>
        <p:spPr/>
        <p:txBody>
          <a:bodyPr/>
          <a:lstStyle/>
          <a:p>
            <a:r>
              <a:rPr lang="en-US" dirty="0"/>
              <a:t>https://advances.sciencemag.org/content/4/1/eaao3521 </a:t>
            </a:r>
          </a:p>
          <a:p>
            <a:endParaRPr lang="en-US" dirty="0"/>
          </a:p>
          <a:p>
            <a:r>
              <a:rPr lang="en-US" dirty="0"/>
              <a:t>https://newscenter.lbl.gov/2018/01/10/organic-meteorites/</a:t>
            </a:r>
          </a:p>
        </p:txBody>
      </p:sp>
    </p:spTree>
    <p:extLst>
      <p:ext uri="{BB962C8B-B14F-4D97-AF65-F5344CB8AC3E}">
        <p14:creationId xmlns:p14="http://schemas.microsoft.com/office/powerpoint/2010/main" val="118372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884238"/>
            <a:ext cx="5530850" cy="3111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243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9529-F494-264D-B7E5-5FB86AA5F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2F501-346C-9293-BD1C-5F6A00722CCF}"/>
              </a:ext>
            </a:extLst>
          </p:cNvPr>
          <p:cNvSpPr>
            <a:spLocks noGrp="1" noRot="1" noChangeAspect="1"/>
          </p:cNvSpPr>
          <p:nvPr>
            <p:ph type="sldImg"/>
          </p:nvPr>
        </p:nvSpPr>
        <p:spPr>
          <a:xfrm>
            <a:off x="676275" y="884238"/>
            <a:ext cx="5530850" cy="3111500"/>
          </a:xfrm>
        </p:spPr>
      </p:sp>
      <p:sp>
        <p:nvSpPr>
          <p:cNvPr id="3" name="Notes Placeholder 2">
            <a:extLst>
              <a:ext uri="{FF2B5EF4-FFF2-40B4-BE49-F238E27FC236}">
                <a16:creationId xmlns:a16="http://schemas.microsoft.com/office/drawing/2014/main" id="{5C0898D8-66BA-CA6D-DC23-255F2D59762A}"/>
              </a:ext>
            </a:extLst>
          </p:cNvPr>
          <p:cNvSpPr>
            <a:spLocks noGrp="1"/>
          </p:cNvSpPr>
          <p:nvPr>
            <p:ph type="body" idx="1"/>
          </p:nvPr>
        </p:nvSpPr>
        <p:spPr/>
        <p:txBody>
          <a:bodyPr/>
          <a:lstStyle/>
          <a:p>
            <a:r>
              <a:rPr lang="en-US" dirty="0"/>
              <a:t>https://virologyj.biomedcentral.com/articles/10.1186/s12985-015-0400-7</a:t>
            </a:r>
          </a:p>
          <a:p>
            <a:endParaRPr lang="en-US" dirty="0"/>
          </a:p>
          <a:p>
            <a:r>
              <a:rPr lang="en-US" b="0" i="0" dirty="0">
                <a:solidFill>
                  <a:srgbClr val="333333"/>
                </a:solidFill>
                <a:effectLst/>
                <a:latin typeface="Georgia" panose="02040502050405020303" pitchFamily="18" charset="0"/>
              </a:rPr>
              <a:t>Three major theories of virus origin. Arrows show the direction of evolutionary changes. </a:t>
            </a:r>
            <a:r>
              <a:rPr lang="en-US" b="1" i="0" dirty="0">
                <a:solidFill>
                  <a:srgbClr val="333333"/>
                </a:solidFill>
                <a:effectLst/>
                <a:latin typeface="Georgia" panose="02040502050405020303" pitchFamily="18" charset="0"/>
              </a:rPr>
              <a:t>a</a:t>
            </a:r>
            <a:r>
              <a:rPr lang="en-US" b="0" i="0" dirty="0">
                <a:solidFill>
                  <a:srgbClr val="333333"/>
                </a:solidFill>
                <a:effectLst/>
                <a:latin typeface="Georgia" panose="02040502050405020303" pitchFamily="18" charset="0"/>
              </a:rPr>
              <a:t>. According to the virus-first hypothesis at the dawn of life there were no cellular forms but only first RNA molecules possessing enzymatic activities and capable of self-replication, also called selfish genetic elements. </a:t>
            </a:r>
            <a:r>
              <a:rPr lang="en-US" b="1" i="0" dirty="0">
                <a:solidFill>
                  <a:srgbClr val="333333"/>
                </a:solidFill>
                <a:effectLst/>
                <a:latin typeface="Georgia" panose="02040502050405020303" pitchFamily="18" charset="0"/>
              </a:rPr>
              <a:t>b</a:t>
            </a:r>
            <a:r>
              <a:rPr lang="en-US" b="0" i="0" dirty="0">
                <a:solidFill>
                  <a:srgbClr val="333333"/>
                </a:solidFill>
                <a:effectLst/>
                <a:latin typeface="Georgia" panose="02040502050405020303" pitchFamily="18" charset="0"/>
              </a:rPr>
              <a:t>. According to the escape hypothesis viruses derived from cellular RNA or/and DNA fragments such as plasmids and </a:t>
            </a:r>
            <a:r>
              <a:rPr lang="en-US" b="0" i="0" dirty="0" err="1">
                <a:solidFill>
                  <a:srgbClr val="333333"/>
                </a:solidFill>
                <a:effectLst/>
                <a:latin typeface="Georgia" panose="02040502050405020303" pitchFamily="18" charset="0"/>
              </a:rPr>
              <a:t>transpozons</a:t>
            </a:r>
            <a:r>
              <a:rPr lang="en-US" b="0" i="0" dirty="0">
                <a:solidFill>
                  <a:srgbClr val="333333"/>
                </a:solidFill>
                <a:effectLst/>
                <a:latin typeface="Georgia" panose="02040502050405020303" pitchFamily="18" charset="0"/>
              </a:rPr>
              <a:t>. During asymmetrical cell fission a vesicle (smaller cell-like entity) could have formed engulfing a self replicating RNA and a coat encoding RNA segment. </a:t>
            </a:r>
            <a:r>
              <a:rPr lang="en-US" b="1" i="0" dirty="0">
                <a:solidFill>
                  <a:srgbClr val="333333"/>
                </a:solidFill>
                <a:effectLst/>
                <a:latin typeface="Georgia" panose="02040502050405020303" pitchFamily="18" charset="0"/>
              </a:rPr>
              <a:t>c</a:t>
            </a:r>
            <a:r>
              <a:rPr lang="en-US" b="0" i="0" dirty="0">
                <a:solidFill>
                  <a:srgbClr val="333333"/>
                </a:solidFill>
                <a:effectLst/>
                <a:latin typeface="Georgia" panose="02040502050405020303" pitchFamily="18" charset="0"/>
              </a:rPr>
              <a:t>. According to the reduction hypothesis viruses come from small primordial cells (not necessarily primitive), which lost their cellular elements in the course of evolution. They maintained, however, their genetic material and certain elements needed for replication. Proto-cells presented in this picture already contained ribosomes (black small plain circles) and were able to produce proteins/capsids, whereas cells containing a nucleus correspond to modern cells, which descended from LUCA. Eukaryotic cells were used to depict all three hypotheses of virus origin and underline a possible involvement of viruses in </a:t>
            </a:r>
            <a:r>
              <a:rPr lang="en-US" b="0" i="0" dirty="0" err="1">
                <a:solidFill>
                  <a:srgbClr val="333333"/>
                </a:solidFill>
                <a:effectLst/>
                <a:latin typeface="Georgia" panose="02040502050405020303" pitchFamily="18" charset="0"/>
              </a:rPr>
              <a:t>eukaryogenesis</a:t>
            </a:r>
            <a:endParaRPr lang="en-US" dirty="0"/>
          </a:p>
        </p:txBody>
      </p:sp>
    </p:spTree>
    <p:extLst>
      <p:ext uri="{BB962C8B-B14F-4D97-AF65-F5344CB8AC3E}">
        <p14:creationId xmlns:p14="http://schemas.microsoft.com/office/powerpoint/2010/main" val="398071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884238"/>
            <a:ext cx="5530850" cy="3111500"/>
          </a:xfrm>
        </p:spPr>
      </p:sp>
      <p:sp>
        <p:nvSpPr>
          <p:cNvPr id="3" name="Notes Placeholder 2"/>
          <p:cNvSpPr>
            <a:spLocks noGrp="1"/>
          </p:cNvSpPr>
          <p:nvPr>
            <p:ph type="body" idx="1"/>
          </p:nvPr>
        </p:nvSpPr>
        <p:spPr/>
        <p:txBody>
          <a:bodyPr/>
          <a:lstStyle/>
          <a:p>
            <a:r>
              <a:rPr lang="en-US" dirty="0"/>
              <a:t>https://virologyj.biomedcentral.com/articles/10.1186/s12985-015-0400-7</a:t>
            </a:r>
          </a:p>
          <a:p>
            <a:endParaRPr lang="en-US" dirty="0"/>
          </a:p>
          <a:p>
            <a:r>
              <a:rPr lang="en-US" b="0" i="0" dirty="0">
                <a:solidFill>
                  <a:srgbClr val="333333"/>
                </a:solidFill>
                <a:effectLst/>
                <a:latin typeface="Georgia" panose="02040502050405020303" pitchFamily="18" charset="0"/>
              </a:rPr>
              <a:t>Three major theories of virus origin. Arrows show the direction of evolutionary changes. </a:t>
            </a:r>
            <a:r>
              <a:rPr lang="en-US" b="1" i="0" dirty="0">
                <a:solidFill>
                  <a:srgbClr val="333333"/>
                </a:solidFill>
                <a:effectLst/>
                <a:latin typeface="Georgia" panose="02040502050405020303" pitchFamily="18" charset="0"/>
              </a:rPr>
              <a:t>a</a:t>
            </a:r>
            <a:r>
              <a:rPr lang="en-US" b="0" i="0" dirty="0">
                <a:solidFill>
                  <a:srgbClr val="333333"/>
                </a:solidFill>
                <a:effectLst/>
                <a:latin typeface="Georgia" panose="02040502050405020303" pitchFamily="18" charset="0"/>
              </a:rPr>
              <a:t>. According to the virus-first hypothesis at the dawn of life there were no cellular forms but only first RNA molecules possessing enzymatic activities and capable of self-replication, also called selfish genetic elements. </a:t>
            </a:r>
            <a:r>
              <a:rPr lang="en-US" b="1" i="0" dirty="0">
                <a:solidFill>
                  <a:srgbClr val="333333"/>
                </a:solidFill>
                <a:effectLst/>
                <a:latin typeface="Georgia" panose="02040502050405020303" pitchFamily="18" charset="0"/>
              </a:rPr>
              <a:t>b</a:t>
            </a:r>
            <a:r>
              <a:rPr lang="en-US" b="0" i="0" dirty="0">
                <a:solidFill>
                  <a:srgbClr val="333333"/>
                </a:solidFill>
                <a:effectLst/>
                <a:latin typeface="Georgia" panose="02040502050405020303" pitchFamily="18" charset="0"/>
              </a:rPr>
              <a:t>. According to the escape hypothesis viruses derived from cellular RNA or/and DNA fragments such as plasmids and </a:t>
            </a:r>
            <a:r>
              <a:rPr lang="en-US" b="0" i="0" dirty="0" err="1">
                <a:solidFill>
                  <a:srgbClr val="333333"/>
                </a:solidFill>
                <a:effectLst/>
                <a:latin typeface="Georgia" panose="02040502050405020303" pitchFamily="18" charset="0"/>
              </a:rPr>
              <a:t>transpozons</a:t>
            </a:r>
            <a:r>
              <a:rPr lang="en-US" b="0" i="0" dirty="0">
                <a:solidFill>
                  <a:srgbClr val="333333"/>
                </a:solidFill>
                <a:effectLst/>
                <a:latin typeface="Georgia" panose="02040502050405020303" pitchFamily="18" charset="0"/>
              </a:rPr>
              <a:t>. During asymmetrical cell fission a vesicle (smaller cell-like entity) could have formed engulfing a self replicating RNA and a coat encoding RNA segment. </a:t>
            </a:r>
            <a:r>
              <a:rPr lang="en-US" b="1" i="0" dirty="0">
                <a:solidFill>
                  <a:srgbClr val="333333"/>
                </a:solidFill>
                <a:effectLst/>
                <a:latin typeface="Georgia" panose="02040502050405020303" pitchFamily="18" charset="0"/>
              </a:rPr>
              <a:t>c</a:t>
            </a:r>
            <a:r>
              <a:rPr lang="en-US" b="0" i="0" dirty="0">
                <a:solidFill>
                  <a:srgbClr val="333333"/>
                </a:solidFill>
                <a:effectLst/>
                <a:latin typeface="Georgia" panose="02040502050405020303" pitchFamily="18" charset="0"/>
              </a:rPr>
              <a:t>. According to the reduction hypothesis viruses come from small primordial cells (not necessarily primitive), which lost their cellular elements in the course of evolution. They maintained, however, their genetic material and certain elements needed for replication. Proto-cells presented in this picture already contained ribosomes (black small plain circles) and were able to produce proteins/capsids, whereas cells containing a nucleus correspond to modern cells, which descended from LUCA. Eukaryotic cells were used to depict all three hypotheses of virus origin and underline a possible involvement of viruses in </a:t>
            </a:r>
            <a:r>
              <a:rPr lang="en-US" b="0" i="0" dirty="0" err="1">
                <a:solidFill>
                  <a:srgbClr val="333333"/>
                </a:solidFill>
                <a:effectLst/>
                <a:latin typeface="Georgia" panose="02040502050405020303" pitchFamily="18" charset="0"/>
              </a:rPr>
              <a:t>eukaryogenesis</a:t>
            </a:r>
            <a:endParaRPr lang="en-US" dirty="0"/>
          </a:p>
        </p:txBody>
      </p:sp>
    </p:spTree>
    <p:extLst>
      <p:ext uri="{BB962C8B-B14F-4D97-AF65-F5344CB8AC3E}">
        <p14:creationId xmlns:p14="http://schemas.microsoft.com/office/powerpoint/2010/main" val="138058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9026" name="Rectangle 1031"/>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F0D75E0-5E5B-4FB5-863F-680572551CBE}" type="slidenum">
              <a:rPr lang="en-US">
                <a:latin typeface="Arial" charset="0"/>
              </a:rPr>
              <a:pPr/>
              <a:t>53</a:t>
            </a:fld>
            <a:endParaRPr lang="en-US">
              <a:latin typeface="Arial" charset="0"/>
            </a:endParaRPr>
          </a:p>
        </p:txBody>
      </p:sp>
      <p:sp>
        <p:nvSpPr>
          <p:cNvPr id="129027" name="Rectangle 2"/>
          <p:cNvSpPr>
            <a:spLocks noGrp="1" noRot="1" noChangeAspect="1" noChangeArrowheads="1" noTextEdit="1"/>
          </p:cNvSpPr>
          <p:nvPr>
            <p:ph type="sldImg"/>
          </p:nvPr>
        </p:nvSpPr>
        <p:spPr>
          <a:xfrm>
            <a:off x="344488" y="698500"/>
            <a:ext cx="6194425" cy="3486150"/>
          </a:xfrm>
          <a:ln/>
        </p:spPr>
      </p:sp>
      <p:sp>
        <p:nvSpPr>
          <p:cNvPr id="129028" name="Rectangle 3"/>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l-GR" b="1" dirty="0">
                <a:solidFill>
                  <a:srgbClr val="231A06"/>
                </a:solidFill>
                <a:latin typeface="Arial" charset="0"/>
                <a:cs typeface="Arial" charset="0"/>
              </a:rPr>
              <a:t>Figure 21.6: The formation of ozone</a:t>
            </a:r>
            <a:r>
              <a:rPr lang="en-US" b="1" dirty="0">
                <a:solidFill>
                  <a:srgbClr val="231A06"/>
                </a:solidFill>
                <a:latin typeface="Arial" charset="0"/>
                <a:cs typeface="Arial" charset="0"/>
              </a:rPr>
              <a:t>.</a:t>
            </a:r>
            <a:r>
              <a:rPr lang="el-GR" b="1" dirty="0">
                <a:solidFill>
                  <a:srgbClr val="231A06"/>
                </a:solidFill>
                <a:latin typeface="Arial" charset="0"/>
                <a:cs typeface="Arial" charset="0"/>
              </a:rPr>
              <a:t> </a:t>
            </a:r>
            <a:endParaRPr lang="en-US" b="1" dirty="0">
              <a:solidFill>
                <a:srgbClr val="231A06"/>
              </a:solidFill>
              <a:latin typeface="Arial" charset="0"/>
              <a:cs typeface="Arial" charset="0"/>
            </a:endParaRPr>
          </a:p>
          <a:p>
            <a:pPr eaLnBrk="1" hangingPunct="1"/>
            <a:r>
              <a:rPr lang="el-GR" dirty="0">
                <a:solidFill>
                  <a:srgbClr val="231A06"/>
                </a:solidFill>
                <a:latin typeface="Arial" charset="0"/>
                <a:cs typeface="Arial" charset="0"/>
              </a:rPr>
              <a:t>Ozone (O</a:t>
            </a:r>
            <a:r>
              <a:rPr lang="el-GR" baseline="-25000" dirty="0">
                <a:solidFill>
                  <a:srgbClr val="231A06"/>
                </a:solidFill>
                <a:latin typeface="Arial" charset="0"/>
                <a:cs typeface="Arial" charset="0"/>
              </a:rPr>
              <a:t>3</a:t>
            </a:r>
            <a:r>
              <a:rPr lang="el-GR" dirty="0">
                <a:solidFill>
                  <a:srgbClr val="231A06"/>
                </a:solidFill>
                <a:latin typeface="Arial" charset="0"/>
                <a:cs typeface="Arial" charset="0"/>
              </a:rPr>
              <a:t>) forms in the upper atmosphere when ultraviolet radiation from the sun breaks the double bonds of oxygen molecules.</a:t>
            </a:r>
            <a:endParaRPr lang="en-US" dirty="0">
              <a:solidFill>
                <a:srgbClr val="231A06"/>
              </a:solidFill>
              <a:latin typeface="Arial" charset="0"/>
              <a:cs typeface="Arial" charset="0"/>
            </a:endParaRPr>
          </a:p>
          <a:p>
            <a:pPr eaLnBrk="1" hangingPunct="1"/>
            <a:endParaRPr lang="en-US" dirty="0">
              <a:solidFill>
                <a:srgbClr val="231A06"/>
              </a:solidFill>
              <a:latin typeface="Arial" charset="0"/>
              <a:cs typeface="Arial" charset="0"/>
            </a:endParaRPr>
          </a:p>
          <a:p>
            <a:pPr eaLnBrk="1" hangingPunct="1"/>
            <a:r>
              <a:rPr lang="en-US" dirty="0">
                <a:solidFill>
                  <a:srgbClr val="231A06"/>
                </a:solidFill>
                <a:latin typeface="Arial" charset="0"/>
                <a:cs typeface="Arial" charset="0"/>
              </a:rPr>
              <a:t>Glycolysis is the process anaerobic organisms use to make energy – in this 2 </a:t>
            </a:r>
            <a:r>
              <a:rPr lang="en-US" dirty="0" err="1">
                <a:solidFill>
                  <a:srgbClr val="231A06"/>
                </a:solidFill>
                <a:latin typeface="Arial" charset="0"/>
                <a:cs typeface="Arial" charset="0"/>
              </a:rPr>
              <a:t>atp</a:t>
            </a:r>
            <a:r>
              <a:rPr lang="en-US" dirty="0">
                <a:solidFill>
                  <a:srgbClr val="231A06"/>
                </a:solidFill>
                <a:latin typeface="Arial" charset="0"/>
                <a:cs typeface="Arial" charset="0"/>
              </a:rPr>
              <a:t> are input and 4 output, for a net of 2 </a:t>
            </a:r>
            <a:r>
              <a:rPr lang="en-US" dirty="0" err="1">
                <a:solidFill>
                  <a:srgbClr val="231A06"/>
                </a:solidFill>
                <a:latin typeface="Arial" charset="0"/>
                <a:cs typeface="Arial" charset="0"/>
              </a:rPr>
              <a:t>atp</a:t>
            </a:r>
            <a:endParaRPr lang="el-GR" dirty="0">
              <a:solidFill>
                <a:srgbClr val="231A06"/>
              </a:solidFill>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1074" name="Rectangle 1031"/>
          <p:cNvSpPr>
            <a:spLocks noGrp="1" noChangeArrowheads="1"/>
          </p:cNvSpPr>
          <p:nvPr>
            <p:ph type="sldNum" sz="quarter" idx="4294967295"/>
          </p:nvPr>
        </p:nvSpPr>
        <p:spPr bwMode="auto">
          <a:xfrm>
            <a:off x="3897313" y="8829675"/>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4A1BC5C-AB7A-42D2-B4A9-413710D81223}" type="slidenum">
              <a:rPr lang="en-US">
                <a:latin typeface="Arial" charset="0"/>
              </a:rPr>
              <a:pPr/>
              <a:t>56</a:t>
            </a:fld>
            <a:endParaRPr lang="en-US">
              <a:latin typeface="Arial" charset="0"/>
            </a:endParaRPr>
          </a:p>
        </p:txBody>
      </p:sp>
      <p:sp>
        <p:nvSpPr>
          <p:cNvPr id="131075" name="Rectangle 1026"/>
          <p:cNvSpPr>
            <a:spLocks noGrp="1" noRot="1" noChangeAspect="1" noChangeArrowheads="1" noTextEdit="1"/>
          </p:cNvSpPr>
          <p:nvPr>
            <p:ph type="sldImg"/>
          </p:nvPr>
        </p:nvSpPr>
        <p:spPr>
          <a:xfrm>
            <a:off x="344488" y="698500"/>
            <a:ext cx="6194425" cy="3486150"/>
          </a:xfrm>
          <a:ln/>
        </p:spPr>
      </p:sp>
      <p:sp>
        <p:nvSpPr>
          <p:cNvPr id="131076" name="Rectangle 1027"/>
          <p:cNvSpPr>
            <a:spLocks noGrp="1" noChangeArrowheads="1"/>
          </p:cNvSpPr>
          <p:nvPr>
            <p:ph type="body" idx="1"/>
          </p:nvPr>
        </p:nvSpPr>
        <p:spPr>
          <a:xfrm>
            <a:off x="915988" y="4416425"/>
            <a:ext cx="5049837"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2" tIns="46217" rIns="92432" bIns="46217"/>
          <a:lstStyle/>
          <a:p>
            <a:pPr eaLnBrk="1" hangingPunct="1"/>
            <a:r>
              <a:rPr lang="en-US" b="1" dirty="0">
                <a:solidFill>
                  <a:srgbClr val="231A06"/>
                </a:solidFill>
                <a:latin typeface="Arial" charset="0"/>
                <a:cs typeface="Arial" charset="0"/>
              </a:rPr>
              <a:t>Proposed in 1905 by Russian scientist</a:t>
            </a:r>
          </a:p>
          <a:p>
            <a:pPr eaLnBrk="1" hangingPunct="1"/>
            <a:r>
              <a:rPr lang="en-US" b="1" dirty="0">
                <a:solidFill>
                  <a:srgbClr val="231A06"/>
                </a:solidFill>
                <a:latin typeface="Arial" charset="0"/>
                <a:cs typeface="Arial" charset="0"/>
              </a:rPr>
              <a:t>Expanded and evidence provided in 1960’s by Lynn Margulis</a:t>
            </a:r>
            <a:endParaRPr lang="el-GR" b="1" dirty="0">
              <a:solidFill>
                <a:srgbClr val="231A06"/>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815" y="1903413"/>
            <a:ext cx="9258625" cy="1312862"/>
          </a:xfrm>
        </p:spPr>
        <p:txBody>
          <a:bodyPr/>
          <a:lstStyle/>
          <a:p>
            <a:r>
              <a:rPr lang="en-US"/>
              <a:t>Click to edit Master title style</a:t>
            </a:r>
          </a:p>
        </p:txBody>
      </p:sp>
      <p:sp>
        <p:nvSpPr>
          <p:cNvPr id="3" name="Subtitle 2"/>
          <p:cNvSpPr>
            <a:spLocks noGrp="1"/>
          </p:cNvSpPr>
          <p:nvPr>
            <p:ph type="subTitle" idx="1"/>
          </p:nvPr>
        </p:nvSpPr>
        <p:spPr>
          <a:xfrm>
            <a:off x="1633751" y="3471865"/>
            <a:ext cx="7622750" cy="1565275"/>
          </a:xfrm>
        </p:spPr>
        <p:txBody>
          <a:bodyPr/>
          <a:lstStyle>
            <a:lvl1pPr marL="0" indent="0" algn="ctr">
              <a:buNone/>
              <a:defRPr/>
            </a:lvl1pPr>
            <a:lvl2pPr marL="457136" indent="0" algn="ctr">
              <a:buNone/>
              <a:defRPr/>
            </a:lvl2pPr>
            <a:lvl3pPr marL="914272" indent="0" algn="ctr">
              <a:buNone/>
              <a:defRPr/>
            </a:lvl3pPr>
            <a:lvl4pPr marL="1371409" indent="0" algn="ctr">
              <a:buNone/>
              <a:defRPr/>
            </a:lvl4pPr>
            <a:lvl5pPr marL="1828545" indent="0" algn="ctr">
              <a:buNone/>
              <a:defRPr/>
            </a:lvl5pPr>
            <a:lvl6pPr marL="2285681" indent="0" algn="ctr">
              <a:buNone/>
              <a:defRPr/>
            </a:lvl6pPr>
            <a:lvl7pPr marL="2742817" indent="0" algn="ctr">
              <a:buNone/>
              <a:defRPr/>
            </a:lvl7pPr>
            <a:lvl8pPr marL="3199953" indent="0" algn="ctr">
              <a:buNone/>
              <a:defRPr/>
            </a:lvl8pPr>
            <a:lvl9pPr marL="3657089" indent="0" algn="ctr">
              <a:buNone/>
              <a:defRPr/>
            </a:lvl9pPr>
          </a:lstStyle>
          <a:p>
            <a:r>
              <a:rPr lang="en-US"/>
              <a:t>Click to edit Master subtitle style</a:t>
            </a:r>
          </a:p>
        </p:txBody>
      </p:sp>
    </p:spTree>
    <p:extLst>
      <p:ext uri="{BB962C8B-B14F-4D97-AF65-F5344CB8AC3E}">
        <p14:creationId xmlns:p14="http://schemas.microsoft.com/office/powerpoint/2010/main" val="1158953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17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60846" y="544513"/>
            <a:ext cx="2313593" cy="4900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5813" y="544513"/>
            <a:ext cx="6741078" cy="4900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112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6770" y="1903084"/>
            <a:ext cx="9256712" cy="1313154"/>
          </a:xfrm>
        </p:spPr>
        <p:txBody>
          <a:bodyPr/>
          <a:lstStyle/>
          <a:p>
            <a:r>
              <a:rPr lang="en-US"/>
              <a:t>Click to edit Master title style</a:t>
            </a:r>
          </a:p>
        </p:txBody>
      </p:sp>
      <p:sp>
        <p:nvSpPr>
          <p:cNvPr id="3" name="Subtitle 2"/>
          <p:cNvSpPr>
            <a:spLocks noGrp="1"/>
          </p:cNvSpPr>
          <p:nvPr>
            <p:ph type="subTitle" idx="1"/>
          </p:nvPr>
        </p:nvSpPr>
        <p:spPr>
          <a:xfrm>
            <a:off x="1633538" y="3471493"/>
            <a:ext cx="7623176" cy="1565575"/>
          </a:xfrm>
        </p:spPr>
        <p:txBody>
          <a:bodyPr/>
          <a:lstStyle>
            <a:lvl1pPr marL="0" indent="0" algn="ctr">
              <a:buNone/>
              <a:defRPr/>
            </a:lvl1pPr>
            <a:lvl2pPr marL="407388" indent="0" algn="ctr">
              <a:buNone/>
              <a:defRPr/>
            </a:lvl2pPr>
            <a:lvl3pPr marL="814778" indent="0" algn="ctr">
              <a:buNone/>
              <a:defRPr/>
            </a:lvl3pPr>
            <a:lvl4pPr marL="1222166" indent="0" algn="ctr">
              <a:buNone/>
              <a:defRPr/>
            </a:lvl4pPr>
            <a:lvl5pPr marL="1629553" indent="0" algn="ctr">
              <a:buNone/>
              <a:defRPr/>
            </a:lvl5pPr>
            <a:lvl6pPr marL="2036942" indent="0" algn="ctr">
              <a:buNone/>
              <a:defRPr/>
            </a:lvl6pPr>
            <a:lvl7pPr marL="2444331" indent="0" algn="ctr">
              <a:buNone/>
              <a:defRPr/>
            </a:lvl7pPr>
            <a:lvl8pPr marL="2851721" indent="0" algn="ctr">
              <a:buNone/>
              <a:defRPr/>
            </a:lvl8pPr>
            <a:lvl9pPr marL="325910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CC3F3FC-A155-4EB5-80C9-84DED17E651E}" type="slidenum">
              <a:rPr lang="en-US"/>
              <a:pPr>
                <a:defRPr/>
              </a:pPr>
              <a:t>‹#›</a:t>
            </a:fld>
            <a:endParaRPr lang="en-US"/>
          </a:p>
        </p:txBody>
      </p:sp>
    </p:spTree>
    <p:extLst>
      <p:ext uri="{BB962C8B-B14F-4D97-AF65-F5344CB8AC3E}">
        <p14:creationId xmlns:p14="http://schemas.microsoft.com/office/powerpoint/2010/main" val="3905177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18AC09EE-0349-4D8C-8B76-915EB7351B48}" type="slidenum">
              <a:rPr lang="en-US"/>
              <a:pPr>
                <a:defRPr/>
              </a:pPr>
              <a:t>‹#›</a:t>
            </a:fld>
            <a:endParaRPr lang="en-US"/>
          </a:p>
        </p:txBody>
      </p:sp>
    </p:spTree>
    <p:extLst>
      <p:ext uri="{BB962C8B-B14F-4D97-AF65-F5344CB8AC3E}">
        <p14:creationId xmlns:p14="http://schemas.microsoft.com/office/powerpoint/2010/main" val="346629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0256" y="3936627"/>
            <a:ext cx="9256712" cy="1216724"/>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860256" y="2596530"/>
            <a:ext cx="9256712" cy="1340098"/>
          </a:xfrm>
        </p:spPr>
        <p:txBody>
          <a:bodyPr anchor="b"/>
          <a:lstStyle>
            <a:lvl1pPr marL="0" indent="0">
              <a:buNone/>
              <a:defRPr sz="1800"/>
            </a:lvl1pPr>
            <a:lvl2pPr marL="407388" indent="0">
              <a:buNone/>
              <a:defRPr sz="1600"/>
            </a:lvl2pPr>
            <a:lvl3pPr marL="814778" indent="0">
              <a:buNone/>
              <a:defRPr sz="1400"/>
            </a:lvl3pPr>
            <a:lvl4pPr marL="1222166" indent="0">
              <a:buNone/>
              <a:defRPr sz="1200"/>
            </a:lvl4pPr>
            <a:lvl5pPr marL="1629553" indent="0">
              <a:buNone/>
              <a:defRPr sz="1200"/>
            </a:lvl5pPr>
            <a:lvl6pPr marL="2036942" indent="0">
              <a:buNone/>
              <a:defRPr sz="1200"/>
            </a:lvl6pPr>
            <a:lvl7pPr marL="2444331" indent="0">
              <a:buNone/>
              <a:defRPr sz="1200"/>
            </a:lvl7pPr>
            <a:lvl8pPr marL="2851721" indent="0">
              <a:buNone/>
              <a:defRPr sz="1200"/>
            </a:lvl8pPr>
            <a:lvl9pPr marL="3259108"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82A7657-0C3A-4FA4-9E90-9777EE6DD3DD}" type="slidenum">
              <a:rPr lang="en-US"/>
              <a:pPr>
                <a:defRPr/>
              </a:pPr>
              <a:t>‹#›</a:t>
            </a:fld>
            <a:endParaRPr lang="en-US"/>
          </a:p>
        </p:txBody>
      </p:sp>
    </p:spTree>
    <p:extLst>
      <p:ext uri="{BB962C8B-B14F-4D97-AF65-F5344CB8AC3E}">
        <p14:creationId xmlns:p14="http://schemas.microsoft.com/office/powerpoint/2010/main" val="1549671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6770" y="1769780"/>
            <a:ext cx="4537604" cy="367569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35877" y="1769780"/>
            <a:ext cx="4537604" cy="367569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74EA8F47-7813-4F7C-96E9-0363F7268740}" type="slidenum">
              <a:rPr lang="en-US"/>
              <a:pPr>
                <a:defRPr/>
              </a:pPr>
              <a:t>‹#›</a:t>
            </a:fld>
            <a:endParaRPr lang="en-US"/>
          </a:p>
        </p:txBody>
      </p:sp>
    </p:spTree>
    <p:extLst>
      <p:ext uri="{BB962C8B-B14F-4D97-AF65-F5344CB8AC3E}">
        <p14:creationId xmlns:p14="http://schemas.microsoft.com/office/powerpoint/2010/main" val="2540623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4515" y="245333"/>
            <a:ext cx="9801226" cy="10210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4513" y="1371299"/>
            <a:ext cx="4811752" cy="571491"/>
          </a:xfrm>
        </p:spPr>
        <p:txBody>
          <a:bodyPr anchor="b"/>
          <a:lstStyle>
            <a:lvl1pPr marL="0" indent="0">
              <a:buNone/>
              <a:defRPr sz="2100" b="1"/>
            </a:lvl1pPr>
            <a:lvl2pPr marL="407388" indent="0">
              <a:buNone/>
              <a:defRPr sz="1800" b="1"/>
            </a:lvl2pPr>
            <a:lvl3pPr marL="814778" indent="0">
              <a:buNone/>
              <a:defRPr sz="1600" b="1"/>
            </a:lvl3pPr>
            <a:lvl4pPr marL="1222166" indent="0">
              <a:buNone/>
              <a:defRPr sz="1400" b="1"/>
            </a:lvl4pPr>
            <a:lvl5pPr marL="1629553" indent="0">
              <a:buNone/>
              <a:defRPr sz="1400" b="1"/>
            </a:lvl5pPr>
            <a:lvl6pPr marL="2036942" indent="0">
              <a:buNone/>
              <a:defRPr sz="1400" b="1"/>
            </a:lvl6pPr>
            <a:lvl7pPr marL="2444331" indent="0">
              <a:buNone/>
              <a:defRPr sz="1400" b="1"/>
            </a:lvl7pPr>
            <a:lvl8pPr marL="2851721" indent="0">
              <a:buNone/>
              <a:defRPr sz="1400" b="1"/>
            </a:lvl8pPr>
            <a:lvl9pPr marL="3259108" indent="0">
              <a:buNone/>
              <a:defRPr sz="1400" b="1"/>
            </a:lvl9pPr>
          </a:lstStyle>
          <a:p>
            <a:pPr lvl="0"/>
            <a:r>
              <a:rPr lang="en-US"/>
              <a:t>Click to edit Master text styles</a:t>
            </a:r>
          </a:p>
        </p:txBody>
      </p:sp>
      <p:sp>
        <p:nvSpPr>
          <p:cNvPr id="4" name="Content Placeholder 3"/>
          <p:cNvSpPr>
            <a:spLocks noGrp="1"/>
          </p:cNvSpPr>
          <p:nvPr>
            <p:ph sz="half" idx="2"/>
          </p:nvPr>
        </p:nvSpPr>
        <p:spPr>
          <a:xfrm>
            <a:off x="544513" y="1942790"/>
            <a:ext cx="4811752" cy="352963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32099" y="1371299"/>
            <a:ext cx="4813642" cy="571491"/>
          </a:xfrm>
        </p:spPr>
        <p:txBody>
          <a:bodyPr anchor="b"/>
          <a:lstStyle>
            <a:lvl1pPr marL="0" indent="0">
              <a:buNone/>
              <a:defRPr sz="2100" b="1"/>
            </a:lvl1pPr>
            <a:lvl2pPr marL="407388" indent="0">
              <a:buNone/>
              <a:defRPr sz="1800" b="1"/>
            </a:lvl2pPr>
            <a:lvl3pPr marL="814778" indent="0">
              <a:buNone/>
              <a:defRPr sz="1600" b="1"/>
            </a:lvl3pPr>
            <a:lvl4pPr marL="1222166" indent="0">
              <a:buNone/>
              <a:defRPr sz="1400" b="1"/>
            </a:lvl4pPr>
            <a:lvl5pPr marL="1629553" indent="0">
              <a:buNone/>
              <a:defRPr sz="1400" b="1"/>
            </a:lvl5pPr>
            <a:lvl6pPr marL="2036942" indent="0">
              <a:buNone/>
              <a:defRPr sz="1400" b="1"/>
            </a:lvl6pPr>
            <a:lvl7pPr marL="2444331" indent="0">
              <a:buNone/>
              <a:defRPr sz="1400" b="1"/>
            </a:lvl7pPr>
            <a:lvl8pPr marL="2851721" indent="0">
              <a:buNone/>
              <a:defRPr sz="1400" b="1"/>
            </a:lvl8pPr>
            <a:lvl9pPr marL="325910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5532099" y="1942790"/>
            <a:ext cx="4813642" cy="352963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pPr>
              <a:defRPr/>
            </a:pPr>
            <a:fld id="{E44D1B36-C7B1-4CE7-85D7-A613217273D5}" type="slidenum">
              <a:rPr lang="en-US"/>
              <a:pPr>
                <a:defRPr/>
              </a:pPr>
              <a:t>‹#›</a:t>
            </a:fld>
            <a:endParaRPr lang="en-US"/>
          </a:p>
        </p:txBody>
      </p:sp>
    </p:spTree>
    <p:extLst>
      <p:ext uri="{BB962C8B-B14F-4D97-AF65-F5344CB8AC3E}">
        <p14:creationId xmlns:p14="http://schemas.microsoft.com/office/powerpoint/2010/main" val="165107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pPr>
              <a:defRPr/>
            </a:pPr>
            <a:fld id="{FCE0CE68-863D-45E6-9C8C-E888A0A007B9}" type="slidenum">
              <a:rPr lang="en-US"/>
              <a:pPr>
                <a:defRPr/>
              </a:pPr>
              <a:t>‹#›</a:t>
            </a:fld>
            <a:endParaRPr lang="en-US"/>
          </a:p>
        </p:txBody>
      </p:sp>
    </p:spTree>
    <p:extLst>
      <p:ext uri="{BB962C8B-B14F-4D97-AF65-F5344CB8AC3E}">
        <p14:creationId xmlns:p14="http://schemas.microsoft.com/office/powerpoint/2010/main" val="318404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6CC98C2D-6F11-44DC-9893-FBF8EBC67E0F}" type="slidenum">
              <a:rPr lang="en-US"/>
              <a:pPr>
                <a:defRPr/>
              </a:pPr>
              <a:t>‹#›</a:t>
            </a:fld>
            <a:endParaRPr lang="en-US"/>
          </a:p>
        </p:txBody>
      </p:sp>
    </p:spTree>
    <p:extLst>
      <p:ext uri="{BB962C8B-B14F-4D97-AF65-F5344CB8AC3E}">
        <p14:creationId xmlns:p14="http://schemas.microsoft.com/office/powerpoint/2010/main" val="3786192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513" y="243912"/>
            <a:ext cx="3582818" cy="1038044"/>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257788" y="243914"/>
            <a:ext cx="6087953" cy="5228510"/>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4513" y="1281959"/>
            <a:ext cx="3582818" cy="4190466"/>
          </a:xfrm>
        </p:spPr>
        <p:txBody>
          <a:bodyPr/>
          <a:lstStyle>
            <a:lvl1pPr marL="0" indent="0">
              <a:buNone/>
              <a:defRPr sz="1200"/>
            </a:lvl1pPr>
            <a:lvl2pPr marL="407388" indent="0">
              <a:buNone/>
              <a:defRPr sz="1100"/>
            </a:lvl2pPr>
            <a:lvl3pPr marL="814778" indent="0">
              <a:buNone/>
              <a:defRPr sz="900"/>
            </a:lvl3pPr>
            <a:lvl4pPr marL="1222166" indent="0">
              <a:buNone/>
              <a:defRPr sz="800"/>
            </a:lvl4pPr>
            <a:lvl5pPr marL="1629553" indent="0">
              <a:buNone/>
              <a:defRPr sz="800"/>
            </a:lvl5pPr>
            <a:lvl6pPr marL="2036942" indent="0">
              <a:buNone/>
              <a:defRPr sz="800"/>
            </a:lvl6pPr>
            <a:lvl7pPr marL="2444331" indent="0">
              <a:buNone/>
              <a:defRPr sz="800"/>
            </a:lvl7pPr>
            <a:lvl8pPr marL="2851721" indent="0">
              <a:buNone/>
              <a:defRPr sz="800"/>
            </a:lvl8pPr>
            <a:lvl9pPr marL="325910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04FA971D-05DA-436A-BAFD-D589792DE0CC}" type="slidenum">
              <a:rPr lang="en-US"/>
              <a:pPr>
                <a:defRPr/>
              </a:pPr>
              <a:t>‹#›</a:t>
            </a:fld>
            <a:endParaRPr lang="en-US"/>
          </a:p>
        </p:txBody>
      </p:sp>
    </p:spTree>
    <p:extLst>
      <p:ext uri="{BB962C8B-B14F-4D97-AF65-F5344CB8AC3E}">
        <p14:creationId xmlns:p14="http://schemas.microsoft.com/office/powerpoint/2010/main" val="4608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154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4569" y="4288314"/>
            <a:ext cx="6534150" cy="50626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134569" y="547384"/>
            <a:ext cx="6534150" cy="3675698"/>
          </a:xfrm>
        </p:spPr>
        <p:txBody>
          <a:bodyPr/>
          <a:lstStyle>
            <a:lvl1pPr marL="0" indent="0">
              <a:buNone/>
              <a:defRPr sz="2900"/>
            </a:lvl1pPr>
            <a:lvl2pPr marL="407388" indent="0">
              <a:buNone/>
              <a:defRPr sz="2500"/>
            </a:lvl2pPr>
            <a:lvl3pPr marL="814778" indent="0">
              <a:buNone/>
              <a:defRPr sz="2100"/>
            </a:lvl3pPr>
            <a:lvl4pPr marL="1222166" indent="0">
              <a:buNone/>
              <a:defRPr sz="1800"/>
            </a:lvl4pPr>
            <a:lvl5pPr marL="1629553" indent="0">
              <a:buNone/>
              <a:defRPr sz="1800"/>
            </a:lvl5pPr>
            <a:lvl6pPr marL="2036942" indent="0">
              <a:buNone/>
              <a:defRPr sz="1800"/>
            </a:lvl6pPr>
            <a:lvl7pPr marL="2444331" indent="0">
              <a:buNone/>
              <a:defRPr sz="1800"/>
            </a:lvl7pPr>
            <a:lvl8pPr marL="2851721" indent="0">
              <a:buNone/>
              <a:defRPr sz="1800"/>
            </a:lvl8pPr>
            <a:lvl9pPr marL="3259108" indent="0">
              <a:buNone/>
              <a:defRPr sz="1800"/>
            </a:lvl9pPr>
          </a:lstStyle>
          <a:p>
            <a:pPr lvl="0"/>
            <a:endParaRPr lang="en-US" noProof="0"/>
          </a:p>
        </p:txBody>
      </p:sp>
      <p:sp>
        <p:nvSpPr>
          <p:cNvPr id="4" name="Text Placeholder 3"/>
          <p:cNvSpPr>
            <a:spLocks noGrp="1"/>
          </p:cNvSpPr>
          <p:nvPr>
            <p:ph type="body" sz="half" idx="2"/>
          </p:nvPr>
        </p:nvSpPr>
        <p:spPr>
          <a:xfrm>
            <a:off x="2134569" y="4794577"/>
            <a:ext cx="6534150" cy="718973"/>
          </a:xfrm>
        </p:spPr>
        <p:txBody>
          <a:bodyPr/>
          <a:lstStyle>
            <a:lvl1pPr marL="0" indent="0">
              <a:buNone/>
              <a:defRPr sz="1200"/>
            </a:lvl1pPr>
            <a:lvl2pPr marL="407388" indent="0">
              <a:buNone/>
              <a:defRPr sz="1100"/>
            </a:lvl2pPr>
            <a:lvl3pPr marL="814778" indent="0">
              <a:buNone/>
              <a:defRPr sz="900"/>
            </a:lvl3pPr>
            <a:lvl4pPr marL="1222166" indent="0">
              <a:buNone/>
              <a:defRPr sz="800"/>
            </a:lvl4pPr>
            <a:lvl5pPr marL="1629553" indent="0">
              <a:buNone/>
              <a:defRPr sz="800"/>
            </a:lvl5pPr>
            <a:lvl6pPr marL="2036942" indent="0">
              <a:buNone/>
              <a:defRPr sz="800"/>
            </a:lvl6pPr>
            <a:lvl7pPr marL="2444331" indent="0">
              <a:buNone/>
              <a:defRPr sz="800"/>
            </a:lvl7pPr>
            <a:lvl8pPr marL="2851721" indent="0">
              <a:buNone/>
              <a:defRPr sz="800"/>
            </a:lvl8pPr>
            <a:lvl9pPr marL="325910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pPr>
              <a:defRPr/>
            </a:pPr>
            <a:fld id="{F5546D14-BBB9-4916-ACB4-30FB5A44CDEB}" type="slidenum">
              <a:rPr lang="en-US"/>
              <a:pPr>
                <a:defRPr/>
              </a:pPr>
              <a:t>‹#›</a:t>
            </a:fld>
            <a:endParaRPr lang="en-US"/>
          </a:p>
        </p:txBody>
      </p:sp>
    </p:spTree>
    <p:extLst>
      <p:ext uri="{BB962C8B-B14F-4D97-AF65-F5344CB8AC3E}">
        <p14:creationId xmlns:p14="http://schemas.microsoft.com/office/powerpoint/2010/main" val="3149833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50AFF6EF-33AF-48F6-8946-9BC62F875506}" type="slidenum">
              <a:rPr lang="en-US"/>
              <a:pPr>
                <a:defRPr/>
              </a:pPr>
              <a:t>‹#›</a:t>
            </a:fld>
            <a:endParaRPr lang="en-US"/>
          </a:p>
        </p:txBody>
      </p:sp>
    </p:spTree>
    <p:extLst>
      <p:ext uri="{BB962C8B-B14F-4D97-AF65-F5344CB8AC3E}">
        <p14:creationId xmlns:p14="http://schemas.microsoft.com/office/powerpoint/2010/main" val="3694895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9304" y="544548"/>
            <a:ext cx="2314178" cy="49009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6769" y="544548"/>
            <a:ext cx="6761031" cy="4900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01AEC0A-5BB6-4D7A-AF0A-F472E9AFCF4D}" type="slidenum">
              <a:rPr lang="en-US"/>
              <a:pPr>
                <a:defRPr/>
              </a:pPr>
              <a:t>‹#›</a:t>
            </a:fld>
            <a:endParaRPr lang="en-US"/>
          </a:p>
        </p:txBody>
      </p:sp>
    </p:spTree>
    <p:extLst>
      <p:ext uri="{BB962C8B-B14F-4D97-AF65-F5344CB8AC3E}">
        <p14:creationId xmlns:p14="http://schemas.microsoft.com/office/powerpoint/2010/main" val="327686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0430" y="3937001"/>
            <a:ext cx="9256499" cy="12160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60430" y="2597150"/>
            <a:ext cx="9256499" cy="1339850"/>
          </a:xfrm>
        </p:spPr>
        <p:txBody>
          <a:bodyPr anchor="b"/>
          <a:lstStyle>
            <a:lvl1pPr marL="0" indent="0">
              <a:buNone/>
              <a:defRPr sz="2000"/>
            </a:lvl1pPr>
            <a:lvl2pPr marL="457136" indent="0">
              <a:buNone/>
              <a:defRPr sz="1800"/>
            </a:lvl2pPr>
            <a:lvl3pPr marL="914272" indent="0">
              <a:buNone/>
              <a:defRPr sz="1600"/>
            </a:lvl3pPr>
            <a:lvl4pPr marL="1371409" indent="0">
              <a:buNone/>
              <a:defRPr sz="1400"/>
            </a:lvl4pPr>
            <a:lvl5pPr marL="1828545" indent="0">
              <a:buNone/>
              <a:defRPr sz="1400"/>
            </a:lvl5pPr>
            <a:lvl6pPr marL="2285681" indent="0">
              <a:buNone/>
              <a:defRPr sz="1400"/>
            </a:lvl6pPr>
            <a:lvl7pPr marL="2742817" indent="0">
              <a:buNone/>
              <a:defRPr sz="1400"/>
            </a:lvl7pPr>
            <a:lvl8pPr marL="3199953" indent="0">
              <a:buNone/>
              <a:defRPr sz="1400"/>
            </a:lvl8pPr>
            <a:lvl9pPr marL="3657089" indent="0">
              <a:buNone/>
              <a:defRPr sz="1400"/>
            </a:lvl9pPr>
          </a:lstStyle>
          <a:p>
            <a:pPr lvl="0"/>
            <a:r>
              <a:rPr lang="en-US"/>
              <a:t>Click to edit Master text styles</a:t>
            </a:r>
          </a:p>
        </p:txBody>
      </p:sp>
    </p:spTree>
    <p:extLst>
      <p:ext uri="{BB962C8B-B14F-4D97-AF65-F5344CB8AC3E}">
        <p14:creationId xmlns:p14="http://schemas.microsoft.com/office/powerpoint/2010/main" val="2728529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5815" y="1770063"/>
            <a:ext cx="4527336"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47102" y="1770063"/>
            <a:ext cx="4527335" cy="3675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22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3877" y="246063"/>
            <a:ext cx="9802500" cy="1020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3875" y="1371600"/>
            <a:ext cx="4812021" cy="571500"/>
          </a:xfrm>
        </p:spPr>
        <p:txBody>
          <a:bodyPr anchor="b"/>
          <a:lstStyle>
            <a:lvl1pPr marL="0" indent="0">
              <a:buNone/>
              <a:defRPr sz="2400" b="1"/>
            </a:lvl1pPr>
            <a:lvl2pPr marL="457136" indent="0">
              <a:buNone/>
              <a:defRPr sz="2000" b="1"/>
            </a:lvl2pPr>
            <a:lvl3pPr marL="914272" indent="0">
              <a:buNone/>
              <a:defRPr sz="1800" b="1"/>
            </a:lvl3pPr>
            <a:lvl4pPr marL="1371409" indent="0">
              <a:buNone/>
              <a:defRPr sz="1600" b="1"/>
            </a:lvl4pPr>
            <a:lvl5pPr marL="1828545" indent="0">
              <a:buNone/>
              <a:defRPr sz="1600" b="1"/>
            </a:lvl5pPr>
            <a:lvl6pPr marL="2285681" indent="0">
              <a:buNone/>
              <a:defRPr sz="1600" b="1"/>
            </a:lvl6pPr>
            <a:lvl7pPr marL="2742817" indent="0">
              <a:buNone/>
              <a:defRPr sz="1600" b="1"/>
            </a:lvl7pPr>
            <a:lvl8pPr marL="3199953" indent="0">
              <a:buNone/>
              <a:defRPr sz="1600" b="1"/>
            </a:lvl8pPr>
            <a:lvl9pPr marL="3657089" indent="0">
              <a:buNone/>
              <a:defRPr sz="1600" b="1"/>
            </a:lvl9pPr>
          </a:lstStyle>
          <a:p>
            <a:pPr lvl="0"/>
            <a:r>
              <a:rPr lang="en-US"/>
              <a:t>Click to edit Master text styles</a:t>
            </a:r>
          </a:p>
        </p:txBody>
      </p:sp>
      <p:sp>
        <p:nvSpPr>
          <p:cNvPr id="4" name="Content Placeholder 3"/>
          <p:cNvSpPr>
            <a:spLocks noGrp="1"/>
          </p:cNvSpPr>
          <p:nvPr>
            <p:ph sz="half" idx="2"/>
          </p:nvPr>
        </p:nvSpPr>
        <p:spPr>
          <a:xfrm>
            <a:off x="543875" y="1943101"/>
            <a:ext cx="4812021"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32232" y="1371600"/>
            <a:ext cx="4814145" cy="571500"/>
          </a:xfrm>
        </p:spPr>
        <p:txBody>
          <a:bodyPr anchor="b"/>
          <a:lstStyle>
            <a:lvl1pPr marL="0" indent="0">
              <a:buNone/>
              <a:defRPr sz="2400" b="1"/>
            </a:lvl1pPr>
            <a:lvl2pPr marL="457136" indent="0">
              <a:buNone/>
              <a:defRPr sz="2000" b="1"/>
            </a:lvl2pPr>
            <a:lvl3pPr marL="914272" indent="0">
              <a:buNone/>
              <a:defRPr sz="1800" b="1"/>
            </a:lvl3pPr>
            <a:lvl4pPr marL="1371409" indent="0">
              <a:buNone/>
              <a:defRPr sz="1600" b="1"/>
            </a:lvl4pPr>
            <a:lvl5pPr marL="1828545" indent="0">
              <a:buNone/>
              <a:defRPr sz="1600" b="1"/>
            </a:lvl5pPr>
            <a:lvl6pPr marL="2285681" indent="0">
              <a:buNone/>
              <a:defRPr sz="1600" b="1"/>
            </a:lvl6pPr>
            <a:lvl7pPr marL="2742817" indent="0">
              <a:buNone/>
              <a:defRPr sz="1600" b="1"/>
            </a:lvl7pPr>
            <a:lvl8pPr marL="3199953" indent="0">
              <a:buNone/>
              <a:defRPr sz="1600" b="1"/>
            </a:lvl8pPr>
            <a:lvl9pPr marL="36570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32232" y="1943101"/>
            <a:ext cx="4814145" cy="35290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87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537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3877" y="244477"/>
            <a:ext cx="3584053" cy="10382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57525" y="244475"/>
            <a:ext cx="6088852" cy="52276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3877" y="1282701"/>
            <a:ext cx="3584053" cy="4189413"/>
          </a:xfrm>
        </p:spPr>
        <p:txBody>
          <a:bodyPr/>
          <a:lstStyle>
            <a:lvl1pPr marL="0" indent="0">
              <a:buNone/>
              <a:defRPr sz="1400"/>
            </a:lvl1pPr>
            <a:lvl2pPr marL="457136" indent="0">
              <a:buNone/>
              <a:defRPr sz="1200"/>
            </a:lvl2pPr>
            <a:lvl3pPr marL="914272" indent="0">
              <a:buNone/>
              <a:defRPr sz="1000"/>
            </a:lvl3pPr>
            <a:lvl4pPr marL="1371409" indent="0">
              <a:buNone/>
              <a:defRPr sz="900"/>
            </a:lvl4pPr>
            <a:lvl5pPr marL="1828545" indent="0">
              <a:buNone/>
              <a:defRPr sz="900"/>
            </a:lvl5pPr>
            <a:lvl6pPr marL="2285681" indent="0">
              <a:buNone/>
              <a:defRPr sz="900"/>
            </a:lvl6pPr>
            <a:lvl7pPr marL="2742817" indent="0">
              <a:buNone/>
              <a:defRPr sz="900"/>
            </a:lvl7pPr>
            <a:lvl8pPr marL="3199953" indent="0">
              <a:buNone/>
              <a:defRPr sz="900"/>
            </a:lvl8pPr>
            <a:lvl9pPr marL="3657089" indent="0">
              <a:buNone/>
              <a:defRPr sz="900"/>
            </a:lvl9pPr>
          </a:lstStyle>
          <a:p>
            <a:pPr lvl="0"/>
            <a:r>
              <a:rPr lang="en-US"/>
              <a:t>Click to edit Master text styles</a:t>
            </a:r>
          </a:p>
        </p:txBody>
      </p:sp>
    </p:spTree>
    <p:extLst>
      <p:ext uri="{BB962C8B-B14F-4D97-AF65-F5344CB8AC3E}">
        <p14:creationId xmlns:p14="http://schemas.microsoft.com/office/powerpoint/2010/main" val="346398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5137" y="4287838"/>
            <a:ext cx="6532875" cy="50641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35137" y="547688"/>
            <a:ext cx="6532875" cy="3675062"/>
          </a:xfrm>
        </p:spPr>
        <p:txBody>
          <a:bodyPr/>
          <a:lstStyle>
            <a:lvl1pPr marL="0" indent="0">
              <a:buNone/>
              <a:defRPr sz="3200"/>
            </a:lvl1pPr>
            <a:lvl2pPr marL="457136" indent="0">
              <a:buNone/>
              <a:defRPr sz="2800"/>
            </a:lvl2pPr>
            <a:lvl3pPr marL="914272" indent="0">
              <a:buNone/>
              <a:defRPr sz="2400"/>
            </a:lvl3pPr>
            <a:lvl4pPr marL="1371409" indent="0">
              <a:buNone/>
              <a:defRPr sz="2000"/>
            </a:lvl4pPr>
            <a:lvl5pPr marL="1828545" indent="0">
              <a:buNone/>
              <a:defRPr sz="2000"/>
            </a:lvl5pPr>
            <a:lvl6pPr marL="2285681" indent="0">
              <a:buNone/>
              <a:defRPr sz="2000"/>
            </a:lvl6pPr>
            <a:lvl7pPr marL="2742817" indent="0">
              <a:buNone/>
              <a:defRPr sz="2000"/>
            </a:lvl7pPr>
            <a:lvl8pPr marL="3199953" indent="0">
              <a:buNone/>
              <a:defRPr sz="2000"/>
            </a:lvl8pPr>
            <a:lvl9pPr marL="3657089" indent="0">
              <a:buNone/>
              <a:defRPr sz="2000"/>
            </a:lvl9pPr>
          </a:lstStyle>
          <a:p>
            <a:pPr lvl="0"/>
            <a:endParaRPr lang="en-US" noProof="0"/>
          </a:p>
        </p:txBody>
      </p:sp>
      <p:sp>
        <p:nvSpPr>
          <p:cNvPr id="4" name="Text Placeholder 3"/>
          <p:cNvSpPr>
            <a:spLocks noGrp="1"/>
          </p:cNvSpPr>
          <p:nvPr>
            <p:ph type="body" sz="half" idx="2"/>
          </p:nvPr>
        </p:nvSpPr>
        <p:spPr>
          <a:xfrm>
            <a:off x="2135137" y="4794250"/>
            <a:ext cx="6532875" cy="719138"/>
          </a:xfrm>
        </p:spPr>
        <p:txBody>
          <a:bodyPr/>
          <a:lstStyle>
            <a:lvl1pPr marL="0" indent="0">
              <a:buNone/>
              <a:defRPr sz="1400"/>
            </a:lvl1pPr>
            <a:lvl2pPr marL="457136" indent="0">
              <a:buNone/>
              <a:defRPr sz="1200"/>
            </a:lvl2pPr>
            <a:lvl3pPr marL="914272" indent="0">
              <a:buNone/>
              <a:defRPr sz="1000"/>
            </a:lvl3pPr>
            <a:lvl4pPr marL="1371409" indent="0">
              <a:buNone/>
              <a:defRPr sz="900"/>
            </a:lvl4pPr>
            <a:lvl5pPr marL="1828545" indent="0">
              <a:buNone/>
              <a:defRPr sz="900"/>
            </a:lvl5pPr>
            <a:lvl6pPr marL="2285681" indent="0">
              <a:buNone/>
              <a:defRPr sz="900"/>
            </a:lvl6pPr>
            <a:lvl7pPr marL="2742817" indent="0">
              <a:buNone/>
              <a:defRPr sz="900"/>
            </a:lvl7pPr>
            <a:lvl8pPr marL="3199953" indent="0">
              <a:buNone/>
              <a:defRPr sz="900"/>
            </a:lvl8pPr>
            <a:lvl9pPr marL="3657089" indent="0">
              <a:buNone/>
              <a:defRPr sz="900"/>
            </a:lvl9pPr>
          </a:lstStyle>
          <a:p>
            <a:pPr lvl="0"/>
            <a:r>
              <a:rPr lang="en-US"/>
              <a:t>Click to edit Master text styles</a:t>
            </a:r>
          </a:p>
        </p:txBody>
      </p:sp>
    </p:spTree>
    <p:extLst>
      <p:ext uri="{BB962C8B-B14F-4D97-AF65-F5344CB8AC3E}">
        <p14:creationId xmlns:p14="http://schemas.microsoft.com/office/powerpoint/2010/main" val="313572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5813" y="544513"/>
            <a:ext cx="92586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39" tIns="41269" rIns="82539" bIns="4126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15813" y="1770063"/>
            <a:ext cx="925862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2539" tIns="41269" rIns="82539" bIns="412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defTabSz="812800" rtl="0" eaLnBrk="0" fontAlgn="base" hangingPunct="0">
        <a:spcBef>
          <a:spcPct val="0"/>
        </a:spcBef>
        <a:spcAft>
          <a:spcPct val="0"/>
        </a:spcAft>
        <a:defRPr sz="3900">
          <a:solidFill>
            <a:schemeClr val="tx2"/>
          </a:solidFill>
          <a:latin typeface="+mj-lt"/>
          <a:ea typeface="+mj-ea"/>
          <a:cs typeface="+mj-cs"/>
        </a:defRPr>
      </a:lvl1pPr>
      <a:lvl2pPr algn="ctr" defTabSz="812800" rtl="0" eaLnBrk="0" fontAlgn="base" hangingPunct="0">
        <a:spcBef>
          <a:spcPct val="0"/>
        </a:spcBef>
        <a:spcAft>
          <a:spcPct val="0"/>
        </a:spcAft>
        <a:defRPr sz="3900">
          <a:solidFill>
            <a:schemeClr val="tx2"/>
          </a:solidFill>
          <a:latin typeface="Times New Roman" pitchFamily="18" charset="0"/>
        </a:defRPr>
      </a:lvl2pPr>
      <a:lvl3pPr algn="ctr" defTabSz="812800" rtl="0" eaLnBrk="0" fontAlgn="base" hangingPunct="0">
        <a:spcBef>
          <a:spcPct val="0"/>
        </a:spcBef>
        <a:spcAft>
          <a:spcPct val="0"/>
        </a:spcAft>
        <a:defRPr sz="3900">
          <a:solidFill>
            <a:schemeClr val="tx2"/>
          </a:solidFill>
          <a:latin typeface="Times New Roman" pitchFamily="18" charset="0"/>
        </a:defRPr>
      </a:lvl3pPr>
      <a:lvl4pPr algn="ctr" defTabSz="812800" rtl="0" eaLnBrk="0" fontAlgn="base" hangingPunct="0">
        <a:spcBef>
          <a:spcPct val="0"/>
        </a:spcBef>
        <a:spcAft>
          <a:spcPct val="0"/>
        </a:spcAft>
        <a:defRPr sz="3900">
          <a:solidFill>
            <a:schemeClr val="tx2"/>
          </a:solidFill>
          <a:latin typeface="Times New Roman" pitchFamily="18" charset="0"/>
        </a:defRPr>
      </a:lvl4pPr>
      <a:lvl5pPr algn="ctr" defTabSz="812800" rtl="0" eaLnBrk="0" fontAlgn="base" hangingPunct="0">
        <a:spcBef>
          <a:spcPct val="0"/>
        </a:spcBef>
        <a:spcAft>
          <a:spcPct val="0"/>
        </a:spcAft>
        <a:defRPr sz="3900">
          <a:solidFill>
            <a:schemeClr val="tx2"/>
          </a:solidFill>
          <a:latin typeface="Times New Roman" pitchFamily="18" charset="0"/>
        </a:defRPr>
      </a:lvl5pPr>
      <a:lvl6pPr marL="457136" algn="ctr" defTabSz="814274" rtl="0" eaLnBrk="0" fontAlgn="base" hangingPunct="0">
        <a:spcBef>
          <a:spcPct val="0"/>
        </a:spcBef>
        <a:spcAft>
          <a:spcPct val="0"/>
        </a:spcAft>
        <a:defRPr sz="3900">
          <a:solidFill>
            <a:schemeClr val="tx2"/>
          </a:solidFill>
          <a:latin typeface="Times New Roman" pitchFamily="18" charset="0"/>
        </a:defRPr>
      </a:lvl6pPr>
      <a:lvl7pPr marL="914272" algn="ctr" defTabSz="814274" rtl="0" eaLnBrk="0" fontAlgn="base" hangingPunct="0">
        <a:spcBef>
          <a:spcPct val="0"/>
        </a:spcBef>
        <a:spcAft>
          <a:spcPct val="0"/>
        </a:spcAft>
        <a:defRPr sz="3900">
          <a:solidFill>
            <a:schemeClr val="tx2"/>
          </a:solidFill>
          <a:latin typeface="Times New Roman" pitchFamily="18" charset="0"/>
        </a:defRPr>
      </a:lvl7pPr>
      <a:lvl8pPr marL="1371409" algn="ctr" defTabSz="814274" rtl="0" eaLnBrk="0" fontAlgn="base" hangingPunct="0">
        <a:spcBef>
          <a:spcPct val="0"/>
        </a:spcBef>
        <a:spcAft>
          <a:spcPct val="0"/>
        </a:spcAft>
        <a:defRPr sz="3900">
          <a:solidFill>
            <a:schemeClr val="tx2"/>
          </a:solidFill>
          <a:latin typeface="Times New Roman" pitchFamily="18" charset="0"/>
        </a:defRPr>
      </a:lvl8pPr>
      <a:lvl9pPr marL="1828545" algn="ctr" defTabSz="814274" rtl="0" eaLnBrk="0" fontAlgn="base" hangingPunct="0">
        <a:spcBef>
          <a:spcPct val="0"/>
        </a:spcBef>
        <a:spcAft>
          <a:spcPct val="0"/>
        </a:spcAft>
        <a:defRPr sz="3900">
          <a:solidFill>
            <a:schemeClr val="tx2"/>
          </a:solidFill>
          <a:latin typeface="Times New Roman" pitchFamily="18" charset="0"/>
        </a:defRPr>
      </a:lvl9pPr>
    </p:titleStyle>
    <p:bodyStyle>
      <a:lvl1pPr marL="303213" indent="-303213" algn="l" defTabSz="812800" rtl="0" eaLnBrk="0" fontAlgn="base" hangingPunct="0">
        <a:spcBef>
          <a:spcPct val="20000"/>
        </a:spcBef>
        <a:spcAft>
          <a:spcPct val="0"/>
        </a:spcAft>
        <a:buSzPct val="100000"/>
        <a:buChar char="•"/>
        <a:defRPr sz="2500">
          <a:solidFill>
            <a:schemeClr val="tx1"/>
          </a:solidFill>
          <a:latin typeface="+mn-lt"/>
          <a:ea typeface="+mn-ea"/>
          <a:cs typeface="+mn-cs"/>
        </a:defRPr>
      </a:lvl1pPr>
      <a:lvl2pPr marL="660400" indent="-241300" algn="l" defTabSz="812800" rtl="0" eaLnBrk="0" fontAlgn="base" hangingPunct="0">
        <a:spcBef>
          <a:spcPct val="20000"/>
        </a:spcBef>
        <a:spcAft>
          <a:spcPct val="0"/>
        </a:spcAft>
        <a:buSzPct val="100000"/>
        <a:buChar char="–"/>
        <a:defRPr sz="2500">
          <a:solidFill>
            <a:schemeClr val="tx1"/>
          </a:solidFill>
          <a:latin typeface="+mn-lt"/>
        </a:defRPr>
      </a:lvl2pPr>
      <a:lvl3pPr marL="1016000" indent="-201613" algn="l" defTabSz="812800" rtl="0" eaLnBrk="0" fontAlgn="base" hangingPunct="0">
        <a:spcBef>
          <a:spcPct val="20000"/>
        </a:spcBef>
        <a:spcAft>
          <a:spcPct val="0"/>
        </a:spcAft>
        <a:buSzPct val="100000"/>
        <a:buChar char="•"/>
        <a:defRPr sz="2100">
          <a:solidFill>
            <a:schemeClr val="tx1"/>
          </a:solidFill>
          <a:latin typeface="+mn-lt"/>
        </a:defRPr>
      </a:lvl3pPr>
      <a:lvl4pPr marL="1422400" indent="-201613" algn="l" defTabSz="812800" rtl="0" eaLnBrk="0" fontAlgn="base" hangingPunct="0">
        <a:spcBef>
          <a:spcPct val="20000"/>
        </a:spcBef>
        <a:spcAft>
          <a:spcPct val="0"/>
        </a:spcAft>
        <a:buSzPct val="100000"/>
        <a:buChar char="–"/>
        <a:defRPr>
          <a:solidFill>
            <a:schemeClr val="tx1"/>
          </a:solidFill>
          <a:latin typeface="+mn-lt"/>
        </a:defRPr>
      </a:lvl4pPr>
      <a:lvl5pPr marL="1828800" indent="-201613" algn="l" defTabSz="812800" rtl="0" eaLnBrk="0" fontAlgn="base" hangingPunct="0">
        <a:spcBef>
          <a:spcPct val="20000"/>
        </a:spcBef>
        <a:spcAft>
          <a:spcPct val="0"/>
        </a:spcAft>
        <a:buSzPct val="100000"/>
        <a:buChar char="•"/>
        <a:defRPr>
          <a:solidFill>
            <a:schemeClr val="tx1"/>
          </a:solidFill>
          <a:latin typeface="+mn-lt"/>
        </a:defRPr>
      </a:lvl5pPr>
      <a:lvl6pPr marL="2287268" indent="-203172" algn="l" defTabSz="814274" rtl="0" eaLnBrk="0" fontAlgn="base" hangingPunct="0">
        <a:spcBef>
          <a:spcPct val="20000"/>
        </a:spcBef>
        <a:spcAft>
          <a:spcPct val="0"/>
        </a:spcAft>
        <a:buSzPct val="100000"/>
        <a:buChar char="•"/>
        <a:defRPr>
          <a:solidFill>
            <a:schemeClr val="tx1"/>
          </a:solidFill>
          <a:latin typeface="+mn-lt"/>
        </a:defRPr>
      </a:lvl6pPr>
      <a:lvl7pPr marL="2744405" indent="-203172" algn="l" defTabSz="814274" rtl="0" eaLnBrk="0" fontAlgn="base" hangingPunct="0">
        <a:spcBef>
          <a:spcPct val="20000"/>
        </a:spcBef>
        <a:spcAft>
          <a:spcPct val="0"/>
        </a:spcAft>
        <a:buSzPct val="100000"/>
        <a:buChar char="•"/>
        <a:defRPr>
          <a:solidFill>
            <a:schemeClr val="tx1"/>
          </a:solidFill>
          <a:latin typeface="+mn-lt"/>
        </a:defRPr>
      </a:lvl7pPr>
      <a:lvl8pPr marL="3201541" indent="-203172" algn="l" defTabSz="814274" rtl="0" eaLnBrk="0" fontAlgn="base" hangingPunct="0">
        <a:spcBef>
          <a:spcPct val="20000"/>
        </a:spcBef>
        <a:spcAft>
          <a:spcPct val="0"/>
        </a:spcAft>
        <a:buSzPct val="100000"/>
        <a:buChar char="•"/>
        <a:defRPr>
          <a:solidFill>
            <a:schemeClr val="tx1"/>
          </a:solidFill>
          <a:latin typeface="+mn-lt"/>
        </a:defRPr>
      </a:lvl8pPr>
      <a:lvl9pPr marL="3658677" indent="-203172" algn="l" defTabSz="814274" rtl="0" eaLnBrk="0" fontAlgn="base" hangingPunct="0">
        <a:spcBef>
          <a:spcPct val="20000"/>
        </a:spcBef>
        <a:spcAft>
          <a:spcPct val="0"/>
        </a:spcAft>
        <a:buSzPct val="100000"/>
        <a:buChar char="•"/>
        <a:defRPr>
          <a:solidFill>
            <a:schemeClr val="tx1"/>
          </a:solidFill>
          <a:latin typeface="+mn-lt"/>
        </a:defRPr>
      </a:lvl9pPr>
    </p:bodyStyle>
    <p:otherStyle>
      <a:defPPr>
        <a:defRPr lang="en-US"/>
      </a:defPPr>
      <a:lvl1pPr marL="0" algn="l" defTabSz="914272" rtl="0" eaLnBrk="1" latinLnBrk="0" hangingPunct="1">
        <a:defRPr sz="1800" kern="1200">
          <a:solidFill>
            <a:schemeClr val="tx1"/>
          </a:solidFill>
          <a:latin typeface="+mn-lt"/>
          <a:ea typeface="+mn-ea"/>
          <a:cs typeface="+mn-cs"/>
        </a:defRPr>
      </a:lvl1pPr>
      <a:lvl2pPr marL="457136" algn="l" defTabSz="914272" rtl="0" eaLnBrk="1" latinLnBrk="0" hangingPunct="1">
        <a:defRPr sz="1800" kern="1200">
          <a:solidFill>
            <a:schemeClr val="tx1"/>
          </a:solidFill>
          <a:latin typeface="+mn-lt"/>
          <a:ea typeface="+mn-ea"/>
          <a:cs typeface="+mn-cs"/>
        </a:defRPr>
      </a:lvl2pPr>
      <a:lvl3pPr marL="914272" algn="l" defTabSz="914272" rtl="0" eaLnBrk="1" latinLnBrk="0" hangingPunct="1">
        <a:defRPr sz="1800" kern="1200">
          <a:solidFill>
            <a:schemeClr val="tx1"/>
          </a:solidFill>
          <a:latin typeface="+mn-lt"/>
          <a:ea typeface="+mn-ea"/>
          <a:cs typeface="+mn-cs"/>
        </a:defRPr>
      </a:lvl3pPr>
      <a:lvl4pPr marL="1371409" algn="l" defTabSz="914272" rtl="0" eaLnBrk="1" latinLnBrk="0" hangingPunct="1">
        <a:defRPr sz="1800" kern="1200">
          <a:solidFill>
            <a:schemeClr val="tx1"/>
          </a:solidFill>
          <a:latin typeface="+mn-lt"/>
          <a:ea typeface="+mn-ea"/>
          <a:cs typeface="+mn-cs"/>
        </a:defRPr>
      </a:lvl4pPr>
      <a:lvl5pPr marL="1828545" algn="l" defTabSz="914272" rtl="0" eaLnBrk="1" latinLnBrk="0" hangingPunct="1">
        <a:defRPr sz="1800" kern="1200">
          <a:solidFill>
            <a:schemeClr val="tx1"/>
          </a:solidFill>
          <a:latin typeface="+mn-lt"/>
          <a:ea typeface="+mn-ea"/>
          <a:cs typeface="+mn-cs"/>
        </a:defRPr>
      </a:lvl5pPr>
      <a:lvl6pPr marL="2285681" algn="l" defTabSz="914272" rtl="0" eaLnBrk="1" latinLnBrk="0" hangingPunct="1">
        <a:defRPr sz="1800" kern="1200">
          <a:solidFill>
            <a:schemeClr val="tx1"/>
          </a:solidFill>
          <a:latin typeface="+mn-lt"/>
          <a:ea typeface="+mn-ea"/>
          <a:cs typeface="+mn-cs"/>
        </a:defRPr>
      </a:lvl6pPr>
      <a:lvl7pPr marL="2742817" algn="l" defTabSz="914272" rtl="0" eaLnBrk="1" latinLnBrk="0" hangingPunct="1">
        <a:defRPr sz="1800" kern="1200">
          <a:solidFill>
            <a:schemeClr val="tx1"/>
          </a:solidFill>
          <a:latin typeface="+mn-lt"/>
          <a:ea typeface="+mn-ea"/>
          <a:cs typeface="+mn-cs"/>
        </a:defRPr>
      </a:lvl7pPr>
      <a:lvl8pPr marL="3199953" algn="l" defTabSz="914272" rtl="0" eaLnBrk="1" latinLnBrk="0" hangingPunct="1">
        <a:defRPr sz="1800" kern="1200">
          <a:solidFill>
            <a:schemeClr val="tx1"/>
          </a:solidFill>
          <a:latin typeface="+mn-lt"/>
          <a:ea typeface="+mn-ea"/>
          <a:cs typeface="+mn-cs"/>
        </a:defRPr>
      </a:lvl8pPr>
      <a:lvl9pPr marL="3657089" algn="l" defTabSz="9142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815813" y="544513"/>
            <a:ext cx="92586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477" tIns="40739" rIns="81477" bIns="40739"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815813" y="1770063"/>
            <a:ext cx="9258625" cy="367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477" tIns="40739" rIns="81477" bIns="4073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815813" y="5581650"/>
            <a:ext cx="2268979"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477" tIns="40739" rIns="81477" bIns="40739" numCol="1" anchor="t" anchorCtr="0" compatLnSpc="1">
            <a:prstTxWarp prst="textNoShape">
              <a:avLst/>
            </a:prstTxWarp>
          </a:bodyPr>
          <a:lstStyle>
            <a:lvl1pPr eaLnBrk="1" hangingPunct="1">
              <a:defRPr sz="12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720022" y="5581650"/>
            <a:ext cx="3450208"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477" tIns="40739" rIns="81477" bIns="40739" numCol="1" anchor="t" anchorCtr="0" compatLnSpc="1">
            <a:prstTxWarp prst="textNoShape">
              <a:avLst/>
            </a:prstTxWarp>
          </a:bodyPr>
          <a:lstStyle>
            <a:lvl1pPr algn="ctr" eaLnBrk="1" hangingPunct="1">
              <a:defRPr sz="12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7805458" y="5581650"/>
            <a:ext cx="2268979"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477" tIns="40739" rIns="81477" bIns="40739" numCol="1" anchor="t" anchorCtr="0" compatLnSpc="1">
            <a:prstTxWarp prst="textNoShape">
              <a:avLst/>
            </a:prstTxWarp>
          </a:bodyPr>
          <a:lstStyle>
            <a:lvl1pPr algn="r" eaLnBrk="1" hangingPunct="1">
              <a:defRPr sz="1200">
                <a:solidFill>
                  <a:srgbClr val="000000"/>
                </a:solidFill>
              </a:defRPr>
            </a:lvl1pPr>
          </a:lstStyle>
          <a:p>
            <a:pPr>
              <a:defRPr/>
            </a:pPr>
            <a:fld id="{99EB60C8-F8FF-4F15-BD29-869C65C951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imes New Roman" pitchFamily="18" charset="0"/>
        </a:defRPr>
      </a:lvl2pPr>
      <a:lvl3pPr algn="ctr" rtl="0" eaLnBrk="0" fontAlgn="base" hangingPunct="0">
        <a:spcBef>
          <a:spcPct val="0"/>
        </a:spcBef>
        <a:spcAft>
          <a:spcPct val="0"/>
        </a:spcAft>
        <a:defRPr sz="3900">
          <a:solidFill>
            <a:schemeClr val="tx2"/>
          </a:solidFill>
          <a:latin typeface="Times New Roman" pitchFamily="18" charset="0"/>
        </a:defRPr>
      </a:lvl3pPr>
      <a:lvl4pPr algn="ctr" rtl="0" eaLnBrk="0" fontAlgn="base" hangingPunct="0">
        <a:spcBef>
          <a:spcPct val="0"/>
        </a:spcBef>
        <a:spcAft>
          <a:spcPct val="0"/>
        </a:spcAft>
        <a:defRPr sz="3900">
          <a:solidFill>
            <a:schemeClr val="tx2"/>
          </a:solidFill>
          <a:latin typeface="Times New Roman" pitchFamily="18" charset="0"/>
        </a:defRPr>
      </a:lvl4pPr>
      <a:lvl5pPr algn="ctr" rtl="0" eaLnBrk="0" fontAlgn="base" hangingPunct="0">
        <a:spcBef>
          <a:spcPct val="0"/>
        </a:spcBef>
        <a:spcAft>
          <a:spcPct val="0"/>
        </a:spcAft>
        <a:defRPr sz="3900">
          <a:solidFill>
            <a:schemeClr val="tx2"/>
          </a:solidFill>
          <a:latin typeface="Times New Roman" pitchFamily="18" charset="0"/>
        </a:defRPr>
      </a:lvl5pPr>
      <a:lvl6pPr marL="407388" algn="ctr" rtl="0" fontAlgn="base">
        <a:spcBef>
          <a:spcPct val="0"/>
        </a:spcBef>
        <a:spcAft>
          <a:spcPct val="0"/>
        </a:spcAft>
        <a:defRPr sz="3900">
          <a:solidFill>
            <a:schemeClr val="tx2"/>
          </a:solidFill>
          <a:latin typeface="Times New Roman" pitchFamily="18" charset="0"/>
        </a:defRPr>
      </a:lvl6pPr>
      <a:lvl7pPr marL="814778" algn="ctr" rtl="0" fontAlgn="base">
        <a:spcBef>
          <a:spcPct val="0"/>
        </a:spcBef>
        <a:spcAft>
          <a:spcPct val="0"/>
        </a:spcAft>
        <a:defRPr sz="3900">
          <a:solidFill>
            <a:schemeClr val="tx2"/>
          </a:solidFill>
          <a:latin typeface="Times New Roman" pitchFamily="18" charset="0"/>
        </a:defRPr>
      </a:lvl7pPr>
      <a:lvl8pPr marL="1222166" algn="ctr" rtl="0" fontAlgn="base">
        <a:spcBef>
          <a:spcPct val="0"/>
        </a:spcBef>
        <a:spcAft>
          <a:spcPct val="0"/>
        </a:spcAft>
        <a:defRPr sz="3900">
          <a:solidFill>
            <a:schemeClr val="tx2"/>
          </a:solidFill>
          <a:latin typeface="Times New Roman" pitchFamily="18" charset="0"/>
        </a:defRPr>
      </a:lvl8pPr>
      <a:lvl9pPr marL="1629553" algn="ctr" rtl="0" fontAlgn="base">
        <a:spcBef>
          <a:spcPct val="0"/>
        </a:spcBef>
        <a:spcAft>
          <a:spcPct val="0"/>
        </a:spcAft>
        <a:defRPr sz="3900">
          <a:solidFill>
            <a:schemeClr val="tx2"/>
          </a:solidFill>
          <a:latin typeface="Times New Roman" pitchFamily="18" charset="0"/>
        </a:defRPr>
      </a:lvl9pPr>
    </p:titleStyle>
    <p:bodyStyle>
      <a:lvl1pPr marL="304800" indent="-304800" algn="l" rtl="0" eaLnBrk="0" fontAlgn="base" hangingPunct="0">
        <a:spcBef>
          <a:spcPct val="20000"/>
        </a:spcBef>
        <a:spcAft>
          <a:spcPct val="0"/>
        </a:spcAft>
        <a:buChar char="•"/>
        <a:defRPr sz="2900">
          <a:solidFill>
            <a:schemeClr val="tx1"/>
          </a:solidFill>
          <a:latin typeface="+mn-lt"/>
          <a:ea typeface="+mn-ea"/>
          <a:cs typeface="+mn-cs"/>
        </a:defRPr>
      </a:lvl1pPr>
      <a:lvl2pPr marL="661988" indent="-254000" algn="l" rtl="0" eaLnBrk="0" fontAlgn="base" hangingPunct="0">
        <a:spcBef>
          <a:spcPct val="20000"/>
        </a:spcBef>
        <a:spcAft>
          <a:spcPct val="0"/>
        </a:spcAft>
        <a:buChar char="–"/>
        <a:defRPr sz="2500">
          <a:solidFill>
            <a:schemeClr val="tx1"/>
          </a:solidFill>
          <a:latin typeface="+mn-lt"/>
        </a:defRPr>
      </a:lvl2pPr>
      <a:lvl3pPr marL="1017588" indent="-203200" algn="l" rtl="0" eaLnBrk="0" fontAlgn="base" hangingPunct="0">
        <a:spcBef>
          <a:spcPct val="20000"/>
        </a:spcBef>
        <a:spcAft>
          <a:spcPct val="0"/>
        </a:spcAft>
        <a:buChar char="•"/>
        <a:defRPr sz="2100">
          <a:solidFill>
            <a:schemeClr val="tx1"/>
          </a:solidFill>
          <a:latin typeface="+mn-lt"/>
        </a:defRPr>
      </a:lvl3pPr>
      <a:lvl4pPr marL="1425575" indent="-203200" algn="l" rtl="0" eaLnBrk="0" fontAlgn="base" hangingPunct="0">
        <a:spcBef>
          <a:spcPct val="20000"/>
        </a:spcBef>
        <a:spcAft>
          <a:spcPct val="0"/>
        </a:spcAft>
        <a:buChar char="–"/>
        <a:defRPr>
          <a:solidFill>
            <a:schemeClr val="tx1"/>
          </a:solidFill>
          <a:latin typeface="+mn-lt"/>
        </a:defRPr>
      </a:lvl4pPr>
      <a:lvl5pPr marL="1831975" indent="-203200" algn="l" rtl="0" eaLnBrk="0" fontAlgn="base" hangingPunct="0">
        <a:spcBef>
          <a:spcPct val="20000"/>
        </a:spcBef>
        <a:spcAft>
          <a:spcPct val="0"/>
        </a:spcAft>
        <a:buChar char="»"/>
        <a:defRPr>
          <a:solidFill>
            <a:schemeClr val="tx1"/>
          </a:solidFill>
          <a:latin typeface="+mn-lt"/>
        </a:defRPr>
      </a:lvl5pPr>
      <a:lvl6pPr marL="2240637" indent="-203694" algn="l" rtl="0" fontAlgn="base">
        <a:spcBef>
          <a:spcPct val="20000"/>
        </a:spcBef>
        <a:spcAft>
          <a:spcPct val="0"/>
        </a:spcAft>
        <a:buChar char="»"/>
        <a:defRPr sz="1800">
          <a:solidFill>
            <a:schemeClr val="tx1"/>
          </a:solidFill>
          <a:latin typeface="+mn-lt"/>
        </a:defRPr>
      </a:lvl6pPr>
      <a:lvl7pPr marL="2648026" indent="-203694" algn="l" rtl="0" fontAlgn="base">
        <a:spcBef>
          <a:spcPct val="20000"/>
        </a:spcBef>
        <a:spcAft>
          <a:spcPct val="0"/>
        </a:spcAft>
        <a:buChar char="»"/>
        <a:defRPr sz="1800">
          <a:solidFill>
            <a:schemeClr val="tx1"/>
          </a:solidFill>
          <a:latin typeface="+mn-lt"/>
        </a:defRPr>
      </a:lvl7pPr>
      <a:lvl8pPr marL="3055414" indent="-203694" algn="l" rtl="0" fontAlgn="base">
        <a:spcBef>
          <a:spcPct val="20000"/>
        </a:spcBef>
        <a:spcAft>
          <a:spcPct val="0"/>
        </a:spcAft>
        <a:buChar char="»"/>
        <a:defRPr sz="1800">
          <a:solidFill>
            <a:schemeClr val="tx1"/>
          </a:solidFill>
          <a:latin typeface="+mn-lt"/>
        </a:defRPr>
      </a:lvl8pPr>
      <a:lvl9pPr marL="3462802" indent="-203694" algn="l" rtl="0" fontAlgn="base">
        <a:spcBef>
          <a:spcPct val="20000"/>
        </a:spcBef>
        <a:spcAft>
          <a:spcPct val="0"/>
        </a:spcAft>
        <a:buChar char="»"/>
        <a:defRPr sz="1800">
          <a:solidFill>
            <a:schemeClr val="tx1"/>
          </a:solidFill>
          <a:latin typeface="+mn-lt"/>
        </a:defRPr>
      </a:lvl9pPr>
    </p:bodyStyle>
    <p:otherStyle>
      <a:defPPr>
        <a:defRPr lang="en-US"/>
      </a:defPPr>
      <a:lvl1pPr marL="0" algn="l" defTabSz="814778" rtl="0" eaLnBrk="1" latinLnBrk="0" hangingPunct="1">
        <a:defRPr sz="1600" kern="1200">
          <a:solidFill>
            <a:schemeClr val="tx1"/>
          </a:solidFill>
          <a:latin typeface="+mn-lt"/>
          <a:ea typeface="+mn-ea"/>
          <a:cs typeface="+mn-cs"/>
        </a:defRPr>
      </a:lvl1pPr>
      <a:lvl2pPr marL="407388" algn="l" defTabSz="814778" rtl="0" eaLnBrk="1" latinLnBrk="0" hangingPunct="1">
        <a:defRPr sz="1600" kern="1200">
          <a:solidFill>
            <a:schemeClr val="tx1"/>
          </a:solidFill>
          <a:latin typeface="+mn-lt"/>
          <a:ea typeface="+mn-ea"/>
          <a:cs typeface="+mn-cs"/>
        </a:defRPr>
      </a:lvl2pPr>
      <a:lvl3pPr marL="814778" algn="l" defTabSz="814778" rtl="0" eaLnBrk="1" latinLnBrk="0" hangingPunct="1">
        <a:defRPr sz="1600" kern="1200">
          <a:solidFill>
            <a:schemeClr val="tx1"/>
          </a:solidFill>
          <a:latin typeface="+mn-lt"/>
          <a:ea typeface="+mn-ea"/>
          <a:cs typeface="+mn-cs"/>
        </a:defRPr>
      </a:lvl3pPr>
      <a:lvl4pPr marL="1222166" algn="l" defTabSz="814778" rtl="0" eaLnBrk="1" latinLnBrk="0" hangingPunct="1">
        <a:defRPr sz="1600" kern="1200">
          <a:solidFill>
            <a:schemeClr val="tx1"/>
          </a:solidFill>
          <a:latin typeface="+mn-lt"/>
          <a:ea typeface="+mn-ea"/>
          <a:cs typeface="+mn-cs"/>
        </a:defRPr>
      </a:lvl4pPr>
      <a:lvl5pPr marL="1629553" algn="l" defTabSz="814778" rtl="0" eaLnBrk="1" latinLnBrk="0" hangingPunct="1">
        <a:defRPr sz="1600" kern="1200">
          <a:solidFill>
            <a:schemeClr val="tx1"/>
          </a:solidFill>
          <a:latin typeface="+mn-lt"/>
          <a:ea typeface="+mn-ea"/>
          <a:cs typeface="+mn-cs"/>
        </a:defRPr>
      </a:lvl5pPr>
      <a:lvl6pPr marL="2036942" algn="l" defTabSz="814778" rtl="0" eaLnBrk="1" latinLnBrk="0" hangingPunct="1">
        <a:defRPr sz="1600" kern="1200">
          <a:solidFill>
            <a:schemeClr val="tx1"/>
          </a:solidFill>
          <a:latin typeface="+mn-lt"/>
          <a:ea typeface="+mn-ea"/>
          <a:cs typeface="+mn-cs"/>
        </a:defRPr>
      </a:lvl6pPr>
      <a:lvl7pPr marL="2444331" algn="l" defTabSz="814778" rtl="0" eaLnBrk="1" latinLnBrk="0" hangingPunct="1">
        <a:defRPr sz="1600" kern="1200">
          <a:solidFill>
            <a:schemeClr val="tx1"/>
          </a:solidFill>
          <a:latin typeface="+mn-lt"/>
          <a:ea typeface="+mn-ea"/>
          <a:cs typeface="+mn-cs"/>
        </a:defRPr>
      </a:lvl7pPr>
      <a:lvl8pPr marL="2851721" algn="l" defTabSz="814778" rtl="0" eaLnBrk="1" latinLnBrk="0" hangingPunct="1">
        <a:defRPr sz="1600" kern="1200">
          <a:solidFill>
            <a:schemeClr val="tx1"/>
          </a:solidFill>
          <a:latin typeface="+mn-lt"/>
          <a:ea typeface="+mn-ea"/>
          <a:cs typeface="+mn-cs"/>
        </a:defRPr>
      </a:lvl8pPr>
      <a:lvl9pPr marL="3259108" algn="l" defTabSz="81477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0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www.youtube.com/watch?v=dXcLb4oCYf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K1xnYFCZ9Yg" TargetMode="External"/><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K1xnYFCZ9Yg"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journals.plos.org/plosone/article/file?id=10.1371/journal.pone.0021904&amp;type=printable" TargetMode="External"/><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wmf"/><Relationship Id="rId4" Type="http://schemas.openxmlformats.org/officeDocument/2006/relationships/image" Target="../media/image113.wmf"/></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1.jpeg"/><Relationship Id="rId7" Type="http://schemas.openxmlformats.org/officeDocument/2006/relationships/image" Target="../media/image134.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hyperlink" Target="http://www.bbc.co.uk/radio4/science/media/LE_scorpion.jpg" TargetMode="External"/><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6.jpeg"/></Relationships>
</file>

<file path=ppt/slides/_rels/slide87.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7.jpeg"/><Relationship Id="rId7" Type="http://schemas.openxmlformats.org/officeDocument/2006/relationships/image" Target="../media/image1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hyperlink" Target="http://www.miphotography.com/images/ferns.jpg" TargetMode="External"/><Relationship Id="rId9" Type="http://schemas.openxmlformats.org/officeDocument/2006/relationships/image" Target="../media/image142.jpeg"/></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hyperlink" Target="https://www.youtube.com/watch?v=o5Z4mPQBjqA"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xXMoBnuFZ5k" TargetMode="Externa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97.xml.rels><?xml version="1.0" encoding="UTF-8" standalone="yes"?>
<Relationships xmlns="http://schemas.openxmlformats.org/package/2006/relationships"><Relationship Id="rId2" Type="http://schemas.openxmlformats.org/officeDocument/2006/relationships/hyperlink" Target="https://www.youtube.com/watch?v=vq3nWnTkFbk"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www.ucmp.berkeley.edu/cenozoic/tertiary.map" TargetMode="External"/><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879076" y="152401"/>
            <a:ext cx="5132101" cy="63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FF00"/>
                </a:solidFill>
                <a:latin typeface="Arial" charset="0"/>
              </a:rPr>
              <a:t>THE HISTORY OF LIFE</a:t>
            </a:r>
          </a:p>
        </p:txBody>
      </p:sp>
      <p:pic>
        <p:nvPicPr>
          <p:cNvPr id="14339" name="Picture 2" descr="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2" y="1233488"/>
            <a:ext cx="461168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hyevolutionistrue.files.wordpress.com/2011/08/microfossi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88" y="1767681"/>
            <a:ext cx="9701077" cy="435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2725" y="389813"/>
            <a:ext cx="3810000" cy="85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2500" dirty="0">
                <a:solidFill>
                  <a:schemeClr val="accent1">
                    <a:lumMod val="75000"/>
                  </a:schemeClr>
                </a:solidFill>
                <a:latin typeface="Arial" charset="0"/>
              </a:rPr>
              <a:t>Microfossils - 3.4 BYA</a:t>
            </a:r>
          </a:p>
          <a:p>
            <a:pPr algn="ctr" eaLnBrk="1" hangingPunct="1">
              <a:defRPr/>
            </a:pPr>
            <a:r>
              <a:rPr lang="en-US" sz="2500" dirty="0">
                <a:solidFill>
                  <a:schemeClr val="accent1">
                    <a:lumMod val="75000"/>
                  </a:schemeClr>
                </a:solidFill>
                <a:latin typeface="Arial" charset="0"/>
              </a:rPr>
              <a:t>“solid evidence”</a:t>
            </a:r>
          </a:p>
        </p:txBody>
      </p:sp>
      <p:sp>
        <p:nvSpPr>
          <p:cNvPr id="3" name="Rectangle 2"/>
          <p:cNvSpPr/>
          <p:nvPr/>
        </p:nvSpPr>
        <p:spPr>
          <a:xfrm>
            <a:off x="6892925" y="243681"/>
            <a:ext cx="2743199" cy="1323439"/>
          </a:xfrm>
          <a:prstGeom prst="rect">
            <a:avLst/>
          </a:prstGeom>
        </p:spPr>
        <p:txBody>
          <a:bodyPr wrap="square">
            <a:spAutoFit/>
          </a:bodyPr>
          <a:lstStyle/>
          <a:p>
            <a:pPr marL="342900" indent="-342900" eaLnBrk="1" hangingPunct="1">
              <a:buFont typeface="Arial" panose="020B0604020202020204" pitchFamily="34" charset="0"/>
              <a:buChar char="•"/>
              <a:defRPr/>
            </a:pPr>
            <a:r>
              <a:rPr lang="en-US" sz="2000" dirty="0">
                <a:latin typeface="Arial" charset="0"/>
              </a:rPr>
              <a:t>Size and shape</a:t>
            </a:r>
          </a:p>
          <a:p>
            <a:pPr marL="342900" indent="-342900" eaLnBrk="1" hangingPunct="1">
              <a:buFont typeface="Arial" panose="020B0604020202020204" pitchFamily="34" charset="0"/>
              <a:buChar char="•"/>
              <a:defRPr/>
            </a:pPr>
            <a:r>
              <a:rPr lang="en-US" sz="2000" dirty="0">
                <a:latin typeface="Arial" charset="0"/>
              </a:rPr>
              <a:t>Variation small</a:t>
            </a:r>
          </a:p>
          <a:p>
            <a:pPr marL="342900" indent="-342900" eaLnBrk="1" hangingPunct="1">
              <a:buFont typeface="Arial" panose="020B0604020202020204" pitchFamily="34" charset="0"/>
              <a:buChar char="•"/>
              <a:defRPr/>
            </a:pPr>
            <a:r>
              <a:rPr lang="en-US" sz="2000" dirty="0">
                <a:latin typeface="Arial" charset="0"/>
              </a:rPr>
              <a:t>Uniform cell walls</a:t>
            </a:r>
          </a:p>
          <a:p>
            <a:pPr marL="342900" indent="-342900" eaLnBrk="1" hangingPunct="1">
              <a:buFont typeface="Arial" panose="020B0604020202020204" pitchFamily="34" charset="0"/>
              <a:buChar char="•"/>
              <a:defRPr/>
            </a:pPr>
            <a:r>
              <a:rPr lang="en-US" sz="2000" dirty="0">
                <a:latin typeface="Arial" charset="0"/>
              </a:rPr>
              <a:t>Geochemistry</a:t>
            </a:r>
          </a:p>
        </p:txBody>
      </p:sp>
      <p:sp>
        <p:nvSpPr>
          <p:cNvPr id="29702" name="Rectangle 4"/>
          <p:cNvSpPr>
            <a:spLocks noChangeArrowheads="1"/>
          </p:cNvSpPr>
          <p:nvPr/>
        </p:nvSpPr>
        <p:spPr bwMode="auto">
          <a:xfrm>
            <a:off x="228600" y="1472865"/>
            <a:ext cx="3311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err="1"/>
              <a:t>Wacey</a:t>
            </a:r>
            <a:r>
              <a:rPr lang="en-US" sz="1200" dirty="0"/>
              <a:t> et al. 2011. Nature Geoscience 4:698–702.</a:t>
            </a:r>
          </a:p>
        </p:txBody>
      </p:sp>
    </p:spTree>
    <p:extLst>
      <p:ext uri="{BB962C8B-B14F-4D97-AF65-F5344CB8AC3E}">
        <p14:creationId xmlns:p14="http://schemas.microsoft.com/office/powerpoint/2010/main" val="2245063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Mesohippus"/>
          <p:cNvPicPr>
            <a:picLocks noChangeAspect="1" noChangeArrowheads="1"/>
          </p:cNvPicPr>
          <p:nvPr/>
        </p:nvPicPr>
        <p:blipFill>
          <a:blip r:embed="rId3">
            <a:extLst>
              <a:ext uri="{28A0092B-C50C-407E-A947-70E740481C1C}">
                <a14:useLocalDpi xmlns:a14="http://schemas.microsoft.com/office/drawing/2010/main" val="0"/>
              </a:ext>
            </a:extLst>
          </a:blip>
          <a:srcRect t="5257" b="11578"/>
          <a:stretch>
            <a:fillRect/>
          </a:stretch>
        </p:blipFill>
        <p:spPr bwMode="auto">
          <a:xfrm>
            <a:off x="1" y="85577"/>
            <a:ext cx="6362915" cy="338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211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125" t="10870" r="4514" b="6403"/>
          <a:stretch>
            <a:fillRect/>
          </a:stretch>
        </p:blipFill>
        <p:spPr bwMode="auto">
          <a:xfrm>
            <a:off x="1829523" y="3224853"/>
            <a:ext cx="3411649" cy="290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7" descr="http://ecx.images-amazon.com/images/I/61rQUAnMOoL._SL500_AA300_.jpg"/>
          <p:cNvPicPr>
            <a:picLocks noChangeAspect="1" noChangeArrowheads="1"/>
          </p:cNvPicPr>
          <p:nvPr/>
        </p:nvPicPr>
        <p:blipFill>
          <a:blip r:embed="rId5">
            <a:extLst>
              <a:ext uri="{28A0092B-C50C-407E-A947-70E740481C1C}">
                <a14:useLocalDpi xmlns:a14="http://schemas.microsoft.com/office/drawing/2010/main" val="0"/>
              </a:ext>
            </a:extLst>
          </a:blip>
          <a:srcRect l="2576" t="16766" r="1332" b="19234"/>
          <a:stretch>
            <a:fillRect/>
          </a:stretch>
        </p:blipFill>
        <p:spPr bwMode="auto">
          <a:xfrm>
            <a:off x="6299179" y="30712"/>
            <a:ext cx="4591070" cy="30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4"/>
          <p:cNvSpPr txBox="1">
            <a:spLocks noChangeArrowheads="1"/>
          </p:cNvSpPr>
          <p:nvPr/>
        </p:nvSpPr>
        <p:spPr bwMode="auto">
          <a:xfrm>
            <a:off x="0" y="-67174"/>
            <a:ext cx="2930213" cy="7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055" tIns="54527" rIns="109055" bIns="54527">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283" dirty="0">
                <a:latin typeface="Arial" charset="0"/>
              </a:rPr>
              <a:t>55-30 MYA</a:t>
            </a:r>
          </a:p>
        </p:txBody>
      </p:sp>
      <p:pic>
        <p:nvPicPr>
          <p:cNvPr id="116743" name="Picture 9" descr="http://mail.colonial.net/%7Ehkaiter/AaaimagesNEW/milodon.jpg"/>
          <p:cNvPicPr>
            <a:picLocks noChangeAspect="1" noChangeArrowheads="1"/>
          </p:cNvPicPr>
          <p:nvPr/>
        </p:nvPicPr>
        <p:blipFill>
          <a:blip r:embed="rId6">
            <a:extLst>
              <a:ext uri="{28A0092B-C50C-407E-A947-70E740481C1C}">
                <a14:useLocalDpi xmlns:a14="http://schemas.microsoft.com/office/drawing/2010/main" val="0"/>
              </a:ext>
            </a:extLst>
          </a:blip>
          <a:srcRect l="17915" r="3447"/>
          <a:stretch>
            <a:fillRect/>
          </a:stretch>
        </p:blipFill>
        <p:spPr bwMode="auto">
          <a:xfrm>
            <a:off x="1126" y="3414679"/>
            <a:ext cx="1669375" cy="270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179737" y="5482502"/>
            <a:ext cx="2047355" cy="461665"/>
          </a:xfrm>
          <a:prstGeom prst="rect">
            <a:avLst/>
          </a:prstGeom>
          <a:noFill/>
        </p:spPr>
        <p:txBody>
          <a:bodyPr wrap="none" rtlCol="0">
            <a:spAutoFit/>
          </a:bodyPr>
          <a:lstStyle/>
          <a:p>
            <a:r>
              <a:rPr lang="en-US" i="1" dirty="0" err="1"/>
              <a:t>Indricotherium</a:t>
            </a:r>
            <a:endParaRPr lang="en-US" i="1" dirty="0"/>
          </a:p>
        </p:txBody>
      </p:sp>
      <p:sp>
        <p:nvSpPr>
          <p:cNvPr id="2" name="TextBox 1">
            <a:extLst>
              <a:ext uri="{FF2B5EF4-FFF2-40B4-BE49-F238E27FC236}">
                <a16:creationId xmlns:a16="http://schemas.microsoft.com/office/drawing/2014/main" id="{428BBD92-912F-4AE4-BC32-296960DBF549}"/>
              </a:ext>
            </a:extLst>
          </p:cNvPr>
          <p:cNvSpPr txBox="1"/>
          <p:nvPr/>
        </p:nvSpPr>
        <p:spPr>
          <a:xfrm>
            <a:off x="6759501" y="3269250"/>
            <a:ext cx="4130749" cy="2677656"/>
          </a:xfrm>
          <a:prstGeom prst="rect">
            <a:avLst/>
          </a:prstGeom>
          <a:noFill/>
        </p:spPr>
        <p:txBody>
          <a:bodyPr wrap="square" rtlCol="0">
            <a:spAutoFit/>
          </a:bodyPr>
          <a:lstStyle/>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Climate cooling</a:t>
            </a:r>
          </a:p>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Transitioning from forest to plains</a:t>
            </a:r>
          </a:p>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All modern mammal orders appear</a:t>
            </a:r>
          </a:p>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Modern birds appear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6" descr="http://www.science-art.com/gallery/19/19_5292003174225.jpg"/>
          <p:cNvPicPr>
            <a:picLocks noChangeAspect="1" noChangeArrowheads="1"/>
          </p:cNvPicPr>
          <p:nvPr/>
        </p:nvPicPr>
        <p:blipFill rotWithShape="1">
          <a:blip r:embed="rId2">
            <a:extLst>
              <a:ext uri="{28A0092B-C50C-407E-A947-70E740481C1C}">
                <a14:useLocalDpi xmlns:a14="http://schemas.microsoft.com/office/drawing/2010/main" val="0"/>
              </a:ext>
            </a:extLst>
          </a:blip>
          <a:srcRect t="14981"/>
          <a:stretch/>
        </p:blipFill>
        <p:spPr bwMode="auto">
          <a:xfrm>
            <a:off x="0" y="0"/>
            <a:ext cx="7097996" cy="452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8" descr="http://www.adias-uae.com/images/Miocene%20%28sabre%20tooth,%20horse%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993" y="3228328"/>
            <a:ext cx="3932893" cy="289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0" descr="http://www.adias-uae.com/images/trilophodon.jpg"/>
          <p:cNvPicPr>
            <a:picLocks noChangeAspect="1" noChangeArrowheads="1"/>
          </p:cNvPicPr>
          <p:nvPr/>
        </p:nvPicPr>
        <p:blipFill>
          <a:blip r:embed="rId4">
            <a:extLst>
              <a:ext uri="{28A0092B-C50C-407E-A947-70E740481C1C}">
                <a14:useLocalDpi xmlns:a14="http://schemas.microsoft.com/office/drawing/2010/main" val="0"/>
              </a:ext>
            </a:extLst>
          </a:blip>
          <a:srcRect r="29124"/>
          <a:stretch>
            <a:fillRect/>
          </a:stretch>
        </p:blipFill>
        <p:spPr bwMode="auto">
          <a:xfrm>
            <a:off x="7162775" y="0"/>
            <a:ext cx="3675406" cy="358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4"/>
          <p:cNvSpPr txBox="1">
            <a:spLocks noChangeArrowheads="1"/>
          </p:cNvSpPr>
          <p:nvPr/>
        </p:nvSpPr>
        <p:spPr bwMode="auto">
          <a:xfrm>
            <a:off x="65262" y="-137319"/>
            <a:ext cx="3195266" cy="769210"/>
          </a:xfrm>
          <a:prstGeom prst="rect">
            <a:avLst/>
          </a:prstGeom>
          <a:solidFill>
            <a:schemeClr val="bg1"/>
          </a:solidFill>
          <a:ln>
            <a:noFill/>
          </a:ln>
        </p:spPr>
        <p:txBody>
          <a:bodyPr lIns="109055" tIns="54527" rIns="109055" bIns="54527">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4283" dirty="0">
                <a:latin typeface="Arial" charset="0"/>
              </a:rPr>
              <a:t>30-20 MYA</a:t>
            </a:r>
          </a:p>
        </p:txBody>
      </p:sp>
      <p:sp>
        <p:nvSpPr>
          <p:cNvPr id="2" name="TextBox 1">
            <a:extLst>
              <a:ext uri="{FF2B5EF4-FFF2-40B4-BE49-F238E27FC236}">
                <a16:creationId xmlns:a16="http://schemas.microsoft.com/office/drawing/2014/main" id="{5961FE14-FAF0-432E-AA75-C51F360A8B64}"/>
              </a:ext>
            </a:extLst>
          </p:cNvPr>
          <p:cNvSpPr txBox="1"/>
          <p:nvPr/>
        </p:nvSpPr>
        <p:spPr>
          <a:xfrm>
            <a:off x="415925" y="4661945"/>
            <a:ext cx="4747646" cy="1384995"/>
          </a:xfrm>
          <a:prstGeom prst="rect">
            <a:avLst/>
          </a:prstGeom>
          <a:noFill/>
        </p:spPr>
        <p:txBody>
          <a:bodyPr wrap="none" rtlCol="0">
            <a:spAutoFit/>
          </a:bodyPr>
          <a:lstStyle/>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Much cooler/drier</a:t>
            </a:r>
          </a:p>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Ice forming at poles</a:t>
            </a:r>
          </a:p>
          <a:p>
            <a:pPr marL="458903" indent="-458903">
              <a:buFont typeface="Arial" panose="020B0604020202020204" pitchFamily="34" charset="0"/>
              <a:buChar char="•"/>
            </a:pPr>
            <a:r>
              <a:rPr lang="en-US" sz="2800" dirty="0">
                <a:latin typeface="Calibri" panose="020F0502020204030204" pitchFamily="34" charset="0"/>
                <a:cs typeface="Calibri" panose="020F0502020204030204" pitchFamily="34" charset="0"/>
              </a:rPr>
              <a:t>Grazing mammals dominant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uman ape split"/>
          <p:cNvSpPr>
            <a:spLocks noChangeAspect="1" noChangeArrowheads="1"/>
          </p:cNvSpPr>
          <p:nvPr/>
        </p:nvSpPr>
        <p:spPr bwMode="auto">
          <a:xfrm>
            <a:off x="208203" y="-1229496"/>
            <a:ext cx="407906" cy="4079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2372" tIns="61186" rIns="122372" bIns="61186" numCol="1" anchor="t" anchorCtr="0" compatLnSpc="1">
            <a:prstTxWarp prst="textNoShape">
              <a:avLst/>
            </a:prstTxWarp>
          </a:bodyPr>
          <a:lstStyle/>
          <a:p>
            <a:endParaRPr lang="en-US" sz="3212"/>
          </a:p>
        </p:txBody>
      </p:sp>
      <p:pic>
        <p:nvPicPr>
          <p:cNvPr id="1026" name="Picture 2" descr="Related image">
            <a:extLst>
              <a:ext uri="{FF2B5EF4-FFF2-40B4-BE49-F238E27FC236}">
                <a16:creationId xmlns:a16="http://schemas.microsoft.com/office/drawing/2014/main" id="{74477E32-5B32-4699-A83F-F14D567A4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349"/>
            <a:ext cx="10898190" cy="52447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A2A1ED-1ABE-45B0-8D47-566571B7A239}"/>
              </a:ext>
            </a:extLst>
          </p:cNvPr>
          <p:cNvSpPr txBox="1"/>
          <p:nvPr/>
        </p:nvSpPr>
        <p:spPr>
          <a:xfrm>
            <a:off x="3311525" y="-116581"/>
            <a:ext cx="4666086" cy="751424"/>
          </a:xfrm>
          <a:prstGeom prst="rect">
            <a:avLst/>
          </a:prstGeom>
          <a:noFill/>
        </p:spPr>
        <p:txBody>
          <a:bodyPr wrap="none" rtlCol="0">
            <a:spAutoFit/>
          </a:bodyPr>
          <a:lstStyle/>
          <a:p>
            <a:r>
              <a:rPr lang="en-US" sz="4283" dirty="0">
                <a:latin typeface="Arial" panose="020B0604020202020204" pitchFamily="34" charset="0"/>
                <a:cs typeface="Arial" panose="020B0604020202020204" pitchFamily="34" charset="0"/>
              </a:rPr>
              <a:t>20 MYA – present </a:t>
            </a:r>
          </a:p>
        </p:txBody>
      </p:sp>
      <p:sp>
        <p:nvSpPr>
          <p:cNvPr id="4" name="TextBox 3">
            <a:extLst>
              <a:ext uri="{FF2B5EF4-FFF2-40B4-BE49-F238E27FC236}">
                <a16:creationId xmlns:a16="http://schemas.microsoft.com/office/drawing/2014/main" id="{590544CF-F301-44E7-B415-16CFC859BFDF}"/>
              </a:ext>
            </a:extLst>
          </p:cNvPr>
          <p:cNvSpPr txBox="1"/>
          <p:nvPr/>
        </p:nvSpPr>
        <p:spPr>
          <a:xfrm>
            <a:off x="-7938" y="5294967"/>
            <a:ext cx="583236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Modern climate patterns &amp; continent positions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Land bridges connect all major continents</a:t>
            </a:r>
          </a:p>
        </p:txBody>
      </p:sp>
      <p:sp>
        <p:nvSpPr>
          <p:cNvPr id="9" name="TextBox 8">
            <a:extLst>
              <a:ext uri="{FF2B5EF4-FFF2-40B4-BE49-F238E27FC236}">
                <a16:creationId xmlns:a16="http://schemas.microsoft.com/office/drawing/2014/main" id="{3D3E21A6-7A75-47C4-AE37-5A517C6DB8DA}"/>
              </a:ext>
            </a:extLst>
          </p:cNvPr>
          <p:cNvSpPr txBox="1"/>
          <p:nvPr/>
        </p:nvSpPr>
        <p:spPr>
          <a:xfrm>
            <a:off x="5707845" y="5120481"/>
            <a:ext cx="5452280"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Major extinction events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Ancestral humans &lt;6MYA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First modern humans (~200,000 </a:t>
            </a:r>
            <a:r>
              <a:rPr lang="en-US" sz="2000" dirty="0" err="1">
                <a:latin typeface="Arial" panose="020B0604020202020204" pitchFamily="34" charset="0"/>
                <a:cs typeface="Arial" panose="020B0604020202020204" pitchFamily="34" charset="0"/>
              </a:rPr>
              <a:t>yrs</a:t>
            </a:r>
            <a:r>
              <a:rPr lang="en-US" sz="2000" dirty="0">
                <a:latin typeface="Arial" panose="020B0604020202020204" pitchFamily="34" charset="0"/>
                <a:cs typeface="Arial" panose="020B0604020202020204" pitchFamily="34" charset="0"/>
              </a:rPr>
              <a:t> ago)</a:t>
            </a:r>
          </a:p>
        </p:txBody>
      </p:sp>
    </p:spTree>
    <p:extLst>
      <p:ext uri="{BB962C8B-B14F-4D97-AF65-F5344CB8AC3E}">
        <p14:creationId xmlns:p14="http://schemas.microsoft.com/office/powerpoint/2010/main" val="28055005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6308" name="Text Box 4"/>
          <p:cNvSpPr txBox="1">
            <a:spLocks noChangeArrowheads="1"/>
          </p:cNvSpPr>
          <p:nvPr/>
        </p:nvSpPr>
        <p:spPr bwMode="auto">
          <a:xfrm>
            <a:off x="3139494" y="5513548"/>
            <a:ext cx="871676"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MYA</a:t>
            </a:r>
          </a:p>
        </p:txBody>
      </p:sp>
      <p:grpSp>
        <p:nvGrpSpPr>
          <p:cNvPr id="2" name="Group 1"/>
          <p:cNvGrpSpPr/>
          <p:nvPr/>
        </p:nvGrpSpPr>
        <p:grpSpPr>
          <a:xfrm>
            <a:off x="3231325" y="245331"/>
            <a:ext cx="5189313" cy="5297096"/>
            <a:chOff x="1854961" y="245331"/>
            <a:chExt cx="5189313" cy="5297096"/>
          </a:xfrm>
        </p:grpSpPr>
        <p:sp>
          <p:nvSpPr>
            <p:cNvPr id="226307" name="Rectangle 3"/>
            <p:cNvSpPr>
              <a:spLocks noChangeArrowheads="1"/>
            </p:cNvSpPr>
            <p:nvPr/>
          </p:nvSpPr>
          <p:spPr bwMode="auto">
            <a:xfrm>
              <a:off x="2634807" y="442445"/>
              <a:ext cx="203438" cy="49689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nchor="ctr"/>
            <a:lstStyle/>
            <a:p>
              <a:endParaRPr lang="en-US"/>
            </a:p>
          </p:txBody>
        </p:sp>
        <p:sp>
          <p:nvSpPr>
            <p:cNvPr id="226309" name="Text Box 5"/>
            <p:cNvSpPr txBox="1">
              <a:spLocks noChangeArrowheads="1"/>
            </p:cNvSpPr>
            <p:nvPr/>
          </p:nvSpPr>
          <p:spPr bwMode="auto">
            <a:xfrm>
              <a:off x="1888867" y="5173205"/>
              <a:ext cx="61031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550</a:t>
              </a:r>
            </a:p>
          </p:txBody>
        </p:sp>
        <p:sp>
          <p:nvSpPr>
            <p:cNvPr id="226310" name="Text Box 6"/>
            <p:cNvSpPr txBox="1">
              <a:spLocks noChangeArrowheads="1"/>
            </p:cNvSpPr>
            <p:nvPr/>
          </p:nvSpPr>
          <p:spPr bwMode="auto">
            <a:xfrm>
              <a:off x="1854961" y="4288315"/>
              <a:ext cx="678127"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400</a:t>
              </a:r>
            </a:p>
          </p:txBody>
        </p:sp>
        <p:sp>
          <p:nvSpPr>
            <p:cNvPr id="226311" name="Text Box 7"/>
            <p:cNvSpPr txBox="1">
              <a:spLocks noChangeArrowheads="1"/>
            </p:cNvSpPr>
            <p:nvPr/>
          </p:nvSpPr>
          <p:spPr bwMode="auto">
            <a:xfrm>
              <a:off x="1854961" y="3335356"/>
              <a:ext cx="678127"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dirty="0"/>
                <a:t>300</a:t>
              </a:r>
            </a:p>
          </p:txBody>
        </p:sp>
        <p:sp>
          <p:nvSpPr>
            <p:cNvPr id="226312" name="Text Box 8"/>
            <p:cNvSpPr txBox="1">
              <a:spLocks noChangeArrowheads="1"/>
            </p:cNvSpPr>
            <p:nvPr/>
          </p:nvSpPr>
          <p:spPr bwMode="auto">
            <a:xfrm>
              <a:off x="1888867" y="2246260"/>
              <a:ext cx="61031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200</a:t>
              </a:r>
            </a:p>
          </p:txBody>
        </p:sp>
        <p:sp>
          <p:nvSpPr>
            <p:cNvPr id="226313" name="Text Box 9"/>
            <p:cNvSpPr txBox="1">
              <a:spLocks noChangeArrowheads="1"/>
            </p:cNvSpPr>
            <p:nvPr/>
          </p:nvSpPr>
          <p:spPr bwMode="auto">
            <a:xfrm>
              <a:off x="1888867" y="1293302"/>
              <a:ext cx="61031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100</a:t>
              </a:r>
            </a:p>
          </p:txBody>
        </p:sp>
        <p:sp>
          <p:nvSpPr>
            <p:cNvPr id="226314" name="Text Box 10"/>
            <p:cNvSpPr txBox="1">
              <a:spLocks noChangeArrowheads="1"/>
            </p:cNvSpPr>
            <p:nvPr/>
          </p:nvSpPr>
          <p:spPr bwMode="auto">
            <a:xfrm>
              <a:off x="1956680" y="816822"/>
              <a:ext cx="474689"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65</a:t>
              </a:r>
            </a:p>
          </p:txBody>
        </p:sp>
        <p:sp>
          <p:nvSpPr>
            <p:cNvPr id="226315" name="Text Box 11"/>
            <p:cNvSpPr txBox="1">
              <a:spLocks noChangeArrowheads="1"/>
            </p:cNvSpPr>
            <p:nvPr/>
          </p:nvSpPr>
          <p:spPr bwMode="auto">
            <a:xfrm>
              <a:off x="2058399" y="272275"/>
              <a:ext cx="271251"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2</a:t>
              </a:r>
            </a:p>
          </p:txBody>
        </p:sp>
        <p:sp>
          <p:nvSpPr>
            <p:cNvPr id="226316" name="Line 12"/>
            <p:cNvSpPr>
              <a:spLocks noChangeShapeType="1"/>
            </p:cNvSpPr>
            <p:nvPr/>
          </p:nvSpPr>
          <p:spPr bwMode="auto">
            <a:xfrm>
              <a:off x="2533088" y="476479"/>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17" name="Line 13"/>
            <p:cNvSpPr>
              <a:spLocks noChangeShapeType="1"/>
            </p:cNvSpPr>
            <p:nvPr/>
          </p:nvSpPr>
          <p:spPr bwMode="auto">
            <a:xfrm>
              <a:off x="2533088" y="1021027"/>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18" name="Line 14"/>
            <p:cNvSpPr>
              <a:spLocks noChangeShapeType="1"/>
            </p:cNvSpPr>
            <p:nvPr/>
          </p:nvSpPr>
          <p:spPr bwMode="auto">
            <a:xfrm>
              <a:off x="2533088" y="1497507"/>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19" name="Line 15"/>
            <p:cNvSpPr>
              <a:spLocks noChangeShapeType="1"/>
            </p:cNvSpPr>
            <p:nvPr/>
          </p:nvSpPr>
          <p:spPr bwMode="auto">
            <a:xfrm>
              <a:off x="2533088" y="2450465"/>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20" name="Line 16"/>
            <p:cNvSpPr>
              <a:spLocks noChangeShapeType="1"/>
            </p:cNvSpPr>
            <p:nvPr/>
          </p:nvSpPr>
          <p:spPr bwMode="auto">
            <a:xfrm>
              <a:off x="2533088" y="3539561"/>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21" name="Line 17"/>
            <p:cNvSpPr>
              <a:spLocks noChangeShapeType="1"/>
            </p:cNvSpPr>
            <p:nvPr/>
          </p:nvSpPr>
          <p:spPr bwMode="auto">
            <a:xfrm>
              <a:off x="2533088" y="4492520"/>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22" name="Line 18"/>
            <p:cNvSpPr>
              <a:spLocks noChangeShapeType="1"/>
            </p:cNvSpPr>
            <p:nvPr/>
          </p:nvSpPr>
          <p:spPr bwMode="auto">
            <a:xfrm>
              <a:off x="2533088" y="5377410"/>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23" name="Text Box 19"/>
            <p:cNvSpPr txBox="1">
              <a:spLocks noChangeArrowheads="1"/>
            </p:cNvSpPr>
            <p:nvPr/>
          </p:nvSpPr>
          <p:spPr bwMode="auto">
            <a:xfrm>
              <a:off x="3143403" y="5183132"/>
              <a:ext cx="3900871"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a:t>Origin of the major groups of animals</a:t>
              </a:r>
            </a:p>
          </p:txBody>
        </p:sp>
        <p:sp>
          <p:nvSpPr>
            <p:cNvPr id="226324" name="Text Box 20"/>
            <p:cNvSpPr txBox="1">
              <a:spLocks noChangeArrowheads="1"/>
            </p:cNvSpPr>
            <p:nvPr/>
          </p:nvSpPr>
          <p:spPr bwMode="auto">
            <a:xfrm>
              <a:off x="3143402" y="4603131"/>
              <a:ext cx="164656"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endParaRPr lang="en-US" altLang="en-US" sz="1800" b="1"/>
            </a:p>
          </p:txBody>
        </p:sp>
        <p:sp>
          <p:nvSpPr>
            <p:cNvPr id="226325" name="Text Box 21"/>
            <p:cNvSpPr txBox="1">
              <a:spLocks noChangeArrowheads="1"/>
            </p:cNvSpPr>
            <p:nvPr/>
          </p:nvSpPr>
          <p:spPr bwMode="auto">
            <a:xfrm>
              <a:off x="3143402" y="4329440"/>
              <a:ext cx="2222848"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a:t>Origin of land plants</a:t>
              </a:r>
            </a:p>
          </p:txBody>
        </p:sp>
        <p:sp>
          <p:nvSpPr>
            <p:cNvPr id="226326" name="Text Box 22"/>
            <p:cNvSpPr txBox="1">
              <a:spLocks noChangeArrowheads="1"/>
            </p:cNvSpPr>
            <p:nvPr/>
          </p:nvSpPr>
          <p:spPr bwMode="auto">
            <a:xfrm>
              <a:off x="3143403" y="3376481"/>
              <a:ext cx="2376736"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amniotic egg</a:t>
              </a:r>
            </a:p>
          </p:txBody>
        </p:sp>
        <p:sp>
          <p:nvSpPr>
            <p:cNvPr id="226327" name="Text Box 23"/>
            <p:cNvSpPr txBox="1">
              <a:spLocks noChangeArrowheads="1"/>
            </p:cNvSpPr>
            <p:nvPr/>
          </p:nvSpPr>
          <p:spPr bwMode="auto">
            <a:xfrm>
              <a:off x="3143402" y="2287386"/>
              <a:ext cx="1665003"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Birds</a:t>
              </a:r>
            </a:p>
          </p:txBody>
        </p:sp>
        <p:sp>
          <p:nvSpPr>
            <p:cNvPr id="226328" name="Text Box 24"/>
            <p:cNvSpPr txBox="1">
              <a:spLocks noChangeArrowheads="1"/>
            </p:cNvSpPr>
            <p:nvPr/>
          </p:nvSpPr>
          <p:spPr bwMode="auto">
            <a:xfrm>
              <a:off x="3143403" y="1334427"/>
              <a:ext cx="272298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flowering plants</a:t>
              </a:r>
            </a:p>
          </p:txBody>
        </p:sp>
        <p:sp>
          <p:nvSpPr>
            <p:cNvPr id="226329" name="Text Box 25"/>
            <p:cNvSpPr txBox="1">
              <a:spLocks noChangeArrowheads="1"/>
            </p:cNvSpPr>
            <p:nvPr/>
          </p:nvSpPr>
          <p:spPr bwMode="auto">
            <a:xfrm>
              <a:off x="3075590" y="815405"/>
              <a:ext cx="2883285"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a:t>Diversification of mammals</a:t>
              </a:r>
            </a:p>
          </p:txBody>
        </p:sp>
        <p:sp>
          <p:nvSpPr>
            <p:cNvPr id="226330" name="Text Box 26"/>
            <p:cNvSpPr txBox="1">
              <a:spLocks noChangeArrowheads="1"/>
            </p:cNvSpPr>
            <p:nvPr/>
          </p:nvSpPr>
          <p:spPr bwMode="auto">
            <a:xfrm>
              <a:off x="3143402" y="245331"/>
              <a:ext cx="1953543"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Ancestral humans</a:t>
              </a:r>
            </a:p>
          </p:txBody>
        </p:sp>
        <p:sp>
          <p:nvSpPr>
            <p:cNvPr id="226331" name="Text Box 27"/>
            <p:cNvSpPr txBox="1">
              <a:spLocks noChangeArrowheads="1"/>
            </p:cNvSpPr>
            <p:nvPr/>
          </p:nvSpPr>
          <p:spPr bwMode="auto">
            <a:xfrm>
              <a:off x="1864850" y="1864794"/>
              <a:ext cx="61031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a:t>150</a:t>
              </a:r>
            </a:p>
          </p:txBody>
        </p:sp>
        <p:sp>
          <p:nvSpPr>
            <p:cNvPr id="226332" name="Line 28"/>
            <p:cNvSpPr>
              <a:spLocks noChangeShapeType="1"/>
            </p:cNvSpPr>
            <p:nvPr/>
          </p:nvSpPr>
          <p:spPr bwMode="auto">
            <a:xfrm>
              <a:off x="2509070" y="2068999"/>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26333" name="Text Box 29"/>
            <p:cNvSpPr txBox="1">
              <a:spLocks noChangeArrowheads="1"/>
            </p:cNvSpPr>
            <p:nvPr/>
          </p:nvSpPr>
          <p:spPr bwMode="auto">
            <a:xfrm>
              <a:off x="3119385" y="1905918"/>
              <a:ext cx="2671688"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early Mammals</a:t>
              </a:r>
            </a:p>
          </p:txBody>
        </p:sp>
      </p:grpSp>
      <p:sp>
        <p:nvSpPr>
          <p:cNvPr id="30" name="Text Box 23"/>
          <p:cNvSpPr txBox="1">
            <a:spLocks noChangeArrowheads="1"/>
          </p:cNvSpPr>
          <p:nvPr/>
        </p:nvSpPr>
        <p:spPr bwMode="auto">
          <a:xfrm>
            <a:off x="4530726" y="2856187"/>
            <a:ext cx="1921483"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Reptiles</a:t>
            </a:r>
          </a:p>
        </p:txBody>
      </p:sp>
      <p:sp>
        <p:nvSpPr>
          <p:cNvPr id="31" name="Text Box 8"/>
          <p:cNvSpPr txBox="1">
            <a:spLocks noChangeArrowheads="1"/>
          </p:cNvSpPr>
          <p:nvPr/>
        </p:nvSpPr>
        <p:spPr bwMode="auto">
          <a:xfrm>
            <a:off x="3251028" y="2834482"/>
            <a:ext cx="610314"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dirty="0"/>
              <a:t>250</a:t>
            </a:r>
          </a:p>
        </p:txBody>
      </p:sp>
      <p:sp>
        <p:nvSpPr>
          <p:cNvPr id="32" name="Line 15"/>
          <p:cNvSpPr>
            <a:spLocks noChangeShapeType="1"/>
          </p:cNvSpPr>
          <p:nvPr/>
        </p:nvSpPr>
        <p:spPr bwMode="auto">
          <a:xfrm>
            <a:off x="3895249" y="3038686"/>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33" name="Text Box 22"/>
          <p:cNvSpPr txBox="1">
            <a:spLocks noChangeArrowheads="1"/>
          </p:cNvSpPr>
          <p:nvPr/>
        </p:nvSpPr>
        <p:spPr bwMode="auto">
          <a:xfrm>
            <a:off x="4516189" y="3694387"/>
            <a:ext cx="2280556"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800" b="1" dirty="0"/>
              <a:t>Origin of amphibians</a:t>
            </a:r>
          </a:p>
        </p:txBody>
      </p:sp>
      <p:sp>
        <p:nvSpPr>
          <p:cNvPr id="34" name="Text Box 7"/>
          <p:cNvSpPr txBox="1">
            <a:spLocks noChangeArrowheads="1"/>
          </p:cNvSpPr>
          <p:nvPr/>
        </p:nvSpPr>
        <p:spPr bwMode="auto">
          <a:xfrm>
            <a:off x="3217123" y="3694387"/>
            <a:ext cx="678127"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1800" b="1" dirty="0"/>
              <a:t>325</a:t>
            </a:r>
          </a:p>
        </p:txBody>
      </p:sp>
      <p:sp>
        <p:nvSpPr>
          <p:cNvPr id="35" name="Line 16"/>
          <p:cNvSpPr>
            <a:spLocks noChangeShapeType="1"/>
          </p:cNvSpPr>
          <p:nvPr/>
        </p:nvSpPr>
        <p:spPr bwMode="auto">
          <a:xfrm>
            <a:off x="3895249" y="3898591"/>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Tree>
    <p:extLst>
      <p:ext uri="{BB962C8B-B14F-4D97-AF65-F5344CB8AC3E}">
        <p14:creationId xmlns:p14="http://schemas.microsoft.com/office/powerpoint/2010/main" val="9395733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2145049" y="338925"/>
            <a:ext cx="6651945" cy="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pPr algn="ctr"/>
            <a:r>
              <a:rPr lang="en-US" altLang="en-US" sz="3200" b="1" dirty="0">
                <a:solidFill>
                  <a:srgbClr val="0000FF"/>
                </a:solidFill>
                <a:latin typeface="Arial" panose="020B0604020202020204" pitchFamily="34" charset="0"/>
                <a:cs typeface="Arial" panose="020B0604020202020204" pitchFamily="34" charset="0"/>
              </a:rPr>
              <a:t>Big Patterns in the History of Life</a:t>
            </a:r>
          </a:p>
        </p:txBody>
      </p:sp>
      <p:sp>
        <p:nvSpPr>
          <p:cNvPr id="227331" name="Text Box 3"/>
          <p:cNvSpPr txBox="1">
            <a:spLocks noChangeArrowheads="1"/>
          </p:cNvSpPr>
          <p:nvPr/>
        </p:nvSpPr>
        <p:spPr bwMode="auto">
          <a:xfrm>
            <a:off x="568325" y="1158081"/>
            <a:ext cx="9829800" cy="451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altLang="en-US" dirty="0">
                <a:latin typeface="Arial" charset="0"/>
              </a:rPr>
              <a:t>If life originated on earth, the main plan may have been set down in a “relatively” short period of time.</a:t>
            </a:r>
          </a:p>
          <a:p>
            <a:pPr>
              <a:buClr>
                <a:srgbClr val="FF3300"/>
              </a:buClr>
              <a:buFont typeface="Wingdings" pitchFamily="2" charset="2"/>
              <a:buChar char="§"/>
            </a:pPr>
            <a:endParaRPr lang="en-US" altLang="en-US" dirty="0">
              <a:latin typeface="Arial" charset="0"/>
            </a:endParaRPr>
          </a:p>
          <a:p>
            <a:pPr>
              <a:buClr>
                <a:srgbClr val="FF3300"/>
              </a:buClr>
              <a:buFont typeface="Wingdings" pitchFamily="2" charset="2"/>
              <a:buChar char="§"/>
            </a:pPr>
            <a:r>
              <a:rPr lang="en-US" altLang="en-US" dirty="0">
                <a:latin typeface="Arial" charset="0"/>
              </a:rPr>
              <a:t>In terms of the appearance of major evolutionary novelties, long periods of stasis appear in the fossil record.</a:t>
            </a:r>
          </a:p>
          <a:p>
            <a:pPr>
              <a:buClr>
                <a:srgbClr val="FF3300"/>
              </a:buClr>
              <a:buFont typeface="Wingdings" pitchFamily="2" charset="2"/>
              <a:buChar char="§"/>
            </a:pPr>
            <a:endParaRPr lang="en-US" altLang="en-US" dirty="0">
              <a:latin typeface="Arial" charset="0"/>
            </a:endParaRPr>
          </a:p>
          <a:p>
            <a:pPr>
              <a:buClr>
                <a:srgbClr val="FF3300"/>
              </a:buClr>
              <a:buFont typeface="Wingdings" pitchFamily="2" charset="2"/>
              <a:buChar char="§"/>
            </a:pPr>
            <a:r>
              <a:rPr lang="en-US" altLang="en-US" dirty="0">
                <a:latin typeface="Arial" charset="0"/>
              </a:rPr>
              <a:t>Explosive periods of diversification appear to follow the “invention’ of new genetic mechanisms or ecological changes precipitated by life itself.</a:t>
            </a:r>
          </a:p>
          <a:p>
            <a:pPr>
              <a:buClr>
                <a:srgbClr val="FF3300"/>
              </a:buClr>
              <a:buFont typeface="Wingdings" pitchFamily="2" charset="2"/>
              <a:buChar char="§"/>
            </a:pPr>
            <a:endParaRPr lang="en-US" altLang="en-US" dirty="0">
              <a:latin typeface="Arial" charset="0"/>
            </a:endParaRPr>
          </a:p>
          <a:p>
            <a:pPr>
              <a:buClr>
                <a:srgbClr val="FF3300"/>
              </a:buClr>
              <a:buFont typeface="Wingdings" pitchFamily="2" charset="2"/>
              <a:buChar char="§"/>
            </a:pPr>
            <a:r>
              <a:rPr lang="en-US" altLang="en-US" dirty="0">
                <a:latin typeface="Arial" charset="0"/>
              </a:rPr>
              <a:t>Periods of stasis in the complexity of life appear to be getting shorter – suggesting evolution has “autocatalytic” properties.</a:t>
            </a:r>
          </a:p>
        </p:txBody>
      </p:sp>
    </p:spTree>
    <p:extLst>
      <p:ext uri="{BB962C8B-B14F-4D97-AF65-F5344CB8AC3E}">
        <p14:creationId xmlns:p14="http://schemas.microsoft.com/office/powerpoint/2010/main" val="34507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331">
                                            <p:txEl>
                                              <p:pRg st="2" end="2"/>
                                            </p:txEl>
                                          </p:spTgt>
                                        </p:tgtEl>
                                        <p:attrNameLst>
                                          <p:attrName>style.visibility</p:attrName>
                                        </p:attrNameLst>
                                      </p:cBhvr>
                                      <p:to>
                                        <p:strVal val="visible"/>
                                      </p:to>
                                    </p:set>
                                    <p:animEffect transition="in" filter="fade">
                                      <p:cBhvr>
                                        <p:cTn id="7" dur="500"/>
                                        <p:tgtEl>
                                          <p:spTgt spid="22733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331">
                                            <p:txEl>
                                              <p:pRg st="4" end="4"/>
                                            </p:txEl>
                                          </p:spTgt>
                                        </p:tgtEl>
                                        <p:attrNameLst>
                                          <p:attrName>style.visibility</p:attrName>
                                        </p:attrNameLst>
                                      </p:cBhvr>
                                      <p:to>
                                        <p:strVal val="visible"/>
                                      </p:to>
                                    </p:set>
                                    <p:animEffect transition="in" filter="fade">
                                      <p:cBhvr>
                                        <p:cTn id="12" dur="500"/>
                                        <p:tgtEl>
                                          <p:spTgt spid="22733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331">
                                            <p:txEl>
                                              <p:pRg st="6" end="6"/>
                                            </p:txEl>
                                          </p:spTgt>
                                        </p:tgtEl>
                                        <p:attrNameLst>
                                          <p:attrName>style.visibility</p:attrName>
                                        </p:attrNameLst>
                                      </p:cBhvr>
                                      <p:to>
                                        <p:strVal val="visible"/>
                                      </p:to>
                                    </p:set>
                                    <p:animEffect transition="in" filter="fade">
                                      <p:cBhvr>
                                        <p:cTn id="17" dur="500"/>
                                        <p:tgtEl>
                                          <p:spTgt spid="227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http://www.ucmp.berkeley.edu/bacteria/origin7.gif"/>
          <p:cNvPicPr>
            <a:picLocks noChangeAspect="1" noChangeArrowheads="1"/>
          </p:cNvPicPr>
          <p:nvPr/>
        </p:nvPicPr>
        <p:blipFill>
          <a:blip r:embed="rId2">
            <a:extLst>
              <a:ext uri="{28A0092B-C50C-407E-A947-70E740481C1C}">
                <a14:useLocalDpi xmlns:a14="http://schemas.microsoft.com/office/drawing/2010/main" val="0"/>
              </a:ext>
            </a:extLst>
          </a:blip>
          <a:srcRect l="12383" t="29453" r="19235" b="29541"/>
          <a:stretch>
            <a:fillRect/>
          </a:stretch>
        </p:blipFill>
        <p:spPr bwMode="auto">
          <a:xfrm>
            <a:off x="6391276" y="549275"/>
            <a:ext cx="28892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0073l"/>
          <p:cNvPicPr>
            <a:picLocks noChangeAspect="1" noChangeArrowheads="1"/>
          </p:cNvPicPr>
          <p:nvPr/>
        </p:nvPicPr>
        <p:blipFill>
          <a:blip r:embed="rId3">
            <a:extLst>
              <a:ext uri="{28A0092B-C50C-407E-A947-70E740481C1C}">
                <a14:useLocalDpi xmlns:a14="http://schemas.microsoft.com/office/drawing/2010/main" val="0"/>
              </a:ext>
            </a:extLst>
          </a:blip>
          <a:srcRect l="15546" t="9766" r="18646" b="1202"/>
          <a:stretch>
            <a:fillRect/>
          </a:stretch>
        </p:blipFill>
        <p:spPr bwMode="auto">
          <a:xfrm>
            <a:off x="1482726" y="1862139"/>
            <a:ext cx="41148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403114" y="369303"/>
            <a:ext cx="20756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US" sz="4000" b="1" dirty="0">
                <a:solidFill>
                  <a:schemeClr val="accent1">
                    <a:lumMod val="75000"/>
                  </a:schemeClr>
                </a:solidFill>
                <a:latin typeface="Arial" charset="0"/>
              </a:rPr>
              <a:t>2.5 BYA</a:t>
            </a:r>
          </a:p>
        </p:txBody>
      </p:sp>
      <p:sp>
        <p:nvSpPr>
          <p:cNvPr id="30725" name="TextBox 1"/>
          <p:cNvSpPr txBox="1">
            <a:spLocks noChangeArrowheads="1"/>
          </p:cNvSpPr>
          <p:nvPr/>
        </p:nvSpPr>
        <p:spPr bwMode="auto">
          <a:xfrm>
            <a:off x="2438401" y="1363663"/>
            <a:ext cx="220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Arial" charset="0"/>
                <a:cs typeface="Arial" charset="0"/>
              </a:rPr>
              <a:t>Fossil Bacteria</a:t>
            </a:r>
          </a:p>
        </p:txBody>
      </p:sp>
      <p:pic>
        <p:nvPicPr>
          <p:cNvPr id="30726" name="Picture 2" descr="http://www.ucmp.berkeley.edu/bacteria/origin5.gif"/>
          <p:cNvPicPr>
            <a:picLocks noChangeAspect="1" noChangeArrowheads="1"/>
          </p:cNvPicPr>
          <p:nvPr/>
        </p:nvPicPr>
        <p:blipFill>
          <a:blip r:embed="rId4">
            <a:extLst>
              <a:ext uri="{28A0092B-C50C-407E-A947-70E740481C1C}">
                <a14:useLocalDpi xmlns:a14="http://schemas.microsoft.com/office/drawing/2010/main" val="0"/>
              </a:ext>
            </a:extLst>
          </a:blip>
          <a:srcRect b="4054"/>
          <a:stretch>
            <a:fillRect/>
          </a:stretch>
        </p:blipFill>
        <p:spPr bwMode="auto">
          <a:xfrm>
            <a:off x="6389688" y="1895476"/>
            <a:ext cx="289083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6"/>
          <p:cNvSpPr txBox="1">
            <a:spLocks noChangeArrowheads="1"/>
          </p:cNvSpPr>
          <p:nvPr/>
        </p:nvSpPr>
        <p:spPr bwMode="auto">
          <a:xfrm>
            <a:off x="6170613" y="87314"/>
            <a:ext cx="33289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Arial" charset="0"/>
                <a:cs typeface="Arial" charset="0"/>
              </a:rPr>
              <a:t>Fossil Cyanobacteria</a:t>
            </a:r>
          </a:p>
        </p:txBody>
      </p:sp>
    </p:spTree>
    <p:extLst>
      <p:ext uri="{BB962C8B-B14F-4D97-AF65-F5344CB8AC3E}">
        <p14:creationId xmlns:p14="http://schemas.microsoft.com/office/powerpoint/2010/main" val="86608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5CECB3-1809-4560-925C-F9CD303B8034}"/>
              </a:ext>
            </a:extLst>
          </p:cNvPr>
          <p:cNvSpPr txBox="1"/>
          <p:nvPr/>
        </p:nvSpPr>
        <p:spPr>
          <a:xfrm>
            <a:off x="949325" y="1081881"/>
            <a:ext cx="8566034" cy="3785652"/>
          </a:xfrm>
          <a:prstGeom prst="rect">
            <a:avLst/>
          </a:prstGeom>
          <a:noFill/>
        </p:spPr>
        <p:txBody>
          <a:bodyPr wrap="square" rtlCol="0">
            <a:spAutoFit/>
          </a:bodyPr>
          <a:lstStyle/>
          <a:p>
            <a:pPr algn="ctr"/>
            <a:r>
              <a:rPr lang="en-US" sz="4000" dirty="0">
                <a:solidFill>
                  <a:srgbClr val="FF6600"/>
                </a:solidFill>
                <a:latin typeface="Arial" panose="020B0604020202020204" pitchFamily="34" charset="0"/>
                <a:cs typeface="Arial" panose="020B0604020202020204" pitchFamily="34" charset="0"/>
              </a:rPr>
              <a:t>What date do you believe?</a:t>
            </a:r>
          </a:p>
          <a:p>
            <a:pPr algn="ctr"/>
            <a:endParaRPr lang="en-US" sz="4000" dirty="0">
              <a:solidFill>
                <a:srgbClr val="FF6600"/>
              </a:solidFill>
              <a:latin typeface="Arial" panose="020B0604020202020204" pitchFamily="34" charset="0"/>
              <a:cs typeface="Arial" panose="020B0604020202020204" pitchFamily="34" charset="0"/>
            </a:endParaRPr>
          </a:p>
          <a:p>
            <a:pPr algn="ctr"/>
            <a:endParaRPr lang="en-US" sz="4000" dirty="0">
              <a:solidFill>
                <a:srgbClr val="FF6600"/>
              </a:solidFill>
              <a:latin typeface="Arial" panose="020B0604020202020204" pitchFamily="34" charset="0"/>
              <a:cs typeface="Arial" panose="020B0604020202020204" pitchFamily="34" charset="0"/>
            </a:endParaRPr>
          </a:p>
          <a:p>
            <a:pPr algn="ctr"/>
            <a:r>
              <a:rPr lang="en-US" sz="4000" dirty="0">
                <a:solidFill>
                  <a:srgbClr val="FF6600"/>
                </a:solidFill>
                <a:latin typeface="Arial" panose="020B0604020202020204" pitchFamily="34" charset="0"/>
                <a:cs typeface="Arial" panose="020B0604020202020204" pitchFamily="34" charset="0"/>
              </a:rPr>
              <a:t>What does the timing between end of the intense bombardment and origin of life suggest?</a:t>
            </a:r>
          </a:p>
        </p:txBody>
      </p:sp>
    </p:spTree>
    <p:extLst>
      <p:ext uri="{BB962C8B-B14F-4D97-AF65-F5344CB8AC3E}">
        <p14:creationId xmlns:p14="http://schemas.microsoft.com/office/powerpoint/2010/main" val="35563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46075" y="319881"/>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dirty="0">
                <a:latin typeface="Arial" charset="0"/>
                <a:cs typeface="Arial" charset="0"/>
              </a:rPr>
              <a:t>Hypotheses for </a:t>
            </a:r>
          </a:p>
          <a:p>
            <a:pPr algn="ctr"/>
            <a:r>
              <a:rPr lang="en-US" sz="3600" dirty="0">
                <a:latin typeface="Arial" charset="0"/>
                <a:cs typeface="Arial" charset="0"/>
              </a:rPr>
              <a:t>the origin of Life:</a:t>
            </a:r>
          </a:p>
        </p:txBody>
      </p:sp>
      <p:pic>
        <p:nvPicPr>
          <p:cNvPr id="2" name="Picture 1" descr="A group of stars in space&#10;&#10;Description automatically generated with low confidence">
            <a:extLst>
              <a:ext uri="{FF2B5EF4-FFF2-40B4-BE49-F238E27FC236}">
                <a16:creationId xmlns:a16="http://schemas.microsoft.com/office/drawing/2014/main" id="{E7CA2358-1AB2-6EC7-2DE8-1238A01FEB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353" y="-1"/>
            <a:ext cx="6003897" cy="6126163"/>
          </a:xfrm>
          <a:prstGeom prst="rect">
            <a:avLst/>
          </a:prstGeom>
        </p:spPr>
      </p:pic>
      <p:pic>
        <p:nvPicPr>
          <p:cNvPr id="3" name="Picture 2" descr="http://www.aliens-everything-you-want-to-know.com/image-files/olddesertufon.jpg">
            <a:extLst>
              <a:ext uri="{FF2B5EF4-FFF2-40B4-BE49-F238E27FC236}">
                <a16:creationId xmlns:a16="http://schemas.microsoft.com/office/drawing/2014/main" id="{066CC67E-DBAC-CBEC-DE67-D5CF3EB3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1832"/>
            <a:ext cx="5445125" cy="408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6016626" y="4433888"/>
            <a:ext cx="33020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Clr>
                <a:srgbClr val="FF3300"/>
              </a:buClr>
            </a:pPr>
            <a:r>
              <a:rPr lang="en-US" sz="2500" b="1">
                <a:solidFill>
                  <a:srgbClr val="000000"/>
                </a:solidFill>
                <a:latin typeface="Arial" charset="0"/>
              </a:rPr>
              <a:t>Murchison Meteorite</a:t>
            </a:r>
          </a:p>
        </p:txBody>
      </p:sp>
      <p:pic>
        <p:nvPicPr>
          <p:cNvPr id="20483" name="Picture 4" descr="map_murchis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6" y="2308264"/>
            <a:ext cx="5638802" cy="382742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murchison meteor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928" y="0"/>
            <a:ext cx="5084761" cy="3997493"/>
          </a:xfrm>
          <a:prstGeom prst="rect">
            <a:avLst/>
          </a:prstGeom>
          <a:noFill/>
          <a:ln w="38100">
            <a:solidFill>
              <a:srgbClr val="0000FF"/>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0485" name="Text Box 3"/>
          <p:cNvSpPr txBox="1">
            <a:spLocks noChangeArrowheads="1"/>
          </p:cNvSpPr>
          <p:nvPr/>
        </p:nvSpPr>
        <p:spPr bwMode="auto">
          <a:xfrm>
            <a:off x="1558925" y="866780"/>
            <a:ext cx="2488878" cy="57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Clr>
                <a:srgbClr val="FF3300"/>
              </a:buClr>
            </a:pPr>
            <a:r>
              <a:rPr lang="en-US" sz="3200" b="1" dirty="0">
                <a:solidFill>
                  <a:srgbClr val="000000"/>
                </a:solidFill>
                <a:latin typeface="Arial" charset="0"/>
              </a:rPr>
              <a:t>Panspermia</a:t>
            </a:r>
          </a:p>
        </p:txBody>
      </p:sp>
      <p:sp>
        <p:nvSpPr>
          <p:cNvPr id="20486" name="Text Box 3"/>
          <p:cNvSpPr txBox="1">
            <a:spLocks noChangeArrowheads="1"/>
          </p:cNvSpPr>
          <p:nvPr/>
        </p:nvSpPr>
        <p:spPr bwMode="auto">
          <a:xfrm>
            <a:off x="6359526" y="5856289"/>
            <a:ext cx="261620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a:solidFill>
                  <a:srgbClr val="000000"/>
                </a:solidFill>
                <a:latin typeface="Arial" charset="0"/>
              </a:rPr>
              <a:t>Cooper et al. 2001 Nature 414:897-883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Murchison suga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525" y="730741"/>
            <a:ext cx="7010400" cy="4874664"/>
          </a:xfrm>
          <a:prstGeom prst="rect">
            <a:avLst/>
          </a:prstGeom>
          <a:noFill/>
          <a:extLst>
            <a:ext uri="{909E8E84-426E-40DD-AFC4-6F175D3DCCD1}">
              <a14:hiddenFill xmlns:a14="http://schemas.microsoft.com/office/drawing/2010/main">
                <a:solidFill>
                  <a:srgbClr val="FFFFFF"/>
                </a:solidFill>
              </a14:hiddenFill>
            </a:ext>
          </a:extLst>
        </p:spPr>
      </p:pic>
      <p:sp>
        <p:nvSpPr>
          <p:cNvPr id="116739" name="Text Box 3"/>
          <p:cNvSpPr txBox="1">
            <a:spLocks noChangeArrowheads="1"/>
          </p:cNvSpPr>
          <p:nvPr/>
        </p:nvSpPr>
        <p:spPr bwMode="auto">
          <a:xfrm>
            <a:off x="6123254" y="5649684"/>
            <a:ext cx="3131751"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100" b="1">
                <a:latin typeface="Arial" charset="0"/>
              </a:rPr>
              <a:t>From: Cooper et al. 2001 Nature 414:897-883</a:t>
            </a:r>
          </a:p>
        </p:txBody>
      </p:sp>
      <p:sp>
        <p:nvSpPr>
          <p:cNvPr id="116740" name="Text Box 4"/>
          <p:cNvSpPr txBox="1">
            <a:spLocks noChangeArrowheads="1"/>
          </p:cNvSpPr>
          <p:nvPr/>
        </p:nvSpPr>
        <p:spPr bwMode="auto">
          <a:xfrm>
            <a:off x="1712771" y="167481"/>
            <a:ext cx="7618555"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b="1" dirty="0">
                <a:solidFill>
                  <a:srgbClr val="0000FF"/>
                </a:solidFill>
                <a:latin typeface="Arial" charset="0"/>
              </a:rPr>
              <a:t>SUGARS FOUND IN THE MURCHISON METEORITE</a:t>
            </a:r>
          </a:p>
        </p:txBody>
      </p:sp>
    </p:spTree>
    <p:extLst>
      <p:ext uri="{BB962C8B-B14F-4D97-AF65-F5344CB8AC3E}">
        <p14:creationId xmlns:p14="http://schemas.microsoft.com/office/powerpoint/2010/main" val="414889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 A blue crystal recovered from a meteorite that fell near Morocco in 1998. (Credit: Queenie Chan/The Open University, U.K.)">
            <a:extLst>
              <a:ext uri="{FF2B5EF4-FFF2-40B4-BE49-F238E27FC236}">
                <a16:creationId xmlns:a16="http://schemas.microsoft.com/office/drawing/2014/main" id="{A64451AB-374E-49C1-9D89-B50E32085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031" y="3062764"/>
            <a:ext cx="4548982" cy="3028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54FDBA-1995-47E0-A795-747583C8EDA4}"/>
              </a:ext>
            </a:extLst>
          </p:cNvPr>
          <p:cNvSpPr txBox="1"/>
          <p:nvPr/>
        </p:nvSpPr>
        <p:spPr>
          <a:xfrm>
            <a:off x="187325" y="1334039"/>
            <a:ext cx="4648200" cy="4493538"/>
          </a:xfrm>
          <a:prstGeom prst="rect">
            <a:avLst/>
          </a:prstGeom>
          <a:noFill/>
        </p:spPr>
        <p:txBody>
          <a:bodyPr wrap="square" rtlCol="0">
            <a:spAutoFit/>
          </a:bodyPr>
          <a:lstStyle/>
          <a:p>
            <a:pPr marL="342900" indent="-342900">
              <a:buFont typeface="Arial" panose="020B0604020202020204" pitchFamily="34" charset="0"/>
              <a:buChar char="•"/>
            </a:pPr>
            <a:r>
              <a:rPr lang="en-US" sz="2000" dirty="0"/>
              <a:t>“Direct evidence of complex prebiotic chemistry from a water-rich world in the outer solar system is provided by the 4.5-billion-year-old halite crystals from…meteorites…Associated with these trapped brines are organic compounds exhibiting wide chemical variations representing organic precursors, intermediates life’s precursor molecules such as amino acids.”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dirty="0"/>
              <a:t>i.e. Abundant organic matter and evidence of liquid water</a:t>
            </a:r>
          </a:p>
        </p:txBody>
      </p:sp>
      <p:sp>
        <p:nvSpPr>
          <p:cNvPr id="3" name="TextBox 2">
            <a:extLst>
              <a:ext uri="{FF2B5EF4-FFF2-40B4-BE49-F238E27FC236}">
                <a16:creationId xmlns:a16="http://schemas.microsoft.com/office/drawing/2014/main" id="{2EF2DE38-FB9D-4617-BE24-9B77AB36DA02}"/>
              </a:ext>
            </a:extLst>
          </p:cNvPr>
          <p:cNvSpPr txBox="1"/>
          <p:nvPr/>
        </p:nvSpPr>
        <p:spPr>
          <a:xfrm>
            <a:off x="5963031" y="5530753"/>
            <a:ext cx="2415381" cy="523220"/>
          </a:xfrm>
          <a:prstGeom prst="rect">
            <a:avLst/>
          </a:prstGeom>
          <a:noFill/>
        </p:spPr>
        <p:txBody>
          <a:bodyPr wrap="square" rtlCol="0">
            <a:spAutoFit/>
          </a:bodyPr>
          <a:lstStyle/>
          <a:p>
            <a:r>
              <a:rPr lang="en-US" sz="1400" dirty="0">
                <a:solidFill>
                  <a:schemeClr val="bg1"/>
                </a:solidFill>
              </a:rPr>
              <a:t>Chan et al. 2018. Science Geochemistry</a:t>
            </a:r>
          </a:p>
        </p:txBody>
      </p:sp>
      <p:pic>
        <p:nvPicPr>
          <p:cNvPr id="10244" name="Picture 4">
            <a:extLst>
              <a:ext uri="{FF2B5EF4-FFF2-40B4-BE49-F238E27FC236}">
                <a16:creationId xmlns:a16="http://schemas.microsoft.com/office/drawing/2014/main" id="{F7C87FBE-07B3-4F10-945D-6AD580FB2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6" y="35134"/>
            <a:ext cx="4297363" cy="31644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567F42-2717-4452-93BD-B90748F08D21}"/>
              </a:ext>
            </a:extLst>
          </p:cNvPr>
          <p:cNvSpPr txBox="1"/>
          <p:nvPr/>
        </p:nvSpPr>
        <p:spPr>
          <a:xfrm>
            <a:off x="2092325" y="396081"/>
            <a:ext cx="2266967" cy="461665"/>
          </a:xfrm>
          <a:prstGeom prst="rect">
            <a:avLst/>
          </a:prstGeom>
          <a:noFill/>
        </p:spPr>
        <p:txBody>
          <a:bodyPr wrap="none" rtlCol="0">
            <a:spAutoFit/>
          </a:bodyPr>
          <a:lstStyle/>
          <a:p>
            <a:r>
              <a:rPr lang="en-US" dirty="0"/>
              <a:t>More recent data</a:t>
            </a:r>
          </a:p>
        </p:txBody>
      </p:sp>
    </p:spTree>
    <p:extLst>
      <p:ext uri="{BB962C8B-B14F-4D97-AF65-F5344CB8AC3E}">
        <p14:creationId xmlns:p14="http://schemas.microsoft.com/office/powerpoint/2010/main" val="368363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descr="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241" y="680685"/>
            <a:ext cx="2540151" cy="258660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6499" name="Picture 3" descr="Mars land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517" y="862697"/>
            <a:ext cx="3000209" cy="2908931"/>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106500" name="Picture 4" descr="Mars fossil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440" y="3324010"/>
            <a:ext cx="2971085" cy="2263346"/>
          </a:xfrm>
          <a:prstGeom prst="rect">
            <a:avLst/>
          </a:prstGeom>
          <a:noFill/>
          <a:ln w="381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06501" name="Text Box 5"/>
          <p:cNvSpPr txBox="1">
            <a:spLocks noChangeArrowheads="1"/>
          </p:cNvSpPr>
          <p:nvPr/>
        </p:nvSpPr>
        <p:spPr bwMode="auto">
          <a:xfrm>
            <a:off x="1715428" y="204205"/>
            <a:ext cx="4957571"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b="1">
                <a:latin typeface="Arial" charset="0"/>
              </a:rPr>
              <a:t>EVIDENCE OF LIFE ON MARS?</a:t>
            </a:r>
          </a:p>
        </p:txBody>
      </p:sp>
      <p:sp>
        <p:nvSpPr>
          <p:cNvPr id="106502" name="Text Box 6"/>
          <p:cNvSpPr txBox="1">
            <a:spLocks noChangeArrowheads="1"/>
          </p:cNvSpPr>
          <p:nvPr/>
        </p:nvSpPr>
        <p:spPr bwMode="auto">
          <a:xfrm>
            <a:off x="1715428" y="4288314"/>
            <a:ext cx="3957297" cy="39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2000" dirty="0">
                <a:latin typeface="Arial" charset="0"/>
              </a:rPr>
              <a:t>Are these biological microfossils?</a:t>
            </a:r>
          </a:p>
        </p:txBody>
      </p:sp>
      <p:sp>
        <p:nvSpPr>
          <p:cNvPr id="106504" name="Line 8"/>
          <p:cNvSpPr>
            <a:spLocks noChangeShapeType="1"/>
          </p:cNvSpPr>
          <p:nvPr/>
        </p:nvSpPr>
        <p:spPr bwMode="auto">
          <a:xfrm>
            <a:off x="4834811" y="4832862"/>
            <a:ext cx="949378"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06505" name="Text Box 9"/>
          <p:cNvSpPr txBox="1">
            <a:spLocks noChangeArrowheads="1"/>
          </p:cNvSpPr>
          <p:nvPr/>
        </p:nvSpPr>
        <p:spPr bwMode="auto">
          <a:xfrm>
            <a:off x="6733567" y="5717753"/>
            <a:ext cx="2418414"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100" b="1">
                <a:latin typeface="Arial" charset="0"/>
              </a:rPr>
              <a:t>From: MacKay et al. 1996 </a:t>
            </a:r>
            <a:r>
              <a:rPr lang="en-US" sz="1100" b="1" i="1">
                <a:latin typeface="Arial" charset="0"/>
              </a:rPr>
              <a:t>Science</a:t>
            </a:r>
          </a:p>
        </p:txBody>
      </p:sp>
    </p:spTree>
    <p:extLst>
      <p:ext uri="{BB962C8B-B14F-4D97-AF65-F5344CB8AC3E}">
        <p14:creationId xmlns:p14="http://schemas.microsoft.com/office/powerpoint/2010/main" val="3140220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http://l.yimg.com/bt/api/res/1.2/B3dGXcnYxiQ9YrLuEKaIpg--/YXBwaWQ9eW5ld3M7Zmk9aW5zZXQ7aD05MDA7cT04NTt3PTk1MA--/http:/l.yimg.com/os/156/2012/09/04/nasa-mars-photos-040912-950-12-jpg_070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9277"/>
            <a:ext cx="6470204" cy="61261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stro.virginia.edu/class/oconnell/astr121/im/channels-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6475" y="1"/>
            <a:ext cx="3155805" cy="237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91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www.nasa.gov/images/content/485650main_PIA02590-Euro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608" y="1"/>
            <a:ext cx="3651281" cy="6126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39925" y="631885"/>
            <a:ext cx="3429000" cy="830997"/>
          </a:xfrm>
          <a:prstGeom prst="rect">
            <a:avLst/>
          </a:prstGeom>
          <a:noFill/>
        </p:spPr>
        <p:txBody>
          <a:bodyPr wrap="square" rtlCol="0">
            <a:spAutoFit/>
          </a:bodyPr>
          <a:lstStyle/>
          <a:p>
            <a:pPr algn="ctr"/>
            <a:r>
              <a:rPr lang="en-US" dirty="0">
                <a:latin typeface="Arial" pitchFamily="34" charset="0"/>
                <a:cs typeface="Arial" pitchFamily="34" charset="0"/>
              </a:rPr>
              <a:t>Life on the moons of Jupiter and Saturn?</a:t>
            </a:r>
          </a:p>
        </p:txBody>
      </p:sp>
      <p:pic>
        <p:nvPicPr>
          <p:cNvPr id="5124" name="Picture 4" descr="http://www.nasa.gov/images/content/731579main_pia16826-673.jpg"/>
          <p:cNvPicPr>
            <a:picLocks noChangeAspect="1" noChangeArrowheads="1"/>
          </p:cNvPicPr>
          <p:nvPr/>
        </p:nvPicPr>
        <p:blipFill rotWithShape="1">
          <a:blip r:embed="rId3">
            <a:extLst>
              <a:ext uri="{28A0092B-C50C-407E-A947-70E740481C1C}">
                <a14:useLocalDpi xmlns:a14="http://schemas.microsoft.com/office/drawing/2010/main" val="0"/>
              </a:ext>
            </a:extLst>
          </a:blip>
          <a:srcRect l="17152" t="25202" r="25620"/>
          <a:stretch/>
        </p:blipFill>
        <p:spPr bwMode="auto">
          <a:xfrm>
            <a:off x="415925" y="1726952"/>
            <a:ext cx="5181600" cy="43170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E31F28-9289-DD76-EF33-72CEA8BD0201}"/>
              </a:ext>
            </a:extLst>
          </p:cNvPr>
          <p:cNvSpPr txBox="1"/>
          <p:nvPr/>
        </p:nvSpPr>
        <p:spPr>
          <a:xfrm>
            <a:off x="720725" y="1920081"/>
            <a:ext cx="1072730" cy="461665"/>
          </a:xfrm>
          <a:prstGeom prst="rect">
            <a:avLst/>
          </a:prstGeom>
          <a:noFill/>
        </p:spPr>
        <p:txBody>
          <a:bodyPr wrap="none" rtlCol="0">
            <a:spAutoFit/>
          </a:bodyPr>
          <a:lstStyle/>
          <a:p>
            <a:r>
              <a:rPr lang="en-US" dirty="0">
                <a:solidFill>
                  <a:schemeClr val="bg1"/>
                </a:solidFill>
              </a:rPr>
              <a:t>Europa</a:t>
            </a:r>
          </a:p>
        </p:txBody>
      </p:sp>
      <p:sp>
        <p:nvSpPr>
          <p:cNvPr id="4" name="TextBox 3">
            <a:extLst>
              <a:ext uri="{FF2B5EF4-FFF2-40B4-BE49-F238E27FC236}">
                <a16:creationId xmlns:a16="http://schemas.microsoft.com/office/drawing/2014/main" id="{F0687733-1B2C-5DF6-3203-340B20D15BB5}"/>
              </a:ext>
            </a:extLst>
          </p:cNvPr>
          <p:cNvSpPr txBox="1"/>
          <p:nvPr/>
        </p:nvSpPr>
        <p:spPr>
          <a:xfrm>
            <a:off x="9636125" y="163016"/>
            <a:ext cx="821443" cy="461665"/>
          </a:xfrm>
          <a:prstGeom prst="rect">
            <a:avLst/>
          </a:prstGeom>
          <a:noFill/>
        </p:spPr>
        <p:txBody>
          <a:bodyPr wrap="none" rtlCol="0">
            <a:spAutoFit/>
          </a:bodyPr>
          <a:lstStyle/>
          <a:p>
            <a:r>
              <a:rPr lang="en-US" dirty="0"/>
              <a:t>Titan</a:t>
            </a:r>
          </a:p>
        </p:txBody>
      </p:sp>
    </p:spTree>
    <p:extLst>
      <p:ext uri="{BB962C8B-B14F-4D97-AF65-F5344CB8AC3E}">
        <p14:creationId xmlns:p14="http://schemas.microsoft.com/office/powerpoint/2010/main" val="150288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g Bang explained: US scientists reveal how explosion took place -  Republic World">
            <a:extLst>
              <a:ext uri="{FF2B5EF4-FFF2-40B4-BE49-F238E27FC236}">
                <a16:creationId xmlns:a16="http://schemas.microsoft.com/office/drawing/2014/main" id="{E450BA20-40D6-4F4C-B107-3264FE34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57829"/>
            <a:ext cx="10591800" cy="605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1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496871" y="745293"/>
            <a:ext cx="2593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600" dirty="0">
                <a:latin typeface="Arial" charset="0"/>
                <a:cs typeface="Arial" charset="0"/>
              </a:rPr>
              <a:t>Primordial Soup</a:t>
            </a:r>
          </a:p>
        </p:txBody>
      </p:sp>
      <p:pic>
        <p:nvPicPr>
          <p:cNvPr id="21507" name="Picture 2" descr="http://pandasthumb.org/archives/2010/02/03/PrimordialSoupPPR.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96"/>
          <a:stretch/>
        </p:blipFill>
        <p:spPr bwMode="auto">
          <a:xfrm>
            <a:off x="5988727" y="0"/>
            <a:ext cx="4900353"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Primordial soup">
            <a:extLst>
              <a:ext uri="{FF2B5EF4-FFF2-40B4-BE49-F238E27FC236}">
                <a16:creationId xmlns:a16="http://schemas.microsoft.com/office/drawing/2014/main" id="{B42D4834-DF15-E860-FA40-44BAE1C63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7" r="48398"/>
          <a:stretch>
            <a:fillRect/>
          </a:stretch>
        </p:blipFill>
        <p:spPr bwMode="auto">
          <a:xfrm>
            <a:off x="-269875" y="-23812"/>
            <a:ext cx="3763962"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farm1.static.flickr.com/208/460523233_7972c6aea0.jpg"/>
          <p:cNvPicPr>
            <a:picLocks noChangeAspect="1" noChangeArrowheads="1"/>
          </p:cNvPicPr>
          <p:nvPr/>
        </p:nvPicPr>
        <p:blipFill>
          <a:blip r:embed="rId4">
            <a:extLst>
              <a:ext uri="{28A0092B-C50C-407E-A947-70E740481C1C}">
                <a14:useLocalDpi xmlns:a14="http://schemas.microsoft.com/office/drawing/2010/main" val="0"/>
              </a:ext>
            </a:extLst>
          </a:blip>
          <a:srcRect l="5302" t="5650" r="5766" b="5768"/>
          <a:stretch>
            <a:fillRect/>
          </a:stretch>
        </p:blipFill>
        <p:spPr bwMode="auto">
          <a:xfrm>
            <a:off x="3428331" y="3915056"/>
            <a:ext cx="3330854" cy="221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Urey Mille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923181"/>
            <a:ext cx="6269608" cy="5052355"/>
          </a:xfrm>
          <a:prstGeom prst="rect">
            <a:avLst/>
          </a:prstGeom>
          <a:noFill/>
          <a:extLst>
            <a:ext uri="{909E8E84-426E-40DD-AFC4-6F175D3DCCD1}">
              <a14:hiddenFill xmlns:a14="http://schemas.microsoft.com/office/drawing/2010/main">
                <a:solidFill>
                  <a:srgbClr val="FFFFFF"/>
                </a:solidFill>
              </a14:hiddenFill>
            </a:ext>
          </a:extLst>
        </p:spPr>
      </p:pic>
      <p:sp>
        <p:nvSpPr>
          <p:cNvPr id="112643" name="Text Box 3"/>
          <p:cNvSpPr txBox="1">
            <a:spLocks noChangeArrowheads="1"/>
          </p:cNvSpPr>
          <p:nvPr/>
        </p:nvSpPr>
        <p:spPr bwMode="auto">
          <a:xfrm>
            <a:off x="1783240" y="340344"/>
            <a:ext cx="2819165" cy="46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a:buClr>
                <a:srgbClr val="FF3300"/>
              </a:buClr>
            </a:pPr>
            <a:r>
              <a:rPr lang="en-US" sz="2500" b="1" dirty="0">
                <a:latin typeface="Arial" charset="0"/>
              </a:rPr>
              <a:t>Experiment 1952:</a:t>
            </a:r>
          </a:p>
        </p:txBody>
      </p:sp>
      <p:sp>
        <p:nvSpPr>
          <p:cNvPr id="112644" name="Text Box 4"/>
          <p:cNvSpPr txBox="1">
            <a:spLocks noChangeArrowheads="1"/>
          </p:cNvSpPr>
          <p:nvPr/>
        </p:nvSpPr>
        <p:spPr bwMode="auto">
          <a:xfrm>
            <a:off x="6123254" y="1796726"/>
            <a:ext cx="4046271" cy="285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sz="2000" dirty="0">
                <a:latin typeface="Arial" charset="0"/>
              </a:rPr>
              <a:t>Demonstrated that many of the compounds necessary for life could be produced in a “pre-biotic” atmosphere.</a:t>
            </a:r>
          </a:p>
          <a:p>
            <a:endParaRPr lang="en-US" sz="2000" dirty="0">
              <a:latin typeface="Arial" charset="0"/>
            </a:endParaRPr>
          </a:p>
          <a:p>
            <a:pPr>
              <a:buClr>
                <a:srgbClr val="0000FF"/>
              </a:buClr>
              <a:buFont typeface="Wingdings" pitchFamily="2" charset="2"/>
              <a:buChar char="§"/>
            </a:pPr>
            <a:r>
              <a:rPr lang="en-US" sz="2000" dirty="0">
                <a:latin typeface="Arial" charset="0"/>
              </a:rPr>
              <a:t>H</a:t>
            </a:r>
            <a:r>
              <a:rPr lang="en-US" sz="2000" baseline="-25000" dirty="0">
                <a:latin typeface="Arial" charset="0"/>
              </a:rPr>
              <a:t>2</a:t>
            </a:r>
            <a:r>
              <a:rPr lang="en-US" sz="2000" dirty="0">
                <a:latin typeface="Arial" charset="0"/>
              </a:rPr>
              <a:t>CO - Formaldehyde</a:t>
            </a:r>
          </a:p>
          <a:p>
            <a:pPr>
              <a:buClr>
                <a:srgbClr val="0000FF"/>
              </a:buClr>
              <a:buFont typeface="Wingdings" pitchFamily="2" charset="2"/>
              <a:buChar char="§"/>
            </a:pPr>
            <a:r>
              <a:rPr lang="en-US" sz="2000" dirty="0">
                <a:latin typeface="Arial" charset="0"/>
              </a:rPr>
              <a:t>HCN – Hydrogen Cyanide</a:t>
            </a:r>
          </a:p>
          <a:p>
            <a:pPr>
              <a:buClr>
                <a:srgbClr val="0000FF"/>
              </a:buClr>
              <a:buFont typeface="Wingdings" pitchFamily="2" charset="2"/>
              <a:buChar char="§"/>
            </a:pPr>
            <a:r>
              <a:rPr lang="en-US" sz="2000" dirty="0">
                <a:latin typeface="Arial" charset="0"/>
              </a:rPr>
              <a:t>Amino Acids</a:t>
            </a:r>
          </a:p>
          <a:p>
            <a:pPr>
              <a:buClr>
                <a:srgbClr val="0000FF"/>
              </a:buClr>
              <a:buFont typeface="Wingdings" pitchFamily="2" charset="2"/>
              <a:buChar char="§"/>
            </a:pPr>
            <a:r>
              <a:rPr lang="en-US" sz="2000" dirty="0">
                <a:latin typeface="Arial" charset="0"/>
              </a:rPr>
              <a:t>Urea</a:t>
            </a:r>
          </a:p>
        </p:txBody>
      </p:sp>
      <p:sp>
        <p:nvSpPr>
          <p:cNvPr id="2" name="TextBox 1">
            <a:extLst>
              <a:ext uri="{FF2B5EF4-FFF2-40B4-BE49-F238E27FC236}">
                <a16:creationId xmlns:a16="http://schemas.microsoft.com/office/drawing/2014/main" id="{DE5F05F5-A72C-4CDF-92EA-CC287370E831}"/>
              </a:ext>
            </a:extLst>
          </p:cNvPr>
          <p:cNvSpPr txBox="1"/>
          <p:nvPr/>
        </p:nvSpPr>
        <p:spPr>
          <a:xfrm rot="19501613">
            <a:off x="1560893" y="2114878"/>
            <a:ext cx="7965707" cy="2215991"/>
          </a:xfrm>
          <a:prstGeom prst="rect">
            <a:avLst/>
          </a:prstGeom>
          <a:noFill/>
        </p:spPr>
        <p:txBody>
          <a:bodyPr wrap="none" rtlCol="0">
            <a:spAutoFit/>
          </a:bodyPr>
          <a:lstStyle/>
          <a:p>
            <a:r>
              <a:rPr lang="en-US" sz="13800" dirty="0">
                <a:solidFill>
                  <a:srgbClr val="FF0000"/>
                </a:solidFill>
              </a:rPr>
              <a:t>NOT LIFE</a:t>
            </a:r>
          </a:p>
        </p:txBody>
      </p:sp>
    </p:spTree>
    <p:extLst>
      <p:ext uri="{BB962C8B-B14F-4D97-AF65-F5344CB8AC3E}">
        <p14:creationId xmlns:p14="http://schemas.microsoft.com/office/powerpoint/2010/main" val="35213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fade">
                                      <p:cBhvr>
                                        <p:cTn id="7" dur="500"/>
                                        <p:tgtEl>
                                          <p:spTgt spid="1126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402CF-FA9C-49C4-AFA4-8861079623AE}"/>
              </a:ext>
            </a:extLst>
          </p:cNvPr>
          <p:cNvSpPr txBox="1"/>
          <p:nvPr/>
        </p:nvSpPr>
        <p:spPr>
          <a:xfrm>
            <a:off x="1939926" y="230189"/>
            <a:ext cx="3979487" cy="461665"/>
          </a:xfrm>
          <a:prstGeom prst="rect">
            <a:avLst/>
          </a:prstGeom>
          <a:noFill/>
        </p:spPr>
        <p:txBody>
          <a:bodyPr wrap="none" rtlCol="0">
            <a:spAutoFit/>
          </a:bodyPr>
          <a:lstStyle/>
          <a:p>
            <a:r>
              <a:rPr lang="en-US" dirty="0"/>
              <a:t>1920’s – Theoretical Advances</a:t>
            </a:r>
          </a:p>
        </p:txBody>
      </p:sp>
      <p:pic>
        <p:nvPicPr>
          <p:cNvPr id="11266" name="Picture 2" descr="Oparin-Haldane | Föld">
            <a:extLst>
              <a:ext uri="{FF2B5EF4-FFF2-40B4-BE49-F238E27FC236}">
                <a16:creationId xmlns:a16="http://schemas.microsoft.com/office/drawing/2014/main" id="{41F0D1F9-D485-48CA-9ACA-DA9BCEA45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923" y="1158081"/>
            <a:ext cx="7618403" cy="4850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FG16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6" y="230189"/>
            <a:ext cx="75946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5402CF-FA9C-49C4-AFA4-8861079623AE}"/>
              </a:ext>
            </a:extLst>
          </p:cNvPr>
          <p:cNvSpPr txBox="1"/>
          <p:nvPr/>
        </p:nvSpPr>
        <p:spPr>
          <a:xfrm>
            <a:off x="1939926" y="230189"/>
            <a:ext cx="3812903" cy="461665"/>
          </a:xfrm>
          <a:prstGeom prst="rect">
            <a:avLst/>
          </a:prstGeom>
          <a:noFill/>
        </p:spPr>
        <p:txBody>
          <a:bodyPr wrap="none" rtlCol="0">
            <a:spAutoFit/>
          </a:bodyPr>
          <a:lstStyle/>
          <a:p>
            <a:r>
              <a:rPr lang="en-US" dirty="0"/>
              <a:t>1920’s – theoretical advances</a:t>
            </a:r>
          </a:p>
        </p:txBody>
      </p:sp>
    </p:spTree>
    <p:extLst>
      <p:ext uri="{BB962C8B-B14F-4D97-AF65-F5344CB8AC3E}">
        <p14:creationId xmlns:p14="http://schemas.microsoft.com/office/powerpoint/2010/main" val="1492833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917454" y="272275"/>
            <a:ext cx="7055347"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pPr algn="ctr"/>
            <a:r>
              <a:rPr lang="en-US" b="1">
                <a:solidFill>
                  <a:srgbClr val="0000FF"/>
                </a:solidFill>
                <a:latin typeface="Arial" charset="0"/>
              </a:rPr>
              <a:t>BIG UNANSWERED QUESTIONS IN ORIGIN-OF-LIFE RESEARCH</a:t>
            </a:r>
          </a:p>
        </p:txBody>
      </p:sp>
      <p:sp>
        <p:nvSpPr>
          <p:cNvPr id="117764" name="Text Box 4"/>
          <p:cNvSpPr txBox="1">
            <a:spLocks noChangeArrowheads="1"/>
          </p:cNvSpPr>
          <p:nvPr/>
        </p:nvSpPr>
        <p:spPr bwMode="auto">
          <a:xfrm>
            <a:off x="1730968" y="1429440"/>
            <a:ext cx="7426904" cy="423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sz="1800" dirty="0">
                <a:latin typeface="Arial" charset="0"/>
              </a:rPr>
              <a:t>How did the “primordial soup” acquire the simple </a:t>
            </a:r>
            <a:r>
              <a:rPr lang="en-US" sz="1800" b="1" dirty="0">
                <a:latin typeface="Arial" charset="0"/>
              </a:rPr>
              <a:t>monomeric building blocks</a:t>
            </a:r>
            <a:r>
              <a:rPr lang="en-US" sz="1800" dirty="0">
                <a:latin typeface="Arial" charset="0"/>
              </a:rPr>
              <a:t> essential for the production of information bearing polymers?</a:t>
            </a:r>
          </a:p>
          <a:p>
            <a:pPr>
              <a:buClr>
                <a:srgbClr val="FF3300"/>
              </a:buClr>
              <a:buFont typeface="Wingdings" pitchFamily="2" charset="2"/>
              <a:buChar char="§"/>
            </a:pPr>
            <a:endParaRPr lang="en-US" sz="1800" dirty="0">
              <a:latin typeface="Arial" charset="0"/>
            </a:endParaRPr>
          </a:p>
          <a:p>
            <a:pPr>
              <a:buClr>
                <a:srgbClr val="FF3300"/>
              </a:buClr>
              <a:buFont typeface="Wingdings" pitchFamily="2" charset="2"/>
              <a:buChar char="§"/>
            </a:pPr>
            <a:r>
              <a:rPr lang="en-US" sz="1800" dirty="0">
                <a:latin typeface="Arial" charset="0"/>
              </a:rPr>
              <a:t>What conditions are necessary for the initial (pre-biotic) </a:t>
            </a:r>
            <a:r>
              <a:rPr lang="en-US" sz="1800" b="1" dirty="0">
                <a:latin typeface="Arial" charset="0"/>
              </a:rPr>
              <a:t>assembly</a:t>
            </a:r>
            <a:r>
              <a:rPr lang="en-US" sz="1800" dirty="0">
                <a:latin typeface="Arial" charset="0"/>
              </a:rPr>
              <a:t> of such polymers?</a:t>
            </a:r>
          </a:p>
          <a:p>
            <a:pPr>
              <a:buClr>
                <a:srgbClr val="FF3300"/>
              </a:buClr>
              <a:buFont typeface="Wingdings" pitchFamily="2" charset="2"/>
              <a:buChar char="§"/>
            </a:pPr>
            <a:endParaRPr lang="en-US" sz="1800" dirty="0">
              <a:latin typeface="Arial" charset="0"/>
            </a:endParaRPr>
          </a:p>
          <a:p>
            <a:pPr>
              <a:buClr>
                <a:srgbClr val="FF3300"/>
              </a:buClr>
              <a:buFont typeface="Wingdings" pitchFamily="2" charset="2"/>
              <a:buChar char="§"/>
            </a:pPr>
            <a:r>
              <a:rPr lang="en-US" sz="1800" dirty="0">
                <a:latin typeface="Arial" charset="0"/>
              </a:rPr>
              <a:t>Can a polymer be produced that is capable of </a:t>
            </a:r>
            <a:r>
              <a:rPr lang="en-US" sz="1800" b="1" dirty="0">
                <a:latin typeface="Arial" charset="0"/>
              </a:rPr>
              <a:t>self-replication</a:t>
            </a:r>
            <a:r>
              <a:rPr lang="en-US" sz="1800" dirty="0">
                <a:latin typeface="Arial" charset="0"/>
              </a:rPr>
              <a:t> as well as information storage?</a:t>
            </a:r>
          </a:p>
          <a:p>
            <a:pPr>
              <a:buClr>
                <a:srgbClr val="FF3300"/>
              </a:buClr>
              <a:buFont typeface="Wingdings" pitchFamily="2" charset="2"/>
              <a:buChar char="§"/>
            </a:pPr>
            <a:endParaRPr lang="en-US" sz="1800" dirty="0">
              <a:latin typeface="Arial" charset="0"/>
            </a:endParaRPr>
          </a:p>
          <a:p>
            <a:pPr>
              <a:buClr>
                <a:srgbClr val="FF3300"/>
              </a:buClr>
              <a:buFont typeface="Wingdings" pitchFamily="2" charset="2"/>
              <a:buChar char="§"/>
            </a:pPr>
            <a:r>
              <a:rPr lang="en-US" sz="1800" dirty="0">
                <a:latin typeface="Arial" charset="0"/>
              </a:rPr>
              <a:t>How did </a:t>
            </a:r>
            <a:r>
              <a:rPr lang="en-US" sz="1800" b="1" dirty="0">
                <a:latin typeface="Arial" charset="0"/>
              </a:rPr>
              <a:t>compartmentalization</a:t>
            </a:r>
            <a:r>
              <a:rPr lang="en-US" sz="1800" dirty="0">
                <a:latin typeface="Arial" charset="0"/>
              </a:rPr>
              <a:t>, necessary for self-recognition during replication and for the diffusion of gene products, evolve?</a:t>
            </a:r>
          </a:p>
          <a:p>
            <a:pPr>
              <a:buClr>
                <a:srgbClr val="FF3300"/>
              </a:buClr>
              <a:buFont typeface="Wingdings" pitchFamily="2" charset="2"/>
              <a:buChar char="§"/>
            </a:pPr>
            <a:endParaRPr lang="en-US" sz="1800" dirty="0">
              <a:latin typeface="Arial" charset="0"/>
            </a:endParaRPr>
          </a:p>
          <a:p>
            <a:pPr>
              <a:buClr>
                <a:srgbClr val="FF3300"/>
              </a:buClr>
              <a:buFont typeface="Wingdings" pitchFamily="2" charset="2"/>
              <a:buChar char="§"/>
            </a:pPr>
            <a:r>
              <a:rPr lang="en-US" sz="1800" b="1" dirty="0">
                <a:latin typeface="Arial" charset="0"/>
              </a:rPr>
              <a:t>Which came first</a:t>
            </a:r>
            <a:r>
              <a:rPr lang="en-US" sz="1800" dirty="0">
                <a:latin typeface="Arial" charset="0"/>
              </a:rPr>
              <a:t>---DNA, RNA, protein, or something else, or did complex systems involving all of these emerge simultaneously?</a:t>
            </a:r>
          </a:p>
        </p:txBody>
      </p:sp>
    </p:spTree>
    <p:extLst>
      <p:ext uri="{BB962C8B-B14F-4D97-AF65-F5344CB8AC3E}">
        <p14:creationId xmlns:p14="http://schemas.microsoft.com/office/powerpoint/2010/main" val="319500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64">
                                            <p:txEl>
                                              <p:pRg st="0" end="0"/>
                                            </p:txEl>
                                          </p:spTgt>
                                        </p:tgtEl>
                                        <p:attrNameLst>
                                          <p:attrName>style.visibility</p:attrName>
                                        </p:attrNameLst>
                                      </p:cBhvr>
                                      <p:to>
                                        <p:strVal val="visible"/>
                                      </p:to>
                                    </p:set>
                                    <p:animEffect transition="in" filter="fade">
                                      <p:cBhvr>
                                        <p:cTn id="7" dur="500"/>
                                        <p:tgtEl>
                                          <p:spTgt spid="1177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64">
                                            <p:txEl>
                                              <p:pRg st="2" end="2"/>
                                            </p:txEl>
                                          </p:spTgt>
                                        </p:tgtEl>
                                        <p:attrNameLst>
                                          <p:attrName>style.visibility</p:attrName>
                                        </p:attrNameLst>
                                      </p:cBhvr>
                                      <p:to>
                                        <p:strVal val="visible"/>
                                      </p:to>
                                    </p:set>
                                    <p:animEffect transition="in" filter="fade">
                                      <p:cBhvr>
                                        <p:cTn id="12" dur="500"/>
                                        <p:tgtEl>
                                          <p:spTgt spid="1177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764">
                                            <p:txEl>
                                              <p:pRg st="4" end="4"/>
                                            </p:txEl>
                                          </p:spTgt>
                                        </p:tgtEl>
                                        <p:attrNameLst>
                                          <p:attrName>style.visibility</p:attrName>
                                        </p:attrNameLst>
                                      </p:cBhvr>
                                      <p:to>
                                        <p:strVal val="visible"/>
                                      </p:to>
                                    </p:set>
                                    <p:animEffect transition="in" filter="fade">
                                      <p:cBhvr>
                                        <p:cTn id="17" dur="500"/>
                                        <p:tgtEl>
                                          <p:spTgt spid="11776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764">
                                            <p:txEl>
                                              <p:pRg st="6" end="6"/>
                                            </p:txEl>
                                          </p:spTgt>
                                        </p:tgtEl>
                                        <p:attrNameLst>
                                          <p:attrName>style.visibility</p:attrName>
                                        </p:attrNameLst>
                                      </p:cBhvr>
                                      <p:to>
                                        <p:strVal val="visible"/>
                                      </p:to>
                                    </p:set>
                                    <p:animEffect transition="in" filter="fade">
                                      <p:cBhvr>
                                        <p:cTn id="22" dur="500"/>
                                        <p:tgtEl>
                                          <p:spTgt spid="11776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764">
                                            <p:txEl>
                                              <p:pRg st="8" end="8"/>
                                            </p:txEl>
                                          </p:spTgt>
                                        </p:tgtEl>
                                        <p:attrNameLst>
                                          <p:attrName>style.visibility</p:attrName>
                                        </p:attrNameLst>
                                      </p:cBhvr>
                                      <p:to>
                                        <p:strVal val="visible"/>
                                      </p:to>
                                    </p:set>
                                    <p:animEffect transition="in" filter="fade">
                                      <p:cBhvr>
                                        <p:cTn id="27" dur="500"/>
                                        <p:tgtEl>
                                          <p:spTgt spid="1177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Iron-sulfer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7" y="166313"/>
            <a:ext cx="6553199" cy="587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3868" y="5526307"/>
            <a:ext cx="2896344" cy="584775"/>
          </a:xfrm>
          <a:prstGeom prst="rect">
            <a:avLst/>
          </a:prstGeom>
        </p:spPr>
        <p:txBody>
          <a:bodyPr wrap="square">
            <a:spAutoFit/>
          </a:bodyPr>
          <a:lstStyle/>
          <a:p>
            <a:r>
              <a:rPr lang="en-US" sz="1600" dirty="0">
                <a:latin typeface="Arial" pitchFamily="34" charset="0"/>
                <a:cs typeface="Arial" pitchFamily="34" charset="0"/>
              </a:rPr>
              <a:t>Proposed by</a:t>
            </a:r>
          </a:p>
          <a:p>
            <a:r>
              <a:rPr lang="en-US" sz="1600" dirty="0">
                <a:latin typeface="Arial" pitchFamily="34" charset="0"/>
                <a:cs typeface="Arial" pitchFamily="34" charset="0"/>
              </a:rPr>
              <a:t>Gunter </a:t>
            </a:r>
            <a:r>
              <a:rPr lang="en-US" sz="1600" dirty="0" err="1">
                <a:latin typeface="Arial" pitchFamily="34" charset="0"/>
                <a:cs typeface="Arial" pitchFamily="34" charset="0"/>
              </a:rPr>
              <a:t>Wachtershauser</a:t>
            </a:r>
            <a:endParaRPr lang="en-US" sz="1600" dirty="0">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29"/>
          <p:cNvSpPr txBox="1">
            <a:spLocks noChangeArrowheads="1"/>
          </p:cNvSpPr>
          <p:nvPr/>
        </p:nvSpPr>
        <p:spPr bwMode="auto">
          <a:xfrm>
            <a:off x="1406526" y="3768895"/>
            <a:ext cx="3362325" cy="21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466" tIns="40733" rIns="81466" bIns="40733">
            <a:spAutoFit/>
          </a:bodyPr>
          <a:lstStyle>
            <a:lvl1pPr marL="228600" indent="-2286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dirty="0">
                <a:solidFill>
                  <a:srgbClr val="000000"/>
                </a:solidFill>
                <a:latin typeface="Arial" charset="0"/>
              </a:rPr>
              <a:t>Deep-sea Thermal</a:t>
            </a:r>
          </a:p>
          <a:p>
            <a:pPr algn="ctr" eaLnBrk="1" hangingPunct="1">
              <a:defRPr/>
            </a:pPr>
            <a:r>
              <a:rPr lang="en-US" dirty="0">
                <a:solidFill>
                  <a:srgbClr val="000000"/>
                </a:solidFill>
                <a:latin typeface="Arial" charset="0"/>
              </a:rPr>
              <a:t>Vents</a:t>
            </a:r>
          </a:p>
          <a:p>
            <a:pPr eaLnBrk="1" hangingPunct="1">
              <a:defRPr/>
            </a:pPr>
            <a:endParaRPr lang="en-US" dirty="0">
              <a:solidFill>
                <a:srgbClr val="000000"/>
              </a:solidFill>
              <a:latin typeface="Arial" charset="0"/>
            </a:endParaRPr>
          </a:p>
          <a:p>
            <a:pPr marL="0" indent="0" algn="ctr" eaLnBrk="1" hangingPunct="1">
              <a:defRPr/>
            </a:pPr>
            <a:r>
              <a:rPr lang="en-US" sz="2000" dirty="0">
                <a:solidFill>
                  <a:srgbClr val="000000"/>
                </a:solidFill>
                <a:latin typeface="Arial" charset="0"/>
              </a:rPr>
              <a:t>Support a diverse fauna completely dependent on hydrogen sulfides</a:t>
            </a:r>
          </a:p>
        </p:txBody>
      </p:sp>
      <p:pic>
        <p:nvPicPr>
          <p:cNvPr id="25603" name="Picture 2" descr="http://blog.mywonderfulworld.org/assets/hydrothermal-vent.jpg"/>
          <p:cNvPicPr>
            <a:picLocks noChangeAspect="1" noChangeArrowheads="1"/>
          </p:cNvPicPr>
          <p:nvPr/>
        </p:nvPicPr>
        <p:blipFill>
          <a:blip r:embed="rId2">
            <a:extLst>
              <a:ext uri="{28A0092B-C50C-407E-A947-70E740481C1C}">
                <a14:useLocalDpi xmlns:a14="http://schemas.microsoft.com/office/drawing/2010/main" val="0"/>
              </a:ext>
            </a:extLst>
          </a:blip>
          <a:srcRect l="22833" r="16570"/>
          <a:stretch>
            <a:fillRect/>
          </a:stretch>
        </p:blipFill>
        <p:spPr bwMode="auto">
          <a:xfrm>
            <a:off x="1376363" y="-1"/>
            <a:ext cx="3409950" cy="363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http://www.whoi.edu/cms/images/mediarelations/Tica_Riftia550_86356.jpg"/>
          <p:cNvPicPr>
            <a:picLocks noChangeAspect="1" noChangeArrowheads="1"/>
          </p:cNvPicPr>
          <p:nvPr/>
        </p:nvPicPr>
        <p:blipFill rotWithShape="1">
          <a:blip r:embed="rId3">
            <a:extLst>
              <a:ext uri="{28A0092B-C50C-407E-A947-70E740481C1C}">
                <a14:useLocalDpi xmlns:a14="http://schemas.microsoft.com/office/drawing/2010/main" val="0"/>
              </a:ext>
            </a:extLst>
          </a:blip>
          <a:srcRect l="9013"/>
          <a:stretch/>
        </p:blipFill>
        <p:spPr bwMode="auto">
          <a:xfrm>
            <a:off x="4786314" y="0"/>
            <a:ext cx="47275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http://invertebrates.si.edu/features/images/stories/vestimentifera/ventcrabs.jpg"/>
          <p:cNvPicPr>
            <a:picLocks noChangeAspect="1" noChangeArrowheads="1"/>
          </p:cNvPicPr>
          <p:nvPr/>
        </p:nvPicPr>
        <p:blipFill>
          <a:blip r:embed="rId4">
            <a:extLst>
              <a:ext uri="{28A0092B-C50C-407E-A947-70E740481C1C}">
                <a14:useLocalDpi xmlns:a14="http://schemas.microsoft.com/office/drawing/2010/main" val="0"/>
              </a:ext>
            </a:extLst>
          </a:blip>
          <a:srcRect l="26379" t="26694" r="6882" b="25880"/>
          <a:stretch>
            <a:fillRect/>
          </a:stretch>
        </p:blipFill>
        <p:spPr bwMode="auto">
          <a:xfrm>
            <a:off x="4786314" y="3900489"/>
            <a:ext cx="47275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8EED63-8900-1135-ED51-1054A6A31152}"/>
              </a:ext>
            </a:extLst>
          </p:cNvPr>
          <p:cNvSpPr txBox="1"/>
          <p:nvPr/>
        </p:nvSpPr>
        <p:spPr>
          <a:xfrm>
            <a:off x="2168525" y="243681"/>
            <a:ext cx="7084119" cy="646331"/>
          </a:xfrm>
          <a:prstGeom prst="rect">
            <a:avLst/>
          </a:prstGeom>
          <a:noFill/>
        </p:spPr>
        <p:txBody>
          <a:bodyPr wrap="none" rtlCol="0">
            <a:spAutoFit/>
          </a:bodyPr>
          <a:lstStyle/>
          <a:p>
            <a:r>
              <a:rPr lang="en-US" sz="3600" dirty="0">
                <a:solidFill>
                  <a:srgbClr val="FF6600"/>
                </a:solidFill>
              </a:rPr>
              <a:t>All life depends on _____ for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fade">
                                      <p:cBhvr>
                                        <p:cTn id="10" dur="500"/>
                                        <p:tgtEl>
                                          <p:spTgt spid="25604"/>
                                        </p:tgtEl>
                                      </p:cBhvr>
                                    </p:animEffect>
                                  </p:childTnLst>
                                </p:cTn>
                              </p:par>
                              <p:par>
                                <p:cTn id="11" presetID="10" presetClass="entr" presetSubtype="0"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fade">
                                      <p:cBhvr>
                                        <p:cTn id="13" dur="500"/>
                                        <p:tgtEl>
                                          <p:spTgt spid="25605"/>
                                        </p:tgtEl>
                                      </p:cBhvr>
                                    </p:animEffect>
                                  </p:childTnLst>
                                </p:cTn>
                              </p:par>
                              <p:par>
                                <p:cTn id="14" presetID="10" presetClass="entr" presetSubtype="0" fill="hold" nodeType="withEffect">
                                  <p:stCondLst>
                                    <p:cond delay="0"/>
                                  </p:stCondLst>
                                  <p:childTnLst>
                                    <p:set>
                                      <p:cBhvr>
                                        <p:cTn id="15" dur="1" fill="hold">
                                          <p:stCondLst>
                                            <p:cond delay="0"/>
                                          </p:stCondLst>
                                        </p:cTn>
                                        <p:tgtEl>
                                          <p:spTgt spid="25603"/>
                                        </p:tgtEl>
                                        <p:attrNameLst>
                                          <p:attrName>style.visibility</p:attrName>
                                        </p:attrNameLst>
                                      </p:cBhvr>
                                      <p:to>
                                        <p:strVal val="visible"/>
                                      </p:to>
                                    </p:set>
                                    <p:animEffect transition="in" filter="fade">
                                      <p:cBhvr>
                                        <p:cTn id="16" dur="500"/>
                                        <p:tgtEl>
                                          <p:spTgt spid="256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602"/>
                                        </p:tgtEl>
                                        <p:attrNameLst>
                                          <p:attrName>style.visibility</p:attrName>
                                        </p:attrNameLst>
                                      </p:cBhvr>
                                      <p:to>
                                        <p:strVal val="visible"/>
                                      </p:to>
                                    </p:set>
                                    <p:animEffect transition="in" filter="fade">
                                      <p:cBhvr>
                                        <p:cTn id="19"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413B7-235A-4D06-9372-8978C30D4787}"/>
              </a:ext>
            </a:extLst>
          </p:cNvPr>
          <p:cNvSpPr txBox="1"/>
          <p:nvPr/>
        </p:nvSpPr>
        <p:spPr>
          <a:xfrm>
            <a:off x="1880155" y="548482"/>
            <a:ext cx="7129941" cy="1200329"/>
          </a:xfrm>
          <a:prstGeom prst="rect">
            <a:avLst/>
          </a:prstGeom>
          <a:noFill/>
        </p:spPr>
        <p:txBody>
          <a:bodyPr wrap="square" rtlCol="0">
            <a:spAutoFit/>
          </a:bodyPr>
          <a:lstStyle/>
          <a:p>
            <a:pPr algn="ctr"/>
            <a:r>
              <a:rPr lang="en-US" sz="3600" dirty="0">
                <a:solidFill>
                  <a:srgbClr val="FF6600"/>
                </a:solidFill>
                <a:latin typeface="Arial" panose="020B0604020202020204" pitchFamily="34" charset="0"/>
                <a:cs typeface="Arial" panose="020B0604020202020204" pitchFamily="34" charset="0"/>
              </a:rPr>
              <a:t>What’s the take home message of all these hypotheses and studies?</a:t>
            </a:r>
          </a:p>
        </p:txBody>
      </p:sp>
    </p:spTree>
    <p:extLst>
      <p:ext uri="{BB962C8B-B14F-4D97-AF65-F5344CB8AC3E}">
        <p14:creationId xmlns:p14="http://schemas.microsoft.com/office/powerpoint/2010/main" val="3623004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74"/>
          <p:cNvSpPr txBox="1">
            <a:spLocks noChangeArrowheads="1"/>
          </p:cNvSpPr>
          <p:nvPr/>
        </p:nvSpPr>
        <p:spPr bwMode="auto">
          <a:xfrm>
            <a:off x="1635125" y="204205"/>
            <a:ext cx="7543800" cy="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algn="ctr"/>
            <a:r>
              <a:rPr lang="en-US" sz="3200" b="1" dirty="0">
                <a:latin typeface="Arial" pitchFamily="34" charset="0"/>
                <a:cs typeface="Arial" pitchFamily="34" charset="0"/>
              </a:rPr>
              <a:t>The first “genetic” molecule</a:t>
            </a:r>
          </a:p>
        </p:txBody>
      </p:sp>
      <p:pic>
        <p:nvPicPr>
          <p:cNvPr id="6146" name="Picture 2" descr="http://ghr.nlm.nih.gov/handbook/illustrations/dnastruct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12295" t="7117" r="9825" b="5213"/>
          <a:stretch/>
        </p:blipFill>
        <p:spPr bwMode="auto">
          <a:xfrm>
            <a:off x="6076496" y="1138398"/>
            <a:ext cx="4169229" cy="469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697" y="1386681"/>
            <a:ext cx="5736771" cy="393954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Partially answered first question</a:t>
            </a:r>
          </a:p>
          <a:p>
            <a:pPr marL="342900" indent="-342900">
              <a:buFont typeface="Arial" panose="020B0604020202020204" pitchFamily="34" charset="0"/>
              <a:buChar char="•"/>
            </a:pPr>
            <a:endParaRPr lang="en-US" sz="1800" dirty="0">
              <a:solidFill>
                <a:srgbClr val="FF66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FF6600"/>
                </a:solidFill>
                <a:latin typeface="Arial" panose="020B0604020202020204" pitchFamily="34" charset="0"/>
                <a:cs typeface="Arial" panose="020B0604020202020204" pitchFamily="34" charset="0"/>
              </a:rPr>
              <a:t>What is needed next?</a:t>
            </a:r>
          </a:p>
          <a:p>
            <a:pPr marL="342900" indent="-342900">
              <a:buFont typeface="Arial" panose="020B0604020202020204" pitchFamily="34" charset="0"/>
              <a:buChar char="•"/>
            </a:pPr>
            <a:endParaRPr lang="en-US" sz="1800" dirty="0">
              <a:solidFill>
                <a:srgbClr val="FF66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FF6600"/>
                </a:solidFill>
                <a:latin typeface="Arial" panose="020B0604020202020204" pitchFamily="34" charset="0"/>
                <a:cs typeface="Arial" panose="020B0604020202020204" pitchFamily="34" charset="0"/>
              </a:rPr>
              <a:t>Characteristics?</a:t>
            </a:r>
          </a:p>
          <a:p>
            <a:endParaRPr lang="en-US" dirty="0">
              <a:solidFill>
                <a:srgbClr val="FF66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FF6600"/>
                </a:solidFill>
                <a:latin typeface="Arial" panose="020B0604020202020204" pitchFamily="34" charset="0"/>
                <a:cs typeface="Arial" panose="020B0604020202020204" pitchFamily="34" charset="0"/>
              </a:rPr>
              <a:t>What are the potential molecules?</a:t>
            </a:r>
          </a:p>
          <a:p>
            <a:pPr marL="342900" indent="-342900">
              <a:buFont typeface="Arial" panose="020B0604020202020204" pitchFamily="34" charset="0"/>
              <a:buChar char="•"/>
            </a:pPr>
            <a:endParaRPr lang="en-US" sz="1800" dirty="0">
              <a:solidFill>
                <a:srgbClr val="FF66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Teams (Gall assigned)</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Goal: determine which molecule most likely the first genetic material</a:t>
            </a:r>
          </a:p>
        </p:txBody>
      </p:sp>
    </p:spTree>
    <p:extLst>
      <p:ext uri="{BB962C8B-B14F-4D97-AF65-F5344CB8AC3E}">
        <p14:creationId xmlns:p14="http://schemas.microsoft.com/office/powerpoint/2010/main" val="21582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6B070-44AA-7CC3-7843-90060C73CF7F}"/>
            </a:ext>
          </a:extLst>
        </p:cNvPr>
        <p:cNvGrpSpPr/>
        <p:nvPr/>
      </p:nvGrpSpPr>
      <p:grpSpPr>
        <a:xfrm>
          <a:off x="0" y="0"/>
          <a:ext cx="0" cy="0"/>
          <a:chOff x="0" y="0"/>
          <a:chExt cx="0" cy="0"/>
        </a:xfrm>
      </p:grpSpPr>
      <p:sp>
        <p:nvSpPr>
          <p:cNvPr id="2" name="Text Box 3074">
            <a:extLst>
              <a:ext uri="{FF2B5EF4-FFF2-40B4-BE49-F238E27FC236}">
                <a16:creationId xmlns:a16="http://schemas.microsoft.com/office/drawing/2014/main" id="{D421D98B-9B6C-4A9E-FB42-980C8DF5D08C}"/>
              </a:ext>
            </a:extLst>
          </p:cNvPr>
          <p:cNvSpPr txBox="1">
            <a:spLocks noChangeArrowheads="1"/>
          </p:cNvSpPr>
          <p:nvPr/>
        </p:nvSpPr>
        <p:spPr bwMode="auto">
          <a:xfrm>
            <a:off x="1635125" y="204205"/>
            <a:ext cx="7543800" cy="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algn="ctr"/>
            <a:r>
              <a:rPr lang="en-US" sz="3200" b="1" dirty="0">
                <a:latin typeface="Arial" pitchFamily="34" charset="0"/>
                <a:cs typeface="Arial" pitchFamily="34" charset="0"/>
              </a:rPr>
              <a:t>The first “genetic” molecule</a:t>
            </a:r>
          </a:p>
        </p:txBody>
      </p:sp>
      <p:pic>
        <p:nvPicPr>
          <p:cNvPr id="6146" name="Picture 2" descr="http://ghr.nlm.nih.gov/handbook/illustrations/dnastructure.jpg">
            <a:extLst>
              <a:ext uri="{FF2B5EF4-FFF2-40B4-BE49-F238E27FC236}">
                <a16:creationId xmlns:a16="http://schemas.microsoft.com/office/drawing/2014/main" id="{90E5519D-4069-DF15-D24B-250D1EE4D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95" t="7117" r="9825" b="5213"/>
          <a:stretch/>
        </p:blipFill>
        <p:spPr bwMode="auto">
          <a:xfrm>
            <a:off x="6076496" y="1138398"/>
            <a:ext cx="4169229" cy="469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C1DF54-FB13-F406-A1CD-A4F486366741}"/>
              </a:ext>
            </a:extLst>
          </p:cNvPr>
          <p:cNvSpPr txBox="1"/>
          <p:nvPr/>
        </p:nvSpPr>
        <p:spPr>
          <a:xfrm>
            <a:off x="339724" y="886286"/>
            <a:ext cx="5410201" cy="5201424"/>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Task</a:t>
            </a:r>
            <a:endParaRPr lang="en-US" sz="2000" dirty="0">
              <a:latin typeface="Arial" panose="020B0604020202020204" pitchFamily="34" charset="0"/>
              <a:cs typeface="Arial" panose="020B0604020202020204" pitchFamily="34" charset="0"/>
            </a:endParaRP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Identify strong and weak points for each molecule regarding their likelihood as the first “molecule”</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Questions to consider:</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Entire molecules (or components) in the soup?</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How well do they do each characteristic?</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What shape are they and how will this influence the two characteristics?</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Where can they be found today?</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How well do they replicate?</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How stable is each molecule?</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Where do they fall in the modern replication chain?</a:t>
            </a:r>
          </a:p>
          <a:p>
            <a:pPr marL="798513" lvl="1" indent="-342900">
              <a:buFont typeface="Courier New" panose="02070309020205020404" pitchFamily="49" charset="0"/>
              <a:buChar char="o"/>
            </a:pPr>
            <a:r>
              <a:rPr lang="en-US" sz="1800" dirty="0">
                <a:latin typeface="Arial" panose="020B0604020202020204" pitchFamily="34" charset="0"/>
                <a:cs typeface="Arial" panose="020B0604020202020204" pitchFamily="34" charset="0"/>
              </a:rPr>
              <a:t>How likely are mistakes?</a:t>
            </a:r>
          </a:p>
          <a:p>
            <a:pPr lvl="1" indent="0"/>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998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14"/>
            <a:ext cx="4237038" cy="403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File:Giantimpac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25" y="3131928"/>
            <a:ext cx="3677989" cy="294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primeva2.jpg (23130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073" y="0"/>
            <a:ext cx="455612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356-primitive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3012031"/>
            <a:ext cx="4613275"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5"/>
          <p:cNvSpPr txBox="1">
            <a:spLocks noChangeArrowheads="1"/>
          </p:cNvSpPr>
          <p:nvPr/>
        </p:nvSpPr>
        <p:spPr bwMode="auto">
          <a:xfrm>
            <a:off x="4283410" y="270175"/>
            <a:ext cx="2047291" cy="138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latin typeface="Arial" charset="0"/>
              </a:rPr>
              <a:t>Formation of the Earth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1" name="Text Box 3075"/>
          <p:cNvSpPr txBox="1">
            <a:spLocks noChangeArrowheads="1"/>
          </p:cNvSpPr>
          <p:nvPr/>
        </p:nvSpPr>
        <p:spPr bwMode="auto">
          <a:xfrm>
            <a:off x="720723" y="1421495"/>
            <a:ext cx="4800601" cy="420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sz="2000" b="1" dirty="0">
                <a:solidFill>
                  <a:srgbClr val="FF3300"/>
                </a:solidFill>
                <a:latin typeface="Arial" charset="0"/>
              </a:rPr>
              <a:t>PROTEINS FIRST?</a:t>
            </a:r>
          </a:p>
          <a:p>
            <a:endParaRPr lang="en-US" sz="1400" dirty="0">
              <a:solidFill>
                <a:srgbClr val="FF3300"/>
              </a:solidFill>
              <a:latin typeface="Arial" charset="0"/>
            </a:endParaRPr>
          </a:p>
          <a:p>
            <a:endParaRPr lang="en-US" sz="1400" dirty="0">
              <a:solidFill>
                <a:srgbClr val="FF3300"/>
              </a:solidFill>
              <a:latin typeface="Arial" charset="0"/>
            </a:endParaRPr>
          </a:p>
          <a:p>
            <a:r>
              <a:rPr lang="en-US" sz="2000" b="1" dirty="0">
                <a:latin typeface="Arial" charset="0"/>
              </a:rPr>
              <a:t>Strong points:</a:t>
            </a:r>
          </a:p>
          <a:p>
            <a:pPr marL="342900" indent="-342900">
              <a:buFont typeface="Arial" panose="020B0604020202020204" pitchFamily="34" charset="0"/>
              <a:buChar char="•"/>
            </a:pPr>
            <a:r>
              <a:rPr lang="en-US" sz="2000" dirty="0">
                <a:latin typeface="Arial" charset="0"/>
              </a:rPr>
              <a:t>AA in soup</a:t>
            </a:r>
          </a:p>
          <a:p>
            <a:pPr marL="342900" indent="-342900">
              <a:buFont typeface="Arial" panose="020B0604020202020204" pitchFamily="34" charset="0"/>
              <a:buChar char="•"/>
            </a:pPr>
            <a:r>
              <a:rPr lang="en-US" sz="2000" dirty="0">
                <a:latin typeface="Arial" charset="0"/>
              </a:rPr>
              <a:t>All 20 essential AA produced in EXP</a:t>
            </a:r>
          </a:p>
          <a:p>
            <a:pPr marL="342900" indent="-342900">
              <a:buFont typeface="Arial" panose="020B0604020202020204" pitchFamily="34" charset="0"/>
              <a:buChar char="•"/>
            </a:pPr>
            <a:r>
              <a:rPr lang="en-US" sz="2000" dirty="0">
                <a:latin typeface="Arial" charset="0"/>
              </a:rPr>
              <a:t>Can stick together and make polymer</a:t>
            </a:r>
          </a:p>
          <a:p>
            <a:pPr marL="342900" indent="-342900">
              <a:buFont typeface="Arial" panose="020B0604020202020204" pitchFamily="34" charset="0"/>
              <a:buChar char="•"/>
            </a:pPr>
            <a:r>
              <a:rPr lang="en-US" sz="2000" dirty="0">
                <a:latin typeface="Arial" charset="0"/>
              </a:rPr>
              <a:t>Snap into shape and catalyze </a:t>
            </a:r>
            <a:r>
              <a:rPr lang="en-US" sz="2000" dirty="0" err="1">
                <a:latin typeface="Arial" charset="0"/>
              </a:rPr>
              <a:t>rxn</a:t>
            </a:r>
            <a:endParaRPr lang="en-US" sz="2000" dirty="0">
              <a:latin typeface="Arial" charset="0"/>
            </a:endParaRPr>
          </a:p>
          <a:p>
            <a:endParaRPr lang="en-US" sz="2000" dirty="0">
              <a:latin typeface="Arial" charset="0"/>
            </a:endParaRPr>
          </a:p>
          <a:p>
            <a:r>
              <a:rPr lang="en-US" sz="2000" b="1" dirty="0">
                <a:latin typeface="Arial" charset="0"/>
              </a:rPr>
              <a:t>Weak points:</a:t>
            </a:r>
          </a:p>
          <a:p>
            <a:pPr marL="342900" indent="-342900">
              <a:buFont typeface="Arial" panose="020B0604020202020204" pitchFamily="34" charset="0"/>
              <a:buChar char="•"/>
            </a:pPr>
            <a:r>
              <a:rPr lang="en-US" sz="2000" dirty="0">
                <a:latin typeface="Arial" charset="0"/>
              </a:rPr>
              <a:t>Don’t find protein outside modern systems</a:t>
            </a:r>
          </a:p>
          <a:p>
            <a:pPr marL="342900" indent="-342900">
              <a:buFont typeface="Arial" panose="020B0604020202020204" pitchFamily="34" charset="0"/>
              <a:buChar char="•"/>
            </a:pPr>
            <a:r>
              <a:rPr lang="en-US" sz="2000" dirty="0">
                <a:latin typeface="Arial" charset="0"/>
              </a:rPr>
              <a:t>Can’t self replicate (globular)</a:t>
            </a:r>
          </a:p>
          <a:p>
            <a:pPr marL="342900" indent="-342900">
              <a:buFont typeface="Arial" panose="020B0604020202020204" pitchFamily="34" charset="0"/>
              <a:buChar char="•"/>
            </a:pPr>
            <a:r>
              <a:rPr lang="en-US" sz="2000" dirty="0">
                <a:latin typeface="Arial" charset="0"/>
              </a:rPr>
              <a:t>But see video</a:t>
            </a:r>
          </a:p>
        </p:txBody>
      </p:sp>
      <p:sp>
        <p:nvSpPr>
          <p:cNvPr id="4" name="Text Box 3074"/>
          <p:cNvSpPr txBox="1">
            <a:spLocks noChangeArrowheads="1"/>
          </p:cNvSpPr>
          <p:nvPr/>
        </p:nvSpPr>
        <p:spPr bwMode="auto">
          <a:xfrm>
            <a:off x="1635126" y="243681"/>
            <a:ext cx="5333999"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b="1" dirty="0">
                <a:solidFill>
                  <a:srgbClr val="0000FF"/>
                </a:solidFill>
                <a:latin typeface="Arial" pitchFamily="34" charset="0"/>
                <a:cs typeface="Arial" pitchFamily="34" charset="0"/>
              </a:rPr>
              <a:t>ASSEMBLY OF AN INFORMATION BEARING POLYMER:</a:t>
            </a:r>
          </a:p>
        </p:txBody>
      </p:sp>
      <p:pic>
        <p:nvPicPr>
          <p:cNvPr id="13314" name="Picture 2" descr="http://opm.phar.umich.edu/images/png/4f4l.png"/>
          <p:cNvPicPr>
            <a:picLocks noChangeAspect="1" noChangeArrowheads="1"/>
          </p:cNvPicPr>
          <p:nvPr/>
        </p:nvPicPr>
        <p:blipFill rotWithShape="1">
          <a:blip r:embed="rId3">
            <a:extLst>
              <a:ext uri="{28A0092B-C50C-407E-A947-70E740481C1C}">
                <a14:useLocalDpi xmlns:a14="http://schemas.microsoft.com/office/drawing/2010/main" val="0"/>
              </a:ext>
            </a:extLst>
          </a:blip>
          <a:srcRect t="17805" b="8643"/>
          <a:stretch/>
        </p:blipFill>
        <p:spPr bwMode="auto">
          <a:xfrm>
            <a:off x="6281783" y="3748882"/>
            <a:ext cx="3232105" cy="23772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24423" y="3444082"/>
            <a:ext cx="2125903" cy="307777"/>
          </a:xfrm>
          <a:prstGeom prst="rect">
            <a:avLst/>
          </a:prstGeom>
          <a:noFill/>
        </p:spPr>
        <p:txBody>
          <a:bodyPr wrap="none" rtlCol="0">
            <a:spAutoFit/>
          </a:bodyPr>
          <a:lstStyle/>
          <a:p>
            <a:r>
              <a:rPr lang="en-US" sz="1400" dirty="0">
                <a:latin typeface="Arial" pitchFamily="34" charset="0"/>
                <a:cs typeface="Arial" pitchFamily="34" charset="0"/>
              </a:rPr>
              <a:t>Sodium Channel Protein</a:t>
            </a:r>
          </a:p>
        </p:txBody>
      </p:sp>
      <p:sp>
        <p:nvSpPr>
          <p:cNvPr id="7" name="TextBox 6">
            <a:extLst>
              <a:ext uri="{FF2B5EF4-FFF2-40B4-BE49-F238E27FC236}">
                <a16:creationId xmlns:a16="http://schemas.microsoft.com/office/drawing/2014/main" id="{F4C4A75C-D8DD-44A5-BE3A-4B5B280C9E7C}"/>
              </a:ext>
            </a:extLst>
          </p:cNvPr>
          <p:cNvSpPr txBox="1"/>
          <p:nvPr/>
        </p:nvSpPr>
        <p:spPr>
          <a:xfrm>
            <a:off x="6819243" y="1374371"/>
            <a:ext cx="3102225" cy="1200329"/>
          </a:xfrm>
          <a:prstGeom prst="rect">
            <a:avLst/>
          </a:prstGeom>
          <a:solidFill>
            <a:schemeClr val="tx1">
              <a:lumMod val="50000"/>
              <a:lumOff val="50000"/>
            </a:schemeClr>
          </a:solidFill>
        </p:spPr>
        <p:txBody>
          <a:bodyPr wrap="square">
            <a:spAutoFit/>
          </a:bodyPr>
          <a:lstStyle/>
          <a:p>
            <a:r>
              <a:rPr lang="en-US" dirty="0">
                <a:hlinkClick r:id="rId4"/>
              </a:rPr>
              <a:t>https://www.youtube.com/watch?v=dXcLb4oCYfg</a:t>
            </a:r>
            <a:r>
              <a:rPr lang="en-US" dirty="0"/>
              <a:t> </a:t>
            </a:r>
          </a:p>
        </p:txBody>
      </p:sp>
    </p:spTree>
    <p:extLst>
      <p:ext uri="{BB962C8B-B14F-4D97-AF65-F5344CB8AC3E}">
        <p14:creationId xmlns:p14="http://schemas.microsoft.com/office/powerpoint/2010/main" val="203540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644526" y="1462263"/>
            <a:ext cx="8209650" cy="38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sz="2000" b="1" dirty="0">
                <a:solidFill>
                  <a:srgbClr val="FF3300"/>
                </a:solidFill>
                <a:latin typeface="Arial" charset="0"/>
              </a:rPr>
              <a:t>AN RNA WORLD?</a:t>
            </a:r>
          </a:p>
          <a:p>
            <a:endParaRPr lang="en-US" sz="1400" b="1" dirty="0">
              <a:solidFill>
                <a:srgbClr val="FF3300"/>
              </a:solidFill>
              <a:latin typeface="Arial" charset="0"/>
            </a:endParaRPr>
          </a:p>
          <a:p>
            <a:endParaRPr lang="en-US" sz="1400" b="1" dirty="0">
              <a:solidFill>
                <a:srgbClr val="FF3300"/>
              </a:solidFill>
              <a:latin typeface="Arial" charset="0"/>
            </a:endParaRPr>
          </a:p>
          <a:p>
            <a:r>
              <a:rPr lang="en-US" sz="2000" b="1" dirty="0">
                <a:latin typeface="Arial" charset="0"/>
              </a:rPr>
              <a:t>Strong points:</a:t>
            </a:r>
          </a:p>
          <a:p>
            <a:pPr marL="342900" indent="-342900">
              <a:buFont typeface="Arial" panose="020B0604020202020204" pitchFamily="34" charset="0"/>
              <a:buChar char="•"/>
            </a:pPr>
            <a:r>
              <a:rPr lang="en-US" sz="2000" dirty="0">
                <a:latin typeface="Arial" charset="0"/>
              </a:rPr>
              <a:t>Obviously can store information</a:t>
            </a:r>
          </a:p>
          <a:p>
            <a:pPr marL="342900" indent="-342900">
              <a:buFont typeface="Arial" panose="020B0604020202020204" pitchFamily="34" charset="0"/>
              <a:buChar char="•"/>
            </a:pPr>
            <a:r>
              <a:rPr lang="en-US" sz="2000" dirty="0">
                <a:latin typeface="Arial" charset="0"/>
              </a:rPr>
              <a:t>Can make protein</a:t>
            </a:r>
          </a:p>
          <a:p>
            <a:pPr marL="342900" indent="-342900">
              <a:buFont typeface="Arial" panose="020B0604020202020204" pitchFamily="34" charset="0"/>
              <a:buChar char="•"/>
            </a:pPr>
            <a:r>
              <a:rPr lang="en-US" sz="2000" dirty="0">
                <a:latin typeface="Arial" charset="0"/>
              </a:rPr>
              <a:t>RNA can “snap” into pattern and act like enzyme</a:t>
            </a:r>
          </a:p>
          <a:p>
            <a:endParaRPr lang="en-US" sz="2000" dirty="0">
              <a:latin typeface="Arial" charset="0"/>
            </a:endParaRPr>
          </a:p>
          <a:p>
            <a:endParaRPr lang="en-US" sz="2000" dirty="0">
              <a:latin typeface="Arial" charset="0"/>
            </a:endParaRPr>
          </a:p>
          <a:p>
            <a:r>
              <a:rPr lang="en-US" sz="2000" b="1" dirty="0">
                <a:latin typeface="Arial" charset="0"/>
              </a:rPr>
              <a:t>Weak points:</a:t>
            </a:r>
          </a:p>
          <a:p>
            <a:pPr marL="342900" indent="-342900">
              <a:buFont typeface="Arial" panose="020B0604020202020204" pitchFamily="34" charset="0"/>
              <a:buChar char="•"/>
            </a:pPr>
            <a:r>
              <a:rPr lang="en-US" sz="2000" dirty="0">
                <a:latin typeface="Arial" charset="0"/>
              </a:rPr>
              <a:t>Modern systems RNA doesn’t replicate</a:t>
            </a:r>
          </a:p>
          <a:p>
            <a:pPr marL="342900" indent="-342900">
              <a:buFont typeface="Arial" panose="020B0604020202020204" pitchFamily="34" charset="0"/>
              <a:buChar char="•"/>
            </a:pPr>
            <a:r>
              <a:rPr lang="en-US" sz="2000" dirty="0">
                <a:latin typeface="Arial" charset="0"/>
              </a:rPr>
              <a:t>RNA without DNA?</a:t>
            </a:r>
          </a:p>
          <a:p>
            <a:pPr marL="342900" indent="-342900">
              <a:buFont typeface="Arial" panose="020B0604020202020204" pitchFamily="34" charset="0"/>
              <a:buChar char="•"/>
            </a:pPr>
            <a:r>
              <a:rPr lang="en-US" sz="2000" dirty="0">
                <a:latin typeface="Arial" charset="0"/>
              </a:rPr>
              <a:t>Not double stranded – probs?</a:t>
            </a:r>
          </a:p>
        </p:txBody>
      </p:sp>
      <p:sp>
        <p:nvSpPr>
          <p:cNvPr id="166915" name="Text Box 3"/>
          <p:cNvSpPr txBox="1">
            <a:spLocks noChangeArrowheads="1"/>
          </p:cNvSpPr>
          <p:nvPr/>
        </p:nvSpPr>
        <p:spPr bwMode="auto">
          <a:xfrm>
            <a:off x="1739445" y="204205"/>
            <a:ext cx="6067881"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b="1" dirty="0">
                <a:solidFill>
                  <a:srgbClr val="0000FF"/>
                </a:solidFill>
              </a:rPr>
              <a:t>ASSEMBLY OF AN INFORMATION BEARING POLYMER:</a:t>
            </a:r>
          </a:p>
        </p:txBody>
      </p:sp>
      <p:pic>
        <p:nvPicPr>
          <p:cNvPr id="12290" name="Picture 2" descr="http://images.nigms.nih.gov/imageRepository/2554/R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109" y="204205"/>
            <a:ext cx="1885950" cy="5334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B465A1-3FBE-4296-A585-82F8D0762EAC}"/>
              </a:ext>
            </a:extLst>
          </p:cNvPr>
          <p:cNvSpPr txBox="1"/>
          <p:nvPr/>
        </p:nvSpPr>
        <p:spPr>
          <a:xfrm>
            <a:off x="5740484" y="4785872"/>
            <a:ext cx="3254625" cy="1200329"/>
          </a:xfrm>
          <a:prstGeom prst="rect">
            <a:avLst/>
          </a:prstGeom>
          <a:solidFill>
            <a:schemeClr val="bg2"/>
          </a:solidFill>
        </p:spPr>
        <p:txBody>
          <a:bodyPr wrap="square">
            <a:spAutoFit/>
          </a:bodyPr>
          <a:lstStyle/>
          <a:p>
            <a:r>
              <a:rPr lang="en-US" dirty="0">
                <a:hlinkClick r:id="rId3"/>
              </a:rPr>
              <a:t>https://www.youtube.com/watch?v=K1xnYFCZ9Yg</a:t>
            </a:r>
            <a:r>
              <a:rPr lang="en-US" dirty="0"/>
              <a:t> </a:t>
            </a:r>
          </a:p>
        </p:txBody>
      </p:sp>
    </p:spTree>
    <p:extLst>
      <p:ext uri="{BB962C8B-B14F-4D97-AF65-F5344CB8AC3E}">
        <p14:creationId xmlns:p14="http://schemas.microsoft.com/office/powerpoint/2010/main" val="1152139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461962" y="1462882"/>
            <a:ext cx="8392214" cy="408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None/>
            </a:pPr>
            <a:r>
              <a:rPr lang="en-US" sz="2000" b="1" dirty="0">
                <a:solidFill>
                  <a:srgbClr val="FF3300"/>
                </a:solidFill>
                <a:latin typeface="Arial" charset="0"/>
              </a:rPr>
              <a:t>A DNA WORLD?</a:t>
            </a:r>
          </a:p>
          <a:p>
            <a:pPr>
              <a:buClr>
                <a:srgbClr val="FF3300"/>
              </a:buClr>
              <a:buFont typeface="Wingdings" pitchFamily="2" charset="2"/>
              <a:buNone/>
            </a:pPr>
            <a:endParaRPr lang="en-US" sz="2000" b="1" dirty="0">
              <a:solidFill>
                <a:srgbClr val="FF3300"/>
              </a:solidFill>
              <a:latin typeface="Arial" charset="0"/>
            </a:endParaRPr>
          </a:p>
          <a:p>
            <a:pPr>
              <a:buClr>
                <a:srgbClr val="FF3300"/>
              </a:buClr>
              <a:buFont typeface="Wingdings" pitchFamily="2" charset="2"/>
              <a:buNone/>
            </a:pPr>
            <a:r>
              <a:rPr lang="en-US" sz="2000" b="1" dirty="0">
                <a:latin typeface="Arial" charset="0"/>
              </a:rPr>
              <a:t>Strong Points:</a:t>
            </a:r>
          </a:p>
          <a:p>
            <a:pPr marL="342900" indent="-342900">
              <a:buClr>
                <a:srgbClr val="FF3300"/>
              </a:buClr>
              <a:buFont typeface="Arial" panose="020B0604020202020204" pitchFamily="34" charset="0"/>
              <a:buChar char="•"/>
            </a:pPr>
            <a:r>
              <a:rPr lang="en-US" sz="2000" dirty="0">
                <a:latin typeface="Arial" charset="0"/>
              </a:rPr>
              <a:t>Very good at storing info</a:t>
            </a:r>
          </a:p>
          <a:p>
            <a:pPr marL="342900" indent="-342900">
              <a:buClr>
                <a:srgbClr val="FF3300"/>
              </a:buClr>
              <a:buFont typeface="Arial" panose="020B0604020202020204" pitchFamily="34" charset="0"/>
              <a:buChar char="•"/>
            </a:pPr>
            <a:r>
              <a:rPr lang="en-US" sz="2000" dirty="0">
                <a:latin typeface="Arial" charset="0"/>
              </a:rPr>
              <a:t>Codes for RNA and Protein</a:t>
            </a:r>
          </a:p>
          <a:p>
            <a:pPr marL="342900" indent="-342900">
              <a:buClr>
                <a:srgbClr val="FF3300"/>
              </a:buClr>
              <a:buFont typeface="Arial" panose="020B0604020202020204" pitchFamily="34" charset="0"/>
              <a:buChar char="•"/>
            </a:pPr>
            <a:r>
              <a:rPr lang="en-US" sz="2000" dirty="0">
                <a:latin typeface="Arial" charset="0"/>
              </a:rPr>
              <a:t>Double stranded – backup</a:t>
            </a:r>
          </a:p>
          <a:p>
            <a:pPr marL="342900" indent="-342900">
              <a:buClr>
                <a:srgbClr val="FF3300"/>
              </a:buClr>
              <a:buFont typeface="Arial" panose="020B0604020202020204" pitchFamily="34" charset="0"/>
              <a:buChar char="•"/>
            </a:pPr>
            <a:r>
              <a:rPr lang="en-US" sz="2000" dirty="0">
                <a:latin typeface="Arial" charset="0"/>
              </a:rPr>
              <a:t>Stable</a:t>
            </a:r>
            <a:endParaRPr lang="en-US" sz="2000" b="1" dirty="0">
              <a:latin typeface="Arial" charset="0"/>
            </a:endParaRPr>
          </a:p>
          <a:p>
            <a:pPr>
              <a:buClr>
                <a:srgbClr val="FF3300"/>
              </a:buClr>
              <a:buFont typeface="Wingdings" pitchFamily="2" charset="2"/>
              <a:buNone/>
            </a:pPr>
            <a:endParaRPr lang="en-US" sz="2000" b="1" dirty="0">
              <a:latin typeface="Arial" charset="0"/>
            </a:endParaRPr>
          </a:p>
          <a:p>
            <a:pPr>
              <a:buClr>
                <a:srgbClr val="FF3300"/>
              </a:buClr>
              <a:buFont typeface="Wingdings" pitchFamily="2" charset="2"/>
              <a:buNone/>
            </a:pPr>
            <a:r>
              <a:rPr lang="en-US" sz="2000" b="1" dirty="0">
                <a:latin typeface="Arial" charset="0"/>
              </a:rPr>
              <a:t>Weak Points</a:t>
            </a:r>
          </a:p>
          <a:p>
            <a:pPr marL="342900" indent="-342900">
              <a:buClr>
                <a:srgbClr val="FF3300"/>
              </a:buClr>
              <a:buFont typeface="Arial" panose="020B0604020202020204" pitchFamily="34" charset="0"/>
              <a:buChar char="•"/>
            </a:pPr>
            <a:r>
              <a:rPr lang="en-US" sz="2000" dirty="0">
                <a:latin typeface="Arial" charset="0"/>
              </a:rPr>
              <a:t>Can not catalyze reactions (ZERO catalytic ability)</a:t>
            </a:r>
          </a:p>
          <a:p>
            <a:pPr marL="342900" indent="-342900">
              <a:buClr>
                <a:srgbClr val="FF3300"/>
              </a:buClr>
              <a:buFont typeface="Arial" panose="020B0604020202020204" pitchFamily="34" charset="0"/>
              <a:buChar char="•"/>
            </a:pPr>
            <a:r>
              <a:rPr lang="en-US" sz="2000" dirty="0">
                <a:latin typeface="Arial" charset="0"/>
              </a:rPr>
              <a:t>Hard to replicate without other molecules</a:t>
            </a:r>
          </a:p>
          <a:p>
            <a:pPr marL="342900" indent="-342900">
              <a:buClr>
                <a:srgbClr val="FF3300"/>
              </a:buClr>
              <a:buFont typeface="Arial" panose="020B0604020202020204" pitchFamily="34" charset="0"/>
              <a:buChar char="•"/>
            </a:pPr>
            <a:endParaRPr lang="en-US" sz="2000" dirty="0">
              <a:latin typeface="Arial" charset="0"/>
            </a:endParaRPr>
          </a:p>
          <a:p>
            <a:pPr marL="342900" indent="-342900">
              <a:buClr>
                <a:srgbClr val="FF3300"/>
              </a:buClr>
              <a:buFont typeface="Arial" panose="020B0604020202020204" pitchFamily="34" charset="0"/>
              <a:buChar char="•"/>
            </a:pPr>
            <a:endParaRPr lang="en-US" sz="2000" dirty="0">
              <a:latin typeface="Arial" charset="0"/>
            </a:endParaRPr>
          </a:p>
        </p:txBody>
      </p:sp>
      <p:sp>
        <p:nvSpPr>
          <p:cNvPr id="166915" name="Text Box 3"/>
          <p:cNvSpPr txBox="1">
            <a:spLocks noChangeArrowheads="1"/>
          </p:cNvSpPr>
          <p:nvPr/>
        </p:nvSpPr>
        <p:spPr bwMode="auto">
          <a:xfrm>
            <a:off x="740677" y="204205"/>
            <a:ext cx="7066649"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b="1" dirty="0">
                <a:solidFill>
                  <a:srgbClr val="0000FF"/>
                </a:solidFill>
              </a:rPr>
              <a:t>ASSEMBLY OF AN INFORMATION BEARING POLYMER:</a:t>
            </a:r>
          </a:p>
        </p:txBody>
      </p:sp>
      <p:pic>
        <p:nvPicPr>
          <p:cNvPr id="4" name="Picture 2" descr="http://ghr.nlm.nih.gov/handbook/illustrations/dnastruct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213"/>
          <a:stretch/>
        </p:blipFill>
        <p:spPr bwMode="auto">
          <a:xfrm>
            <a:off x="7654925" y="434306"/>
            <a:ext cx="2773363" cy="5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49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2945" y="2387715"/>
            <a:ext cx="7024359" cy="646331"/>
          </a:xfrm>
          <a:prstGeom prst="rect">
            <a:avLst/>
          </a:prstGeom>
          <a:noFill/>
        </p:spPr>
        <p:txBody>
          <a:bodyPr wrap="none" rtlCol="0">
            <a:spAutoFit/>
          </a:bodyPr>
          <a:lstStyle/>
          <a:p>
            <a:pPr algn="ctr"/>
            <a:r>
              <a:rPr lang="en-US" sz="3600" dirty="0">
                <a:solidFill>
                  <a:srgbClr val="FF6600"/>
                </a:solidFill>
                <a:latin typeface="Arial" panose="020B0604020202020204" pitchFamily="34" charset="0"/>
                <a:cs typeface="Arial" panose="020B0604020202020204" pitchFamily="34" charset="0"/>
              </a:rPr>
              <a:t>What’s the most likely candidate?</a:t>
            </a:r>
          </a:p>
        </p:txBody>
      </p:sp>
      <p:sp>
        <p:nvSpPr>
          <p:cNvPr id="3" name="TextBox 2">
            <a:extLst>
              <a:ext uri="{FF2B5EF4-FFF2-40B4-BE49-F238E27FC236}">
                <a16:creationId xmlns:a16="http://schemas.microsoft.com/office/drawing/2014/main" id="{D0031614-DC2B-D855-B1BE-93A68A072D57}"/>
              </a:ext>
            </a:extLst>
          </p:cNvPr>
          <p:cNvSpPr txBox="1"/>
          <p:nvPr/>
        </p:nvSpPr>
        <p:spPr>
          <a:xfrm>
            <a:off x="5740484" y="4785872"/>
            <a:ext cx="3254625" cy="1200329"/>
          </a:xfrm>
          <a:prstGeom prst="rect">
            <a:avLst/>
          </a:prstGeom>
          <a:solidFill>
            <a:schemeClr val="bg2"/>
          </a:solidFill>
        </p:spPr>
        <p:txBody>
          <a:bodyPr wrap="square">
            <a:spAutoFit/>
          </a:bodyPr>
          <a:lstStyle/>
          <a:p>
            <a:r>
              <a:rPr lang="en-US" dirty="0">
                <a:hlinkClick r:id="rId2"/>
              </a:rPr>
              <a:t>https://www.youtube.com/watch?v=K1xnYFCZ9Yg</a:t>
            </a:r>
            <a:r>
              <a:rPr lang="en-US" dirty="0"/>
              <a:t> </a:t>
            </a:r>
          </a:p>
        </p:txBody>
      </p:sp>
    </p:spTree>
    <p:extLst>
      <p:ext uri="{BB962C8B-B14F-4D97-AF65-F5344CB8AC3E}">
        <p14:creationId xmlns:p14="http://schemas.microsoft.com/office/powerpoint/2010/main" val="2490880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0125" y="243681"/>
            <a:ext cx="5714999"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RNA World Hypothesis</a:t>
            </a:r>
            <a:endParaRPr lang="en-GB" sz="3600" dirty="0">
              <a:latin typeface="Arial" panose="020B0604020202020204" pitchFamily="34" charset="0"/>
              <a:cs typeface="Arial" panose="020B0604020202020204" pitchFamily="34" charset="0"/>
            </a:endParaRPr>
          </a:p>
        </p:txBody>
      </p:sp>
      <p:pic>
        <p:nvPicPr>
          <p:cNvPr id="3" name="Picture 2" descr="http://images.nigms.nih.gov/imageRepository/2554/RNA.jpg">
            <a:extLst>
              <a:ext uri="{FF2B5EF4-FFF2-40B4-BE49-F238E27FC236}">
                <a16:creationId xmlns:a16="http://schemas.microsoft.com/office/drawing/2014/main" id="{9FE94AF0-26C5-4E86-9CF6-A481EE4F8E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 y="-61890"/>
            <a:ext cx="2209800" cy="6249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D128D5-4BC2-3A80-580C-48098E37B3FA}"/>
              </a:ext>
            </a:extLst>
          </p:cNvPr>
          <p:cNvSpPr txBox="1"/>
          <p:nvPr/>
        </p:nvSpPr>
        <p:spPr>
          <a:xfrm>
            <a:off x="2701925" y="1386681"/>
            <a:ext cx="7648248" cy="2308324"/>
          </a:xfrm>
          <a:prstGeom prst="rect">
            <a:avLst/>
          </a:prstGeom>
          <a:noFill/>
        </p:spPr>
        <p:txBody>
          <a:bodyPr wrap="none" rtlCol="0">
            <a:spAutoFit/>
          </a:bodyPr>
          <a:lstStyle/>
          <a:p>
            <a:pPr marL="342900" indent="-342900">
              <a:buFont typeface="Arial" panose="020B0604020202020204" pitchFamily="34" charset="0"/>
              <a:buChar char="•"/>
            </a:pPr>
            <a:r>
              <a:rPr lang="en-US" dirty="0"/>
              <a:t>Nucleotides present in soup</a:t>
            </a:r>
          </a:p>
          <a:p>
            <a:pPr marL="342900" indent="-342900">
              <a:buFont typeface="Arial" panose="020B0604020202020204" pitchFamily="34" charset="0"/>
              <a:buChar char="•"/>
            </a:pPr>
            <a:r>
              <a:rPr lang="en-US" dirty="0"/>
              <a:t>Chains of RNA formed naturally</a:t>
            </a:r>
          </a:p>
          <a:p>
            <a:pPr marL="342900" indent="-342900">
              <a:buFont typeface="Arial" panose="020B0604020202020204" pitchFamily="34" charset="0"/>
              <a:buChar char="•"/>
            </a:pPr>
            <a:r>
              <a:rPr lang="en-US" dirty="0"/>
              <a:t>Some of these “folded” into shapes with catalytic abilities</a:t>
            </a:r>
          </a:p>
          <a:p>
            <a:pPr marL="342900" indent="-342900">
              <a:buFont typeface="Arial" panose="020B0604020202020204" pitchFamily="34" charset="0"/>
              <a:buChar char="•"/>
            </a:pPr>
            <a:r>
              <a:rPr lang="en-US" dirty="0"/>
              <a:t>TONS of free nucleotides</a:t>
            </a:r>
          </a:p>
          <a:p>
            <a:pPr marL="342900" indent="-342900">
              <a:buFont typeface="Arial" panose="020B0604020202020204" pitchFamily="34" charset="0"/>
              <a:buChar char="•"/>
            </a:pPr>
            <a:r>
              <a:rPr lang="en-US" dirty="0"/>
              <a:t>One of these gained replication ability</a:t>
            </a:r>
          </a:p>
          <a:p>
            <a:pPr marL="342900" indent="-342900">
              <a:buFont typeface="Arial" panose="020B0604020202020204" pitchFamily="34" charset="0"/>
              <a:buChar char="•"/>
            </a:pPr>
            <a:r>
              <a:rPr lang="en-US" dirty="0"/>
              <a:t>First proto-life</a:t>
            </a:r>
          </a:p>
        </p:txBody>
      </p:sp>
    </p:spTree>
    <p:extLst>
      <p:ext uri="{BB962C8B-B14F-4D97-AF65-F5344CB8AC3E}">
        <p14:creationId xmlns:p14="http://schemas.microsoft.com/office/powerpoint/2010/main" val="378907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2D46-999A-CFC2-7476-C3E0F4ABEE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672DE0-F274-2D79-95F6-A64CC777D756}"/>
              </a:ext>
            </a:extLst>
          </p:cNvPr>
          <p:cNvSpPr txBox="1"/>
          <p:nvPr/>
        </p:nvSpPr>
        <p:spPr>
          <a:xfrm>
            <a:off x="3134236" y="548482"/>
            <a:ext cx="5006499" cy="646331"/>
          </a:xfrm>
          <a:prstGeom prst="rect">
            <a:avLst/>
          </a:prstGeom>
          <a:noFill/>
        </p:spPr>
        <p:txBody>
          <a:bodyPr wrap="none" rtlCol="0">
            <a:spAutoFit/>
          </a:bodyPr>
          <a:lstStyle/>
          <a:p>
            <a:r>
              <a:rPr lang="en-US" sz="3600" dirty="0">
                <a:solidFill>
                  <a:srgbClr val="FF6600"/>
                </a:solidFill>
                <a:latin typeface="Arial" panose="020B0604020202020204" pitchFamily="34" charset="0"/>
                <a:cs typeface="Arial" panose="020B0604020202020204" pitchFamily="34" charset="0"/>
              </a:rPr>
              <a:t>Where do viruses fit in?</a:t>
            </a:r>
          </a:p>
        </p:txBody>
      </p:sp>
      <p:pic>
        <p:nvPicPr>
          <p:cNvPr id="9218" name="Picture 2" descr="figure1">
            <a:extLst>
              <a:ext uri="{FF2B5EF4-FFF2-40B4-BE49-F238E27FC236}">
                <a16:creationId xmlns:a16="http://schemas.microsoft.com/office/drawing/2014/main" id="{06056255-C089-2650-080A-EC3C8F1DD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675" y="913145"/>
            <a:ext cx="7893398" cy="450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A4010E-D12C-A5EA-D28E-6617A39F9320}"/>
              </a:ext>
            </a:extLst>
          </p:cNvPr>
          <p:cNvSpPr txBox="1"/>
          <p:nvPr/>
        </p:nvSpPr>
        <p:spPr>
          <a:xfrm>
            <a:off x="7654926" y="5849511"/>
            <a:ext cx="1762021" cy="307777"/>
          </a:xfrm>
          <a:prstGeom prst="rect">
            <a:avLst/>
          </a:prstGeom>
          <a:noFill/>
        </p:spPr>
        <p:txBody>
          <a:bodyPr wrap="none" rtlCol="0">
            <a:spAutoFit/>
          </a:bodyPr>
          <a:lstStyle/>
          <a:p>
            <a:r>
              <a:rPr lang="en-US" sz="1400" dirty="0" err="1"/>
              <a:t>Durzynska</a:t>
            </a:r>
            <a:r>
              <a:rPr lang="en-US" sz="1400" dirty="0"/>
              <a:t> et al. 2015</a:t>
            </a:r>
          </a:p>
        </p:txBody>
      </p:sp>
    </p:spTree>
    <p:extLst>
      <p:ext uri="{BB962C8B-B14F-4D97-AF65-F5344CB8AC3E}">
        <p14:creationId xmlns:p14="http://schemas.microsoft.com/office/powerpoint/2010/main" val="1729602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8EC8C-2C51-9D9E-AFE3-496D11FADE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02FFE1-6304-55D2-D039-F42F7F4A5D04}"/>
              </a:ext>
            </a:extLst>
          </p:cNvPr>
          <p:cNvSpPr txBox="1"/>
          <p:nvPr/>
        </p:nvSpPr>
        <p:spPr>
          <a:xfrm>
            <a:off x="5506246" y="1920081"/>
            <a:ext cx="2620963" cy="1754326"/>
          </a:xfrm>
          <a:prstGeom prst="rect">
            <a:avLst/>
          </a:prstGeom>
          <a:noFill/>
        </p:spPr>
        <p:txBody>
          <a:bodyPr wrap="square" rtlCol="0">
            <a:spAutoFit/>
          </a:bodyPr>
          <a:lstStyle/>
          <a:p>
            <a:pPr algn="ctr"/>
            <a:r>
              <a:rPr lang="en-US" sz="3600" dirty="0">
                <a:solidFill>
                  <a:srgbClr val="FF6600"/>
                </a:solidFill>
                <a:latin typeface="Arial" panose="020B0604020202020204" pitchFamily="34" charset="0"/>
                <a:cs typeface="Arial" panose="020B0604020202020204" pitchFamily="34" charset="0"/>
              </a:rPr>
              <a:t>Why the transition to DNA?</a:t>
            </a:r>
            <a:endParaRPr lang="en-GB" sz="3600" dirty="0">
              <a:solidFill>
                <a:srgbClr val="FF6600"/>
              </a:solidFill>
              <a:latin typeface="Arial" panose="020B0604020202020204" pitchFamily="34" charset="0"/>
              <a:cs typeface="Arial" panose="020B0604020202020204" pitchFamily="34" charset="0"/>
            </a:endParaRPr>
          </a:p>
        </p:txBody>
      </p:sp>
      <p:pic>
        <p:nvPicPr>
          <p:cNvPr id="3" name="Picture 2" descr="http://images.nigms.nih.gov/imageRepository/2554/RNA.jpg">
            <a:extLst>
              <a:ext uri="{FF2B5EF4-FFF2-40B4-BE49-F238E27FC236}">
                <a16:creationId xmlns:a16="http://schemas.microsoft.com/office/drawing/2014/main" id="{79563E88-4E80-8623-4CCD-1E279506DF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725" y="-37056"/>
            <a:ext cx="2209800" cy="62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14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4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491" y="1"/>
            <a:ext cx="6984709" cy="615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681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A36D6-4245-4A33-9218-9C1EE0E190D4}"/>
              </a:ext>
            </a:extLst>
          </p:cNvPr>
          <p:cNvSpPr txBox="1"/>
          <p:nvPr/>
        </p:nvSpPr>
        <p:spPr>
          <a:xfrm>
            <a:off x="3377892" y="472281"/>
            <a:ext cx="4134465"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Another hypothesis</a:t>
            </a:r>
          </a:p>
        </p:txBody>
      </p:sp>
      <p:pic>
        <p:nvPicPr>
          <p:cNvPr id="9218" name="Picture 2" descr="figure1">
            <a:extLst>
              <a:ext uri="{FF2B5EF4-FFF2-40B4-BE49-F238E27FC236}">
                <a16:creationId xmlns:a16="http://schemas.microsoft.com/office/drawing/2014/main" id="{BFC51DD5-08F9-447B-BD6F-F7D2B54F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675" y="913145"/>
            <a:ext cx="7893398" cy="450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27234E-3DC7-464F-B09E-60A886A22805}"/>
              </a:ext>
            </a:extLst>
          </p:cNvPr>
          <p:cNvSpPr txBox="1"/>
          <p:nvPr/>
        </p:nvSpPr>
        <p:spPr>
          <a:xfrm>
            <a:off x="7654926" y="5849511"/>
            <a:ext cx="1762021" cy="307777"/>
          </a:xfrm>
          <a:prstGeom prst="rect">
            <a:avLst/>
          </a:prstGeom>
          <a:noFill/>
        </p:spPr>
        <p:txBody>
          <a:bodyPr wrap="none" rtlCol="0">
            <a:spAutoFit/>
          </a:bodyPr>
          <a:lstStyle/>
          <a:p>
            <a:r>
              <a:rPr lang="en-US" sz="1400" dirty="0" err="1"/>
              <a:t>Durzynska</a:t>
            </a:r>
            <a:r>
              <a:rPr lang="en-US" sz="1400" dirty="0"/>
              <a:t> et al. 2015</a:t>
            </a:r>
          </a:p>
        </p:txBody>
      </p:sp>
      <p:sp>
        <p:nvSpPr>
          <p:cNvPr id="5" name="TextBox 4">
            <a:extLst>
              <a:ext uri="{FF2B5EF4-FFF2-40B4-BE49-F238E27FC236}">
                <a16:creationId xmlns:a16="http://schemas.microsoft.com/office/drawing/2014/main" id="{FBAF9E99-CECC-5995-139D-22684485CE1C}"/>
              </a:ext>
            </a:extLst>
          </p:cNvPr>
          <p:cNvSpPr txBox="1"/>
          <p:nvPr/>
        </p:nvSpPr>
        <p:spPr>
          <a:xfrm>
            <a:off x="873125" y="1303365"/>
            <a:ext cx="8820300" cy="4216539"/>
          </a:xfrm>
          <a:prstGeom prst="rect">
            <a:avLst/>
          </a:prstGeom>
          <a:noFill/>
        </p:spPr>
        <p:txBody>
          <a:bodyPr wrap="none" rtlCol="0">
            <a:sp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Patrick </a:t>
            </a:r>
            <a:r>
              <a:rPr lang="en-US" sz="3200" dirty="0" err="1">
                <a:latin typeface="Arial" panose="020B0604020202020204" pitchFamily="34" charset="0"/>
                <a:cs typeface="Arial" panose="020B0604020202020204" pitchFamily="34" charset="0"/>
              </a:rPr>
              <a:t>Forterre</a:t>
            </a:r>
            <a:r>
              <a:rPr lang="en-US" sz="3200" dirty="0">
                <a:latin typeface="Arial" panose="020B0604020202020204" pitchFamily="34" charset="0"/>
                <a:cs typeface="Arial" panose="020B0604020202020204" pitchFamily="34" charset="0"/>
              </a:rPr>
              <a:t> (2015)</a:t>
            </a:r>
          </a:p>
          <a:p>
            <a:pPr marL="912813"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RNA world</a:t>
            </a:r>
          </a:p>
          <a:p>
            <a:pPr marL="912813"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Viruses already present (</a:t>
            </a:r>
            <a:r>
              <a:rPr lang="en-US" sz="2800" dirty="0">
                <a:solidFill>
                  <a:srgbClr val="FF6600"/>
                </a:solidFill>
                <a:latin typeface="Arial" panose="020B0604020202020204" pitchFamily="34" charset="0"/>
                <a:cs typeface="Arial" panose="020B0604020202020204" pitchFamily="34" charset="0"/>
              </a:rPr>
              <a:t>virus genetic material?</a:t>
            </a:r>
            <a:r>
              <a:rPr lang="en-US" sz="2800" dirty="0">
                <a:latin typeface="Arial" panose="020B0604020202020204" pitchFamily="34" charset="0"/>
                <a:cs typeface="Arial" panose="020B0604020202020204" pitchFamily="34" charset="0"/>
              </a:rPr>
              <a:t>)</a:t>
            </a:r>
          </a:p>
          <a:p>
            <a:pPr marL="912813"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Virus evolved DNA (</a:t>
            </a:r>
            <a:r>
              <a:rPr lang="en-US" sz="2800" dirty="0">
                <a:solidFill>
                  <a:srgbClr val="FF6600"/>
                </a:solidFill>
                <a:latin typeface="Arial" panose="020B0604020202020204" pitchFamily="34" charset="0"/>
                <a:cs typeface="Arial" panose="020B0604020202020204" pitchFamily="34" charset="0"/>
              </a:rPr>
              <a:t>why?</a:t>
            </a:r>
            <a:r>
              <a:rPr lang="en-US" sz="2800" dirty="0">
                <a:latin typeface="Arial" panose="020B0604020202020204" pitchFamily="34" charset="0"/>
                <a:cs typeface="Arial" panose="020B0604020202020204" pitchFamily="34" charset="0"/>
              </a:rPr>
              <a:t>)</a:t>
            </a:r>
          </a:p>
          <a:p>
            <a:pPr marL="912813"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DNA virus coexist in cell</a:t>
            </a:r>
          </a:p>
          <a:p>
            <a:pPr marL="912813"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DNA coopted by host</a:t>
            </a:r>
          </a:p>
          <a:p>
            <a:pPr marL="344488" lvl="1" indent="-344488">
              <a:buFont typeface="Arial" panose="020B0604020202020204" pitchFamily="34" charset="0"/>
              <a:buChar char="•"/>
            </a:pPr>
            <a:endParaRPr lang="en-US" sz="3200" dirty="0">
              <a:solidFill>
                <a:srgbClr val="FF6600"/>
              </a:solidFill>
              <a:latin typeface="Arial" panose="020B0604020202020204" pitchFamily="34" charset="0"/>
              <a:cs typeface="Arial" panose="020B0604020202020204" pitchFamily="34" charset="0"/>
            </a:endParaRPr>
          </a:p>
          <a:p>
            <a:pPr marL="344488" lvl="1" indent="-344488">
              <a:buFont typeface="Arial" panose="020B0604020202020204" pitchFamily="34" charset="0"/>
              <a:buChar char="•"/>
            </a:pPr>
            <a:r>
              <a:rPr lang="en-US" sz="3200" dirty="0">
                <a:solidFill>
                  <a:srgbClr val="FF6600"/>
                </a:solidFill>
                <a:latin typeface="Arial" panose="020B0604020202020204" pitchFamily="34" charset="0"/>
                <a:cs typeface="Arial" panose="020B0604020202020204" pitchFamily="34" charset="0"/>
              </a:rPr>
              <a:t>What else is possible?</a:t>
            </a:r>
          </a:p>
          <a:p>
            <a:pPr marL="798513" lvl="1"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2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3074"/>
          <p:cNvSpPr txBox="1">
            <a:spLocks noChangeArrowheads="1"/>
          </p:cNvSpPr>
          <p:nvPr/>
        </p:nvSpPr>
        <p:spPr bwMode="auto">
          <a:xfrm>
            <a:off x="339725" y="4508772"/>
            <a:ext cx="7298204" cy="131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sz="2000" b="1" dirty="0">
                <a:latin typeface="Arial" pitchFamily="34" charset="0"/>
                <a:cs typeface="Arial" pitchFamily="34" charset="0"/>
              </a:rPr>
              <a:t>    Cost of Mutation 	</a:t>
            </a:r>
            <a:r>
              <a:rPr lang="en-US" sz="2000" dirty="0">
                <a:latin typeface="Arial" pitchFamily="34" charset="0"/>
                <a:cs typeface="Arial" pitchFamily="34" charset="0"/>
              </a:rPr>
              <a:t>	  </a:t>
            </a:r>
            <a:r>
              <a:rPr lang="en-US" sz="2000" b="1" dirty="0">
                <a:latin typeface="Arial" pitchFamily="34" charset="0"/>
                <a:cs typeface="Arial" pitchFamily="34" charset="0"/>
              </a:rPr>
              <a:t>Critical Genome Size</a:t>
            </a:r>
          </a:p>
          <a:p>
            <a:r>
              <a:rPr lang="en-US" sz="2000" dirty="0">
                <a:latin typeface="Arial" pitchFamily="34" charset="0"/>
                <a:cs typeface="Arial" pitchFamily="34" charset="0"/>
              </a:rPr>
              <a:t>	    1				     320</a:t>
            </a:r>
          </a:p>
          <a:p>
            <a:r>
              <a:rPr lang="en-US" sz="2000" dirty="0">
                <a:latin typeface="Arial" pitchFamily="34" charset="0"/>
                <a:cs typeface="Arial" pitchFamily="34" charset="0"/>
              </a:rPr>
              <a:t>	  10				  7,680</a:t>
            </a:r>
          </a:p>
          <a:p>
            <a:r>
              <a:rPr lang="en-US" sz="2000" dirty="0">
                <a:latin typeface="Arial" pitchFamily="34" charset="0"/>
                <a:cs typeface="Arial" pitchFamily="34" charset="0"/>
              </a:rPr>
              <a:t>	100				15,350</a:t>
            </a:r>
          </a:p>
        </p:txBody>
      </p:sp>
      <p:sp>
        <p:nvSpPr>
          <p:cNvPr id="171012" name="Text Box 3076"/>
          <p:cNvSpPr txBox="1">
            <a:spLocks noChangeArrowheads="1"/>
          </p:cNvSpPr>
          <p:nvPr/>
        </p:nvSpPr>
        <p:spPr bwMode="auto">
          <a:xfrm>
            <a:off x="2832343" y="204205"/>
            <a:ext cx="5218861" cy="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pPr algn="ctr"/>
            <a:r>
              <a:rPr lang="en-US" sz="3200" b="1" dirty="0">
                <a:solidFill>
                  <a:srgbClr val="0000FF"/>
                </a:solidFill>
                <a:latin typeface="Arial" pitchFamily="34" charset="0"/>
                <a:cs typeface="Arial" pitchFamily="34" charset="0"/>
              </a:rPr>
              <a:t>Evolution of Genome Size</a:t>
            </a:r>
          </a:p>
        </p:txBody>
      </p:sp>
      <p:sp>
        <p:nvSpPr>
          <p:cNvPr id="171013" name="Text Box 3077"/>
          <p:cNvSpPr txBox="1">
            <a:spLocks noChangeArrowheads="1"/>
          </p:cNvSpPr>
          <p:nvPr/>
        </p:nvSpPr>
        <p:spPr bwMode="auto">
          <a:xfrm>
            <a:off x="593920" y="3083520"/>
            <a:ext cx="7298204" cy="125184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marL="342900" indent="-342900">
              <a:buFont typeface="Arial" panose="020B0604020202020204" pitchFamily="34" charset="0"/>
              <a:buChar char="•"/>
            </a:pPr>
            <a:r>
              <a:rPr lang="en-US" sz="2800" dirty="0">
                <a:latin typeface="Arial" pitchFamily="34" charset="0"/>
                <a:cs typeface="Arial" pitchFamily="34" charset="0"/>
              </a:rPr>
              <a:t>To get larger genome</a:t>
            </a:r>
          </a:p>
          <a:p>
            <a:pPr marL="912813" lvl="1" indent="-457200">
              <a:buFont typeface="Arial" panose="020B0604020202020204" pitchFamily="34" charset="0"/>
              <a:buChar char="–"/>
            </a:pPr>
            <a:r>
              <a:rPr lang="en-US" dirty="0">
                <a:latin typeface="Arial" pitchFamily="34" charset="0"/>
                <a:cs typeface="Arial" pitchFamily="34" charset="0"/>
              </a:rPr>
              <a:t>Reduce error rate </a:t>
            </a:r>
            <a:r>
              <a:rPr lang="en-US" b="1" dirty="0">
                <a:latin typeface="Arial" pitchFamily="34" charset="0"/>
                <a:cs typeface="Arial" pitchFamily="34" charset="0"/>
              </a:rPr>
              <a:t>OR</a:t>
            </a:r>
          </a:p>
          <a:p>
            <a:pPr marL="912813" lvl="1" indent="-457200">
              <a:buFont typeface="Arial" panose="020B0604020202020204" pitchFamily="34" charset="0"/>
              <a:buChar char="–"/>
            </a:pPr>
            <a:r>
              <a:rPr lang="en-US" dirty="0">
                <a:latin typeface="Arial" pitchFamily="34" charset="0"/>
                <a:cs typeface="Arial" pitchFamily="34" charset="0"/>
              </a:rPr>
              <a:t>Occupy env where cost of mutation high </a:t>
            </a:r>
          </a:p>
        </p:txBody>
      </p:sp>
      <p:sp>
        <p:nvSpPr>
          <p:cNvPr id="3" name="TextBox 2"/>
          <p:cNvSpPr txBox="1"/>
          <p:nvPr/>
        </p:nvSpPr>
        <p:spPr>
          <a:xfrm>
            <a:off x="593920" y="1085429"/>
            <a:ext cx="6375205" cy="1631216"/>
          </a:xfrm>
          <a:prstGeom prst="rect">
            <a:avLst/>
          </a:prstGeom>
          <a:noFill/>
        </p:spPr>
        <p:txBody>
          <a:bodyPr wrap="square" rtlCol="0">
            <a:spAutoFit/>
          </a:bodyPr>
          <a:lstStyle/>
          <a:p>
            <a:pPr marL="342900" indent="-342900">
              <a:buFont typeface="Arial" pitchFamily="34" charset="0"/>
              <a:buChar char="•"/>
            </a:pPr>
            <a:r>
              <a:rPr lang="en-US" sz="2800" dirty="0">
                <a:latin typeface="Arial" pitchFamily="34" charset="0"/>
                <a:cs typeface="Arial" pitchFamily="34" charset="0"/>
              </a:rPr>
              <a:t>Early RNA life small &amp; not complex</a:t>
            </a:r>
          </a:p>
          <a:p>
            <a:pPr marL="798513" lvl="1" indent="-342900">
              <a:buFont typeface="Arial" panose="020B0604020202020204" pitchFamily="34" charset="0"/>
              <a:buChar char="–"/>
            </a:pPr>
            <a:r>
              <a:rPr lang="en-US" dirty="0">
                <a:latin typeface="Arial" pitchFamily="34" charset="0"/>
                <a:cs typeface="Arial" pitchFamily="34" charset="0"/>
              </a:rPr>
              <a:t>100-300 nucleotides long</a:t>
            </a:r>
          </a:p>
          <a:p>
            <a:pPr marL="798513" lvl="1" indent="-342900">
              <a:buFont typeface="Arial" panose="020B0604020202020204" pitchFamily="34" charset="0"/>
              <a:buChar char="–"/>
            </a:pPr>
            <a:r>
              <a:rPr lang="en-US" dirty="0">
                <a:latin typeface="Arial" pitchFamily="34" charset="0"/>
                <a:cs typeface="Arial" pitchFamily="34" charset="0"/>
              </a:rPr>
              <a:t>Critical max size – </a:t>
            </a:r>
            <a:r>
              <a:rPr lang="en-US" dirty="0">
                <a:solidFill>
                  <a:srgbClr val="FF6600"/>
                </a:solidFill>
                <a:latin typeface="Arial" pitchFamily="34" charset="0"/>
                <a:cs typeface="Arial" pitchFamily="34" charset="0"/>
              </a:rPr>
              <a:t>why?</a:t>
            </a:r>
          </a:p>
          <a:p>
            <a:pPr marL="798513" lvl="1" indent="-342900">
              <a:buFont typeface="Arial" panose="020B0604020202020204" pitchFamily="34" charset="0"/>
              <a:buChar char="–"/>
            </a:pPr>
            <a:r>
              <a:rPr lang="en-US" dirty="0">
                <a:latin typeface="Arial" pitchFamily="34" charset="0"/>
                <a:cs typeface="Arial" pitchFamily="34" charset="0"/>
              </a:rPr>
              <a:t>Paradox – </a:t>
            </a:r>
            <a:r>
              <a:rPr lang="en-US" dirty="0">
                <a:solidFill>
                  <a:srgbClr val="FF6600"/>
                </a:solidFill>
                <a:latin typeface="Arial" pitchFamily="34" charset="0"/>
                <a:cs typeface="Arial" pitchFamily="34" charset="0"/>
              </a:rPr>
              <a:t>how do cells prevent errors?</a:t>
            </a:r>
          </a:p>
        </p:txBody>
      </p:sp>
      <p:pic>
        <p:nvPicPr>
          <p:cNvPr id="10242" name="Picture 2" descr="SmarTaq DNA Polymerase: for highly specific PCR, multiplex PCR and high  sensitivity applications. - Advanced ImmunoChemical Inc.Advanced  ImmunoChemical Inc.">
            <a:extLst>
              <a:ext uri="{FF2B5EF4-FFF2-40B4-BE49-F238E27FC236}">
                <a16:creationId xmlns:a16="http://schemas.microsoft.com/office/drawing/2014/main" id="{E23EF587-8FEC-407D-BD47-D10597442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824534"/>
            <a:ext cx="3667160" cy="26631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9EE807-B2F9-4FED-86B3-780EB66527F5}"/>
              </a:ext>
            </a:extLst>
          </p:cNvPr>
          <p:cNvSpPr txBox="1"/>
          <p:nvPr/>
        </p:nvSpPr>
        <p:spPr>
          <a:xfrm>
            <a:off x="1402349" y="5822174"/>
            <a:ext cx="6836025" cy="261610"/>
          </a:xfrm>
          <a:prstGeom prst="rect">
            <a:avLst/>
          </a:prstGeom>
          <a:noFill/>
        </p:spPr>
        <p:txBody>
          <a:bodyPr wrap="square">
            <a:spAutoFit/>
          </a:bodyPr>
          <a:lstStyle/>
          <a:p>
            <a:r>
              <a:rPr lang="en-US" sz="1100" dirty="0">
                <a:highlight>
                  <a:srgbClr val="000000"/>
                </a:highlight>
                <a:hlinkClick r:id="rId3"/>
              </a:rPr>
              <a:t>https://journals.plos.org/plosone/article/file?id=10.1371/journal.pone.0021904&amp;type=printable</a:t>
            </a:r>
            <a:r>
              <a:rPr lang="en-US" sz="1100" dirty="0">
                <a:highlight>
                  <a:srgbClr val="000000"/>
                </a:highlight>
              </a:rPr>
              <a:t> </a:t>
            </a:r>
          </a:p>
        </p:txBody>
      </p:sp>
      <p:sp>
        <p:nvSpPr>
          <p:cNvPr id="2" name="TextBox 1">
            <a:extLst>
              <a:ext uri="{FF2B5EF4-FFF2-40B4-BE49-F238E27FC236}">
                <a16:creationId xmlns:a16="http://schemas.microsoft.com/office/drawing/2014/main" id="{B7F5B228-ACCD-5B0A-CD3A-34624F5509A2}"/>
              </a:ext>
            </a:extLst>
          </p:cNvPr>
          <p:cNvSpPr txBox="1"/>
          <p:nvPr/>
        </p:nvSpPr>
        <p:spPr>
          <a:xfrm>
            <a:off x="7207285" y="4385310"/>
            <a:ext cx="3429000" cy="1569660"/>
          </a:xfrm>
          <a:prstGeom prst="rect">
            <a:avLst/>
          </a:prstGeom>
          <a:noFill/>
          <a:ln w="57150">
            <a:solidFill>
              <a:schemeClr val="accent2">
                <a:lumMod val="75000"/>
              </a:schemeClr>
            </a:solidFill>
          </a:ln>
        </p:spPr>
        <p:txBody>
          <a:bodyPr wrap="square" rtlCol="0">
            <a:spAutoFit/>
          </a:bodyPr>
          <a:lstStyle/>
          <a:p>
            <a:r>
              <a:rPr lang="en-US" dirty="0"/>
              <a:t>Selection removes individuals that can’t repair errors or prevents them from making them</a:t>
            </a:r>
          </a:p>
        </p:txBody>
      </p:sp>
    </p:spTree>
    <p:extLst>
      <p:ext uri="{BB962C8B-B14F-4D97-AF65-F5344CB8AC3E}">
        <p14:creationId xmlns:p14="http://schemas.microsoft.com/office/powerpoint/2010/main" val="29512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3"/>
                                        </p:tgtEl>
                                        <p:attrNameLst>
                                          <p:attrName>style.visibility</p:attrName>
                                        </p:attrNameLst>
                                      </p:cBhvr>
                                      <p:to>
                                        <p:strVal val="visible"/>
                                      </p:to>
                                    </p:set>
                                    <p:animEffect transition="in" filter="fade">
                                      <p:cBhvr>
                                        <p:cTn id="12" dur="500"/>
                                        <p:tgtEl>
                                          <p:spTgt spid="1710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1010"/>
                                        </p:tgtEl>
                                        <p:attrNameLst>
                                          <p:attrName>style.visibility</p:attrName>
                                        </p:attrNameLst>
                                      </p:cBhvr>
                                      <p:to>
                                        <p:strVal val="visible"/>
                                      </p:to>
                                    </p:set>
                                    <p:animEffect transition="in" filter="fade">
                                      <p:cBhvr>
                                        <p:cTn id="17" dur="500"/>
                                        <p:tgtEl>
                                          <p:spTgt spid="1710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3"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3" descr="Early Earth History"/>
          <p:cNvPicPr>
            <a:picLocks noChangeAspect="1" noChangeArrowheads="1"/>
          </p:cNvPicPr>
          <p:nvPr/>
        </p:nvPicPr>
        <p:blipFill rotWithShape="1">
          <a:blip r:embed="rId2">
            <a:extLst>
              <a:ext uri="{28A0092B-C50C-407E-A947-70E740481C1C}">
                <a14:useLocalDpi xmlns:a14="http://schemas.microsoft.com/office/drawing/2010/main" val="0"/>
              </a:ext>
            </a:extLst>
          </a:blip>
          <a:srcRect l="45344" t="5025"/>
          <a:stretch/>
        </p:blipFill>
        <p:spPr bwMode="auto">
          <a:xfrm>
            <a:off x="5749925" y="1"/>
            <a:ext cx="3763964"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6591301" y="5840413"/>
            <a:ext cx="2817812"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0000"/>
                </a:solidFill>
                <a:latin typeface="Arial" charset="0"/>
              </a:rPr>
              <a:t>From: Halliday 2001 </a:t>
            </a:r>
            <a:r>
              <a:rPr lang="en-US" sz="1100" b="1" i="1">
                <a:solidFill>
                  <a:srgbClr val="000000"/>
                </a:solidFill>
                <a:latin typeface="Arial" charset="0"/>
              </a:rPr>
              <a:t>Nature</a:t>
            </a:r>
            <a:r>
              <a:rPr lang="en-US" sz="1100" b="1">
                <a:solidFill>
                  <a:srgbClr val="000000"/>
                </a:solidFill>
                <a:latin typeface="Arial" charset="0"/>
              </a:rPr>
              <a:t> 409:144-145</a:t>
            </a:r>
          </a:p>
        </p:txBody>
      </p:sp>
      <p:sp>
        <p:nvSpPr>
          <p:cNvPr id="16388" name="Text Box 5"/>
          <p:cNvSpPr txBox="1">
            <a:spLocks noChangeArrowheads="1"/>
          </p:cNvSpPr>
          <p:nvPr/>
        </p:nvSpPr>
        <p:spPr bwMode="auto">
          <a:xfrm>
            <a:off x="3844926" y="50800"/>
            <a:ext cx="4717051" cy="35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solidFill>
                  <a:srgbClr val="000000"/>
                </a:solidFill>
                <a:latin typeface="Arial" charset="0"/>
              </a:rPr>
              <a:t>Deciphering the Earliest History of the Earth</a:t>
            </a:r>
            <a:endParaRPr lang="en-US" sz="1800" dirty="0">
              <a:solidFill>
                <a:srgbClr val="FF3300"/>
              </a:solidFill>
              <a:latin typeface="Arial" charset="0"/>
            </a:endParaRPr>
          </a:p>
        </p:txBody>
      </p:sp>
      <p:sp>
        <p:nvSpPr>
          <p:cNvPr id="16390" name="Rectangle 1"/>
          <p:cNvSpPr>
            <a:spLocks noChangeArrowheads="1"/>
          </p:cNvSpPr>
          <p:nvPr/>
        </p:nvSpPr>
        <p:spPr bwMode="auto">
          <a:xfrm>
            <a:off x="111126" y="315913"/>
            <a:ext cx="27622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latin typeface="Arial" charset="0"/>
              </a:rPr>
              <a:t>Hadean Eon</a:t>
            </a:r>
          </a:p>
        </p:txBody>
      </p:sp>
      <p:sp>
        <p:nvSpPr>
          <p:cNvPr id="2" name="TextBox 1">
            <a:extLst>
              <a:ext uri="{FF2B5EF4-FFF2-40B4-BE49-F238E27FC236}">
                <a16:creationId xmlns:a16="http://schemas.microsoft.com/office/drawing/2014/main" id="{22318FA8-3383-3074-1FD8-9606DE7F16B9}"/>
              </a:ext>
            </a:extLst>
          </p:cNvPr>
          <p:cNvSpPr txBox="1"/>
          <p:nvPr/>
        </p:nvSpPr>
        <p:spPr>
          <a:xfrm>
            <a:off x="720725" y="1250414"/>
            <a:ext cx="5029200" cy="369332"/>
          </a:xfrm>
          <a:prstGeom prst="rect">
            <a:avLst/>
          </a:prstGeom>
          <a:solidFill>
            <a:srgbClr val="FFCCCC"/>
          </a:solidFill>
        </p:spPr>
        <p:txBody>
          <a:bodyPr wrap="square" rtlCol="0">
            <a:spAutoFit/>
          </a:bodyPr>
          <a:lstStyle/>
          <a:p>
            <a:r>
              <a:rPr lang="en-US" sz="1800" dirty="0"/>
              <a:t>Hot atmosphere, Magma oceans, No liquid water</a:t>
            </a:r>
          </a:p>
        </p:txBody>
      </p:sp>
      <p:sp>
        <p:nvSpPr>
          <p:cNvPr id="4" name="TextBox 3">
            <a:extLst>
              <a:ext uri="{FF2B5EF4-FFF2-40B4-BE49-F238E27FC236}">
                <a16:creationId xmlns:a16="http://schemas.microsoft.com/office/drawing/2014/main" id="{EAF1D2EE-7D38-54EC-3718-787600785E73}"/>
              </a:ext>
            </a:extLst>
          </p:cNvPr>
          <p:cNvSpPr txBox="1"/>
          <p:nvPr/>
        </p:nvSpPr>
        <p:spPr>
          <a:xfrm>
            <a:off x="707524" y="1723250"/>
            <a:ext cx="5029200" cy="369332"/>
          </a:xfrm>
          <a:prstGeom prst="rect">
            <a:avLst/>
          </a:prstGeom>
          <a:solidFill>
            <a:schemeClr val="accent2">
              <a:lumMod val="60000"/>
              <a:lumOff val="40000"/>
            </a:schemeClr>
          </a:solidFill>
        </p:spPr>
        <p:txBody>
          <a:bodyPr wrap="square" rtlCol="0">
            <a:spAutoFit/>
          </a:bodyPr>
          <a:lstStyle/>
          <a:p>
            <a:r>
              <a:rPr lang="en-US" sz="1800" dirty="0"/>
              <a:t>Surface cools, loss of atmosphere</a:t>
            </a:r>
          </a:p>
        </p:txBody>
      </p:sp>
      <p:sp>
        <p:nvSpPr>
          <p:cNvPr id="5" name="TextBox 4">
            <a:extLst>
              <a:ext uri="{FF2B5EF4-FFF2-40B4-BE49-F238E27FC236}">
                <a16:creationId xmlns:a16="http://schemas.microsoft.com/office/drawing/2014/main" id="{444ECCE0-A45F-ECB7-66F5-4458837F5D68}"/>
              </a:ext>
            </a:extLst>
          </p:cNvPr>
          <p:cNvSpPr txBox="1"/>
          <p:nvPr/>
        </p:nvSpPr>
        <p:spPr>
          <a:xfrm>
            <a:off x="720725" y="2195173"/>
            <a:ext cx="5029200" cy="2523768"/>
          </a:xfrm>
          <a:prstGeom prst="rect">
            <a:avLst/>
          </a:prstGeom>
          <a:solidFill>
            <a:srgbClr val="660066"/>
          </a:solidFill>
        </p:spPr>
        <p:txBody>
          <a:bodyPr wrap="square" rtlCol="0">
            <a:spAutoFit/>
          </a:bodyPr>
          <a:lstStyle/>
          <a:p>
            <a:r>
              <a:rPr lang="en-US" sz="3200" dirty="0">
                <a:solidFill>
                  <a:schemeClr val="bg1"/>
                </a:solidFill>
              </a:rPr>
              <a:t>Intense BOMBARDMENT</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6" name="TextBox 5">
            <a:extLst>
              <a:ext uri="{FF2B5EF4-FFF2-40B4-BE49-F238E27FC236}">
                <a16:creationId xmlns:a16="http://schemas.microsoft.com/office/drawing/2014/main" id="{3D5F6E68-8C97-C936-8927-3D51293B5E36}"/>
              </a:ext>
            </a:extLst>
          </p:cNvPr>
          <p:cNvSpPr txBox="1"/>
          <p:nvPr/>
        </p:nvSpPr>
        <p:spPr>
          <a:xfrm>
            <a:off x="720725" y="4773868"/>
            <a:ext cx="5029200" cy="646331"/>
          </a:xfrm>
          <a:prstGeom prst="rect">
            <a:avLst/>
          </a:prstGeom>
          <a:solidFill>
            <a:srgbClr val="33CC33"/>
          </a:solidFill>
        </p:spPr>
        <p:txBody>
          <a:bodyPr wrap="square" rtlCol="0">
            <a:spAutoFit/>
          </a:bodyPr>
          <a:lstStyle/>
          <a:p>
            <a:r>
              <a:rPr lang="en-US" sz="1800" dirty="0">
                <a:solidFill>
                  <a:schemeClr val="bg1"/>
                </a:solidFill>
              </a:rPr>
              <a:t>Continental stability</a:t>
            </a:r>
          </a:p>
          <a:p>
            <a:r>
              <a:rPr lang="en-US" sz="1800" dirty="0">
                <a:solidFill>
                  <a:schemeClr val="bg1"/>
                </a:solidFill>
              </a:rPr>
              <a:t>Liquid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525" y="5730081"/>
            <a:ext cx="2590774" cy="400110"/>
          </a:xfrm>
          <a:prstGeom prst="rect">
            <a:avLst/>
          </a:prstGeom>
          <a:noFill/>
        </p:spPr>
        <p:txBody>
          <a:bodyPr wrap="none" rtlCol="0">
            <a:spAutoFit/>
          </a:bodyPr>
          <a:lstStyle/>
          <a:p>
            <a:r>
              <a:rPr lang="en-US" sz="2000" dirty="0"/>
              <a:t>Kun et al. 2005. Nature</a:t>
            </a:r>
          </a:p>
        </p:txBody>
      </p:sp>
      <p:pic>
        <p:nvPicPr>
          <p:cNvPr id="921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17117"/>
          <a:stretch/>
        </p:blipFill>
        <p:spPr bwMode="auto">
          <a:xfrm>
            <a:off x="6054725" y="1200152"/>
            <a:ext cx="4343400" cy="392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http://www.cgl.ucsf.edu/chimera/ImageGallery/entries/rnabases/1s72-rna-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73" y="2973248"/>
            <a:ext cx="257175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Long Evolutionary War Between Snakes and Newts - The Atlantic">
            <a:extLst>
              <a:ext uri="{FF2B5EF4-FFF2-40B4-BE49-F238E27FC236}">
                <a16:creationId xmlns:a16="http://schemas.microsoft.com/office/drawing/2014/main" id="{5E1FDA52-564B-44F2-9099-6C2E0F473D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10"/>
          <a:stretch/>
        </p:blipFill>
        <p:spPr bwMode="auto">
          <a:xfrm>
            <a:off x="2904324" y="3991233"/>
            <a:ext cx="2971800" cy="1682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D36784-256F-769E-4990-C9861B593DC8}"/>
              </a:ext>
            </a:extLst>
          </p:cNvPr>
          <p:cNvSpPr txBox="1"/>
          <p:nvPr/>
        </p:nvSpPr>
        <p:spPr>
          <a:xfrm>
            <a:off x="485292" y="348118"/>
            <a:ext cx="5083989"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EET assumes can’t increase replication efficiency without repair enzymes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RNA folds, can buffer negative effects of mutation</a:t>
            </a:r>
          </a:p>
        </p:txBody>
      </p:sp>
      <p:sp>
        <p:nvSpPr>
          <p:cNvPr id="4" name="TextBox 3">
            <a:extLst>
              <a:ext uri="{FF2B5EF4-FFF2-40B4-BE49-F238E27FC236}">
                <a16:creationId xmlns:a16="http://schemas.microsoft.com/office/drawing/2014/main" id="{555B8F42-1304-24BF-1BD7-58939E9C3285}"/>
              </a:ext>
            </a:extLst>
          </p:cNvPr>
          <p:cNvSpPr txBox="1"/>
          <p:nvPr/>
        </p:nvSpPr>
        <p:spPr>
          <a:xfrm>
            <a:off x="6427150" y="5303207"/>
            <a:ext cx="3972562" cy="461665"/>
          </a:xfrm>
          <a:prstGeom prst="rect">
            <a:avLst/>
          </a:prstGeom>
          <a:noFill/>
        </p:spPr>
        <p:txBody>
          <a:bodyPr wrap="none" rtlCol="0">
            <a:spAutoFit/>
          </a:bodyPr>
          <a:lstStyle/>
          <a:p>
            <a:r>
              <a:rPr lang="en-US" dirty="0"/>
              <a:t>Error rate (mut/nucleotide/rep)</a:t>
            </a:r>
          </a:p>
        </p:txBody>
      </p:sp>
      <p:sp>
        <p:nvSpPr>
          <p:cNvPr id="5" name="TextBox 4">
            <a:extLst>
              <a:ext uri="{FF2B5EF4-FFF2-40B4-BE49-F238E27FC236}">
                <a16:creationId xmlns:a16="http://schemas.microsoft.com/office/drawing/2014/main" id="{B5BD187D-B8AF-6FDD-F815-2E312611050D}"/>
              </a:ext>
            </a:extLst>
          </p:cNvPr>
          <p:cNvSpPr txBox="1"/>
          <p:nvPr/>
        </p:nvSpPr>
        <p:spPr>
          <a:xfrm>
            <a:off x="6065837" y="760968"/>
            <a:ext cx="849913" cy="461665"/>
          </a:xfrm>
          <a:prstGeom prst="rect">
            <a:avLst/>
          </a:prstGeom>
          <a:noFill/>
        </p:spPr>
        <p:txBody>
          <a:bodyPr wrap="none" rtlCol="0">
            <a:spAutoFit/>
          </a:bodyPr>
          <a:lstStyle/>
          <a:p>
            <a:r>
              <a:rPr lang="en-US" dirty="0">
                <a:solidFill>
                  <a:srgbClr val="FF0000"/>
                </a:solidFill>
              </a:rPr>
              <a:t>small</a:t>
            </a:r>
          </a:p>
        </p:txBody>
      </p:sp>
      <p:cxnSp>
        <p:nvCxnSpPr>
          <p:cNvPr id="7" name="Straight Arrow Connector 6">
            <a:extLst>
              <a:ext uri="{FF2B5EF4-FFF2-40B4-BE49-F238E27FC236}">
                <a16:creationId xmlns:a16="http://schemas.microsoft.com/office/drawing/2014/main" id="{49286850-84AF-7956-AD86-78CBAFC5DB1B}"/>
              </a:ext>
            </a:extLst>
          </p:cNvPr>
          <p:cNvCxnSpPr>
            <a:cxnSpLocks/>
            <a:stCxn id="5" idx="3"/>
          </p:cNvCxnSpPr>
          <p:nvPr/>
        </p:nvCxnSpPr>
        <p:spPr>
          <a:xfrm>
            <a:off x="6915750" y="991801"/>
            <a:ext cx="2659775" cy="256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A54E8C-6FAE-9B75-B773-9FCDF9651497}"/>
              </a:ext>
            </a:extLst>
          </p:cNvPr>
          <p:cNvSpPr txBox="1"/>
          <p:nvPr/>
        </p:nvSpPr>
        <p:spPr>
          <a:xfrm>
            <a:off x="6605751" y="468383"/>
            <a:ext cx="3344068" cy="461665"/>
          </a:xfrm>
          <a:prstGeom prst="rect">
            <a:avLst/>
          </a:prstGeom>
          <a:noFill/>
        </p:spPr>
        <p:txBody>
          <a:bodyPr wrap="square">
            <a:spAutoFit/>
          </a:bodyPr>
          <a:lstStyle/>
          <a:p>
            <a:pPr algn="ctr"/>
            <a:r>
              <a:rPr lang="en-US" dirty="0">
                <a:solidFill>
                  <a:srgbClr val="FF0000"/>
                </a:solidFill>
              </a:rPr>
              <a:t>Genome size</a:t>
            </a:r>
            <a:endParaRPr lang="en-US" dirty="0"/>
          </a:p>
        </p:txBody>
      </p:sp>
      <p:sp>
        <p:nvSpPr>
          <p:cNvPr id="10" name="TextBox 9">
            <a:extLst>
              <a:ext uri="{FF2B5EF4-FFF2-40B4-BE49-F238E27FC236}">
                <a16:creationId xmlns:a16="http://schemas.microsoft.com/office/drawing/2014/main" id="{9D9C81F9-CE10-629C-CAC6-830352A3054C}"/>
              </a:ext>
            </a:extLst>
          </p:cNvPr>
          <p:cNvSpPr txBox="1"/>
          <p:nvPr/>
        </p:nvSpPr>
        <p:spPr>
          <a:xfrm>
            <a:off x="9575525" y="707811"/>
            <a:ext cx="793038" cy="461665"/>
          </a:xfrm>
          <a:prstGeom prst="rect">
            <a:avLst/>
          </a:prstGeom>
          <a:noFill/>
        </p:spPr>
        <p:txBody>
          <a:bodyPr wrap="none" rtlCol="0">
            <a:spAutoFit/>
          </a:bodyPr>
          <a:lstStyle/>
          <a:p>
            <a:r>
              <a:rPr lang="en-US" dirty="0">
                <a:solidFill>
                  <a:srgbClr val="FF0000"/>
                </a:solidFill>
              </a:rPr>
              <a:t>large</a:t>
            </a:r>
          </a:p>
        </p:txBody>
      </p:sp>
    </p:spTree>
    <p:extLst>
      <p:ext uri="{BB962C8B-B14F-4D97-AF65-F5344CB8AC3E}">
        <p14:creationId xmlns:p14="http://schemas.microsoft.com/office/powerpoint/2010/main" val="21880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7"/>
                                        </p:tgtEl>
                                        <p:attrNameLst>
                                          <p:attrName>style.visibility</p:attrName>
                                        </p:attrNameLst>
                                      </p:cBhvr>
                                      <p:to>
                                        <p:strVal val="visible"/>
                                      </p:to>
                                    </p:set>
                                    <p:animEffect transition="in" filter="fade">
                                      <p:cBhvr>
                                        <p:cTn id="12"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Object 2050"/>
          <p:cNvGraphicFramePr>
            <a:graphicFrameLocks noChangeAspect="1"/>
          </p:cNvGraphicFramePr>
          <p:nvPr/>
        </p:nvGraphicFramePr>
        <p:xfrm>
          <a:off x="2257929" y="1429439"/>
          <a:ext cx="6374395" cy="3382153"/>
        </p:xfrm>
        <a:graphic>
          <a:graphicData uri="http://schemas.openxmlformats.org/presentationml/2006/ole">
            <mc:AlternateContent xmlns:mc="http://schemas.openxmlformats.org/markup-compatibility/2006">
              <mc:Choice xmlns:v="urn:schemas-microsoft-com:vml" Requires="v">
                <p:oleObj name="Worksheet" r:id="rId2" imgW="4562856" imgH="2276856" progId="Excel.Sheet.8">
                  <p:embed/>
                </p:oleObj>
              </mc:Choice>
              <mc:Fallback>
                <p:oleObj name="Worksheet" r:id="rId2" imgW="4562856" imgH="2276856" progId="Excel.Shee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929" y="1429439"/>
                        <a:ext cx="6374395" cy="338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35" name="Text Box 2051"/>
          <p:cNvSpPr txBox="1">
            <a:spLocks noChangeArrowheads="1"/>
          </p:cNvSpPr>
          <p:nvPr/>
        </p:nvSpPr>
        <p:spPr bwMode="auto">
          <a:xfrm>
            <a:off x="2372363" y="408411"/>
            <a:ext cx="6254272"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b="1">
                <a:solidFill>
                  <a:srgbClr val="0000FF"/>
                </a:solidFill>
              </a:rPr>
              <a:t>Genome Size for Single-Stranded RNA viruses</a:t>
            </a:r>
          </a:p>
        </p:txBody>
      </p:sp>
    </p:spTree>
    <p:extLst>
      <p:ext uri="{BB962C8B-B14F-4D97-AF65-F5344CB8AC3E}">
        <p14:creationId xmlns:p14="http://schemas.microsoft.com/office/powerpoint/2010/main" val="2121173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http://faculty.ycp.edu/%7Ekkleiner/fieldnaturalhistory/fnhimages/l2images/2protobionts.jpg"/>
          <p:cNvPicPr>
            <a:picLocks noChangeAspect="1" noChangeArrowheads="1"/>
          </p:cNvPicPr>
          <p:nvPr/>
        </p:nvPicPr>
        <p:blipFill>
          <a:blip r:embed="rId2">
            <a:extLst>
              <a:ext uri="{28A0092B-C50C-407E-A947-70E740481C1C}">
                <a14:useLocalDpi xmlns:a14="http://schemas.microsoft.com/office/drawing/2010/main" val="0"/>
              </a:ext>
            </a:extLst>
          </a:blip>
          <a:srcRect l="2475" t="1903"/>
          <a:stretch>
            <a:fillRect/>
          </a:stretch>
        </p:blipFill>
        <p:spPr bwMode="auto">
          <a:xfrm>
            <a:off x="5272323" y="2435382"/>
            <a:ext cx="4241566" cy="370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1939926" y="91281"/>
            <a:ext cx="6918325" cy="914400"/>
          </a:xfrm>
        </p:spPr>
        <p:txBody>
          <a:bodyPr/>
          <a:lstStyle/>
          <a:p>
            <a:pPr>
              <a:defRPr/>
            </a:pPr>
            <a:r>
              <a:rPr lang="en-US" sz="2800" b="1" dirty="0">
                <a:solidFill>
                  <a:schemeClr val="accent1">
                    <a:lumMod val="75000"/>
                  </a:schemeClr>
                </a:solidFill>
                <a:latin typeface="Arial" charset="0"/>
              </a:rPr>
              <a:t>How did Compartmentalization Evolve?</a:t>
            </a:r>
          </a:p>
        </p:txBody>
      </p:sp>
      <p:pic>
        <p:nvPicPr>
          <p:cNvPr id="26629" name="Picture 4" descr="210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4174"/>
          <a:stretch>
            <a:fillRect/>
          </a:stretch>
        </p:blipFill>
        <p:spPr bwMode="auto">
          <a:xfrm>
            <a:off x="1395639" y="1081881"/>
            <a:ext cx="3840162" cy="27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45125" y="1278173"/>
            <a:ext cx="3886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Necessary for self-recognition during replication</a:t>
            </a:r>
          </a:p>
        </p:txBody>
      </p:sp>
      <p:sp>
        <p:nvSpPr>
          <p:cNvPr id="3" name="TextBox 2">
            <a:extLst>
              <a:ext uri="{FF2B5EF4-FFF2-40B4-BE49-F238E27FC236}">
                <a16:creationId xmlns:a16="http://schemas.microsoft.com/office/drawing/2014/main" id="{D51421BE-230E-AE0F-1F01-8412B43AD4DB}"/>
              </a:ext>
            </a:extLst>
          </p:cNvPr>
          <p:cNvSpPr txBox="1"/>
          <p:nvPr/>
        </p:nvSpPr>
        <p:spPr>
          <a:xfrm>
            <a:off x="873125" y="4287123"/>
            <a:ext cx="2347117"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3 properties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F8E45-AA8E-4833-A512-0C0A58E4C7F7}"/>
              </a:ext>
            </a:extLst>
          </p:cNvPr>
          <p:cNvSpPr txBox="1"/>
          <p:nvPr/>
        </p:nvSpPr>
        <p:spPr>
          <a:xfrm>
            <a:off x="4120083" y="396081"/>
            <a:ext cx="2650084" cy="707886"/>
          </a:xfrm>
          <a:prstGeom prst="rect">
            <a:avLst/>
          </a:prstGeom>
          <a:noFill/>
        </p:spPr>
        <p:txBody>
          <a:bodyPr wrap="none" rtlCol="0">
            <a:spAutoFit/>
          </a:bodyPr>
          <a:lstStyle/>
          <a:p>
            <a:pPr algn="ctr"/>
            <a:r>
              <a:rPr lang="en-US" sz="4000" dirty="0"/>
              <a:t>PNAS 2019</a:t>
            </a:r>
          </a:p>
        </p:txBody>
      </p:sp>
      <p:sp>
        <p:nvSpPr>
          <p:cNvPr id="3" name="TextBox 2">
            <a:extLst>
              <a:ext uri="{FF2B5EF4-FFF2-40B4-BE49-F238E27FC236}">
                <a16:creationId xmlns:a16="http://schemas.microsoft.com/office/drawing/2014/main" id="{C15D057B-6FEC-42F5-A55C-77392BFCED83}"/>
              </a:ext>
            </a:extLst>
          </p:cNvPr>
          <p:cNvSpPr txBox="1"/>
          <p:nvPr/>
        </p:nvSpPr>
        <p:spPr>
          <a:xfrm>
            <a:off x="644525" y="1310481"/>
            <a:ext cx="4901598" cy="1631216"/>
          </a:xfrm>
          <a:prstGeom prst="rect">
            <a:avLst/>
          </a:prstGeom>
          <a:noFill/>
        </p:spPr>
        <p:txBody>
          <a:bodyPr wrap="none" rtlCol="0">
            <a:spAutoFit/>
          </a:bodyPr>
          <a:lstStyle/>
          <a:p>
            <a:r>
              <a:rPr lang="en-US" sz="2800" dirty="0">
                <a:solidFill>
                  <a:srgbClr val="FF6600"/>
                </a:solidFill>
                <a:latin typeface="Calibri" panose="020F0502020204030204" pitchFamily="34" charset="0"/>
                <a:cs typeface="Calibri" panose="020F0502020204030204" pitchFamily="34" charset="0"/>
              </a:rPr>
              <a:t>Three components in early “life”</a:t>
            </a: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RNA</a:t>
            </a: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Protein (amino acids)</a:t>
            </a: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Membrane (lipids)</a:t>
            </a:r>
          </a:p>
        </p:txBody>
      </p:sp>
      <p:sp>
        <p:nvSpPr>
          <p:cNvPr id="4" name="TextBox 3">
            <a:extLst>
              <a:ext uri="{FF2B5EF4-FFF2-40B4-BE49-F238E27FC236}">
                <a16:creationId xmlns:a16="http://schemas.microsoft.com/office/drawing/2014/main" id="{0DDA5A8C-D6CD-F9D8-5966-DA9FD6F794B0}"/>
              </a:ext>
            </a:extLst>
          </p:cNvPr>
          <p:cNvSpPr txBox="1"/>
          <p:nvPr/>
        </p:nvSpPr>
        <p:spPr>
          <a:xfrm>
            <a:off x="615607" y="3134460"/>
            <a:ext cx="8056886" cy="1261884"/>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Problem</a:t>
            </a:r>
            <a:endParaRPr lang="en-US" dirty="0">
              <a:latin typeface="Calibri" panose="020F0502020204030204" pitchFamily="34" charset="0"/>
              <a:cs typeface="Calibri" panose="020F0502020204030204" pitchFamily="34" charset="0"/>
            </a:endParaRP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RNA production – magnesium – breaks down membranes</a:t>
            </a: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Salt water – breaks down membranes</a:t>
            </a:r>
          </a:p>
        </p:txBody>
      </p:sp>
      <p:sp>
        <p:nvSpPr>
          <p:cNvPr id="5" name="TextBox 4">
            <a:extLst>
              <a:ext uri="{FF2B5EF4-FFF2-40B4-BE49-F238E27FC236}">
                <a16:creationId xmlns:a16="http://schemas.microsoft.com/office/drawing/2014/main" id="{18F781E6-5B0B-194B-5C79-BFA074B1E350}"/>
              </a:ext>
            </a:extLst>
          </p:cNvPr>
          <p:cNvSpPr txBox="1"/>
          <p:nvPr/>
        </p:nvSpPr>
        <p:spPr>
          <a:xfrm>
            <a:off x="615607" y="4534732"/>
            <a:ext cx="8056886" cy="1261884"/>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Problem</a:t>
            </a:r>
            <a:endParaRPr lang="en-US" dirty="0">
              <a:latin typeface="Calibri" panose="020F0502020204030204" pitchFamily="34" charset="0"/>
              <a:cs typeface="Calibri" panose="020F0502020204030204" pitchFamily="34" charset="0"/>
            </a:endParaRP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RNA production – magnesium – breaks down membranes</a:t>
            </a:r>
          </a:p>
          <a:p>
            <a:pPr marL="685800" indent="-336550">
              <a:buFont typeface="Arial" panose="020B0604020202020204" pitchFamily="34" charset="0"/>
              <a:buChar char="•"/>
            </a:pPr>
            <a:r>
              <a:rPr lang="en-US" dirty="0">
                <a:latin typeface="Calibri" panose="020F0502020204030204" pitchFamily="34" charset="0"/>
                <a:cs typeface="Calibri" panose="020F0502020204030204" pitchFamily="34" charset="0"/>
              </a:rPr>
              <a:t>Salt water – breaks down membranes</a:t>
            </a:r>
          </a:p>
        </p:txBody>
      </p:sp>
    </p:spTree>
    <p:extLst>
      <p:ext uri="{BB962C8B-B14F-4D97-AF65-F5344CB8AC3E}">
        <p14:creationId xmlns:p14="http://schemas.microsoft.com/office/powerpoint/2010/main" val="4252166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4" descr="1558-2-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282" y="1314753"/>
            <a:ext cx="6838606" cy="2261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65" y="125500"/>
            <a:ext cx="4639519" cy="112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07" r="10910"/>
          <a:stretch/>
        </p:blipFill>
        <p:spPr bwMode="auto">
          <a:xfrm>
            <a:off x="1376363" y="1310482"/>
            <a:ext cx="1325562"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83563" y="3672681"/>
            <a:ext cx="1356468" cy="1077218"/>
          </a:xfrm>
          <a:prstGeom prst="rect">
            <a:avLst/>
          </a:prstGeom>
        </p:spPr>
        <p:txBody>
          <a:bodyPr wrap="square">
            <a:spAutoFit/>
          </a:bodyPr>
          <a:lstStyle/>
          <a:p>
            <a:r>
              <a:rPr lang="en-US" sz="1600" dirty="0"/>
              <a:t>Free-floating piece of self-replicating RNA </a:t>
            </a:r>
          </a:p>
        </p:txBody>
      </p:sp>
      <p:sp>
        <p:nvSpPr>
          <p:cNvPr id="3" name="Rectangle 2"/>
          <p:cNvSpPr/>
          <p:nvPr/>
        </p:nvSpPr>
        <p:spPr>
          <a:xfrm>
            <a:off x="2625726" y="3673352"/>
            <a:ext cx="1252959" cy="830997"/>
          </a:xfrm>
          <a:prstGeom prst="rect">
            <a:avLst/>
          </a:prstGeom>
        </p:spPr>
        <p:txBody>
          <a:bodyPr wrap="square">
            <a:spAutoFit/>
          </a:bodyPr>
          <a:lstStyle/>
          <a:p>
            <a:r>
              <a:rPr lang="en-US" sz="1600" dirty="0"/>
              <a:t>Accidently encapsulated in fatty acids</a:t>
            </a:r>
          </a:p>
        </p:txBody>
      </p:sp>
      <p:sp>
        <p:nvSpPr>
          <p:cNvPr id="4" name="Rectangle 3"/>
          <p:cNvSpPr/>
          <p:nvPr/>
        </p:nvSpPr>
        <p:spPr>
          <a:xfrm>
            <a:off x="4302126" y="3688432"/>
            <a:ext cx="1356469" cy="1077218"/>
          </a:xfrm>
          <a:prstGeom prst="rect">
            <a:avLst/>
          </a:prstGeom>
        </p:spPr>
        <p:txBody>
          <a:bodyPr wrap="square">
            <a:spAutoFit/>
          </a:bodyPr>
          <a:lstStyle/>
          <a:p>
            <a:r>
              <a:rPr lang="en-US" sz="1600" dirty="0"/>
              <a:t>Lots of RNA inside vesicle, creates osmotic stress</a:t>
            </a:r>
          </a:p>
        </p:txBody>
      </p:sp>
      <p:sp>
        <p:nvSpPr>
          <p:cNvPr id="5" name="Rectangle 4"/>
          <p:cNvSpPr/>
          <p:nvPr/>
        </p:nvSpPr>
        <p:spPr>
          <a:xfrm>
            <a:off x="5966928" y="3672681"/>
            <a:ext cx="1761281" cy="1569660"/>
          </a:xfrm>
          <a:prstGeom prst="rect">
            <a:avLst/>
          </a:prstGeom>
        </p:spPr>
        <p:txBody>
          <a:bodyPr wrap="square">
            <a:spAutoFit/>
          </a:bodyPr>
          <a:lstStyle/>
          <a:p>
            <a:pPr marL="0" lvl="2" indent="0"/>
            <a:r>
              <a:rPr lang="en-US" sz="1600" dirty="0"/>
              <a:t>Drives uptake of acids from unstressed membranes, relieves the membrane tension</a:t>
            </a:r>
          </a:p>
        </p:txBody>
      </p:sp>
      <p:sp>
        <p:nvSpPr>
          <p:cNvPr id="7" name="TextBox 6"/>
          <p:cNvSpPr txBox="1"/>
          <p:nvPr/>
        </p:nvSpPr>
        <p:spPr>
          <a:xfrm>
            <a:off x="7090565" y="5132917"/>
            <a:ext cx="2374368" cy="461665"/>
          </a:xfrm>
          <a:prstGeom prst="rect">
            <a:avLst/>
          </a:prstGeom>
          <a:noFill/>
        </p:spPr>
        <p:txBody>
          <a:bodyPr wrap="none" rtlCol="0">
            <a:spAutoFit/>
          </a:bodyPr>
          <a:lstStyle/>
          <a:p>
            <a:r>
              <a:rPr lang="en-US" dirty="0">
                <a:solidFill>
                  <a:srgbClr val="FF0000"/>
                </a:solidFill>
              </a:rPr>
              <a:t>COMPETITION!</a:t>
            </a:r>
          </a:p>
        </p:txBody>
      </p:sp>
      <p:sp>
        <p:nvSpPr>
          <p:cNvPr id="8" name="Rectangle 7"/>
          <p:cNvSpPr/>
          <p:nvPr/>
        </p:nvSpPr>
        <p:spPr>
          <a:xfrm>
            <a:off x="8134785" y="3689245"/>
            <a:ext cx="1447800" cy="830997"/>
          </a:xfrm>
          <a:prstGeom prst="rect">
            <a:avLst/>
          </a:prstGeom>
        </p:spPr>
        <p:txBody>
          <a:bodyPr wrap="square">
            <a:spAutoFit/>
          </a:bodyPr>
          <a:lstStyle/>
          <a:p>
            <a:r>
              <a:rPr lang="en-US" sz="1600" dirty="0"/>
              <a:t>“Cell” splits due to size and agitation</a:t>
            </a:r>
          </a:p>
        </p:txBody>
      </p:sp>
      <p:sp>
        <p:nvSpPr>
          <p:cNvPr id="9" name="TextBox 8">
            <a:extLst>
              <a:ext uri="{FF2B5EF4-FFF2-40B4-BE49-F238E27FC236}">
                <a16:creationId xmlns:a16="http://schemas.microsoft.com/office/drawing/2014/main" id="{D087C21D-72F4-4682-A3D2-E6A8FC19AD01}"/>
              </a:ext>
            </a:extLst>
          </p:cNvPr>
          <p:cNvSpPr txBox="1"/>
          <p:nvPr/>
        </p:nvSpPr>
        <p:spPr>
          <a:xfrm>
            <a:off x="3520774" y="5599529"/>
            <a:ext cx="4207434" cy="461665"/>
          </a:xfrm>
          <a:prstGeom prst="rect">
            <a:avLst/>
          </a:prstGeom>
          <a:noFill/>
        </p:spPr>
        <p:txBody>
          <a:bodyPr wrap="none" rtlCol="0">
            <a:spAutoFit/>
          </a:bodyPr>
          <a:lstStyle/>
          <a:p>
            <a:r>
              <a:rPr lang="en-US" dirty="0"/>
              <a:t>NEW RESEARCH FROM 2019</a:t>
            </a:r>
          </a:p>
        </p:txBody>
      </p:sp>
      <p:sp>
        <p:nvSpPr>
          <p:cNvPr id="10" name="TextBox 9">
            <a:extLst>
              <a:ext uri="{FF2B5EF4-FFF2-40B4-BE49-F238E27FC236}">
                <a16:creationId xmlns:a16="http://schemas.microsoft.com/office/drawing/2014/main" id="{45022015-E43A-3845-4F11-40F4CBD38B72}"/>
              </a:ext>
            </a:extLst>
          </p:cNvPr>
          <p:cNvSpPr txBox="1"/>
          <p:nvPr/>
        </p:nvSpPr>
        <p:spPr>
          <a:xfrm>
            <a:off x="7087390" y="368628"/>
            <a:ext cx="340349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3 components of life</a:t>
            </a:r>
          </a:p>
        </p:txBody>
      </p:sp>
      <p:sp>
        <p:nvSpPr>
          <p:cNvPr id="11" name="Rectangle 10">
            <a:extLst>
              <a:ext uri="{FF2B5EF4-FFF2-40B4-BE49-F238E27FC236}">
                <a16:creationId xmlns:a16="http://schemas.microsoft.com/office/drawing/2014/main" id="{CE6E75EC-5642-493F-45C9-0E05B19CF456}"/>
              </a:ext>
            </a:extLst>
          </p:cNvPr>
          <p:cNvSpPr/>
          <p:nvPr/>
        </p:nvSpPr>
        <p:spPr>
          <a:xfrm>
            <a:off x="2675282" y="1194520"/>
            <a:ext cx="1252959" cy="346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7B5D92-D926-609B-794F-C760564173ED}"/>
              </a:ext>
            </a:extLst>
          </p:cNvPr>
          <p:cNvSpPr/>
          <p:nvPr/>
        </p:nvSpPr>
        <p:spPr>
          <a:xfrm>
            <a:off x="4315446" y="1296889"/>
            <a:ext cx="1252959" cy="346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5B94-E70A-BABA-D985-BEEB62CBE6ED}"/>
              </a:ext>
            </a:extLst>
          </p:cNvPr>
          <p:cNvSpPr/>
          <p:nvPr/>
        </p:nvSpPr>
        <p:spPr>
          <a:xfrm>
            <a:off x="5900477" y="1303868"/>
            <a:ext cx="1761281" cy="3938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66CEAE-3CF8-3045-BBE9-58CF39468088}"/>
              </a:ext>
            </a:extLst>
          </p:cNvPr>
          <p:cNvSpPr/>
          <p:nvPr/>
        </p:nvSpPr>
        <p:spPr>
          <a:xfrm>
            <a:off x="7970091" y="1224747"/>
            <a:ext cx="1638486" cy="3903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C876E0C-4E00-3908-DF8C-12AF2D2E7AAF}"/>
              </a:ext>
            </a:extLst>
          </p:cNvPr>
          <p:cNvSpPr txBox="1"/>
          <p:nvPr/>
        </p:nvSpPr>
        <p:spPr>
          <a:xfrm>
            <a:off x="9722565" y="3688432"/>
            <a:ext cx="1235480" cy="1323439"/>
          </a:xfrm>
          <a:prstGeom prst="rect">
            <a:avLst/>
          </a:prstGeom>
          <a:noFill/>
        </p:spPr>
        <p:txBody>
          <a:bodyPr wrap="square">
            <a:spAutoFit/>
          </a:bodyPr>
          <a:lstStyle/>
          <a:p>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rPr>
              <a:t>when genome and membrane increase together </a:t>
            </a:r>
            <a:endParaRPr lang="en-US" sz="1600" dirty="0"/>
          </a:p>
        </p:txBody>
      </p:sp>
      <p:sp>
        <p:nvSpPr>
          <p:cNvPr id="22" name="TextBox 21">
            <a:extLst>
              <a:ext uri="{FF2B5EF4-FFF2-40B4-BE49-F238E27FC236}">
                <a16:creationId xmlns:a16="http://schemas.microsoft.com/office/drawing/2014/main" id="{59E279D5-5667-7036-581C-48C61BBE9D29}"/>
              </a:ext>
            </a:extLst>
          </p:cNvPr>
          <p:cNvSpPr txBox="1"/>
          <p:nvPr/>
        </p:nvSpPr>
        <p:spPr>
          <a:xfrm>
            <a:off x="9718276" y="2372816"/>
            <a:ext cx="952505" cy="461665"/>
          </a:xfrm>
          <a:prstGeom prst="rect">
            <a:avLst/>
          </a:prstGeom>
          <a:noFill/>
        </p:spPr>
        <p:txBody>
          <a:bodyPr wrap="none" rtlCol="0">
            <a:spAutoFit/>
          </a:bodyPr>
          <a:lstStyle/>
          <a:p>
            <a:r>
              <a:rPr lang="en-US" dirty="0"/>
              <a:t>CELL</a:t>
            </a:r>
          </a:p>
        </p:txBody>
      </p:sp>
      <p:sp>
        <p:nvSpPr>
          <p:cNvPr id="23" name="Rectangle 22">
            <a:extLst>
              <a:ext uri="{FF2B5EF4-FFF2-40B4-BE49-F238E27FC236}">
                <a16:creationId xmlns:a16="http://schemas.microsoft.com/office/drawing/2014/main" id="{222EEC60-227D-8679-BE56-D91D99E18477}"/>
              </a:ext>
            </a:extLst>
          </p:cNvPr>
          <p:cNvSpPr/>
          <p:nvPr/>
        </p:nvSpPr>
        <p:spPr>
          <a:xfrm>
            <a:off x="9706815" y="1236433"/>
            <a:ext cx="1183435" cy="3891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0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93859" y="5505533"/>
            <a:ext cx="2892133"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dirty="0">
                <a:latin typeface="Arial" panose="020B0604020202020204" pitchFamily="34" charset="0"/>
                <a:cs typeface="Arial" panose="020B0604020202020204" pitchFamily="34" charset="0"/>
              </a:rPr>
              <a:t>ORIGIN OF EARTH</a:t>
            </a:r>
          </a:p>
        </p:txBody>
      </p:sp>
      <p:grpSp>
        <p:nvGrpSpPr>
          <p:cNvPr id="157704" name="Group 8"/>
          <p:cNvGrpSpPr>
            <a:grpSpLocks/>
          </p:cNvGrpSpPr>
          <p:nvPr/>
        </p:nvGrpSpPr>
        <p:grpSpPr bwMode="auto">
          <a:xfrm>
            <a:off x="3017503" y="3060040"/>
            <a:ext cx="949378" cy="1361370"/>
            <a:chOff x="1008" y="2160"/>
            <a:chExt cx="672" cy="960"/>
          </a:xfrm>
        </p:grpSpPr>
        <p:grpSp>
          <p:nvGrpSpPr>
            <p:cNvPr id="157701" name="Group 5"/>
            <p:cNvGrpSpPr>
              <a:grpSpLocks/>
            </p:cNvGrpSpPr>
            <p:nvPr/>
          </p:nvGrpSpPr>
          <p:grpSpPr bwMode="auto">
            <a:xfrm>
              <a:off x="1104" y="2160"/>
              <a:ext cx="480" cy="960"/>
              <a:chOff x="1104" y="2160"/>
              <a:chExt cx="480" cy="960"/>
            </a:xfrm>
          </p:grpSpPr>
          <p:sp>
            <p:nvSpPr>
              <p:cNvPr id="157699" name="Line 3"/>
              <p:cNvSpPr>
                <a:spLocks noChangeShapeType="1"/>
              </p:cNvSpPr>
              <p:nvPr/>
            </p:nvSpPr>
            <p:spPr bwMode="auto">
              <a:xfrm flipV="1">
                <a:off x="1296" y="2160"/>
                <a:ext cx="288" cy="96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00" name="Line 4"/>
              <p:cNvSpPr>
                <a:spLocks noChangeShapeType="1"/>
              </p:cNvSpPr>
              <p:nvPr/>
            </p:nvSpPr>
            <p:spPr bwMode="auto">
              <a:xfrm>
                <a:off x="1104" y="2160"/>
                <a:ext cx="336" cy="48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157702" name="Line 6"/>
            <p:cNvSpPr>
              <a:spLocks noChangeShapeType="1"/>
            </p:cNvSpPr>
            <p:nvPr/>
          </p:nvSpPr>
          <p:spPr bwMode="auto">
            <a:xfrm>
              <a:off x="1008" y="2160"/>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03" name="Line 7"/>
            <p:cNvSpPr>
              <a:spLocks noChangeShapeType="1"/>
            </p:cNvSpPr>
            <p:nvPr/>
          </p:nvSpPr>
          <p:spPr bwMode="auto">
            <a:xfrm>
              <a:off x="1488" y="2167"/>
              <a:ext cx="1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grpSp>
        <p:nvGrpSpPr>
          <p:cNvPr id="157706" name="Group 10"/>
          <p:cNvGrpSpPr>
            <a:grpSpLocks/>
          </p:cNvGrpSpPr>
          <p:nvPr/>
        </p:nvGrpSpPr>
        <p:grpSpPr bwMode="auto">
          <a:xfrm>
            <a:off x="2054491" y="2804172"/>
            <a:ext cx="678127" cy="1361370"/>
            <a:chOff x="1104" y="2160"/>
            <a:chExt cx="480" cy="960"/>
          </a:xfrm>
        </p:grpSpPr>
        <p:sp>
          <p:nvSpPr>
            <p:cNvPr id="157707" name="Line 11"/>
            <p:cNvSpPr>
              <a:spLocks noChangeShapeType="1"/>
            </p:cNvSpPr>
            <p:nvPr/>
          </p:nvSpPr>
          <p:spPr bwMode="auto">
            <a:xfrm flipV="1">
              <a:off x="1296" y="2160"/>
              <a:ext cx="288" cy="96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08" name="Line 12"/>
            <p:cNvSpPr>
              <a:spLocks noChangeShapeType="1"/>
            </p:cNvSpPr>
            <p:nvPr/>
          </p:nvSpPr>
          <p:spPr bwMode="auto">
            <a:xfrm>
              <a:off x="1104" y="2160"/>
              <a:ext cx="336" cy="48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157709" name="Line 13"/>
          <p:cNvSpPr>
            <a:spLocks noChangeShapeType="1"/>
          </p:cNvSpPr>
          <p:nvPr/>
        </p:nvSpPr>
        <p:spPr bwMode="auto">
          <a:xfrm>
            <a:off x="1918865" y="2804172"/>
            <a:ext cx="27125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sp>
        <p:nvSpPr>
          <p:cNvPr id="157710" name="Line 14"/>
          <p:cNvSpPr>
            <a:spLocks noChangeShapeType="1"/>
          </p:cNvSpPr>
          <p:nvPr/>
        </p:nvSpPr>
        <p:spPr bwMode="auto">
          <a:xfrm>
            <a:off x="2596992" y="2814099"/>
            <a:ext cx="27125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sp>
        <p:nvSpPr>
          <p:cNvPr id="157711" name="Line 15"/>
          <p:cNvSpPr>
            <a:spLocks noChangeShapeType="1"/>
          </p:cNvSpPr>
          <p:nvPr/>
        </p:nvSpPr>
        <p:spPr bwMode="auto">
          <a:xfrm flipH="1">
            <a:off x="2529178" y="2872241"/>
            <a:ext cx="542502" cy="54454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sp>
        <p:nvSpPr>
          <p:cNvPr id="157712" name="Line 16"/>
          <p:cNvSpPr>
            <a:spLocks noChangeShapeType="1"/>
          </p:cNvSpPr>
          <p:nvPr/>
        </p:nvSpPr>
        <p:spPr bwMode="auto">
          <a:xfrm>
            <a:off x="2936056" y="2872241"/>
            <a:ext cx="27125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grpSp>
        <p:nvGrpSpPr>
          <p:cNvPr id="157719" name="Group 23"/>
          <p:cNvGrpSpPr>
            <a:grpSpLocks/>
          </p:cNvGrpSpPr>
          <p:nvPr/>
        </p:nvGrpSpPr>
        <p:grpSpPr bwMode="auto">
          <a:xfrm>
            <a:off x="3569276" y="643839"/>
            <a:ext cx="1874738" cy="3132568"/>
            <a:chOff x="3473" y="527"/>
            <a:chExt cx="1327" cy="2209"/>
          </a:xfrm>
        </p:grpSpPr>
        <p:sp>
          <p:nvSpPr>
            <p:cNvPr id="157713" name="Line 17"/>
            <p:cNvSpPr>
              <a:spLocks noChangeShapeType="1"/>
            </p:cNvSpPr>
            <p:nvPr/>
          </p:nvSpPr>
          <p:spPr bwMode="auto">
            <a:xfrm flipV="1">
              <a:off x="3840" y="528"/>
              <a:ext cx="960" cy="2208"/>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14" name="Line 18"/>
            <p:cNvSpPr>
              <a:spLocks noChangeShapeType="1"/>
            </p:cNvSpPr>
            <p:nvPr/>
          </p:nvSpPr>
          <p:spPr bwMode="auto">
            <a:xfrm>
              <a:off x="3744" y="1680"/>
              <a:ext cx="336" cy="48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15" name="Line 19"/>
            <p:cNvSpPr>
              <a:spLocks noChangeShapeType="1"/>
            </p:cNvSpPr>
            <p:nvPr/>
          </p:nvSpPr>
          <p:spPr bwMode="auto">
            <a:xfrm>
              <a:off x="3473" y="527"/>
              <a:ext cx="847" cy="1153"/>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57717" name="Line 21"/>
            <p:cNvSpPr>
              <a:spLocks noChangeShapeType="1"/>
            </p:cNvSpPr>
            <p:nvPr/>
          </p:nvSpPr>
          <p:spPr bwMode="auto">
            <a:xfrm flipH="1">
              <a:off x="3840" y="528"/>
              <a:ext cx="384" cy="48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157718" name="Line 22"/>
          <p:cNvSpPr>
            <a:spLocks noChangeShapeType="1"/>
          </p:cNvSpPr>
          <p:nvPr/>
        </p:nvSpPr>
        <p:spPr bwMode="auto">
          <a:xfrm>
            <a:off x="3816509" y="2278901"/>
            <a:ext cx="27125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sp>
        <p:nvSpPr>
          <p:cNvPr id="157721" name="Text Box 25"/>
          <p:cNvSpPr txBox="1">
            <a:spLocks noChangeArrowheads="1"/>
          </p:cNvSpPr>
          <p:nvPr/>
        </p:nvSpPr>
        <p:spPr bwMode="auto">
          <a:xfrm>
            <a:off x="456663" y="297125"/>
            <a:ext cx="2479393"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dirty="0">
                <a:latin typeface="Arial" panose="020B0604020202020204" pitchFamily="34" charset="0"/>
                <a:cs typeface="Arial" panose="020B0604020202020204" pitchFamily="34" charset="0"/>
              </a:rPr>
              <a:t>CURRENT TIME</a:t>
            </a:r>
          </a:p>
        </p:txBody>
      </p:sp>
      <p:sp>
        <p:nvSpPr>
          <p:cNvPr id="157727" name="Line 31"/>
          <p:cNvSpPr>
            <a:spLocks noChangeShapeType="1"/>
          </p:cNvSpPr>
          <p:nvPr/>
        </p:nvSpPr>
        <p:spPr bwMode="auto">
          <a:xfrm flipH="1" flipV="1">
            <a:off x="4223386" y="3757131"/>
            <a:ext cx="406876" cy="40841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1787525" y="748753"/>
            <a:ext cx="0" cy="4764794"/>
          </a:xfrm>
          <a:prstGeom prst="straightConnector1">
            <a:avLst/>
          </a:prstGeom>
          <a:ln w="76200">
            <a:solidFill>
              <a:schemeClr val="tx2">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A394F58-A05E-69BB-A4DA-34BC768C21AF}"/>
              </a:ext>
            </a:extLst>
          </p:cNvPr>
          <p:cNvSpPr txBox="1"/>
          <p:nvPr/>
        </p:nvSpPr>
        <p:spPr>
          <a:xfrm>
            <a:off x="5701771" y="4764795"/>
            <a:ext cx="4911724" cy="1077218"/>
          </a:xfrm>
          <a:prstGeom prst="rect">
            <a:avLst/>
          </a:prstGeom>
          <a:noFill/>
        </p:spPr>
        <p:txBody>
          <a:bodyPr wrap="square" rtlCol="0">
            <a:spAutoFit/>
          </a:bodyPr>
          <a:lstStyle/>
          <a:p>
            <a:r>
              <a:rPr lang="en-US" sz="3200" dirty="0">
                <a:solidFill>
                  <a:srgbClr val="FF6600"/>
                </a:solidFill>
                <a:latin typeface="Arial" panose="020B0604020202020204" pitchFamily="34" charset="0"/>
                <a:cs typeface="Arial" panose="020B0604020202020204" pitchFamily="34" charset="0"/>
              </a:rPr>
              <a:t>Are there multiple origins of life or just one?</a:t>
            </a:r>
          </a:p>
        </p:txBody>
      </p:sp>
    </p:spTree>
    <p:extLst>
      <p:ext uri="{BB962C8B-B14F-4D97-AF65-F5344CB8AC3E}">
        <p14:creationId xmlns:p14="http://schemas.microsoft.com/office/powerpoint/2010/main" val="1401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19"/>
                                        </p:tgtEl>
                                        <p:attrNameLst>
                                          <p:attrName>style.visibility</p:attrName>
                                        </p:attrNameLst>
                                      </p:cBhvr>
                                      <p:to>
                                        <p:strVal val="visible"/>
                                      </p:to>
                                    </p:set>
                                    <p:animEffect transition="in" filter="fade">
                                      <p:cBhvr>
                                        <p:cTn id="7" dur="500"/>
                                        <p:tgtEl>
                                          <p:spTgt spid="1577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718"/>
                                        </p:tgtEl>
                                        <p:attrNameLst>
                                          <p:attrName>style.visibility</p:attrName>
                                        </p:attrNameLst>
                                      </p:cBhvr>
                                      <p:to>
                                        <p:strVal val="visible"/>
                                      </p:to>
                                    </p:set>
                                    <p:animEffect transition="in" filter="fade">
                                      <p:cBhvr>
                                        <p:cTn id="10" dur="500"/>
                                        <p:tgtEl>
                                          <p:spTgt spid="1577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7727"/>
                                        </p:tgtEl>
                                        <p:attrNameLst>
                                          <p:attrName>style.visibility</p:attrName>
                                        </p:attrNameLst>
                                      </p:cBhvr>
                                      <p:to>
                                        <p:strVal val="visible"/>
                                      </p:to>
                                    </p:set>
                                    <p:animEffect transition="in" filter="fade">
                                      <p:cBhvr>
                                        <p:cTn id="15" dur="500"/>
                                        <p:tgtEl>
                                          <p:spTgt spid="1577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7706"/>
                                        </p:tgtEl>
                                        <p:attrNameLst>
                                          <p:attrName>style.visibility</p:attrName>
                                        </p:attrNameLst>
                                      </p:cBhvr>
                                      <p:to>
                                        <p:strVal val="visible"/>
                                      </p:to>
                                    </p:set>
                                    <p:animEffect transition="in" filter="fade">
                                      <p:cBhvr>
                                        <p:cTn id="20" dur="500"/>
                                        <p:tgtEl>
                                          <p:spTgt spid="15770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7711"/>
                                        </p:tgtEl>
                                        <p:attrNameLst>
                                          <p:attrName>style.visibility</p:attrName>
                                        </p:attrNameLst>
                                      </p:cBhvr>
                                      <p:to>
                                        <p:strVal val="visible"/>
                                      </p:to>
                                    </p:set>
                                    <p:animEffect transition="in" filter="fade">
                                      <p:cBhvr>
                                        <p:cTn id="23" dur="500"/>
                                        <p:tgtEl>
                                          <p:spTgt spid="1577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7712"/>
                                        </p:tgtEl>
                                        <p:attrNameLst>
                                          <p:attrName>style.visibility</p:attrName>
                                        </p:attrNameLst>
                                      </p:cBhvr>
                                      <p:to>
                                        <p:strVal val="visible"/>
                                      </p:to>
                                    </p:set>
                                    <p:animEffect transition="in" filter="fade">
                                      <p:cBhvr>
                                        <p:cTn id="26" dur="500"/>
                                        <p:tgtEl>
                                          <p:spTgt spid="157712"/>
                                        </p:tgtEl>
                                      </p:cBhvr>
                                    </p:animEffect>
                                  </p:childTnLst>
                                </p:cTn>
                              </p:par>
                              <p:par>
                                <p:cTn id="27" presetID="10" presetClass="entr" presetSubtype="0" fill="hold" nodeType="withEffect">
                                  <p:stCondLst>
                                    <p:cond delay="0"/>
                                  </p:stCondLst>
                                  <p:childTnLst>
                                    <p:set>
                                      <p:cBhvr>
                                        <p:cTn id="28" dur="1" fill="hold">
                                          <p:stCondLst>
                                            <p:cond delay="0"/>
                                          </p:stCondLst>
                                        </p:cTn>
                                        <p:tgtEl>
                                          <p:spTgt spid="157704"/>
                                        </p:tgtEl>
                                        <p:attrNameLst>
                                          <p:attrName>style.visibility</p:attrName>
                                        </p:attrNameLst>
                                      </p:cBhvr>
                                      <p:to>
                                        <p:strVal val="visible"/>
                                      </p:to>
                                    </p:set>
                                    <p:animEffect transition="in" filter="fade">
                                      <p:cBhvr>
                                        <p:cTn id="29" dur="500"/>
                                        <p:tgtEl>
                                          <p:spTgt spid="15770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7709"/>
                                        </p:tgtEl>
                                        <p:attrNameLst>
                                          <p:attrName>style.visibility</p:attrName>
                                        </p:attrNameLst>
                                      </p:cBhvr>
                                      <p:to>
                                        <p:strVal val="visible"/>
                                      </p:to>
                                    </p:set>
                                    <p:animEffect transition="in" filter="fade">
                                      <p:cBhvr>
                                        <p:cTn id="32" dur="500"/>
                                        <p:tgtEl>
                                          <p:spTgt spid="15770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7710"/>
                                        </p:tgtEl>
                                        <p:attrNameLst>
                                          <p:attrName>style.visibility</p:attrName>
                                        </p:attrNameLst>
                                      </p:cBhvr>
                                      <p:to>
                                        <p:strVal val="visible"/>
                                      </p:to>
                                    </p:set>
                                    <p:animEffect transition="in" filter="fade">
                                      <p:cBhvr>
                                        <p:cTn id="35" dur="500"/>
                                        <p:tgtEl>
                                          <p:spTgt spid="157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9" grpId="0" animBg="1"/>
      <p:bldP spid="157710" grpId="0" animBg="1"/>
      <p:bldP spid="157711" grpId="0" animBg="1"/>
      <p:bldP spid="157712" grpId="0" animBg="1"/>
      <p:bldP spid="157718" grpId="0" animBg="1"/>
      <p:bldP spid="15772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2050" descr="Darwi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926" y="36853"/>
            <a:ext cx="1782763" cy="2373345"/>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54627" name="Text Box 2051"/>
          <p:cNvSpPr txBox="1">
            <a:spLocks noChangeArrowheads="1"/>
          </p:cNvSpPr>
          <p:nvPr/>
        </p:nvSpPr>
        <p:spPr bwMode="auto">
          <a:xfrm>
            <a:off x="1558925" y="1444403"/>
            <a:ext cx="5867400" cy="451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dirty="0"/>
              <a:t>If the theory be true it is indisputable that before the Cambrian stratum was deposited long periods elapsed…and that during these vast periods the world swarmed with living creatures… (However), to the question why we do not find rich </a:t>
            </a:r>
            <a:r>
              <a:rPr lang="en-US" dirty="0" err="1"/>
              <a:t>fossiliferous</a:t>
            </a:r>
            <a:r>
              <a:rPr lang="en-US" dirty="0"/>
              <a:t> deposits belonging to these earliest periods…I can give no satisfactory answer.  The case at present must remain inexplicable….</a:t>
            </a:r>
          </a:p>
          <a:p>
            <a:pPr algn="just"/>
            <a:endParaRPr lang="en-US" dirty="0"/>
          </a:p>
          <a:p>
            <a:pPr algn="just"/>
            <a:r>
              <a:rPr lang="en-US" dirty="0"/>
              <a:t>Charles Darwin 1859</a:t>
            </a:r>
          </a:p>
          <a:p>
            <a:pPr algn="just"/>
            <a:endParaRPr lang="en-US" dirty="0"/>
          </a:p>
        </p:txBody>
      </p:sp>
    </p:spTree>
    <p:extLst>
      <p:ext uri="{BB962C8B-B14F-4D97-AF65-F5344CB8AC3E}">
        <p14:creationId xmlns:p14="http://schemas.microsoft.com/office/powerpoint/2010/main" val="1284133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p:cNvSpPr txBox="1">
            <a:spLocks noChangeArrowheads="1"/>
          </p:cNvSpPr>
          <p:nvPr/>
        </p:nvSpPr>
        <p:spPr bwMode="auto">
          <a:xfrm>
            <a:off x="873125" y="464359"/>
            <a:ext cx="3962400" cy="106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algn="ctr"/>
            <a:r>
              <a:rPr lang="en-US" sz="3200" b="1" dirty="0">
                <a:latin typeface="Arial" pitchFamily="34" charset="0"/>
                <a:cs typeface="Arial" pitchFamily="34" charset="0"/>
              </a:rPr>
              <a:t>Reconstructing Early Life</a:t>
            </a:r>
          </a:p>
        </p:txBody>
      </p:sp>
      <p:sp>
        <p:nvSpPr>
          <p:cNvPr id="211973" name="Text Box 5"/>
          <p:cNvSpPr txBox="1">
            <a:spLocks noChangeArrowheads="1"/>
          </p:cNvSpPr>
          <p:nvPr/>
        </p:nvSpPr>
        <p:spPr bwMode="auto">
          <a:xfrm>
            <a:off x="568325" y="3063082"/>
            <a:ext cx="9906000" cy="266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dirty="0">
                <a:latin typeface="Arial" charset="0"/>
              </a:rPr>
              <a:t>Extremely long time periods</a:t>
            </a:r>
          </a:p>
          <a:p>
            <a:pPr>
              <a:buClr>
                <a:srgbClr val="FF3300"/>
              </a:buClr>
              <a:buFont typeface="Wingdings" pitchFamily="2" charset="2"/>
              <a:buChar char="§"/>
            </a:pPr>
            <a:endParaRPr lang="en-US" dirty="0">
              <a:latin typeface="Arial" charset="0"/>
            </a:endParaRPr>
          </a:p>
          <a:p>
            <a:pPr>
              <a:buClr>
                <a:srgbClr val="FF3300"/>
              </a:buClr>
              <a:buFont typeface="Wingdings" pitchFamily="2" charset="2"/>
              <a:buChar char="§"/>
            </a:pPr>
            <a:r>
              <a:rPr lang="en-US" dirty="0">
                <a:latin typeface="Arial" charset="0"/>
              </a:rPr>
              <a:t>Early life forms were floozies</a:t>
            </a:r>
          </a:p>
          <a:p>
            <a:pPr>
              <a:buClr>
                <a:srgbClr val="FF3300"/>
              </a:buClr>
              <a:buFont typeface="Wingdings" pitchFamily="2" charset="2"/>
              <a:buChar char="§"/>
            </a:pPr>
            <a:endParaRPr lang="en-US" dirty="0">
              <a:latin typeface="Arial" charset="0"/>
            </a:endParaRPr>
          </a:p>
          <a:p>
            <a:pPr>
              <a:buClr>
                <a:srgbClr val="FF3300"/>
              </a:buClr>
              <a:buFont typeface="Wingdings" pitchFamily="2" charset="2"/>
              <a:buChar char="§"/>
            </a:pPr>
            <a:r>
              <a:rPr lang="en-US" dirty="0">
                <a:latin typeface="Arial" charset="0"/>
              </a:rPr>
              <a:t>60 “universal” genes (</a:t>
            </a:r>
            <a:r>
              <a:rPr lang="en-US" dirty="0">
                <a:solidFill>
                  <a:srgbClr val="FF6600"/>
                </a:solidFill>
                <a:latin typeface="Arial" charset="0"/>
              </a:rPr>
              <a:t>what is minimum # for functioning organism?</a:t>
            </a:r>
            <a:r>
              <a:rPr lang="en-US" dirty="0">
                <a:latin typeface="Arial" charset="0"/>
              </a:rPr>
              <a:t>)</a:t>
            </a:r>
          </a:p>
          <a:p>
            <a:pPr>
              <a:buClr>
                <a:srgbClr val="FF3300"/>
              </a:buClr>
              <a:buFont typeface="Wingdings" pitchFamily="2" charset="2"/>
              <a:buChar char="§"/>
            </a:pPr>
            <a:endParaRPr lang="en-US" dirty="0">
              <a:latin typeface="Arial" charset="0"/>
            </a:endParaRPr>
          </a:p>
          <a:p>
            <a:pPr>
              <a:buClr>
                <a:srgbClr val="FF3300"/>
              </a:buClr>
              <a:buFont typeface="Wingdings" pitchFamily="2" charset="2"/>
              <a:buChar char="§"/>
            </a:pPr>
            <a:r>
              <a:rPr lang="en-US" dirty="0">
                <a:latin typeface="Arial" charset="0"/>
              </a:rPr>
              <a:t>Hyperthermophiles at the base (</a:t>
            </a:r>
            <a:r>
              <a:rPr lang="en-US" dirty="0">
                <a:solidFill>
                  <a:srgbClr val="FF6600"/>
                </a:solidFill>
                <a:latin typeface="Arial" charset="0"/>
              </a:rPr>
              <a:t>where did life arise?</a:t>
            </a:r>
            <a:r>
              <a:rPr lang="en-US" dirty="0">
                <a:latin typeface="Arial" charset="0"/>
              </a:rPr>
              <a:t>)</a:t>
            </a:r>
          </a:p>
        </p:txBody>
      </p:sp>
      <p:pic>
        <p:nvPicPr>
          <p:cNvPr id="21506" name="Picture 2" descr="http://creationrevolution.com/wp-content/uploads/2011/10/10-8-11-Crev-451635a-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26" y="-1"/>
            <a:ext cx="4997325" cy="420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79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9" name="Picture 5" descr="Giovannoni et al 2005_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5" y="225477"/>
            <a:ext cx="7527211" cy="5560344"/>
          </a:xfrm>
          <a:prstGeom prst="rect">
            <a:avLst/>
          </a:prstGeom>
          <a:noFill/>
          <a:extLst>
            <a:ext uri="{909E8E84-426E-40DD-AFC4-6F175D3DCCD1}">
              <a14:hiddenFill xmlns:a14="http://schemas.microsoft.com/office/drawing/2010/main">
                <a:solidFill>
                  <a:srgbClr val="FFFFFF"/>
                </a:solidFill>
              </a14:hiddenFill>
            </a:ext>
          </a:extLst>
        </p:spPr>
      </p:pic>
      <p:sp>
        <p:nvSpPr>
          <p:cNvPr id="216070" name="Text Box 6"/>
          <p:cNvSpPr txBox="1">
            <a:spLocks noChangeArrowheads="1"/>
          </p:cNvSpPr>
          <p:nvPr/>
        </p:nvSpPr>
        <p:spPr bwMode="auto">
          <a:xfrm>
            <a:off x="8066276" y="5874590"/>
            <a:ext cx="2823974"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100" dirty="0" err="1"/>
              <a:t>Giovannoni</a:t>
            </a:r>
            <a:r>
              <a:rPr lang="en-US" sz="1100" dirty="0"/>
              <a:t> et al. 2005 Science 309:1242-1245</a:t>
            </a:r>
          </a:p>
        </p:txBody>
      </p:sp>
      <p:sp>
        <p:nvSpPr>
          <p:cNvPr id="216071" name="Text Box 7"/>
          <p:cNvSpPr txBox="1">
            <a:spLocks noChangeArrowheads="1"/>
          </p:cNvSpPr>
          <p:nvPr/>
        </p:nvSpPr>
        <p:spPr bwMode="auto">
          <a:xfrm>
            <a:off x="3845640" y="333021"/>
            <a:ext cx="2591011" cy="119029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dirty="0">
                <a:latin typeface="Arial" panose="020B0604020202020204" pitchFamily="34" charset="0"/>
                <a:cs typeface="Arial" panose="020B0604020202020204" pitchFamily="34" charset="0"/>
              </a:rPr>
              <a:t>Number of Predicted Genes from 244 complete bacterial and </a:t>
            </a:r>
            <a:r>
              <a:rPr lang="en-US" sz="1800" dirty="0" err="1">
                <a:latin typeface="Arial" panose="020B0604020202020204" pitchFamily="34" charset="0"/>
                <a:cs typeface="Arial" panose="020B0604020202020204" pitchFamily="34" charset="0"/>
              </a:rPr>
              <a:t>archaeal</a:t>
            </a:r>
            <a:r>
              <a:rPr lang="en-US" sz="1800" dirty="0">
                <a:latin typeface="Arial" panose="020B0604020202020204" pitchFamily="34" charset="0"/>
                <a:cs typeface="Arial" panose="020B0604020202020204" pitchFamily="34" charset="0"/>
              </a:rPr>
              <a:t> genomes</a:t>
            </a:r>
          </a:p>
        </p:txBody>
      </p:sp>
      <p:sp>
        <p:nvSpPr>
          <p:cNvPr id="216072" name="Text Box 8"/>
          <p:cNvSpPr txBox="1">
            <a:spLocks noChangeArrowheads="1"/>
          </p:cNvSpPr>
          <p:nvPr/>
        </p:nvSpPr>
        <p:spPr bwMode="auto">
          <a:xfrm>
            <a:off x="8456904" y="3152422"/>
            <a:ext cx="1908659"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100" b="1"/>
              <a:t>Smallest free living organism</a:t>
            </a:r>
          </a:p>
        </p:txBody>
      </p:sp>
      <p:sp>
        <p:nvSpPr>
          <p:cNvPr id="216073" name="Line 9"/>
          <p:cNvSpPr>
            <a:spLocks noChangeShapeType="1"/>
          </p:cNvSpPr>
          <p:nvPr/>
        </p:nvSpPr>
        <p:spPr bwMode="auto">
          <a:xfrm flipV="1">
            <a:off x="8795967" y="2675943"/>
            <a:ext cx="0" cy="476479"/>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 name="TextBox 1">
            <a:extLst>
              <a:ext uri="{FF2B5EF4-FFF2-40B4-BE49-F238E27FC236}">
                <a16:creationId xmlns:a16="http://schemas.microsoft.com/office/drawing/2014/main" id="{766760FF-1FC0-8EB8-7960-4DD8D4ED4F13}"/>
              </a:ext>
            </a:extLst>
          </p:cNvPr>
          <p:cNvSpPr txBox="1"/>
          <p:nvPr/>
        </p:nvSpPr>
        <p:spPr>
          <a:xfrm>
            <a:off x="6203775" y="4600221"/>
            <a:ext cx="3417923" cy="461665"/>
          </a:xfrm>
          <a:prstGeom prst="rect">
            <a:avLst/>
          </a:prstGeom>
          <a:noFill/>
        </p:spPr>
        <p:txBody>
          <a:bodyPr wrap="none" rtlCol="0">
            <a:spAutoFit/>
          </a:bodyPr>
          <a:lstStyle/>
          <a:p>
            <a:r>
              <a:rPr lang="en-US" dirty="0">
                <a:solidFill>
                  <a:srgbClr val="FF6600"/>
                </a:solidFill>
                <a:latin typeface="Arial" panose="020B0604020202020204" pitchFamily="34" charset="0"/>
                <a:cs typeface="Arial" panose="020B0604020202020204" pitchFamily="34" charset="0"/>
              </a:rPr>
              <a:t>What are the black dots</a:t>
            </a:r>
          </a:p>
        </p:txBody>
      </p:sp>
      <p:sp>
        <p:nvSpPr>
          <p:cNvPr id="3" name="Rectangle 2">
            <a:extLst>
              <a:ext uri="{FF2B5EF4-FFF2-40B4-BE49-F238E27FC236}">
                <a16:creationId xmlns:a16="http://schemas.microsoft.com/office/drawing/2014/main" id="{E9AD7BB0-F83A-E49C-5EDD-2EB407CC207F}"/>
              </a:ext>
            </a:extLst>
          </p:cNvPr>
          <p:cNvSpPr/>
          <p:nvPr/>
        </p:nvSpPr>
        <p:spPr>
          <a:xfrm>
            <a:off x="3845640" y="4219221"/>
            <a:ext cx="2052583"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3C91B8-D99E-5842-43BB-F41913762F25}"/>
              </a:ext>
            </a:extLst>
          </p:cNvPr>
          <p:cNvSpPr txBox="1"/>
          <p:nvPr/>
        </p:nvSpPr>
        <p:spPr>
          <a:xfrm>
            <a:off x="339726" y="1691481"/>
            <a:ext cx="2590800" cy="304698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Contrast and compare the environments for these parasites relative to the molecular soup? – </a:t>
            </a:r>
          </a:p>
          <a:p>
            <a:endParaRPr lang="en-US" dirty="0">
              <a:solidFill>
                <a:srgbClr val="FF6600"/>
              </a:solidFill>
              <a:latin typeface="Calibri" panose="020F0502020204030204" pitchFamily="34" charset="0"/>
              <a:cs typeface="Calibri" panose="020F0502020204030204" pitchFamily="34" charset="0"/>
            </a:endParaRPr>
          </a:p>
          <a:p>
            <a:r>
              <a:rPr lang="en-US" dirty="0">
                <a:solidFill>
                  <a:srgbClr val="FF6600"/>
                </a:solidFill>
                <a:latin typeface="Calibri" panose="020F0502020204030204" pitchFamily="34" charset="0"/>
                <a:cs typeface="Calibri" panose="020F0502020204030204" pitchFamily="34" charset="0"/>
              </a:rPr>
              <a:t>thoughts?</a:t>
            </a:r>
          </a:p>
        </p:txBody>
      </p:sp>
    </p:spTree>
    <p:extLst>
      <p:ext uri="{BB962C8B-B14F-4D97-AF65-F5344CB8AC3E}">
        <p14:creationId xmlns:p14="http://schemas.microsoft.com/office/powerpoint/2010/main" val="1313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opped-leafho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46" y="2819953"/>
            <a:ext cx="5897563" cy="33062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chaechter.asmblog.org/.a/6a00d8341c5e1453ef015391da0989970b-3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57"/>
            <a:ext cx="3864725" cy="4148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72195" y="1084113"/>
            <a:ext cx="4482317" cy="523220"/>
          </a:xfrm>
          <a:prstGeom prst="rect">
            <a:avLst/>
          </a:prstGeom>
          <a:noFill/>
        </p:spPr>
        <p:txBody>
          <a:bodyPr wrap="none" rtlCol="0">
            <a:spAutoFit/>
          </a:bodyPr>
          <a:lstStyle/>
          <a:p>
            <a:pPr algn="ctr"/>
            <a:r>
              <a:rPr lang="en-US" sz="2800" dirty="0">
                <a:latin typeface="Arial" pitchFamily="34" charset="0"/>
                <a:cs typeface="Arial" pitchFamily="34" charset="0"/>
              </a:rPr>
              <a:t>Genomes Keep Shrinking!!</a:t>
            </a:r>
          </a:p>
        </p:txBody>
      </p:sp>
      <p:sp>
        <p:nvSpPr>
          <p:cNvPr id="4" name="TextBox 3"/>
          <p:cNvSpPr txBox="1"/>
          <p:nvPr/>
        </p:nvSpPr>
        <p:spPr>
          <a:xfrm>
            <a:off x="1482725" y="5272881"/>
            <a:ext cx="19812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Bennett and Moran. 2013. Genome Biology and Evolution</a:t>
            </a:r>
          </a:p>
        </p:txBody>
      </p:sp>
    </p:spTree>
    <p:extLst>
      <p:ext uri="{BB962C8B-B14F-4D97-AF65-F5344CB8AC3E}">
        <p14:creationId xmlns:p14="http://schemas.microsoft.com/office/powerpoint/2010/main" val="295873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pa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50" b="7887"/>
          <a:stretch/>
        </p:blipFill>
        <p:spPr bwMode="auto">
          <a:xfrm>
            <a:off x="2838452" y="91281"/>
            <a:ext cx="6675437"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7"/>
          <p:cNvSpPr txBox="1">
            <a:spLocks noChangeArrowheads="1"/>
          </p:cNvSpPr>
          <p:nvPr/>
        </p:nvSpPr>
        <p:spPr bwMode="auto">
          <a:xfrm>
            <a:off x="4870452" y="364331"/>
            <a:ext cx="17494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0000"/>
                </a:solidFill>
                <a:latin typeface="Arial" charset="0"/>
                <a:cs typeface="Arial" charset="0"/>
              </a:rPr>
              <a:t>ORIGIN OF THE MOON</a:t>
            </a:r>
          </a:p>
        </p:txBody>
      </p:sp>
      <p:sp>
        <p:nvSpPr>
          <p:cNvPr id="17416" name="Line 8"/>
          <p:cNvSpPr>
            <a:spLocks noChangeShapeType="1"/>
          </p:cNvSpPr>
          <p:nvPr/>
        </p:nvSpPr>
        <p:spPr bwMode="auto">
          <a:xfrm flipH="1">
            <a:off x="4530727" y="548480"/>
            <a:ext cx="339725" cy="36036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466" tIns="40733" rIns="81466" bIns="40733"/>
          <a:lstStyle/>
          <a:p>
            <a:endParaRPr lang="en-US"/>
          </a:p>
        </p:txBody>
      </p:sp>
      <p:sp>
        <p:nvSpPr>
          <p:cNvPr id="2" name="Right Brace 1"/>
          <p:cNvSpPr/>
          <p:nvPr/>
        </p:nvSpPr>
        <p:spPr>
          <a:xfrm>
            <a:off x="5140326" y="872331"/>
            <a:ext cx="381000" cy="110648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pitchFamily="34" charset="0"/>
              <a:cs typeface="Arial" pitchFamily="34" charset="0"/>
            </a:endParaRPr>
          </a:p>
        </p:txBody>
      </p:sp>
      <p:sp>
        <p:nvSpPr>
          <p:cNvPr id="17418" name="Text Box 7"/>
          <p:cNvSpPr txBox="1">
            <a:spLocks noChangeArrowheads="1"/>
          </p:cNvSpPr>
          <p:nvPr/>
        </p:nvSpPr>
        <p:spPr bwMode="auto">
          <a:xfrm>
            <a:off x="5597526" y="1299368"/>
            <a:ext cx="2303462"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466" tIns="40733" rIns="81466" bIns="4073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a:solidFill>
                  <a:srgbClr val="000000"/>
                </a:solidFill>
                <a:latin typeface="Arial" charset="0"/>
                <a:cs typeface="Arial" charset="0"/>
              </a:rPr>
              <a:t>Period of Intense Bombardment</a:t>
            </a:r>
          </a:p>
        </p:txBody>
      </p:sp>
      <p:sp>
        <p:nvSpPr>
          <p:cNvPr id="17419" name="TextBox 2"/>
          <p:cNvSpPr txBox="1">
            <a:spLocks noChangeArrowheads="1"/>
          </p:cNvSpPr>
          <p:nvPr/>
        </p:nvSpPr>
        <p:spPr bwMode="auto">
          <a:xfrm>
            <a:off x="1684540" y="948530"/>
            <a:ext cx="1402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a:solidFill>
                  <a:srgbClr val="FF0000"/>
                </a:solidFill>
                <a:latin typeface="Arial" charset="0"/>
                <a:cs typeface="Arial" charset="0"/>
              </a:rPr>
              <a:t>No Life</a:t>
            </a:r>
          </a:p>
        </p:txBody>
      </p:sp>
      <p:sp>
        <p:nvSpPr>
          <p:cNvPr id="17420" name="TextBox 11"/>
          <p:cNvSpPr txBox="1">
            <a:spLocks noChangeArrowheads="1"/>
          </p:cNvSpPr>
          <p:nvPr/>
        </p:nvSpPr>
        <p:spPr bwMode="auto">
          <a:xfrm>
            <a:off x="1554698" y="2586831"/>
            <a:ext cx="16626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a:solidFill>
                  <a:srgbClr val="FF0000"/>
                </a:solidFill>
                <a:latin typeface="Arial" charset="0"/>
                <a:cs typeface="Arial" charset="0"/>
              </a:rPr>
              <a:t>Life</a:t>
            </a:r>
          </a:p>
          <a:p>
            <a:pPr algn="ctr"/>
            <a:r>
              <a:rPr lang="en-US" sz="2800" b="1">
                <a:solidFill>
                  <a:srgbClr val="FF0000"/>
                </a:solidFill>
                <a:latin typeface="Arial" charset="0"/>
                <a:cs typeface="Arial" charset="0"/>
              </a:rPr>
              <a:t>Possible</a:t>
            </a:r>
          </a:p>
        </p:txBody>
      </p:sp>
      <p:pic>
        <p:nvPicPr>
          <p:cNvPr id="17421" name="Picture 1"/>
          <p:cNvPicPr>
            <a:picLocks noChangeAspect="1" noChangeArrowheads="1"/>
          </p:cNvPicPr>
          <p:nvPr/>
        </p:nvPicPr>
        <p:blipFill>
          <a:blip r:embed="rId4">
            <a:extLst>
              <a:ext uri="{28A0092B-C50C-407E-A947-70E740481C1C}">
                <a14:useLocalDpi xmlns:a14="http://schemas.microsoft.com/office/drawing/2010/main" val="0"/>
              </a:ext>
            </a:extLst>
          </a:blip>
          <a:srcRect l="11565" t="2" b="-2"/>
          <a:stretch>
            <a:fillRect/>
          </a:stretch>
        </p:blipFill>
        <p:spPr bwMode="auto">
          <a:xfrm>
            <a:off x="1376363" y="1996280"/>
            <a:ext cx="2668588" cy="8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400B79A-8906-B895-E789-9901AB3A5588}"/>
              </a:ext>
            </a:extLst>
          </p:cNvPr>
          <p:cNvSpPr txBox="1"/>
          <p:nvPr/>
        </p:nvSpPr>
        <p:spPr>
          <a:xfrm>
            <a:off x="415925" y="4580465"/>
            <a:ext cx="3048000" cy="1200329"/>
          </a:xfrm>
          <a:prstGeom prst="rect">
            <a:avLst/>
          </a:prstGeom>
          <a:noFill/>
        </p:spPr>
        <p:txBody>
          <a:bodyPr wrap="square" rtlCol="0">
            <a:spAutoFit/>
          </a:bodyPr>
          <a:lstStyle/>
          <a:p>
            <a:r>
              <a:rPr lang="en-US" dirty="0">
                <a:solidFill>
                  <a:srgbClr val="FF6600"/>
                </a:solidFill>
                <a:latin typeface="Arial" panose="020B0604020202020204" pitchFamily="34" charset="0"/>
                <a:cs typeface="Arial" panose="020B0604020202020204" pitchFamily="34" charset="0"/>
              </a:rPr>
              <a:t>How much E (J) did the first atomic bomb release?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8" name="Picture 3074" descr="FG16_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65" y="87923"/>
            <a:ext cx="7052522" cy="5950319"/>
          </a:xfrm>
          <a:prstGeom prst="rect">
            <a:avLst/>
          </a:prstGeom>
          <a:noFill/>
          <a:extLst>
            <a:ext uri="{909E8E84-426E-40DD-AFC4-6F175D3DCCD1}">
              <a14:hiddenFill xmlns:a14="http://schemas.microsoft.com/office/drawing/2010/main">
                <a:solidFill>
                  <a:srgbClr val="FFFFFF"/>
                </a:solidFill>
              </a14:hiddenFill>
            </a:ext>
          </a:extLst>
        </p:spPr>
      </p:pic>
      <p:sp>
        <p:nvSpPr>
          <p:cNvPr id="208899" name="Oval 3075"/>
          <p:cNvSpPr>
            <a:spLocks noChangeArrowheads="1"/>
          </p:cNvSpPr>
          <p:nvPr/>
        </p:nvSpPr>
        <p:spPr bwMode="auto">
          <a:xfrm>
            <a:off x="4936531" y="2042055"/>
            <a:ext cx="1017191" cy="1293301"/>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nchor="ctr"/>
          <a:lstStyle/>
          <a:p>
            <a:pPr algn="ctr"/>
            <a:endParaRPr lang="en-US">
              <a:solidFill>
                <a:srgbClr val="FF3300"/>
              </a:solidFill>
            </a:endParaRPr>
          </a:p>
        </p:txBody>
      </p:sp>
      <p:sp>
        <p:nvSpPr>
          <p:cNvPr id="208900" name="Line 3076"/>
          <p:cNvSpPr>
            <a:spLocks noChangeShapeType="1"/>
          </p:cNvSpPr>
          <p:nvPr/>
        </p:nvSpPr>
        <p:spPr bwMode="auto">
          <a:xfrm flipH="1" flipV="1">
            <a:off x="5987628" y="3199219"/>
            <a:ext cx="1424067" cy="129330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08901" name="Text Box 3077"/>
          <p:cNvSpPr txBox="1">
            <a:spLocks noChangeArrowheads="1"/>
          </p:cNvSpPr>
          <p:nvPr/>
        </p:nvSpPr>
        <p:spPr bwMode="auto">
          <a:xfrm>
            <a:off x="7479508" y="4356383"/>
            <a:ext cx="1845071" cy="81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600"/>
              <a:t>CAPTURE OF ORGANELLE GENOMES</a:t>
            </a:r>
          </a:p>
        </p:txBody>
      </p:sp>
    </p:spTree>
    <p:extLst>
      <p:ext uri="{BB962C8B-B14F-4D97-AF65-F5344CB8AC3E}">
        <p14:creationId xmlns:p14="http://schemas.microsoft.com/office/powerpoint/2010/main" val="1211637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EA8C1-AB80-4E6B-B5C0-C10E1F954555}"/>
              </a:ext>
            </a:extLst>
          </p:cNvPr>
          <p:cNvPicPr>
            <a:picLocks noChangeAspect="1"/>
          </p:cNvPicPr>
          <p:nvPr/>
        </p:nvPicPr>
        <p:blipFill>
          <a:blip r:embed="rId2"/>
          <a:stretch>
            <a:fillRect/>
          </a:stretch>
        </p:blipFill>
        <p:spPr>
          <a:xfrm>
            <a:off x="1983072" y="1"/>
            <a:ext cx="6924109" cy="6126163"/>
          </a:xfrm>
          <a:prstGeom prst="rect">
            <a:avLst/>
          </a:prstGeom>
        </p:spPr>
      </p:pic>
    </p:spTree>
    <p:extLst>
      <p:ext uri="{BB962C8B-B14F-4D97-AF65-F5344CB8AC3E}">
        <p14:creationId xmlns:p14="http://schemas.microsoft.com/office/powerpoint/2010/main" val="811992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9BC67-BFA7-BFAC-E998-E1360668ADC5}"/>
              </a:ext>
            </a:extLst>
          </p:cNvPr>
          <p:cNvSpPr txBox="1"/>
          <p:nvPr/>
        </p:nvSpPr>
        <p:spPr>
          <a:xfrm>
            <a:off x="3344229" y="167481"/>
            <a:ext cx="4201792" cy="769441"/>
          </a:xfrm>
          <a:prstGeom prst="rect">
            <a:avLst/>
          </a:prstGeom>
          <a:noFill/>
        </p:spPr>
        <p:txBody>
          <a:bodyPr wrap="none" rtlCol="0">
            <a:spAutoFit/>
          </a:bodyPr>
          <a:lstStyle/>
          <a:p>
            <a:pPr algn="ctr"/>
            <a:r>
              <a:rPr lang="en-US" sz="4400" dirty="0">
                <a:latin typeface="Arial" panose="020B0604020202020204" pitchFamily="34" charset="0"/>
                <a:cs typeface="Arial" panose="020B0604020202020204" pitchFamily="34" charset="0"/>
              </a:rPr>
              <a:t>Proterozoic Eon</a:t>
            </a:r>
          </a:p>
        </p:txBody>
      </p:sp>
      <p:pic>
        <p:nvPicPr>
          <p:cNvPr id="4" name="Picture 3" descr="A picture containing text&#10;&#10;Description automatically generated">
            <a:extLst>
              <a:ext uri="{FF2B5EF4-FFF2-40B4-BE49-F238E27FC236}">
                <a16:creationId xmlns:a16="http://schemas.microsoft.com/office/drawing/2014/main" id="{A77DC6E3-106D-1C1F-271A-36D7CB1EC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5" y="1161553"/>
            <a:ext cx="7924800" cy="5002530"/>
          </a:xfrm>
          <a:prstGeom prst="rect">
            <a:avLst/>
          </a:prstGeom>
        </p:spPr>
      </p:pic>
    </p:spTree>
    <p:extLst>
      <p:ext uri="{BB962C8B-B14F-4D97-AF65-F5344CB8AC3E}">
        <p14:creationId xmlns:p14="http://schemas.microsoft.com/office/powerpoint/2010/main" val="3787230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35" descr="2106"/>
          <p:cNvPicPr>
            <a:picLocks noChangeAspect="1" noChangeArrowheads="1"/>
          </p:cNvPicPr>
          <p:nvPr/>
        </p:nvPicPr>
        <p:blipFill rotWithShape="1">
          <a:blip r:embed="rId3">
            <a:extLst>
              <a:ext uri="{28A0092B-C50C-407E-A947-70E740481C1C}">
                <a14:useLocalDpi xmlns:a14="http://schemas.microsoft.com/office/drawing/2010/main" val="0"/>
              </a:ext>
            </a:extLst>
          </a:blip>
          <a:srcRect b="3370"/>
          <a:stretch/>
        </p:blipFill>
        <p:spPr bwMode="auto">
          <a:xfrm>
            <a:off x="6307138" y="46039"/>
            <a:ext cx="3163888"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1027" hidden="1"/>
          <p:cNvSpPr>
            <a:spLocks noGrp="1" noChangeArrowheads="1"/>
          </p:cNvSpPr>
          <p:nvPr>
            <p:ph type="title"/>
          </p:nvPr>
        </p:nvSpPr>
        <p:spPr>
          <a:xfrm>
            <a:off x="1716088" y="204788"/>
            <a:ext cx="7323138" cy="1020762"/>
          </a:xfrm>
        </p:spPr>
        <p:txBody>
          <a:bodyPr/>
          <a:lstStyle/>
          <a:p>
            <a:pPr eaLnBrk="1" hangingPunct="1"/>
            <a:r>
              <a:rPr lang="en-US" sz="1200"/>
              <a:t>	</a:t>
            </a:r>
          </a:p>
        </p:txBody>
      </p:sp>
      <p:sp>
        <p:nvSpPr>
          <p:cNvPr id="33796" name="Text Box 1029"/>
          <p:cNvSpPr txBox="1">
            <a:spLocks noChangeArrowheads="1"/>
          </p:cNvSpPr>
          <p:nvPr/>
        </p:nvSpPr>
        <p:spPr bwMode="auto">
          <a:xfrm rot="-5400000">
            <a:off x="9020970" y="427832"/>
            <a:ext cx="5556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Sun</a:t>
            </a:r>
          </a:p>
        </p:txBody>
      </p:sp>
      <p:sp>
        <p:nvSpPr>
          <p:cNvPr id="33797" name="Text Box 1030"/>
          <p:cNvSpPr txBox="1">
            <a:spLocks noChangeArrowheads="1"/>
          </p:cNvSpPr>
          <p:nvPr/>
        </p:nvSpPr>
        <p:spPr bwMode="auto">
          <a:xfrm rot="-5400000">
            <a:off x="8476457" y="1607344"/>
            <a:ext cx="16446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Ultraviolet rays</a:t>
            </a:r>
          </a:p>
        </p:txBody>
      </p:sp>
      <p:sp>
        <p:nvSpPr>
          <p:cNvPr id="33798" name="Text Box 1031"/>
          <p:cNvSpPr txBox="1">
            <a:spLocks noChangeArrowheads="1"/>
          </p:cNvSpPr>
          <p:nvPr/>
        </p:nvSpPr>
        <p:spPr bwMode="auto">
          <a:xfrm>
            <a:off x="7588252" y="2581275"/>
            <a:ext cx="6508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3(O</a:t>
            </a:r>
            <a:r>
              <a:rPr lang="en-US" sz="1200" b="1" baseline="-25000">
                <a:solidFill>
                  <a:srgbClr val="221906"/>
                </a:solidFill>
                <a:latin typeface="Arial" charset="0"/>
                <a:cs typeface="Arial" charset="0"/>
              </a:rPr>
              <a:t>2</a:t>
            </a:r>
            <a:r>
              <a:rPr lang="en-US" sz="1200" b="1">
                <a:solidFill>
                  <a:srgbClr val="221906"/>
                </a:solidFill>
                <a:latin typeface="Arial" charset="0"/>
                <a:cs typeface="Arial" charset="0"/>
              </a:rPr>
              <a:t>)</a:t>
            </a:r>
          </a:p>
        </p:txBody>
      </p:sp>
      <p:sp>
        <p:nvSpPr>
          <p:cNvPr id="33799" name="Text Box 1032"/>
          <p:cNvSpPr txBox="1">
            <a:spLocks noChangeArrowheads="1"/>
          </p:cNvSpPr>
          <p:nvPr/>
        </p:nvSpPr>
        <p:spPr bwMode="auto">
          <a:xfrm rot="-5400000">
            <a:off x="8311357" y="3166269"/>
            <a:ext cx="19748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Upper atmosphere</a:t>
            </a:r>
          </a:p>
        </p:txBody>
      </p:sp>
      <p:sp>
        <p:nvSpPr>
          <p:cNvPr id="33800" name="Text Box 1033"/>
          <p:cNvSpPr txBox="1">
            <a:spLocks noChangeArrowheads="1"/>
          </p:cNvSpPr>
          <p:nvPr/>
        </p:nvSpPr>
        <p:spPr bwMode="auto">
          <a:xfrm>
            <a:off x="7762877" y="4171950"/>
            <a:ext cx="6508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2(O</a:t>
            </a:r>
            <a:r>
              <a:rPr lang="en-US" sz="1200" b="1" baseline="-25000">
                <a:solidFill>
                  <a:srgbClr val="221906"/>
                </a:solidFill>
                <a:latin typeface="Arial" charset="0"/>
                <a:cs typeface="Arial" charset="0"/>
              </a:rPr>
              <a:t>3</a:t>
            </a:r>
            <a:r>
              <a:rPr lang="en-US" sz="1200" b="1">
                <a:solidFill>
                  <a:srgbClr val="221906"/>
                </a:solidFill>
                <a:latin typeface="Arial" charset="0"/>
                <a:cs typeface="Arial" charset="0"/>
              </a:rPr>
              <a:t>)</a:t>
            </a:r>
          </a:p>
        </p:txBody>
      </p:sp>
      <p:sp>
        <p:nvSpPr>
          <p:cNvPr id="33801" name="Text Box 1034"/>
          <p:cNvSpPr txBox="1">
            <a:spLocks noChangeArrowheads="1"/>
          </p:cNvSpPr>
          <p:nvPr/>
        </p:nvSpPr>
        <p:spPr bwMode="auto">
          <a:xfrm rot="-5400000">
            <a:off x="8305801" y="4699000"/>
            <a:ext cx="19859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a:solidFill>
                  <a:srgbClr val="221906"/>
                </a:solidFill>
                <a:latin typeface="Arial" charset="0"/>
                <a:cs typeface="Arial" charset="0"/>
              </a:rPr>
              <a:t>Lower atmosphere</a:t>
            </a:r>
          </a:p>
        </p:txBody>
      </p:sp>
      <p:sp>
        <p:nvSpPr>
          <p:cNvPr id="33802" name="TextBox 1"/>
          <p:cNvSpPr txBox="1">
            <a:spLocks noChangeArrowheads="1"/>
          </p:cNvSpPr>
          <p:nvPr/>
        </p:nvSpPr>
        <p:spPr bwMode="auto">
          <a:xfrm>
            <a:off x="1380910" y="597652"/>
            <a:ext cx="38274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000" b="1" dirty="0">
                <a:solidFill>
                  <a:srgbClr val="FF6600"/>
                </a:solidFill>
                <a:latin typeface="Arial" charset="0"/>
                <a:cs typeface="Arial" charset="0"/>
              </a:rPr>
              <a:t>Why is Oxygen so important?</a:t>
            </a:r>
          </a:p>
        </p:txBody>
      </p:sp>
      <p:pic>
        <p:nvPicPr>
          <p:cNvPr id="33803" name="Picture 12" descr="http://table4eversquishycells.pbworks.com/f/1235105062/aerobic%20respir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2011363"/>
            <a:ext cx="46196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2"/>
          <p:cNvSpPr txBox="1">
            <a:spLocks noChangeArrowheads="1"/>
          </p:cNvSpPr>
          <p:nvPr/>
        </p:nvSpPr>
        <p:spPr bwMode="auto">
          <a:xfrm>
            <a:off x="1703387" y="5046663"/>
            <a:ext cx="1312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rgbClr val="FF0000"/>
                </a:solidFill>
                <a:latin typeface="Arial" charset="0"/>
                <a:cs typeface="Arial" charset="0"/>
              </a:rPr>
              <a:t>Oxygen</a:t>
            </a:r>
          </a:p>
        </p:txBody>
      </p:sp>
      <p:cxnSp>
        <p:nvCxnSpPr>
          <p:cNvPr id="33805" name="Straight Arrow Connector 4"/>
          <p:cNvCxnSpPr>
            <a:cxnSpLocks noChangeShapeType="1"/>
            <a:stCxn id="33804" idx="0"/>
          </p:cNvCxnSpPr>
          <p:nvPr/>
        </p:nvCxnSpPr>
        <p:spPr bwMode="auto">
          <a:xfrm flipV="1">
            <a:off x="2360613" y="3870325"/>
            <a:ext cx="1400175" cy="1176338"/>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03"/>
                                        </p:tgtEl>
                                        <p:attrNameLst>
                                          <p:attrName>style.visibility</p:attrName>
                                        </p:attrNameLst>
                                      </p:cBhvr>
                                      <p:to>
                                        <p:strVal val="visible"/>
                                      </p:to>
                                    </p:set>
                                    <p:animEffect transition="in" filter="fade">
                                      <p:cBhvr>
                                        <p:cTn id="7" dur="500"/>
                                        <p:tgtEl>
                                          <p:spTgt spid="338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804"/>
                                        </p:tgtEl>
                                        <p:attrNameLst>
                                          <p:attrName>style.visibility</p:attrName>
                                        </p:attrNameLst>
                                      </p:cBhvr>
                                      <p:to>
                                        <p:strVal val="visible"/>
                                      </p:to>
                                    </p:set>
                                    <p:animEffect transition="in" filter="fade">
                                      <p:cBhvr>
                                        <p:cTn id="10" dur="500"/>
                                        <p:tgtEl>
                                          <p:spTgt spid="33804"/>
                                        </p:tgtEl>
                                      </p:cBhvr>
                                    </p:animEffect>
                                  </p:childTnLst>
                                </p:cTn>
                              </p:par>
                              <p:par>
                                <p:cTn id="11" presetID="10" presetClass="entr" presetSubtype="0" fill="hold" nodeType="withEffect">
                                  <p:stCondLst>
                                    <p:cond delay="0"/>
                                  </p:stCondLst>
                                  <p:childTnLst>
                                    <p:set>
                                      <p:cBhvr>
                                        <p:cTn id="12" dur="1" fill="hold">
                                          <p:stCondLst>
                                            <p:cond delay="0"/>
                                          </p:stCondLst>
                                        </p:cTn>
                                        <p:tgtEl>
                                          <p:spTgt spid="33805"/>
                                        </p:tgtEl>
                                        <p:attrNameLst>
                                          <p:attrName>style.visibility</p:attrName>
                                        </p:attrNameLst>
                                      </p:cBhvr>
                                      <p:to>
                                        <p:strVal val="visible"/>
                                      </p:to>
                                    </p:set>
                                    <p:animEffect transition="in" filter="fade">
                                      <p:cBhvr>
                                        <p:cTn id="13" dur="500"/>
                                        <p:tgtEl>
                                          <p:spTgt spid="3380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798"/>
                                        </p:tgtEl>
                                        <p:attrNameLst>
                                          <p:attrName>style.visibility</p:attrName>
                                        </p:attrNameLst>
                                      </p:cBhvr>
                                      <p:to>
                                        <p:strVal val="visible"/>
                                      </p:to>
                                    </p:set>
                                    <p:animEffect transition="in" filter="fade">
                                      <p:cBhvr>
                                        <p:cTn id="18" dur="500"/>
                                        <p:tgtEl>
                                          <p:spTgt spid="33798"/>
                                        </p:tgtEl>
                                      </p:cBhvr>
                                    </p:animEffect>
                                  </p:childTnLst>
                                </p:cTn>
                              </p:par>
                              <p:par>
                                <p:cTn id="19" presetID="10" presetClass="entr" presetSubtype="0" fill="hold" nodeType="withEffect">
                                  <p:stCondLst>
                                    <p:cond delay="0"/>
                                  </p:stCondLst>
                                  <p:childTnLst>
                                    <p:set>
                                      <p:cBhvr>
                                        <p:cTn id="20" dur="1" fill="hold">
                                          <p:stCondLst>
                                            <p:cond delay="0"/>
                                          </p:stCondLst>
                                        </p:cTn>
                                        <p:tgtEl>
                                          <p:spTgt spid="33794"/>
                                        </p:tgtEl>
                                        <p:attrNameLst>
                                          <p:attrName>style.visibility</p:attrName>
                                        </p:attrNameLst>
                                      </p:cBhvr>
                                      <p:to>
                                        <p:strVal val="visible"/>
                                      </p:to>
                                    </p:set>
                                    <p:animEffect transition="in" filter="fade">
                                      <p:cBhvr>
                                        <p:cTn id="21" dur="500"/>
                                        <p:tgtEl>
                                          <p:spTgt spid="337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796"/>
                                        </p:tgtEl>
                                        <p:attrNameLst>
                                          <p:attrName>style.visibility</p:attrName>
                                        </p:attrNameLst>
                                      </p:cBhvr>
                                      <p:to>
                                        <p:strVal val="visible"/>
                                      </p:to>
                                    </p:set>
                                    <p:animEffect transition="in" filter="fade">
                                      <p:cBhvr>
                                        <p:cTn id="24" dur="500"/>
                                        <p:tgtEl>
                                          <p:spTgt spid="3379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797"/>
                                        </p:tgtEl>
                                        <p:attrNameLst>
                                          <p:attrName>style.visibility</p:attrName>
                                        </p:attrNameLst>
                                      </p:cBhvr>
                                      <p:to>
                                        <p:strVal val="visible"/>
                                      </p:to>
                                    </p:set>
                                    <p:animEffect transition="in" filter="fade">
                                      <p:cBhvr>
                                        <p:cTn id="27" dur="500"/>
                                        <p:tgtEl>
                                          <p:spTgt spid="33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799"/>
                                        </p:tgtEl>
                                        <p:attrNameLst>
                                          <p:attrName>style.visibility</p:attrName>
                                        </p:attrNameLst>
                                      </p:cBhvr>
                                      <p:to>
                                        <p:strVal val="visible"/>
                                      </p:to>
                                    </p:set>
                                    <p:animEffect transition="in" filter="fade">
                                      <p:cBhvr>
                                        <p:cTn id="30" dur="500"/>
                                        <p:tgtEl>
                                          <p:spTgt spid="3379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800"/>
                                        </p:tgtEl>
                                        <p:attrNameLst>
                                          <p:attrName>style.visibility</p:attrName>
                                        </p:attrNameLst>
                                      </p:cBhvr>
                                      <p:to>
                                        <p:strVal val="visible"/>
                                      </p:to>
                                    </p:set>
                                    <p:animEffect transition="in" filter="fade">
                                      <p:cBhvr>
                                        <p:cTn id="33" dur="500"/>
                                        <p:tgtEl>
                                          <p:spTgt spid="3380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801"/>
                                        </p:tgtEl>
                                        <p:attrNameLst>
                                          <p:attrName>style.visibility</p:attrName>
                                        </p:attrNameLst>
                                      </p:cBhvr>
                                      <p:to>
                                        <p:strVal val="visible"/>
                                      </p:to>
                                    </p:set>
                                    <p:animEffect transition="in" filter="fade">
                                      <p:cBhvr>
                                        <p:cTn id="36"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33798" grpId="0"/>
      <p:bldP spid="33799" grpId="0"/>
      <p:bldP spid="33800" grpId="0"/>
      <p:bldP spid="33801" grpId="0"/>
      <p:bldP spid="3380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105b">
            <a:extLst>
              <a:ext uri="{FF2B5EF4-FFF2-40B4-BE49-F238E27FC236}">
                <a16:creationId xmlns:a16="http://schemas.microsoft.com/office/drawing/2014/main" id="{462F5209-ECCD-4023-8E9A-25A09BCDA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91"/>
          <a:stretch/>
        </p:blipFill>
        <p:spPr bwMode="auto">
          <a:xfrm>
            <a:off x="1376364" y="1"/>
            <a:ext cx="4643553" cy="397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11" descr="http://www.crikey-adventure-tours.com/images/Stromatolites_underwater_md.jpg"/>
          <p:cNvPicPr>
            <a:picLocks noChangeAspect="1" noChangeArrowheads="1"/>
          </p:cNvPicPr>
          <p:nvPr/>
        </p:nvPicPr>
        <p:blipFill>
          <a:blip r:embed="rId3">
            <a:extLst>
              <a:ext uri="{28A0092B-C50C-407E-A947-70E740481C1C}">
                <a14:useLocalDpi xmlns:a14="http://schemas.microsoft.com/office/drawing/2010/main" val="0"/>
              </a:ext>
            </a:extLst>
          </a:blip>
          <a:srcRect t="1595"/>
          <a:stretch>
            <a:fillRect/>
          </a:stretch>
        </p:blipFill>
        <p:spPr bwMode="auto">
          <a:xfrm>
            <a:off x="1376363" y="3117851"/>
            <a:ext cx="4084638"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6369051" y="1005681"/>
            <a:ext cx="2657474" cy="107720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dirty="0">
                <a:solidFill>
                  <a:srgbClr val="FF6600"/>
                </a:solidFill>
                <a:latin typeface="Arial" charset="0"/>
              </a:rPr>
              <a:t>What caused the change?</a:t>
            </a:r>
          </a:p>
        </p:txBody>
      </p:sp>
      <p:pic>
        <p:nvPicPr>
          <p:cNvPr id="34821" name="Picture 9" descr="File:Stromatolites in Sharkb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2" y="3117851"/>
            <a:ext cx="405288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om prokaryotes to eukaryotes">
            <a:extLst>
              <a:ext uri="{FF2B5EF4-FFF2-40B4-BE49-F238E27FC236}">
                <a16:creationId xmlns:a16="http://schemas.microsoft.com/office/drawing/2014/main" id="{C8CDE12D-65A5-0D76-FE04-EEB04F911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61"/>
          <a:stretch/>
        </p:blipFill>
        <p:spPr bwMode="auto">
          <a:xfrm>
            <a:off x="5292724" y="1105418"/>
            <a:ext cx="4223251" cy="2066132"/>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3"/>
          <p:cNvSpPr>
            <a:spLocks noGrp="1" noChangeArrowheads="1"/>
          </p:cNvSpPr>
          <p:nvPr>
            <p:ph type="body" idx="1"/>
          </p:nvPr>
        </p:nvSpPr>
        <p:spPr>
          <a:xfrm>
            <a:off x="1976019" y="3388227"/>
            <a:ext cx="6918325" cy="2740025"/>
          </a:xfrm>
        </p:spPr>
        <p:txBody>
          <a:bodyPr/>
          <a:lstStyle/>
          <a:p>
            <a:r>
              <a:rPr lang="en-US" sz="3200" dirty="0">
                <a:latin typeface="Arial" charset="0"/>
              </a:rPr>
              <a:t>Origin of Eukaryotic cells from prokaryotic ancestors: 2-</a:t>
            </a:r>
            <a:r>
              <a:rPr lang="en-US" sz="3200" b="1" dirty="0">
                <a:solidFill>
                  <a:schemeClr val="hlink"/>
                </a:solidFill>
                <a:latin typeface="Arial" charset="0"/>
              </a:rPr>
              <a:t>1.5</a:t>
            </a:r>
            <a:r>
              <a:rPr lang="en-US" sz="3200" dirty="0">
                <a:latin typeface="Arial" charset="0"/>
              </a:rPr>
              <a:t>-1 BYA</a:t>
            </a:r>
          </a:p>
        </p:txBody>
      </p:sp>
      <p:sp>
        <p:nvSpPr>
          <p:cNvPr id="4" name="Rectangle 2"/>
          <p:cNvSpPr txBox="1">
            <a:spLocks noChangeArrowheads="1"/>
          </p:cNvSpPr>
          <p:nvPr/>
        </p:nvSpPr>
        <p:spPr bwMode="auto">
          <a:xfrm>
            <a:off x="1985962" y="205791"/>
            <a:ext cx="6918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539" tIns="41269" rIns="82539" bIns="41269" anchor="ctr"/>
          <a:lstStyle>
            <a:lvl1pPr algn="ctr" defTabSz="812800" rtl="0" eaLnBrk="0" fontAlgn="base" hangingPunct="0">
              <a:spcBef>
                <a:spcPct val="0"/>
              </a:spcBef>
              <a:spcAft>
                <a:spcPct val="0"/>
              </a:spcAft>
              <a:defRPr sz="3900">
                <a:solidFill>
                  <a:schemeClr val="tx2"/>
                </a:solidFill>
                <a:latin typeface="+mj-lt"/>
                <a:ea typeface="+mj-ea"/>
                <a:cs typeface="+mj-cs"/>
              </a:defRPr>
            </a:lvl1pPr>
            <a:lvl2pPr algn="ctr" defTabSz="812800" rtl="0" eaLnBrk="0" fontAlgn="base" hangingPunct="0">
              <a:spcBef>
                <a:spcPct val="0"/>
              </a:spcBef>
              <a:spcAft>
                <a:spcPct val="0"/>
              </a:spcAft>
              <a:defRPr sz="3900">
                <a:solidFill>
                  <a:schemeClr val="tx2"/>
                </a:solidFill>
                <a:latin typeface="Times New Roman" pitchFamily="18" charset="0"/>
              </a:defRPr>
            </a:lvl2pPr>
            <a:lvl3pPr algn="ctr" defTabSz="812800" rtl="0" eaLnBrk="0" fontAlgn="base" hangingPunct="0">
              <a:spcBef>
                <a:spcPct val="0"/>
              </a:spcBef>
              <a:spcAft>
                <a:spcPct val="0"/>
              </a:spcAft>
              <a:defRPr sz="3900">
                <a:solidFill>
                  <a:schemeClr val="tx2"/>
                </a:solidFill>
                <a:latin typeface="Times New Roman" pitchFamily="18" charset="0"/>
              </a:defRPr>
            </a:lvl3pPr>
            <a:lvl4pPr algn="ctr" defTabSz="812800" rtl="0" eaLnBrk="0" fontAlgn="base" hangingPunct="0">
              <a:spcBef>
                <a:spcPct val="0"/>
              </a:spcBef>
              <a:spcAft>
                <a:spcPct val="0"/>
              </a:spcAft>
              <a:defRPr sz="3900">
                <a:solidFill>
                  <a:schemeClr val="tx2"/>
                </a:solidFill>
                <a:latin typeface="Times New Roman" pitchFamily="18" charset="0"/>
              </a:defRPr>
            </a:lvl4pPr>
            <a:lvl5pPr algn="ctr" defTabSz="812800" rtl="0" eaLnBrk="0" fontAlgn="base" hangingPunct="0">
              <a:spcBef>
                <a:spcPct val="0"/>
              </a:spcBef>
              <a:spcAft>
                <a:spcPct val="0"/>
              </a:spcAft>
              <a:defRPr sz="3900">
                <a:solidFill>
                  <a:schemeClr val="tx2"/>
                </a:solidFill>
                <a:latin typeface="Times New Roman" pitchFamily="18" charset="0"/>
              </a:defRPr>
            </a:lvl5pPr>
            <a:lvl6pPr marL="457136" algn="ctr" defTabSz="814274" rtl="0" eaLnBrk="0" fontAlgn="base" hangingPunct="0">
              <a:spcBef>
                <a:spcPct val="0"/>
              </a:spcBef>
              <a:spcAft>
                <a:spcPct val="0"/>
              </a:spcAft>
              <a:defRPr sz="3900">
                <a:solidFill>
                  <a:schemeClr val="tx2"/>
                </a:solidFill>
                <a:latin typeface="Times New Roman" pitchFamily="18" charset="0"/>
              </a:defRPr>
            </a:lvl6pPr>
            <a:lvl7pPr marL="914272" algn="ctr" defTabSz="814274" rtl="0" eaLnBrk="0" fontAlgn="base" hangingPunct="0">
              <a:spcBef>
                <a:spcPct val="0"/>
              </a:spcBef>
              <a:spcAft>
                <a:spcPct val="0"/>
              </a:spcAft>
              <a:defRPr sz="3900">
                <a:solidFill>
                  <a:schemeClr val="tx2"/>
                </a:solidFill>
                <a:latin typeface="Times New Roman" pitchFamily="18" charset="0"/>
              </a:defRPr>
            </a:lvl7pPr>
            <a:lvl8pPr marL="1371409" algn="ctr" defTabSz="814274" rtl="0" eaLnBrk="0" fontAlgn="base" hangingPunct="0">
              <a:spcBef>
                <a:spcPct val="0"/>
              </a:spcBef>
              <a:spcAft>
                <a:spcPct val="0"/>
              </a:spcAft>
              <a:defRPr sz="3900">
                <a:solidFill>
                  <a:schemeClr val="tx2"/>
                </a:solidFill>
                <a:latin typeface="Times New Roman" pitchFamily="18" charset="0"/>
              </a:defRPr>
            </a:lvl8pPr>
            <a:lvl9pPr marL="1828545" algn="ctr" defTabSz="814274" rtl="0" eaLnBrk="0" fontAlgn="base" hangingPunct="0">
              <a:spcBef>
                <a:spcPct val="0"/>
              </a:spcBef>
              <a:spcAft>
                <a:spcPct val="0"/>
              </a:spcAft>
              <a:defRPr sz="3900">
                <a:solidFill>
                  <a:schemeClr val="tx2"/>
                </a:solidFill>
                <a:latin typeface="Times New Roman" pitchFamily="18" charset="0"/>
              </a:defRPr>
            </a:lvl9pPr>
          </a:lstStyle>
          <a:p>
            <a:pPr>
              <a:defRPr/>
            </a:pPr>
            <a:r>
              <a:rPr lang="en-US" sz="3500" b="1" dirty="0">
                <a:solidFill>
                  <a:schemeClr val="accent1">
                    <a:lumMod val="75000"/>
                  </a:schemeClr>
                </a:solidFill>
                <a:latin typeface="Arial" charset="0"/>
              </a:rPr>
              <a:t>The Origin of Eukaryotes</a:t>
            </a:r>
          </a:p>
        </p:txBody>
      </p:sp>
      <p:pic>
        <p:nvPicPr>
          <p:cNvPr id="9218" name="Picture 2" descr="From prokaryotes to eukaryotes">
            <a:extLst>
              <a:ext uri="{FF2B5EF4-FFF2-40B4-BE49-F238E27FC236}">
                <a16:creationId xmlns:a16="http://schemas.microsoft.com/office/drawing/2014/main" id="{22E2AB02-D6C7-411A-BD2B-CB2244E9C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699"/>
          <a:stretch/>
        </p:blipFill>
        <p:spPr bwMode="auto">
          <a:xfrm>
            <a:off x="1523308" y="1160419"/>
            <a:ext cx="3540817" cy="2066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866">
                                            <p:txEl>
                                              <p:pRg st="0" end="0"/>
                                            </p:txEl>
                                          </p:spTgt>
                                        </p:tgtEl>
                                        <p:attrNameLst>
                                          <p:attrName>style.visibility</p:attrName>
                                        </p:attrNameLst>
                                      </p:cBhvr>
                                      <p:to>
                                        <p:strVal val="visible"/>
                                      </p:to>
                                    </p:set>
                                    <p:animEffect transition="in" filter="fade">
                                      <p:cBhvr>
                                        <p:cTn id="15" dur="500"/>
                                        <p:tgtEl>
                                          <p:spTgt spid="368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uiExpand="1" build="p"/>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hidden="1"/>
          <p:cNvSpPr>
            <a:spLocks noGrp="1" noChangeArrowheads="1"/>
          </p:cNvSpPr>
          <p:nvPr>
            <p:ph type="title"/>
          </p:nvPr>
        </p:nvSpPr>
        <p:spPr/>
        <p:txBody>
          <a:bodyPr/>
          <a:lstStyle/>
          <a:p>
            <a:pPr eaLnBrk="1" hangingPunct="1"/>
            <a:r>
              <a:rPr lang="en-US"/>
              <a:t>	</a:t>
            </a:r>
          </a:p>
        </p:txBody>
      </p:sp>
      <p:sp>
        <p:nvSpPr>
          <p:cNvPr id="3" name="TextBox 2"/>
          <p:cNvSpPr txBox="1"/>
          <p:nvPr/>
        </p:nvSpPr>
        <p:spPr>
          <a:xfrm>
            <a:off x="1025525" y="319881"/>
            <a:ext cx="8839200" cy="1077218"/>
          </a:xfrm>
          <a:prstGeom prst="rect">
            <a:avLst/>
          </a:prstGeom>
          <a:noFill/>
          <a:ln w="57150">
            <a:solidFill>
              <a:srgbClr val="FF6600"/>
            </a:solidFill>
          </a:ln>
        </p:spPr>
        <p:txBody>
          <a:bodyPr wrap="square" rtlCol="0">
            <a:spAutoFit/>
          </a:bodyPr>
          <a:lstStyle/>
          <a:p>
            <a:pPr algn="ctr"/>
            <a:r>
              <a:rPr lang="en-US" sz="3200" dirty="0">
                <a:solidFill>
                  <a:srgbClr val="FF6600"/>
                </a:solidFill>
                <a:latin typeface="Arial" pitchFamily="34" charset="0"/>
                <a:cs typeface="Arial" pitchFamily="34" charset="0"/>
              </a:rPr>
              <a:t>Kenzie, Rachel, and Izzy, walk me through the necessary steps to get a primitive eukaryote.</a:t>
            </a:r>
          </a:p>
        </p:txBody>
      </p:sp>
      <p:pic>
        <p:nvPicPr>
          <p:cNvPr id="2" name="Picture 4" descr="Lynn Margulis">
            <a:extLst>
              <a:ext uri="{FF2B5EF4-FFF2-40B4-BE49-F238E27FC236}">
                <a16:creationId xmlns:a16="http://schemas.microsoft.com/office/drawing/2014/main" id="{33A38930-D6DB-CFA0-A144-C0977419E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593" y="3063081"/>
            <a:ext cx="2009441" cy="26973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776147-6277-5962-A63E-A24F5BC38019}"/>
              </a:ext>
            </a:extLst>
          </p:cNvPr>
          <p:cNvSpPr txBox="1"/>
          <p:nvPr/>
        </p:nvSpPr>
        <p:spPr>
          <a:xfrm>
            <a:off x="8872871" y="5779433"/>
            <a:ext cx="2009441" cy="338554"/>
          </a:xfrm>
          <a:prstGeom prst="rect">
            <a:avLst/>
          </a:prstGeom>
          <a:noFill/>
        </p:spPr>
        <p:txBody>
          <a:bodyPr wrap="square">
            <a:spAutoFit/>
          </a:bodyPr>
          <a:lstStyle/>
          <a:p>
            <a:r>
              <a:rPr lang="en-US" sz="1600" b="1" dirty="0">
                <a:solidFill>
                  <a:srgbClr val="000000"/>
                </a:solidFill>
                <a:latin typeface="Verdana" panose="020B0604030504040204" pitchFamily="34" charset="0"/>
              </a:rPr>
              <a:t>Lynn Margulis</a:t>
            </a:r>
            <a:endParaRPr lang="en-US" sz="1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0124" y="132253"/>
            <a:ext cx="4881562" cy="584775"/>
          </a:xfrm>
          <a:prstGeom prst="rect">
            <a:avLst/>
          </a:prstGeom>
          <a:noFill/>
        </p:spPr>
        <p:txBody>
          <a:bodyPr wrap="square" rtlCol="0">
            <a:spAutoFit/>
          </a:bodyPr>
          <a:lstStyle/>
          <a:p>
            <a:r>
              <a:rPr lang="en-US" sz="3200" b="1" dirty="0">
                <a:latin typeface="Arial" pitchFamily="34" charset="0"/>
                <a:cs typeface="Arial" pitchFamily="34" charset="0"/>
              </a:rPr>
              <a:t>Evolution of Eukaryotes</a:t>
            </a:r>
          </a:p>
        </p:txBody>
      </p:sp>
      <p:grpSp>
        <p:nvGrpSpPr>
          <p:cNvPr id="3" name="Group 2">
            <a:extLst>
              <a:ext uri="{FF2B5EF4-FFF2-40B4-BE49-F238E27FC236}">
                <a16:creationId xmlns:a16="http://schemas.microsoft.com/office/drawing/2014/main" id="{43D41E6A-C023-4C27-846C-0D1DE499099A}"/>
              </a:ext>
            </a:extLst>
          </p:cNvPr>
          <p:cNvGrpSpPr/>
          <p:nvPr/>
        </p:nvGrpSpPr>
        <p:grpSpPr>
          <a:xfrm>
            <a:off x="1558925" y="929481"/>
            <a:ext cx="3276600" cy="2724708"/>
            <a:chOff x="6619373" y="0"/>
            <a:chExt cx="1548314" cy="1231901"/>
          </a:xfrm>
        </p:grpSpPr>
        <p:pic>
          <p:nvPicPr>
            <p:cNvPr id="6" name="Picture 13" descr="http://www1.newark.ohio-state.edu/Professional/OSU/Faculty/jstjohn/Cool%20Fossils/Grypania7.jpg"/>
            <p:cNvPicPr>
              <a:picLocks noChangeAspect="1" noChangeArrowheads="1"/>
            </p:cNvPicPr>
            <p:nvPr/>
          </p:nvPicPr>
          <p:blipFill>
            <a:blip r:embed="rId2" cstate="print">
              <a:extLst>
                <a:ext uri="{28A0092B-C50C-407E-A947-70E740481C1C}">
                  <a14:useLocalDpi xmlns:a14="http://schemas.microsoft.com/office/drawing/2010/main" val="0"/>
                </a:ext>
              </a:extLst>
            </a:blip>
            <a:srcRect l="36525"/>
            <a:stretch>
              <a:fillRect/>
            </a:stretch>
          </p:blipFill>
          <p:spPr bwMode="auto">
            <a:xfrm>
              <a:off x="6619373" y="0"/>
              <a:ext cx="1548314" cy="12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3"/>
            <p:cNvSpPr txBox="1">
              <a:spLocks noChangeArrowheads="1"/>
            </p:cNvSpPr>
            <p:nvPr/>
          </p:nvSpPr>
          <p:spPr bwMode="auto">
            <a:xfrm>
              <a:off x="7416800" y="33677"/>
              <a:ext cx="622799" cy="26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dirty="0">
                  <a:latin typeface="Arial" charset="0"/>
                  <a:cs typeface="Arial" charset="0"/>
                </a:rPr>
                <a:t>2 BYA</a:t>
              </a:r>
            </a:p>
          </p:txBody>
        </p:sp>
      </p:gr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t="7738"/>
          <a:stretch>
            <a:fillRect/>
          </a:stretch>
        </p:blipFill>
        <p:spPr bwMode="auto">
          <a:xfrm>
            <a:off x="1495427" y="3728676"/>
            <a:ext cx="3065479" cy="231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
          <p:cNvSpPr txBox="1">
            <a:spLocks noChangeArrowheads="1"/>
          </p:cNvSpPr>
          <p:nvPr/>
        </p:nvSpPr>
        <p:spPr bwMode="auto">
          <a:xfrm>
            <a:off x="3028166" y="5578586"/>
            <a:ext cx="1033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cs typeface="Arial" charset="0"/>
              </a:rPr>
              <a:t>1 BYA</a:t>
            </a:r>
          </a:p>
        </p:txBody>
      </p:sp>
      <p:pic>
        <p:nvPicPr>
          <p:cNvPr id="12"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71" r="7228"/>
          <a:stretch/>
        </p:blipFill>
        <p:spPr bwMode="auto">
          <a:xfrm>
            <a:off x="5111784" y="3079977"/>
            <a:ext cx="2581404" cy="287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1"/>
          <p:cNvSpPr txBox="1">
            <a:spLocks noChangeArrowheads="1"/>
          </p:cNvSpPr>
          <p:nvPr/>
        </p:nvSpPr>
        <p:spPr bwMode="auto">
          <a:xfrm>
            <a:off x="6124447" y="5470691"/>
            <a:ext cx="1635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dirty="0">
                <a:solidFill>
                  <a:schemeClr val="bg1"/>
                </a:solidFill>
                <a:latin typeface="Arial" charset="0"/>
                <a:cs typeface="Arial" charset="0"/>
              </a:rPr>
              <a:t>590 MYA</a:t>
            </a:r>
          </a:p>
        </p:txBody>
      </p:sp>
      <p:grpSp>
        <p:nvGrpSpPr>
          <p:cNvPr id="4" name="Group 3">
            <a:extLst>
              <a:ext uri="{FF2B5EF4-FFF2-40B4-BE49-F238E27FC236}">
                <a16:creationId xmlns:a16="http://schemas.microsoft.com/office/drawing/2014/main" id="{FF0A206F-8F10-4455-BA2F-A47C7A055FD4}"/>
              </a:ext>
            </a:extLst>
          </p:cNvPr>
          <p:cNvGrpSpPr/>
          <p:nvPr/>
        </p:nvGrpSpPr>
        <p:grpSpPr>
          <a:xfrm>
            <a:off x="7350125" y="21772"/>
            <a:ext cx="2113462" cy="3245322"/>
            <a:chOff x="6623018" y="1234281"/>
            <a:chExt cx="1504756" cy="2043587"/>
          </a:xfrm>
        </p:grpSpPr>
        <p:pic>
          <p:nvPicPr>
            <p:cNvPr id="10"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8476" r="22924"/>
            <a:stretch/>
          </p:blipFill>
          <p:spPr bwMode="auto">
            <a:xfrm>
              <a:off x="6623018" y="1234281"/>
              <a:ext cx="1504756" cy="204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7111530" y="2953298"/>
              <a:ext cx="1016244" cy="2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cs typeface="Arial" charset="0"/>
                </a:rPr>
                <a:t>1.5 BYA</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526" y="167481"/>
            <a:ext cx="5334000" cy="1020762"/>
          </a:xfrm>
        </p:spPr>
        <p:txBody>
          <a:bodyPr/>
          <a:lstStyle/>
          <a:p>
            <a:r>
              <a:rPr lang="en-US" dirty="0">
                <a:latin typeface="Arial" pitchFamily="34" charset="0"/>
                <a:cs typeface="Arial" pitchFamily="34" charset="0"/>
              </a:rPr>
              <a:t>Evidence</a:t>
            </a:r>
          </a:p>
        </p:txBody>
      </p:sp>
      <p:pic>
        <p:nvPicPr>
          <p:cNvPr id="10242" name="Picture 2" descr="Endosymbiosis: Lynn Margulis">
            <a:extLst>
              <a:ext uri="{FF2B5EF4-FFF2-40B4-BE49-F238E27FC236}">
                <a16:creationId xmlns:a16="http://schemas.microsoft.com/office/drawing/2014/main" id="{CCA60051-5A40-4EFB-8AAD-D24FA7714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49" y="1398439"/>
            <a:ext cx="5943599" cy="4044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search.psu.edu/arp/research-reviews/ultra-deep-sequencing-of-mouse-mitochondrial-dna-mutational-patterns-and-their-origins/image_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l="19274" t="15095" r="17869" b="16333"/>
          <a:stretch/>
        </p:blipFill>
        <p:spPr bwMode="auto">
          <a:xfrm>
            <a:off x="6207126" y="3420629"/>
            <a:ext cx="3306763" cy="270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5" name="Picture 5" descr="310_287_F1"/>
          <p:cNvPicPr>
            <a:picLocks noChangeAspect="1" noChangeArrowheads="1"/>
          </p:cNvPicPr>
          <p:nvPr/>
        </p:nvPicPr>
        <p:blipFill rotWithShape="1">
          <a:blip r:embed="rId3">
            <a:extLst>
              <a:ext uri="{28A0092B-C50C-407E-A947-70E740481C1C}">
                <a14:useLocalDpi xmlns:a14="http://schemas.microsoft.com/office/drawing/2010/main" val="0"/>
              </a:ext>
            </a:extLst>
          </a:blip>
          <a:srcRect r="74429"/>
          <a:stretch/>
        </p:blipFill>
        <p:spPr bwMode="auto">
          <a:xfrm>
            <a:off x="1388717" y="3092535"/>
            <a:ext cx="2989608" cy="2999050"/>
          </a:xfrm>
          <a:prstGeom prst="rect">
            <a:avLst/>
          </a:prstGeom>
          <a:noFill/>
          <a:extLst>
            <a:ext uri="{909E8E84-426E-40DD-AFC4-6F175D3DCCD1}">
              <a14:hiddenFill xmlns:a14="http://schemas.microsoft.com/office/drawing/2010/main">
                <a:solidFill>
                  <a:srgbClr val="FFFFFF"/>
                </a:solidFill>
              </a14:hiddenFill>
            </a:ext>
          </a:extLst>
        </p:spPr>
      </p:pic>
      <p:sp>
        <p:nvSpPr>
          <p:cNvPr id="215047" name="Text Box 7"/>
          <p:cNvSpPr txBox="1">
            <a:spLocks noChangeArrowheads="1"/>
          </p:cNvSpPr>
          <p:nvPr/>
        </p:nvSpPr>
        <p:spPr bwMode="auto">
          <a:xfrm>
            <a:off x="407989" y="1065124"/>
            <a:ext cx="6553199" cy="140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b="1" u="sng" dirty="0">
                <a:latin typeface="Arial" pitchFamily="34" charset="0"/>
                <a:cs typeface="Arial" pitchFamily="34" charset="0"/>
              </a:rPr>
              <a:t>Problems with Endosymbiosis</a:t>
            </a:r>
          </a:p>
          <a:p>
            <a:pPr marL="171450" indent="-171450">
              <a:buFont typeface="Arial" pitchFamily="34" charset="0"/>
              <a:buChar char="•"/>
            </a:pPr>
            <a:r>
              <a:rPr lang="en-US" sz="1800" dirty="0">
                <a:latin typeface="Arial" pitchFamily="34" charset="0"/>
                <a:cs typeface="Arial" pitchFamily="34" charset="0"/>
              </a:rPr>
              <a:t>Lateral gene transfer from the </a:t>
            </a:r>
            <a:r>
              <a:rPr lang="en-US" sz="1800" dirty="0" err="1">
                <a:latin typeface="Arial" pitchFamily="34" charset="0"/>
                <a:cs typeface="Arial" pitchFamily="34" charset="0"/>
              </a:rPr>
              <a:t>symbiont</a:t>
            </a:r>
            <a:r>
              <a:rPr lang="en-US" sz="1800" dirty="0">
                <a:latin typeface="Arial" pitchFamily="34" charset="0"/>
                <a:cs typeface="Arial" pitchFamily="34" charset="0"/>
              </a:rPr>
              <a:t> to the host</a:t>
            </a:r>
          </a:p>
          <a:p>
            <a:pPr marL="171450" indent="-171450">
              <a:buFont typeface="Arial" pitchFamily="34" charset="0"/>
              <a:buChar char="•"/>
            </a:pPr>
            <a:endParaRPr lang="en-US" sz="400" dirty="0">
              <a:latin typeface="Arial" pitchFamily="34" charset="0"/>
              <a:cs typeface="Arial" pitchFamily="34" charset="0"/>
            </a:endParaRPr>
          </a:p>
          <a:p>
            <a:pPr marL="171450" indent="-171450">
              <a:buFont typeface="Arial" pitchFamily="34" charset="0"/>
              <a:buChar char="•"/>
            </a:pPr>
            <a:r>
              <a:rPr lang="en-US" sz="1800" dirty="0">
                <a:latin typeface="Arial" pitchFamily="34" charset="0"/>
                <a:cs typeface="Arial" pitchFamily="34" charset="0"/>
              </a:rPr>
              <a:t>Establishment of transport machinery back into </a:t>
            </a:r>
            <a:r>
              <a:rPr lang="en-US" sz="1800" dirty="0" err="1">
                <a:latin typeface="Arial" pitchFamily="34" charset="0"/>
                <a:cs typeface="Arial" pitchFamily="34" charset="0"/>
              </a:rPr>
              <a:t>symbiont</a:t>
            </a:r>
            <a:endParaRPr lang="en-US" sz="1800" dirty="0">
              <a:latin typeface="Arial" pitchFamily="34" charset="0"/>
              <a:cs typeface="Arial" pitchFamily="34" charset="0"/>
            </a:endParaRPr>
          </a:p>
          <a:p>
            <a:pPr marL="171450" indent="-171450">
              <a:buFont typeface="Arial" pitchFamily="34" charset="0"/>
              <a:buChar char="•"/>
            </a:pPr>
            <a:endParaRPr lang="en-US" sz="400" dirty="0">
              <a:latin typeface="Arial" pitchFamily="34" charset="0"/>
              <a:cs typeface="Arial" pitchFamily="34" charset="0"/>
            </a:endParaRPr>
          </a:p>
          <a:p>
            <a:pPr marL="171450" indent="-171450">
              <a:buFont typeface="Arial" pitchFamily="34" charset="0"/>
              <a:buChar char="•"/>
            </a:pPr>
            <a:r>
              <a:rPr lang="en-US" sz="1800" dirty="0">
                <a:latin typeface="Arial" pitchFamily="34" charset="0"/>
                <a:cs typeface="Arial" pitchFamily="34" charset="0"/>
              </a:rPr>
              <a:t>Synchronization of host-</a:t>
            </a:r>
            <a:r>
              <a:rPr lang="en-US" sz="1800" dirty="0" err="1">
                <a:latin typeface="Arial" pitchFamily="34" charset="0"/>
                <a:cs typeface="Arial" pitchFamily="34" charset="0"/>
              </a:rPr>
              <a:t>symbiont</a:t>
            </a:r>
            <a:r>
              <a:rPr lang="en-US" sz="1800" dirty="0">
                <a:latin typeface="Arial" pitchFamily="34" charset="0"/>
                <a:cs typeface="Arial" pitchFamily="34" charset="0"/>
              </a:rPr>
              <a:t> cell cycles</a:t>
            </a:r>
          </a:p>
        </p:txBody>
      </p:sp>
      <p:sp>
        <p:nvSpPr>
          <p:cNvPr id="215048" name="Text Box 8"/>
          <p:cNvSpPr txBox="1">
            <a:spLocks noChangeArrowheads="1"/>
          </p:cNvSpPr>
          <p:nvPr/>
        </p:nvSpPr>
        <p:spPr bwMode="auto">
          <a:xfrm>
            <a:off x="1558925" y="91282"/>
            <a:ext cx="6553200" cy="69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sz="2800" b="1" dirty="0">
                <a:latin typeface="Arial" panose="020B0604020202020204" pitchFamily="34" charset="0"/>
                <a:cs typeface="Arial" panose="020B0604020202020204" pitchFamily="34" charset="0"/>
              </a:rPr>
              <a:t>A Secondary Symbiosis in Progress?</a:t>
            </a:r>
          </a:p>
          <a:p>
            <a:r>
              <a:rPr lang="en-US" sz="1200" dirty="0">
                <a:latin typeface="Arial" panose="020B0604020202020204" pitchFamily="34" charset="0"/>
                <a:cs typeface="Arial" panose="020B0604020202020204" pitchFamily="34" charset="0"/>
              </a:rPr>
              <a:t>Noriko Okamoto and Isao Inouye*</a:t>
            </a:r>
          </a:p>
        </p:txBody>
      </p:sp>
      <p:pic>
        <p:nvPicPr>
          <p:cNvPr id="7" name="Picture 5" descr="310_287_F1"/>
          <p:cNvPicPr>
            <a:picLocks noChangeAspect="1" noChangeArrowheads="1"/>
          </p:cNvPicPr>
          <p:nvPr/>
        </p:nvPicPr>
        <p:blipFill rotWithShape="1">
          <a:blip r:embed="rId3">
            <a:extLst>
              <a:ext uri="{28A0092B-C50C-407E-A947-70E740481C1C}">
                <a14:useLocalDpi xmlns:a14="http://schemas.microsoft.com/office/drawing/2010/main" val="0"/>
              </a:ext>
            </a:extLst>
          </a:blip>
          <a:srcRect l="67371"/>
          <a:stretch/>
        </p:blipFill>
        <p:spPr bwMode="auto">
          <a:xfrm>
            <a:off x="4627471" y="2802417"/>
            <a:ext cx="4114800" cy="3234977"/>
          </a:xfrm>
          <a:prstGeom prst="rect">
            <a:avLst/>
          </a:prstGeom>
          <a:noFill/>
          <a:extLst>
            <a:ext uri="{909E8E84-426E-40DD-AFC4-6F175D3DCCD1}">
              <a14:hiddenFill xmlns:a14="http://schemas.microsoft.com/office/drawing/2010/main">
                <a:solidFill>
                  <a:srgbClr val="FFFFFF"/>
                </a:solidFill>
              </a14:hiddenFill>
            </a:ext>
          </a:extLst>
        </p:spPr>
      </p:pic>
      <p:sp>
        <p:nvSpPr>
          <p:cNvPr id="215049" name="Text Box 9"/>
          <p:cNvSpPr txBox="1">
            <a:spLocks noChangeArrowheads="1"/>
          </p:cNvSpPr>
          <p:nvPr/>
        </p:nvSpPr>
        <p:spPr bwMode="auto">
          <a:xfrm>
            <a:off x="8225447" y="5785821"/>
            <a:ext cx="1103952"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100"/>
              <a:t>Nature Oct 2005</a:t>
            </a:r>
          </a:p>
        </p:txBody>
      </p:sp>
      <p:sp>
        <p:nvSpPr>
          <p:cNvPr id="2" name="Rectangle 1"/>
          <p:cNvSpPr/>
          <p:nvPr/>
        </p:nvSpPr>
        <p:spPr>
          <a:xfrm>
            <a:off x="7654925" y="1065124"/>
            <a:ext cx="2969874" cy="2031325"/>
          </a:xfrm>
          <a:prstGeom prst="rect">
            <a:avLst/>
          </a:prstGeom>
          <a:ln w="38100">
            <a:solidFill>
              <a:srgbClr val="FF0000"/>
            </a:solidFill>
          </a:ln>
        </p:spPr>
        <p:txBody>
          <a:bodyPr wrap="square">
            <a:spAutoFit/>
          </a:bodyPr>
          <a:lstStyle/>
          <a:p>
            <a:r>
              <a:rPr lang="en-US" sz="1800" dirty="0"/>
              <a:t>“The </a:t>
            </a:r>
            <a:r>
              <a:rPr lang="en-US" sz="1800" dirty="0" err="1"/>
              <a:t>symbiont</a:t>
            </a:r>
            <a:r>
              <a:rPr lang="en-US" sz="1800" dirty="0"/>
              <a:t> cell retains its nucleus, mitochondria, plastid, and occasionally a vestigial Golgi body, but the flagella, cytoskeleton, and endomembrane system are lost.”</a:t>
            </a:r>
          </a:p>
        </p:txBody>
      </p:sp>
    </p:spTree>
    <p:extLst>
      <p:ext uri="{BB962C8B-B14F-4D97-AF65-F5344CB8AC3E}">
        <p14:creationId xmlns:p14="http://schemas.microsoft.com/office/powerpoint/2010/main" val="18693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45"/>
                                        </p:tgtEl>
                                        <p:attrNameLst>
                                          <p:attrName>style.visibility</p:attrName>
                                        </p:attrNameLst>
                                      </p:cBhvr>
                                      <p:to>
                                        <p:strVal val="visible"/>
                                      </p:to>
                                    </p:set>
                                    <p:animEffect transition="in" filter="fade">
                                      <p:cBhvr>
                                        <p:cTn id="7" dur="500"/>
                                        <p:tgtEl>
                                          <p:spTgt spid="21504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rtist's concept of the early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726" y="0"/>
            <a:ext cx="460216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archean.gif (79135 bytes)"/>
          <p:cNvPicPr>
            <a:picLocks noChangeAspect="1" noChangeArrowheads="1"/>
          </p:cNvPicPr>
          <p:nvPr/>
        </p:nvPicPr>
        <p:blipFill>
          <a:blip r:embed="rId3">
            <a:extLst>
              <a:ext uri="{28A0092B-C50C-407E-A947-70E740481C1C}">
                <a14:useLocalDpi xmlns:a14="http://schemas.microsoft.com/office/drawing/2010/main" val="0"/>
              </a:ext>
            </a:extLst>
          </a:blip>
          <a:srcRect l="865" t="1308" r="937" b="504"/>
          <a:stretch>
            <a:fillRect/>
          </a:stretch>
        </p:blipFill>
        <p:spPr bwMode="auto">
          <a:xfrm>
            <a:off x="6629400" y="3093995"/>
            <a:ext cx="42608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8436" name="Picture 4" descr="Atmo"/>
          <p:cNvPicPr>
            <a:picLocks noChangeAspect="1" noChangeArrowheads="1"/>
          </p:cNvPicPr>
          <p:nvPr/>
        </p:nvPicPr>
        <p:blipFill>
          <a:blip r:embed="rId4">
            <a:extLst>
              <a:ext uri="{28A0092B-C50C-407E-A947-70E740481C1C}">
                <a14:useLocalDpi xmlns:a14="http://schemas.microsoft.com/office/drawing/2010/main" val="0"/>
              </a:ext>
            </a:extLst>
          </a:blip>
          <a:srcRect t="2374"/>
          <a:stretch>
            <a:fillRect/>
          </a:stretch>
        </p:blipFill>
        <p:spPr bwMode="auto">
          <a:xfrm>
            <a:off x="568325" y="-17003"/>
            <a:ext cx="38766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72591" y="4053681"/>
            <a:ext cx="4602162" cy="1200329"/>
          </a:xfrm>
          <a:prstGeom prst="rect">
            <a:avLst/>
          </a:prstGeom>
        </p:spPr>
        <p:txBody>
          <a:bodyPr wrap="square">
            <a:spAutoFit/>
          </a:bodyPr>
          <a:lstStyle/>
          <a:p>
            <a:pPr marL="342900" indent="-342900">
              <a:buFont typeface="Arial" pitchFamily="34" charset="0"/>
              <a:buChar char="•"/>
            </a:pPr>
            <a:r>
              <a:rPr lang="en-US" dirty="0">
                <a:latin typeface="Arial" pitchFamily="34" charset="0"/>
                <a:cs typeface="Arial" pitchFamily="34" charset="0"/>
              </a:rPr>
              <a:t>Period of stability</a:t>
            </a:r>
          </a:p>
          <a:p>
            <a:pPr marL="342900" indent="-342900">
              <a:buFont typeface="Arial" pitchFamily="34" charset="0"/>
              <a:buChar char="•"/>
            </a:pPr>
            <a:r>
              <a:rPr lang="en-US" dirty="0">
                <a:latin typeface="Arial" pitchFamily="34" charset="0"/>
                <a:cs typeface="Arial" pitchFamily="34" charset="0"/>
              </a:rPr>
              <a:t>During this eon that life originated (</a:t>
            </a:r>
            <a:r>
              <a:rPr lang="en-US" dirty="0">
                <a:solidFill>
                  <a:srgbClr val="FF6600"/>
                </a:solidFill>
                <a:latin typeface="Arial" pitchFamily="34" charset="0"/>
                <a:cs typeface="Arial" pitchFamily="34" charset="0"/>
              </a:rPr>
              <a:t>where?)</a:t>
            </a:r>
          </a:p>
        </p:txBody>
      </p:sp>
      <p:sp>
        <p:nvSpPr>
          <p:cNvPr id="3" name="TextBox 2">
            <a:extLst>
              <a:ext uri="{FF2B5EF4-FFF2-40B4-BE49-F238E27FC236}">
                <a16:creationId xmlns:a16="http://schemas.microsoft.com/office/drawing/2014/main" id="{740311EC-C3D3-B7CB-50B8-30F589A899D4}"/>
              </a:ext>
            </a:extLst>
          </p:cNvPr>
          <p:cNvSpPr txBox="1"/>
          <p:nvPr/>
        </p:nvSpPr>
        <p:spPr>
          <a:xfrm>
            <a:off x="796925" y="3291681"/>
            <a:ext cx="31085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Archaeon Eon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stemcells.nih.gov/StaticResources/info/scireport/images/figure11.jpg"/>
          <p:cNvPicPr>
            <a:picLocks noChangeAspect="1" noChangeArrowheads="1"/>
          </p:cNvPicPr>
          <p:nvPr/>
        </p:nvPicPr>
        <p:blipFill>
          <a:blip r:embed="rId3">
            <a:extLst>
              <a:ext uri="{28A0092B-C50C-407E-A947-70E740481C1C}">
                <a14:useLocalDpi xmlns:a14="http://schemas.microsoft.com/office/drawing/2010/main" val="0"/>
              </a:ext>
            </a:extLst>
          </a:blip>
          <a:srcRect l="778" t="1688" r="1070" b="1981"/>
          <a:stretch>
            <a:fillRect/>
          </a:stretch>
        </p:blipFill>
        <p:spPr bwMode="auto">
          <a:xfrm>
            <a:off x="644525" y="1526166"/>
            <a:ext cx="4818060" cy="45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433385" y="0"/>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539" tIns="41269" rIns="82539" bIns="41269" anchor="ctr"/>
          <a:lstStyle>
            <a:lvl1pPr algn="ctr" defTabSz="812800" rtl="0" eaLnBrk="0" fontAlgn="base" hangingPunct="0">
              <a:spcBef>
                <a:spcPct val="0"/>
              </a:spcBef>
              <a:spcAft>
                <a:spcPct val="0"/>
              </a:spcAft>
              <a:defRPr sz="3900">
                <a:solidFill>
                  <a:schemeClr val="tx2"/>
                </a:solidFill>
                <a:latin typeface="+mj-lt"/>
                <a:ea typeface="+mj-ea"/>
                <a:cs typeface="+mj-cs"/>
              </a:defRPr>
            </a:lvl1pPr>
            <a:lvl2pPr algn="ctr" defTabSz="812800" rtl="0" eaLnBrk="0" fontAlgn="base" hangingPunct="0">
              <a:spcBef>
                <a:spcPct val="0"/>
              </a:spcBef>
              <a:spcAft>
                <a:spcPct val="0"/>
              </a:spcAft>
              <a:defRPr sz="3900">
                <a:solidFill>
                  <a:schemeClr val="tx2"/>
                </a:solidFill>
                <a:latin typeface="Times New Roman" pitchFamily="18" charset="0"/>
              </a:defRPr>
            </a:lvl2pPr>
            <a:lvl3pPr algn="ctr" defTabSz="812800" rtl="0" eaLnBrk="0" fontAlgn="base" hangingPunct="0">
              <a:spcBef>
                <a:spcPct val="0"/>
              </a:spcBef>
              <a:spcAft>
                <a:spcPct val="0"/>
              </a:spcAft>
              <a:defRPr sz="3900">
                <a:solidFill>
                  <a:schemeClr val="tx2"/>
                </a:solidFill>
                <a:latin typeface="Times New Roman" pitchFamily="18" charset="0"/>
              </a:defRPr>
            </a:lvl3pPr>
            <a:lvl4pPr algn="ctr" defTabSz="812800" rtl="0" eaLnBrk="0" fontAlgn="base" hangingPunct="0">
              <a:spcBef>
                <a:spcPct val="0"/>
              </a:spcBef>
              <a:spcAft>
                <a:spcPct val="0"/>
              </a:spcAft>
              <a:defRPr sz="3900">
                <a:solidFill>
                  <a:schemeClr val="tx2"/>
                </a:solidFill>
                <a:latin typeface="Times New Roman" pitchFamily="18" charset="0"/>
              </a:defRPr>
            </a:lvl4pPr>
            <a:lvl5pPr algn="ctr" defTabSz="812800" rtl="0" eaLnBrk="0" fontAlgn="base" hangingPunct="0">
              <a:spcBef>
                <a:spcPct val="0"/>
              </a:spcBef>
              <a:spcAft>
                <a:spcPct val="0"/>
              </a:spcAft>
              <a:defRPr sz="3900">
                <a:solidFill>
                  <a:schemeClr val="tx2"/>
                </a:solidFill>
                <a:latin typeface="Times New Roman" pitchFamily="18" charset="0"/>
              </a:defRPr>
            </a:lvl5pPr>
            <a:lvl6pPr marL="457136" algn="ctr" defTabSz="814274" rtl="0" eaLnBrk="0" fontAlgn="base" hangingPunct="0">
              <a:spcBef>
                <a:spcPct val="0"/>
              </a:spcBef>
              <a:spcAft>
                <a:spcPct val="0"/>
              </a:spcAft>
              <a:defRPr sz="3900">
                <a:solidFill>
                  <a:schemeClr val="tx2"/>
                </a:solidFill>
                <a:latin typeface="Times New Roman" pitchFamily="18" charset="0"/>
              </a:defRPr>
            </a:lvl6pPr>
            <a:lvl7pPr marL="914272" algn="ctr" defTabSz="814274" rtl="0" eaLnBrk="0" fontAlgn="base" hangingPunct="0">
              <a:spcBef>
                <a:spcPct val="0"/>
              </a:spcBef>
              <a:spcAft>
                <a:spcPct val="0"/>
              </a:spcAft>
              <a:defRPr sz="3900">
                <a:solidFill>
                  <a:schemeClr val="tx2"/>
                </a:solidFill>
                <a:latin typeface="Times New Roman" pitchFamily="18" charset="0"/>
              </a:defRPr>
            </a:lvl7pPr>
            <a:lvl8pPr marL="1371409" algn="ctr" defTabSz="814274" rtl="0" eaLnBrk="0" fontAlgn="base" hangingPunct="0">
              <a:spcBef>
                <a:spcPct val="0"/>
              </a:spcBef>
              <a:spcAft>
                <a:spcPct val="0"/>
              </a:spcAft>
              <a:defRPr sz="3900">
                <a:solidFill>
                  <a:schemeClr val="tx2"/>
                </a:solidFill>
                <a:latin typeface="Times New Roman" pitchFamily="18" charset="0"/>
              </a:defRPr>
            </a:lvl8pPr>
            <a:lvl9pPr marL="1828545" algn="ctr" defTabSz="814274" rtl="0" eaLnBrk="0" fontAlgn="base" hangingPunct="0">
              <a:spcBef>
                <a:spcPct val="0"/>
              </a:spcBef>
              <a:spcAft>
                <a:spcPct val="0"/>
              </a:spcAft>
              <a:defRPr sz="3900">
                <a:solidFill>
                  <a:schemeClr val="tx2"/>
                </a:solidFill>
                <a:latin typeface="Times New Roman" pitchFamily="18" charset="0"/>
              </a:defRPr>
            </a:lvl9pPr>
          </a:lstStyle>
          <a:p>
            <a:pPr>
              <a:defRPr/>
            </a:pPr>
            <a:r>
              <a:rPr lang="en-US" sz="3800" dirty="0">
                <a:solidFill>
                  <a:schemeClr val="accent1">
                    <a:lumMod val="75000"/>
                  </a:schemeClr>
                </a:solidFill>
                <a:latin typeface="Arial" charset="0"/>
              </a:rPr>
              <a:t>4 major evolutionary “advances” follow quickly</a:t>
            </a:r>
          </a:p>
        </p:txBody>
      </p:sp>
      <p:pic>
        <p:nvPicPr>
          <p:cNvPr id="40964" name="Picture 2" descr="http://www.utexas.edu/research/asrec/neuroncartoon.jpg"/>
          <p:cNvPicPr>
            <a:picLocks noChangeAspect="1" noChangeArrowheads="1"/>
          </p:cNvPicPr>
          <p:nvPr/>
        </p:nvPicPr>
        <p:blipFill>
          <a:blip r:embed="rId4">
            <a:extLst>
              <a:ext uri="{28A0092B-C50C-407E-A947-70E740481C1C}">
                <a14:useLocalDpi xmlns:a14="http://schemas.microsoft.com/office/drawing/2010/main" val="0"/>
              </a:ext>
            </a:extLst>
          </a:blip>
          <a:srcRect l="9995" r="4417"/>
          <a:stretch>
            <a:fillRect/>
          </a:stretch>
        </p:blipFill>
        <p:spPr bwMode="auto">
          <a:xfrm>
            <a:off x="6740525" y="1046429"/>
            <a:ext cx="3924298" cy="307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http://blogs.discovermagazine.com/loom/files/2010/07/sandwas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129" y="4153694"/>
            <a:ext cx="3106378" cy="1998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159126" y="319881"/>
            <a:ext cx="4471289"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Timeline of events</a:t>
            </a:r>
          </a:p>
        </p:txBody>
      </p:sp>
    </p:spTree>
    <p:extLst>
      <p:ext uri="{BB962C8B-B14F-4D97-AF65-F5344CB8AC3E}">
        <p14:creationId xmlns:p14="http://schemas.microsoft.com/office/powerpoint/2010/main" val="4240072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836925" y="5661030"/>
            <a:ext cx="62444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BYA</a:t>
            </a:r>
          </a:p>
        </p:txBody>
      </p:sp>
      <p:grpSp>
        <p:nvGrpSpPr>
          <p:cNvPr id="2" name="Group 1"/>
          <p:cNvGrpSpPr/>
          <p:nvPr/>
        </p:nvGrpSpPr>
        <p:grpSpPr>
          <a:xfrm>
            <a:off x="2257929" y="408412"/>
            <a:ext cx="4375513" cy="5271571"/>
            <a:chOff x="881565" y="408411"/>
            <a:chExt cx="4375513" cy="5271571"/>
          </a:xfrm>
        </p:grpSpPr>
        <p:sp>
          <p:nvSpPr>
            <p:cNvPr id="135170" name="Rectangle 2"/>
            <p:cNvSpPr>
              <a:spLocks noChangeArrowheads="1"/>
            </p:cNvSpPr>
            <p:nvPr/>
          </p:nvSpPr>
          <p:spPr bwMode="auto">
            <a:xfrm>
              <a:off x="1797037" y="578582"/>
              <a:ext cx="203438" cy="49689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nchor="ctr"/>
            <a:lstStyle/>
            <a:p>
              <a:endParaRPr lang="en-US"/>
            </a:p>
          </p:txBody>
        </p:sp>
        <p:sp>
          <p:nvSpPr>
            <p:cNvPr id="135172" name="Text Box 4"/>
            <p:cNvSpPr txBox="1">
              <a:spLocks noChangeArrowheads="1"/>
            </p:cNvSpPr>
            <p:nvPr/>
          </p:nvSpPr>
          <p:spPr bwMode="auto">
            <a:xfrm>
              <a:off x="1017190" y="5309342"/>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4.6</a:t>
              </a:r>
            </a:p>
          </p:txBody>
        </p:sp>
        <p:sp>
          <p:nvSpPr>
            <p:cNvPr id="135173" name="Text Box 5"/>
            <p:cNvSpPr txBox="1">
              <a:spLocks noChangeArrowheads="1"/>
            </p:cNvSpPr>
            <p:nvPr/>
          </p:nvSpPr>
          <p:spPr bwMode="auto">
            <a:xfrm>
              <a:off x="1017190" y="4696726"/>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3.8</a:t>
              </a:r>
            </a:p>
          </p:txBody>
        </p:sp>
        <p:sp>
          <p:nvSpPr>
            <p:cNvPr id="135174" name="Text Box 6"/>
            <p:cNvSpPr txBox="1">
              <a:spLocks noChangeArrowheads="1"/>
            </p:cNvSpPr>
            <p:nvPr/>
          </p:nvSpPr>
          <p:spPr bwMode="auto">
            <a:xfrm>
              <a:off x="1017190" y="4424452"/>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3.6</a:t>
              </a:r>
            </a:p>
          </p:txBody>
        </p:sp>
        <p:sp>
          <p:nvSpPr>
            <p:cNvPr id="135175" name="Text Box 7"/>
            <p:cNvSpPr txBox="1">
              <a:spLocks noChangeArrowheads="1"/>
            </p:cNvSpPr>
            <p:nvPr/>
          </p:nvSpPr>
          <p:spPr bwMode="auto">
            <a:xfrm>
              <a:off x="1017190" y="3471493"/>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dirty="0">
                  <a:latin typeface="Franklin Gothic Book" pitchFamily="34" charset="0"/>
                </a:rPr>
                <a:t>2.5</a:t>
              </a:r>
            </a:p>
          </p:txBody>
        </p:sp>
        <p:sp>
          <p:nvSpPr>
            <p:cNvPr id="135177" name="Text Box 9"/>
            <p:cNvSpPr txBox="1">
              <a:spLocks noChangeArrowheads="1"/>
            </p:cNvSpPr>
            <p:nvPr/>
          </p:nvSpPr>
          <p:spPr bwMode="auto">
            <a:xfrm>
              <a:off x="1017190" y="2382397"/>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dirty="0">
                  <a:latin typeface="Franklin Gothic Book" pitchFamily="34" charset="0"/>
                </a:rPr>
                <a:t>1.5</a:t>
              </a:r>
            </a:p>
          </p:txBody>
        </p:sp>
        <p:sp>
          <p:nvSpPr>
            <p:cNvPr id="135178" name="Text Box 10"/>
            <p:cNvSpPr txBox="1">
              <a:spLocks noChangeArrowheads="1"/>
            </p:cNvSpPr>
            <p:nvPr/>
          </p:nvSpPr>
          <p:spPr bwMode="auto">
            <a:xfrm>
              <a:off x="1017190" y="1429439"/>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1.0</a:t>
              </a:r>
            </a:p>
          </p:txBody>
        </p:sp>
        <p:sp>
          <p:nvSpPr>
            <p:cNvPr id="135179" name="Text Box 11"/>
            <p:cNvSpPr txBox="1">
              <a:spLocks noChangeArrowheads="1"/>
            </p:cNvSpPr>
            <p:nvPr/>
          </p:nvSpPr>
          <p:spPr bwMode="auto">
            <a:xfrm>
              <a:off x="1017190" y="952959"/>
              <a:ext cx="542502"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0.6</a:t>
              </a:r>
            </a:p>
          </p:txBody>
        </p:sp>
        <p:sp>
          <p:nvSpPr>
            <p:cNvPr id="135180" name="Text Box 12"/>
            <p:cNvSpPr txBox="1">
              <a:spLocks noChangeArrowheads="1"/>
            </p:cNvSpPr>
            <p:nvPr/>
          </p:nvSpPr>
          <p:spPr bwMode="auto">
            <a:xfrm>
              <a:off x="881565" y="408411"/>
              <a:ext cx="813753"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1800" b="1">
                  <a:latin typeface="Franklin Gothic Book" pitchFamily="34" charset="0"/>
                </a:rPr>
                <a:t>0.002</a:t>
              </a:r>
            </a:p>
          </p:txBody>
        </p:sp>
        <p:sp>
          <p:nvSpPr>
            <p:cNvPr id="135181" name="Line 13"/>
            <p:cNvSpPr>
              <a:spLocks noChangeShapeType="1"/>
            </p:cNvSpPr>
            <p:nvPr/>
          </p:nvSpPr>
          <p:spPr bwMode="auto">
            <a:xfrm>
              <a:off x="1695318" y="612616"/>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2" name="Line 14"/>
            <p:cNvSpPr>
              <a:spLocks noChangeShapeType="1"/>
            </p:cNvSpPr>
            <p:nvPr/>
          </p:nvSpPr>
          <p:spPr bwMode="auto">
            <a:xfrm>
              <a:off x="1695318" y="748753"/>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3" name="Line 15"/>
            <p:cNvSpPr>
              <a:spLocks noChangeShapeType="1"/>
            </p:cNvSpPr>
            <p:nvPr/>
          </p:nvSpPr>
          <p:spPr bwMode="auto">
            <a:xfrm>
              <a:off x="1695318" y="1157164"/>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4" name="Line 16"/>
            <p:cNvSpPr>
              <a:spLocks noChangeShapeType="1"/>
            </p:cNvSpPr>
            <p:nvPr/>
          </p:nvSpPr>
          <p:spPr bwMode="auto">
            <a:xfrm>
              <a:off x="1695318" y="1633643"/>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5" name="Line 17"/>
            <p:cNvSpPr>
              <a:spLocks noChangeShapeType="1"/>
            </p:cNvSpPr>
            <p:nvPr/>
          </p:nvSpPr>
          <p:spPr bwMode="auto">
            <a:xfrm>
              <a:off x="1695318" y="2518534"/>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6" name="Line 18"/>
            <p:cNvSpPr>
              <a:spLocks noChangeShapeType="1"/>
            </p:cNvSpPr>
            <p:nvPr/>
          </p:nvSpPr>
          <p:spPr bwMode="auto">
            <a:xfrm>
              <a:off x="1695318" y="3675698"/>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7" name="Line 19"/>
            <p:cNvSpPr>
              <a:spLocks noChangeShapeType="1"/>
            </p:cNvSpPr>
            <p:nvPr/>
          </p:nvSpPr>
          <p:spPr bwMode="auto">
            <a:xfrm>
              <a:off x="1695318" y="4628656"/>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8" name="Line 20"/>
            <p:cNvSpPr>
              <a:spLocks noChangeShapeType="1"/>
            </p:cNvSpPr>
            <p:nvPr/>
          </p:nvSpPr>
          <p:spPr bwMode="auto">
            <a:xfrm>
              <a:off x="1695318" y="4900930"/>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89" name="Line 21"/>
            <p:cNvSpPr>
              <a:spLocks noChangeShapeType="1"/>
            </p:cNvSpPr>
            <p:nvPr/>
          </p:nvSpPr>
          <p:spPr bwMode="auto">
            <a:xfrm>
              <a:off x="1695318" y="5513547"/>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90" name="Line 22"/>
            <p:cNvSpPr>
              <a:spLocks noChangeShapeType="1"/>
            </p:cNvSpPr>
            <p:nvPr/>
          </p:nvSpPr>
          <p:spPr bwMode="auto">
            <a:xfrm>
              <a:off x="1695318" y="1021027"/>
              <a:ext cx="4068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135193" name="Text Box 25"/>
            <p:cNvSpPr txBox="1">
              <a:spLocks noChangeArrowheads="1"/>
            </p:cNvSpPr>
            <p:nvPr/>
          </p:nvSpPr>
          <p:spPr bwMode="auto">
            <a:xfrm>
              <a:off x="2305633" y="5320687"/>
              <a:ext cx="1932383"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a:latin typeface="Franklin Gothic Book" pitchFamily="34" charset="0"/>
                </a:rPr>
                <a:t>Origin of the earth</a:t>
              </a:r>
            </a:p>
          </p:txBody>
        </p:sp>
        <p:sp>
          <p:nvSpPr>
            <p:cNvPr id="135194" name="Text Box 26"/>
            <p:cNvSpPr txBox="1">
              <a:spLocks noChangeArrowheads="1"/>
            </p:cNvSpPr>
            <p:nvPr/>
          </p:nvSpPr>
          <p:spPr bwMode="auto">
            <a:xfrm>
              <a:off x="2305632" y="4739268"/>
              <a:ext cx="2559158"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a:latin typeface="Franklin Gothic Book" pitchFamily="34" charset="0"/>
                </a:rPr>
                <a:t>Stabilization of the earth</a:t>
              </a:r>
            </a:p>
          </p:txBody>
        </p:sp>
        <p:sp>
          <p:nvSpPr>
            <p:cNvPr id="135195" name="Text Box 27"/>
            <p:cNvSpPr txBox="1">
              <a:spLocks noChangeArrowheads="1"/>
            </p:cNvSpPr>
            <p:nvPr/>
          </p:nvSpPr>
          <p:spPr bwMode="auto">
            <a:xfrm>
              <a:off x="2305633" y="4466994"/>
              <a:ext cx="2324991"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a:latin typeface="Franklin Gothic Book" pitchFamily="34" charset="0"/>
                </a:rPr>
                <a:t>Simple cells abundant</a:t>
              </a:r>
            </a:p>
          </p:txBody>
        </p:sp>
        <p:sp>
          <p:nvSpPr>
            <p:cNvPr id="135196" name="Text Box 28"/>
            <p:cNvSpPr txBox="1">
              <a:spLocks noChangeArrowheads="1"/>
            </p:cNvSpPr>
            <p:nvPr/>
          </p:nvSpPr>
          <p:spPr bwMode="auto">
            <a:xfrm>
              <a:off x="2305633" y="3514036"/>
              <a:ext cx="2951445"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a:latin typeface="Franklin Gothic Book" pitchFamily="34" charset="0"/>
                </a:rPr>
                <a:t>Atmospheric oxygen plentiful</a:t>
              </a:r>
            </a:p>
          </p:txBody>
        </p:sp>
        <p:sp>
          <p:nvSpPr>
            <p:cNvPr id="135197" name="Text Box 29"/>
            <p:cNvSpPr txBox="1">
              <a:spLocks noChangeArrowheads="1"/>
            </p:cNvSpPr>
            <p:nvPr/>
          </p:nvSpPr>
          <p:spPr bwMode="auto">
            <a:xfrm>
              <a:off x="2305632" y="2424940"/>
              <a:ext cx="2421876" cy="35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dirty="0">
                  <a:latin typeface="Franklin Gothic Book" pitchFamily="34" charset="0"/>
                </a:rPr>
                <a:t>Eukaryotic cells appear</a:t>
              </a:r>
            </a:p>
          </p:txBody>
        </p:sp>
        <p:sp>
          <p:nvSpPr>
            <p:cNvPr id="135198" name="Text Box 30"/>
            <p:cNvSpPr txBox="1">
              <a:spLocks noChangeArrowheads="1"/>
            </p:cNvSpPr>
            <p:nvPr/>
          </p:nvSpPr>
          <p:spPr bwMode="auto">
            <a:xfrm>
              <a:off x="2305632" y="1471981"/>
              <a:ext cx="1969573" cy="63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800" b="1" dirty="0">
                  <a:latin typeface="Franklin Gothic Book" pitchFamily="34" charset="0"/>
                </a:rPr>
                <a:t>Origin of the major</a:t>
              </a:r>
            </a:p>
            <a:p>
              <a:r>
                <a:rPr lang="en-US" sz="1800" b="1" dirty="0">
                  <a:latin typeface="Franklin Gothic Book" pitchFamily="34" charset="0"/>
                </a:rPr>
                <a:t>eukaryotic groups</a:t>
              </a:r>
            </a:p>
          </p:txBody>
        </p:sp>
      </p:grpSp>
      <p:grpSp>
        <p:nvGrpSpPr>
          <p:cNvPr id="135213" name="Group 45"/>
          <p:cNvGrpSpPr>
            <a:grpSpLocks/>
          </p:cNvGrpSpPr>
          <p:nvPr/>
        </p:nvGrpSpPr>
        <p:grpSpPr bwMode="auto">
          <a:xfrm>
            <a:off x="6665753" y="4559166"/>
            <a:ext cx="2315522" cy="462298"/>
            <a:chOff x="3744" y="3215"/>
            <a:chExt cx="1639" cy="326"/>
          </a:xfrm>
        </p:grpSpPr>
        <p:sp>
          <p:nvSpPr>
            <p:cNvPr id="135203" name="Line 35"/>
            <p:cNvSpPr>
              <a:spLocks noChangeShapeType="1"/>
            </p:cNvSpPr>
            <p:nvPr/>
          </p:nvSpPr>
          <p:spPr bwMode="auto">
            <a:xfrm>
              <a:off x="3744" y="3264"/>
              <a:ext cx="0" cy="24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05" name="Text Box 37"/>
            <p:cNvSpPr txBox="1">
              <a:spLocks noChangeArrowheads="1"/>
            </p:cNvSpPr>
            <p:nvPr/>
          </p:nvSpPr>
          <p:spPr bwMode="auto">
            <a:xfrm>
              <a:off x="3840" y="3215"/>
              <a:ext cx="154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Franklin Gothic Book" pitchFamily="34" charset="0"/>
                </a:rPr>
                <a:t>ORIGIN OF LIFE</a:t>
              </a:r>
            </a:p>
          </p:txBody>
        </p:sp>
      </p:grpSp>
      <p:grpSp>
        <p:nvGrpSpPr>
          <p:cNvPr id="135214" name="Group 46"/>
          <p:cNvGrpSpPr>
            <a:grpSpLocks/>
          </p:cNvGrpSpPr>
          <p:nvPr/>
        </p:nvGrpSpPr>
        <p:grpSpPr bwMode="auto">
          <a:xfrm>
            <a:off x="6665754" y="2790807"/>
            <a:ext cx="2355079" cy="1267776"/>
            <a:chOff x="3744" y="1968"/>
            <a:chExt cx="1667" cy="894"/>
          </a:xfrm>
        </p:grpSpPr>
        <p:sp>
          <p:nvSpPr>
            <p:cNvPr id="135206" name="Line 38"/>
            <p:cNvSpPr>
              <a:spLocks noChangeShapeType="1"/>
            </p:cNvSpPr>
            <p:nvPr/>
          </p:nvSpPr>
          <p:spPr bwMode="auto">
            <a:xfrm flipV="1">
              <a:off x="3744" y="1968"/>
              <a:ext cx="0" cy="86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08" name="Text Box 40"/>
            <p:cNvSpPr txBox="1">
              <a:spLocks noChangeArrowheads="1"/>
            </p:cNvSpPr>
            <p:nvPr/>
          </p:nvSpPr>
          <p:spPr bwMode="auto">
            <a:xfrm>
              <a:off x="3840" y="2016"/>
              <a:ext cx="1571" cy="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Franklin Gothic Book" pitchFamily="34" charset="0"/>
                </a:rPr>
                <a:t>ORIGIN OF THE </a:t>
              </a:r>
            </a:p>
            <a:p>
              <a:r>
                <a:rPr lang="en-US">
                  <a:latin typeface="Franklin Gothic Book" pitchFamily="34" charset="0"/>
                </a:rPr>
                <a:t>NUCLEUS AND </a:t>
              </a:r>
            </a:p>
            <a:p>
              <a:r>
                <a:rPr lang="en-US">
                  <a:latin typeface="Franklin Gothic Book" pitchFamily="34" charset="0"/>
                </a:rPr>
                <a:t>ORGANELLES</a:t>
              </a:r>
            </a:p>
          </p:txBody>
        </p:sp>
      </p:grpSp>
      <p:grpSp>
        <p:nvGrpSpPr>
          <p:cNvPr id="135215" name="Group 47"/>
          <p:cNvGrpSpPr>
            <a:grpSpLocks/>
          </p:cNvGrpSpPr>
          <p:nvPr/>
        </p:nvGrpSpPr>
        <p:grpSpPr bwMode="auto">
          <a:xfrm>
            <a:off x="6665755" y="1973986"/>
            <a:ext cx="2802925" cy="899071"/>
            <a:chOff x="3744" y="1392"/>
            <a:chExt cx="1984" cy="634"/>
          </a:xfrm>
        </p:grpSpPr>
        <p:sp>
          <p:nvSpPr>
            <p:cNvPr id="135209" name="Text Box 41"/>
            <p:cNvSpPr txBox="1">
              <a:spLocks noChangeArrowheads="1"/>
            </p:cNvSpPr>
            <p:nvPr/>
          </p:nvSpPr>
          <p:spPr bwMode="auto">
            <a:xfrm>
              <a:off x="3840" y="1440"/>
              <a:ext cx="1888"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Franklin Gothic Book" pitchFamily="34" charset="0"/>
                </a:rPr>
                <a:t>EVOLUTION OF SEX</a:t>
              </a:r>
            </a:p>
            <a:p>
              <a:r>
                <a:rPr lang="en-US">
                  <a:latin typeface="Franklin Gothic Book" pitchFamily="34" charset="0"/>
                </a:rPr>
                <a:t>       (Meiosis)</a:t>
              </a:r>
            </a:p>
          </p:txBody>
        </p:sp>
        <p:sp>
          <p:nvSpPr>
            <p:cNvPr id="135210" name="Line 42"/>
            <p:cNvSpPr>
              <a:spLocks noChangeShapeType="1"/>
            </p:cNvSpPr>
            <p:nvPr/>
          </p:nvSpPr>
          <p:spPr bwMode="auto">
            <a:xfrm flipV="1">
              <a:off x="3744" y="1392"/>
              <a:ext cx="0" cy="38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5216" name="Group 48"/>
          <p:cNvGrpSpPr>
            <a:grpSpLocks/>
          </p:cNvGrpSpPr>
          <p:nvPr/>
        </p:nvGrpSpPr>
        <p:grpSpPr bwMode="auto">
          <a:xfrm>
            <a:off x="6665755" y="1225233"/>
            <a:ext cx="2600900" cy="831002"/>
            <a:chOff x="3744" y="864"/>
            <a:chExt cx="1841" cy="586"/>
          </a:xfrm>
        </p:grpSpPr>
        <p:sp>
          <p:nvSpPr>
            <p:cNvPr id="135211" name="Line 43"/>
            <p:cNvSpPr>
              <a:spLocks noChangeShapeType="1"/>
            </p:cNvSpPr>
            <p:nvPr/>
          </p:nvSpPr>
          <p:spPr bwMode="auto">
            <a:xfrm flipV="1">
              <a:off x="3744" y="912"/>
              <a:ext cx="0" cy="38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12" name="Text Box 44"/>
            <p:cNvSpPr txBox="1">
              <a:spLocks noChangeArrowheads="1"/>
            </p:cNvSpPr>
            <p:nvPr/>
          </p:nvSpPr>
          <p:spPr bwMode="auto">
            <a:xfrm>
              <a:off x="3840" y="864"/>
              <a:ext cx="1745"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Franklin Gothic Book" pitchFamily="34" charset="0"/>
                </a:rPr>
                <a:t>CELL-CELL</a:t>
              </a:r>
            </a:p>
            <a:p>
              <a:r>
                <a:rPr lang="en-US">
                  <a:latin typeface="Franklin Gothic Book" pitchFamily="34" charset="0"/>
                </a:rPr>
                <a:t>COMMUNICATION</a:t>
              </a:r>
            </a:p>
          </p:txBody>
        </p:sp>
      </p:grpSp>
    </p:spTree>
    <p:extLst>
      <p:ext uri="{BB962C8B-B14F-4D97-AF65-F5344CB8AC3E}">
        <p14:creationId xmlns:p14="http://schemas.microsoft.com/office/powerpoint/2010/main" val="2849199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5213"/>
                                        </p:tgtEl>
                                        <p:attrNameLst>
                                          <p:attrName>style.visibility</p:attrName>
                                        </p:attrNameLst>
                                      </p:cBhvr>
                                      <p:to>
                                        <p:strVal val="visible"/>
                                      </p:to>
                                    </p:set>
                                    <p:anim calcmode="lin" valueType="num">
                                      <p:cBhvr additive="base">
                                        <p:cTn id="7" dur="500" fill="hold"/>
                                        <p:tgtEl>
                                          <p:spTgt spid="135213"/>
                                        </p:tgtEl>
                                        <p:attrNameLst>
                                          <p:attrName>ppt_x</p:attrName>
                                        </p:attrNameLst>
                                      </p:cBhvr>
                                      <p:tavLst>
                                        <p:tav tm="0">
                                          <p:val>
                                            <p:strVal val="1+#ppt_w/2"/>
                                          </p:val>
                                        </p:tav>
                                        <p:tav tm="100000">
                                          <p:val>
                                            <p:strVal val="#ppt_x"/>
                                          </p:val>
                                        </p:tav>
                                      </p:tavLst>
                                    </p:anim>
                                    <p:anim calcmode="lin" valueType="num">
                                      <p:cBhvr additive="base">
                                        <p:cTn id="8" dur="500" fill="hold"/>
                                        <p:tgtEl>
                                          <p:spTgt spid="1352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35214"/>
                                        </p:tgtEl>
                                        <p:attrNameLst>
                                          <p:attrName>style.visibility</p:attrName>
                                        </p:attrNameLst>
                                      </p:cBhvr>
                                      <p:to>
                                        <p:strVal val="visible"/>
                                      </p:to>
                                    </p:set>
                                    <p:anim calcmode="lin" valueType="num">
                                      <p:cBhvr additive="base">
                                        <p:cTn id="13" dur="500" fill="hold"/>
                                        <p:tgtEl>
                                          <p:spTgt spid="135214"/>
                                        </p:tgtEl>
                                        <p:attrNameLst>
                                          <p:attrName>ppt_x</p:attrName>
                                        </p:attrNameLst>
                                      </p:cBhvr>
                                      <p:tavLst>
                                        <p:tav tm="0">
                                          <p:val>
                                            <p:strVal val="1+#ppt_w/2"/>
                                          </p:val>
                                        </p:tav>
                                        <p:tav tm="100000">
                                          <p:val>
                                            <p:strVal val="#ppt_x"/>
                                          </p:val>
                                        </p:tav>
                                      </p:tavLst>
                                    </p:anim>
                                    <p:anim calcmode="lin" valueType="num">
                                      <p:cBhvr additive="base">
                                        <p:cTn id="14" dur="500" fill="hold"/>
                                        <p:tgtEl>
                                          <p:spTgt spid="1352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35215"/>
                                        </p:tgtEl>
                                        <p:attrNameLst>
                                          <p:attrName>style.visibility</p:attrName>
                                        </p:attrNameLst>
                                      </p:cBhvr>
                                      <p:to>
                                        <p:strVal val="visible"/>
                                      </p:to>
                                    </p:set>
                                    <p:anim calcmode="lin" valueType="num">
                                      <p:cBhvr additive="base">
                                        <p:cTn id="19" dur="500" fill="hold"/>
                                        <p:tgtEl>
                                          <p:spTgt spid="135215"/>
                                        </p:tgtEl>
                                        <p:attrNameLst>
                                          <p:attrName>ppt_x</p:attrName>
                                        </p:attrNameLst>
                                      </p:cBhvr>
                                      <p:tavLst>
                                        <p:tav tm="0">
                                          <p:val>
                                            <p:strVal val="1+#ppt_w/2"/>
                                          </p:val>
                                        </p:tav>
                                        <p:tav tm="100000">
                                          <p:val>
                                            <p:strVal val="#ppt_x"/>
                                          </p:val>
                                        </p:tav>
                                      </p:tavLst>
                                    </p:anim>
                                    <p:anim calcmode="lin" valueType="num">
                                      <p:cBhvr additive="base">
                                        <p:cTn id="20" dur="500" fill="hold"/>
                                        <p:tgtEl>
                                          <p:spTgt spid="1352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35216"/>
                                        </p:tgtEl>
                                        <p:attrNameLst>
                                          <p:attrName>style.visibility</p:attrName>
                                        </p:attrNameLst>
                                      </p:cBhvr>
                                      <p:to>
                                        <p:strVal val="visible"/>
                                      </p:to>
                                    </p:set>
                                    <p:anim calcmode="lin" valueType="num">
                                      <p:cBhvr additive="base">
                                        <p:cTn id="25" dur="500" fill="hold"/>
                                        <p:tgtEl>
                                          <p:spTgt spid="135216"/>
                                        </p:tgtEl>
                                        <p:attrNameLst>
                                          <p:attrName>ppt_x</p:attrName>
                                        </p:attrNameLst>
                                      </p:cBhvr>
                                      <p:tavLst>
                                        <p:tav tm="0">
                                          <p:val>
                                            <p:strVal val="1+#ppt_w/2"/>
                                          </p:val>
                                        </p:tav>
                                        <p:tav tm="100000">
                                          <p:val>
                                            <p:strVal val="#ppt_x"/>
                                          </p:val>
                                        </p:tav>
                                      </p:tavLst>
                                    </p:anim>
                                    <p:anim calcmode="lin" valueType="num">
                                      <p:cBhvr additive="base">
                                        <p:cTn id="26" dur="500" fill="hold"/>
                                        <p:tgtEl>
                                          <p:spTgt spid="135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Text Box 3"/>
          <p:cNvSpPr txBox="1">
            <a:spLocks noChangeArrowheads="1"/>
          </p:cNvSpPr>
          <p:nvPr/>
        </p:nvSpPr>
        <p:spPr bwMode="auto">
          <a:xfrm>
            <a:off x="1777552" y="96109"/>
            <a:ext cx="7335145" cy="5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pPr algn="ctr"/>
            <a:r>
              <a:rPr lang="en-US" sz="2900" b="1" dirty="0">
                <a:latin typeface="Arial" pitchFamily="34" charset="0"/>
                <a:cs typeface="Arial" pitchFamily="34" charset="0"/>
              </a:rPr>
              <a:t>EVOLUTION OF COMPLEX ANIMAL LIFE</a:t>
            </a:r>
          </a:p>
        </p:txBody>
      </p:sp>
      <p:sp>
        <p:nvSpPr>
          <p:cNvPr id="2" name="AutoShape 2" descr="data:image/jpeg;base64,/9j/4AAQSkZJRgABAQAAAQABAAD/2wCEAAkGBhQSERUUExQUFRQUFxkWGBcYFRQXGBwUFxkYGBgdGxoYHCYhGBkkHBgYHy8gIygpLC4sGR8xNzIqNSYrLCkBCQoKBQUFDQUFDSkYEhgpKSkpKSkpKSkpKSkpKSkpKSkpKSkpKSkpKSkpKSkpKSkpKSkpKSkpKSkpKSkpKSkpKf/AABEIAQAAxQMBIgACEQEDEQH/xAAbAAACAwEBAQAAAAAAAAAAAAAABQEEBgMCB//EAD8QAAIBBAEDAwIDBgIJAwUAAAECAwAEERIhBRMxBiJBMlEUI2EHQlJxgZEzoRUkQ1NicrHR8BZzkzRjgqKy/8QAFAEBAAAAAAAAAAAAAAAAAAAAAP/EABQRAQAAAAAAAAAAAAAAAAAAAAD/2gAMAwEAAhEDEQA/APuFFFFAUUUUEMwHJ4oVs8jkVJFQBQTRRms9ferVAcwq0qoQpk1fs9wuIwgdEdpHLHGI0fB4JWg0NFZW06peyDKva7eDE0F2mHAVirSMcpwykbRgkEHHNOumdQeQHuRmJlOCp5HgHKOMB1IPnA+QQCDQMKKr3N8saM7HCopZj9lUFicDngCuiy/+f+f+cUHSiqi36lyoOcHVsAkKdQ+GPwdSDz8EVY7g+9B7org9xhgDnnPwccZPn48Vxn6mocoNiyhGKqjMcSMyr4HyUb+WCTgc0B1m77UEkmM6qSBnGT8ZPwM/OD/I+Ky/SvUErSAu0bo0pjwDGHUh2jyEViyDccqxYgEkspUq7Se7uLlSIktxE44eRjLvGwOCIowAVYEeX5GeK8f6CgjAZ2k2ZlQN3JciRhplclipOzDYkkBmGeTkIPqUqTI6qIN5UDAsXBi7uxK641Jhkxgk8r+orsnqmLbB35cIPy5MjYQ42BUaczRjnxuPGGx5fo1u5kyzkDZXTuOVV5EJchc+2QrIWz/9wnyc1R6z0yPIlBkQCQO5EVzIx0aHGAnwfw6eVIPkfqDGx9VxMMZYnUN7Y5SpzEJsKSvubQ7YHPBr3B6iSR11+ho5ZCx41MLojAj9Cxyf+H5qja9NtHAiCyjIYhZFnjJCRR2zEdwA4COi5+5yOc1YsehWrQgICUIlXGz8iSXeUEHyGdMEEeMjGDigqW/riM27Ssp2BYCNPzCSIjOv0jC5jBOTwCCKuH1RGvkNsfCBHLf4cUhBGPP5qeP4v0OIj6RazSPhMMmY21DIpJR1P04VmCyuM8kb/Ga7yemoGA23I2DnMje5lSNAW559sSf2P3OQv9KvO7CkgBUSKr4PkbKGwf15orpYWqxRpGmdUUKMkk4UajJPk4FFB3ooooCiiigKKXdb6uttEZX3KgquEUuxZ2VEVVHJYswAH612TqkXZExkQRlQ+5YKurAEElsYHI8480EdU6cJ43jLMqupUlGKuAfOrDlTj5pPN6JgCBYl0IMY23lLdtJo5Soctsv0YGDxx9hWghuVZQysrKwBVgQQQfBBHkUt6p1xYiqKrSzPnSJMbEL5YkkKiDgF2IGSBySAQQ3/AKRZdWDF+08kmMlpHBaJl90mS0qiIRKdl9pHuHIqsvQCrM8ioc3EjiIKvcl/1mWRc7MAx1ZcZOApOdRmuPqWe9f8uWQQCQFUjtyJJHI1yMle441c8qsYUowf2sGHK8tXaJ1ukxdIJLmJJO3JFInbjaSFSc6qjLp7SrjVXBIJJCy/pBnheJZIGfUoVyTz2mjMrhcnvEtueDz+9813g6Ubp5XjZNQ7bRyKyyCQtauY5E+I2W3xnkMkuQCPK3pnQQyyssKXCxTEaMF75R1SZWiuGYMkhEkZYORsyscqWzTK0vu1eWqHuRysDbOsxVnljEbywyboSsmrRupPkGRsgbAkO3/op8PjsR7uX1RCFG0McWuPlcof5hjx+7Xaz9GskiyExgqUIABwiia5lZEPwms6oOBwngDAGq+Kyd9N1AyvHHgIWKrJqvG35obBGNVUGLJ+SM88kJ6z6WYmaRdcuzNgLliot0hVOSM8qxxnw33pTZ9IETI8kZUs+VCW8rhEF1dTFfYG7e6TKuDjwQcZxV9OqXxVnZNSNWSMjmQSHOnjIaNVY4Xn7/p0AuJICJ1LYkQOgQkPAhCSEAAb7lXbQeVIGCGAIcOlemng1MfZZooliYIQrbBVXGxRjFkDbH0kkjXJaQ1L7pQhUiXthZHicl0fsntyu5/EOMhHYSBSTlTooLHIxckieOaB7e3dVYqrExgN2GlUMCShdFVSXVC0euBw2Ci8I7i6VmMjzZdYhgRKdB3pxL20EZ2lEQQke4kHOuAAoSfQ8hXVJIs5jbuaAudIYI9skEgntMQVIP5udvbq7D/0mRMZNk23DBtTlV/E3E7DOeNlmCH76t8HFL7b8XFHrFG0bdvIjSEdpSYVYsOMb98uvbDY1GQg+up6layOdpI5JZFDomYGbYLLKqFJIwPwsrLoTLhVOYyMaHARD6FkHG8J5kx7de33FthtGFUDcGBmHC8yfVkFmY2PpNkuUlLqQobgfGe7wOM6kSAn3AZUe08EV7Wa6RkUGYjvyctHnZTdsDs2g1QW/vQgqDgAFuFrlaTXZlgdhKToyzFowujM1tssY1w6hgw2OfYrkNIQKC5c+it2kOYxv+IIITBDziEBjjGWAiYE+Tt/OvMfojJBcQ+Y/aF9qqtxJM6LkfQUk7fgZAIIwSK7XfULnuTdvu8ITCna9hHbB2ZmUESdzK6bZwB7MHaq0VxesRh5QuUALQoGKPcSozsCg1ZYdHxquCQSMbKwaPotiYYI42bYooUkZxxxxn4qajocsjQRmYESFRsCMHb54+KKC6DU0UGggtiuU84UEthR9yQB/c0suvTvckZnnutW1/LScxIpX+ExBXwfnLGvFv6Ns1Ofw0LHO2zqJW2++0mTn9c0GW6nJaTXDNdXcKkqYY0t5HLRr3Fbdpk+hydc+1FwQDvqCGEnQpHaeJCypFvJAXQaC5nLSbLzyIdhryBs7fKqRpuodLSSF4dQsciMjBcLgOCpxjweTzWK6H6gvpWW3aWBZUaSBma3llDSW4GzkpMgHcw7AYHMbjnFBzi6rJYSGF3Cq4WCA3EsMUQEKMTIsQbbtZZVIJ2IEfLljh8yfhQEizNd3JJLv+8y67SSFR7YUDABAQPcqKMsDUXFvJK0lndMp70DsksKdptMhJUCu0nuwyc+CGxjirPpXpsgBmuOZ5FC4KqCkKE9tCF9of3Fn1wuzEAYAwFzpHQ1i2ckvLJzJKwGzH7fZYx8IvA/UkkrPVlukslpE7FQ0krNgsv5ItZ0kyw+kZlTn9RWpxWf6p6Y/ETh5HbtCExGIcb7urvs2c6HRAVGM4OSQdSEejLb8l5uQLqV51U/ETBUiHgeY442wfBOPimt50mOV43dQXhYvGflXKshPH3DEEfy+wqzEMDmvdBCjijFTSbrfWijLDABJcyAlEyQqp4MkpHKxD+7H2jnOAperINdLhWIlhLCMaK6FpcKdgcaDCnMgZdVL84JBVdO6XHczu0qC5hcbtJJHIEWXEYCwbt+ZAfcRheP4mzTaT0u7J7rq63Ye91kUB85z+UytGi8+FXwADnGTT6R1OaJhHLs6fiZrcyOxZwxw9uW9oARkOv/ADFPhjgGiehrAeLO1/8AgjP/AFFXbb0/bxsGjghQj5SKNT/dQD96YCigjWjFTRQRijFTRQRijFTRQAFFFFAGgUUUBRRRQQRWS6J0hf8ASN0+V/KlyFAYENJErq2Qcf7a5HjncH4rXVn7e2MXUnIxrdRbtwch7YxxjJzg7LN9hjQeaCh+0CYw/hrgNIqxTaSNHrsIZlZWPuVgQGEbYwc4FWgZrae3Vrh54ppHiPcjiDq5jeRCGhRBr+W4OR+8Oa9+vbdHsZRINkHbLDn6VljY+OfAPivXrWIizeRRlrZo7gD3Z/1d1lbxySVVhj5zQP1Oams1Z+s45NdYZ9TKIdz2SqyMQoDBZSy8keQPI+9aWgKKCaT9Y66I2EcamW4YbLEvBxnXaRvEUQJ5c/bgMeKD11vqzx6xxIHnlyEUkhQBjaSQjkRrkZxySVUcnNT0XoiwhiWMkshDSytjZ3x/+qgcKg4UcD5J89E6MYiZJG7k0uO5IQR4zqiKT7IlyQqfqSSWYkt6DldQ7Iy5I2UrkEg8jHBHivm9jEz2w0DFri0tryENjJvLQIHHJ+ptLfyfAY/BNfTGqlZ9JSNUVV4jLFNvcVLbE4J8fURx8cUEdI6xHcxiSJgyn7EZBwDqw/dYZGVOCPkCr9Z3qkRt51ulDFGxHcBQzezBMcmq+Sre0kD6JDnIUaubW9R0V0YOjDKspDKQfkEcEUFmiqXWeorbwSTMCViRnIXGSFBPGcD4+SBXnpfVVmXwyup1eNgN0bGcNgkeCCCCQRyCaC/RXnuCgyCg9UVAapoCiiigKKKAaAooooCo0Gc1DyY/rXCbqUaHDuiH7Myrx/U0B1Dp0c8bRyrsjjDLkgEfbjn7V7vIA6Mh8OCp/wCVuD/kTUfjU132UoBnbI1wPnbxj9aSXXru3QBgJpELBd4oJZE2YgKA4XVyxZQApY5NAjsvTyQ9OJmYwMJIrid2wffavESc8FkbsZB84k4yeK2fT74yrsY3jz4WQKr4+CQGOMjnBwR8geKzHWetzSKFFtEBLLFFGJpldu6z+1jFEGBCamTBkUnQjg116tYy2sUl0tzPK0SGR45GBjdFyzgRqv5ba510I5Vc+WJBh1vrj2zbyG2S2yqkvI6ycjLYGhDNwxCDkhfPxXT0/c2sokNt2+XLSarq3cb5cMA2TzyfjxSz0urSvLPPobhZHhAAIEaR4XCgkld8mQkHJDpn4Atd8P1FO3hilvL3GB8AyxLGpx/xRz/yKOPvQaICioFTQFFFFBBWs/f9GaKQzWowxO8kOdY5jjn9I5uBiQefDZByuhpb17qRt4XlWNpCoHtHBxkAkkAnCgljgMcA4B8UHO1v47uJhzj3RyRsCrq2MMjr5DYYf3Ujgg1n+k3BQWrscyI7dPnOckmPcRs3JOd0Vhkni4b7movrh7iMxi1A/FjtSzJIJYjDpLgiWL3Ag4UFkXG2fdjBXXvU4YLNiria6iY3DdkyzRm7ERTJkYEKq5DBWIPsAoG9sEvZLmafIt7d3giAkkRcRZ/ESEIwz78qM+BFkecnt0f0+JbeGQS3cBdA2i3UzgBuVBExfnBH8jTD0x0IW9nFbkZ1TDhucs+Wkz98szU6UUFbptj2Ywm8kmM+6Ry7nJzyxq1RXiSYL5IH8z9hk/5c0HuivKOCMg5B8Gig9UUUUBUNU1DUGU9WSySyRQQ7u/LyRB3hQwsGUGSeMbRLspwq5LYPGBkZ+26K0krhIbaOMFvcbK2wuGJy4mm7z7fLFU5BOMch51a2RupQvIqssEJkLswQQEs2HZtcSblNQmwC6O2DxhQkiyzRxx26W6l92QQ5WSU991W4ZAurKsYlZcP7pEzngsHi8W3lZmt7W2QBISjtBGBI0shWLAyFBVcSqr4Zt0+gZJs+mYhczhmLPiNrhZSR3HWZ5YrZiy+1WSNZcIoAG4OAc4qdJMZSJRNBD+XHO8j8R98xtBGYF2iC5SNzwMaaYBDbVo/RVv8AXKJ0nDLFGGjjZF/LDszZLEOXaUsWXjJPzQcer9AitbcvCgjaJ4pQ20YAMZ1yTI6KU0Z8qWXIcgEEjFTpU79QcNKYRHCVykUqyCTbDe4xzsoXZFOhUngDbBbO4ZM1nvU3Wu0O2JFhOjSyTNysMCnDPg8FySFRTnnJwQhUhx69BbxybtPLBLKAMQu28uOF/KCt3CBgbKuccZxgVS6E0tv3hBZ3EscjrIrSmKFy8mTJ3GlcSOAcEMylvcVP0ish0T19BNLci2P4eCKIu0rMpvLqUn2IGk2Iyc+AzcjGmcVoenJYmFZLmOe4kWMGSSW3vpcNjeTBKFVUEtwvAHA8UGn6d192uPw80LRSaGQYkjlUoGVTkrhlOW42XB5wTjFPaX9M6VBEu0EcSK2GyiKNuOCSPq4+TXVupoH7eydzG2m676/fXzj9cYoLRNG1Z71lcobWSHZO7Mj9qNj/AIjoA2mP3gSVUj53x81y6XdiMxaMTa3QBiDEkxuyl1UEkntuucD90jUcMAA05NK+ulTE+03YQgZk2RCqggth24UlQw28jyMEV16t1RYY92DE5VVRQCzyMcKqg4yxP3wBySQATSmz6WrSLLdmNrhgzIuQyRRgjKxBhjI2UNLgFsjwMKAXXF5BJHHY2YIScsGcJKE7IO05WVlxI7AldgTzJsTxz66/H3rq1s1UCON1ldQAFCqrargD6dVcY4+uP70emruSe6ikc5zbTzYJUsEublDAOP3e1DinosGN6ZmxpHCI4+RnaR9pSeMjiOEDnnBoGwFTRRQFLuqso1JDEjJwMD2jUtnP/wCP60xqj1Jz7cLsOcjTb9P6DBNB2sMdtdc4/XznJznHHnPjiivVmToNhg48eP5cfHHxRQdqKKKAry/g16rldzhEZ2OFVSzH7Koyf8hQfPevXSyXFw5OwjaKFlViHMETq8urYwrG4ljTkjIhbUg5NL2QyNF3UYTo8MDbqJVnuFYtJrIH1wAjIS5D9sHjgo9i36e0va7yxnFs10+/tVVuhK1wSxDOpDycIylCE4wVJUjiIAjjaMKzi27iBVPeRoDHI8Tv7UKqynRtm3UjJZdQ9WHeJ7cIdCwRlRJIzqsLy27o8l0kmRGVjyY8tl+OOTqba5/BW7PdSgksT9cjksR7UVnOXckcBVQc8IOaR2Kx/lia4AjDNHA4cwyRTRlxKgfGWRgi4EhJYLyG4NLDbTNIDIkzurQLIXklZ42CSlsGNWZEMohdZI0CN21zjBNB9I6b1JJokkQ5V1DD+R+/2I8EfBBFYD1/0VLiSeGeaSFbhLbtFIGlLiF5i8ShRknZ1fH/ABDyAa9+mevPbkCTMsMsUUvcjaSYmVw/dlUBAwibXdlxlS+dcE6s7n1mWkKQtCRwUaNhdPIMjYCGJgV9pA2cqqk5Jx5BR0/02bC0ZrdBa+3VB245ryWWTCxh5W2jQs+o0VWUZzkAHGmHpt3TW4u7iVSoDrtFGhOPfzFGj6H7beOD810sOmSyOk1yADGD2ouH0J4Lu4GHmK5GVwFDMBnJYp+t9XRiYb67tLdGILW4OZGjDZ1d2YYDgAMBGOCwyfNBp5usW8UalpokVvahLoAcfwnODj9PA+1ZloWup3e3WTtyDYXDLGqpcw5WJ4snuSKQCrDGjDwcM2bFp6g6WrNJA8Du/sY28RldgcZBEKMSMkE8fbNXeneqrIYiSRYcHVEkjktuRzhFlRM/yWgrt0m6llhec27LiRJYlEgURSoCyhiSJSHSI7EJ9LccjE9Q6YLayRA7lYJope47AlYxcLK5Zjj2JHvkn91ecmu0vSLmBXkhnMrMdzHN9JbYnWNtvyAVIXAyo1DYyW27dVt3mmiiKnsr+dIfhmQgxR8/8Xvb9I1HhsUB0q0eaQXMy68EQRnkxxnyzfHdcef4Vwv8W11elf6w8xJJZFjVSBhVUszY+fcSCf8AkX7UwAqaDmkCgkhQCQASAMkLnA/kMnH8zXvWpooCiiigKpdQVSVBjVyc424AxgnnB5/7GrtU74+OZfn/AAwD/fINB76bjtLqMDHA/qf7j9fmiosImC5YsSfhsHH9gKKC1XC7vkiVnkdUVRlmY4AH3JNd6xnqiCfvM5SeSNQhh7ARtGH1bI+W7rHIEqq+iZwFbJYGcnq5PKQ3LL43MYgTxnhrlowwP3Gf8qSdY9WLdW9xHEpI7ZMpWa1lKQEfmkLBOzlymQoA+oryBk0luhFr3iYg/uY4jd5hhWBaS5vYmZAAFziIEY8YBxe6RbzNNDKpVQXGjyPOQwZW2WPvuGkzGvGsMQwpIbHkJ/EJIRNorRSlnkJAkjEWDbXMQmVCo4ihZg3tIVwrEDi1+DZAiTksjHsFsJcpPGWkeI4feRNThSSGAJHkDYcul3kcEOIZbm6CCGOJGMaIfxLlUGQg7rhPzCXz7GVuNs0vl6ZP2+w1pMFYMMLntB2LbsEjm0RXByF7i6kk/OoB10hJHEoWSEzKgRozC0RdowBE7ZRXj2Ax/tFHBQ+0ZV9eEqzW6hHe4SLud1vw/c0E0ex2UosjIquSnG3e+xfW/aX7zQtbvdC3nhZ0dXkiM3bYB4W9r42CPGdhkEq4+crZ9RdHE9zapKfe0FwpdC6YZTbvkANsAHGwG2eBz80Ffo1srQzyvrKhB2FvOXLyK25ZoYAqJOBpnRmOVGCfLMBb9m/hlALLdiZGOqLghVljBwoZsCKXG2SA5HwKVeiupSG3SKNNJCSzGSTuquDhxj2yEkqfqJIZiSXxmtD1wA3FiMjP4l2x+i2tyD//AEv96D3e+jrSd2kmtopGfGxZc5KjUEg8EgADP2FXuk9Fhtl0gijiX7Rqqgn9ceauipoCuF5arIhRlDIwIZWAKkH4IPBFd6KDOH0PCFIia5gzj/BurhAMeAFLlFGOMAVzSS+tva0a3kY+l0dY7jXwN0YCNyBn3Ky549o5rT1BWgzqeriAC9nfoPn8gOR9vbC7sf6A/wBK6xeu7E/VcxRN4MczCCUH9Y5tWH9qela5tbKSCVBI8ZAJFAsT1jZFgou7bZjhV70YJP2ALZP9KaiUH58+P614ns0fh1Vh49wDef5ikcvpgQ82b/hm/gALwN44aHIA8eY9D+vxQaKikNp6pGUS4je3ldhGAyO0bPgkaTKNGDYOuSrHgFQ3tp6pyBQTVK/nYFQmcnY4CBuBj7sMeau1XuIssuCysM4YAEDxkHP34/tQcunzsxYNnK44KhfOfsxzU10tIsAnLFmPJYAHjgcDwP8AvRQWKg1NBoMv636isaQq+5jZ2eVUGS0UMbvpjPIeQRJjwdsHg1nuqSO8mJPzLmTMbBHGsasATawsQfzHABmmxlUBY6/lqL/rPqAS5AMyQEWshjd5FjBZpou4qs3Ak0jwGwxUvnVsYrn0TorMgWDZFI0e50ZCI87GO0WT3KpPJmbljlsuxBULnprpBMoOQVt2csyqypJeOO3JoD4jhjHYXk45XzHzsG8VX6fZJEgjjUIiAKqjwAOBj/z9fmo6t1BYIJJW8RoWIHJOBkAD5J8Afc0GGtYPxPULgfkui3ILRSSwsQqQxRMwheB2XlfKsuSoyeDnST+/qUQAB7NtI5OeQ00kaJx9iIpR/SvHp64jgtCZHUdtnM7kkIszsZJRs3kK8hX+YI8ggLOldbjJneZnt5blm0M0Tw4iTMcARpAEY65kxtnaRuKD16L6acd8MpWRp9R+c3sa4lKFSZdACAGwIx5844q3eXkUnU4ELoGt4ZZCpdQ28xWOMa+T7VlP6e370m6beSwyW0YXLQxRW8kPO4Vd0aRAR+ZCzdlzIgYgR4OMnGrtenWsyHEMJWQ7urRJndwHPcUjIc5BIbn70DMSCvZNZ9/T5h5tZpIQB9DEzQ8YwO3IcoP/AG2Tz817F60u9tcL23dGwUY6umArNG2AyMNhlTyMggsOaD1e+tbSJnQy7vGCzJEjzOoHnZYgxX+uKqS+tlPa7VtdOJ/8NiiQqx1ZwMzOhBKoxHHgUnl6VdWRSSCFJkjTtlYUWFpIgWYbRfQJQSSroeS7gx4bZKtp1S2ML2/eIVHVrftxyyXFvIckRvEiEoYm9o24KHQ8A5DSx9YvnBxYCMjx3buPB/8AhWQirfTvxZkzP+GWMrwkZldw/Hl2CgrjP7gPilHRrK/nRJZrp4Cc5hS1gUYBIVgZd2XYANhuRnBApinpBG1Mk97Iy/Ju5o8555WAxqf7UCn1lmWaCDtrKnunaFm1E6oNDEoI1d13EwDEDKJ4GWWvFMIUkk6dgmFcy2MndT2gErojDaB8DAIUo/2JG1MfV/S4rfpN0Io0AjikkUEb4kALbZfJ2zznyKoX+0cybd+QwSh7eaOF53khwyzWzsgPuBRuXI8RsSzI1Bwn6nJLKrXLTW9swBhNvO2sh1UriSFd5HkLkLGe2SFXUOzHVx6R6zt3IJGl7kTtos6OkzW2wCOdlHc5yNhnjGTnNIL61kt4umpNE0qKJ0eIumA8oxAm7ao0gVmjXlQecHwDb9Q31xGovCiwtCNIYWMcjOJChl7rg4QBE2xG3AQsWIGADvqXqmybMVwdQWKlZ7eUKcHHO6alcjIbOPnNLbaO0XH4C/ggz4jSSGWAkfaIt7T/AO2yZxzmnXpz1Al0GX6Jo9e5FsCV3UMrZGNkYe4NgfqAQVDGTpkLZ2iiOfOUQ5z98jmg59IaUx5laJ22OGiDBCmfbwzNhvvya93zOMdv6ueNcj+pyNamw6VDACIYo4gxyRGioCfuQoGTXLqflfcQOQcBzwcZ+kcHGRz/ABGg72YbGXOc/GupH38E5qKOnH8tec8ecEf9ecDxz9qKCzRRRQeO3XoCpqG8cUEM2Kwvq7rUz2zloI4IhKmHuptCWjkSRcRwxykqSngkNjJwPjQQR3sj5kaKGMN9CDuyEAg8yNhFzgggIeDw2eaZ3VisiauDjg8M6HI58qQR/egw/o3quZJQhZ1ZzI0RyJIu4e5ko+GKlpFAYewiNmByxFbiZQ6lSAwPBBAII+cg+f8AsaTXPpyxjhIKRRIDnu7dt1kJADd7OwfOBttnwP0pcsN8JlITu6JJHIXkRYZ4vMTALkx3HOG9mpG/ONKDtfemLckRRmONjlxAypJEQpwWEDHKEE8tEUIz5Jqr0bqIt0jmLMtrL7JQ7mTsXCEofzHGxi2RoyzthSEIwCce7D0ZI6wrdmOSKIOVh7ezIXyqqZi2WEaEKGCqxK/VjzrobKNECIiKgGoVVAUL4wAOAMfFBiL/AK1LJ3UiMkrxyAwS28ZMTyYOYLjBKYXIDsxC4YEFXUiqLXS9OmCBFluGx2170iW1tA5RcBpNiis6s+qITqp8JGTX0eO3VQAqgAeAAAB/ICk3qH0jDdYLAq4GA6Hkr7hq6nKSph3GrqRh3xjY0Cnp4urppklueyIZTC0dtGEPgMpMs27YZHUgoqc+DVjp1qLO9MQ27V2ncUszOTcwgLJlmyzM0XbbknPaY8c5rQdCvbeWKRGiuO3GIpMl4ZJY0/wy+26tKuSd8rnLDGGGs9f6qZIh3oLu2dPzY5TCs4jlT6WP4ZpODkgqcbKzLxngNkviuF/fpCjSSHVFBZj9gPPjn+36DyRSr0z6lF0pB7ayRnV0WRHHGPcADuFORjdVPxj5NrrvTPxMWgYryjBlwcPG4dDg8MoZQSp4IyPmgX3FwbiGVZ4+xBMvZQuQZCZvZ7owCE5ZdQSTnyF8Uh6L6iWCQrcSW8Tsyd9ZXSFhOAsbOm4USxtoXBUnO68DmrN71GWQm2kl6VcKW7bo8skEhYN9Hb/Mw44wc5zggDio6TZPM1xCZp4ZIWCmJpYbxAGUOrqbiLuFSHxyQMgjnBoHvU/WVpEpLXEJI50WRHkP6KinJP8AkPJ4Br576gvpuoSaxwtOAdRFGw0jjPLSG7SQxd2RMx68lA7YyNi+1s7O8gOiwW0wBOJu4LZtT43SOBhtyR7Tg4HAr1eWlxIAbmWKCINllheUMQGBANwzIVU4GwVQT4zjOQzfSektATNfEW5kaUuJLqOSSQONFiwkY3XRIjkMXLQjAGzA6fpUzdxpTtDZpEqIkqrHypP5mG90Sa4XDkE+cDHKYdNtneOPp2UO5M1zbrGzCIByU/Eyq+WMhX2qSeGzqMmvTWQ/FPFFbG5kiKMZLq8LqvdGwZEfuFRlCOEU5U44OaDW9I6ulyheMNqHZQSBhgrFdlIJDI2Mhh5FeeqShdckjOfEqx/b+I8126asgQd7QyfvFAQvz4DEnAGBk+cZ4zgeL6fDKAVG2eWQsONf+IY8ig6dOH5a+PHwcjz9/miixwBpzlODxjzyCMfH2/lUUFqiiigKKKKAqGFSTRQZPrHohprnvCddTgFJrdLjUAYPZMjYizjJ9rZOT+lPuj9IS2iSJCSqAgZxnkknwAByTwAAPAAAAF6igKKp9UvxDFJKQSI0Z8DydFZsD9cKaS+kr2UYjuJTK7wpcI5AXKuB3FwP4HPB/hdAckEkNNRSPq3q2CDfLNI0YLOsSl9FAyTIR7Y+PAYgn4BpjdGQo3a17gU67513wddsc65xnHNBW6p1SaOSNYrZplY4dxLEnbGQMkOQWGMn258VeeXjJ+1J/Ty3mX/FBMe0qRqDsdtxhSQUHt1Y+45OR4p7ig+Wdc67+OdJoERFt5FkSVl2lOpIjZtQe3bdwGOQZ3XYFggBzvuh+oEuFIAKSpgSwvgSRsfhgPg/DDhhyCa833pa3kfudoJL/vY2aGXxj64iGPH3JpNfelrourrLFM8eAjyB4JwuQWVp7fh0PnUxYJ8/egbep/TiXUDowTYjCs8aSY5Bx7hnU41OCDgnBBwQqv8ApdxcOvfsbCVVYYc3EhcD5KA22VPJOu39auyeobmMfm2E+BnLQyQzr8gYXZJGPjgJ80z6f1VJs6rKuP8AeQTReft3FGf6ZoK3/o+0/wByv8iXI/tt4qIPRdkmdbS2GfJ7MZJ/qQadUUFa56ekiFHGUPkcgYBBxwfGRXLpvRYbddYY0jUfCIqDgY5wOT+tXqKAqh1OTUoQMkkr9LMNT9QwPvgf51fqrdhsqVwcZ9pbXPjB/XH2/WgjpxGpwjJzzkMM/wAi3JH/AEqKLDbZwxBPtyBnHjzz4zjwKKC5RRRQFFFFAUVBqaCCaq33Uo4V3lkjjT5Z3VF/uxAq3S+bosbzpMyhnjVlUk5AVypPHjOVBz5/Wgy3V/Uj3bSW9n7zG0LO8VzEjtCzK0nbJBGANlPuBDYHhubTelZVW1jSchYEkheTGshhYx6KuP3sRqN8ggrsBnga+jFBjuten9RGVuIba1g9+jRKydzJO7s8gUnJyNgfd7jlsFWnpLqMk0TO7LIpY9qUJ2+5DhcOUydedgPGQA2BmnMsCsMMAR55API5Hn9aRQ+ku1/9NPPB7y+u/di9zFmHblyApJP064znNBoaKgDioMgoPVFZXoPrDv39/bMgRLMx4fb6t1YsWzwACvGPjzVb9onrNrK1SeBVkMjqiyNu0KK3Pccx+Vx4x5z/AEIbJhmo0rMfs99R/i7YF7iCeZCyyNDkD6m0JVgpUlcfGK1NAUUUUBRRRQFc5oFYcgH+YBrpRQcLe0CFiCfdjgnOMeMfNFd6KAooooCiiigKKKKAooooCiiigKKKKCDWJ9ZdYks76xmabS0cyxTKxCxhim6OT4zleM8/A8mtvWR/aL0GW6S0WEAmK9gmfOuBGm4Y4bhsbA4+f1oPldz1lZ7fqWiyC7u5VuJodHjb/R0bgBQxU5OhDsQDwx4OCKf+i5biYXcUU8iRLAFS4VXS1t3U8R28UgDPhM5lYhuM4yQzOP2oevYumujRxRyXzI2jMo/LhJ8swO2Cw4UEZwfHza9BdI6hcKt11G5mBY7R2y4iRVwMGQIATkYOh8eTknAC3+zTpyaSXYujeS3RHcn07antZRVWMcKBzzgE5rbVzigCgAAADwAMAfyHxXSgKKKKAooooCiiigKKKKAooooCiiigKKKKAooqM0E0UUUBRRRQFQVBqaKBPdekbSW4FzJbxPMoADsuxAU5Xg8ZHwcZpuFxU0UBRRRQFFFFAUUUUBRRRQFFFFAVBappJ6na50QWuu/cXbYIR28Nt9R++vjmgdbCpzXzG89TTRztHc9Qjs2itrZyrQQuHmdJTMP4ioZBwp+cA1qfTnqszrbJKms89sbg64MequkZ5zkEmRTqfGSCcig0mwoJrH9H9aNdXcSRxN+Hms1uQxC7AtIVw3v8YXHAPJz45pp6z6m8HT7maIgSRQs6kgEbKMjIPBoHgNApd1TrCW0QdwTlkRVUZZ5HIVFUZGSSf0A5JwAazNh64YT3fdjlGjW0cNvpGZTLNGzMqlW1fOu222oUE5wDQbio3FZaX9oEaqu0E/dMwtzAFQyLM0ZlUEh9SrLjDhivuySACaqXPqieRRNBEwSEXK3ET9rdZYo8xr9fPu5ypwRzkDGQ2oNFZuy9Va9NhvJ1K7RwtJgLx3Sil8BiBGC2/kkL55FEvruAPOgWRmt5YYCFC+6S4YIgQlgDhyVJOMFTQaSozWbtfW6PLEhguI0ndkhmkRFSRkVmOFL9xQQjEFkGcceRVW2/aHHKkbLBcKJ4nlgLogEhjTuMo9+VOPBbAPwTQa7agGstZ+pZX6SLwxkSm272ntALdvcEAPwhPPLbY84PFcrP1z+VGTbzyyGCOeZYljPaRwcMQZPdtqzKilnK/FBr6KV3vqOKO1/FZLxFUZCily4kKiMIo5YsXUAfrS5PXCAhJYJ4ZC8SFHCEqs7MkblkZlMZcBMgkhmAIGaDS1Gazk3riMO8cccssqytAqJ28u8aLJKVLMAEQOoLMQNjjzS289dqJElAfspBeSTxaL3VktntgVOT7SokckA4IweeKDbVG1Z+/wDW0MTlCHYhInGgB2adzHCgGcmRyCQMcAZOOKX9T9WM0Z0SSCaO4tElikEZYRXE8ceQVLKyspYBlbghhwRQa/cV6rNdBF733FzqYtDoQIx7/wAROB45/wADsH7cn5zWlFAUUUUBQRRRQZa86DeLdzT20tsonSFGEscrkdnucjR1H+08H7VTtPQ89sbdraePeKKWGQyxEgiaVZ3ZFjdQrB14UnGDjPzW1ooMDZ+jrmzSJ4ZIneCwa2KmNiWdNpIynvA5kIBDfA8gnI0fXujvd2EtuSqSTQ6E+VDsvPg8jOadMuakCgS9f6E1xEgVgksMiTRORsBJHnGy59ykEqRnOGOCCKQr6KujJLcPPD+JMsE0RWJu0rwxSRFWVn2ZGSRhnIIzkcitxRQY619FTd5J5ZYzL+KFzIERlTC2xtlRAWJ4GDknnnimNj6aZI7xGcH8VLNICBjUSoqYOT7iMfpmtBUA0CCw9NN/o0WVwyN+R+HLRggaBdFIDk+7UKefkH4pL0z9nTJNaTSTdx4Q7T+0DvTs0ro/HgK9xMcfOV+RxuqKD57039nM8VxDM0lszQzGQydhvxEylXQ92VnPuCucADXP8hTS09FOsXT0Mi/6lE8bEA+7eAw5X7YPPPxWuooM70r05KnThZyuhKwG3DopUdsJ20JVifdrgn4zSi09G3kK5intlkkgjt5iYZGULDusbxDuDDaPyrZUkZ48VuaKDOdT9GJL09bLOFjSFEZlWT/A00LKeHB1wV+QTSmx/Z6ezcJItpGZ07YFtB2lQqSyvkku7blWwWA9o4yTW5ooMbH6MnjitniljN3AZnZ5IyY5XujtOSqFSuW5UjxjGOeO3SPRrRTJM7q7EXTTAKVVpLp4GOgJOqKIdcEknOfOa1lFBgoP2ZYtHheVZJDLFIjvGGTt22q28Tp++gRdW5ySzHJrr0z0E8UbjFmpklt3McNuYolS3k7gwVbuPIT7gXYgHjGM53FFB4jSvdFFAUUUUH//2Q=="/>
          <p:cNvSpPr>
            <a:spLocks noChangeAspect="1" noChangeArrowheads="1"/>
          </p:cNvSpPr>
          <p:nvPr/>
        </p:nvSpPr>
        <p:spPr bwMode="auto">
          <a:xfrm>
            <a:off x="1531939" y="-1828800"/>
            <a:ext cx="29241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QUFRQUFxkWGBcYFRQXGBwUFxkYGBgdGxoYHCYhGBkkHBgYHy8gIygpLC4sGR8xNzIqNSYrLCkBCQoKBQUFDQUFDSkYEhgpKSkpKSkpKSkpKSkpKSkpKSkpKSkpKSkpKSkpKSkpKSkpKSkpKSkpKSkpKSkpKSkpKf/AABEIAQAAxQMBIgACEQEDEQH/xAAbAAACAwEBAQAAAAAAAAAAAAAABQEEBgMCB//EAD8QAAIBBAEDAwIDBgIJAwUAAAECAwAEERIhBRMxBiJBMlEUI2EHQlJxgZEzoRUkQ1NicrHR8BZzkzRjgqKy/8QAFAEBAAAAAAAAAAAAAAAAAAAAAP/EABQRAQAAAAAAAAAAAAAAAAAAAAD/2gAMAwEAAhEDEQA/APuFFFFAUUUUEMwHJ4oVs8jkVJFQBQTRRms9ferVAcwq0qoQpk1fs9wuIwgdEdpHLHGI0fB4JWg0NFZW06peyDKva7eDE0F2mHAVirSMcpwykbRgkEHHNOumdQeQHuRmJlOCp5HgHKOMB1IPnA+QQCDQMKKr3N8saM7HCopZj9lUFicDngCuiy/+f+f+cUHSiqi36lyoOcHVsAkKdQ+GPwdSDz8EVY7g+9B7org9xhgDnnPwccZPn48Vxn6mocoNiyhGKqjMcSMyr4HyUb+WCTgc0B1m77UEkmM6qSBnGT8ZPwM/OD/I+Ky/SvUErSAu0bo0pjwDGHUh2jyEViyDccqxYgEkspUq7Se7uLlSIktxE44eRjLvGwOCIowAVYEeX5GeK8f6CgjAZ2k2ZlQN3JciRhplclipOzDYkkBmGeTkIPqUqTI6qIN5UDAsXBi7uxK641Jhkxgk8r+orsnqmLbB35cIPy5MjYQ42BUaczRjnxuPGGx5fo1u5kyzkDZXTuOVV5EJchc+2QrIWz/9wnyc1R6z0yPIlBkQCQO5EVzIx0aHGAnwfw6eVIPkfqDGx9VxMMZYnUN7Y5SpzEJsKSvubQ7YHPBr3B6iSR11+ho5ZCx41MLojAj9Cxyf+H5qja9NtHAiCyjIYhZFnjJCRR2zEdwA4COi5+5yOc1YsehWrQgICUIlXGz8iSXeUEHyGdMEEeMjGDigqW/riM27Ssp2BYCNPzCSIjOv0jC5jBOTwCCKuH1RGvkNsfCBHLf4cUhBGPP5qeP4v0OIj6RazSPhMMmY21DIpJR1P04VmCyuM8kb/Ga7yemoGA23I2DnMje5lSNAW559sSf2P3OQv9KvO7CkgBUSKr4PkbKGwf15orpYWqxRpGmdUUKMkk4UajJPk4FFB3ooooCiiigKKXdb6uttEZX3KgquEUuxZ2VEVVHJYswAH612TqkXZExkQRlQ+5YKurAEElsYHI8480EdU6cJ43jLMqupUlGKuAfOrDlTj5pPN6JgCBYl0IMY23lLdtJo5Soctsv0YGDxx9hWghuVZQysrKwBVgQQQfBBHkUt6p1xYiqKrSzPnSJMbEL5YkkKiDgF2IGSBySAQQ3/AKRZdWDF+08kmMlpHBaJl90mS0qiIRKdl9pHuHIqsvQCrM8ioc3EjiIKvcl/1mWRc7MAx1ZcZOApOdRmuPqWe9f8uWQQCQFUjtyJJHI1yMle441c8qsYUowf2sGHK8tXaJ1ukxdIJLmJJO3JFInbjaSFSc6qjLp7SrjVXBIJJCy/pBnheJZIGfUoVyTz2mjMrhcnvEtueDz+9813g6Ubp5XjZNQ7bRyKyyCQtauY5E+I2W3xnkMkuQCPK3pnQQyyssKXCxTEaMF75R1SZWiuGYMkhEkZYORsyscqWzTK0vu1eWqHuRysDbOsxVnljEbywyboSsmrRupPkGRsgbAkO3/op8PjsR7uX1RCFG0McWuPlcof5hjx+7Xaz9GskiyExgqUIABwiia5lZEPwms6oOBwngDAGq+Kyd9N1AyvHHgIWKrJqvG35obBGNVUGLJ+SM88kJ6z6WYmaRdcuzNgLliot0hVOSM8qxxnw33pTZ9IETI8kZUs+VCW8rhEF1dTFfYG7e6TKuDjwQcZxV9OqXxVnZNSNWSMjmQSHOnjIaNVY4Xn7/p0AuJICJ1LYkQOgQkPAhCSEAAb7lXbQeVIGCGAIcOlemng1MfZZooliYIQrbBVXGxRjFkDbH0kkjXJaQ1L7pQhUiXthZHicl0fsntyu5/EOMhHYSBSTlTooLHIxckieOaB7e3dVYqrExgN2GlUMCShdFVSXVC0euBw2Ci8I7i6VmMjzZdYhgRKdB3pxL20EZ2lEQQke4kHOuAAoSfQ8hXVJIs5jbuaAudIYI9skEgntMQVIP5udvbq7D/0mRMZNk23DBtTlV/E3E7DOeNlmCH76t8HFL7b8XFHrFG0bdvIjSEdpSYVYsOMb98uvbDY1GQg+up6layOdpI5JZFDomYGbYLLKqFJIwPwsrLoTLhVOYyMaHARD6FkHG8J5kx7de33FthtGFUDcGBmHC8yfVkFmY2PpNkuUlLqQobgfGe7wOM6kSAn3AZUe08EV7Wa6RkUGYjvyctHnZTdsDs2g1QW/vQgqDgAFuFrlaTXZlgdhKToyzFowujM1tssY1w6hgw2OfYrkNIQKC5c+it2kOYxv+IIITBDziEBjjGWAiYE+Tt/OvMfojJBcQ+Y/aF9qqtxJM6LkfQUk7fgZAIIwSK7XfULnuTdvu8ITCna9hHbB2ZmUESdzK6bZwB7MHaq0VxesRh5QuUALQoGKPcSozsCg1ZYdHxquCQSMbKwaPotiYYI42bYooUkZxxxxn4qajocsjQRmYESFRsCMHb54+KKC6DU0UGggtiuU84UEthR9yQB/c0suvTvckZnnutW1/LScxIpX+ExBXwfnLGvFv6Ns1Ofw0LHO2zqJW2++0mTn9c0GW6nJaTXDNdXcKkqYY0t5HLRr3Fbdpk+hydc+1FwQDvqCGEnQpHaeJCypFvJAXQaC5nLSbLzyIdhryBs7fKqRpuodLSSF4dQsciMjBcLgOCpxjweTzWK6H6gvpWW3aWBZUaSBma3llDSW4GzkpMgHcw7AYHMbjnFBzi6rJYSGF3Cq4WCA3EsMUQEKMTIsQbbtZZVIJ2IEfLljh8yfhQEizNd3JJLv+8y67SSFR7YUDABAQPcqKMsDUXFvJK0lndMp70DsksKdptMhJUCu0nuwyc+CGxjirPpXpsgBmuOZ5FC4KqCkKE9tCF9of3Fn1wuzEAYAwFzpHQ1i2ckvLJzJKwGzH7fZYx8IvA/UkkrPVlukslpE7FQ0krNgsv5ItZ0kyw+kZlTn9RWpxWf6p6Y/ETh5HbtCExGIcb7urvs2c6HRAVGM4OSQdSEejLb8l5uQLqV51U/ETBUiHgeY442wfBOPimt50mOV43dQXhYvGflXKshPH3DEEfy+wqzEMDmvdBCjijFTSbrfWijLDABJcyAlEyQqp4MkpHKxD+7H2jnOAperINdLhWIlhLCMaK6FpcKdgcaDCnMgZdVL84JBVdO6XHczu0qC5hcbtJJHIEWXEYCwbt+ZAfcRheP4mzTaT0u7J7rq63Ye91kUB85z+UytGi8+FXwADnGTT6R1OaJhHLs6fiZrcyOxZwxw9uW9oARkOv/ADFPhjgGiehrAeLO1/8AgjP/AFFXbb0/bxsGjghQj5SKNT/dQD96YCigjWjFTRQRijFTRQRijFTRQAFFFFAGgUUUBRRRQQRWS6J0hf8ASN0+V/KlyFAYENJErq2Qcf7a5HjncH4rXVn7e2MXUnIxrdRbtwch7YxxjJzg7LN9hjQeaCh+0CYw/hrgNIqxTaSNHrsIZlZWPuVgQGEbYwc4FWgZrae3Vrh54ppHiPcjiDq5jeRCGhRBr+W4OR+8Oa9+vbdHsZRINkHbLDn6VljY+OfAPivXrWIizeRRlrZo7gD3Z/1d1lbxySVVhj5zQP1Oams1Z+s45NdYZ9TKIdz2SqyMQoDBZSy8keQPI+9aWgKKCaT9Y66I2EcamW4YbLEvBxnXaRvEUQJ5c/bgMeKD11vqzx6xxIHnlyEUkhQBjaSQjkRrkZxySVUcnNT0XoiwhiWMkshDSytjZ3x/+qgcKg4UcD5J89E6MYiZJG7k0uO5IQR4zqiKT7IlyQqfqSSWYkt6DldQ7Iy5I2UrkEg8jHBHivm9jEz2w0DFri0tryENjJvLQIHHJ+ptLfyfAY/BNfTGqlZ9JSNUVV4jLFNvcVLbE4J8fURx8cUEdI6xHcxiSJgyn7EZBwDqw/dYZGVOCPkCr9Z3qkRt51ulDFGxHcBQzezBMcmq+Sre0kD6JDnIUaubW9R0V0YOjDKspDKQfkEcEUFmiqXWeorbwSTMCViRnIXGSFBPGcD4+SBXnpfVVmXwyup1eNgN0bGcNgkeCCCCQRyCaC/RXnuCgyCg9UVAapoCiiigKKKAaAooooCo0Gc1DyY/rXCbqUaHDuiH7Myrx/U0B1Dp0c8bRyrsjjDLkgEfbjn7V7vIA6Mh8OCp/wCVuD/kTUfjU132UoBnbI1wPnbxj9aSXXru3QBgJpELBd4oJZE2YgKA4XVyxZQApY5NAjsvTyQ9OJmYwMJIrid2wffavESc8FkbsZB84k4yeK2fT74yrsY3jz4WQKr4+CQGOMjnBwR8geKzHWetzSKFFtEBLLFFGJpldu6z+1jFEGBCamTBkUnQjg116tYy2sUl0tzPK0SGR45GBjdFyzgRqv5ba510I5Vc+WJBh1vrj2zbyG2S2yqkvI6ycjLYGhDNwxCDkhfPxXT0/c2sokNt2+XLSarq3cb5cMA2TzyfjxSz0urSvLPPobhZHhAAIEaR4XCgkld8mQkHJDpn4Atd8P1FO3hilvL3GB8AyxLGpx/xRz/yKOPvQaICioFTQFFFFBBWs/f9GaKQzWowxO8kOdY5jjn9I5uBiQefDZByuhpb17qRt4XlWNpCoHtHBxkAkkAnCgljgMcA4B8UHO1v47uJhzj3RyRsCrq2MMjr5DYYf3Ujgg1n+k3BQWrscyI7dPnOckmPcRs3JOd0Vhkni4b7movrh7iMxi1A/FjtSzJIJYjDpLgiWL3Ag4UFkXG2fdjBXXvU4YLNiria6iY3DdkyzRm7ERTJkYEKq5DBWIPsAoG9sEvZLmafIt7d3giAkkRcRZ/ESEIwz78qM+BFkecnt0f0+JbeGQS3cBdA2i3UzgBuVBExfnBH8jTD0x0IW9nFbkZ1TDhucs+Wkz98szU6UUFbptj2Ywm8kmM+6Ry7nJzyxq1RXiSYL5IH8z9hk/5c0HuivKOCMg5B8Gig9UUUUBUNU1DUGU9WSySyRQQ7u/LyRB3hQwsGUGSeMbRLspwq5LYPGBkZ+26K0krhIbaOMFvcbK2wuGJy4mm7z7fLFU5BOMch51a2RupQvIqssEJkLswQQEs2HZtcSblNQmwC6O2DxhQkiyzRxx26W6l92QQ5WSU991W4ZAurKsYlZcP7pEzngsHi8W3lZmt7W2QBISjtBGBI0shWLAyFBVcSqr4Zt0+gZJs+mYhczhmLPiNrhZSR3HWZ5YrZiy+1WSNZcIoAG4OAc4qdJMZSJRNBD+XHO8j8R98xtBGYF2iC5SNzwMaaYBDbVo/RVv8AXKJ0nDLFGGjjZF/LDszZLEOXaUsWXjJPzQcer9AitbcvCgjaJ4pQ20YAMZ1yTI6KU0Z8qWXIcgEEjFTpU79QcNKYRHCVykUqyCTbDe4xzsoXZFOhUngDbBbO4ZM1nvU3Wu0O2JFhOjSyTNysMCnDPg8FySFRTnnJwQhUhx69BbxybtPLBLKAMQu28uOF/KCt3CBgbKuccZxgVS6E0tv3hBZ3EscjrIrSmKFy8mTJ3GlcSOAcEMylvcVP0ish0T19BNLci2P4eCKIu0rMpvLqUn2IGk2Iyc+AzcjGmcVoenJYmFZLmOe4kWMGSSW3vpcNjeTBKFVUEtwvAHA8UGn6d192uPw80LRSaGQYkjlUoGVTkrhlOW42XB5wTjFPaX9M6VBEu0EcSK2GyiKNuOCSPq4+TXVupoH7eydzG2m676/fXzj9cYoLRNG1Z71lcobWSHZO7Mj9qNj/AIjoA2mP3gSVUj53x81y6XdiMxaMTa3QBiDEkxuyl1UEkntuucD90jUcMAA05NK+ulTE+03YQgZk2RCqggth24UlQw28jyMEV16t1RYY92DE5VVRQCzyMcKqg4yxP3wBySQATSmz6WrSLLdmNrhgzIuQyRRgjKxBhjI2UNLgFsjwMKAXXF5BJHHY2YIScsGcJKE7IO05WVlxI7AldgTzJsTxz66/H3rq1s1UCON1ldQAFCqrargD6dVcY4+uP70emruSe6ikc5zbTzYJUsEublDAOP3e1DinosGN6ZmxpHCI4+RnaR9pSeMjiOEDnnBoGwFTRRQFLuqso1JDEjJwMD2jUtnP/wCP60xqj1Jz7cLsOcjTb9P6DBNB2sMdtdc4/XznJznHHnPjiivVmToNhg48eP5cfHHxRQdqKKKAry/g16rldzhEZ2OFVSzH7Koyf8hQfPevXSyXFw5OwjaKFlViHMETq8urYwrG4ljTkjIhbUg5NL2QyNF3UYTo8MDbqJVnuFYtJrIH1wAjIS5D9sHjgo9i36e0va7yxnFs10+/tVVuhK1wSxDOpDycIylCE4wVJUjiIAjjaMKzi27iBVPeRoDHI8Tv7UKqynRtm3UjJZdQ9WHeJ7cIdCwRlRJIzqsLy27o8l0kmRGVjyY8tl+OOTqba5/BW7PdSgksT9cjksR7UVnOXckcBVQc8IOaR2Kx/lia4AjDNHA4cwyRTRlxKgfGWRgi4EhJYLyG4NLDbTNIDIkzurQLIXklZ42CSlsGNWZEMohdZI0CN21zjBNB9I6b1JJokkQ5V1DD+R+/2I8EfBBFYD1/0VLiSeGeaSFbhLbtFIGlLiF5i8ShRknZ1fH/ABDyAa9+mevPbkCTMsMsUUvcjaSYmVw/dlUBAwibXdlxlS+dcE6s7n1mWkKQtCRwUaNhdPIMjYCGJgV9pA2cqqk5Jx5BR0/02bC0ZrdBa+3VB245ryWWTCxh5W2jQs+o0VWUZzkAHGmHpt3TW4u7iVSoDrtFGhOPfzFGj6H7beOD810sOmSyOk1yADGD2ouH0J4Lu4GHmK5GVwFDMBnJYp+t9XRiYb67tLdGILW4OZGjDZ1d2YYDgAMBGOCwyfNBp5usW8UalpokVvahLoAcfwnODj9PA+1ZloWup3e3WTtyDYXDLGqpcw5WJ4snuSKQCrDGjDwcM2bFp6g6WrNJA8Du/sY28RldgcZBEKMSMkE8fbNXeneqrIYiSRYcHVEkjktuRzhFlRM/yWgrt0m6llhec27LiRJYlEgURSoCyhiSJSHSI7EJ9LccjE9Q6YLayRA7lYJope47AlYxcLK5Zjj2JHvkn91ecmu0vSLmBXkhnMrMdzHN9JbYnWNtvyAVIXAyo1DYyW27dVt3mmiiKnsr+dIfhmQgxR8/8Xvb9I1HhsUB0q0eaQXMy68EQRnkxxnyzfHdcef4Vwv8W11elf6w8xJJZFjVSBhVUszY+fcSCf8AkX7UwAqaDmkCgkhQCQASAMkLnA/kMnH8zXvWpooCiiigKpdQVSVBjVyc424AxgnnB5/7GrtU74+OZfn/AAwD/fINB76bjtLqMDHA/qf7j9fmiosImC5YsSfhsHH9gKKC1XC7vkiVnkdUVRlmY4AH3JNd6xnqiCfvM5SeSNQhh7ARtGH1bI+W7rHIEqq+iZwFbJYGcnq5PKQ3LL43MYgTxnhrlowwP3Gf8qSdY9WLdW9xHEpI7ZMpWa1lKQEfmkLBOzlymQoA+oryBk0luhFr3iYg/uY4jd5hhWBaS5vYmZAAFziIEY8YBxe6RbzNNDKpVQXGjyPOQwZW2WPvuGkzGvGsMQwpIbHkJ/EJIRNorRSlnkJAkjEWDbXMQmVCo4ihZg3tIVwrEDi1+DZAiTksjHsFsJcpPGWkeI4feRNThSSGAJHkDYcul3kcEOIZbm6CCGOJGMaIfxLlUGQg7rhPzCXz7GVuNs0vl6ZP2+w1pMFYMMLntB2LbsEjm0RXByF7i6kk/OoB10hJHEoWSEzKgRozC0RdowBE7ZRXj2Ax/tFHBQ+0ZV9eEqzW6hHe4SLud1vw/c0E0ex2UosjIquSnG3e+xfW/aX7zQtbvdC3nhZ0dXkiM3bYB4W9r42CPGdhkEq4+crZ9RdHE9zapKfe0FwpdC6YZTbvkANsAHGwG2eBz80Ffo1srQzyvrKhB2FvOXLyK25ZoYAqJOBpnRmOVGCfLMBb9m/hlALLdiZGOqLghVljBwoZsCKXG2SA5HwKVeiupSG3SKNNJCSzGSTuquDhxj2yEkqfqJIZiSXxmtD1wA3FiMjP4l2x+i2tyD//AEv96D3e+jrSd2kmtopGfGxZc5KjUEg8EgADP2FXuk9Fhtl0gijiX7Rqqgn9ceauipoCuF5arIhRlDIwIZWAKkH4IPBFd6KDOH0PCFIia5gzj/BurhAMeAFLlFGOMAVzSS+tva0a3kY+l0dY7jXwN0YCNyBn3Ky549o5rT1BWgzqeriAC9nfoPn8gOR9vbC7sf6A/wBK6xeu7E/VcxRN4MczCCUH9Y5tWH9qela5tbKSCVBI8ZAJFAsT1jZFgou7bZjhV70YJP2ALZP9KaiUH58+P614ns0fh1Vh49wDef5ikcvpgQ82b/hm/gALwN44aHIA8eY9D+vxQaKikNp6pGUS4je3ldhGAyO0bPgkaTKNGDYOuSrHgFQ3tp6pyBQTVK/nYFQmcnY4CBuBj7sMeau1XuIssuCysM4YAEDxkHP34/tQcunzsxYNnK44KhfOfsxzU10tIsAnLFmPJYAHjgcDwP8AvRQWKg1NBoMv636isaQq+5jZ2eVUGS0UMbvpjPIeQRJjwdsHg1nuqSO8mJPzLmTMbBHGsasATawsQfzHABmmxlUBY6/lqL/rPqAS5AMyQEWshjd5FjBZpou4qs3Ak0jwGwxUvnVsYrn0TorMgWDZFI0e50ZCI87GO0WT3KpPJmbljlsuxBULnprpBMoOQVt2csyqypJeOO3JoD4jhjHYXk45XzHzsG8VX6fZJEgjjUIiAKqjwAOBj/z9fmo6t1BYIJJW8RoWIHJOBkAD5J8Afc0GGtYPxPULgfkui3ILRSSwsQqQxRMwheB2XlfKsuSoyeDnST+/qUQAB7NtI5OeQ00kaJx9iIpR/SvHp64jgtCZHUdtnM7kkIszsZJRs3kK8hX+YI8ggLOldbjJneZnt5blm0M0Tw4iTMcARpAEY65kxtnaRuKD16L6acd8MpWRp9R+c3sa4lKFSZdACAGwIx5844q3eXkUnU4ELoGt4ZZCpdQ28xWOMa+T7VlP6e370m6beSwyW0YXLQxRW8kPO4Vd0aRAR+ZCzdlzIgYgR4OMnGrtenWsyHEMJWQ7urRJndwHPcUjIc5BIbn70DMSCvZNZ9/T5h5tZpIQB9DEzQ8YwO3IcoP/AG2Tz817F60u9tcL23dGwUY6umArNG2AyMNhlTyMggsOaD1e+tbSJnQy7vGCzJEjzOoHnZYgxX+uKqS+tlPa7VtdOJ/8NiiQqx1ZwMzOhBKoxHHgUnl6VdWRSSCFJkjTtlYUWFpIgWYbRfQJQSSroeS7gx4bZKtp1S2ML2/eIVHVrftxyyXFvIckRvEiEoYm9o24KHQ8A5DSx9YvnBxYCMjx3buPB/8AhWQirfTvxZkzP+GWMrwkZldw/Hl2CgrjP7gPilHRrK/nRJZrp4Cc5hS1gUYBIVgZd2XYANhuRnBApinpBG1Mk97Iy/Ju5o8555WAxqf7UCn1lmWaCDtrKnunaFm1E6oNDEoI1d13EwDEDKJ4GWWvFMIUkk6dgmFcy2MndT2gErojDaB8DAIUo/2JG1MfV/S4rfpN0Io0AjikkUEb4kALbZfJ2zznyKoX+0cybd+QwSh7eaOF53khwyzWzsgPuBRuXI8RsSzI1Bwn6nJLKrXLTW9swBhNvO2sh1UriSFd5HkLkLGe2SFXUOzHVx6R6zt3IJGl7kTtos6OkzW2wCOdlHc5yNhnjGTnNIL61kt4umpNE0qKJ0eIumA8oxAm7ao0gVmjXlQecHwDb9Q31xGovCiwtCNIYWMcjOJChl7rg4QBE2xG3AQsWIGADvqXqmybMVwdQWKlZ7eUKcHHO6alcjIbOPnNLbaO0XH4C/ggz4jSSGWAkfaIt7T/AO2yZxzmnXpz1Al0GX6Jo9e5FsCV3UMrZGNkYe4NgfqAQVDGTpkLZ2iiOfOUQ5z98jmg59IaUx5laJ22OGiDBCmfbwzNhvvya93zOMdv6ueNcj+pyNamw6VDACIYo4gxyRGioCfuQoGTXLqflfcQOQcBzwcZ+kcHGRz/ABGg72YbGXOc/GupH38E5qKOnH8tec8ecEf9ecDxz9qKCzRRRQeO3XoCpqG8cUEM2Kwvq7rUz2zloI4IhKmHuptCWjkSRcRwxykqSngkNjJwPjQQR3sj5kaKGMN9CDuyEAg8yNhFzgggIeDw2eaZ3VisiauDjg8M6HI58qQR/egw/o3quZJQhZ1ZzI0RyJIu4e5ko+GKlpFAYewiNmByxFbiZQ6lSAwPBBAII+cg+f8AsaTXPpyxjhIKRRIDnu7dt1kJADd7OwfOBttnwP0pcsN8JlITu6JJHIXkRYZ4vMTALkx3HOG9mpG/ONKDtfemLckRRmONjlxAypJEQpwWEDHKEE8tEUIz5Jqr0bqIt0jmLMtrL7JQ7mTsXCEofzHGxi2RoyzthSEIwCce7D0ZI6wrdmOSKIOVh7ezIXyqqZi2WEaEKGCqxK/VjzrobKNECIiKgGoVVAUL4wAOAMfFBiL/AK1LJ3UiMkrxyAwS28ZMTyYOYLjBKYXIDsxC4YEFXUiqLXS9OmCBFluGx2170iW1tA5RcBpNiis6s+qITqp8JGTX0eO3VQAqgAeAAAB/ICk3qH0jDdYLAq4GA6Hkr7hq6nKSph3GrqRh3xjY0Cnp4urppklueyIZTC0dtGEPgMpMs27YZHUgoqc+DVjp1qLO9MQ27V2ncUszOTcwgLJlmyzM0XbbknPaY8c5rQdCvbeWKRGiuO3GIpMl4ZJY0/wy+26tKuSd8rnLDGGGs9f6qZIh3oLu2dPzY5TCs4jlT6WP4ZpODkgqcbKzLxngNkviuF/fpCjSSHVFBZj9gPPjn+36DyRSr0z6lF0pB7ayRnV0WRHHGPcADuFORjdVPxj5NrrvTPxMWgYryjBlwcPG4dDg8MoZQSp4IyPmgX3FwbiGVZ4+xBMvZQuQZCZvZ7owCE5ZdQSTnyF8Uh6L6iWCQrcSW8Tsyd9ZXSFhOAsbOm4USxtoXBUnO68DmrN71GWQm2kl6VcKW7bo8skEhYN9Hb/Mw44wc5zggDio6TZPM1xCZp4ZIWCmJpYbxAGUOrqbiLuFSHxyQMgjnBoHvU/WVpEpLXEJI50WRHkP6KinJP8AkPJ4Br576gvpuoSaxwtOAdRFGw0jjPLSG7SQxd2RMx68lA7YyNi+1s7O8gOiwW0wBOJu4LZtT43SOBhtyR7Tg4HAr1eWlxIAbmWKCINllheUMQGBANwzIVU4GwVQT4zjOQzfSektATNfEW5kaUuJLqOSSQONFiwkY3XRIjkMXLQjAGzA6fpUzdxpTtDZpEqIkqrHypP5mG90Sa4XDkE+cDHKYdNtneOPp2UO5M1zbrGzCIByU/Eyq+WMhX2qSeGzqMmvTWQ/FPFFbG5kiKMZLq8LqvdGwZEfuFRlCOEU5U44OaDW9I6ulyheMNqHZQSBhgrFdlIJDI2Mhh5FeeqShdckjOfEqx/b+I8126asgQd7QyfvFAQvz4DEnAGBk+cZ4zgeL6fDKAVG2eWQsONf+IY8ig6dOH5a+PHwcjz9/miixwBpzlODxjzyCMfH2/lUUFqiiigKKKKAqGFSTRQZPrHohprnvCddTgFJrdLjUAYPZMjYizjJ9rZOT+lPuj9IS2iSJCSqAgZxnkknwAByTwAAPAAAAF6igKKp9UvxDFJKQSI0Z8DydFZsD9cKaS+kr2UYjuJTK7wpcI5AXKuB3FwP4HPB/hdAckEkNNRSPq3q2CDfLNI0YLOsSl9FAyTIR7Y+PAYgn4BpjdGQo3a17gU67513wddsc65xnHNBW6p1SaOSNYrZplY4dxLEnbGQMkOQWGMn258VeeXjJ+1J/Ty3mX/FBMe0qRqDsdtxhSQUHt1Y+45OR4p7ig+Wdc67+OdJoERFt5FkSVl2lOpIjZtQe3bdwGOQZ3XYFggBzvuh+oEuFIAKSpgSwvgSRsfhgPg/DDhhyCa833pa3kfudoJL/vY2aGXxj64iGPH3JpNfelrourrLFM8eAjyB4JwuQWVp7fh0PnUxYJ8/egbep/TiXUDowTYjCs8aSY5Bx7hnU41OCDgnBBwQqv8ApdxcOvfsbCVVYYc3EhcD5KA22VPJOu39auyeobmMfm2E+BnLQyQzr8gYXZJGPjgJ80z6f1VJs6rKuP8AeQTReft3FGf6ZoK3/o+0/wByv8iXI/tt4qIPRdkmdbS2GfJ7MZJ/qQadUUFa56ekiFHGUPkcgYBBxwfGRXLpvRYbddYY0jUfCIqDgY5wOT+tXqKAqh1OTUoQMkkr9LMNT9QwPvgf51fqrdhsqVwcZ9pbXPjB/XH2/WgjpxGpwjJzzkMM/wAi3JH/AEqKLDbZwxBPtyBnHjzz4zjwKKC5RRRQFFFFAUVBqaCCaq33Uo4V3lkjjT5Z3VF/uxAq3S+bosbzpMyhnjVlUk5AVypPHjOVBz5/Wgy3V/Uj3bSW9n7zG0LO8VzEjtCzK0nbJBGANlPuBDYHhubTelZVW1jSchYEkheTGshhYx6KuP3sRqN8ggrsBnga+jFBjuten9RGVuIba1g9+jRKydzJO7s8gUnJyNgfd7jlsFWnpLqMk0TO7LIpY9qUJ2+5DhcOUydedgPGQA2BmnMsCsMMAR55API5Hn9aRQ+ku1/9NPPB7y+u/di9zFmHblyApJP064znNBoaKgDioMgoPVFZXoPrDv39/bMgRLMx4fb6t1YsWzwACvGPjzVb9onrNrK1SeBVkMjqiyNu0KK3Pccx+Vx4x5z/AEIbJhmo0rMfs99R/i7YF7iCeZCyyNDkD6m0JVgpUlcfGK1NAUUUUBRRRQFc5oFYcgH+YBrpRQcLe0CFiCfdjgnOMeMfNFd6KAooooCiiigKKKKAooooCiiigKKKKCDWJ9ZdYks76xmabS0cyxTKxCxhim6OT4zleM8/A8mtvWR/aL0GW6S0WEAmK9gmfOuBGm4Y4bhsbA4+f1oPldz1lZ7fqWiyC7u5VuJodHjb/R0bgBQxU5OhDsQDwx4OCKf+i5biYXcUU8iRLAFS4VXS1t3U8R28UgDPhM5lYhuM4yQzOP2oevYumujRxRyXzI2jMo/LhJ8swO2Cw4UEZwfHza9BdI6hcKt11G5mBY7R2y4iRVwMGQIATkYOh8eTknAC3+zTpyaSXYujeS3RHcn07antZRVWMcKBzzgE5rbVzigCgAAADwAMAfyHxXSgKKKKAooooCiiigKKKKAooooCiiigKKKKAooqM0E0UUUBRRRQFQVBqaKBPdekbSW4FzJbxPMoADsuxAU5Xg8ZHwcZpuFxU0UBRRRQFFFFAUUUUBRRRQFFFFAVBappJ6na50QWuu/cXbYIR28Nt9R++vjmgdbCpzXzG89TTRztHc9Qjs2itrZyrQQuHmdJTMP4ioZBwp+cA1qfTnqszrbJKms89sbg64MequkZ5zkEmRTqfGSCcig0mwoJrH9H9aNdXcSRxN+Hms1uQxC7AtIVw3v8YXHAPJz45pp6z6m8HT7maIgSRQs6kgEbKMjIPBoHgNApd1TrCW0QdwTlkRVUZZ5HIVFUZGSSf0A5JwAazNh64YT3fdjlGjW0cNvpGZTLNGzMqlW1fOu222oUE5wDQbio3FZaX9oEaqu0E/dMwtzAFQyLM0ZlUEh9SrLjDhivuySACaqXPqieRRNBEwSEXK3ET9rdZYo8xr9fPu5ypwRzkDGQ2oNFZuy9Va9NhvJ1K7RwtJgLx3Sil8BiBGC2/kkL55FEvruAPOgWRmt5YYCFC+6S4YIgQlgDhyVJOMFTQaSozWbtfW6PLEhguI0ndkhmkRFSRkVmOFL9xQQjEFkGcceRVW2/aHHKkbLBcKJ4nlgLogEhjTuMo9+VOPBbAPwTQa7agGstZ+pZX6SLwxkSm272ntALdvcEAPwhPPLbY84PFcrP1z+VGTbzyyGCOeZYljPaRwcMQZPdtqzKilnK/FBr6KV3vqOKO1/FZLxFUZCily4kKiMIo5YsXUAfrS5PXCAhJYJ4ZC8SFHCEqs7MkblkZlMZcBMgkhmAIGaDS1Gazk3riMO8cccssqytAqJ28u8aLJKVLMAEQOoLMQNjjzS289dqJElAfspBeSTxaL3VktntgVOT7SokckA4IweeKDbVG1Z+/wDW0MTlCHYhInGgB2adzHCgGcmRyCQMcAZOOKX9T9WM0Z0SSCaO4tElikEZYRXE8ceQVLKyspYBlbghhwRQa/cV6rNdBF733FzqYtDoQIx7/wAROB45/wADsH7cn5zWlFAUUUUBQRRRQZa86DeLdzT20tsonSFGEscrkdnucjR1H+08H7VTtPQ89sbdraePeKKWGQyxEgiaVZ3ZFjdQrB14UnGDjPzW1ooMDZ+jrmzSJ4ZIneCwa2KmNiWdNpIynvA5kIBDfA8gnI0fXujvd2EtuSqSTQ6E+VDsvPg8jOadMuakCgS9f6E1xEgVgksMiTRORsBJHnGy59ykEqRnOGOCCKQr6KujJLcPPD+JMsE0RWJu0rwxSRFWVn2ZGSRhnIIzkcitxRQY619FTd5J5ZYzL+KFzIERlTC2xtlRAWJ4GDknnnimNj6aZI7xGcH8VLNICBjUSoqYOT7iMfpmtBUA0CCw9NN/o0WVwyN+R+HLRggaBdFIDk+7UKefkH4pL0z9nTJNaTSTdx4Q7T+0DvTs0ro/HgK9xMcfOV+RxuqKD57039nM8VxDM0lszQzGQydhvxEylXQ92VnPuCucADXP8hTS09FOsXT0Mi/6lE8bEA+7eAw5X7YPPPxWuooM70r05KnThZyuhKwG3DopUdsJ20JVifdrgn4zSi09G3kK5intlkkgjt5iYZGULDusbxDuDDaPyrZUkZ48VuaKDOdT9GJL09bLOFjSFEZlWT/A00LKeHB1wV+QTSmx/Z6ezcJItpGZ07YFtB2lQqSyvkku7blWwWA9o4yTW5ooMbH6MnjitniljN3AZnZ5IyY5XujtOSqFSuW5UjxjGOeO3SPRrRTJM7q7EXTTAKVVpLp4GOgJOqKIdcEknOfOa1lFBgoP2ZYtHheVZJDLFIjvGGTt22q28Tp++gRdW5ySzHJrr0z0E8UbjFmpklt3McNuYolS3k7gwVbuPIT7gXYgHjGM53FFB4jSvdFFAUUUUH//2Q=="/>
          <p:cNvSpPr>
            <a:spLocks noChangeAspect="1" noChangeArrowheads="1"/>
          </p:cNvSpPr>
          <p:nvPr/>
        </p:nvSpPr>
        <p:spPr bwMode="auto">
          <a:xfrm>
            <a:off x="1684339" y="-1676400"/>
            <a:ext cx="29241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hQSERUUExQUFRQUFxkWGBcYFRQXGBwUFxkYGBgdGxoYHCYhGBkkHBgYHy8gIygpLC4sGR8xNzIqNSYrLCkBCQoKBQUFDQUFDSkYEhgpKSkpKSkpKSkpKSkpKSkpKSkpKSkpKSkpKSkpKSkpKSkpKSkpKSkpKSkpKSkpKSkpKf/AABEIAQAAxQMBIgACEQEDEQH/xAAbAAACAwEBAQAAAAAAAAAAAAAABQEEBgMCB//EAD8QAAIBBAEDAwIDBgIJAwUAAAECAwAEERIhBRMxBiJBMlEUI2EHQlJxgZEzoRUkQ1NicrHR8BZzkzRjgqKy/8QAFAEBAAAAAAAAAAAAAAAAAAAAAP/EABQRAQAAAAAAAAAAAAAAAAAAAAD/2gAMAwEAAhEDEQA/APuFFFFAUUUUEMwHJ4oVs8jkVJFQBQTRRms9ferVAcwq0qoQpk1fs9wuIwgdEdpHLHGI0fB4JWg0NFZW06peyDKva7eDE0F2mHAVirSMcpwykbRgkEHHNOumdQeQHuRmJlOCp5HgHKOMB1IPnA+QQCDQMKKr3N8saM7HCopZj9lUFicDngCuiy/+f+f+cUHSiqi36lyoOcHVsAkKdQ+GPwdSDz8EVY7g+9B7org9xhgDnnPwccZPn48Vxn6mocoNiyhGKqjMcSMyr4HyUb+WCTgc0B1m77UEkmM6qSBnGT8ZPwM/OD/I+Ky/SvUErSAu0bo0pjwDGHUh2jyEViyDccqxYgEkspUq7Se7uLlSIktxE44eRjLvGwOCIowAVYEeX5GeK8f6CgjAZ2k2ZlQN3JciRhplclipOzDYkkBmGeTkIPqUqTI6qIN5UDAsXBi7uxK641Jhkxgk8r+orsnqmLbB35cIPy5MjYQ42BUaczRjnxuPGGx5fo1u5kyzkDZXTuOVV5EJchc+2QrIWz/9wnyc1R6z0yPIlBkQCQO5EVzIx0aHGAnwfw6eVIPkfqDGx9VxMMZYnUN7Y5SpzEJsKSvubQ7YHPBr3B6iSR11+ho5ZCx41MLojAj9Cxyf+H5qja9NtHAiCyjIYhZFnjJCRR2zEdwA4COi5+5yOc1YsehWrQgICUIlXGz8iSXeUEHyGdMEEeMjGDigqW/riM27Ssp2BYCNPzCSIjOv0jC5jBOTwCCKuH1RGvkNsfCBHLf4cUhBGPP5qeP4v0OIj6RazSPhMMmY21DIpJR1P04VmCyuM8kb/Ga7yemoGA23I2DnMje5lSNAW559sSf2P3OQv9KvO7CkgBUSKr4PkbKGwf15orpYWqxRpGmdUUKMkk4UajJPk4FFB3ooooCiiigKKXdb6uttEZX3KgquEUuxZ2VEVVHJYswAH612TqkXZExkQRlQ+5YKurAEElsYHI8480EdU6cJ43jLMqupUlGKuAfOrDlTj5pPN6JgCBYl0IMY23lLdtJo5Soctsv0YGDxx9hWghuVZQysrKwBVgQQQfBBHkUt6p1xYiqKrSzPnSJMbEL5YkkKiDgF2IGSBySAQQ3/AKRZdWDF+08kmMlpHBaJl90mS0qiIRKdl9pHuHIqsvQCrM8ioc3EjiIKvcl/1mWRc7MAx1ZcZOApOdRmuPqWe9f8uWQQCQFUjtyJJHI1yMle441c8qsYUowf2sGHK8tXaJ1ukxdIJLmJJO3JFInbjaSFSc6qjLp7SrjVXBIJJCy/pBnheJZIGfUoVyTz2mjMrhcnvEtueDz+9813g6Ubp5XjZNQ7bRyKyyCQtauY5E+I2W3xnkMkuQCPK3pnQQyyssKXCxTEaMF75R1SZWiuGYMkhEkZYORsyscqWzTK0vu1eWqHuRysDbOsxVnljEbywyboSsmrRupPkGRsgbAkO3/op8PjsR7uX1RCFG0McWuPlcof5hjx+7Xaz9GskiyExgqUIABwiia5lZEPwms6oOBwngDAGq+Kyd9N1AyvHHgIWKrJqvG35obBGNVUGLJ+SM88kJ6z6WYmaRdcuzNgLliot0hVOSM8qxxnw33pTZ9IETI8kZUs+VCW8rhEF1dTFfYG7e6TKuDjwQcZxV9OqXxVnZNSNWSMjmQSHOnjIaNVY4Xn7/p0AuJICJ1LYkQOgQkPAhCSEAAb7lXbQeVIGCGAIcOlemng1MfZZooliYIQrbBVXGxRjFkDbH0kkjXJaQ1L7pQhUiXthZHicl0fsntyu5/EOMhHYSBSTlTooLHIxckieOaB7e3dVYqrExgN2GlUMCShdFVSXVC0euBw2Ci8I7i6VmMjzZdYhgRKdB3pxL20EZ2lEQQke4kHOuAAoSfQ8hXVJIs5jbuaAudIYI9skEgntMQVIP5udvbq7D/0mRMZNk23DBtTlV/E3E7DOeNlmCH76t8HFL7b8XFHrFG0bdvIjSEdpSYVYsOMb98uvbDY1GQg+up6layOdpI5JZFDomYGbYLLKqFJIwPwsrLoTLhVOYyMaHARD6FkHG8J5kx7de33FthtGFUDcGBmHC8yfVkFmY2PpNkuUlLqQobgfGe7wOM6kSAn3AZUe08EV7Wa6RkUGYjvyctHnZTdsDs2g1QW/vQgqDgAFuFrlaTXZlgdhKToyzFowujM1tssY1w6hgw2OfYrkNIQKC5c+it2kOYxv+IIITBDziEBjjGWAiYE+Tt/OvMfojJBcQ+Y/aF9qqtxJM6LkfQUk7fgZAIIwSK7XfULnuTdvu8ITCna9hHbB2ZmUESdzK6bZwB7MHaq0VxesRh5QuUALQoGKPcSozsCg1ZYdHxquCQSMbKwaPotiYYI42bYooUkZxxxxn4qajocsjQRmYESFRsCMHb54+KKC6DU0UGggtiuU84UEthR9yQB/c0suvTvckZnnutW1/LScxIpX+ExBXwfnLGvFv6Ns1Ofw0LHO2zqJW2++0mTn9c0GW6nJaTXDNdXcKkqYY0t5HLRr3Fbdpk+hydc+1FwQDvqCGEnQpHaeJCypFvJAXQaC5nLSbLzyIdhryBs7fKqRpuodLSSF4dQsciMjBcLgOCpxjweTzWK6H6gvpWW3aWBZUaSBma3llDSW4GzkpMgHcw7AYHMbjnFBzi6rJYSGF3Cq4WCA3EsMUQEKMTIsQbbtZZVIJ2IEfLljh8yfhQEizNd3JJLv+8y67SSFR7YUDABAQPcqKMsDUXFvJK0lndMp70DsksKdptMhJUCu0nuwyc+CGxjirPpXpsgBmuOZ5FC4KqCkKE9tCF9of3Fn1wuzEAYAwFzpHQ1i2ckvLJzJKwGzH7fZYx8IvA/UkkrPVlukslpE7FQ0krNgsv5ItZ0kyw+kZlTn9RWpxWf6p6Y/ETh5HbtCExGIcb7urvs2c6HRAVGM4OSQdSEejLb8l5uQLqV51U/ETBUiHgeY442wfBOPimt50mOV43dQXhYvGflXKshPH3DEEfy+wqzEMDmvdBCjijFTSbrfWijLDABJcyAlEyQqp4MkpHKxD+7H2jnOAperINdLhWIlhLCMaK6FpcKdgcaDCnMgZdVL84JBVdO6XHczu0qC5hcbtJJHIEWXEYCwbt+ZAfcRheP4mzTaT0u7J7rq63Ye91kUB85z+UytGi8+FXwADnGTT6R1OaJhHLs6fiZrcyOxZwxw9uW9oARkOv/ADFPhjgGiehrAeLO1/8AgjP/AFFXbb0/bxsGjghQj5SKNT/dQD96YCigjWjFTRQRijFTRQRijFTRQAFFFFAGgUUUBRRRQQRWS6J0hf8ASN0+V/KlyFAYENJErq2Qcf7a5HjncH4rXVn7e2MXUnIxrdRbtwch7YxxjJzg7LN9hjQeaCh+0CYw/hrgNIqxTaSNHrsIZlZWPuVgQGEbYwc4FWgZrae3Vrh54ppHiPcjiDq5jeRCGhRBr+W4OR+8Oa9+vbdHsZRINkHbLDn6VljY+OfAPivXrWIizeRRlrZo7gD3Z/1d1lbxySVVhj5zQP1Oams1Z+s45NdYZ9TKIdz2SqyMQoDBZSy8keQPI+9aWgKKCaT9Y66I2EcamW4YbLEvBxnXaRvEUQJ5c/bgMeKD11vqzx6xxIHnlyEUkhQBjaSQjkRrkZxySVUcnNT0XoiwhiWMkshDSytjZ3x/+qgcKg4UcD5J89E6MYiZJG7k0uO5IQR4zqiKT7IlyQqfqSSWYkt6DldQ7Iy5I2UrkEg8jHBHivm9jEz2w0DFri0tryENjJvLQIHHJ+ptLfyfAY/BNfTGqlZ9JSNUVV4jLFNvcVLbE4J8fURx8cUEdI6xHcxiSJgyn7EZBwDqw/dYZGVOCPkCr9Z3qkRt51ulDFGxHcBQzezBMcmq+Sre0kD6JDnIUaubW9R0V0YOjDKspDKQfkEcEUFmiqXWeorbwSTMCViRnIXGSFBPGcD4+SBXnpfVVmXwyup1eNgN0bGcNgkeCCCCQRyCaC/RXnuCgyCg9UVAapoCiiigKKKAaAooooCo0Gc1DyY/rXCbqUaHDuiH7Myrx/U0B1Dp0c8bRyrsjjDLkgEfbjn7V7vIA6Mh8OCp/wCVuD/kTUfjU132UoBnbI1wPnbxj9aSXXru3QBgJpELBd4oJZE2YgKA4XVyxZQApY5NAjsvTyQ9OJmYwMJIrid2wffavESc8FkbsZB84k4yeK2fT74yrsY3jz4WQKr4+CQGOMjnBwR8geKzHWetzSKFFtEBLLFFGJpldu6z+1jFEGBCamTBkUnQjg116tYy2sUl0tzPK0SGR45GBjdFyzgRqv5ba510I5Vc+WJBh1vrj2zbyG2S2yqkvI6ycjLYGhDNwxCDkhfPxXT0/c2sokNt2+XLSarq3cb5cMA2TzyfjxSz0urSvLPPobhZHhAAIEaR4XCgkld8mQkHJDpn4Atd8P1FO3hilvL3GB8AyxLGpx/xRz/yKOPvQaICioFTQFFFFBBWs/f9GaKQzWowxO8kOdY5jjn9I5uBiQefDZByuhpb17qRt4XlWNpCoHtHBxkAkkAnCgljgMcA4B8UHO1v47uJhzj3RyRsCrq2MMjr5DYYf3Ujgg1n+k3BQWrscyI7dPnOckmPcRs3JOd0Vhkni4b7movrh7iMxi1A/FjtSzJIJYjDpLgiWL3Ag4UFkXG2fdjBXXvU4YLNiria6iY3DdkyzRm7ERTJkYEKq5DBWIPsAoG9sEvZLmafIt7d3giAkkRcRZ/ESEIwz78qM+BFkecnt0f0+JbeGQS3cBdA2i3UzgBuVBExfnBH8jTD0x0IW9nFbkZ1TDhucs+Wkz98szU6UUFbptj2Ywm8kmM+6Ry7nJzyxq1RXiSYL5IH8z9hk/5c0HuivKOCMg5B8Gig9UUUUBUNU1DUGU9WSySyRQQ7u/LyRB3hQwsGUGSeMbRLspwq5LYPGBkZ+26K0krhIbaOMFvcbK2wuGJy4mm7z7fLFU5BOMch51a2RupQvIqssEJkLswQQEs2HZtcSblNQmwC6O2DxhQkiyzRxx26W6l92QQ5WSU991W4ZAurKsYlZcP7pEzngsHi8W3lZmt7W2QBISjtBGBI0shWLAyFBVcSqr4Zt0+gZJs+mYhczhmLPiNrhZSR3HWZ5YrZiy+1WSNZcIoAG4OAc4qdJMZSJRNBD+XHO8j8R98xtBGYF2iC5SNzwMaaYBDbVo/RVv8AXKJ0nDLFGGjjZF/LDszZLEOXaUsWXjJPzQcer9AitbcvCgjaJ4pQ20YAMZ1yTI6KU0Z8qWXIcgEEjFTpU79QcNKYRHCVykUqyCTbDe4xzsoXZFOhUngDbBbO4ZM1nvU3Wu0O2JFhOjSyTNysMCnDPg8FySFRTnnJwQhUhx69BbxybtPLBLKAMQu28uOF/KCt3CBgbKuccZxgVS6E0tv3hBZ3EscjrIrSmKFy8mTJ3GlcSOAcEMylvcVP0ish0T19BNLci2P4eCKIu0rMpvLqUn2IGk2Iyc+AzcjGmcVoenJYmFZLmOe4kWMGSSW3vpcNjeTBKFVUEtwvAHA8UGn6d192uPw80LRSaGQYkjlUoGVTkrhlOW42XB5wTjFPaX9M6VBEu0EcSK2GyiKNuOCSPq4+TXVupoH7eydzG2m676/fXzj9cYoLRNG1Z71lcobWSHZO7Mj9qNj/AIjoA2mP3gSVUj53x81y6XdiMxaMTa3QBiDEkxuyl1UEkntuucD90jUcMAA05NK+ulTE+03YQgZk2RCqggth24UlQw28jyMEV16t1RYY92DE5VVRQCzyMcKqg4yxP3wBySQATSmz6WrSLLdmNrhgzIuQyRRgjKxBhjI2UNLgFsjwMKAXXF5BJHHY2YIScsGcJKE7IO05WVlxI7AldgTzJsTxz66/H3rq1s1UCON1ldQAFCqrargD6dVcY4+uP70emruSe6ikc5zbTzYJUsEublDAOP3e1DinosGN6ZmxpHCI4+RnaR9pSeMjiOEDnnBoGwFTRRQFLuqso1JDEjJwMD2jUtnP/wCP60xqj1Jz7cLsOcjTb9P6DBNB2sMdtdc4/XznJznHHnPjiivVmToNhg48eP5cfHHxRQdqKKKAry/g16rldzhEZ2OFVSzH7Koyf8hQfPevXSyXFw5OwjaKFlViHMETq8urYwrG4ljTkjIhbUg5NL2QyNF3UYTo8MDbqJVnuFYtJrIH1wAjIS5D9sHjgo9i36e0va7yxnFs10+/tVVuhK1wSxDOpDycIylCE4wVJUjiIAjjaMKzi27iBVPeRoDHI8Tv7UKqynRtm3UjJZdQ9WHeJ7cIdCwRlRJIzqsLy27o8l0kmRGVjyY8tl+OOTqba5/BW7PdSgksT9cjksR7UVnOXckcBVQc8IOaR2Kx/lia4AjDNHA4cwyRTRlxKgfGWRgi4EhJYLyG4NLDbTNIDIkzurQLIXklZ42CSlsGNWZEMohdZI0CN21zjBNB9I6b1JJokkQ5V1DD+R+/2I8EfBBFYD1/0VLiSeGeaSFbhLbtFIGlLiF5i8ShRknZ1fH/ABDyAa9+mevPbkCTMsMsUUvcjaSYmVw/dlUBAwibXdlxlS+dcE6s7n1mWkKQtCRwUaNhdPIMjYCGJgV9pA2cqqk5Jx5BR0/02bC0ZrdBa+3VB245ryWWTCxh5W2jQs+o0VWUZzkAHGmHpt3TW4u7iVSoDrtFGhOPfzFGj6H7beOD810sOmSyOk1yADGD2ouH0J4Lu4GHmK5GVwFDMBnJYp+t9XRiYb67tLdGILW4OZGjDZ1d2YYDgAMBGOCwyfNBp5usW8UalpokVvahLoAcfwnODj9PA+1ZloWup3e3WTtyDYXDLGqpcw5WJ4snuSKQCrDGjDwcM2bFp6g6WrNJA8Du/sY28RldgcZBEKMSMkE8fbNXeneqrIYiSRYcHVEkjktuRzhFlRM/yWgrt0m6llhec27LiRJYlEgURSoCyhiSJSHSI7EJ9LccjE9Q6YLayRA7lYJope47AlYxcLK5Zjj2JHvkn91ecmu0vSLmBXkhnMrMdzHN9JbYnWNtvyAVIXAyo1DYyW27dVt3mmiiKnsr+dIfhmQgxR8/8Xvb9I1HhsUB0q0eaQXMy68EQRnkxxnyzfHdcef4Vwv8W11elf6w8xJJZFjVSBhVUszY+fcSCf8AkX7UwAqaDmkCgkhQCQASAMkLnA/kMnH8zXvWpooCiiigKpdQVSVBjVyc424AxgnnB5/7GrtU74+OZfn/AAwD/fINB76bjtLqMDHA/qf7j9fmiosImC5YsSfhsHH9gKKC1XC7vkiVnkdUVRlmY4AH3JNd6xnqiCfvM5SeSNQhh7ARtGH1bI+W7rHIEqq+iZwFbJYGcnq5PKQ3LL43MYgTxnhrlowwP3Gf8qSdY9WLdW9xHEpI7ZMpWa1lKQEfmkLBOzlymQoA+oryBk0luhFr3iYg/uY4jd5hhWBaS5vYmZAAFziIEY8YBxe6RbzNNDKpVQXGjyPOQwZW2WPvuGkzGvGsMQwpIbHkJ/EJIRNorRSlnkJAkjEWDbXMQmVCo4ihZg3tIVwrEDi1+DZAiTksjHsFsJcpPGWkeI4feRNThSSGAJHkDYcul3kcEOIZbm6CCGOJGMaIfxLlUGQg7rhPzCXz7GVuNs0vl6ZP2+w1pMFYMMLntB2LbsEjm0RXByF7i6kk/OoB10hJHEoWSEzKgRozC0RdowBE7ZRXj2Ax/tFHBQ+0ZV9eEqzW6hHe4SLud1vw/c0E0ex2UosjIquSnG3e+xfW/aX7zQtbvdC3nhZ0dXkiM3bYB4W9r42CPGdhkEq4+crZ9RdHE9zapKfe0FwpdC6YZTbvkANsAHGwG2eBz80Ffo1srQzyvrKhB2FvOXLyK25ZoYAqJOBpnRmOVGCfLMBb9m/hlALLdiZGOqLghVljBwoZsCKXG2SA5HwKVeiupSG3SKNNJCSzGSTuquDhxj2yEkqfqJIZiSXxmtD1wA3FiMjP4l2x+i2tyD//AEv96D3e+jrSd2kmtopGfGxZc5KjUEg8EgADP2FXuk9Fhtl0gijiX7Rqqgn9ceauipoCuF5arIhRlDIwIZWAKkH4IPBFd6KDOH0PCFIia5gzj/BurhAMeAFLlFGOMAVzSS+tva0a3kY+l0dY7jXwN0YCNyBn3Ky549o5rT1BWgzqeriAC9nfoPn8gOR9vbC7sf6A/wBK6xeu7E/VcxRN4MczCCUH9Y5tWH9qela5tbKSCVBI8ZAJFAsT1jZFgou7bZjhV70YJP2ALZP9KaiUH58+P614ns0fh1Vh49wDef5ikcvpgQ82b/hm/gALwN44aHIA8eY9D+vxQaKikNp6pGUS4je3ldhGAyO0bPgkaTKNGDYOuSrHgFQ3tp6pyBQTVK/nYFQmcnY4CBuBj7sMeau1XuIssuCysM4YAEDxkHP34/tQcunzsxYNnK44KhfOfsxzU10tIsAnLFmPJYAHjgcDwP8AvRQWKg1NBoMv636isaQq+5jZ2eVUGS0UMbvpjPIeQRJjwdsHg1nuqSO8mJPzLmTMbBHGsasATawsQfzHABmmxlUBY6/lqL/rPqAS5AMyQEWshjd5FjBZpou4qs3Ak0jwGwxUvnVsYrn0TorMgWDZFI0e50ZCI87GO0WT3KpPJmbljlsuxBULnprpBMoOQVt2csyqypJeOO3JoD4jhjHYXk45XzHzsG8VX6fZJEgjjUIiAKqjwAOBj/z9fmo6t1BYIJJW8RoWIHJOBkAD5J8Afc0GGtYPxPULgfkui3ILRSSwsQqQxRMwheB2XlfKsuSoyeDnST+/qUQAB7NtI5OeQ00kaJx9iIpR/SvHp64jgtCZHUdtnM7kkIszsZJRs3kK8hX+YI8ggLOldbjJneZnt5blm0M0Tw4iTMcARpAEY65kxtnaRuKD16L6acd8MpWRp9R+c3sa4lKFSZdACAGwIx5844q3eXkUnU4ELoGt4ZZCpdQ28xWOMa+T7VlP6e370m6beSwyW0YXLQxRW8kPO4Vd0aRAR+ZCzdlzIgYgR4OMnGrtenWsyHEMJWQ7urRJndwHPcUjIc5BIbn70DMSCvZNZ9/T5h5tZpIQB9DEzQ8YwO3IcoP/AG2Tz817F60u9tcL23dGwUY6umArNG2AyMNhlTyMggsOaD1e+tbSJnQy7vGCzJEjzOoHnZYgxX+uKqS+tlPa7VtdOJ/8NiiQqx1ZwMzOhBKoxHHgUnl6VdWRSSCFJkjTtlYUWFpIgWYbRfQJQSSroeS7gx4bZKtp1S2ML2/eIVHVrftxyyXFvIckRvEiEoYm9o24KHQ8A5DSx9YvnBxYCMjx3buPB/8AhWQirfTvxZkzP+GWMrwkZldw/Hl2CgrjP7gPilHRrK/nRJZrp4Cc5hS1gUYBIVgZd2XYANhuRnBApinpBG1Mk97Iy/Ju5o8555WAxqf7UCn1lmWaCDtrKnunaFm1E6oNDEoI1d13EwDEDKJ4GWWvFMIUkk6dgmFcy2MndT2gErojDaB8DAIUo/2JG1MfV/S4rfpN0Io0AjikkUEb4kALbZfJ2zznyKoX+0cybd+QwSh7eaOF53khwyzWzsgPuBRuXI8RsSzI1Bwn6nJLKrXLTW9swBhNvO2sh1UriSFd5HkLkLGe2SFXUOzHVx6R6zt3IJGl7kTtos6OkzW2wCOdlHc5yNhnjGTnNIL61kt4umpNE0qKJ0eIumA8oxAm7ao0gVmjXlQecHwDb9Q31xGovCiwtCNIYWMcjOJChl7rg4QBE2xG3AQsWIGADvqXqmybMVwdQWKlZ7eUKcHHO6alcjIbOPnNLbaO0XH4C/ggz4jSSGWAkfaIt7T/AO2yZxzmnXpz1Al0GX6Jo9e5FsCV3UMrZGNkYe4NgfqAQVDGTpkLZ2iiOfOUQ5z98jmg59IaUx5laJ22OGiDBCmfbwzNhvvya93zOMdv6ueNcj+pyNamw6VDACIYo4gxyRGioCfuQoGTXLqflfcQOQcBzwcZ+kcHGRz/ABGg72YbGXOc/GupH38E5qKOnH8tec8ecEf9ecDxz9qKCzRRRQeO3XoCpqG8cUEM2Kwvq7rUz2zloI4IhKmHuptCWjkSRcRwxykqSngkNjJwPjQQR3sj5kaKGMN9CDuyEAg8yNhFzgggIeDw2eaZ3VisiauDjg8M6HI58qQR/egw/o3quZJQhZ1ZzI0RyJIu4e5ko+GKlpFAYewiNmByxFbiZQ6lSAwPBBAII+cg+f8AsaTXPpyxjhIKRRIDnu7dt1kJADd7OwfOBttnwP0pcsN8JlITu6JJHIXkRYZ4vMTALkx3HOG9mpG/ONKDtfemLckRRmONjlxAypJEQpwWEDHKEE8tEUIz5Jqr0bqIt0jmLMtrL7JQ7mTsXCEofzHGxi2RoyzthSEIwCce7D0ZI6wrdmOSKIOVh7ezIXyqqZi2WEaEKGCqxK/VjzrobKNECIiKgGoVVAUL4wAOAMfFBiL/AK1LJ3UiMkrxyAwS28ZMTyYOYLjBKYXIDsxC4YEFXUiqLXS9OmCBFluGx2170iW1tA5RcBpNiis6s+qITqp8JGTX0eO3VQAqgAeAAAB/ICk3qH0jDdYLAq4GA6Hkr7hq6nKSph3GrqRh3xjY0Cnp4urppklueyIZTC0dtGEPgMpMs27YZHUgoqc+DVjp1qLO9MQ27V2ncUszOTcwgLJlmyzM0XbbknPaY8c5rQdCvbeWKRGiuO3GIpMl4ZJY0/wy+26tKuSd8rnLDGGGs9f6qZIh3oLu2dPzY5TCs4jlT6WP4ZpODkgqcbKzLxngNkviuF/fpCjSSHVFBZj9gPPjn+36DyRSr0z6lF0pB7ayRnV0WRHHGPcADuFORjdVPxj5NrrvTPxMWgYryjBlwcPG4dDg8MoZQSp4IyPmgX3FwbiGVZ4+xBMvZQuQZCZvZ7owCE5ZdQSTnyF8Uh6L6iWCQrcSW8Tsyd9ZXSFhOAsbOm4USxtoXBUnO68DmrN71GWQm2kl6VcKW7bo8skEhYN9Hb/Mw44wc5zggDio6TZPM1xCZp4ZIWCmJpYbxAGUOrqbiLuFSHxyQMgjnBoHvU/WVpEpLXEJI50WRHkP6KinJP8AkPJ4Br576gvpuoSaxwtOAdRFGw0jjPLSG7SQxd2RMx68lA7YyNi+1s7O8gOiwW0wBOJu4LZtT43SOBhtyR7Tg4HAr1eWlxIAbmWKCINllheUMQGBANwzIVU4GwVQT4zjOQzfSektATNfEW5kaUuJLqOSSQONFiwkY3XRIjkMXLQjAGzA6fpUzdxpTtDZpEqIkqrHypP5mG90Sa4XDkE+cDHKYdNtneOPp2UO5M1zbrGzCIByU/Eyq+WMhX2qSeGzqMmvTWQ/FPFFbG5kiKMZLq8LqvdGwZEfuFRlCOEU5U44OaDW9I6ulyheMNqHZQSBhgrFdlIJDI2Mhh5FeeqShdckjOfEqx/b+I8126asgQd7QyfvFAQvz4DEnAGBk+cZ4zgeL6fDKAVG2eWQsONf+IY8ig6dOH5a+PHwcjz9/miixwBpzlODxjzyCMfH2/lUUFqiiigKKKKAqGFSTRQZPrHohprnvCddTgFJrdLjUAYPZMjYizjJ9rZOT+lPuj9IS2iSJCSqAgZxnkknwAByTwAAPAAAAF6igKKp9UvxDFJKQSI0Z8DydFZsD9cKaS+kr2UYjuJTK7wpcI5AXKuB3FwP4HPB/hdAckEkNNRSPq3q2CDfLNI0YLOsSl9FAyTIR7Y+PAYgn4BpjdGQo3a17gU67513wddsc65xnHNBW6p1SaOSNYrZplY4dxLEnbGQMkOQWGMn258VeeXjJ+1J/Ty3mX/FBMe0qRqDsdtxhSQUHt1Y+45OR4p7ig+Wdc67+OdJoERFt5FkSVl2lOpIjZtQe3bdwGOQZ3XYFggBzvuh+oEuFIAKSpgSwvgSRsfhgPg/DDhhyCa833pa3kfudoJL/vY2aGXxj64iGPH3JpNfelrourrLFM8eAjyB4JwuQWVp7fh0PnUxYJ8/egbep/TiXUDowTYjCs8aSY5Bx7hnU41OCDgnBBwQqv8ApdxcOvfsbCVVYYc3EhcD5KA22VPJOu39auyeobmMfm2E+BnLQyQzr8gYXZJGPjgJ80z6f1VJs6rKuP8AeQTReft3FGf6ZoK3/o+0/wByv8iXI/tt4qIPRdkmdbS2GfJ7MZJ/qQadUUFa56ekiFHGUPkcgYBBxwfGRXLpvRYbddYY0jUfCIqDgY5wOT+tXqKAqh1OTUoQMkkr9LMNT9QwPvgf51fqrdhsqVwcZ9pbXPjB/XH2/WgjpxGpwjJzzkMM/wAi3JH/AEqKLDbZwxBPtyBnHjzz4zjwKKC5RRRQFFFFAUVBqaCCaq33Uo4V3lkjjT5Z3VF/uxAq3S+bosbzpMyhnjVlUk5AVypPHjOVBz5/Wgy3V/Uj3bSW9n7zG0LO8VzEjtCzK0nbJBGANlPuBDYHhubTelZVW1jSchYEkheTGshhYx6KuP3sRqN8ggrsBnga+jFBjuten9RGVuIba1g9+jRKydzJO7s8gUnJyNgfd7jlsFWnpLqMk0TO7LIpY9qUJ2+5DhcOUydedgPGQA2BmnMsCsMMAR55API5Hn9aRQ+ku1/9NPPB7y+u/di9zFmHblyApJP064znNBoaKgDioMgoPVFZXoPrDv39/bMgRLMx4fb6t1YsWzwACvGPjzVb9onrNrK1SeBVkMjqiyNu0KK3Pccx+Vx4x5z/AEIbJhmo0rMfs99R/i7YF7iCeZCyyNDkD6m0JVgpUlcfGK1NAUUUUBRRRQFc5oFYcgH+YBrpRQcLe0CFiCfdjgnOMeMfNFd6KAooooCiiigKKKKAooooCiiigKKKKCDWJ9ZdYks76xmabS0cyxTKxCxhim6OT4zleM8/A8mtvWR/aL0GW6S0WEAmK9gmfOuBGm4Y4bhsbA4+f1oPldz1lZ7fqWiyC7u5VuJodHjb/R0bgBQxU5OhDsQDwx4OCKf+i5biYXcUU8iRLAFS4VXS1t3U8R28UgDPhM5lYhuM4yQzOP2oevYumujRxRyXzI2jMo/LhJ8swO2Cw4UEZwfHza9BdI6hcKt11G5mBY7R2y4iRVwMGQIATkYOh8eTknAC3+zTpyaSXYujeS3RHcn07antZRVWMcKBzzgE5rbVzigCgAAADwAMAfyHxXSgKKKKAooooCiiigKKKKAooooCiiigKKKKAooqM0E0UUUBRRRQFQVBqaKBPdekbSW4FzJbxPMoADsuxAU5Xg8ZHwcZpuFxU0UBRRRQFFFFAUUUUBRRRQFFFFAVBappJ6na50QWuu/cXbYIR28Nt9R++vjmgdbCpzXzG89TTRztHc9Qjs2itrZyrQQuHmdJTMP4ioZBwp+cA1qfTnqszrbJKms89sbg64MequkZ5zkEmRTqfGSCcig0mwoJrH9H9aNdXcSRxN+Hms1uQxC7AtIVw3v8YXHAPJz45pp6z6m8HT7maIgSRQs6kgEbKMjIPBoHgNApd1TrCW0QdwTlkRVUZZ5HIVFUZGSSf0A5JwAazNh64YT3fdjlGjW0cNvpGZTLNGzMqlW1fOu222oUE5wDQbio3FZaX9oEaqu0E/dMwtzAFQyLM0ZlUEh9SrLjDhivuySACaqXPqieRRNBEwSEXK3ET9rdZYo8xr9fPu5ypwRzkDGQ2oNFZuy9Va9NhvJ1K7RwtJgLx3Sil8BiBGC2/kkL55FEvruAPOgWRmt5YYCFC+6S4YIgQlgDhyVJOMFTQaSozWbtfW6PLEhguI0ndkhmkRFSRkVmOFL9xQQjEFkGcceRVW2/aHHKkbLBcKJ4nlgLogEhjTuMo9+VOPBbAPwTQa7agGstZ+pZX6SLwxkSm272ntALdvcEAPwhPPLbY84PFcrP1z+VGTbzyyGCOeZYljPaRwcMQZPdtqzKilnK/FBr6KV3vqOKO1/FZLxFUZCily4kKiMIo5YsXUAfrS5PXCAhJYJ4ZC8SFHCEqs7MkblkZlMZcBMgkhmAIGaDS1Gazk3riMO8cccssqytAqJ28u8aLJKVLMAEQOoLMQNjjzS289dqJElAfspBeSTxaL3VktntgVOT7SokckA4IweeKDbVG1Z+/wDW0MTlCHYhInGgB2adzHCgGcmRyCQMcAZOOKX9T9WM0Z0SSCaO4tElikEZYRXE8ceQVLKyspYBlbghhwRQa/cV6rNdBF733FzqYtDoQIx7/wAROB45/wADsH7cn5zWlFAUUUUBQRRRQZa86DeLdzT20tsonSFGEscrkdnucjR1H+08H7VTtPQ89sbdraePeKKWGQyxEgiaVZ3ZFjdQrB14UnGDjPzW1ooMDZ+jrmzSJ4ZIneCwa2KmNiWdNpIynvA5kIBDfA8gnI0fXujvd2EtuSqSTQ6E+VDsvPg8jOadMuakCgS9f6E1xEgVgksMiTRORsBJHnGy59ykEqRnOGOCCKQr6KujJLcPPD+JMsE0RWJu0rwxSRFWVn2ZGSRhnIIzkcitxRQY619FTd5J5ZYzL+KFzIERlTC2xtlRAWJ4GDknnnimNj6aZI7xGcH8VLNICBjUSoqYOT7iMfpmtBUA0CCw9NN/o0WVwyN+R+HLRggaBdFIDk+7UKefkH4pL0z9nTJNaTSTdx4Q7T+0DvTs0ro/HgK9xMcfOV+RxuqKD57039nM8VxDM0lszQzGQydhvxEylXQ92VnPuCucADXP8hTS09FOsXT0Mi/6lE8bEA+7eAw5X7YPPPxWuooM70r05KnThZyuhKwG3DopUdsJ20JVifdrgn4zSi09G3kK5intlkkgjt5iYZGULDusbxDuDDaPyrZUkZ48VuaKDOdT9GJL09bLOFjSFEZlWT/A00LKeHB1wV+QTSmx/Z6ezcJItpGZ07YFtB2lQqSyvkku7blWwWA9o4yTW5ooMbH6MnjitniljN3AZnZ5IyY5XujtOSqFSuW5UjxjGOeO3SPRrRTJM7q7EXTTAKVVpLp4GOgJOqKIdcEknOfOa1lFBgoP2ZYtHheVZJDLFIjvGGTt22q28Tp++gRdW5ySzHJrr0z0E8UbjFmpklt3McNuYolS3k7gwVbuPIT7gXYgHjGM53FFB4jSvdFFAUUUUH//2Q=="/>
          <p:cNvSpPr>
            <a:spLocks noChangeAspect="1" noChangeArrowheads="1"/>
          </p:cNvSpPr>
          <p:nvPr/>
        </p:nvSpPr>
        <p:spPr bwMode="auto">
          <a:xfrm>
            <a:off x="1836739" y="-1524000"/>
            <a:ext cx="29241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SERUUExQUFRQUFxkWGBcYFRQXGBwUFxkYGBgdGxoYHCYhGBkkHBgYHy8gIygpLC4sGR8xNzIqNSYrLCkBCQoKBQUFDQUFDSkYEhgpKSkpKSkpKSkpKSkpKSkpKSkpKSkpKSkpKSkpKSkpKSkpKSkpKSkpKSkpKSkpKSkpKf/AABEIAQAAxQMBIgACEQEDEQH/xAAbAAACAwEBAQAAAAAAAAAAAAAABQEEBgMCB//EAD8QAAIBBAEDAwIDBgIJAwUAAAECAwAEERIhBRMxBiJBMlEUI2EHQlJxgZEzoRUkQ1NicrHR8BZzkzRjgqKy/8QAFAEBAAAAAAAAAAAAAAAAAAAAAP/EABQRAQAAAAAAAAAAAAAAAAAAAAD/2gAMAwEAAhEDEQA/APuFFFFAUUUUEMwHJ4oVs8jkVJFQBQTRRms9ferVAcwq0qoQpk1fs9wuIwgdEdpHLHGI0fB4JWg0NFZW06peyDKva7eDE0F2mHAVirSMcpwykbRgkEHHNOumdQeQHuRmJlOCp5HgHKOMB1IPnA+QQCDQMKKr3N8saM7HCopZj9lUFicDngCuiy/+f+f+cUHSiqi36lyoOcHVsAkKdQ+GPwdSDz8EVY7g+9B7org9xhgDnnPwccZPn48Vxn6mocoNiyhGKqjMcSMyr4HyUb+WCTgc0B1m77UEkmM6qSBnGT8ZPwM/OD/I+Ky/SvUErSAu0bo0pjwDGHUh2jyEViyDccqxYgEkspUq7Se7uLlSIktxE44eRjLvGwOCIowAVYEeX5GeK8f6CgjAZ2k2ZlQN3JciRhplclipOzDYkkBmGeTkIPqUqTI6qIN5UDAsXBi7uxK641Jhkxgk8r+orsnqmLbB35cIPy5MjYQ42BUaczRjnxuPGGx5fo1u5kyzkDZXTuOVV5EJchc+2QrIWz/9wnyc1R6z0yPIlBkQCQO5EVzIx0aHGAnwfw6eVIPkfqDGx9VxMMZYnUN7Y5SpzEJsKSvubQ7YHPBr3B6iSR11+ho5ZCx41MLojAj9Cxyf+H5qja9NtHAiCyjIYhZFnjJCRR2zEdwA4COi5+5yOc1YsehWrQgICUIlXGz8iSXeUEHyGdMEEeMjGDigqW/riM27Ssp2BYCNPzCSIjOv0jC5jBOTwCCKuH1RGvkNsfCBHLf4cUhBGPP5qeP4v0OIj6RazSPhMMmY21DIpJR1P04VmCyuM8kb/Ga7yemoGA23I2DnMje5lSNAW559sSf2P3OQv9KvO7CkgBUSKr4PkbKGwf15orpYWqxRpGmdUUKMkk4UajJPk4FFB3ooooCiiigKKXdb6uttEZX3KgquEUuxZ2VEVVHJYswAH612TqkXZExkQRlQ+5YKurAEElsYHI8480EdU6cJ43jLMqupUlGKuAfOrDlTj5pPN6JgCBYl0IMY23lLdtJo5Soctsv0YGDxx9hWghuVZQysrKwBVgQQQfBBHkUt6p1xYiqKrSzPnSJMbEL5YkkKiDgF2IGSBySAQQ3/AKRZdWDF+08kmMlpHBaJl90mS0qiIRKdl9pHuHIqsvQCrM8ioc3EjiIKvcl/1mWRc7MAx1ZcZOApOdRmuPqWe9f8uWQQCQFUjtyJJHI1yMle441c8qsYUowf2sGHK8tXaJ1ukxdIJLmJJO3JFInbjaSFSc6qjLp7SrjVXBIJJCy/pBnheJZIGfUoVyTz2mjMrhcnvEtueDz+9813g6Ubp5XjZNQ7bRyKyyCQtauY5E+I2W3xnkMkuQCPK3pnQQyyssKXCxTEaMF75R1SZWiuGYMkhEkZYORsyscqWzTK0vu1eWqHuRysDbOsxVnljEbywyboSsmrRupPkGRsgbAkO3/op8PjsR7uX1RCFG0McWuPlcof5hjx+7Xaz9GskiyExgqUIABwiia5lZEPwms6oOBwngDAGq+Kyd9N1AyvHHgIWKrJqvG35obBGNVUGLJ+SM88kJ6z6WYmaRdcuzNgLliot0hVOSM8qxxnw33pTZ9IETI8kZUs+VCW8rhEF1dTFfYG7e6TKuDjwQcZxV9OqXxVnZNSNWSMjmQSHOnjIaNVY4Xn7/p0AuJICJ1LYkQOgQkPAhCSEAAb7lXbQeVIGCGAIcOlemng1MfZZooliYIQrbBVXGxRjFkDbH0kkjXJaQ1L7pQhUiXthZHicl0fsntyu5/EOMhHYSBSTlTooLHIxckieOaB7e3dVYqrExgN2GlUMCShdFVSXVC0euBw2Ci8I7i6VmMjzZdYhgRKdB3pxL20EZ2lEQQke4kHOuAAoSfQ8hXVJIs5jbuaAudIYI9skEgntMQVIP5udvbq7D/0mRMZNk23DBtTlV/E3E7DOeNlmCH76t8HFL7b8XFHrFG0bdvIjSEdpSYVYsOMb98uvbDY1GQg+up6layOdpI5JZFDomYGbYLLKqFJIwPwsrLoTLhVOYyMaHARD6FkHG8J5kx7de33FthtGFUDcGBmHC8yfVkFmY2PpNkuUlLqQobgfGe7wOM6kSAn3AZUe08EV7Wa6RkUGYjvyctHnZTdsDs2g1QW/vQgqDgAFuFrlaTXZlgdhKToyzFowujM1tssY1w6hgw2OfYrkNIQKC5c+it2kOYxv+IIITBDziEBjjGWAiYE+Tt/OvMfojJBcQ+Y/aF9qqtxJM6LkfQUk7fgZAIIwSK7XfULnuTdvu8ITCna9hHbB2ZmUESdzK6bZwB7MHaq0VxesRh5QuUALQoGKPcSozsCg1ZYdHxquCQSMbKwaPotiYYI42bYooUkZxxxxn4qajocsjQRmYESFRsCMHb54+KKC6DU0UGggtiuU84UEthR9yQB/c0suvTvckZnnutW1/LScxIpX+ExBXwfnLGvFv6Ns1Ofw0LHO2zqJW2++0mTn9c0GW6nJaTXDNdXcKkqYY0t5HLRr3Fbdpk+hydc+1FwQDvqCGEnQpHaeJCypFvJAXQaC5nLSbLzyIdhryBs7fKqRpuodLSSF4dQsciMjBcLgOCpxjweTzWK6H6gvpWW3aWBZUaSBma3llDSW4GzkpMgHcw7AYHMbjnFBzi6rJYSGF3Cq4WCA3EsMUQEKMTIsQbbtZZVIJ2IEfLljh8yfhQEizNd3JJLv+8y67SSFR7YUDABAQPcqKMsDUXFvJK0lndMp70DsksKdptMhJUCu0nuwyc+CGxjirPpXpsgBmuOZ5FC4KqCkKE9tCF9of3Fn1wuzEAYAwFzpHQ1i2ckvLJzJKwGzH7fZYx8IvA/UkkrPVlukslpE7FQ0krNgsv5ItZ0kyw+kZlTn9RWpxWf6p6Y/ETh5HbtCExGIcb7urvs2c6HRAVGM4OSQdSEejLb8l5uQLqV51U/ETBUiHgeY442wfBOPimt50mOV43dQXhYvGflXKshPH3DEEfy+wqzEMDmvdBCjijFTSbrfWijLDABJcyAlEyQqp4MkpHKxD+7H2jnOAperINdLhWIlhLCMaK6FpcKdgcaDCnMgZdVL84JBVdO6XHczu0qC5hcbtJJHIEWXEYCwbt+ZAfcRheP4mzTaT0u7J7rq63Ye91kUB85z+UytGi8+FXwADnGTT6R1OaJhHLs6fiZrcyOxZwxw9uW9oARkOv/ADFPhjgGiehrAeLO1/8AgjP/AFFXbb0/bxsGjghQj5SKNT/dQD96YCigjWjFTRQRijFTRQRijFTRQAFFFFAGgUUUBRRRQQRWS6J0hf8ASN0+V/KlyFAYENJErq2Qcf7a5HjncH4rXVn7e2MXUnIxrdRbtwch7YxxjJzg7LN9hjQeaCh+0CYw/hrgNIqxTaSNHrsIZlZWPuVgQGEbYwc4FWgZrae3Vrh54ppHiPcjiDq5jeRCGhRBr+W4OR+8Oa9+vbdHsZRINkHbLDn6VljY+OfAPivXrWIizeRRlrZo7gD3Z/1d1lbxySVVhj5zQP1Oams1Z+s45NdYZ9TKIdz2SqyMQoDBZSy8keQPI+9aWgKKCaT9Y66I2EcamW4YbLEvBxnXaRvEUQJ5c/bgMeKD11vqzx6xxIHnlyEUkhQBjaSQjkRrkZxySVUcnNT0XoiwhiWMkshDSytjZ3x/+qgcKg4UcD5J89E6MYiZJG7k0uO5IQR4zqiKT7IlyQqfqSSWYkt6DldQ7Iy5I2UrkEg8jHBHivm9jEz2w0DFri0tryENjJvLQIHHJ+ptLfyfAY/BNfTGqlZ9JSNUVV4jLFNvcVLbE4J8fURx8cUEdI6xHcxiSJgyn7EZBwDqw/dYZGVOCPkCr9Z3qkRt51ulDFGxHcBQzezBMcmq+Sre0kD6JDnIUaubW9R0V0YOjDKspDKQfkEcEUFmiqXWeorbwSTMCViRnIXGSFBPGcD4+SBXnpfVVmXwyup1eNgN0bGcNgkeCCCCQRyCaC/RXnuCgyCg9UVAapoCiiigKKKAaAooooCo0Gc1DyY/rXCbqUaHDuiH7Myrx/U0B1Dp0c8bRyrsjjDLkgEfbjn7V7vIA6Mh8OCp/wCVuD/kTUfjU132UoBnbI1wPnbxj9aSXXru3QBgJpELBd4oJZE2YgKA4XVyxZQApY5NAjsvTyQ9OJmYwMJIrid2wffavESc8FkbsZB84k4yeK2fT74yrsY3jz4WQKr4+CQGOMjnBwR8geKzHWetzSKFFtEBLLFFGJpldu6z+1jFEGBCamTBkUnQjg116tYy2sUl0tzPK0SGR45GBjdFyzgRqv5ba510I5Vc+WJBh1vrj2zbyG2S2yqkvI6ycjLYGhDNwxCDkhfPxXT0/c2sokNt2+XLSarq3cb5cMA2TzyfjxSz0urSvLPPobhZHhAAIEaR4XCgkld8mQkHJDpn4Atd8P1FO3hilvL3GB8AyxLGpx/xRz/yKOPvQaICioFTQFFFFBBWs/f9GaKQzWowxO8kOdY5jjn9I5uBiQefDZByuhpb17qRt4XlWNpCoHtHBxkAkkAnCgljgMcA4B8UHO1v47uJhzj3RyRsCrq2MMjr5DYYf3Ujgg1n+k3BQWrscyI7dPnOckmPcRs3JOd0Vhkni4b7movrh7iMxi1A/FjtSzJIJYjDpLgiWL3Ag4UFkXG2fdjBXXvU4YLNiria6iY3DdkyzRm7ERTJkYEKq5DBWIPsAoG9sEvZLmafIt7d3giAkkRcRZ/ESEIwz78qM+BFkecnt0f0+JbeGQS3cBdA2i3UzgBuVBExfnBH8jTD0x0IW9nFbkZ1TDhucs+Wkz98szU6UUFbptj2Ywm8kmM+6Ry7nJzyxq1RXiSYL5IH8z9hk/5c0HuivKOCMg5B8Gig9UUUUBUNU1DUGU9WSySyRQQ7u/LyRB3hQwsGUGSeMbRLspwq5LYPGBkZ+26K0krhIbaOMFvcbK2wuGJy4mm7z7fLFU5BOMch51a2RupQvIqssEJkLswQQEs2HZtcSblNQmwC6O2DxhQkiyzRxx26W6l92QQ5WSU991W4ZAurKsYlZcP7pEzngsHi8W3lZmt7W2QBISjtBGBI0shWLAyFBVcSqr4Zt0+gZJs+mYhczhmLPiNrhZSR3HWZ5YrZiy+1WSNZcIoAG4OAc4qdJMZSJRNBD+XHO8j8R98xtBGYF2iC5SNzwMaaYBDbVo/RVv8AXKJ0nDLFGGjjZF/LDszZLEOXaUsWXjJPzQcer9AitbcvCgjaJ4pQ20YAMZ1yTI6KU0Z8qWXIcgEEjFTpU79QcNKYRHCVykUqyCTbDe4xzsoXZFOhUngDbBbO4ZM1nvU3Wu0O2JFhOjSyTNysMCnDPg8FySFRTnnJwQhUhx69BbxybtPLBLKAMQu28uOF/KCt3CBgbKuccZxgVS6E0tv3hBZ3EscjrIrSmKFy8mTJ3GlcSOAcEMylvcVP0ish0T19BNLci2P4eCKIu0rMpvLqUn2IGk2Iyc+AzcjGmcVoenJYmFZLmOe4kWMGSSW3vpcNjeTBKFVUEtwvAHA8UGn6d192uPw80LRSaGQYkjlUoGVTkrhlOW42XB5wTjFPaX9M6VBEu0EcSK2GyiKNuOCSPq4+TXVupoH7eydzG2m676/fXzj9cYoLRNG1Z71lcobWSHZO7Mj9qNj/AIjoA2mP3gSVUj53x81y6XdiMxaMTa3QBiDEkxuyl1UEkntuucD90jUcMAA05NK+ulTE+03YQgZk2RCqggth24UlQw28jyMEV16t1RYY92DE5VVRQCzyMcKqg4yxP3wBySQATSmz6WrSLLdmNrhgzIuQyRRgjKxBhjI2UNLgFsjwMKAXXF5BJHHY2YIScsGcJKE7IO05WVlxI7AldgTzJsTxz66/H3rq1s1UCON1ldQAFCqrargD6dVcY4+uP70emruSe6ikc5zbTzYJUsEublDAOP3e1DinosGN6ZmxpHCI4+RnaR9pSeMjiOEDnnBoGwFTRRQFLuqso1JDEjJwMD2jUtnP/wCP60xqj1Jz7cLsOcjTb9P6DBNB2sMdtdc4/XznJznHHnPjiivVmToNhg48eP5cfHHxRQdqKKKAry/g16rldzhEZ2OFVSzH7Koyf8hQfPevXSyXFw5OwjaKFlViHMETq8urYwrG4ljTkjIhbUg5NL2QyNF3UYTo8MDbqJVnuFYtJrIH1wAjIS5D9sHjgo9i36e0va7yxnFs10+/tVVuhK1wSxDOpDycIylCE4wVJUjiIAjjaMKzi27iBVPeRoDHI8Tv7UKqynRtm3UjJZdQ9WHeJ7cIdCwRlRJIzqsLy27o8l0kmRGVjyY8tl+OOTqba5/BW7PdSgksT9cjksR7UVnOXckcBVQc8IOaR2Kx/lia4AjDNHA4cwyRTRlxKgfGWRgi4EhJYLyG4NLDbTNIDIkzurQLIXklZ42CSlsGNWZEMohdZI0CN21zjBNB9I6b1JJokkQ5V1DD+R+/2I8EfBBFYD1/0VLiSeGeaSFbhLbtFIGlLiF5i8ShRknZ1fH/ABDyAa9+mevPbkCTMsMsUUvcjaSYmVw/dlUBAwibXdlxlS+dcE6s7n1mWkKQtCRwUaNhdPIMjYCGJgV9pA2cqqk5Jx5BR0/02bC0ZrdBa+3VB245ryWWTCxh5W2jQs+o0VWUZzkAHGmHpt3TW4u7iVSoDrtFGhOPfzFGj6H7beOD810sOmSyOk1yADGD2ouH0J4Lu4GHmK5GVwFDMBnJYp+t9XRiYb67tLdGILW4OZGjDZ1d2YYDgAMBGOCwyfNBp5usW8UalpokVvahLoAcfwnODj9PA+1ZloWup3e3WTtyDYXDLGqpcw5WJ4snuSKQCrDGjDwcM2bFp6g6WrNJA8Du/sY28RldgcZBEKMSMkE8fbNXeneqrIYiSRYcHVEkjktuRzhFlRM/yWgrt0m6llhec27LiRJYlEgURSoCyhiSJSHSI7EJ9LccjE9Q6YLayRA7lYJope47AlYxcLK5Zjj2JHvkn91ecmu0vSLmBXkhnMrMdzHN9JbYnWNtvyAVIXAyo1DYyW27dVt3mmiiKnsr+dIfhmQgxR8/8Xvb9I1HhsUB0q0eaQXMy68EQRnkxxnyzfHdcef4Vwv8W11elf6w8xJJZFjVSBhVUszY+fcSCf8AkX7UwAqaDmkCgkhQCQASAMkLnA/kMnH8zXvWpooCiiigKpdQVSVBjVyc424AxgnnB5/7GrtU74+OZfn/AAwD/fINB76bjtLqMDHA/qf7j9fmiosImC5YsSfhsHH9gKKC1XC7vkiVnkdUVRlmY4AH3JNd6xnqiCfvM5SeSNQhh7ARtGH1bI+W7rHIEqq+iZwFbJYGcnq5PKQ3LL43MYgTxnhrlowwP3Gf8qSdY9WLdW9xHEpI7ZMpWa1lKQEfmkLBOzlymQoA+oryBk0luhFr3iYg/uY4jd5hhWBaS5vYmZAAFziIEY8YBxe6RbzNNDKpVQXGjyPOQwZW2WPvuGkzGvGsMQwpIbHkJ/EJIRNorRSlnkJAkjEWDbXMQmVCo4ihZg3tIVwrEDi1+DZAiTksjHsFsJcpPGWkeI4feRNThSSGAJHkDYcul3kcEOIZbm6CCGOJGMaIfxLlUGQg7rhPzCXz7GVuNs0vl6ZP2+w1pMFYMMLntB2LbsEjm0RXByF7i6kk/OoB10hJHEoWSEzKgRozC0RdowBE7ZRXj2Ax/tFHBQ+0ZV9eEqzW6hHe4SLud1vw/c0E0ex2UosjIquSnG3e+xfW/aX7zQtbvdC3nhZ0dXkiM3bYB4W9r42CPGdhkEq4+crZ9RdHE9zapKfe0FwpdC6YZTbvkANsAHGwG2eBz80Ffo1srQzyvrKhB2FvOXLyK25ZoYAqJOBpnRmOVGCfLMBb9m/hlALLdiZGOqLghVljBwoZsCKXG2SA5HwKVeiupSG3SKNNJCSzGSTuquDhxj2yEkqfqJIZiSXxmtD1wA3FiMjP4l2x+i2tyD//AEv96D3e+jrSd2kmtopGfGxZc5KjUEg8EgADP2FXuk9Fhtl0gijiX7Rqqgn9ceauipoCuF5arIhRlDIwIZWAKkH4IPBFd6KDOH0PCFIia5gzj/BurhAMeAFLlFGOMAVzSS+tva0a3kY+l0dY7jXwN0YCNyBn3Ky549o5rT1BWgzqeriAC9nfoPn8gOR9vbC7sf6A/wBK6xeu7E/VcxRN4MczCCUH9Y5tWH9qela5tbKSCVBI8ZAJFAsT1jZFgou7bZjhV70YJP2ALZP9KaiUH58+P614ns0fh1Vh49wDef5ikcvpgQ82b/hm/gALwN44aHIA8eY9D+vxQaKikNp6pGUS4je3ldhGAyO0bPgkaTKNGDYOuSrHgFQ3tp6pyBQTVK/nYFQmcnY4CBuBj7sMeau1XuIssuCysM4YAEDxkHP34/tQcunzsxYNnK44KhfOfsxzU10tIsAnLFmPJYAHjgcDwP8AvRQWKg1NBoMv636isaQq+5jZ2eVUGS0UMbvpjPIeQRJjwdsHg1nuqSO8mJPzLmTMbBHGsasATawsQfzHABmmxlUBY6/lqL/rPqAS5AMyQEWshjd5FjBZpou4qs3Ak0jwGwxUvnVsYrn0TorMgWDZFI0e50ZCI87GO0WT3KpPJmbljlsuxBULnprpBMoOQVt2csyqypJeOO3JoD4jhjHYXk45XzHzsG8VX6fZJEgjjUIiAKqjwAOBj/z9fmo6t1BYIJJW8RoWIHJOBkAD5J8Afc0GGtYPxPULgfkui3ILRSSwsQqQxRMwheB2XlfKsuSoyeDnST+/qUQAB7NtI5OeQ00kaJx9iIpR/SvHp64jgtCZHUdtnM7kkIszsZJRs3kK8hX+YI8ggLOldbjJneZnt5blm0M0Tw4iTMcARpAEY65kxtnaRuKD16L6acd8MpWRp9R+c3sa4lKFSZdACAGwIx5844q3eXkUnU4ELoGt4ZZCpdQ28xWOMa+T7VlP6e370m6beSwyW0YXLQxRW8kPO4Vd0aRAR+ZCzdlzIgYgR4OMnGrtenWsyHEMJWQ7urRJndwHPcUjIc5BIbn70DMSCvZNZ9/T5h5tZpIQB9DEzQ8YwO3IcoP/AG2Tz817F60u9tcL23dGwUY6umArNG2AyMNhlTyMggsOaD1e+tbSJnQy7vGCzJEjzOoHnZYgxX+uKqS+tlPa7VtdOJ/8NiiQqx1ZwMzOhBKoxHHgUnl6VdWRSSCFJkjTtlYUWFpIgWYbRfQJQSSroeS7gx4bZKtp1S2ML2/eIVHVrftxyyXFvIckRvEiEoYm9o24KHQ8A5DSx9YvnBxYCMjx3buPB/8AhWQirfTvxZkzP+GWMrwkZldw/Hl2CgrjP7gPilHRrK/nRJZrp4Cc5hS1gUYBIVgZd2XYANhuRnBApinpBG1Mk97Iy/Ju5o8555WAxqf7UCn1lmWaCDtrKnunaFm1E6oNDEoI1d13EwDEDKJ4GWWvFMIUkk6dgmFcy2MndT2gErojDaB8DAIUo/2JG1MfV/S4rfpN0Io0AjikkUEb4kALbZfJ2zznyKoX+0cybd+QwSh7eaOF53khwyzWzsgPuBRuXI8RsSzI1Bwn6nJLKrXLTW9swBhNvO2sh1UriSFd5HkLkLGe2SFXUOzHVx6R6zt3IJGl7kTtos6OkzW2wCOdlHc5yNhnjGTnNIL61kt4umpNE0qKJ0eIumA8oxAm7ao0gVmjXlQecHwDb9Q31xGovCiwtCNIYWMcjOJChl7rg4QBE2xG3AQsWIGADvqXqmybMVwdQWKlZ7eUKcHHO6alcjIbOPnNLbaO0XH4C/ggz4jSSGWAkfaIt7T/AO2yZxzmnXpz1Al0GX6Jo9e5FsCV3UMrZGNkYe4NgfqAQVDGTpkLZ2iiOfOUQ5z98jmg59IaUx5laJ22OGiDBCmfbwzNhvvya93zOMdv6ueNcj+pyNamw6VDACIYo4gxyRGioCfuQoGTXLqflfcQOQcBzwcZ+kcHGRz/ABGg72YbGXOc/GupH38E5qKOnH8tec8ecEf9ecDxz9qKCzRRRQeO3XoCpqG8cUEM2Kwvq7rUz2zloI4IhKmHuptCWjkSRcRwxykqSngkNjJwPjQQR3sj5kaKGMN9CDuyEAg8yNhFzgggIeDw2eaZ3VisiauDjg8M6HI58qQR/egw/o3quZJQhZ1ZzI0RyJIu4e5ko+GKlpFAYewiNmByxFbiZQ6lSAwPBBAII+cg+f8AsaTXPpyxjhIKRRIDnu7dt1kJADd7OwfOBttnwP0pcsN8JlITu6JJHIXkRYZ4vMTALkx3HOG9mpG/ONKDtfemLckRRmONjlxAypJEQpwWEDHKEE8tEUIz5Jqr0bqIt0jmLMtrL7JQ7mTsXCEofzHGxi2RoyzthSEIwCce7D0ZI6wrdmOSKIOVh7ezIXyqqZi2WEaEKGCqxK/VjzrobKNECIiKgGoVVAUL4wAOAMfFBiL/AK1LJ3UiMkrxyAwS28ZMTyYOYLjBKYXIDsxC4YEFXUiqLXS9OmCBFluGx2170iW1tA5RcBpNiis6s+qITqp8JGTX0eO3VQAqgAeAAAB/ICk3qH0jDdYLAq4GA6Hkr7hq6nKSph3GrqRh3xjY0Cnp4urppklueyIZTC0dtGEPgMpMs27YZHUgoqc+DVjp1qLO9MQ27V2ncUszOTcwgLJlmyzM0XbbknPaY8c5rQdCvbeWKRGiuO3GIpMl4ZJY0/wy+26tKuSd8rnLDGGGs9f6qZIh3oLu2dPzY5TCs4jlT6WP4ZpODkgqcbKzLxngNkviuF/fpCjSSHVFBZj9gPPjn+36DyRSr0z6lF0pB7ayRnV0WRHHGPcADuFORjdVPxj5NrrvTPxMWgYryjBlwcPG4dDg8MoZQSp4IyPmgX3FwbiGVZ4+xBMvZQuQZCZvZ7owCE5ZdQSTnyF8Uh6L6iWCQrcSW8Tsyd9ZXSFhOAsbOm4USxtoXBUnO68DmrN71GWQm2kl6VcKW7bo8skEhYN9Hb/Mw44wc5zggDio6TZPM1xCZp4ZIWCmJpYbxAGUOrqbiLuFSHxyQMgjnBoHvU/WVpEpLXEJI50WRHkP6KinJP8AkPJ4Br576gvpuoSaxwtOAdRFGw0jjPLSG7SQxd2RMx68lA7YyNi+1s7O8gOiwW0wBOJu4LZtT43SOBhtyR7Tg4HAr1eWlxIAbmWKCINllheUMQGBANwzIVU4GwVQT4zjOQzfSektATNfEW5kaUuJLqOSSQONFiwkY3XRIjkMXLQjAGzA6fpUzdxpTtDZpEqIkqrHypP5mG90Sa4XDkE+cDHKYdNtneOPp2UO5M1zbrGzCIByU/Eyq+WMhX2qSeGzqMmvTWQ/FPFFbG5kiKMZLq8LqvdGwZEfuFRlCOEU5U44OaDW9I6ulyheMNqHZQSBhgrFdlIJDI2Mhh5FeeqShdckjOfEqx/b+I8126asgQd7QyfvFAQvz4DEnAGBk+cZ4zgeL6fDKAVG2eWQsONf+IY8ig6dOH5a+PHwcjz9/miixwBpzlODxjzyCMfH2/lUUFqiiigKKKKAqGFSTRQZPrHohprnvCddTgFJrdLjUAYPZMjYizjJ9rZOT+lPuj9IS2iSJCSqAgZxnkknwAByTwAAPAAAAF6igKKp9UvxDFJKQSI0Z8DydFZsD9cKaS+kr2UYjuJTK7wpcI5AXKuB3FwP4HPB/hdAckEkNNRSPq3q2CDfLNI0YLOsSl9FAyTIR7Y+PAYgn4BpjdGQo3a17gU67513wddsc65xnHNBW6p1SaOSNYrZplY4dxLEnbGQMkOQWGMn258VeeXjJ+1J/Ty3mX/FBMe0qRqDsdtxhSQUHt1Y+45OR4p7ig+Wdc67+OdJoERFt5FkSVl2lOpIjZtQe3bdwGOQZ3XYFggBzvuh+oEuFIAKSpgSwvgSRsfhgPg/DDhhyCa833pa3kfudoJL/vY2aGXxj64iGPH3JpNfelrourrLFM8eAjyB4JwuQWVp7fh0PnUxYJ8/egbep/TiXUDowTYjCs8aSY5Bx7hnU41OCDgnBBwQqv8ApdxcOvfsbCVVYYc3EhcD5KA22VPJOu39auyeobmMfm2E+BnLQyQzr8gYXZJGPjgJ80z6f1VJs6rKuP8AeQTReft3FGf6ZoK3/o+0/wByv8iXI/tt4qIPRdkmdbS2GfJ7MZJ/qQadUUFa56ekiFHGUPkcgYBBxwfGRXLpvRYbddYY0jUfCIqDgY5wOT+tXqKAqh1OTUoQMkkr9LMNT9QwPvgf51fqrdhsqVwcZ9pbXPjB/XH2/WgjpxGpwjJzzkMM/wAi3JH/AEqKLDbZwxBPtyBnHjzz4zjwKKC5RRRQFFFFAUVBqaCCaq33Uo4V3lkjjT5Z3VF/uxAq3S+bosbzpMyhnjVlUk5AVypPHjOVBz5/Wgy3V/Uj3bSW9n7zG0LO8VzEjtCzK0nbJBGANlPuBDYHhubTelZVW1jSchYEkheTGshhYx6KuP3sRqN8ggrsBnga+jFBjuten9RGVuIba1g9+jRKydzJO7s8gUnJyNgfd7jlsFWnpLqMk0TO7LIpY9qUJ2+5DhcOUydedgPGQA2BmnMsCsMMAR55API5Hn9aRQ+ku1/9NPPB7y+u/di9zFmHblyApJP064znNBoaKgDioMgoPVFZXoPrDv39/bMgRLMx4fb6t1YsWzwACvGPjzVb9onrNrK1SeBVkMjqiyNu0KK3Pccx+Vx4x5z/AEIbJhmo0rMfs99R/i7YF7iCeZCyyNDkD6m0JVgpUlcfGK1NAUUUUBRRRQFc5oFYcgH+YBrpRQcLe0CFiCfdjgnOMeMfNFd6KAooooCiiigKKKKAooooCiiigKKKKCDWJ9ZdYks76xmabS0cyxTKxCxhim6OT4zleM8/A8mtvWR/aL0GW6S0WEAmK9gmfOuBGm4Y4bhsbA4+f1oPldz1lZ7fqWiyC7u5VuJodHjb/R0bgBQxU5OhDsQDwx4OCKf+i5biYXcUU8iRLAFS4VXS1t3U8R28UgDPhM5lYhuM4yQzOP2oevYumujRxRyXzI2jMo/LhJ8swO2Cw4UEZwfHza9BdI6hcKt11G5mBY7R2y4iRVwMGQIATkYOh8eTknAC3+zTpyaSXYujeS3RHcn07antZRVWMcKBzzgE5rbVzigCgAAADwAMAfyHxXSgKKKKAooooCiiigKKKKAooooCiiigKKKKAooqM0E0UUUBRRRQFQVBqaKBPdekbSW4FzJbxPMoADsuxAU5Xg8ZHwcZpuFxU0UBRRRQFFFFAUUUUBRRRQFFFFAVBappJ6na50QWuu/cXbYIR28Nt9R++vjmgdbCpzXzG89TTRztHc9Qjs2itrZyrQQuHmdJTMP4ioZBwp+cA1qfTnqszrbJKms89sbg64MequkZ5zkEmRTqfGSCcig0mwoJrH9H9aNdXcSRxN+Hms1uQxC7AtIVw3v8YXHAPJz45pp6z6m8HT7maIgSRQs6kgEbKMjIPBoHgNApd1TrCW0QdwTlkRVUZZ5HIVFUZGSSf0A5JwAazNh64YT3fdjlGjW0cNvpGZTLNGzMqlW1fOu222oUE5wDQbio3FZaX9oEaqu0E/dMwtzAFQyLM0ZlUEh9SrLjDhivuySACaqXPqieRRNBEwSEXK3ET9rdZYo8xr9fPu5ypwRzkDGQ2oNFZuy9Va9NhvJ1K7RwtJgLx3Sil8BiBGC2/kkL55FEvruAPOgWRmt5YYCFC+6S4YIgQlgDhyVJOMFTQaSozWbtfW6PLEhguI0ndkhmkRFSRkVmOFL9xQQjEFkGcceRVW2/aHHKkbLBcKJ4nlgLogEhjTuMo9+VOPBbAPwTQa7agGstZ+pZX6SLwxkSm272ntALdvcEAPwhPPLbY84PFcrP1z+VGTbzyyGCOeZYljPaRwcMQZPdtqzKilnK/FBr6KV3vqOKO1/FZLxFUZCily4kKiMIo5YsXUAfrS5PXCAhJYJ4ZC8SFHCEqs7MkblkZlMZcBMgkhmAIGaDS1Gazk3riMO8cccssqytAqJ28u8aLJKVLMAEQOoLMQNjjzS289dqJElAfspBeSTxaL3VktntgVOT7SokckA4IweeKDbVG1Z+/wDW0MTlCHYhInGgB2adzHCgGcmRyCQMcAZOOKX9T9WM0Z0SSCaO4tElikEZYRXE8ceQVLKyspYBlbghhwRQa/cV6rNdBF733FzqYtDoQIx7/wAROB45/wADsH7cn5zWlFAUUUUBQRRRQZa86DeLdzT20tsonSFGEscrkdnucjR1H+08H7VTtPQ89sbdraePeKKWGQyxEgiaVZ3ZFjdQrB14UnGDjPzW1ooMDZ+jrmzSJ4ZIneCwa2KmNiWdNpIynvA5kIBDfA8gnI0fXujvd2EtuSqSTQ6E+VDsvPg8jOadMuakCgS9f6E1xEgVgksMiTRORsBJHnGy59ykEqRnOGOCCKQr6KujJLcPPD+JMsE0RWJu0rwxSRFWVn2ZGSRhnIIzkcitxRQY619FTd5J5ZYzL+KFzIERlTC2xtlRAWJ4GDknnnimNj6aZI7xGcH8VLNICBjUSoqYOT7iMfpmtBUA0CCw9NN/o0WVwyN+R+HLRggaBdFIDk+7UKefkH4pL0z9nTJNaTSTdx4Q7T+0DvTs0ro/HgK9xMcfOV+RxuqKD57039nM8VxDM0lszQzGQydhvxEylXQ92VnPuCucADXP8hTS09FOsXT0Mi/6lE8bEA+7eAw5X7YPPPxWuooM70r05KnThZyuhKwG3DopUdsJ20JVifdrgn4zSi09G3kK5intlkkgjt5iYZGULDusbxDuDDaPyrZUkZ48VuaKDOdT9GJL09bLOFjSFEZlWT/A00LKeHB1wV+QTSmx/Z6ezcJItpGZ07YFtB2lQqSyvkku7blWwWA9o4yTW5ooMbH6MnjitniljN3AZnZ5IyY5XujtOSqFSuW5UjxjGOeO3SPRrRTJM7q7EXTTAKVVpLp4GOgJOqKIdcEknOfOa1lFBgoP2ZYtHheVZJDLFIjvGGTt22q28Tp++gRdW5ySzHJrr0z0E8UbjFmpklt3McNuYolS3k7gwVbuPIT7gXYgHjGM53FFB4jSvdFFAUUUUH//2Q=="/>
          <p:cNvSpPr>
            <a:spLocks noChangeAspect="1" noChangeArrowheads="1"/>
          </p:cNvSpPr>
          <p:nvPr/>
        </p:nvSpPr>
        <p:spPr bwMode="auto">
          <a:xfrm>
            <a:off x="1989139" y="-1371600"/>
            <a:ext cx="29241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5"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r="5312"/>
          <a:stretch/>
        </p:blipFill>
        <p:spPr bwMode="auto">
          <a:xfrm>
            <a:off x="3174092" y="700881"/>
            <a:ext cx="4325938" cy="526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109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933702" y="304800"/>
            <a:ext cx="4949825"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000" b="1" dirty="0">
                <a:solidFill>
                  <a:srgbClr val="0000FF"/>
                </a:solidFill>
                <a:latin typeface="Arial" charset="0"/>
                <a:cs typeface="Arial" charset="0"/>
              </a:rPr>
              <a:t>THE PROTEROZOIC Eon: 2.5 BYA TO 600 MYA</a:t>
            </a:r>
          </a:p>
        </p:txBody>
      </p:sp>
      <p:sp>
        <p:nvSpPr>
          <p:cNvPr id="200707" name="Text Box 3"/>
          <p:cNvSpPr txBox="1">
            <a:spLocks noChangeArrowheads="1"/>
          </p:cNvSpPr>
          <p:nvPr/>
        </p:nvSpPr>
        <p:spPr bwMode="auto">
          <a:xfrm>
            <a:off x="1979614" y="1538288"/>
            <a:ext cx="6894513" cy="239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457200" indent="-457200">
              <a:spcBef>
                <a:spcPct val="50000"/>
              </a:spcBef>
              <a:buClr>
                <a:srgbClr val="FF0000"/>
              </a:buClr>
              <a:buFont typeface="Arial" pitchFamily="34" charset="0"/>
              <a:buChar char="•"/>
              <a:defRPr/>
            </a:pPr>
            <a:r>
              <a:rPr lang="en-US" sz="3000" dirty="0">
                <a:latin typeface="Arial" pitchFamily="34" charset="0"/>
                <a:cs typeface="Arial" pitchFamily="34" charset="0"/>
              </a:rPr>
              <a:t>prokaryotes and eukaryotic algae</a:t>
            </a:r>
          </a:p>
          <a:p>
            <a:pPr marL="457200" indent="-457200">
              <a:spcBef>
                <a:spcPct val="50000"/>
              </a:spcBef>
              <a:buClr>
                <a:srgbClr val="FF0000"/>
              </a:buClr>
              <a:buFont typeface="Arial" pitchFamily="34" charset="0"/>
              <a:buChar char="•"/>
              <a:defRPr/>
            </a:pPr>
            <a:r>
              <a:rPr lang="en-US" sz="3000" i="1" dirty="0">
                <a:latin typeface="Arial" pitchFamily="34" charset="0"/>
                <a:cs typeface="Arial" pitchFamily="34" charset="0"/>
              </a:rPr>
              <a:t>multicellular</a:t>
            </a:r>
            <a:r>
              <a:rPr lang="en-US" sz="3000" b="1" i="1" dirty="0">
                <a:latin typeface="Arial" pitchFamily="34" charset="0"/>
                <a:cs typeface="Arial" pitchFamily="34" charset="0"/>
              </a:rPr>
              <a:t> </a:t>
            </a:r>
            <a:r>
              <a:rPr lang="en-US" sz="3000" dirty="0">
                <a:latin typeface="Arial" pitchFamily="34" charset="0"/>
                <a:cs typeface="Arial" pitchFamily="34" charset="0"/>
              </a:rPr>
              <a:t>animal life appeared less than 1 BYA</a:t>
            </a:r>
          </a:p>
          <a:p>
            <a:pPr marL="457200" indent="-457200">
              <a:spcBef>
                <a:spcPct val="50000"/>
              </a:spcBef>
              <a:buClr>
                <a:srgbClr val="FF0000"/>
              </a:buClr>
              <a:buFont typeface="Arial" pitchFamily="34" charset="0"/>
              <a:buChar char="•"/>
              <a:defRPr/>
            </a:pPr>
            <a:r>
              <a:rPr lang="en-US" sz="3000" dirty="0">
                <a:latin typeface="Arial" pitchFamily="34" charset="0"/>
                <a:cs typeface="Arial" pitchFamily="34" charset="0"/>
              </a:rPr>
              <a:t>~ 640 MYA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dickinso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4" y="3417889"/>
            <a:ext cx="38258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4"/>
          <p:cNvSpPr>
            <a:spLocks noChangeArrowheads="1"/>
          </p:cNvSpPr>
          <p:nvPr/>
        </p:nvSpPr>
        <p:spPr bwMode="auto">
          <a:xfrm>
            <a:off x="1685927" y="1273175"/>
            <a:ext cx="81375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4" rIns="91427" bIns="45714">
            <a:spAutoFit/>
          </a:bodyPr>
          <a:lstStyle/>
          <a:p>
            <a:endParaRPr lang="en-US"/>
          </a:p>
        </p:txBody>
      </p:sp>
      <p:pic>
        <p:nvPicPr>
          <p:cNvPr id="46084" name="Picture 5" descr="ediaca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6" y="1"/>
            <a:ext cx="475456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cyclomed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364" y="0"/>
            <a:ext cx="33829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descr="http://www.crystalinks.com/fossilediacar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163" y="3624263"/>
            <a:ext cx="453548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A10E89-8F24-4425-B356-CE6B5C7281BF}"/>
              </a:ext>
            </a:extLst>
          </p:cNvPr>
          <p:cNvSpPr txBox="1"/>
          <p:nvPr/>
        </p:nvSpPr>
        <p:spPr>
          <a:xfrm>
            <a:off x="5192295" y="5762585"/>
            <a:ext cx="2892138" cy="338554"/>
          </a:xfrm>
          <a:prstGeom prst="rect">
            <a:avLst/>
          </a:prstGeom>
          <a:solidFill>
            <a:schemeClr val="bg1"/>
          </a:solidFill>
        </p:spPr>
        <p:txBody>
          <a:bodyPr wrap="none" rtlCol="0">
            <a:spAutoFit/>
          </a:bodyPr>
          <a:lstStyle/>
          <a:p>
            <a:r>
              <a:rPr lang="en-US" sz="1600" dirty="0" err="1"/>
              <a:t>Droser</a:t>
            </a:r>
            <a:r>
              <a:rPr lang="en-US" sz="1600" dirty="0"/>
              <a:t> and </a:t>
            </a:r>
            <a:r>
              <a:rPr lang="en-US" sz="1600" dirty="0" err="1"/>
              <a:t>Gehling</a:t>
            </a:r>
            <a:r>
              <a:rPr lang="en-US" sz="1600" dirty="0"/>
              <a:t> 2015. PNAS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http://www.nature.com/polopoly_fs/7.19530.1409766152%21/image/1.15833.jpg_gen/derivatives/landscape_630/1.15833.jpg"/>
          <p:cNvPicPr>
            <a:picLocks noChangeAspect="1" noChangeArrowheads="1"/>
          </p:cNvPicPr>
          <p:nvPr/>
        </p:nvPicPr>
        <p:blipFill rotWithShape="1">
          <a:blip r:embed="rId2">
            <a:extLst>
              <a:ext uri="{28A0092B-C50C-407E-A947-70E740481C1C}">
                <a14:useLocalDpi xmlns:a14="http://schemas.microsoft.com/office/drawing/2010/main" val="0"/>
              </a:ext>
            </a:extLst>
          </a:blip>
          <a:srcRect t="15935" b="17649"/>
          <a:stretch/>
        </p:blipFill>
        <p:spPr bwMode="auto">
          <a:xfrm>
            <a:off x="1558925" y="87285"/>
            <a:ext cx="7772400" cy="4375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1661" y="4968081"/>
            <a:ext cx="3526928" cy="461665"/>
          </a:xfrm>
          <a:prstGeom prst="rect">
            <a:avLst/>
          </a:prstGeom>
          <a:noFill/>
        </p:spPr>
        <p:txBody>
          <a:bodyPr wrap="none" rtlCol="0">
            <a:spAutoFit/>
          </a:bodyPr>
          <a:lstStyle/>
          <a:p>
            <a:r>
              <a:rPr lang="en-US" dirty="0"/>
              <a:t>Just et al. 2014. PLOS One</a:t>
            </a:r>
            <a:endParaRPr lang="en-GB" dirty="0"/>
          </a:p>
        </p:txBody>
      </p:sp>
    </p:spTree>
    <p:extLst>
      <p:ext uri="{BB962C8B-B14F-4D97-AF65-F5344CB8AC3E}">
        <p14:creationId xmlns:p14="http://schemas.microsoft.com/office/powerpoint/2010/main" val="1759881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50168" y="396081"/>
            <a:ext cx="3496809"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rgbClr val="0000FF"/>
                </a:solidFill>
                <a:latin typeface="Arial" charset="0"/>
                <a:cs typeface="Arial" charset="0"/>
              </a:rPr>
              <a:t>PHANEROZOIC EON:</a:t>
            </a:r>
          </a:p>
          <a:p>
            <a:r>
              <a:rPr lang="en-US" b="1" dirty="0">
                <a:solidFill>
                  <a:srgbClr val="0000FF"/>
                </a:solidFill>
                <a:latin typeface="Arial" charset="0"/>
                <a:cs typeface="Arial" charset="0"/>
              </a:rPr>
              <a:t>600 MYA - Present</a:t>
            </a:r>
          </a:p>
        </p:txBody>
      </p:sp>
      <p:sp>
        <p:nvSpPr>
          <p:cNvPr id="52227" name="Text Box 3"/>
          <p:cNvSpPr txBox="1">
            <a:spLocks noChangeArrowheads="1"/>
          </p:cNvSpPr>
          <p:nvPr/>
        </p:nvSpPr>
        <p:spPr bwMode="auto">
          <a:xfrm>
            <a:off x="415925" y="2095627"/>
            <a:ext cx="8280401" cy="25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FF0000"/>
              </a:buClr>
              <a:buFont typeface="Arial" charset="0"/>
              <a:buChar char="•"/>
            </a:pPr>
            <a:r>
              <a:rPr lang="en-US" sz="2000" dirty="0">
                <a:latin typeface="Arial" charset="0"/>
                <a:cs typeface="Arial" charset="0"/>
              </a:rPr>
              <a:t>Fossil record scant, until ~550 MYA</a:t>
            </a:r>
          </a:p>
          <a:p>
            <a:pPr>
              <a:spcBef>
                <a:spcPct val="50000"/>
              </a:spcBef>
              <a:buClr>
                <a:srgbClr val="FF0000"/>
              </a:buClr>
              <a:buFont typeface="Arial" charset="0"/>
              <a:buChar char="•"/>
            </a:pPr>
            <a:r>
              <a:rPr lang="en-US" sz="2000" dirty="0">
                <a:latin typeface="Arial" charset="0"/>
                <a:cs typeface="Arial" charset="0"/>
              </a:rPr>
              <a:t>550 MYA - EXPLOSION</a:t>
            </a:r>
          </a:p>
          <a:p>
            <a:pPr>
              <a:spcBef>
                <a:spcPct val="50000"/>
              </a:spcBef>
              <a:buClr>
                <a:srgbClr val="FF0000"/>
              </a:buClr>
              <a:buFont typeface="Arial" charset="0"/>
              <a:buChar char="•"/>
            </a:pPr>
            <a:r>
              <a:rPr lang="en-US" sz="2000" dirty="0">
                <a:latin typeface="Arial" charset="0"/>
                <a:cs typeface="Arial" charset="0"/>
              </a:rPr>
              <a:t>All modern phyla and classes of hard-bodied marine animals suddenly appear in the fossil record</a:t>
            </a:r>
          </a:p>
          <a:p>
            <a:pPr>
              <a:spcBef>
                <a:spcPct val="50000"/>
              </a:spcBef>
              <a:buClr>
                <a:srgbClr val="FF0000"/>
              </a:buClr>
              <a:buFont typeface="Arial" charset="0"/>
              <a:buChar char="•"/>
            </a:pPr>
            <a:r>
              <a:rPr lang="en-US" sz="2000" dirty="0">
                <a:latin typeface="Arial" charset="0"/>
                <a:cs typeface="Arial" charset="0"/>
              </a:rPr>
              <a:t>Only took 5-30 MY</a:t>
            </a:r>
          </a:p>
          <a:p>
            <a:pPr>
              <a:spcBef>
                <a:spcPct val="50000"/>
              </a:spcBef>
              <a:buClr>
                <a:srgbClr val="FF0000"/>
              </a:buClr>
              <a:buFont typeface="Arial" charset="0"/>
              <a:buChar char="•"/>
            </a:pPr>
            <a:r>
              <a:rPr lang="en-US" sz="2000" dirty="0">
                <a:latin typeface="Arial" charset="0"/>
                <a:cs typeface="Arial" charset="0"/>
              </a:rPr>
              <a:t>Ended with a mass extinction</a:t>
            </a:r>
          </a:p>
        </p:txBody>
      </p:sp>
      <p:pic>
        <p:nvPicPr>
          <p:cNvPr id="52228" name="Picture 5" descr="http://upload.wikimedia.org/wikipedia/en/timeline/d26ccddaf1bbe4aff55b6289e536d7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4" y="5108575"/>
            <a:ext cx="81375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http://astrobio.net/albums/origins/a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726" y="1"/>
            <a:ext cx="3753356" cy="2758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Effect transition="in" filter="fade">
                                      <p:cBhvr>
                                        <p:cTn id="7" dur="500"/>
                                        <p:tgtEl>
                                          <p:spTgt spid="522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fade">
                                      <p:cBhvr>
                                        <p:cTn id="12" dur="500"/>
                                        <p:tgtEl>
                                          <p:spTgt spid="52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227">
                                            <p:txEl>
                                              <p:pRg st="3" end="3"/>
                                            </p:txEl>
                                          </p:spTgt>
                                        </p:tgtEl>
                                        <p:attrNameLst>
                                          <p:attrName>style.visibility</p:attrName>
                                        </p:attrNameLst>
                                      </p:cBhvr>
                                      <p:to>
                                        <p:strVal val="visible"/>
                                      </p:to>
                                    </p:set>
                                    <p:animEffect transition="in" filter="fade">
                                      <p:cBhvr>
                                        <p:cTn id="17" dur="500"/>
                                        <p:tgtEl>
                                          <p:spTgt spid="52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227">
                                            <p:txEl>
                                              <p:pRg st="4" end="4"/>
                                            </p:txEl>
                                          </p:spTgt>
                                        </p:tgtEl>
                                        <p:attrNameLst>
                                          <p:attrName>style.visibility</p:attrName>
                                        </p:attrNameLst>
                                      </p:cBhvr>
                                      <p:to>
                                        <p:strVal val="visible"/>
                                      </p:to>
                                    </p:set>
                                    <p:animEffect transition="in" filter="fade">
                                      <p:cBhvr>
                                        <p:cTn id="22" dur="500"/>
                                        <p:tgtEl>
                                          <p:spTgt spid="52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6" name="Picture 2" descr="lenoides serr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6" y="1616076"/>
            <a:ext cx="2995612" cy="4494213"/>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6907214" y="5656263"/>
            <a:ext cx="26146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latin typeface="Arial" charset="0"/>
                <a:cs typeface="Arial" charset="0"/>
              </a:rPr>
              <a:t>Lenoides serratus</a:t>
            </a:r>
          </a:p>
        </p:txBody>
      </p:sp>
      <p:pic>
        <p:nvPicPr>
          <p:cNvPr id="53252" name="Picture 4" descr="trilo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26" y="31750"/>
            <a:ext cx="2849562" cy="38354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 Box 5"/>
          <p:cNvSpPr txBox="1">
            <a:spLocks noChangeArrowheads="1"/>
          </p:cNvSpPr>
          <p:nvPr/>
        </p:nvSpPr>
        <p:spPr bwMode="auto">
          <a:xfrm>
            <a:off x="2251076" y="476251"/>
            <a:ext cx="325120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Arial" charset="0"/>
                <a:cs typeface="Arial" charset="0"/>
              </a:rPr>
              <a:t>Usually Fossils Look Like This</a:t>
            </a:r>
          </a:p>
        </p:txBody>
      </p:sp>
      <p:sp>
        <p:nvSpPr>
          <p:cNvPr id="53254" name="Line 6"/>
          <p:cNvSpPr>
            <a:spLocks noChangeShapeType="1"/>
          </p:cNvSpPr>
          <p:nvPr/>
        </p:nvSpPr>
        <p:spPr bwMode="auto">
          <a:xfrm>
            <a:off x="5445127" y="681038"/>
            <a:ext cx="1017587"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
        <p:nvSpPr>
          <p:cNvPr id="205831" name="Text Box 7"/>
          <p:cNvSpPr txBox="1">
            <a:spLocks noChangeArrowheads="1"/>
          </p:cNvSpPr>
          <p:nvPr/>
        </p:nvSpPr>
        <p:spPr bwMode="auto">
          <a:xfrm>
            <a:off x="5122863" y="4662488"/>
            <a:ext cx="2289212" cy="63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latin typeface="Arial" charset="0"/>
                <a:cs typeface="Arial" charset="0"/>
              </a:rPr>
              <a:t>Occasionally, </a:t>
            </a:r>
          </a:p>
          <a:p>
            <a:r>
              <a:rPr lang="en-US" sz="1800" dirty="0">
                <a:latin typeface="Arial" charset="0"/>
                <a:cs typeface="Arial" charset="0"/>
              </a:rPr>
              <a:t>They Look Like This!</a:t>
            </a:r>
          </a:p>
        </p:txBody>
      </p:sp>
      <p:sp>
        <p:nvSpPr>
          <p:cNvPr id="205832" name="Line 8"/>
          <p:cNvSpPr>
            <a:spLocks noChangeShapeType="1"/>
          </p:cNvSpPr>
          <p:nvPr/>
        </p:nvSpPr>
        <p:spPr bwMode="auto">
          <a:xfrm flipH="1">
            <a:off x="4511676" y="5003800"/>
            <a:ext cx="474662"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831"/>
                                        </p:tgtEl>
                                        <p:attrNameLst>
                                          <p:attrName>style.visibility</p:attrName>
                                        </p:attrNameLst>
                                      </p:cBhvr>
                                      <p:to>
                                        <p:strVal val="visible"/>
                                      </p:to>
                                    </p:set>
                                    <p:animEffect transition="in" filter="fade">
                                      <p:cBhvr>
                                        <p:cTn id="7" dur="500"/>
                                        <p:tgtEl>
                                          <p:spTgt spid="205831"/>
                                        </p:tgtEl>
                                      </p:cBhvr>
                                    </p:animEffect>
                                  </p:childTnLst>
                                </p:cTn>
                              </p:par>
                              <p:par>
                                <p:cTn id="8" presetID="10" presetClass="entr" presetSubtype="0" fill="hold" nodeType="withEffect">
                                  <p:stCondLst>
                                    <p:cond delay="0"/>
                                  </p:stCondLst>
                                  <p:childTnLst>
                                    <p:set>
                                      <p:cBhvr>
                                        <p:cTn id="9" dur="1" fill="hold">
                                          <p:stCondLst>
                                            <p:cond delay="0"/>
                                          </p:stCondLst>
                                        </p:cTn>
                                        <p:tgtEl>
                                          <p:spTgt spid="205826"/>
                                        </p:tgtEl>
                                        <p:attrNameLst>
                                          <p:attrName>style.visibility</p:attrName>
                                        </p:attrNameLst>
                                      </p:cBhvr>
                                      <p:to>
                                        <p:strVal val="visible"/>
                                      </p:to>
                                    </p:set>
                                    <p:animEffect transition="in" filter="fade">
                                      <p:cBhvr>
                                        <p:cTn id="10" dur="500"/>
                                        <p:tgtEl>
                                          <p:spTgt spid="2058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832"/>
                                        </p:tgtEl>
                                        <p:attrNameLst>
                                          <p:attrName>style.visibility</p:attrName>
                                        </p:attrNameLst>
                                      </p:cBhvr>
                                      <p:to>
                                        <p:strVal val="visible"/>
                                      </p:to>
                                    </p:set>
                                    <p:animEffect transition="in" filter="fade">
                                      <p:cBhvr>
                                        <p:cTn id="13" dur="500"/>
                                        <p:tgtEl>
                                          <p:spTgt spid="205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1" grpId="0"/>
      <p:bldP spid="2058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5298" name="Picture 3" descr="2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2659063"/>
            <a:ext cx="3200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http://www.bcfossils.ca/images/marrella_sample.jpg"/>
          <p:cNvPicPr>
            <a:picLocks noChangeAspect="1" noChangeArrowheads="1"/>
          </p:cNvPicPr>
          <p:nvPr/>
        </p:nvPicPr>
        <p:blipFill>
          <a:blip r:embed="rId3">
            <a:extLst>
              <a:ext uri="{28A0092B-C50C-407E-A947-70E740481C1C}">
                <a14:useLocalDpi xmlns:a14="http://schemas.microsoft.com/office/drawing/2010/main" val="0"/>
              </a:ext>
            </a:extLst>
          </a:blip>
          <a:srcRect l="2" r="1266"/>
          <a:stretch>
            <a:fillRect/>
          </a:stretch>
        </p:blipFill>
        <p:spPr bwMode="auto">
          <a:xfrm>
            <a:off x="1363663" y="1"/>
            <a:ext cx="3200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1"/>
          <p:cNvSpPr txBox="1">
            <a:spLocks noChangeArrowheads="1"/>
          </p:cNvSpPr>
          <p:nvPr/>
        </p:nvSpPr>
        <p:spPr bwMode="auto">
          <a:xfrm>
            <a:off x="1379539" y="2381251"/>
            <a:ext cx="1477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i="1">
                <a:latin typeface="Arial" charset="0"/>
                <a:cs typeface="Arial" charset="0"/>
              </a:rPr>
              <a:t>Marrella splendens</a:t>
            </a:r>
          </a:p>
        </p:txBody>
      </p:sp>
      <p:sp>
        <p:nvSpPr>
          <p:cNvPr id="55301" name="TextBox 6"/>
          <p:cNvSpPr txBox="1">
            <a:spLocks noChangeArrowheads="1"/>
          </p:cNvSpPr>
          <p:nvPr/>
        </p:nvSpPr>
        <p:spPr bwMode="auto">
          <a:xfrm>
            <a:off x="1392239" y="5811838"/>
            <a:ext cx="754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i="1">
                <a:solidFill>
                  <a:schemeClr val="bg1"/>
                </a:solidFill>
                <a:latin typeface="Arial" charset="0"/>
                <a:cs typeface="Arial" charset="0"/>
              </a:rPr>
              <a:t>Wiwaxia</a:t>
            </a:r>
          </a:p>
        </p:txBody>
      </p:sp>
      <p:pic>
        <p:nvPicPr>
          <p:cNvPr id="55302" name="Picture 6" descr="Wapt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6" y="0"/>
            <a:ext cx="21336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4"/>
          <p:cNvSpPr txBox="1">
            <a:spLocks noChangeArrowheads="1"/>
          </p:cNvSpPr>
          <p:nvPr/>
        </p:nvSpPr>
        <p:spPr bwMode="auto">
          <a:xfrm>
            <a:off x="6002338" y="5781675"/>
            <a:ext cx="814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solidFill>
                  <a:schemeClr val="bg1"/>
                </a:solidFill>
                <a:latin typeface="Arial" charset="0"/>
                <a:cs typeface="Arial" charset="0"/>
              </a:rPr>
              <a:t>Waptia</a:t>
            </a:r>
          </a:p>
        </p:txBody>
      </p:sp>
      <p:pic>
        <p:nvPicPr>
          <p:cNvPr id="55304" name="Picture 8" descr="http://burgess-shale.rom.on.ca/images/zoomify/waptia-rom-56947.jpg"/>
          <p:cNvPicPr>
            <a:picLocks noChangeAspect="1" noChangeArrowheads="1"/>
          </p:cNvPicPr>
          <p:nvPr/>
        </p:nvPicPr>
        <p:blipFill>
          <a:blip r:embed="rId5">
            <a:extLst>
              <a:ext uri="{28A0092B-C50C-407E-A947-70E740481C1C}">
                <a14:useLocalDpi xmlns:a14="http://schemas.microsoft.com/office/drawing/2010/main" val="0"/>
              </a:ext>
            </a:extLst>
          </a:blip>
          <a:srcRect l="67998" t="21826" b="24168"/>
          <a:stretch>
            <a:fillRect/>
          </a:stretch>
        </p:blipFill>
        <p:spPr bwMode="auto">
          <a:xfrm>
            <a:off x="6816726" y="-11113"/>
            <a:ext cx="2697162"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074l"/>
          <p:cNvPicPr>
            <a:picLocks noChangeAspect="1" noChangeArrowheads="1"/>
          </p:cNvPicPr>
          <p:nvPr/>
        </p:nvPicPr>
        <p:blipFill>
          <a:blip r:embed="rId2">
            <a:extLst>
              <a:ext uri="{28A0092B-C50C-407E-A947-70E740481C1C}">
                <a14:useLocalDpi xmlns:a14="http://schemas.microsoft.com/office/drawing/2010/main" val="0"/>
              </a:ext>
            </a:extLst>
          </a:blip>
          <a:srcRect l="5730" t="4820" r="38498"/>
          <a:stretch>
            <a:fillRect/>
          </a:stretch>
        </p:blipFill>
        <p:spPr bwMode="auto">
          <a:xfrm>
            <a:off x="1376363" y="1"/>
            <a:ext cx="4535488"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5887782" y="298449"/>
            <a:ext cx="4257674" cy="123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2500" dirty="0">
                <a:solidFill>
                  <a:srgbClr val="FF6600"/>
                </a:solidFill>
                <a:latin typeface="Arial" charset="0"/>
              </a:rPr>
              <a:t>First life-form?</a:t>
            </a:r>
          </a:p>
          <a:p>
            <a:pPr algn="ctr" eaLnBrk="1" hangingPunct="1">
              <a:defRPr/>
            </a:pPr>
            <a:endParaRPr lang="en-US" sz="2500" dirty="0">
              <a:solidFill>
                <a:schemeClr val="accent1">
                  <a:lumMod val="75000"/>
                </a:schemeClr>
              </a:solidFill>
              <a:latin typeface="Arial" charset="0"/>
            </a:endParaRPr>
          </a:p>
          <a:p>
            <a:pPr algn="ctr" eaLnBrk="1" hangingPunct="1">
              <a:defRPr/>
            </a:pPr>
            <a:r>
              <a:rPr lang="en-US" sz="2500" dirty="0">
                <a:solidFill>
                  <a:schemeClr val="accent1">
                    <a:lumMod val="75000"/>
                  </a:schemeClr>
                </a:solidFill>
                <a:latin typeface="Arial" charset="0"/>
              </a:rPr>
              <a:t>3.8 BYA fossils claimed</a:t>
            </a:r>
          </a:p>
        </p:txBody>
      </p:sp>
      <p:sp>
        <p:nvSpPr>
          <p:cNvPr id="28676" name="TextBox 1"/>
          <p:cNvSpPr txBox="1">
            <a:spLocks noChangeArrowheads="1"/>
          </p:cNvSpPr>
          <p:nvPr/>
        </p:nvSpPr>
        <p:spPr bwMode="auto">
          <a:xfrm>
            <a:off x="2524126" y="5829301"/>
            <a:ext cx="2241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a:latin typeface="Arial" charset="0"/>
                <a:cs typeface="Arial" charset="0"/>
              </a:rPr>
              <a:t>Schopf 1993. Science 260: 640-646.</a:t>
            </a:r>
          </a:p>
        </p:txBody>
      </p:sp>
      <p:pic>
        <p:nvPicPr>
          <p:cNvPr id="8" name="Picture 2" descr="0075l"/>
          <p:cNvPicPr>
            <a:picLocks noChangeAspect="1" noChangeArrowheads="1"/>
          </p:cNvPicPr>
          <p:nvPr/>
        </p:nvPicPr>
        <p:blipFill>
          <a:blip r:embed="rId3">
            <a:extLst>
              <a:ext uri="{28A0092B-C50C-407E-A947-70E740481C1C}">
                <a14:useLocalDpi xmlns:a14="http://schemas.microsoft.com/office/drawing/2010/main" val="0"/>
              </a:ext>
            </a:extLst>
          </a:blip>
          <a:srcRect t="3354" r="42584"/>
          <a:stretch>
            <a:fillRect/>
          </a:stretch>
        </p:blipFill>
        <p:spPr bwMode="auto">
          <a:xfrm>
            <a:off x="6138864" y="1690688"/>
            <a:ext cx="3192463"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8"/>
          <p:cNvSpPr txBox="1">
            <a:spLocks noChangeArrowheads="1"/>
          </p:cNvSpPr>
          <p:nvPr/>
        </p:nvSpPr>
        <p:spPr bwMode="auto">
          <a:xfrm>
            <a:off x="6577014" y="5795963"/>
            <a:ext cx="2316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000" dirty="0" err="1">
                <a:latin typeface="Arial" charset="0"/>
                <a:cs typeface="Arial" charset="0"/>
              </a:rPr>
              <a:t>Brasier</a:t>
            </a:r>
            <a:r>
              <a:rPr lang="en-US" sz="1000" dirty="0">
                <a:latin typeface="Arial" charset="0"/>
                <a:cs typeface="Arial" charset="0"/>
              </a:rPr>
              <a:t> et al. 2002. Nature 416, 76-81</a:t>
            </a:r>
          </a:p>
        </p:txBody>
      </p:sp>
    </p:spTree>
    <p:extLst>
      <p:ext uri="{BB962C8B-B14F-4D97-AF65-F5344CB8AC3E}">
        <p14:creationId xmlns:p14="http://schemas.microsoft.com/office/powerpoint/2010/main" val="34033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fade">
                                      <p:cBhvr>
                                        <p:cTn id="13" dur="500"/>
                                        <p:tgtEl>
                                          <p:spTgt spid="286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fade">
                                      <p:cBhvr>
                                        <p:cTn id="16" dur="500"/>
                                        <p:tgtEl>
                                          <p:spTgt spid="28676"/>
                                        </p:tgtEl>
                                      </p:cBhvr>
                                    </p:animEffect>
                                  </p:childTnLst>
                                </p:cTn>
                              </p:par>
                              <p:par>
                                <p:cTn id="17" presetID="10" presetClass="entr" presetSubtype="0" fill="hold" nodeType="with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ka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2" y="2682875"/>
            <a:ext cx="7316787"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6323" name="Text Box 4"/>
          <p:cNvSpPr txBox="1">
            <a:spLocks noChangeArrowheads="1"/>
          </p:cNvSpPr>
          <p:nvPr/>
        </p:nvSpPr>
        <p:spPr bwMode="auto">
          <a:xfrm>
            <a:off x="4049714" y="3290889"/>
            <a:ext cx="19288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Notochord</a:t>
            </a:r>
          </a:p>
          <a:p>
            <a:pPr algn="ctr" eaLnBrk="1" hangingPunct="1"/>
            <a:r>
              <a:rPr lang="en-US">
                <a:latin typeface="Arial" charset="0"/>
              </a:rPr>
              <a:t>Myomeres</a:t>
            </a:r>
          </a:p>
        </p:txBody>
      </p:sp>
      <p:pic>
        <p:nvPicPr>
          <p:cNvPr id="56324" name="Picture 6" descr="http://elementy.ru/images/news/yunnanozoon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4" y="31750"/>
            <a:ext cx="35353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1"/>
          <p:cNvSpPr>
            <a:spLocks noChangeArrowheads="1"/>
          </p:cNvSpPr>
          <p:nvPr/>
        </p:nvSpPr>
        <p:spPr bwMode="auto">
          <a:xfrm>
            <a:off x="1493839" y="5385254"/>
            <a:ext cx="1617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i="1">
                <a:latin typeface="Arial" charset="0"/>
              </a:rPr>
              <a:t>Pikaia gracilens</a:t>
            </a:r>
            <a:endParaRPr lang="en-US" sz="1600"/>
          </a:p>
        </p:txBody>
      </p:sp>
      <p:sp>
        <p:nvSpPr>
          <p:cNvPr id="56326" name="Rectangle 6"/>
          <p:cNvSpPr>
            <a:spLocks noChangeArrowheads="1"/>
          </p:cNvSpPr>
          <p:nvPr/>
        </p:nvSpPr>
        <p:spPr bwMode="auto">
          <a:xfrm>
            <a:off x="5292726" y="932657"/>
            <a:ext cx="2135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i="1">
                <a:latin typeface="Arial" charset="0"/>
              </a:rPr>
              <a:t>Yunnanozoon lividum</a:t>
            </a:r>
            <a:endParaRPr lang="en-US" sz="16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966" y="1"/>
            <a:ext cx="6267923" cy="6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1482725" y="2719729"/>
            <a:ext cx="1676400" cy="369320"/>
          </a:xfrm>
          <a:prstGeom prst="rect">
            <a:avLst/>
          </a:prstGeom>
          <a:noFill/>
          <a:ln>
            <a:noFill/>
          </a:ln>
        </p:spPr>
        <p:txBody>
          <a:bodyPr wrap="square"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dirty="0" err="1">
                <a:latin typeface="Arial" charset="0"/>
              </a:rPr>
              <a:t>Haikouichthys</a:t>
            </a:r>
            <a:endParaRPr lang="en-US" sz="1800" i="1" dirty="0">
              <a:latin typeface="Arial" charset="0"/>
            </a:endParaRPr>
          </a:p>
        </p:txBody>
      </p:sp>
    </p:spTree>
    <p:extLst>
      <p:ext uri="{BB962C8B-B14F-4D97-AF65-F5344CB8AC3E}">
        <p14:creationId xmlns:p14="http://schemas.microsoft.com/office/powerpoint/2010/main" val="3411322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cambr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4" y="1"/>
            <a:ext cx="8137525"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3140077" y="273051"/>
            <a:ext cx="456882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b="1" dirty="0">
                <a:solidFill>
                  <a:schemeClr val="bg1"/>
                </a:solidFill>
                <a:latin typeface="Arial" charset="0"/>
                <a:cs typeface="Arial" charset="0"/>
              </a:rPr>
              <a:t>Cambrian Assemblage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42" name="Picture 2" descr="red star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691" y="612618"/>
            <a:ext cx="2664474" cy="1745673"/>
          </a:xfrm>
          <a:prstGeom prst="rect">
            <a:avLst/>
          </a:prstGeom>
          <a:noFill/>
          <a:extLst>
            <a:ext uri="{909E8E84-426E-40DD-AFC4-6F175D3DCCD1}">
              <a14:hiddenFill xmlns:a14="http://schemas.microsoft.com/office/drawing/2010/main">
                <a:solidFill>
                  <a:srgbClr val="FFFFFF"/>
                </a:solidFill>
              </a14:hiddenFill>
            </a:ext>
          </a:extLst>
        </p:spPr>
      </p:pic>
      <p:pic>
        <p:nvPicPr>
          <p:cNvPr id="215043" name="Picture 3" descr="flatwr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631" y="4560588"/>
            <a:ext cx="2051334" cy="1372714"/>
          </a:xfrm>
          <a:prstGeom prst="rect">
            <a:avLst/>
          </a:prstGeom>
          <a:noFill/>
          <a:extLst>
            <a:ext uri="{909E8E84-426E-40DD-AFC4-6F175D3DCCD1}">
              <a14:hiddenFill xmlns:a14="http://schemas.microsoft.com/office/drawing/2010/main">
                <a:solidFill>
                  <a:srgbClr val="FFFFFF"/>
                </a:solidFill>
              </a14:hiddenFill>
            </a:ext>
          </a:extLst>
        </p:spPr>
      </p:pic>
      <p:pic>
        <p:nvPicPr>
          <p:cNvPr id="215044" name="Picture 4" descr="sidebar-cr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443" y="2450467"/>
            <a:ext cx="1299744" cy="1937115"/>
          </a:xfrm>
          <a:prstGeom prst="rect">
            <a:avLst/>
          </a:prstGeom>
          <a:noFill/>
          <a:extLst>
            <a:ext uri="{909E8E84-426E-40DD-AFC4-6F175D3DCCD1}">
              <a14:hiddenFill xmlns:a14="http://schemas.microsoft.com/office/drawing/2010/main">
                <a:solidFill>
                  <a:srgbClr val="FFFFFF"/>
                </a:solidFill>
              </a14:hiddenFill>
            </a:ext>
          </a:extLst>
        </p:spPr>
      </p:pic>
      <p:sp>
        <p:nvSpPr>
          <p:cNvPr id="215045" name="Text Box 5"/>
          <p:cNvSpPr txBox="1">
            <a:spLocks noChangeArrowheads="1"/>
          </p:cNvSpPr>
          <p:nvPr/>
        </p:nvSpPr>
        <p:spPr bwMode="auto">
          <a:xfrm>
            <a:off x="1647615" y="1386682"/>
            <a:ext cx="4543451" cy="162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lvl1pPr marL="228600" indent="-2286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3300"/>
              </a:buClr>
              <a:buFont typeface="Wingdings" pitchFamily="2" charset="2"/>
              <a:buChar char="§"/>
            </a:pPr>
            <a:r>
              <a:rPr lang="en-US" sz="2000" dirty="0">
                <a:latin typeface="Arial" charset="0"/>
              </a:rPr>
              <a:t>DIVERSIFICATION DURING THE PRECAMBRIAN PERIOD RESULTED IN THE ORIGIN OF VIRTUALY </a:t>
            </a:r>
            <a:r>
              <a:rPr lang="en-US" sz="2000" b="1" dirty="0">
                <a:latin typeface="Arial" charset="0"/>
              </a:rPr>
              <a:t>ALL</a:t>
            </a:r>
            <a:r>
              <a:rPr lang="en-US" sz="2000" dirty="0">
                <a:latin typeface="Arial" charset="0"/>
              </a:rPr>
              <a:t> THE EXTANT MAJOR ANIMAL PHYLA!!</a:t>
            </a:r>
          </a:p>
        </p:txBody>
      </p:sp>
      <p:pic>
        <p:nvPicPr>
          <p:cNvPr id="215046" name="Picture 6" descr="JellyFish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748" y="4492521"/>
            <a:ext cx="2172832" cy="1500343"/>
          </a:xfrm>
          <a:prstGeom prst="rect">
            <a:avLst/>
          </a:prstGeom>
          <a:noFill/>
          <a:extLst>
            <a:ext uri="{909E8E84-426E-40DD-AFC4-6F175D3DCCD1}">
              <a14:hiddenFill xmlns:a14="http://schemas.microsoft.com/office/drawing/2010/main">
                <a:solidFill>
                  <a:srgbClr val="FFFFFF"/>
                </a:solidFill>
              </a14:hiddenFill>
            </a:ext>
          </a:extLst>
        </p:spPr>
      </p:pic>
      <p:pic>
        <p:nvPicPr>
          <p:cNvPr id="215047" name="Picture 7" descr="blueringed octop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02" y="3403425"/>
            <a:ext cx="2603726" cy="2613546"/>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87526" y="396081"/>
            <a:ext cx="4136069" cy="523220"/>
          </a:xfrm>
          <a:prstGeom prst="rect">
            <a:avLst/>
          </a:prstGeom>
          <a:noFill/>
        </p:spPr>
        <p:txBody>
          <a:bodyPr wrap="none" rtlCol="0">
            <a:spAutoFit/>
          </a:bodyPr>
          <a:lstStyle/>
          <a:p>
            <a:r>
              <a:rPr lang="en-US" sz="2800" b="1" dirty="0">
                <a:latin typeface="Arial" pitchFamily="34" charset="0"/>
                <a:cs typeface="Arial" pitchFamily="34" charset="0"/>
              </a:rPr>
              <a:t>Origin of Modern Phyla</a:t>
            </a:r>
          </a:p>
        </p:txBody>
      </p:sp>
    </p:spTree>
    <p:extLst>
      <p:ext uri="{BB962C8B-B14F-4D97-AF65-F5344CB8AC3E}">
        <p14:creationId xmlns:p14="http://schemas.microsoft.com/office/powerpoint/2010/main" val="472290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2" descr="Fossil embryo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745" y="3199219"/>
            <a:ext cx="2034381" cy="198107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3779" name="Picture 3" descr="Fossil embry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25" y="1021028"/>
            <a:ext cx="2034381" cy="227745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3780" name="Picture 4" descr="Fossil embryo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132" y="1"/>
            <a:ext cx="1155642" cy="6126163"/>
          </a:xfrm>
          <a:prstGeom prst="rect">
            <a:avLst/>
          </a:prstGeom>
          <a:noFill/>
          <a:extLst>
            <a:ext uri="{909E8E84-426E-40DD-AFC4-6F175D3DCCD1}">
              <a14:hiddenFill xmlns:a14="http://schemas.microsoft.com/office/drawing/2010/main">
                <a:solidFill>
                  <a:srgbClr val="FFFFFF"/>
                </a:solidFill>
              </a14:hiddenFill>
            </a:ext>
          </a:extLst>
        </p:spPr>
      </p:pic>
      <p:sp>
        <p:nvSpPr>
          <p:cNvPr id="203781" name="Text Box 5"/>
          <p:cNvSpPr txBox="1">
            <a:spLocks noChangeArrowheads="1"/>
          </p:cNvSpPr>
          <p:nvPr/>
        </p:nvSpPr>
        <p:spPr bwMode="auto">
          <a:xfrm>
            <a:off x="1647614" y="272275"/>
            <a:ext cx="4814702" cy="46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altLang="en-US" sz="2500" b="1">
                <a:solidFill>
                  <a:srgbClr val="0000FF"/>
                </a:solidFill>
                <a:latin typeface="Arial" panose="020B0604020202020204" pitchFamily="34" charset="0"/>
                <a:cs typeface="Arial" panose="020B0604020202020204" pitchFamily="34" charset="0"/>
              </a:rPr>
              <a:t>EARLY METAZOAN EMBRYOS </a:t>
            </a:r>
          </a:p>
        </p:txBody>
      </p:sp>
      <p:sp>
        <p:nvSpPr>
          <p:cNvPr id="203783" name="Text Box 7"/>
          <p:cNvSpPr txBox="1">
            <a:spLocks noChangeArrowheads="1"/>
          </p:cNvSpPr>
          <p:nvPr/>
        </p:nvSpPr>
        <p:spPr bwMode="auto">
          <a:xfrm>
            <a:off x="1520436" y="1291884"/>
            <a:ext cx="3242357" cy="131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pPr algn="ctr"/>
            <a:r>
              <a:rPr lang="en-US" altLang="en-US" sz="2000" dirty="0">
                <a:latin typeface="Arial" panose="020B0604020202020204" pitchFamily="34" charset="0"/>
                <a:cs typeface="Arial" panose="020B0604020202020204" pitchFamily="34" charset="0"/>
              </a:rPr>
              <a:t>From the </a:t>
            </a:r>
            <a:r>
              <a:rPr lang="en-US" altLang="en-US" sz="2000" dirty="0" err="1">
                <a:latin typeface="Arial" panose="020B0604020202020204" pitchFamily="34" charset="0"/>
                <a:cs typeface="Arial" panose="020B0604020202020204" pitchFamily="34" charset="0"/>
              </a:rPr>
              <a:t>Doushantuo</a:t>
            </a:r>
            <a:endParaRPr lang="en-US" altLang="en-US" sz="2000" dirty="0">
              <a:latin typeface="Arial" panose="020B0604020202020204" pitchFamily="34" charset="0"/>
              <a:cs typeface="Arial" panose="020B0604020202020204" pitchFamily="34" charset="0"/>
            </a:endParaRPr>
          </a:p>
          <a:p>
            <a:pPr algn="ctr"/>
            <a:r>
              <a:rPr lang="en-US" altLang="en-US" sz="2000" dirty="0">
                <a:latin typeface="Arial" panose="020B0604020202020204" pitchFamily="34" charset="0"/>
                <a:cs typeface="Arial" panose="020B0604020202020204" pitchFamily="34" charset="0"/>
              </a:rPr>
              <a:t>Formation, Southern China</a:t>
            </a:r>
          </a:p>
          <a:p>
            <a:pPr algn="ctr"/>
            <a:endParaRPr lang="en-US" altLang="en-US" sz="2000" dirty="0">
              <a:latin typeface="Arial" panose="020B0604020202020204" pitchFamily="34" charset="0"/>
              <a:cs typeface="Arial" panose="020B0604020202020204" pitchFamily="34" charset="0"/>
            </a:endParaRPr>
          </a:p>
          <a:p>
            <a:pPr algn="ctr"/>
            <a:r>
              <a:rPr lang="en-US" altLang="en-US" sz="2000" b="1" dirty="0">
                <a:solidFill>
                  <a:srgbClr val="FF3300"/>
                </a:solidFill>
                <a:latin typeface="Arial" panose="020B0604020202020204" pitchFamily="34" charset="0"/>
                <a:cs typeface="Arial" panose="020B0604020202020204" pitchFamily="34" charset="0"/>
              </a:rPr>
              <a:t>570 MYA</a:t>
            </a:r>
          </a:p>
        </p:txBody>
      </p:sp>
      <p:sp>
        <p:nvSpPr>
          <p:cNvPr id="203784" name="Text Box 8"/>
          <p:cNvSpPr txBox="1">
            <a:spLocks noChangeArrowheads="1"/>
          </p:cNvSpPr>
          <p:nvPr/>
        </p:nvSpPr>
        <p:spPr bwMode="auto">
          <a:xfrm>
            <a:off x="2461366" y="5717752"/>
            <a:ext cx="164656" cy="4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endParaRPr lang="en-US" altLang="en-US"/>
          </a:p>
        </p:txBody>
      </p:sp>
      <p:sp>
        <p:nvSpPr>
          <p:cNvPr id="203785" name="Text Box 9"/>
          <p:cNvSpPr txBox="1">
            <a:spLocks noChangeArrowheads="1"/>
          </p:cNvSpPr>
          <p:nvPr/>
        </p:nvSpPr>
        <p:spPr bwMode="auto">
          <a:xfrm>
            <a:off x="2515052" y="5543328"/>
            <a:ext cx="2043311" cy="25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altLang="en-US" sz="1100" b="1"/>
              <a:t>FROM: Xiao et al. 1998 </a:t>
            </a:r>
            <a:r>
              <a:rPr lang="en-US" altLang="en-US" sz="1100" b="1" i="1"/>
              <a:t>Nature</a:t>
            </a:r>
          </a:p>
        </p:txBody>
      </p:sp>
    </p:spTree>
    <p:extLst>
      <p:ext uri="{BB962C8B-B14F-4D97-AF65-F5344CB8AC3E}">
        <p14:creationId xmlns:p14="http://schemas.microsoft.com/office/powerpoint/2010/main" val="955955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44" name="Picture 4" descr="nature05520-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431" y="1701712"/>
            <a:ext cx="6226095" cy="2499831"/>
          </a:xfrm>
          <a:prstGeom prst="rect">
            <a:avLst/>
          </a:prstGeom>
          <a:noFill/>
          <a:extLst>
            <a:ext uri="{909E8E84-426E-40DD-AFC4-6F175D3DCCD1}">
              <a14:hiddenFill xmlns:a14="http://schemas.microsoft.com/office/drawing/2010/main">
                <a:solidFill>
                  <a:srgbClr val="FFFFFF"/>
                </a:solidFill>
              </a14:hiddenFill>
            </a:ext>
          </a:extLst>
        </p:spPr>
      </p:pic>
      <p:pic>
        <p:nvPicPr>
          <p:cNvPr id="266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989" y="136137"/>
            <a:ext cx="7342377" cy="125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508" y="5785821"/>
            <a:ext cx="1733463" cy="12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380" y="4557752"/>
            <a:ext cx="5221579" cy="94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773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639" y="106363"/>
            <a:ext cx="5119702" cy="166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706" y="853281"/>
            <a:ext cx="3682442"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97125" y="5649417"/>
            <a:ext cx="2029338" cy="461665"/>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Science</a:t>
            </a:r>
            <a:r>
              <a:rPr lang="en-US" dirty="0">
                <a:latin typeface="Arial" panose="020B0604020202020204" pitchFamily="34" charset="0"/>
                <a:cs typeface="Arial" panose="020B0604020202020204" pitchFamily="34" charset="0"/>
              </a:rPr>
              <a:t> 2011</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1815307"/>
            <a:ext cx="316230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400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362202" y="250825"/>
            <a:ext cx="6129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solidFill>
                  <a:srgbClr val="FF6600"/>
                </a:solidFill>
                <a:latin typeface="Arial" charset="0"/>
                <a:cs typeface="Arial" charset="0"/>
              </a:rPr>
              <a:t>WHAT PRECIPITATED THE EXPLOSION?</a:t>
            </a:r>
          </a:p>
        </p:txBody>
      </p:sp>
      <p:sp>
        <p:nvSpPr>
          <p:cNvPr id="59395" name="Text Box 3"/>
          <p:cNvSpPr txBox="1">
            <a:spLocks noChangeArrowheads="1"/>
          </p:cNvSpPr>
          <p:nvPr/>
        </p:nvSpPr>
        <p:spPr bwMode="auto">
          <a:xfrm>
            <a:off x="1254125" y="1249364"/>
            <a:ext cx="7732713" cy="374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FF0000"/>
              </a:buClr>
              <a:buFont typeface="Wingdings" pitchFamily="2" charset="2"/>
              <a:buChar char="§"/>
            </a:pPr>
            <a:r>
              <a:rPr lang="en-US" sz="2800" dirty="0">
                <a:latin typeface="Arial" charset="0"/>
              </a:rPr>
              <a:t>Increasing oxygen levels in the atmosphere</a:t>
            </a:r>
          </a:p>
          <a:p>
            <a:pPr>
              <a:spcBef>
                <a:spcPct val="50000"/>
              </a:spcBef>
              <a:buClr>
                <a:srgbClr val="FF0000"/>
              </a:buClr>
              <a:buFont typeface="Wingdings" pitchFamily="2" charset="2"/>
              <a:buChar char="§"/>
            </a:pPr>
            <a:r>
              <a:rPr lang="en-US" sz="2800" dirty="0">
                <a:latin typeface="Arial" charset="0"/>
              </a:rPr>
              <a:t>Vacant ecological niches </a:t>
            </a:r>
          </a:p>
          <a:p>
            <a:pPr>
              <a:spcBef>
                <a:spcPct val="50000"/>
              </a:spcBef>
              <a:buClr>
                <a:srgbClr val="FF0000"/>
              </a:buClr>
              <a:buFont typeface="Wingdings" pitchFamily="2" charset="2"/>
              <a:buChar char="§"/>
            </a:pPr>
            <a:r>
              <a:rPr lang="en-US" sz="2800" dirty="0">
                <a:latin typeface="Arial" charset="0"/>
              </a:rPr>
              <a:t>Key innovations</a:t>
            </a:r>
          </a:p>
          <a:p>
            <a:pPr>
              <a:spcBef>
                <a:spcPct val="50000"/>
              </a:spcBef>
              <a:buClr>
                <a:srgbClr val="FF0000"/>
              </a:buClr>
              <a:buFont typeface="Wingdings" pitchFamily="2" charset="2"/>
              <a:buChar char="§"/>
            </a:pPr>
            <a:r>
              <a:rPr lang="en-US" sz="2800" dirty="0">
                <a:latin typeface="Arial" charset="0"/>
              </a:rPr>
              <a:t>Evolution of hard parts</a:t>
            </a:r>
          </a:p>
          <a:p>
            <a:pPr>
              <a:spcBef>
                <a:spcPct val="50000"/>
              </a:spcBef>
              <a:buClr>
                <a:srgbClr val="FF0000"/>
              </a:buClr>
              <a:buFont typeface="Wingdings" pitchFamily="2" charset="2"/>
              <a:buChar char="§"/>
            </a:pPr>
            <a:r>
              <a:rPr lang="en-US" sz="2800" dirty="0">
                <a:latin typeface="Arial" charset="0"/>
              </a:rPr>
              <a:t>Abiotic changes</a:t>
            </a:r>
          </a:p>
          <a:p>
            <a:pPr>
              <a:spcBef>
                <a:spcPct val="50000"/>
              </a:spcBef>
              <a:buClr>
                <a:srgbClr val="FF0000"/>
              </a:buClr>
              <a:buFont typeface="Wingdings" pitchFamily="2" charset="2"/>
              <a:buChar char="§"/>
            </a:pPr>
            <a:r>
              <a:rPr lang="en-US" sz="2800" dirty="0">
                <a:latin typeface="Arial" charset="0"/>
              </a:rPr>
              <a:t>Nobody knows for sure.</a:t>
            </a:r>
          </a:p>
        </p:txBody>
      </p:sp>
    </p:spTree>
    <p:extLst>
      <p:ext uri="{BB962C8B-B14F-4D97-AF65-F5344CB8AC3E}">
        <p14:creationId xmlns:p14="http://schemas.microsoft.com/office/powerpoint/2010/main" val="12900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fade">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drosophila hox ge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725" y="117184"/>
            <a:ext cx="6971322" cy="5891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1F7308-6890-6338-66F8-CEA042DE9A29}"/>
              </a:ext>
            </a:extLst>
          </p:cNvPr>
          <p:cNvSpPr txBox="1"/>
          <p:nvPr/>
        </p:nvSpPr>
        <p:spPr>
          <a:xfrm>
            <a:off x="492125" y="319881"/>
            <a:ext cx="4038600"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diverse body plans appear suddenly, genetic architecture must be present</a:t>
            </a:r>
          </a:p>
        </p:txBody>
      </p:sp>
    </p:spTree>
    <p:extLst>
      <p:ext uri="{BB962C8B-B14F-4D97-AF65-F5344CB8AC3E}">
        <p14:creationId xmlns:p14="http://schemas.microsoft.com/office/powerpoint/2010/main" val="38586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fade">
                                      <p:cBhvr>
                                        <p:cTn id="7" dur="500"/>
                                        <p:tgtEl>
                                          <p:spTgt spid="216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ucl.ac.uk/%7Eucbzwdr/teaching/b250-99/flyhea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38100"/>
            <a:ext cx="8137525" cy="260400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encrypted-tbn2.gstatic.com/images?q=tbn:ANd9GcSjGK0YQH3hYuX8ysUG8EwJZZVLJbaNa3BWtL4K8VtfcLAYPY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6" y="2758282"/>
            <a:ext cx="4562945"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7925" y="3444082"/>
            <a:ext cx="2667001"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Gives new meaning to butthead</a:t>
            </a:r>
          </a:p>
        </p:txBody>
      </p:sp>
    </p:spTree>
    <p:extLst>
      <p:ext uri="{BB962C8B-B14F-4D97-AF65-F5344CB8AC3E}">
        <p14:creationId xmlns:p14="http://schemas.microsoft.com/office/powerpoint/2010/main" val="262666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vidence for early life in earth’s oldest hydrothermal vent precipi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281" y="1235343"/>
            <a:ext cx="6459573" cy="4890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484" y="5719873"/>
            <a:ext cx="269817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Dodd et al. 2017. Nature</a:t>
            </a:r>
          </a:p>
        </p:txBody>
      </p:sp>
      <p:sp>
        <p:nvSpPr>
          <p:cNvPr id="3" name="TextBox 2"/>
          <p:cNvSpPr txBox="1"/>
          <p:nvPr/>
        </p:nvSpPr>
        <p:spPr>
          <a:xfrm>
            <a:off x="153027" y="1354186"/>
            <a:ext cx="3768098" cy="4154984"/>
          </a:xfrm>
          <a:prstGeom prst="rect">
            <a:avLst/>
          </a:prstGeom>
          <a:noFill/>
        </p:spPr>
        <p:txBody>
          <a:bodyPr wrap="square" rtlCol="0">
            <a:spAutoFit/>
          </a:bodyPr>
          <a:lstStyle/>
          <a:p>
            <a:pPr marL="458903" indent="-458903">
              <a:buFont typeface="Arial" panose="020B0604020202020204" pitchFamily="34" charset="0"/>
              <a:buChar char="•"/>
            </a:pPr>
            <a:r>
              <a:rPr lang="en-US" dirty="0">
                <a:latin typeface="Arial" panose="020B0604020202020204" pitchFamily="34" charset="0"/>
                <a:cs typeface="Arial" panose="020B0604020202020204" pitchFamily="34" charset="0"/>
              </a:rPr>
              <a:t>3.7-4.2 BYA, Greenland</a:t>
            </a:r>
          </a:p>
          <a:p>
            <a:pPr marL="458903" indent="-45890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8903" indent="-458903">
              <a:buFont typeface="Arial" panose="020B0604020202020204" pitchFamily="34" charset="0"/>
              <a:buChar char="•"/>
            </a:pPr>
            <a:r>
              <a:rPr lang="en-US" dirty="0">
                <a:latin typeface="Arial" panose="020B0604020202020204" pitchFamily="34" charset="0"/>
                <a:cs typeface="Arial" panose="020B0604020202020204" pitchFamily="34" charset="0"/>
              </a:rPr>
              <a:t>Filamentous “microorganisms”</a:t>
            </a:r>
          </a:p>
          <a:p>
            <a:pPr marL="458903" indent="-45890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8903" indent="-458903">
              <a:buFont typeface="Arial" panose="020B0604020202020204" pitchFamily="34" charset="0"/>
              <a:buChar char="•"/>
            </a:pPr>
            <a:r>
              <a:rPr lang="en-US" dirty="0">
                <a:latin typeface="Arial" panose="020B0604020202020204" pitchFamily="34" charset="0"/>
                <a:cs typeface="Arial" panose="020B0604020202020204" pitchFamily="34" charset="0"/>
              </a:rPr>
              <a:t>Large amounts of </a:t>
            </a:r>
            <a:r>
              <a:rPr lang="en-US" dirty="0" err="1">
                <a:latin typeface="Arial" panose="020B0604020202020204" pitchFamily="34" charset="0"/>
                <a:cs typeface="Arial" panose="020B0604020202020204" pitchFamily="34" charset="0"/>
              </a:rPr>
              <a:t>haematite</a:t>
            </a:r>
            <a:r>
              <a:rPr lang="en-US" dirty="0">
                <a:latin typeface="Arial" panose="020B0604020202020204" pitchFamily="34" charset="0"/>
                <a:cs typeface="Arial" panose="020B0604020202020204" pitchFamily="34" charset="0"/>
              </a:rPr>
              <a:t> (iron oxide)</a:t>
            </a:r>
          </a:p>
          <a:p>
            <a:pPr marL="458903" indent="-45890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8903" indent="-458903">
              <a:buFont typeface="Arial" panose="020B0604020202020204" pitchFamily="34" charset="0"/>
              <a:buChar char="•"/>
            </a:pPr>
            <a:r>
              <a:rPr lang="en-US" dirty="0">
                <a:latin typeface="Arial" panose="020B0604020202020204" pitchFamily="34" charset="0"/>
                <a:cs typeface="Arial" panose="020B0604020202020204" pitchFamily="34" charset="0"/>
              </a:rPr>
              <a:t>Common around hydrothermal vents </a:t>
            </a:r>
          </a:p>
        </p:txBody>
      </p:sp>
      <p:sp>
        <p:nvSpPr>
          <p:cNvPr id="4" name="TextBox 3"/>
          <p:cNvSpPr txBox="1"/>
          <p:nvPr/>
        </p:nvSpPr>
        <p:spPr>
          <a:xfrm>
            <a:off x="2701925" y="121699"/>
            <a:ext cx="5772734" cy="751424"/>
          </a:xfrm>
          <a:prstGeom prst="rect">
            <a:avLst/>
          </a:prstGeom>
          <a:noFill/>
        </p:spPr>
        <p:txBody>
          <a:bodyPr wrap="none" rtlCol="0">
            <a:spAutoFit/>
          </a:bodyPr>
          <a:lstStyle/>
          <a:p>
            <a:r>
              <a:rPr lang="en-US" sz="4283" dirty="0">
                <a:latin typeface="Arial" panose="020B0604020202020204" pitchFamily="34" charset="0"/>
                <a:cs typeface="Arial" panose="020B0604020202020204" pitchFamily="34" charset="0"/>
              </a:rPr>
              <a:t>Oldest Fossil Evidence</a:t>
            </a:r>
          </a:p>
        </p:txBody>
      </p:sp>
    </p:spTree>
    <p:extLst>
      <p:ext uri="{BB962C8B-B14F-4D97-AF65-F5344CB8AC3E}">
        <p14:creationId xmlns:p14="http://schemas.microsoft.com/office/powerpoint/2010/main" val="4163896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7" name="Picture 5" descr="The genesis and evolution of homeobox gene clu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337" y="391245"/>
            <a:ext cx="5410199" cy="5674966"/>
          </a:xfrm>
          <a:prstGeom prst="rect">
            <a:avLst/>
          </a:prstGeom>
          <a:noFill/>
          <a:extLst>
            <a:ext uri="{909E8E84-426E-40DD-AFC4-6F175D3DCCD1}">
              <a14:hiddenFill xmlns:a14="http://schemas.microsoft.com/office/drawing/2010/main">
                <a:solidFill>
                  <a:srgbClr val="FFFFFF"/>
                </a:solidFill>
              </a14:hiddenFill>
            </a:ext>
          </a:extLst>
        </p:spPr>
      </p:pic>
      <p:sp>
        <p:nvSpPr>
          <p:cNvPr id="269318" name="Text Box 6"/>
          <p:cNvSpPr txBox="1">
            <a:spLocks noChangeArrowheads="1"/>
          </p:cNvSpPr>
          <p:nvPr/>
        </p:nvSpPr>
        <p:spPr bwMode="auto">
          <a:xfrm>
            <a:off x="796925" y="413321"/>
            <a:ext cx="4026112" cy="8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algn="ctr"/>
            <a:r>
              <a:rPr lang="en-US" b="1" dirty="0">
                <a:latin typeface="Arial" pitchFamily="34" charset="0"/>
                <a:cs typeface="Arial" pitchFamily="34" charset="0"/>
              </a:rPr>
              <a:t>Complexity occurs through HOX duplication</a:t>
            </a:r>
          </a:p>
        </p:txBody>
      </p:sp>
      <p:sp>
        <p:nvSpPr>
          <p:cNvPr id="269319" name="Text Box 7"/>
          <p:cNvSpPr txBox="1">
            <a:spLocks noChangeArrowheads="1"/>
          </p:cNvSpPr>
          <p:nvPr/>
        </p:nvSpPr>
        <p:spPr bwMode="auto">
          <a:xfrm>
            <a:off x="720726" y="2072482"/>
            <a:ext cx="4026112" cy="25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34950" indent="-23495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a:buClr>
                <a:srgbClr val="FF3300"/>
              </a:buClr>
            </a:pPr>
            <a:r>
              <a:rPr lang="en-US" sz="2000" b="1" u="sng" dirty="0">
                <a:latin typeface="Arial" charset="0"/>
              </a:rPr>
              <a:t>How new structures appear</a:t>
            </a:r>
          </a:p>
          <a:p>
            <a:pPr>
              <a:buClr>
                <a:srgbClr val="FF3300"/>
              </a:buClr>
              <a:buFont typeface="Wingdings" pitchFamily="2" charset="2"/>
              <a:buChar char="§"/>
            </a:pPr>
            <a:endParaRPr lang="en-US" sz="2000" dirty="0">
              <a:latin typeface="Arial" charset="0"/>
            </a:endParaRPr>
          </a:p>
          <a:p>
            <a:pPr>
              <a:buClr>
                <a:srgbClr val="FF3300"/>
              </a:buClr>
              <a:buFont typeface="Wingdings" pitchFamily="2" charset="2"/>
              <a:buChar char="§"/>
            </a:pPr>
            <a:r>
              <a:rPr lang="en-US" sz="2000" dirty="0">
                <a:latin typeface="Arial" charset="0"/>
              </a:rPr>
              <a:t>Expansion of a gene family</a:t>
            </a:r>
          </a:p>
          <a:p>
            <a:pPr>
              <a:buClr>
                <a:srgbClr val="FF3300"/>
              </a:buClr>
              <a:buFont typeface="Wingdings" pitchFamily="2" charset="2"/>
              <a:buChar char="§"/>
            </a:pPr>
            <a:endParaRPr lang="en-US" sz="2000" dirty="0">
              <a:latin typeface="Arial" charset="0"/>
            </a:endParaRPr>
          </a:p>
          <a:p>
            <a:pPr>
              <a:buClr>
                <a:srgbClr val="FF3300"/>
              </a:buClr>
              <a:buFont typeface="Wingdings" pitchFamily="2" charset="2"/>
              <a:buChar char="§"/>
            </a:pPr>
            <a:r>
              <a:rPr lang="en-US" sz="2000" dirty="0">
                <a:latin typeface="Arial" charset="0"/>
              </a:rPr>
              <a:t>Acquisition of novel gene function</a:t>
            </a:r>
          </a:p>
          <a:p>
            <a:pPr>
              <a:buClr>
                <a:srgbClr val="FF3300"/>
              </a:buClr>
              <a:buFont typeface="Wingdings" pitchFamily="2" charset="2"/>
              <a:buChar char="§"/>
            </a:pPr>
            <a:endParaRPr lang="en-US" sz="2000" dirty="0">
              <a:latin typeface="Arial" charset="0"/>
            </a:endParaRPr>
          </a:p>
          <a:p>
            <a:pPr>
              <a:buClr>
                <a:srgbClr val="FF3300"/>
              </a:buClr>
              <a:buFont typeface="Wingdings" pitchFamily="2" charset="2"/>
              <a:buChar char="§"/>
            </a:pPr>
            <a:r>
              <a:rPr lang="en-US" sz="2000" dirty="0">
                <a:latin typeface="Arial" charset="0"/>
              </a:rPr>
              <a:t>Increasing complexity</a:t>
            </a:r>
          </a:p>
        </p:txBody>
      </p:sp>
      <p:sp>
        <p:nvSpPr>
          <p:cNvPr id="269320" name="Text Box 8"/>
          <p:cNvSpPr txBox="1">
            <a:spLocks noChangeArrowheads="1"/>
          </p:cNvSpPr>
          <p:nvPr/>
        </p:nvSpPr>
        <p:spPr bwMode="auto">
          <a:xfrm>
            <a:off x="480670" y="4914903"/>
            <a:ext cx="4964455" cy="10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r>
              <a:rPr lang="en-US" sz="2000" dirty="0">
                <a:solidFill>
                  <a:srgbClr val="FF6600"/>
                </a:solidFill>
                <a:latin typeface="Arial" pitchFamily="34" charset="0"/>
                <a:cs typeface="Arial" pitchFamily="34" charset="0"/>
              </a:rPr>
              <a:t>Assumes morphological complexity correlated with genetic/genomic complexity – does it?</a:t>
            </a:r>
          </a:p>
        </p:txBody>
      </p:sp>
    </p:spTree>
    <p:extLst>
      <p:ext uri="{BB962C8B-B14F-4D97-AF65-F5344CB8AC3E}">
        <p14:creationId xmlns:p14="http://schemas.microsoft.com/office/powerpoint/2010/main" val="26337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19"/>
                                        </p:tgtEl>
                                        <p:attrNameLst>
                                          <p:attrName>style.visibility</p:attrName>
                                        </p:attrNameLst>
                                      </p:cBhvr>
                                      <p:to>
                                        <p:strVal val="visible"/>
                                      </p:to>
                                    </p:set>
                                    <p:animEffect transition="in" filter="fade">
                                      <p:cBhvr>
                                        <p:cTn id="7" dur="500"/>
                                        <p:tgtEl>
                                          <p:spTgt spid="2693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9320"/>
                                        </p:tgtEl>
                                        <p:attrNameLst>
                                          <p:attrName>style.visibility</p:attrName>
                                        </p:attrNameLst>
                                      </p:cBhvr>
                                      <p:to>
                                        <p:strVal val="visible"/>
                                      </p:to>
                                    </p:set>
                                    <p:animEffect transition="in" filter="fade">
                                      <p:cBhvr>
                                        <p:cTn id="12" dur="500"/>
                                        <p:tgtEl>
                                          <p:spTgt spid="269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9" grpId="0"/>
      <p:bldP spid="2693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4" name="Picture 6" descr="Placozoan-I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526" y="3879904"/>
            <a:ext cx="2203913" cy="2034964"/>
          </a:xfrm>
          <a:prstGeom prst="rect">
            <a:avLst/>
          </a:prstGeom>
          <a:noFill/>
          <a:extLst>
            <a:ext uri="{909E8E84-426E-40DD-AFC4-6F175D3DCCD1}">
              <a14:hiddenFill xmlns:a14="http://schemas.microsoft.com/office/drawing/2010/main">
                <a:solidFill>
                  <a:srgbClr val="FFFFFF"/>
                </a:solidFill>
              </a14:hiddenFill>
            </a:ext>
          </a:extLst>
        </p:spPr>
      </p:pic>
      <p:pic>
        <p:nvPicPr>
          <p:cNvPr id="268296" name="Picture 8" descr="SciAniAnat2-06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4" y="3054573"/>
            <a:ext cx="2251947" cy="3071590"/>
          </a:xfrm>
          <a:prstGeom prst="rect">
            <a:avLst/>
          </a:prstGeom>
          <a:noFill/>
          <a:extLst>
            <a:ext uri="{909E8E84-426E-40DD-AFC4-6F175D3DCCD1}">
              <a14:hiddenFill xmlns:a14="http://schemas.microsoft.com/office/drawing/2010/main">
                <a:solidFill>
                  <a:srgbClr val="FFFFFF"/>
                </a:solidFill>
              </a14:hiddenFill>
            </a:ext>
          </a:extLst>
        </p:spPr>
      </p:pic>
      <p:pic>
        <p:nvPicPr>
          <p:cNvPr id="268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261" y="0"/>
            <a:ext cx="5957629" cy="379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7" name="Text Box 9"/>
          <p:cNvSpPr txBox="1">
            <a:spLocks noChangeArrowheads="1"/>
          </p:cNvSpPr>
          <p:nvPr/>
        </p:nvSpPr>
        <p:spPr bwMode="auto">
          <a:xfrm>
            <a:off x="1647614" y="884890"/>
            <a:ext cx="1777258" cy="119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500" tIns="40750" rIns="81500" bIns="40750">
            <a:spAutoFit/>
          </a:bodyPr>
          <a:lstStyle/>
          <a:p>
            <a:pPr algn="ctr"/>
            <a:r>
              <a:rPr lang="en-US" b="1" dirty="0"/>
              <a:t>The Enigmatic Phyla</a:t>
            </a:r>
          </a:p>
        </p:txBody>
      </p:sp>
      <p:sp>
        <p:nvSpPr>
          <p:cNvPr id="2" name="Rectangle 1"/>
          <p:cNvSpPr/>
          <p:nvPr/>
        </p:nvSpPr>
        <p:spPr>
          <a:xfrm>
            <a:off x="6969125" y="5760980"/>
            <a:ext cx="2355132" cy="307777"/>
          </a:xfrm>
          <a:prstGeom prst="rect">
            <a:avLst/>
          </a:prstGeom>
        </p:spPr>
        <p:txBody>
          <a:bodyPr wrap="none">
            <a:spAutoFit/>
          </a:bodyPr>
          <a:lstStyle/>
          <a:p>
            <a:r>
              <a:rPr lang="en-US" sz="1400" dirty="0" err="1"/>
              <a:t>Srivastava</a:t>
            </a:r>
            <a:r>
              <a:rPr lang="en-US" sz="1400" dirty="0"/>
              <a:t> et al. 2008. Nature </a:t>
            </a:r>
          </a:p>
        </p:txBody>
      </p:sp>
    </p:spTree>
    <p:extLst>
      <p:ext uri="{BB962C8B-B14F-4D97-AF65-F5344CB8AC3E}">
        <p14:creationId xmlns:p14="http://schemas.microsoft.com/office/powerpoint/2010/main" val="1665292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089684" y="250825"/>
            <a:ext cx="6674387" cy="5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b="1" dirty="0">
                <a:solidFill>
                  <a:srgbClr val="0000FF"/>
                </a:solidFill>
                <a:latin typeface="Arial" charset="0"/>
                <a:cs typeface="Arial" charset="0"/>
              </a:rPr>
              <a:t>What Precipitated the Explosion?</a:t>
            </a:r>
          </a:p>
        </p:txBody>
      </p:sp>
      <p:sp>
        <p:nvSpPr>
          <p:cNvPr id="59395" name="Text Box 3"/>
          <p:cNvSpPr txBox="1">
            <a:spLocks noChangeArrowheads="1"/>
          </p:cNvSpPr>
          <p:nvPr/>
        </p:nvSpPr>
        <p:spPr bwMode="auto">
          <a:xfrm>
            <a:off x="873125" y="1249364"/>
            <a:ext cx="8113713" cy="32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marL="228600" indent="-2286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FF0000"/>
              </a:buClr>
              <a:buFont typeface="Wingdings" pitchFamily="2" charset="2"/>
              <a:buChar char="§"/>
            </a:pPr>
            <a:r>
              <a:rPr lang="en-US" dirty="0">
                <a:latin typeface="Arial" charset="0"/>
              </a:rPr>
              <a:t>Increasing oxygen levels in the atmosphere</a:t>
            </a:r>
          </a:p>
          <a:p>
            <a:pPr>
              <a:spcBef>
                <a:spcPct val="50000"/>
              </a:spcBef>
              <a:buClr>
                <a:srgbClr val="FF0000"/>
              </a:buClr>
              <a:buFont typeface="Wingdings" pitchFamily="2" charset="2"/>
              <a:buChar char="§"/>
            </a:pPr>
            <a:r>
              <a:rPr lang="en-US" dirty="0">
                <a:latin typeface="Arial" charset="0"/>
              </a:rPr>
              <a:t>Vacant ecological niches </a:t>
            </a:r>
          </a:p>
          <a:p>
            <a:pPr>
              <a:spcBef>
                <a:spcPct val="50000"/>
              </a:spcBef>
              <a:buClr>
                <a:srgbClr val="FF0000"/>
              </a:buClr>
              <a:buFont typeface="Wingdings" pitchFamily="2" charset="2"/>
              <a:buChar char="§"/>
            </a:pPr>
            <a:r>
              <a:rPr lang="en-US" dirty="0">
                <a:latin typeface="Arial" charset="0"/>
              </a:rPr>
              <a:t>Key innovations</a:t>
            </a:r>
          </a:p>
          <a:p>
            <a:pPr>
              <a:spcBef>
                <a:spcPct val="50000"/>
              </a:spcBef>
              <a:buClr>
                <a:srgbClr val="FF0000"/>
              </a:buClr>
              <a:buFont typeface="Wingdings" pitchFamily="2" charset="2"/>
              <a:buChar char="§"/>
            </a:pPr>
            <a:r>
              <a:rPr lang="en-US" dirty="0">
                <a:latin typeface="Arial" charset="0"/>
              </a:rPr>
              <a:t>Evolution of hard parts</a:t>
            </a:r>
          </a:p>
          <a:p>
            <a:pPr>
              <a:spcBef>
                <a:spcPct val="50000"/>
              </a:spcBef>
              <a:buClr>
                <a:srgbClr val="FF0000"/>
              </a:buClr>
              <a:buFont typeface="Wingdings" pitchFamily="2" charset="2"/>
              <a:buChar char="§"/>
            </a:pPr>
            <a:r>
              <a:rPr lang="en-US" dirty="0">
                <a:latin typeface="Arial" charset="0"/>
              </a:rPr>
              <a:t>Abiotic changes</a:t>
            </a:r>
          </a:p>
          <a:p>
            <a:pPr>
              <a:spcBef>
                <a:spcPct val="50000"/>
              </a:spcBef>
              <a:buClr>
                <a:srgbClr val="FF0000"/>
              </a:buClr>
              <a:buFont typeface="Wingdings" pitchFamily="2" charset="2"/>
              <a:buChar char="§"/>
            </a:pPr>
            <a:r>
              <a:rPr lang="en-US" dirty="0">
                <a:latin typeface="Arial" charset="0"/>
              </a:rPr>
              <a:t>Nobody knows for sure.</a:t>
            </a:r>
          </a:p>
        </p:txBody>
      </p:sp>
      <p:sp>
        <p:nvSpPr>
          <p:cNvPr id="2" name="Rectangle 1"/>
          <p:cNvSpPr/>
          <p:nvPr/>
        </p:nvSpPr>
        <p:spPr>
          <a:xfrm>
            <a:off x="1899331" y="4891882"/>
            <a:ext cx="5984194" cy="461665"/>
          </a:xfrm>
          <a:prstGeom prst="rect">
            <a:avLst/>
          </a:prstGeom>
        </p:spPr>
        <p:txBody>
          <a:bodyPr wrap="square">
            <a:spAutoFit/>
          </a:bodyPr>
          <a:lstStyle/>
          <a:p>
            <a:pPr>
              <a:spcBef>
                <a:spcPct val="50000"/>
              </a:spcBef>
            </a:pPr>
            <a:r>
              <a:rPr lang="en-US" b="1" dirty="0">
                <a:latin typeface="Arial" charset="0"/>
              </a:rPr>
              <a:t>Or maybe there was no such thing…</a:t>
            </a:r>
          </a:p>
        </p:txBody>
      </p:sp>
      <p:sp>
        <p:nvSpPr>
          <p:cNvPr id="3" name="Rectangle 2">
            <a:extLst>
              <a:ext uri="{FF2B5EF4-FFF2-40B4-BE49-F238E27FC236}">
                <a16:creationId xmlns:a16="http://schemas.microsoft.com/office/drawing/2014/main" id="{C9713CBE-1A4C-9864-F933-B5C656ABA326}"/>
              </a:ext>
            </a:extLst>
          </p:cNvPr>
          <p:cNvSpPr/>
          <p:nvPr/>
        </p:nvSpPr>
        <p:spPr>
          <a:xfrm>
            <a:off x="6130925" y="2758281"/>
            <a:ext cx="4572000" cy="830997"/>
          </a:xfrm>
          <a:prstGeom prst="rect">
            <a:avLst/>
          </a:prstGeom>
        </p:spPr>
        <p:txBody>
          <a:bodyPr wrap="square">
            <a:spAutoFit/>
          </a:bodyPr>
          <a:lstStyle/>
          <a:p>
            <a:pPr>
              <a:spcBef>
                <a:spcPct val="50000"/>
              </a:spcBef>
            </a:pPr>
            <a:r>
              <a:rPr lang="en-US" dirty="0">
                <a:solidFill>
                  <a:srgbClr val="FF6600"/>
                </a:solidFill>
                <a:latin typeface="Arial" charset="0"/>
              </a:rPr>
              <a:t>What are we basing the existence of an explosion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Molecular diverg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886" y="0"/>
            <a:ext cx="4741239" cy="6126163"/>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p:cNvSpPr txBox="1">
            <a:spLocks noChangeArrowheads="1"/>
          </p:cNvSpPr>
          <p:nvPr/>
        </p:nvSpPr>
        <p:spPr bwMode="auto">
          <a:xfrm>
            <a:off x="7197725" y="5676808"/>
            <a:ext cx="1937962" cy="26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500" tIns="40750" rIns="81500" bIns="40750">
            <a:spAutoFit/>
          </a:bodyPr>
          <a:lstStyle/>
          <a:p>
            <a:r>
              <a:rPr lang="en-US" sz="1200" dirty="0">
                <a:latin typeface="Arial" pitchFamily="34" charset="0"/>
                <a:cs typeface="Arial" pitchFamily="34" charset="0"/>
              </a:rPr>
              <a:t>Wray et al. 1996 </a:t>
            </a:r>
            <a:r>
              <a:rPr lang="en-US" sz="1200" i="1" dirty="0">
                <a:latin typeface="Arial" pitchFamily="34" charset="0"/>
                <a:cs typeface="Arial" pitchFamily="34" charset="0"/>
              </a:rPr>
              <a:t>Science</a:t>
            </a:r>
          </a:p>
        </p:txBody>
      </p:sp>
      <p:sp>
        <p:nvSpPr>
          <p:cNvPr id="218116" name="Text Box 4"/>
          <p:cNvSpPr txBox="1">
            <a:spLocks noChangeArrowheads="1"/>
          </p:cNvSpPr>
          <p:nvPr/>
        </p:nvSpPr>
        <p:spPr bwMode="auto">
          <a:xfrm>
            <a:off x="6260404" y="2072481"/>
            <a:ext cx="4212619" cy="1190292"/>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pPr algn="ctr"/>
            <a:r>
              <a:rPr lang="en-US" b="1"/>
              <a:t>Molecular Evidence for Deep Precambrian Divergences Among Metazoan Phyla</a:t>
            </a:r>
          </a:p>
        </p:txBody>
      </p:sp>
      <p:sp>
        <p:nvSpPr>
          <p:cNvPr id="3" name="TextBox 2">
            <a:extLst>
              <a:ext uri="{FF2B5EF4-FFF2-40B4-BE49-F238E27FC236}">
                <a16:creationId xmlns:a16="http://schemas.microsoft.com/office/drawing/2014/main" id="{23B876F4-1D75-D3C4-6931-31B7EA489C5B}"/>
              </a:ext>
            </a:extLst>
          </p:cNvPr>
          <p:cNvSpPr txBox="1"/>
          <p:nvPr/>
        </p:nvSpPr>
        <p:spPr>
          <a:xfrm>
            <a:off x="6261705" y="3860926"/>
            <a:ext cx="4212619" cy="1384995"/>
          </a:xfrm>
          <a:prstGeom prst="rect">
            <a:avLst/>
          </a:prstGeom>
          <a:noFill/>
        </p:spPr>
        <p:txBody>
          <a:bodyPr wrap="square" rtlCol="0">
            <a:spAutoFit/>
          </a:bodyPr>
          <a:lstStyle/>
          <a:p>
            <a:r>
              <a:rPr lang="en-US" sz="2800" dirty="0">
                <a:solidFill>
                  <a:srgbClr val="FF6600"/>
                </a:solidFill>
                <a:latin typeface="Arial" panose="020B0604020202020204" pitchFamily="34" charset="0"/>
                <a:cs typeface="Arial" panose="020B0604020202020204" pitchFamily="34" charset="0"/>
              </a:rPr>
              <a:t>What conclusions can we draw about the fossil record if this is correct?</a:t>
            </a:r>
          </a:p>
        </p:txBody>
      </p:sp>
    </p:spTree>
    <p:extLst>
      <p:ext uri="{BB962C8B-B14F-4D97-AF65-F5344CB8AC3E}">
        <p14:creationId xmlns:p14="http://schemas.microsoft.com/office/powerpoint/2010/main" val="419035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evolution of a species&#10;&#10;Description automatically generated with medium confidence">
            <a:extLst>
              <a:ext uri="{FF2B5EF4-FFF2-40B4-BE49-F238E27FC236}">
                <a16:creationId xmlns:a16="http://schemas.microsoft.com/office/drawing/2014/main" id="{D541B4EC-18A4-33B6-5C09-DAD822D2B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558" y="91281"/>
            <a:ext cx="4679692" cy="5943600"/>
          </a:xfrm>
          <a:prstGeom prst="rect">
            <a:avLst/>
          </a:prstGeom>
        </p:spPr>
      </p:pic>
      <p:sp>
        <p:nvSpPr>
          <p:cNvPr id="4" name="TextBox 3">
            <a:extLst>
              <a:ext uri="{FF2B5EF4-FFF2-40B4-BE49-F238E27FC236}">
                <a16:creationId xmlns:a16="http://schemas.microsoft.com/office/drawing/2014/main" id="{AC5D5515-10C7-C930-1F5F-B947D496B826}"/>
              </a:ext>
            </a:extLst>
          </p:cNvPr>
          <p:cNvSpPr txBox="1"/>
          <p:nvPr/>
        </p:nvSpPr>
        <p:spPr>
          <a:xfrm>
            <a:off x="1939925" y="5727104"/>
            <a:ext cx="2467150"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Lee et al. 2013. Current Biology</a:t>
            </a:r>
          </a:p>
        </p:txBody>
      </p:sp>
      <p:sp>
        <p:nvSpPr>
          <p:cNvPr id="5" name="TextBox 4">
            <a:extLst>
              <a:ext uri="{FF2B5EF4-FFF2-40B4-BE49-F238E27FC236}">
                <a16:creationId xmlns:a16="http://schemas.microsoft.com/office/drawing/2014/main" id="{FDDFBCD5-FFCE-086E-FB95-AF503392A148}"/>
              </a:ext>
            </a:extLst>
          </p:cNvPr>
          <p:cNvSpPr txBox="1"/>
          <p:nvPr/>
        </p:nvSpPr>
        <p:spPr>
          <a:xfrm>
            <a:off x="1254125" y="319881"/>
            <a:ext cx="3562578"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Molecular Update</a:t>
            </a:r>
          </a:p>
        </p:txBody>
      </p:sp>
      <p:sp>
        <p:nvSpPr>
          <p:cNvPr id="6" name="TextBox 5">
            <a:extLst>
              <a:ext uri="{FF2B5EF4-FFF2-40B4-BE49-F238E27FC236}">
                <a16:creationId xmlns:a16="http://schemas.microsoft.com/office/drawing/2014/main" id="{DD3C872E-8E7A-E8FE-C678-6C16160AF9DD}"/>
              </a:ext>
            </a:extLst>
          </p:cNvPr>
          <p:cNvSpPr txBox="1"/>
          <p:nvPr/>
        </p:nvSpPr>
        <p:spPr>
          <a:xfrm>
            <a:off x="644525" y="1462881"/>
            <a:ext cx="5425600" cy="35394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Molecular clocks problematic</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Lee et al. 2013</a:t>
            </a:r>
          </a:p>
          <a:p>
            <a:pPr marL="798513" lvl="1" indent="-342900">
              <a:buFont typeface="Calibri" panose="020F0502020204030204" pitchFamily="34" charset="0"/>
              <a:buChar char="–"/>
            </a:pPr>
            <a:r>
              <a:rPr lang="en-US" sz="2000" dirty="0">
                <a:latin typeface="Calibri" panose="020F0502020204030204" pitchFamily="34" charset="0"/>
                <a:cs typeface="Calibri" panose="020F0502020204030204" pitchFamily="34" charset="0"/>
              </a:rPr>
              <a:t>Built </a:t>
            </a:r>
            <a:r>
              <a:rPr lang="en-US" sz="2000" dirty="0" err="1">
                <a:latin typeface="Calibri" panose="020F0502020204030204" pitchFamily="34" charset="0"/>
                <a:cs typeface="Calibri" panose="020F0502020204030204" pitchFamily="34" charset="0"/>
              </a:rPr>
              <a:t>phylogentic</a:t>
            </a:r>
            <a:r>
              <a:rPr lang="en-US" sz="2000" dirty="0">
                <a:latin typeface="Calibri" panose="020F0502020204030204" pitchFamily="34" charset="0"/>
                <a:cs typeface="Calibri" panose="020F0502020204030204" pitchFamily="34" charset="0"/>
              </a:rPr>
              <a:t> clocks</a:t>
            </a:r>
          </a:p>
          <a:p>
            <a:pPr marL="798513" lvl="1" indent="-342900">
              <a:buFont typeface="Calibri" panose="020F0502020204030204" pitchFamily="34" charset="0"/>
              <a:buChar char="–"/>
            </a:pPr>
            <a:r>
              <a:rPr lang="en-US" sz="2000" dirty="0">
                <a:latin typeface="Calibri" panose="020F0502020204030204" pitchFamily="34" charset="0"/>
                <a:cs typeface="Calibri" panose="020F0502020204030204" pitchFamily="34" charset="0"/>
              </a:rPr>
              <a:t>Molecular + Anatomical</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Results</a:t>
            </a:r>
          </a:p>
          <a:p>
            <a:pPr marL="798513" lvl="1" indent="-342900">
              <a:buFont typeface="Calibri" panose="020F0502020204030204" pitchFamily="34" charset="0"/>
              <a:buChar char="–"/>
            </a:pPr>
            <a:r>
              <a:rPr lang="en-US" sz="2000" dirty="0">
                <a:latin typeface="Calibri" panose="020F0502020204030204" pitchFamily="34" charset="0"/>
                <a:cs typeface="Calibri" panose="020F0502020204030204" pitchFamily="34" charset="0"/>
              </a:rPr>
              <a:t>Rates of change dramatically higher during the Cambrian</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Conclusions</a:t>
            </a:r>
          </a:p>
          <a:p>
            <a:pPr marL="798513" lvl="1" indent="-342900">
              <a:buFont typeface="Calibri" panose="020F0502020204030204" pitchFamily="34" charset="0"/>
              <a:buChar char="–"/>
            </a:pPr>
            <a:r>
              <a:rPr lang="en-US" sz="2000" dirty="0">
                <a:latin typeface="Calibri" panose="020F0502020204030204" pitchFamily="34" charset="0"/>
                <a:cs typeface="Calibri" panose="020F0502020204030204" pitchFamily="34" charset="0"/>
              </a:rPr>
              <a:t>Period of rapid diversification (explosion)</a:t>
            </a:r>
          </a:p>
          <a:p>
            <a:pPr marL="798513" lvl="1" indent="-342900">
              <a:buFont typeface="Calibri" panose="020F0502020204030204" pitchFamily="34" charset="0"/>
              <a:buChar char="–"/>
            </a:pPr>
            <a:r>
              <a:rPr lang="en-US" sz="2000" dirty="0">
                <a:latin typeface="Calibri" panose="020F0502020204030204" pitchFamily="34" charset="0"/>
                <a:cs typeface="Calibri" panose="020F0502020204030204" pitchFamily="34" charset="0"/>
              </a:rPr>
              <a:t>Likely tied to open niches + key innovation</a:t>
            </a:r>
          </a:p>
        </p:txBody>
      </p:sp>
    </p:spTree>
    <p:extLst>
      <p:ext uri="{BB962C8B-B14F-4D97-AF65-F5344CB8AC3E}">
        <p14:creationId xmlns:p14="http://schemas.microsoft.com/office/powerpoint/2010/main" val="35362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CCECFF"/>
        </a:solidFill>
        <a:effectLst/>
      </p:bgPr>
    </p:bg>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1406526" y="324721"/>
            <a:ext cx="2976237" cy="52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900" dirty="0">
                <a:latin typeface="Arial" charset="0"/>
              </a:rPr>
              <a:t>early jawless fish</a:t>
            </a:r>
          </a:p>
        </p:txBody>
      </p:sp>
      <p:pic>
        <p:nvPicPr>
          <p:cNvPr id="14338" name="Picture 2" descr="http://www.blc.arizona.edu/courses/schaffer/182/Vertebrates/Ostracoderms.jpg"/>
          <p:cNvPicPr>
            <a:picLocks noChangeAspect="1" noChangeArrowheads="1"/>
          </p:cNvPicPr>
          <p:nvPr/>
        </p:nvPicPr>
        <p:blipFill rotWithShape="1">
          <a:blip r:embed="rId2">
            <a:extLst>
              <a:ext uri="{28A0092B-C50C-407E-A947-70E740481C1C}">
                <a14:useLocalDpi xmlns:a14="http://schemas.microsoft.com/office/drawing/2010/main" val="0"/>
              </a:ext>
            </a:extLst>
          </a:blip>
          <a:srcRect r="1791"/>
          <a:stretch/>
        </p:blipFill>
        <p:spPr bwMode="auto">
          <a:xfrm>
            <a:off x="4424137" y="-1"/>
            <a:ext cx="5098143" cy="53340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media-2.web.britannica.com/eb-media/73/7273-004-DE36CE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8" y="4478957"/>
            <a:ext cx="3072039" cy="164720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pcontent.answcdn.com/wikipedia/commons/thumb/6/68/Ostracoderm_digital_recreation..jpg/350px-Ostracoderm_digital_recre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98" y="2512851"/>
            <a:ext cx="3072038" cy="196610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dkimages.com/discover/previews/1161/106012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6364" y="1100874"/>
            <a:ext cx="3047773" cy="1405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757364" y="187699"/>
            <a:ext cx="1676399" cy="51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solidFill>
                  <a:srgbClr val="0000FF"/>
                </a:solidFill>
                <a:latin typeface="Arial" charset="0"/>
                <a:cs typeface="Arial" charset="0"/>
              </a:rPr>
              <a:t>450 MYA</a:t>
            </a:r>
          </a:p>
        </p:txBody>
      </p:sp>
      <p:pic>
        <p:nvPicPr>
          <p:cNvPr id="64515" name="Picture 5" descr="http://upload.wikimedia.org/wikipedia/en/timeline/d26ccddaf1bbe4aff55b6289e536d7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4" y="5108575"/>
            <a:ext cx="81375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descr="mos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377952" y="1004888"/>
            <a:ext cx="36861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 descr="http://ps-19.org/Crea10Plants/index_files/Fossil-Club-Moss.jpg"/>
          <p:cNvPicPr>
            <a:picLocks noChangeAspect="1" noChangeArrowheads="1"/>
          </p:cNvPicPr>
          <p:nvPr/>
        </p:nvPicPr>
        <p:blipFill>
          <a:blip r:embed="rId4">
            <a:extLst>
              <a:ext uri="{28A0092B-C50C-407E-A947-70E740481C1C}">
                <a14:useLocalDpi xmlns:a14="http://schemas.microsoft.com/office/drawing/2010/main" val="0"/>
              </a:ext>
            </a:extLst>
          </a:blip>
          <a:srcRect l="1485" t="2727" r="2599" b="2242"/>
          <a:stretch>
            <a:fillRect/>
          </a:stretch>
        </p:blipFill>
        <p:spPr bwMode="auto">
          <a:xfrm>
            <a:off x="82553" y="2869754"/>
            <a:ext cx="2438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descr="scorpion-ms-01"/>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140326" y="510721"/>
            <a:ext cx="400843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5" descr="LE_scorpion">
            <a:hlinkClick r:id="rId6"/>
          </p:cNvPr>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8538255" y="-1"/>
            <a:ext cx="2350664" cy="17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9"/>
          <p:cNvSpPr txBox="1">
            <a:spLocks noChangeArrowheads="1"/>
          </p:cNvSpPr>
          <p:nvPr/>
        </p:nvSpPr>
        <p:spPr bwMode="auto">
          <a:xfrm>
            <a:off x="3814764" y="60114"/>
            <a:ext cx="1920875" cy="768350"/>
          </a:xfrm>
          <a:prstGeom prst="rect">
            <a:avLst/>
          </a:prstGeom>
          <a:solidFill>
            <a:srgbClr val="CCEC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200">
                <a:latin typeface="Arial" charset="0"/>
              </a:rPr>
              <a:t>1</a:t>
            </a:r>
            <a:r>
              <a:rPr lang="en-US" sz="2200" baseline="30000">
                <a:latin typeface="Arial" charset="0"/>
              </a:rPr>
              <a:t>st</a:t>
            </a:r>
            <a:r>
              <a:rPr lang="en-US" sz="2200">
                <a:latin typeface="Arial" charset="0"/>
              </a:rPr>
              <a:t> Terrestrial Life</a:t>
            </a:r>
          </a:p>
        </p:txBody>
      </p:sp>
      <p:pic>
        <p:nvPicPr>
          <p:cNvPr id="9" name="Picture 2" descr="A large armored fish of the Late Devonian"/>
          <p:cNvPicPr>
            <a:picLocks noChangeAspect="1" noChangeArrowheads="1"/>
          </p:cNvPicPr>
          <p:nvPr/>
        </p:nvPicPr>
        <p:blipFill>
          <a:blip r:embed="rId8">
            <a:lum bright="12000"/>
            <a:extLst>
              <a:ext uri="{28A0092B-C50C-407E-A947-70E740481C1C}">
                <a14:useLocalDpi xmlns:a14="http://schemas.microsoft.com/office/drawing/2010/main" val="0"/>
              </a:ext>
            </a:extLst>
          </a:blip>
          <a:srcRect l="1678" t="3055" r="1585" b="2313"/>
          <a:stretch>
            <a:fillRect/>
          </a:stretch>
        </p:blipFill>
        <p:spPr bwMode="auto">
          <a:xfrm>
            <a:off x="5555898" y="3639884"/>
            <a:ext cx="2510467" cy="167084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File:Dunkleosteus skull fron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5684" y="3412890"/>
            <a:ext cx="2095893" cy="157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5409293" y="3622676"/>
            <a:ext cx="3128962" cy="2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i="1" dirty="0" err="1">
                <a:latin typeface="Arial" charset="0"/>
              </a:rPr>
              <a:t>Dunkleosteus</a:t>
            </a:r>
            <a:endParaRPr lang="en-US" sz="1400" i="1" dirty="0">
              <a:latin typeface="Arial" charset="0"/>
            </a:endParaRPr>
          </a:p>
        </p:txBody>
      </p:sp>
      <p:sp>
        <p:nvSpPr>
          <p:cNvPr id="2" name="TextBox 1">
            <a:extLst>
              <a:ext uri="{FF2B5EF4-FFF2-40B4-BE49-F238E27FC236}">
                <a16:creationId xmlns:a16="http://schemas.microsoft.com/office/drawing/2014/main" id="{2E70FC36-63DB-AB44-458E-1DD9727EA3FC}"/>
              </a:ext>
            </a:extLst>
          </p:cNvPr>
          <p:cNvSpPr txBox="1"/>
          <p:nvPr/>
        </p:nvSpPr>
        <p:spPr>
          <a:xfrm>
            <a:off x="9288719" y="2011699"/>
            <a:ext cx="1600200" cy="1015663"/>
          </a:xfrm>
          <a:prstGeom prst="rect">
            <a:avLst/>
          </a:prstGeom>
          <a:noFill/>
        </p:spPr>
        <p:txBody>
          <a:bodyPr wrap="square" rtlCol="0">
            <a:spAutoFit/>
          </a:bodyPr>
          <a:lstStyle/>
          <a:p>
            <a:r>
              <a:rPr lang="en-US" sz="2000" dirty="0">
                <a:solidFill>
                  <a:srgbClr val="FF6600"/>
                </a:solidFill>
                <a:latin typeface="Calibri" panose="020F0502020204030204" pitchFamily="34" charset="0"/>
                <a:cs typeface="Calibri" panose="020F0502020204030204" pitchFamily="34" charset="0"/>
              </a:rPr>
              <a:t>Why arthropods first on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803l"/>
          <p:cNvPicPr>
            <a:picLocks noChangeAspect="1" noChangeArrowheads="1"/>
          </p:cNvPicPr>
          <p:nvPr/>
        </p:nvPicPr>
        <p:blipFill rotWithShape="1">
          <a:blip r:embed="rId3">
            <a:extLst>
              <a:ext uri="{28A0092B-C50C-407E-A947-70E740481C1C}">
                <a14:useLocalDpi xmlns:a14="http://schemas.microsoft.com/office/drawing/2010/main" val="0"/>
              </a:ext>
            </a:extLst>
          </a:blip>
          <a:srcRect t="2638" r="40960"/>
          <a:stretch/>
        </p:blipFill>
        <p:spPr bwMode="auto">
          <a:xfrm>
            <a:off x="-1" y="1342818"/>
            <a:ext cx="3921125" cy="485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ferns">
            <a:hlinkClick r:id="rId4"/>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292256" y="4183061"/>
            <a:ext cx="2400300" cy="19431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5" descr="insec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3655" y="1086258"/>
            <a:ext cx="3276596" cy="502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dancingczars.files.wordpress.com/2010/03/sharks_in_the_water1.jpg?w=6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7177" y="15081"/>
            <a:ext cx="2710525" cy="178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64l"/>
          <p:cNvPicPr>
            <a:picLocks noChangeAspect="1" noChangeArrowheads="1"/>
          </p:cNvPicPr>
          <p:nvPr/>
        </p:nvPicPr>
        <p:blipFill>
          <a:blip r:embed="rId8" cstate="print">
            <a:extLst>
              <a:ext uri="{28A0092B-C50C-407E-A947-70E740481C1C}">
                <a14:useLocalDpi xmlns:a14="http://schemas.microsoft.com/office/drawing/2010/main" val="0"/>
              </a:ext>
            </a:extLst>
          </a:blip>
          <a:srcRect l="2757" t="10307" r="2084" b="2374"/>
          <a:stretch>
            <a:fillRect/>
          </a:stretch>
        </p:blipFill>
        <p:spPr bwMode="auto">
          <a:xfrm>
            <a:off x="0" y="2381"/>
            <a:ext cx="2581378" cy="178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msnbcmedia2.msn.com/j/msnbc/Components/Photos/070801/070801_fish_hmed_11a.hmedium.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65" b="1218"/>
          <a:stretch/>
        </p:blipFill>
        <p:spPr bwMode="auto">
          <a:xfrm>
            <a:off x="5511919" y="-6695"/>
            <a:ext cx="2795962" cy="180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a:extLst>
              <a:ext uri="{FF2B5EF4-FFF2-40B4-BE49-F238E27FC236}">
                <a16:creationId xmlns:a16="http://schemas.microsoft.com/office/drawing/2014/main" id="{D01636FB-D349-4019-A5D8-E88514435B73}"/>
              </a:ext>
            </a:extLst>
          </p:cNvPr>
          <p:cNvSpPr txBox="1">
            <a:spLocks noChangeArrowheads="1"/>
          </p:cNvSpPr>
          <p:nvPr/>
        </p:nvSpPr>
        <p:spPr bwMode="auto">
          <a:xfrm>
            <a:off x="4976706" y="2806489"/>
            <a:ext cx="1676399" cy="51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solidFill>
                  <a:srgbClr val="0000FF"/>
                </a:solidFill>
                <a:latin typeface="Arial" charset="0"/>
                <a:cs typeface="Arial" charset="0"/>
              </a:rPr>
              <a:t>400 MYA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plants and trees&#10;&#10;Description automatically generated">
            <a:extLst>
              <a:ext uri="{FF2B5EF4-FFF2-40B4-BE49-F238E27FC236}">
                <a16:creationId xmlns:a16="http://schemas.microsoft.com/office/drawing/2014/main" id="{1DC1ADA0-F9E8-3BB0-524E-698222FACA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87" y="0"/>
            <a:ext cx="8153400" cy="6115050"/>
          </a:xfrm>
          <a:prstGeom prst="rect">
            <a:avLst/>
          </a:prstGeom>
        </p:spPr>
      </p:pic>
      <p:sp>
        <p:nvSpPr>
          <p:cNvPr id="4" name="TextBox 3">
            <a:extLst>
              <a:ext uri="{FF2B5EF4-FFF2-40B4-BE49-F238E27FC236}">
                <a16:creationId xmlns:a16="http://schemas.microsoft.com/office/drawing/2014/main" id="{7650679E-5E63-261C-A093-EFC2E64E0AC6}"/>
              </a:ext>
            </a:extLst>
          </p:cNvPr>
          <p:cNvSpPr txBox="1"/>
          <p:nvPr/>
        </p:nvSpPr>
        <p:spPr>
          <a:xfrm>
            <a:off x="8493125" y="2224881"/>
            <a:ext cx="2133600" cy="1384995"/>
          </a:xfrm>
          <a:prstGeom prst="rect">
            <a:avLst/>
          </a:prstGeom>
          <a:noFill/>
        </p:spPr>
        <p:txBody>
          <a:bodyPr wrap="square" rtlCol="0">
            <a:spAutoFit/>
          </a:bodyPr>
          <a:lstStyle/>
          <a:p>
            <a:pPr algn="ctr"/>
            <a:r>
              <a:rPr lang="en-US" sz="2800" dirty="0">
                <a:solidFill>
                  <a:srgbClr val="FF6600"/>
                </a:solidFill>
                <a:latin typeface="Calibri" panose="020F0502020204030204" pitchFamily="34" charset="0"/>
                <a:cs typeface="Calibri" panose="020F0502020204030204" pitchFamily="34" charset="0"/>
              </a:rPr>
              <a:t>Why seed plants so successful?</a:t>
            </a:r>
          </a:p>
        </p:txBody>
      </p:sp>
    </p:spTree>
    <p:extLst>
      <p:ext uri="{BB962C8B-B14F-4D97-AF65-F5344CB8AC3E}">
        <p14:creationId xmlns:p14="http://schemas.microsoft.com/office/powerpoint/2010/main" val="38192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descr="http://worshippingchristian.org/images/no_evolution.gif"/>
          <p:cNvPicPr>
            <a:picLocks noChangeAspect="1" noChangeArrowheads="1"/>
          </p:cNvPicPr>
          <p:nvPr/>
        </p:nvPicPr>
        <p:blipFill>
          <a:blip r:embed="rId2">
            <a:extLst>
              <a:ext uri="{28A0092B-C50C-407E-A947-70E740481C1C}">
                <a14:useLocalDpi xmlns:a14="http://schemas.microsoft.com/office/drawing/2010/main" val="0"/>
              </a:ext>
            </a:extLst>
          </a:blip>
          <a:srcRect t="4578"/>
          <a:stretch>
            <a:fillRect/>
          </a:stretch>
        </p:blipFill>
        <p:spPr bwMode="auto">
          <a:xfrm>
            <a:off x="1787526" y="68019"/>
            <a:ext cx="7238999" cy="596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reddish peaks in this 3.7-billion-year-old rock may be structures made by microbes in a shallow ocean—if so, they would be the earliest known evidence of life on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1353422"/>
            <a:ext cx="8420100" cy="47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492125" y="319881"/>
            <a:ext cx="4665662" cy="69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4000" dirty="0">
                <a:solidFill>
                  <a:schemeClr val="accent1">
                    <a:lumMod val="75000"/>
                  </a:schemeClr>
                </a:solidFill>
                <a:latin typeface="Arial" charset="0"/>
              </a:rPr>
              <a:t>Earliest Fossils</a:t>
            </a:r>
          </a:p>
        </p:txBody>
      </p:sp>
      <p:sp>
        <p:nvSpPr>
          <p:cNvPr id="29702" name="Rectangle 4"/>
          <p:cNvSpPr>
            <a:spLocks noChangeArrowheads="1"/>
          </p:cNvSpPr>
          <p:nvPr/>
        </p:nvSpPr>
        <p:spPr bwMode="auto">
          <a:xfrm>
            <a:off x="-346075" y="5702379"/>
            <a:ext cx="3311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err="1"/>
              <a:t>Nutman</a:t>
            </a:r>
            <a:r>
              <a:rPr lang="en-US" sz="1600" dirty="0"/>
              <a:t> et al. 2016. Nature.</a:t>
            </a:r>
          </a:p>
        </p:txBody>
      </p:sp>
      <p:sp>
        <p:nvSpPr>
          <p:cNvPr id="2" name="TextBox 1">
            <a:extLst>
              <a:ext uri="{FF2B5EF4-FFF2-40B4-BE49-F238E27FC236}">
                <a16:creationId xmlns:a16="http://schemas.microsoft.com/office/drawing/2014/main" id="{FE918646-28D5-4DF6-9F85-6A160BDC5B73}"/>
              </a:ext>
            </a:extLst>
          </p:cNvPr>
          <p:cNvSpPr txBox="1"/>
          <p:nvPr/>
        </p:nvSpPr>
        <p:spPr>
          <a:xfrm>
            <a:off x="7350125" y="251178"/>
            <a:ext cx="2026902"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3.7 BYA</a:t>
            </a:r>
          </a:p>
        </p:txBody>
      </p:sp>
    </p:spTree>
    <p:extLst>
      <p:ext uri="{BB962C8B-B14F-4D97-AF65-F5344CB8AC3E}">
        <p14:creationId xmlns:p14="http://schemas.microsoft.com/office/powerpoint/2010/main" val="19562037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5" name="Picture 9" descr="Graphic: A 'Missing Link' Between Fishes and Land Animals Is Found"/>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8576" y="15080"/>
            <a:ext cx="7183859" cy="537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descr="spa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1" y="2900364"/>
            <a:ext cx="169862"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E958BE21-8B6B-41ED-94A5-F2FF3C634D4B}"/>
              </a:ext>
            </a:extLst>
          </p:cNvPr>
          <p:cNvSpPr txBox="1">
            <a:spLocks noChangeArrowheads="1"/>
          </p:cNvSpPr>
          <p:nvPr/>
        </p:nvSpPr>
        <p:spPr bwMode="auto">
          <a:xfrm>
            <a:off x="8196263" y="330783"/>
            <a:ext cx="1676399" cy="51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solidFill>
                  <a:srgbClr val="0000FF"/>
                </a:solidFill>
                <a:latin typeface="Arial" charset="0"/>
                <a:cs typeface="Arial" charset="0"/>
              </a:rPr>
              <a:t>350 MYA</a:t>
            </a:r>
          </a:p>
        </p:txBody>
      </p:sp>
      <p:sp>
        <p:nvSpPr>
          <p:cNvPr id="3" name="TextBox 2">
            <a:extLst>
              <a:ext uri="{FF2B5EF4-FFF2-40B4-BE49-F238E27FC236}">
                <a16:creationId xmlns:a16="http://schemas.microsoft.com/office/drawing/2014/main" id="{5A601203-EFB9-ACDF-E219-4ADB9F07E8EA}"/>
              </a:ext>
            </a:extLst>
          </p:cNvPr>
          <p:cNvSpPr txBox="1"/>
          <p:nvPr/>
        </p:nvSpPr>
        <p:spPr>
          <a:xfrm>
            <a:off x="7705572" y="1348945"/>
            <a:ext cx="2657779" cy="523220"/>
          </a:xfrm>
          <a:prstGeom prst="rect">
            <a:avLst/>
          </a:prstGeom>
          <a:noFill/>
        </p:spPr>
        <p:txBody>
          <a:bodyPr wrap="none" rtlCol="0">
            <a:spAutoFit/>
          </a:bodyPr>
          <a:lstStyle/>
          <a:p>
            <a:r>
              <a:rPr lang="en-US" sz="2800" dirty="0">
                <a:solidFill>
                  <a:srgbClr val="FF6600"/>
                </a:solidFill>
                <a:latin typeface="Calibri" panose="020F0502020204030204" pitchFamily="34" charset="0"/>
                <a:cs typeface="Calibri" panose="020F0502020204030204" pitchFamily="34" charset="0"/>
              </a:rPr>
              <a:t>What’s land like?</a:t>
            </a:r>
          </a:p>
        </p:txBody>
      </p:sp>
      <p:sp>
        <p:nvSpPr>
          <p:cNvPr id="6" name="TextBox 5">
            <a:extLst>
              <a:ext uri="{FF2B5EF4-FFF2-40B4-BE49-F238E27FC236}">
                <a16:creationId xmlns:a16="http://schemas.microsoft.com/office/drawing/2014/main" id="{5FCB4F47-5531-4F0C-20F8-6D61B6D760A3}"/>
              </a:ext>
            </a:extLst>
          </p:cNvPr>
          <p:cNvSpPr txBox="1"/>
          <p:nvPr/>
        </p:nvSpPr>
        <p:spPr>
          <a:xfrm>
            <a:off x="1254125" y="5577681"/>
            <a:ext cx="5647038" cy="369332"/>
          </a:xfrm>
          <a:prstGeom prst="rect">
            <a:avLst/>
          </a:prstGeom>
          <a:noFill/>
        </p:spPr>
        <p:txBody>
          <a:bodyPr wrap="square">
            <a:spAutoFit/>
          </a:bodyPr>
          <a:lstStyle/>
          <a:p>
            <a:r>
              <a:rPr lang="en-US" sz="1800" dirty="0">
                <a:hlinkClick r:id="rId4"/>
              </a:rPr>
              <a:t>https://www.youtube.com/watch?v=o5Z4mPQBjqA</a:t>
            </a:r>
            <a:r>
              <a:rPr lang="en-US" sz="1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fade">
                                      <p:cBhvr>
                                        <p:cTn id="7"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2016125" y="95476"/>
            <a:ext cx="2195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rPr>
              <a:t>1</a:t>
            </a:r>
            <a:r>
              <a:rPr lang="en-US" baseline="30000" dirty="0">
                <a:latin typeface="Arial" charset="0"/>
              </a:rPr>
              <a:t>st</a:t>
            </a:r>
            <a:r>
              <a:rPr lang="en-US" dirty="0">
                <a:latin typeface="Arial" charset="0"/>
              </a:rPr>
              <a:t> Amphibians</a:t>
            </a:r>
          </a:p>
        </p:txBody>
      </p:sp>
      <p:pic>
        <p:nvPicPr>
          <p:cNvPr id="4" name="Picture 5" descr="http://universe-review.ca/I10-72-Acanthoste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889" y="0"/>
            <a:ext cx="4753455" cy="602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ttp://media.web.britannica.com/eb-media/31/10831-004-496A6EE2.jpg"/>
          <p:cNvPicPr>
            <a:picLocks noChangeAspect="1" noChangeArrowheads="1"/>
          </p:cNvPicPr>
          <p:nvPr/>
        </p:nvPicPr>
        <p:blipFill rotWithShape="1">
          <a:blip r:embed="rId3">
            <a:extLst>
              <a:ext uri="{28A0092B-C50C-407E-A947-70E740481C1C}">
                <a14:useLocalDpi xmlns:a14="http://schemas.microsoft.com/office/drawing/2010/main" val="0"/>
              </a:ext>
            </a:extLst>
          </a:blip>
          <a:srcRect t="12671" b="14576"/>
          <a:stretch/>
        </p:blipFill>
        <p:spPr bwMode="auto">
          <a:xfrm>
            <a:off x="-1" y="3665434"/>
            <a:ext cx="5949487" cy="236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earthhistory.org.uk/wp-content/IchthyostegaAcanthoste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06" y="655638"/>
            <a:ext cx="5949487" cy="28393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sciencebuzz.org/sites/default/files/images/carboniferous-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6" y="9525"/>
            <a:ext cx="6018213"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An anthracosaur swimming in a Carboniferous bayou"/>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8552" y="3943351"/>
            <a:ext cx="33353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p:cNvSpPr txBox="1">
            <a:spLocks noChangeArrowheads="1"/>
          </p:cNvSpPr>
          <p:nvPr/>
        </p:nvSpPr>
        <p:spPr bwMode="auto">
          <a:xfrm>
            <a:off x="492125" y="4510089"/>
            <a:ext cx="52578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dirty="0">
                <a:latin typeface="Arial" charset="0"/>
              </a:rPr>
              <a:t>Amphibians diversify</a:t>
            </a:r>
          </a:p>
          <a:p>
            <a:pPr algn="ctr"/>
            <a:endParaRPr lang="en-US" sz="1800" dirty="0">
              <a:latin typeface="Arial" charset="0"/>
            </a:endParaRPr>
          </a:p>
          <a:p>
            <a:pPr algn="ctr"/>
            <a:r>
              <a:rPr lang="en-US" sz="2800" dirty="0">
                <a:latin typeface="Arial" charset="0"/>
              </a:rPr>
              <a:t>First amniotes (</a:t>
            </a:r>
            <a:r>
              <a:rPr lang="en-US" sz="2800" dirty="0">
                <a:solidFill>
                  <a:srgbClr val="FF6600"/>
                </a:solidFill>
                <a:latin typeface="Arial" charset="0"/>
              </a:rPr>
              <a:t>who?</a:t>
            </a:r>
            <a:r>
              <a:rPr lang="en-US" sz="2800" dirty="0">
                <a:latin typeface="Arial" charset="0"/>
              </a:rPr>
              <a:t>)</a:t>
            </a:r>
          </a:p>
          <a:p>
            <a:pPr algn="ctr"/>
            <a:r>
              <a:rPr lang="en-US" sz="2000" dirty="0">
                <a:latin typeface="Arial" charset="0"/>
              </a:rPr>
              <a:t>(</a:t>
            </a:r>
            <a:r>
              <a:rPr lang="en-US" sz="2000" dirty="0">
                <a:solidFill>
                  <a:srgbClr val="FF6600"/>
                </a:solidFill>
                <a:latin typeface="Arial" charset="0"/>
              </a:rPr>
              <a:t>why such a big change?</a:t>
            </a:r>
            <a:r>
              <a:rPr lang="en-US" sz="2000" dirty="0">
                <a:latin typeface="Arial" charset="0"/>
              </a:rPr>
              <a:t>)</a:t>
            </a:r>
          </a:p>
        </p:txBody>
      </p:sp>
      <p:pic>
        <p:nvPicPr>
          <p:cNvPr id="82949" name="Picture 2"/>
          <p:cNvPicPr>
            <a:picLocks noChangeAspect="1" noChangeArrowheads="1"/>
          </p:cNvPicPr>
          <p:nvPr/>
        </p:nvPicPr>
        <p:blipFill>
          <a:blip r:embed="rId4">
            <a:extLst>
              <a:ext uri="{28A0092B-C50C-407E-A947-70E740481C1C}">
                <a14:useLocalDpi xmlns:a14="http://schemas.microsoft.com/office/drawing/2010/main" val="0"/>
              </a:ext>
            </a:extLst>
          </a:blip>
          <a:srcRect t="10966" b="23326"/>
          <a:stretch>
            <a:fillRect/>
          </a:stretch>
        </p:blipFill>
        <p:spPr bwMode="auto">
          <a:xfrm>
            <a:off x="8548231" y="1670502"/>
            <a:ext cx="2128838"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950" name="Group 13"/>
          <p:cNvGrpSpPr>
            <a:grpSpLocks/>
          </p:cNvGrpSpPr>
          <p:nvPr/>
        </p:nvGrpSpPr>
        <p:grpSpPr bwMode="auto">
          <a:xfrm>
            <a:off x="8564621" y="2533453"/>
            <a:ext cx="2003425" cy="1012825"/>
            <a:chOff x="492642" y="1451344"/>
            <a:chExt cx="3728484" cy="2057400"/>
          </a:xfrm>
        </p:grpSpPr>
        <p:pic>
          <p:nvPicPr>
            <p:cNvPr id="829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42" y="1451344"/>
              <a:ext cx="3728484"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3" name="Rectangle 16"/>
            <p:cNvSpPr>
              <a:spLocks noChangeArrowheads="1"/>
            </p:cNvSpPr>
            <p:nvPr/>
          </p:nvSpPr>
          <p:spPr bwMode="auto">
            <a:xfrm>
              <a:off x="800100" y="3047999"/>
              <a:ext cx="533400" cy="40758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Arial" charset="0"/>
                <a:ea typeface="ＭＳ Ｐゴシック" pitchFamily="34" charset="-128"/>
              </a:endParaRPr>
            </a:p>
          </p:txBody>
        </p:sp>
      </p:grpSp>
      <p:pic>
        <p:nvPicPr>
          <p:cNvPr id="829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7762" y="319881"/>
            <a:ext cx="199866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2">
            <a:extLst>
              <a:ext uri="{FF2B5EF4-FFF2-40B4-BE49-F238E27FC236}">
                <a16:creationId xmlns:a16="http://schemas.microsoft.com/office/drawing/2014/main" id="{D047D9A3-4FCF-42ED-A874-BED86F507ECC}"/>
              </a:ext>
            </a:extLst>
          </p:cNvPr>
          <p:cNvSpPr txBox="1">
            <a:spLocks noChangeArrowheads="1"/>
          </p:cNvSpPr>
          <p:nvPr/>
        </p:nvSpPr>
        <p:spPr bwMode="auto">
          <a:xfrm>
            <a:off x="6492085" y="1135330"/>
            <a:ext cx="1676399" cy="51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solidFill>
                  <a:srgbClr val="0000FF"/>
                </a:solidFill>
                <a:latin typeface="Arial" charset="0"/>
                <a:cs typeface="Arial" charset="0"/>
              </a:rPr>
              <a:t>300 MYA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del of a dinosaur&#10;&#10;Description automatically generated with medium confidence">
            <a:extLst>
              <a:ext uri="{FF2B5EF4-FFF2-40B4-BE49-F238E27FC236}">
                <a16:creationId xmlns:a16="http://schemas.microsoft.com/office/drawing/2014/main" id="{BA18170A-A9E2-4E75-E155-AC143D2A2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220" y="1728183"/>
            <a:ext cx="6884987" cy="4001899"/>
          </a:xfrm>
          <a:prstGeom prst="rect">
            <a:avLst/>
          </a:prstGeom>
        </p:spPr>
      </p:pic>
      <p:sp>
        <p:nvSpPr>
          <p:cNvPr id="4" name="TextBox 3">
            <a:extLst>
              <a:ext uri="{FF2B5EF4-FFF2-40B4-BE49-F238E27FC236}">
                <a16:creationId xmlns:a16="http://schemas.microsoft.com/office/drawing/2014/main" id="{5BE063C3-C699-58A2-ED00-42D43522FFC7}"/>
              </a:ext>
            </a:extLst>
          </p:cNvPr>
          <p:cNvSpPr txBox="1"/>
          <p:nvPr/>
        </p:nvSpPr>
        <p:spPr>
          <a:xfrm>
            <a:off x="568325" y="396081"/>
            <a:ext cx="7342075"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Reptile and Mammal ancestors diverge and diversify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Mammal ancestor dominant </a:t>
            </a:r>
          </a:p>
        </p:txBody>
      </p:sp>
      <p:pic>
        <p:nvPicPr>
          <p:cNvPr id="6" name="Picture 5" descr="A collage of animals&#10;&#10;Description automatically generated with medium confidence">
            <a:extLst>
              <a:ext uri="{FF2B5EF4-FFF2-40B4-BE49-F238E27FC236}">
                <a16:creationId xmlns:a16="http://schemas.microsoft.com/office/drawing/2014/main" id="{AF87E12D-8B54-9C9F-4EA1-A83865C12D79}"/>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33830"/>
          <a:stretch/>
        </p:blipFill>
        <p:spPr>
          <a:xfrm>
            <a:off x="263525" y="1920081"/>
            <a:ext cx="3369390" cy="4053681"/>
          </a:xfrm>
          <a:prstGeom prst="rect">
            <a:avLst/>
          </a:prstGeom>
        </p:spPr>
      </p:pic>
    </p:spTree>
    <p:extLst>
      <p:ext uri="{BB962C8B-B14F-4D97-AF65-F5344CB8AC3E}">
        <p14:creationId xmlns:p14="http://schemas.microsoft.com/office/powerpoint/2010/main" val="1395318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4" y="671519"/>
            <a:ext cx="8001001" cy="544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Text Box 3"/>
          <p:cNvSpPr txBox="1">
            <a:spLocks noChangeArrowheads="1"/>
          </p:cNvSpPr>
          <p:nvPr/>
        </p:nvSpPr>
        <p:spPr bwMode="auto">
          <a:xfrm>
            <a:off x="1528764" y="93664"/>
            <a:ext cx="7802563" cy="49243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27" tIns="45714" rIns="91427"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600" dirty="0">
                <a:latin typeface="Arial" charset="0"/>
              </a:rPr>
              <a:t>Permian Extinction</a:t>
            </a:r>
          </a:p>
        </p:txBody>
      </p:sp>
      <p:sp>
        <p:nvSpPr>
          <p:cNvPr id="3" name="TextBox 2">
            <a:extLst>
              <a:ext uri="{FF2B5EF4-FFF2-40B4-BE49-F238E27FC236}">
                <a16:creationId xmlns:a16="http://schemas.microsoft.com/office/drawing/2014/main" id="{7FDBE784-61F1-04D4-8113-B7C519DB6251}"/>
              </a:ext>
            </a:extLst>
          </p:cNvPr>
          <p:cNvSpPr txBox="1"/>
          <p:nvPr/>
        </p:nvSpPr>
        <p:spPr>
          <a:xfrm>
            <a:off x="15875" y="5653881"/>
            <a:ext cx="7239000" cy="461665"/>
          </a:xfrm>
          <a:prstGeom prst="rect">
            <a:avLst/>
          </a:prstGeom>
          <a:solidFill>
            <a:schemeClr val="bg1"/>
          </a:solidFill>
        </p:spPr>
        <p:txBody>
          <a:bodyPr wrap="square">
            <a:spAutoFit/>
          </a:bodyPr>
          <a:lstStyle/>
          <a:p>
            <a:r>
              <a:rPr lang="en-US" dirty="0">
                <a:hlinkClick r:id="rId3"/>
              </a:rPr>
              <a:t>https://www.youtube.com/watch?v=xXMoBnuFZ5k</a:t>
            </a:r>
            <a:r>
              <a:rPr lang="en-US" dirty="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mages.nationalgeographic.com/wpf/media-live/photos/000/010/cache/jurassic-landscape_1028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49" y="977901"/>
            <a:ext cx="686435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4"/>
          <p:cNvSpPr txBox="1">
            <a:spLocks noChangeArrowheads="1"/>
          </p:cNvSpPr>
          <p:nvPr/>
        </p:nvSpPr>
        <p:spPr bwMode="auto">
          <a:xfrm>
            <a:off x="1754982" y="-8621"/>
            <a:ext cx="7380287" cy="10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b="1" dirty="0">
                <a:solidFill>
                  <a:srgbClr val="FF3300"/>
                </a:solidFill>
                <a:latin typeface="Arial" charset="0"/>
              </a:rPr>
              <a:t>Jurassic and Cretaceous Periods</a:t>
            </a:r>
          </a:p>
          <a:p>
            <a:pPr algn="ctr" eaLnBrk="1" hangingPunct="1"/>
            <a:r>
              <a:rPr lang="en-US" sz="3000" b="1" dirty="0">
                <a:solidFill>
                  <a:srgbClr val="FF3300"/>
                </a:solidFill>
                <a:latin typeface="Arial" charset="0"/>
              </a:rPr>
              <a:t>250 to 65 MYA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644525" y="158827"/>
            <a:ext cx="6629400" cy="108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p>
            <a:r>
              <a:rPr lang="en-US" altLang="en-US" b="1" dirty="0">
                <a:latin typeface="Arial" panose="020B0604020202020204" pitchFamily="34" charset="0"/>
                <a:cs typeface="Arial" panose="020B0604020202020204" pitchFamily="34" charset="0"/>
              </a:rPr>
              <a:t>An Early Cretaceous </a:t>
            </a:r>
            <a:r>
              <a:rPr lang="en-US" altLang="en-US" b="1" dirty="0" err="1">
                <a:latin typeface="Arial" panose="020B0604020202020204" pitchFamily="34" charset="0"/>
                <a:cs typeface="Arial" panose="020B0604020202020204" pitchFamily="34" charset="0"/>
              </a:rPr>
              <a:t>Tribosphenic</a:t>
            </a:r>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Mammal and </a:t>
            </a:r>
            <a:r>
              <a:rPr lang="en-US" altLang="en-US" b="1" dirty="0" err="1">
                <a:latin typeface="Arial" panose="020B0604020202020204" pitchFamily="34" charset="0"/>
                <a:cs typeface="Arial" panose="020B0604020202020204" pitchFamily="34" charset="0"/>
              </a:rPr>
              <a:t>Metatherian</a:t>
            </a:r>
            <a:r>
              <a:rPr lang="en-US" altLang="en-US" b="1" dirty="0">
                <a:latin typeface="Arial" panose="020B0604020202020204" pitchFamily="34" charset="0"/>
                <a:cs typeface="Arial" panose="020B0604020202020204" pitchFamily="34" charset="0"/>
              </a:rPr>
              <a:t> Evolution</a:t>
            </a:r>
          </a:p>
          <a:p>
            <a:endParaRPr lang="en-US" altLang="en-US" sz="500" dirty="0">
              <a:latin typeface="Arial" panose="020B0604020202020204" pitchFamily="34" charset="0"/>
              <a:cs typeface="Arial" panose="020B0604020202020204" pitchFamily="34" charset="0"/>
            </a:endParaRPr>
          </a:p>
          <a:p>
            <a:r>
              <a:rPr lang="en-US" altLang="en-US" sz="1200" dirty="0" err="1">
                <a:latin typeface="Arial" panose="020B0604020202020204" pitchFamily="34" charset="0"/>
                <a:cs typeface="Arial" panose="020B0604020202020204" pitchFamily="34" charset="0"/>
              </a:rPr>
              <a:t>Zhe</a:t>
            </a:r>
            <a:r>
              <a:rPr lang="en-US" altLang="en-US" sz="1200" dirty="0">
                <a:latin typeface="Arial" panose="020B0604020202020204" pitchFamily="34" charset="0"/>
                <a:cs typeface="Arial" panose="020B0604020202020204" pitchFamily="34" charset="0"/>
              </a:rPr>
              <a:t>-Xi </a:t>
            </a:r>
            <a:r>
              <a:rPr lang="en-US" altLang="en-US" sz="1200" dirty="0" err="1">
                <a:latin typeface="Arial" panose="020B0604020202020204" pitchFamily="34" charset="0"/>
                <a:cs typeface="Arial" panose="020B0604020202020204" pitchFamily="34" charset="0"/>
              </a:rPr>
              <a:t>Luo</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Qiang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Ji</a:t>
            </a:r>
            <a:r>
              <a:rPr lang="en-US" altLang="en-US" sz="1200" dirty="0">
                <a:latin typeface="Arial" panose="020B0604020202020204" pitchFamily="34" charset="0"/>
                <a:cs typeface="Arial" panose="020B0604020202020204" pitchFamily="34" charset="0"/>
              </a:rPr>
              <a:t>, John R. </a:t>
            </a:r>
            <a:r>
              <a:rPr lang="en-US" altLang="en-US" sz="1200" dirty="0" err="1">
                <a:latin typeface="Arial" panose="020B0604020202020204" pitchFamily="34" charset="0"/>
                <a:cs typeface="Arial" panose="020B0604020202020204" pitchFamily="34" charset="0"/>
              </a:rPr>
              <a:t>Wible</a:t>
            </a:r>
            <a:r>
              <a:rPr lang="en-US" altLang="en-US" sz="1200" dirty="0">
                <a:latin typeface="Arial" panose="020B0604020202020204" pitchFamily="34" charset="0"/>
                <a:cs typeface="Arial" panose="020B0604020202020204" pitchFamily="34" charset="0"/>
              </a:rPr>
              <a:t>, Chong-Xi Yuan</a:t>
            </a:r>
          </a:p>
        </p:txBody>
      </p:sp>
      <p:pic>
        <p:nvPicPr>
          <p:cNvPr id="232453" name="Picture 5" descr="Lu et al SCIENCE 2003 Fi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82" y="1691481"/>
            <a:ext cx="6110009" cy="4303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3F2F1931-D3B4-410F-93B6-FBE8D5F2612B}"/>
              </a:ext>
            </a:extLst>
          </p:cNvPr>
          <p:cNvSpPr txBox="1">
            <a:spLocks noChangeArrowheads="1"/>
          </p:cNvSpPr>
          <p:nvPr/>
        </p:nvSpPr>
        <p:spPr bwMode="auto">
          <a:xfrm>
            <a:off x="8035925" y="186929"/>
            <a:ext cx="1676399" cy="51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500" tIns="40750" rIns="81500" bIns="407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800" b="1" dirty="0">
                <a:solidFill>
                  <a:srgbClr val="0000FF"/>
                </a:solidFill>
                <a:latin typeface="Arial" charset="0"/>
                <a:cs typeface="Arial" charset="0"/>
              </a:rPr>
              <a:t>150 MYA</a:t>
            </a:r>
          </a:p>
        </p:txBody>
      </p:sp>
      <p:pic>
        <p:nvPicPr>
          <p:cNvPr id="3" name="Picture 2" descr="1086l">
            <a:extLst>
              <a:ext uri="{FF2B5EF4-FFF2-40B4-BE49-F238E27FC236}">
                <a16:creationId xmlns:a16="http://schemas.microsoft.com/office/drawing/2014/main" id="{6767D2BE-19C7-4D89-94F1-6F40EFD15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97"/>
          <a:stretch>
            <a:fillRect/>
          </a:stretch>
        </p:blipFill>
        <p:spPr bwMode="auto">
          <a:xfrm>
            <a:off x="6541795" y="3463926"/>
            <a:ext cx="4071937"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unflowersk5751-1">
            <a:extLst>
              <a:ext uri="{FF2B5EF4-FFF2-40B4-BE49-F238E27FC236}">
                <a16:creationId xmlns:a16="http://schemas.microsoft.com/office/drawing/2014/main" id="{A41C1341-749F-4E8E-A563-A71CB06EC2D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540208" y="1115121"/>
            <a:ext cx="2638716" cy="234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69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E458C7-7630-4E8D-B2F4-E2E1D8F9A6DE}"/>
              </a:ext>
            </a:extLst>
          </p:cNvPr>
          <p:cNvSpPr txBox="1"/>
          <p:nvPr/>
        </p:nvSpPr>
        <p:spPr>
          <a:xfrm>
            <a:off x="3409700" y="2646540"/>
            <a:ext cx="4066672" cy="830997"/>
          </a:xfrm>
          <a:prstGeom prst="rect">
            <a:avLst/>
          </a:prstGeom>
          <a:noFill/>
        </p:spPr>
        <p:txBody>
          <a:bodyPr wrap="square">
            <a:spAutoFit/>
          </a:bodyPr>
          <a:lstStyle/>
          <a:p>
            <a:r>
              <a:rPr lang="en-US" dirty="0">
                <a:hlinkClick r:id="rId2"/>
              </a:rPr>
              <a:t>https://www.youtube.com/watch?v=vq3nWnTkFbk</a:t>
            </a:r>
            <a:r>
              <a:rPr lang="en-US" dirty="0"/>
              <a:t> </a:t>
            </a:r>
          </a:p>
        </p:txBody>
      </p:sp>
    </p:spTree>
    <p:extLst>
      <p:ext uri="{BB962C8B-B14F-4D97-AF65-F5344CB8AC3E}">
        <p14:creationId xmlns:p14="http://schemas.microsoft.com/office/powerpoint/2010/main" val="3479780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574927" y="1414463"/>
            <a:ext cx="81375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endParaRPr lang="en-US"/>
          </a:p>
        </p:txBody>
      </p:sp>
      <p:pic>
        <p:nvPicPr>
          <p:cNvPr id="113667" name="Picture 3" descr="tertiary">
            <a:hlinkClick r:id="rId2"/>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10582" t="7582" r="13171" b="9779"/>
          <a:stretch>
            <a:fillRect/>
          </a:stretch>
        </p:blipFill>
        <p:spPr bwMode="auto">
          <a:xfrm>
            <a:off x="6334126" y="0"/>
            <a:ext cx="3205162"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1633538" y="5230813"/>
            <a:ext cx="12890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500">
                <a:latin typeface="Arial" charset="0"/>
              </a:rPr>
              <a:t>66 MYA</a:t>
            </a:r>
          </a:p>
        </p:txBody>
      </p:sp>
      <p:sp>
        <p:nvSpPr>
          <p:cNvPr id="113669" name="Text Box 5"/>
          <p:cNvSpPr txBox="1">
            <a:spLocks noChangeArrowheads="1"/>
          </p:cNvSpPr>
          <p:nvPr/>
        </p:nvSpPr>
        <p:spPr bwMode="auto">
          <a:xfrm>
            <a:off x="873125" y="457200"/>
            <a:ext cx="4958679" cy="108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489" tIns="40744" rIns="81489" bIns="40744">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chemeClr val="hlink"/>
                </a:solidFill>
                <a:latin typeface="Arial" charset="0"/>
              </a:rPr>
              <a:t>65 MYA - Present</a:t>
            </a:r>
          </a:p>
          <a:p>
            <a:pPr algn="ctr" eaLnBrk="1" hangingPunct="1"/>
            <a:r>
              <a:rPr lang="en-US" sz="2900" b="1" dirty="0">
                <a:latin typeface="Arial" charset="0"/>
              </a:rPr>
              <a:t>“Age of Mammals”</a:t>
            </a:r>
            <a:r>
              <a:rPr lang="en-US" dirty="0"/>
              <a:t> </a:t>
            </a:r>
          </a:p>
        </p:txBody>
      </p:sp>
      <p:pic>
        <p:nvPicPr>
          <p:cNvPr id="113670" name="Picture 5" descr="http://upload.wikimedia.org/wikipedia/en/timeline/d26ccddaf1bbe4aff55b6289e536d7f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364" y="5108575"/>
            <a:ext cx="81375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3" descr="Zdenek Burian - a Paleontolo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2" y="2031089"/>
            <a:ext cx="4667250" cy="27257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http://ferrebeekeeper.files.wordpress.com/2011/05/eoce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38" y="0"/>
            <a:ext cx="8910878" cy="603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4"/>
          <p:cNvSpPr txBox="1">
            <a:spLocks noChangeArrowheads="1"/>
          </p:cNvSpPr>
          <p:nvPr/>
        </p:nvSpPr>
        <p:spPr bwMode="auto">
          <a:xfrm>
            <a:off x="224138" y="5261192"/>
            <a:ext cx="2930213" cy="769210"/>
          </a:xfrm>
          <a:prstGeom prst="rect">
            <a:avLst/>
          </a:prstGeom>
          <a:solidFill>
            <a:schemeClr val="bg1"/>
          </a:solidFill>
          <a:ln>
            <a:noFill/>
          </a:ln>
        </p:spPr>
        <p:txBody>
          <a:bodyPr wrap="none" lIns="109055" tIns="54527" rIns="109055" bIns="54527">
            <a:spAutoFit/>
          </a:bodyPr>
          <a:lstStyle>
            <a:lvl1pPr defTabSz="814388">
              <a:defRPr sz="2400">
                <a:solidFill>
                  <a:schemeClr val="tx1"/>
                </a:solidFill>
                <a:latin typeface="Times New Roman" pitchFamily="18" charset="0"/>
              </a:defRPr>
            </a:lvl1pPr>
            <a:lvl2pPr marL="742950" indent="-285750" defTabSz="814388">
              <a:defRPr sz="2400">
                <a:solidFill>
                  <a:schemeClr val="tx1"/>
                </a:solidFill>
                <a:latin typeface="Times New Roman" pitchFamily="18" charset="0"/>
              </a:defRPr>
            </a:lvl2pPr>
            <a:lvl3pPr marL="1143000" indent="-228600" defTabSz="814388">
              <a:defRPr sz="2400">
                <a:solidFill>
                  <a:schemeClr val="tx1"/>
                </a:solidFill>
                <a:latin typeface="Times New Roman" pitchFamily="18" charset="0"/>
              </a:defRPr>
            </a:lvl3pPr>
            <a:lvl4pPr marL="1600200" indent="-228600" defTabSz="814388">
              <a:defRPr sz="2400">
                <a:solidFill>
                  <a:schemeClr val="tx1"/>
                </a:solidFill>
                <a:latin typeface="Times New Roman" pitchFamily="18" charset="0"/>
              </a:defRPr>
            </a:lvl4pPr>
            <a:lvl5pPr marL="2057400" indent="-228600" defTabSz="814388">
              <a:defRPr sz="2400">
                <a:solidFill>
                  <a:schemeClr val="tx1"/>
                </a:solidFill>
                <a:latin typeface="Times New Roman" pitchFamily="18" charset="0"/>
              </a:defRPr>
            </a:lvl5pPr>
            <a:lvl6pPr marL="2514600" indent="-228600" defTabSz="814388" eaLnBrk="0" fontAlgn="base" hangingPunct="0">
              <a:spcBef>
                <a:spcPct val="0"/>
              </a:spcBef>
              <a:spcAft>
                <a:spcPct val="0"/>
              </a:spcAft>
              <a:defRPr sz="2400">
                <a:solidFill>
                  <a:schemeClr val="tx1"/>
                </a:solidFill>
                <a:latin typeface="Times New Roman" pitchFamily="18" charset="0"/>
              </a:defRPr>
            </a:lvl6pPr>
            <a:lvl7pPr marL="2971800" indent="-228600" defTabSz="814388" eaLnBrk="0" fontAlgn="base" hangingPunct="0">
              <a:spcBef>
                <a:spcPct val="0"/>
              </a:spcBef>
              <a:spcAft>
                <a:spcPct val="0"/>
              </a:spcAft>
              <a:defRPr sz="2400">
                <a:solidFill>
                  <a:schemeClr val="tx1"/>
                </a:solidFill>
                <a:latin typeface="Times New Roman" pitchFamily="18" charset="0"/>
              </a:defRPr>
            </a:lvl7pPr>
            <a:lvl8pPr marL="3429000" indent="-228600" defTabSz="814388" eaLnBrk="0" fontAlgn="base" hangingPunct="0">
              <a:spcBef>
                <a:spcPct val="0"/>
              </a:spcBef>
              <a:spcAft>
                <a:spcPct val="0"/>
              </a:spcAft>
              <a:defRPr sz="2400">
                <a:solidFill>
                  <a:schemeClr val="tx1"/>
                </a:solidFill>
                <a:latin typeface="Times New Roman" pitchFamily="18" charset="0"/>
              </a:defRPr>
            </a:lvl8pPr>
            <a:lvl9pPr marL="3886200" indent="-228600" defTabSz="814388"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283" dirty="0">
                <a:latin typeface="Arial" charset="0"/>
              </a:rPr>
              <a:t>65-55 MYA</a:t>
            </a:r>
          </a:p>
        </p:txBody>
      </p:sp>
      <p:pic>
        <p:nvPicPr>
          <p:cNvPr id="115716" name="Picture 9" descr="http://www.dinofan.com/dfanimals/ByTimePeriod/PeriodTextPics/Ter_Diatry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0" y="0"/>
            <a:ext cx="2285977" cy="214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6580" y="2136604"/>
            <a:ext cx="2143536" cy="463075"/>
          </a:xfrm>
          <a:prstGeom prst="rect">
            <a:avLst/>
          </a:prstGeom>
          <a:noFill/>
        </p:spPr>
        <p:txBody>
          <a:bodyPr wrap="none" rtlCol="0">
            <a:spAutoFit/>
          </a:bodyPr>
          <a:lstStyle/>
          <a:p>
            <a:r>
              <a:rPr lang="en-US" sz="2409" i="1" dirty="0" err="1"/>
              <a:t>Diatrymiformes</a:t>
            </a:r>
            <a:endParaRPr lang="en-US" sz="2409" i="1" dirty="0"/>
          </a:p>
        </p:txBody>
      </p:sp>
      <p:sp>
        <p:nvSpPr>
          <p:cNvPr id="7" name="TextBox 6"/>
          <p:cNvSpPr txBox="1"/>
          <p:nvPr/>
        </p:nvSpPr>
        <p:spPr>
          <a:xfrm>
            <a:off x="3692525" y="396081"/>
            <a:ext cx="1540806" cy="463075"/>
          </a:xfrm>
          <a:prstGeom prst="rect">
            <a:avLst/>
          </a:prstGeom>
          <a:noFill/>
        </p:spPr>
        <p:txBody>
          <a:bodyPr wrap="none" rtlCol="0">
            <a:spAutoFit/>
          </a:bodyPr>
          <a:lstStyle/>
          <a:p>
            <a:r>
              <a:rPr lang="en-US" sz="2409" i="1" dirty="0" err="1"/>
              <a:t>Eobasileus</a:t>
            </a:r>
            <a:endParaRPr lang="en-US" sz="2409" i="1" dirty="0"/>
          </a:p>
        </p:txBody>
      </p:sp>
      <p:sp>
        <p:nvSpPr>
          <p:cNvPr id="2" name="TextBox 1">
            <a:extLst>
              <a:ext uri="{FF2B5EF4-FFF2-40B4-BE49-F238E27FC236}">
                <a16:creationId xmlns:a16="http://schemas.microsoft.com/office/drawing/2014/main" id="{C178E3BC-79D8-492C-80E2-0C8C3B6B4CE3}"/>
              </a:ext>
            </a:extLst>
          </p:cNvPr>
          <p:cNvSpPr txBox="1"/>
          <p:nvPr/>
        </p:nvSpPr>
        <p:spPr>
          <a:xfrm>
            <a:off x="7263293" y="5114126"/>
            <a:ext cx="3263137" cy="916276"/>
          </a:xfrm>
          <a:prstGeom prst="rect">
            <a:avLst/>
          </a:prstGeom>
          <a:solidFill>
            <a:schemeClr val="bg1"/>
          </a:solidFill>
        </p:spPr>
        <p:txBody>
          <a:bodyPr wrap="none" rtlCol="0">
            <a:spAutoFit/>
          </a:bodyPr>
          <a:lstStyle/>
          <a:p>
            <a:pPr marL="458903" indent="-458903">
              <a:buFont typeface="Arial" panose="020B0604020202020204" pitchFamily="34" charset="0"/>
              <a:buChar char="•"/>
            </a:pPr>
            <a:r>
              <a:rPr lang="en-US" sz="2677" dirty="0">
                <a:latin typeface="Calibri" panose="020F0502020204030204" pitchFamily="34" charset="0"/>
                <a:cs typeface="Calibri" panose="020F0502020204030204" pitchFamily="34" charset="0"/>
              </a:rPr>
              <a:t>Climate very warm</a:t>
            </a:r>
          </a:p>
          <a:p>
            <a:pPr marL="458903" indent="-458903">
              <a:buFont typeface="Arial" panose="020B0604020202020204" pitchFamily="34" charset="0"/>
              <a:buChar char="•"/>
            </a:pPr>
            <a:r>
              <a:rPr lang="en-US" sz="2677" dirty="0">
                <a:latin typeface="Calibri" panose="020F0502020204030204" pitchFamily="34" charset="0"/>
                <a:cs typeface="Calibri" panose="020F0502020204030204" pitchFamily="34" charset="0"/>
              </a:rPr>
              <a:t>Many open niches</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Candy's Mac:APPLICATIONS:Microsoft Office:Microsoft PowerPoint 4:</Template>
  <TotalTime>46315951</TotalTime>
  <Pages>14</Pages>
  <Words>3164</Words>
  <Application>Microsoft Office PowerPoint</Application>
  <PresentationFormat>Custom</PresentationFormat>
  <Paragraphs>521</Paragraphs>
  <Slides>104</Slides>
  <Notes>17</Notes>
  <HiddenSlides>25</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15" baseType="lpstr">
      <vt:lpstr>Arial</vt:lpstr>
      <vt:lpstr>Calibri</vt:lpstr>
      <vt:lpstr>Courier New</vt:lpstr>
      <vt:lpstr>Franklin Gothic Book</vt:lpstr>
      <vt:lpstr>Georgia</vt:lpstr>
      <vt:lpstr>Times New Roman</vt:lpstr>
      <vt:lpstr>Verdana</vt:lpstr>
      <vt:lpstr>Wingdings</vt:lpstr>
      <vt:lpstr>Default Design</vt:lpstr>
      <vt:lpstr>1_Default Design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Compartmentalization Evolve?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dc:title>
  <dc:subject>Biology, 6e</dc:subject>
  <dc:creator>Raven/Johnson</dc:creator>
  <cp:lastModifiedBy>Brian Gall</cp:lastModifiedBy>
  <cp:revision>461</cp:revision>
  <cp:lastPrinted>2013-09-30T13:26:58Z</cp:lastPrinted>
  <dcterms:created xsi:type="dcterms:W3CDTF">1998-06-24T10:18:53Z</dcterms:created>
  <dcterms:modified xsi:type="dcterms:W3CDTF">2025-02-05T13:50:17Z</dcterms:modified>
</cp:coreProperties>
</file>