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333" r:id="rId2"/>
    <p:sldId id="300" r:id="rId3"/>
    <p:sldId id="309" r:id="rId4"/>
    <p:sldId id="375" r:id="rId5"/>
    <p:sldId id="259" r:id="rId6"/>
    <p:sldId id="303" r:id="rId7"/>
    <p:sldId id="318" r:id="rId8"/>
    <p:sldId id="376" r:id="rId9"/>
    <p:sldId id="367" r:id="rId10"/>
    <p:sldId id="385" r:id="rId11"/>
    <p:sldId id="377" r:id="rId12"/>
    <p:sldId id="368" r:id="rId13"/>
    <p:sldId id="378" r:id="rId14"/>
    <p:sldId id="362" r:id="rId15"/>
    <p:sldId id="379" r:id="rId16"/>
    <p:sldId id="386" r:id="rId17"/>
    <p:sldId id="380" r:id="rId18"/>
    <p:sldId id="265" r:id="rId19"/>
    <p:sldId id="266" r:id="rId20"/>
    <p:sldId id="260" r:id="rId21"/>
    <p:sldId id="261" r:id="rId22"/>
    <p:sldId id="263" r:id="rId23"/>
    <p:sldId id="264" r:id="rId24"/>
    <p:sldId id="364" r:id="rId25"/>
    <p:sldId id="365" r:id="rId26"/>
    <p:sldId id="332" r:id="rId27"/>
    <p:sldId id="357" r:id="rId28"/>
    <p:sldId id="301" r:id="rId29"/>
    <p:sldId id="390" r:id="rId30"/>
    <p:sldId id="304" r:id="rId31"/>
    <p:sldId id="305" r:id="rId32"/>
    <p:sldId id="306" r:id="rId33"/>
    <p:sldId id="355" r:id="rId34"/>
    <p:sldId id="307" r:id="rId35"/>
    <p:sldId id="308" r:id="rId36"/>
    <p:sldId id="369" r:id="rId37"/>
    <p:sldId id="387" r:id="rId38"/>
    <p:sldId id="381" r:id="rId39"/>
    <p:sldId id="370" r:id="rId40"/>
    <p:sldId id="383" r:id="rId41"/>
    <p:sldId id="384" r:id="rId42"/>
    <p:sldId id="388" r:id="rId43"/>
    <p:sldId id="371" r:id="rId44"/>
    <p:sldId id="389" r:id="rId45"/>
    <p:sldId id="372" r:id="rId46"/>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00"/>
    <a:srgbClr val="0000FF"/>
    <a:srgbClr val="FF9900"/>
    <a:srgbClr val="CC6600"/>
    <a:srgbClr val="FF9933"/>
    <a:srgbClr val="FFCC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924" autoAdjust="0"/>
  </p:normalViewPr>
  <p:slideViewPr>
    <p:cSldViewPr>
      <p:cViewPr varScale="1">
        <p:scale>
          <a:sx n="67" d="100"/>
          <a:sy n="67" d="100"/>
        </p:scale>
        <p:origin x="942"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3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atin typeface="Times New Roman" pitchFamily="18" charset="0"/>
              </a:defRPr>
            </a:lvl1pPr>
          </a:lstStyle>
          <a:p>
            <a:pPr>
              <a:defRPr/>
            </a:pPr>
            <a:fld id="{A3796457-8508-415F-9DD0-04F968236D62}" type="slidenum">
              <a:rPr lang="en-US"/>
              <a:pPr>
                <a:defRPr/>
              </a:pPr>
              <a:t>‹#›</a:t>
            </a:fld>
            <a:endParaRPr lang="en-US"/>
          </a:p>
        </p:txBody>
      </p:sp>
    </p:spTree>
    <p:extLst>
      <p:ext uri="{BB962C8B-B14F-4D97-AF65-F5344CB8AC3E}">
        <p14:creationId xmlns:p14="http://schemas.microsoft.com/office/powerpoint/2010/main" val="2407416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pPr>
              <a:defRPr/>
            </a:pPr>
            <a:fld id="{955B3929-2142-4D64-BC8A-9F5E32E68A4A}" type="datetimeFigureOut">
              <a:rPr lang="en-US"/>
              <a:pPr>
                <a:defRPr/>
              </a:pPr>
              <a:t>1/22/2025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pPr>
              <a:defRPr/>
            </a:pPr>
            <a:fld id="{2B4B2D42-0E52-4FEF-8D32-348C31CA759B}" type="slidenum">
              <a:rPr lang="en-US"/>
              <a:pPr>
                <a:defRPr/>
              </a:pPr>
              <a:t>‹#›</a:t>
            </a:fld>
            <a:endParaRPr lang="en-US"/>
          </a:p>
        </p:txBody>
      </p:sp>
    </p:spTree>
    <p:extLst>
      <p:ext uri="{BB962C8B-B14F-4D97-AF65-F5344CB8AC3E}">
        <p14:creationId xmlns:p14="http://schemas.microsoft.com/office/powerpoint/2010/main" val="9088689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8D9B31-D567-0B46-A3AA-9C9E57208E00}" type="slidenum">
              <a:rPr lang="en-US"/>
              <a:pPr/>
              <a:t>33</a:t>
            </a:fld>
            <a:endParaRPr lang="en-US"/>
          </a:p>
        </p:txBody>
      </p:sp>
      <p:sp>
        <p:nvSpPr>
          <p:cNvPr id="363522" name="Rectangle 2"/>
          <p:cNvSpPr>
            <a:spLocks noGrp="1" noRot="1" noChangeAspect="1" noChangeArrowheads="1" noTextEdit="1"/>
          </p:cNvSpPr>
          <p:nvPr>
            <p:ph type="sldImg"/>
          </p:nvPr>
        </p:nvSpPr>
        <p:spPr bwMode="auto">
          <a:xfrm>
            <a:off x="406400" y="698500"/>
            <a:ext cx="6197600" cy="3486150"/>
          </a:xfrm>
          <a:prstGeom prst="rect">
            <a:avLst/>
          </a:prstGeom>
          <a:solidFill>
            <a:srgbClr val="FFFFFF"/>
          </a:solidFill>
          <a:ln>
            <a:solidFill>
              <a:srgbClr val="000000"/>
            </a:solidFill>
            <a:miter lim="800000"/>
            <a:headEnd/>
            <a:tailEnd/>
          </a:ln>
        </p:spPr>
      </p:sp>
      <p:sp>
        <p:nvSpPr>
          <p:cNvPr id="363523" name="Rectangle 3"/>
          <p:cNvSpPr>
            <a:spLocks noGrp="1" noChangeArrowheads="1"/>
          </p:cNvSpPr>
          <p:nvPr>
            <p:ph type="body" idx="1"/>
          </p:nvPr>
        </p:nvSpPr>
        <p:spPr bwMode="auto">
          <a:xfrm>
            <a:off x="933098" y="4415790"/>
            <a:ext cx="5144206" cy="4181767"/>
          </a:xfrm>
          <a:prstGeom prst="rect">
            <a:avLst/>
          </a:prstGeom>
          <a:solidFill>
            <a:srgbClr val="FFFFFF"/>
          </a:solidFill>
          <a:ln>
            <a:solidFill>
              <a:srgbClr val="000000"/>
            </a:solidFill>
            <a:miter lim="800000"/>
            <a:headEnd/>
            <a:tailEnd/>
          </a:ln>
        </p:spPr>
        <p:txBody>
          <a:bodyPr lIns="93163" tIns="46583" rIns="93163" bIns="46583">
            <a:prstTxWarp prst="textNoShape">
              <a:avLst/>
            </a:prstTxWarp>
          </a:bodyPr>
          <a:lstStyle/>
          <a:p>
            <a:r>
              <a:rPr lang="el-GR" b="1">
                <a:solidFill>
                  <a:srgbClr val="231A06"/>
                </a:solidFill>
                <a:ea typeface="Arial" pitchFamily="26" charset="0"/>
                <a:cs typeface="Arial" pitchFamily="26" charset="0"/>
              </a:rPr>
              <a:t>Figure 18.15: Continental drift</a:t>
            </a:r>
            <a:r>
              <a:rPr lang="en-US" b="1">
                <a:solidFill>
                  <a:srgbClr val="231A06"/>
                </a:solidFill>
                <a:ea typeface="Arial" pitchFamily="26" charset="0"/>
                <a:cs typeface="Arial" pitchFamily="26" charset="0"/>
              </a:rPr>
              <a:t>.</a:t>
            </a:r>
            <a:r>
              <a:rPr lang="el-GR" b="1">
                <a:solidFill>
                  <a:srgbClr val="231A06"/>
                </a:solidFill>
                <a:ea typeface="Arial" pitchFamily="26" charset="0"/>
                <a:cs typeface="Arial" pitchFamily="26" charset="0"/>
              </a:rPr>
              <a:t> </a:t>
            </a:r>
            <a:endParaRPr lang="en-US" b="1">
              <a:solidFill>
                <a:srgbClr val="231A06"/>
              </a:solidFill>
              <a:ea typeface="Arial" pitchFamily="26" charset="0"/>
              <a:cs typeface="Arial" pitchFamily="26" charset="0"/>
            </a:endParaRPr>
          </a:p>
          <a:p>
            <a:r>
              <a:rPr lang="el-GR">
                <a:solidFill>
                  <a:srgbClr val="231A06"/>
                </a:solidFill>
                <a:ea typeface="Arial" pitchFamily="26" charset="0"/>
                <a:cs typeface="Arial" pitchFamily="26" charset="0"/>
              </a:rPr>
              <a:t>Geologists hypothesize that the breakup of Pangaea is only the latest in a series of continental breakups and collisions that have taken place since early in Earth’s history.</a:t>
            </a:r>
            <a:endParaRPr lang="el-GR">
              <a:solidFill>
                <a:srgbClr val="000000"/>
              </a:solidFill>
              <a:ea typeface="Arial" pitchFamily="26" charset="0"/>
              <a:cs typeface="Arial" pitchFamily="26" charset="0"/>
            </a:endParaRPr>
          </a:p>
        </p:txBody>
      </p:sp>
    </p:spTree>
    <p:extLst>
      <p:ext uri="{BB962C8B-B14F-4D97-AF65-F5344CB8AC3E}">
        <p14:creationId xmlns:p14="http://schemas.microsoft.com/office/powerpoint/2010/main" val="196640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5C5AE-FA3C-2842-A203-0DE62C98610F}" type="slidenum">
              <a:rPr lang="en-US"/>
              <a:pPr/>
              <a:t>34</a:t>
            </a:fld>
            <a:endParaRPr lang="en-US"/>
          </a:p>
        </p:txBody>
      </p:sp>
      <p:sp>
        <p:nvSpPr>
          <p:cNvPr id="365570" name="Rectangle 2"/>
          <p:cNvSpPr>
            <a:spLocks noGrp="1" noRot="1" noChangeAspect="1" noChangeArrowheads="1" noTextEdit="1"/>
          </p:cNvSpPr>
          <p:nvPr>
            <p:ph type="sldImg"/>
          </p:nvPr>
        </p:nvSpPr>
        <p:spPr bwMode="auto">
          <a:xfrm>
            <a:off x="406400" y="698500"/>
            <a:ext cx="6197600" cy="3486150"/>
          </a:xfrm>
          <a:prstGeom prst="rect">
            <a:avLst/>
          </a:prstGeom>
          <a:solidFill>
            <a:srgbClr val="FFFFFF"/>
          </a:solidFill>
          <a:ln>
            <a:solidFill>
              <a:srgbClr val="000000"/>
            </a:solidFill>
            <a:miter lim="800000"/>
            <a:headEnd/>
            <a:tailEnd/>
          </a:ln>
        </p:spPr>
      </p:sp>
      <p:sp>
        <p:nvSpPr>
          <p:cNvPr id="365571" name="Rectangle 3"/>
          <p:cNvSpPr>
            <a:spLocks noGrp="1" noChangeArrowheads="1"/>
          </p:cNvSpPr>
          <p:nvPr>
            <p:ph type="body" idx="1"/>
          </p:nvPr>
        </p:nvSpPr>
        <p:spPr bwMode="auto">
          <a:xfrm>
            <a:off x="933098" y="4415790"/>
            <a:ext cx="5144206" cy="4181767"/>
          </a:xfrm>
          <a:prstGeom prst="rect">
            <a:avLst/>
          </a:prstGeom>
          <a:solidFill>
            <a:srgbClr val="FFFFFF"/>
          </a:solidFill>
          <a:ln>
            <a:solidFill>
              <a:srgbClr val="000000"/>
            </a:solidFill>
            <a:miter lim="800000"/>
            <a:headEnd/>
            <a:tailEnd/>
          </a:ln>
        </p:spPr>
        <p:txBody>
          <a:bodyPr lIns="93163" tIns="46583" rIns="93163" bIns="46583">
            <a:prstTxWarp prst="textNoShape">
              <a:avLst/>
            </a:prstTxWarp>
          </a:bodyPr>
          <a:lstStyle/>
          <a:p>
            <a:r>
              <a:rPr lang="el-GR" b="1">
                <a:solidFill>
                  <a:srgbClr val="231A06"/>
                </a:solidFill>
                <a:ea typeface="Arial" pitchFamily="26" charset="0"/>
                <a:cs typeface="Arial" pitchFamily="26" charset="0"/>
              </a:rPr>
              <a:t>Figure 18.15: Continental drift</a:t>
            </a:r>
            <a:r>
              <a:rPr lang="en-US" b="1">
                <a:solidFill>
                  <a:srgbClr val="231A06"/>
                </a:solidFill>
                <a:ea typeface="Arial" pitchFamily="26" charset="0"/>
                <a:cs typeface="Arial" pitchFamily="26" charset="0"/>
              </a:rPr>
              <a:t>.</a:t>
            </a:r>
            <a:r>
              <a:rPr lang="el-GR" b="1">
                <a:solidFill>
                  <a:srgbClr val="231A06"/>
                </a:solidFill>
                <a:ea typeface="Arial" pitchFamily="26" charset="0"/>
                <a:cs typeface="Arial" pitchFamily="26" charset="0"/>
              </a:rPr>
              <a:t> </a:t>
            </a:r>
            <a:endParaRPr lang="en-US" b="1">
              <a:solidFill>
                <a:srgbClr val="231A06"/>
              </a:solidFill>
              <a:ea typeface="Arial" pitchFamily="26" charset="0"/>
              <a:cs typeface="Arial" pitchFamily="26" charset="0"/>
            </a:endParaRPr>
          </a:p>
          <a:p>
            <a:r>
              <a:rPr lang="el-GR">
                <a:solidFill>
                  <a:srgbClr val="231A06"/>
                </a:solidFill>
                <a:ea typeface="Arial" pitchFamily="26" charset="0"/>
                <a:cs typeface="Arial" pitchFamily="26" charset="0"/>
              </a:rPr>
              <a:t>Geologists hypothesize that the breakup of Pangaea is only the latest in a series of continental breakups and collisions that have taken place since early in Earth’s history.</a:t>
            </a:r>
            <a:endParaRPr lang="el-GR">
              <a:solidFill>
                <a:srgbClr val="000000"/>
              </a:solidFill>
              <a:ea typeface="Arial" pitchFamily="26" charset="0"/>
              <a:cs typeface="Arial" pitchFamily="2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444BC-4E36-D443-89A3-D7F1B96CF1AA}" type="slidenum">
              <a:rPr lang="en-US"/>
              <a:pPr/>
              <a:t>35</a:t>
            </a:fld>
            <a:endParaRPr lang="en-US"/>
          </a:p>
        </p:txBody>
      </p:sp>
      <p:sp>
        <p:nvSpPr>
          <p:cNvPr id="369666" name="Rectangle 2"/>
          <p:cNvSpPr>
            <a:spLocks noGrp="1" noRot="1" noChangeAspect="1" noChangeArrowheads="1" noTextEdit="1"/>
          </p:cNvSpPr>
          <p:nvPr>
            <p:ph type="sldImg"/>
          </p:nvPr>
        </p:nvSpPr>
        <p:spPr bwMode="auto">
          <a:xfrm>
            <a:off x="406400" y="698500"/>
            <a:ext cx="6197600" cy="3486150"/>
          </a:xfrm>
          <a:prstGeom prst="rect">
            <a:avLst/>
          </a:prstGeom>
          <a:solidFill>
            <a:srgbClr val="FFFFFF"/>
          </a:solidFill>
          <a:ln>
            <a:solidFill>
              <a:srgbClr val="000000"/>
            </a:solidFill>
            <a:miter lim="800000"/>
            <a:headEnd/>
            <a:tailEnd/>
          </a:ln>
        </p:spPr>
      </p:sp>
      <p:sp>
        <p:nvSpPr>
          <p:cNvPr id="369667" name="Rectangle 3"/>
          <p:cNvSpPr>
            <a:spLocks noGrp="1" noChangeArrowheads="1"/>
          </p:cNvSpPr>
          <p:nvPr>
            <p:ph type="body" idx="1"/>
          </p:nvPr>
        </p:nvSpPr>
        <p:spPr bwMode="auto">
          <a:xfrm>
            <a:off x="933098" y="4415790"/>
            <a:ext cx="5144206" cy="4181767"/>
          </a:xfrm>
          <a:prstGeom prst="rect">
            <a:avLst/>
          </a:prstGeom>
          <a:solidFill>
            <a:srgbClr val="FFFFFF"/>
          </a:solidFill>
          <a:ln>
            <a:solidFill>
              <a:srgbClr val="000000"/>
            </a:solidFill>
            <a:miter lim="800000"/>
            <a:headEnd/>
            <a:tailEnd/>
          </a:ln>
        </p:spPr>
        <p:txBody>
          <a:bodyPr lIns="93163" tIns="46583" rIns="93163" bIns="46583">
            <a:prstTxWarp prst="textNoShape">
              <a:avLst/>
            </a:prstTxWarp>
          </a:bodyPr>
          <a:lstStyle/>
          <a:p>
            <a:r>
              <a:rPr lang="el-GR" b="1">
                <a:solidFill>
                  <a:srgbClr val="231A06"/>
                </a:solidFill>
                <a:ea typeface="Arial" pitchFamily="26" charset="0"/>
                <a:cs typeface="Arial" pitchFamily="26" charset="0"/>
              </a:rPr>
              <a:t>Figure 18.15: Continental drift</a:t>
            </a:r>
            <a:r>
              <a:rPr lang="en-US" b="1">
                <a:solidFill>
                  <a:srgbClr val="231A06"/>
                </a:solidFill>
                <a:ea typeface="Arial" pitchFamily="26" charset="0"/>
                <a:cs typeface="Arial" pitchFamily="26" charset="0"/>
              </a:rPr>
              <a:t>.</a:t>
            </a:r>
            <a:r>
              <a:rPr lang="el-GR" b="1">
                <a:solidFill>
                  <a:srgbClr val="231A06"/>
                </a:solidFill>
                <a:ea typeface="Arial" pitchFamily="26" charset="0"/>
                <a:cs typeface="Arial" pitchFamily="26" charset="0"/>
              </a:rPr>
              <a:t> </a:t>
            </a:r>
            <a:endParaRPr lang="en-US" b="1">
              <a:solidFill>
                <a:srgbClr val="231A06"/>
              </a:solidFill>
              <a:ea typeface="Arial" pitchFamily="26" charset="0"/>
              <a:cs typeface="Arial" pitchFamily="26" charset="0"/>
            </a:endParaRPr>
          </a:p>
          <a:p>
            <a:r>
              <a:rPr lang="el-GR">
                <a:solidFill>
                  <a:srgbClr val="231A06"/>
                </a:solidFill>
                <a:ea typeface="Arial" pitchFamily="26" charset="0"/>
                <a:cs typeface="Arial" pitchFamily="26" charset="0"/>
              </a:rPr>
              <a:t>Geologists hypothesize that the breakup of Pangaea is only the latest in a series of continental breakups and collisions that have taken place since early in Earth’s history.</a:t>
            </a:r>
            <a:endParaRPr lang="el-GR">
              <a:solidFill>
                <a:srgbClr val="000000"/>
              </a:solidFill>
              <a:ea typeface="Arial" pitchFamily="26" charset="0"/>
              <a:cs typeface="Arial" pitchFamily="2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0" i="0" dirty="0">
                <a:solidFill>
                  <a:srgbClr val="333333"/>
                </a:solidFill>
                <a:effectLst/>
                <a:latin typeface="Roboto"/>
              </a:rPr>
              <a:t> In 2005, 106 generations of selection had been completed for high oil and 105 for high protein. Limits to selection for low oil and low protein were reached but not for high oil or high protein. </a:t>
            </a:r>
            <a:endParaRPr lang="en-US" dirty="0"/>
          </a:p>
        </p:txBody>
      </p:sp>
      <p:sp>
        <p:nvSpPr>
          <p:cNvPr id="4" name="Slide Number Placeholder 3"/>
          <p:cNvSpPr>
            <a:spLocks noGrp="1"/>
          </p:cNvSpPr>
          <p:nvPr>
            <p:ph type="sldNum" sz="quarter" idx="5"/>
          </p:nvPr>
        </p:nvSpPr>
        <p:spPr/>
        <p:txBody>
          <a:bodyPr/>
          <a:lstStyle/>
          <a:p>
            <a:pPr>
              <a:defRPr/>
            </a:pPr>
            <a:fld id="{2B4B2D42-0E52-4FEF-8D32-348C31CA759B}" type="slidenum">
              <a:rPr lang="en-US" smtClean="0"/>
              <a:pPr>
                <a:defRPr/>
              </a:pPr>
              <a:t>36</a:t>
            </a:fld>
            <a:endParaRPr lang="en-US"/>
          </a:p>
        </p:txBody>
      </p:sp>
    </p:spTree>
    <p:extLst>
      <p:ext uri="{BB962C8B-B14F-4D97-AF65-F5344CB8AC3E}">
        <p14:creationId xmlns:p14="http://schemas.microsoft.com/office/powerpoint/2010/main" val="274182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about size of the tail really, not specifically feathers. Because it wouldn’t be able to survive</a:t>
            </a:r>
          </a:p>
        </p:txBody>
      </p:sp>
      <p:sp>
        <p:nvSpPr>
          <p:cNvPr id="4" name="Slide Number Placeholder 3"/>
          <p:cNvSpPr>
            <a:spLocks noGrp="1"/>
          </p:cNvSpPr>
          <p:nvPr>
            <p:ph type="sldNum" sz="quarter" idx="5"/>
          </p:nvPr>
        </p:nvSpPr>
        <p:spPr/>
        <p:txBody>
          <a:bodyPr/>
          <a:lstStyle/>
          <a:p>
            <a:pPr>
              <a:defRPr/>
            </a:pPr>
            <a:fld id="{2B4B2D42-0E52-4FEF-8D32-348C31CA759B}" type="slidenum">
              <a:rPr lang="en-US" smtClean="0"/>
              <a:pPr>
                <a:defRPr/>
              </a:pPr>
              <a:t>18</a:t>
            </a:fld>
            <a:endParaRPr lang="en-US"/>
          </a:p>
        </p:txBody>
      </p:sp>
    </p:spTree>
    <p:extLst>
      <p:ext uri="{BB962C8B-B14F-4D97-AF65-F5344CB8AC3E}">
        <p14:creationId xmlns:p14="http://schemas.microsoft.com/office/powerpoint/2010/main" val="12432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719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719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86C47-6D0F-44AA-98B5-A070811FEF68}" type="slidenum">
              <a:rPr lang="en-US" smtClean="0"/>
              <a:pPr/>
              <a:t>27</a:t>
            </a:fld>
            <a:endParaRPr lang="en-US"/>
          </a:p>
        </p:txBody>
      </p:sp>
    </p:spTree>
    <p:extLst>
      <p:ext uri="{BB962C8B-B14F-4D97-AF65-F5344CB8AC3E}">
        <p14:creationId xmlns:p14="http://schemas.microsoft.com/office/powerpoint/2010/main" val="262202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E9C94-CF89-444E-BFB4-9AA177D758BA}" type="slidenum">
              <a:rPr lang="en-US"/>
              <a:pPr/>
              <a:t>28</a:t>
            </a:fld>
            <a:endParaRPr lang="en-US"/>
          </a:p>
        </p:txBody>
      </p:sp>
      <p:sp>
        <p:nvSpPr>
          <p:cNvPr id="499714" name="Rectangle 2"/>
          <p:cNvSpPr>
            <a:spLocks noGrp="1" noRot="1" noChangeAspect="1" noChangeArrowheads="1" noTextEdit="1"/>
          </p:cNvSpPr>
          <p:nvPr>
            <p:ph type="sldImg"/>
          </p:nvPr>
        </p:nvSpPr>
        <p:spPr>
          <a:xfrm>
            <a:off x="406400" y="696913"/>
            <a:ext cx="6197600" cy="3486150"/>
          </a:xfrm>
          <a:ln/>
        </p:spPr>
      </p:sp>
      <p:sp>
        <p:nvSpPr>
          <p:cNvPr id="499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444BC-4E36-D443-89A3-D7F1B96CF1AA}" type="slidenum">
              <a:rPr lang="en-US"/>
              <a:pPr/>
              <a:t>30</a:t>
            </a:fld>
            <a:endParaRPr lang="en-US"/>
          </a:p>
        </p:txBody>
      </p:sp>
      <p:sp>
        <p:nvSpPr>
          <p:cNvPr id="369666" name="Rectangle 2"/>
          <p:cNvSpPr>
            <a:spLocks noGrp="1" noRot="1" noChangeAspect="1" noChangeArrowheads="1" noTextEdit="1"/>
          </p:cNvSpPr>
          <p:nvPr>
            <p:ph type="sldImg"/>
          </p:nvPr>
        </p:nvSpPr>
        <p:spPr bwMode="auto">
          <a:xfrm>
            <a:off x="406400" y="698500"/>
            <a:ext cx="6197600" cy="3486150"/>
          </a:xfrm>
          <a:prstGeom prst="rect">
            <a:avLst/>
          </a:prstGeom>
          <a:solidFill>
            <a:srgbClr val="FFFFFF"/>
          </a:solidFill>
          <a:ln>
            <a:solidFill>
              <a:srgbClr val="000000"/>
            </a:solidFill>
            <a:miter lim="800000"/>
            <a:headEnd/>
            <a:tailEnd/>
          </a:ln>
        </p:spPr>
      </p:sp>
      <p:sp>
        <p:nvSpPr>
          <p:cNvPr id="369667" name="Rectangle 3"/>
          <p:cNvSpPr>
            <a:spLocks noGrp="1" noChangeArrowheads="1"/>
          </p:cNvSpPr>
          <p:nvPr>
            <p:ph type="body" idx="1"/>
          </p:nvPr>
        </p:nvSpPr>
        <p:spPr bwMode="auto">
          <a:xfrm>
            <a:off x="933098" y="4415790"/>
            <a:ext cx="5144206" cy="4181767"/>
          </a:xfrm>
          <a:prstGeom prst="rect">
            <a:avLst/>
          </a:prstGeom>
          <a:solidFill>
            <a:srgbClr val="FFFFFF"/>
          </a:solidFill>
          <a:ln>
            <a:solidFill>
              <a:srgbClr val="000000"/>
            </a:solidFill>
            <a:miter lim="800000"/>
            <a:headEnd/>
            <a:tailEnd/>
          </a:ln>
        </p:spPr>
        <p:txBody>
          <a:bodyPr lIns="93163" tIns="46583" rIns="93163" bIns="46583">
            <a:prstTxWarp prst="textNoShape">
              <a:avLst/>
            </a:prstTxWarp>
          </a:bodyPr>
          <a:lstStyle/>
          <a:p>
            <a:r>
              <a:rPr lang="el-GR" b="1">
                <a:solidFill>
                  <a:srgbClr val="231A06"/>
                </a:solidFill>
                <a:ea typeface="Arial" pitchFamily="26" charset="0"/>
                <a:cs typeface="Arial" pitchFamily="26" charset="0"/>
              </a:rPr>
              <a:t>Figure 18.15: Continental drift</a:t>
            </a:r>
            <a:r>
              <a:rPr lang="en-US" b="1">
                <a:solidFill>
                  <a:srgbClr val="231A06"/>
                </a:solidFill>
                <a:ea typeface="Arial" pitchFamily="26" charset="0"/>
                <a:cs typeface="Arial" pitchFamily="26" charset="0"/>
              </a:rPr>
              <a:t>.</a:t>
            </a:r>
            <a:r>
              <a:rPr lang="el-GR" b="1">
                <a:solidFill>
                  <a:srgbClr val="231A06"/>
                </a:solidFill>
                <a:ea typeface="Arial" pitchFamily="26" charset="0"/>
                <a:cs typeface="Arial" pitchFamily="26" charset="0"/>
              </a:rPr>
              <a:t> </a:t>
            </a:r>
            <a:endParaRPr lang="en-US" b="1">
              <a:solidFill>
                <a:srgbClr val="231A06"/>
              </a:solidFill>
              <a:ea typeface="Arial" pitchFamily="26" charset="0"/>
              <a:cs typeface="Arial" pitchFamily="26" charset="0"/>
            </a:endParaRPr>
          </a:p>
          <a:p>
            <a:r>
              <a:rPr lang="el-GR">
                <a:solidFill>
                  <a:srgbClr val="231A06"/>
                </a:solidFill>
                <a:ea typeface="Arial" pitchFamily="26" charset="0"/>
                <a:cs typeface="Arial" pitchFamily="26" charset="0"/>
              </a:rPr>
              <a:t>Geologists hypothesize that the breakup of Pangaea is only the latest in a series of continental breakups and collisions that have taken place since early in Earth’s history.</a:t>
            </a:r>
            <a:endParaRPr lang="el-GR">
              <a:solidFill>
                <a:srgbClr val="000000"/>
              </a:solidFill>
              <a:ea typeface="Arial" pitchFamily="26" charset="0"/>
              <a:cs typeface="Arial" pitchFamily="2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8D9B31-D567-0B46-A3AA-9C9E57208E00}" type="slidenum">
              <a:rPr lang="en-US"/>
              <a:pPr/>
              <a:t>31</a:t>
            </a:fld>
            <a:endParaRPr lang="en-US"/>
          </a:p>
        </p:txBody>
      </p:sp>
      <p:sp>
        <p:nvSpPr>
          <p:cNvPr id="363522" name="Rectangle 2"/>
          <p:cNvSpPr>
            <a:spLocks noGrp="1" noRot="1" noChangeAspect="1" noChangeArrowheads="1" noTextEdit="1"/>
          </p:cNvSpPr>
          <p:nvPr>
            <p:ph type="sldImg"/>
          </p:nvPr>
        </p:nvSpPr>
        <p:spPr bwMode="auto">
          <a:xfrm>
            <a:off x="406400" y="698500"/>
            <a:ext cx="6197600" cy="3486150"/>
          </a:xfrm>
          <a:prstGeom prst="rect">
            <a:avLst/>
          </a:prstGeom>
          <a:solidFill>
            <a:srgbClr val="FFFFFF"/>
          </a:solidFill>
          <a:ln>
            <a:solidFill>
              <a:srgbClr val="000000"/>
            </a:solidFill>
            <a:miter lim="800000"/>
            <a:headEnd/>
            <a:tailEnd/>
          </a:ln>
        </p:spPr>
      </p:sp>
      <p:sp>
        <p:nvSpPr>
          <p:cNvPr id="363523" name="Rectangle 3"/>
          <p:cNvSpPr>
            <a:spLocks noGrp="1" noChangeArrowheads="1"/>
          </p:cNvSpPr>
          <p:nvPr>
            <p:ph type="body" idx="1"/>
          </p:nvPr>
        </p:nvSpPr>
        <p:spPr bwMode="auto">
          <a:xfrm>
            <a:off x="933098" y="4415790"/>
            <a:ext cx="5144206" cy="4181767"/>
          </a:xfrm>
          <a:prstGeom prst="rect">
            <a:avLst/>
          </a:prstGeom>
          <a:solidFill>
            <a:srgbClr val="FFFFFF"/>
          </a:solidFill>
          <a:ln>
            <a:solidFill>
              <a:srgbClr val="000000"/>
            </a:solidFill>
            <a:miter lim="800000"/>
            <a:headEnd/>
            <a:tailEnd/>
          </a:ln>
        </p:spPr>
        <p:txBody>
          <a:bodyPr lIns="93163" tIns="46583" rIns="93163" bIns="46583">
            <a:prstTxWarp prst="textNoShape">
              <a:avLst/>
            </a:prstTxWarp>
          </a:bodyPr>
          <a:lstStyle/>
          <a:p>
            <a:r>
              <a:rPr lang="el-GR" b="1">
                <a:solidFill>
                  <a:srgbClr val="231A06"/>
                </a:solidFill>
                <a:ea typeface="Arial" pitchFamily="26" charset="0"/>
                <a:cs typeface="Arial" pitchFamily="26" charset="0"/>
              </a:rPr>
              <a:t>Figure 18.15: Continental drift</a:t>
            </a:r>
            <a:r>
              <a:rPr lang="en-US" b="1">
                <a:solidFill>
                  <a:srgbClr val="231A06"/>
                </a:solidFill>
                <a:ea typeface="Arial" pitchFamily="26" charset="0"/>
                <a:cs typeface="Arial" pitchFamily="26" charset="0"/>
              </a:rPr>
              <a:t>.</a:t>
            </a:r>
            <a:r>
              <a:rPr lang="el-GR" b="1">
                <a:solidFill>
                  <a:srgbClr val="231A06"/>
                </a:solidFill>
                <a:ea typeface="Arial" pitchFamily="26" charset="0"/>
                <a:cs typeface="Arial" pitchFamily="26" charset="0"/>
              </a:rPr>
              <a:t> </a:t>
            </a:r>
            <a:endParaRPr lang="en-US" b="1">
              <a:solidFill>
                <a:srgbClr val="231A06"/>
              </a:solidFill>
              <a:ea typeface="Arial" pitchFamily="26" charset="0"/>
              <a:cs typeface="Arial" pitchFamily="26" charset="0"/>
            </a:endParaRPr>
          </a:p>
          <a:p>
            <a:r>
              <a:rPr lang="el-GR">
                <a:solidFill>
                  <a:srgbClr val="231A06"/>
                </a:solidFill>
                <a:ea typeface="Arial" pitchFamily="26" charset="0"/>
                <a:cs typeface="Arial" pitchFamily="26" charset="0"/>
              </a:rPr>
              <a:t>Geologists hypothesize that the breakup of Pangaea is only the latest in a series of continental breakups and collisions that have taken place since early in Earth’s history.</a:t>
            </a:r>
            <a:endParaRPr lang="el-GR">
              <a:solidFill>
                <a:srgbClr val="000000"/>
              </a:solidFill>
              <a:ea typeface="Arial" pitchFamily="26" charset="0"/>
              <a:cs typeface="Arial" pitchFamily="2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981096-BBB2-BD4F-9B87-591A87017086}" type="slidenum">
              <a:rPr lang="en-US"/>
              <a:pPr/>
              <a:t>32</a:t>
            </a:fld>
            <a:endParaRPr lang="en-US"/>
          </a:p>
        </p:txBody>
      </p:sp>
      <p:sp>
        <p:nvSpPr>
          <p:cNvPr id="500738" name="Rectangle 2"/>
          <p:cNvSpPr>
            <a:spLocks noGrp="1" noRot="1" noChangeAspect="1" noChangeArrowheads="1" noTextEdit="1"/>
          </p:cNvSpPr>
          <p:nvPr>
            <p:ph type="sldImg"/>
          </p:nvPr>
        </p:nvSpPr>
        <p:spPr>
          <a:xfrm>
            <a:off x="406400" y="696913"/>
            <a:ext cx="6197600" cy="3486150"/>
          </a:xfrm>
          <a:ln/>
        </p:spPr>
      </p:sp>
      <p:sp>
        <p:nvSpPr>
          <p:cNvPr id="5007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A7A183-B27C-4194-ADBB-814E5CA2178C}" type="slidenum">
              <a:rPr lang="en-US"/>
              <a:pPr>
                <a:defRPr/>
              </a:pPr>
              <a:t>‹#›</a:t>
            </a:fld>
            <a:endParaRPr lang="en-US"/>
          </a:p>
        </p:txBody>
      </p:sp>
    </p:spTree>
    <p:extLst>
      <p:ext uri="{BB962C8B-B14F-4D97-AF65-F5344CB8AC3E}">
        <p14:creationId xmlns:p14="http://schemas.microsoft.com/office/powerpoint/2010/main" val="3855622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A68199-0BFD-4481-A49F-97B92461E191}" type="slidenum">
              <a:rPr lang="en-US"/>
              <a:pPr>
                <a:defRPr/>
              </a:pPr>
              <a:t>‹#›</a:t>
            </a:fld>
            <a:endParaRPr lang="en-US"/>
          </a:p>
        </p:txBody>
      </p:sp>
    </p:spTree>
    <p:extLst>
      <p:ext uri="{BB962C8B-B14F-4D97-AF65-F5344CB8AC3E}">
        <p14:creationId xmlns:p14="http://schemas.microsoft.com/office/powerpoint/2010/main" val="4095624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C90A3-F2D9-421A-8841-A6B95909B4B2}" type="slidenum">
              <a:rPr lang="en-US"/>
              <a:pPr>
                <a:defRPr/>
              </a:pPr>
              <a:t>‹#›</a:t>
            </a:fld>
            <a:endParaRPr lang="en-US"/>
          </a:p>
        </p:txBody>
      </p:sp>
    </p:spTree>
    <p:extLst>
      <p:ext uri="{BB962C8B-B14F-4D97-AF65-F5344CB8AC3E}">
        <p14:creationId xmlns:p14="http://schemas.microsoft.com/office/powerpoint/2010/main" val="158412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39160-9A8C-4B12-8DFB-C1A0D246E652}" type="slidenum">
              <a:rPr lang="en-US"/>
              <a:pPr>
                <a:defRPr/>
              </a:pPr>
              <a:t>‹#›</a:t>
            </a:fld>
            <a:endParaRPr lang="en-US"/>
          </a:p>
        </p:txBody>
      </p:sp>
    </p:spTree>
    <p:extLst>
      <p:ext uri="{BB962C8B-B14F-4D97-AF65-F5344CB8AC3E}">
        <p14:creationId xmlns:p14="http://schemas.microsoft.com/office/powerpoint/2010/main" val="354385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E898BB-340B-47F4-BD05-A0036CC54584}" type="slidenum">
              <a:rPr lang="en-US"/>
              <a:pPr>
                <a:defRPr/>
              </a:pPr>
              <a:t>‹#›</a:t>
            </a:fld>
            <a:endParaRPr lang="en-US"/>
          </a:p>
        </p:txBody>
      </p:sp>
    </p:spTree>
    <p:extLst>
      <p:ext uri="{BB962C8B-B14F-4D97-AF65-F5344CB8AC3E}">
        <p14:creationId xmlns:p14="http://schemas.microsoft.com/office/powerpoint/2010/main" val="251412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113779-5720-49CD-8309-E0638DE888C6}" type="slidenum">
              <a:rPr lang="en-US"/>
              <a:pPr>
                <a:defRPr/>
              </a:pPr>
              <a:t>‹#›</a:t>
            </a:fld>
            <a:endParaRPr lang="en-US"/>
          </a:p>
        </p:txBody>
      </p:sp>
    </p:spTree>
    <p:extLst>
      <p:ext uri="{BB962C8B-B14F-4D97-AF65-F5344CB8AC3E}">
        <p14:creationId xmlns:p14="http://schemas.microsoft.com/office/powerpoint/2010/main" val="341628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1E9369A-F247-49F8-8CD0-34ACE4C34B8B}" type="slidenum">
              <a:rPr lang="en-US"/>
              <a:pPr>
                <a:defRPr/>
              </a:pPr>
              <a:t>‹#›</a:t>
            </a:fld>
            <a:endParaRPr lang="en-US"/>
          </a:p>
        </p:txBody>
      </p:sp>
    </p:spTree>
    <p:extLst>
      <p:ext uri="{BB962C8B-B14F-4D97-AF65-F5344CB8AC3E}">
        <p14:creationId xmlns:p14="http://schemas.microsoft.com/office/powerpoint/2010/main" val="19125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467578-D0F0-461D-8545-CE148D1D820B}" type="slidenum">
              <a:rPr lang="en-US"/>
              <a:pPr>
                <a:defRPr/>
              </a:pPr>
              <a:t>‹#›</a:t>
            </a:fld>
            <a:endParaRPr lang="en-US"/>
          </a:p>
        </p:txBody>
      </p:sp>
    </p:spTree>
    <p:extLst>
      <p:ext uri="{BB962C8B-B14F-4D97-AF65-F5344CB8AC3E}">
        <p14:creationId xmlns:p14="http://schemas.microsoft.com/office/powerpoint/2010/main" val="187680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E1EDBE-7A93-4CAE-B1FE-A1687C0981AA}" type="slidenum">
              <a:rPr lang="en-US"/>
              <a:pPr>
                <a:defRPr/>
              </a:pPr>
              <a:t>‹#›</a:t>
            </a:fld>
            <a:endParaRPr lang="en-US"/>
          </a:p>
        </p:txBody>
      </p:sp>
    </p:spTree>
    <p:extLst>
      <p:ext uri="{BB962C8B-B14F-4D97-AF65-F5344CB8AC3E}">
        <p14:creationId xmlns:p14="http://schemas.microsoft.com/office/powerpoint/2010/main" val="420236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AE1158-D057-4193-8C9E-B00984E00167}" type="slidenum">
              <a:rPr lang="en-US"/>
              <a:pPr>
                <a:defRPr/>
              </a:pPr>
              <a:t>‹#›</a:t>
            </a:fld>
            <a:endParaRPr lang="en-US"/>
          </a:p>
        </p:txBody>
      </p:sp>
    </p:spTree>
    <p:extLst>
      <p:ext uri="{BB962C8B-B14F-4D97-AF65-F5344CB8AC3E}">
        <p14:creationId xmlns:p14="http://schemas.microsoft.com/office/powerpoint/2010/main" val="157980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C7DBD4-7446-4E3C-8844-268BFC4153C0}" type="slidenum">
              <a:rPr lang="en-US"/>
              <a:pPr>
                <a:defRPr/>
              </a:pPr>
              <a:t>‹#›</a:t>
            </a:fld>
            <a:endParaRPr lang="en-US"/>
          </a:p>
        </p:txBody>
      </p:sp>
    </p:spTree>
    <p:extLst>
      <p:ext uri="{BB962C8B-B14F-4D97-AF65-F5344CB8AC3E}">
        <p14:creationId xmlns:p14="http://schemas.microsoft.com/office/powerpoint/2010/main" val="340320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C2B7A94-7A84-4BBC-B567-4FFDE654D8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www.youtube.com/watch?v=3lUqY1AasAQ"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hyperlink" Target="https://www.youtube.com/watch?v=a0DdgSDan9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wmf"/><Relationship Id="rId7"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gif"/><Relationship Id="rId9"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2.gif"/></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hyperlink" Target="https://www.youtube.com/watch?v=h8SZ6or1RXA" TargetMode="External"/><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10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784308" y="304801"/>
            <a:ext cx="46233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3200" b="1" dirty="0"/>
              <a:t>Evidence for Evolution</a:t>
            </a:r>
          </a:p>
        </p:txBody>
      </p:sp>
      <p:pic>
        <p:nvPicPr>
          <p:cNvPr id="1026" name="Picture 2" descr="WHAT IFI TOLD YOU YOUR INABILITY TO UNDERSTAND EVOLUTION IS NOT EVIDENCE  AGAINST IT CD | Meme on ME.ME">
            <a:extLst>
              <a:ext uri="{FF2B5EF4-FFF2-40B4-BE49-F238E27FC236}">
                <a16:creationId xmlns:a16="http://schemas.microsoft.com/office/drawing/2014/main" id="{FB024858-308E-4238-96B3-7DFD30636D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729"/>
          <a:stretch/>
        </p:blipFill>
        <p:spPr bwMode="auto">
          <a:xfrm>
            <a:off x="2907697" y="1074899"/>
            <a:ext cx="6376606" cy="5766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E84C7E-E05E-4988-B573-26CAB925D269}"/>
              </a:ext>
            </a:extLst>
          </p:cNvPr>
          <p:cNvPicPr>
            <a:picLocks noChangeAspect="1"/>
          </p:cNvPicPr>
          <p:nvPr/>
        </p:nvPicPr>
        <p:blipFill>
          <a:blip r:embed="rId2"/>
          <a:stretch>
            <a:fillRect/>
          </a:stretch>
        </p:blipFill>
        <p:spPr>
          <a:xfrm>
            <a:off x="2745581" y="145757"/>
            <a:ext cx="6700838" cy="6566485"/>
          </a:xfrm>
          <a:prstGeom prst="rect">
            <a:avLst/>
          </a:prstGeom>
        </p:spPr>
      </p:pic>
    </p:spTree>
    <p:extLst>
      <p:ext uri="{BB962C8B-B14F-4D97-AF65-F5344CB8AC3E}">
        <p14:creationId xmlns:p14="http://schemas.microsoft.com/office/powerpoint/2010/main" val="2387689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tail05 Human tail: Just nature going w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066800"/>
            <a:ext cx="397510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6" descr="http://www.bluestonesurgical.com/app/webroot/files/images/images/appendix_picture.jpg"/>
          <p:cNvPicPr>
            <a:picLocks noChangeAspect="1" noChangeArrowheads="1"/>
          </p:cNvPicPr>
          <p:nvPr/>
        </p:nvPicPr>
        <p:blipFill rotWithShape="1">
          <a:blip r:embed="rId3"/>
          <a:srcRect l="34097" t="2920" b="2961"/>
          <a:stretch/>
        </p:blipFill>
        <p:spPr bwMode="auto">
          <a:xfrm>
            <a:off x="1660525" y="169864"/>
            <a:ext cx="3289300" cy="5011737"/>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1268" name="Picture 8" descr="http://evolutionfun.com/images/content/human_t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863" y="3657601"/>
            <a:ext cx="29718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6" name="Picture 10" descr="http://www.thestar.com/content/dam/thestar/life/health_wellness/diseases_cures/2013/05/21/erector_pili_activate_to_make_your_hair_stand_on_end/erector_pili.jpg.size.xxlarge.letterbox.jpg"/>
          <p:cNvPicPr>
            <a:picLocks noChangeAspect="1" noChangeArrowheads="1"/>
          </p:cNvPicPr>
          <p:nvPr/>
        </p:nvPicPr>
        <p:blipFill rotWithShape="1">
          <a:blip r:embed="rId5"/>
          <a:srcRect l="17615" t="3936" r="22447" b="10146"/>
          <a:stretch/>
        </p:blipFill>
        <p:spPr bwMode="auto">
          <a:xfrm>
            <a:off x="5165725" y="4114801"/>
            <a:ext cx="2317750" cy="2225675"/>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127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864" y="0"/>
            <a:ext cx="132238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1" name="TextBox 1"/>
          <p:cNvSpPr txBox="1">
            <a:spLocks noChangeArrowheads="1"/>
          </p:cNvSpPr>
          <p:nvPr/>
        </p:nvSpPr>
        <p:spPr bwMode="auto">
          <a:xfrm>
            <a:off x="6477000" y="317501"/>
            <a:ext cx="41575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dirty="0">
                <a:solidFill>
                  <a:srgbClr val="FF6600"/>
                </a:solidFill>
              </a:rPr>
              <a:t>Vestigial Organs in Humans?</a:t>
            </a:r>
          </a:p>
        </p:txBody>
      </p:sp>
      <p:sp>
        <p:nvSpPr>
          <p:cNvPr id="2" name="TextBox 1"/>
          <p:cNvSpPr txBox="1"/>
          <p:nvPr/>
        </p:nvSpPr>
        <p:spPr>
          <a:xfrm>
            <a:off x="1723374" y="5334001"/>
            <a:ext cx="3153427" cy="276999"/>
          </a:xfrm>
          <a:prstGeom prst="rect">
            <a:avLst/>
          </a:prstGeom>
          <a:noFill/>
        </p:spPr>
        <p:txBody>
          <a:bodyPr wrap="none" rtlCol="0">
            <a:spAutoFit/>
          </a:bodyPr>
          <a:lstStyle/>
          <a:p>
            <a:r>
              <a:rPr lang="en-US" sz="1200" dirty="0"/>
              <a:t>Smith et al. 2013. </a:t>
            </a:r>
            <a:r>
              <a:rPr lang="en-US" sz="1200" dirty="0" err="1"/>
              <a:t>Comptes</a:t>
            </a:r>
            <a:r>
              <a:rPr lang="en-US" sz="1200" dirty="0"/>
              <a:t> </a:t>
            </a:r>
            <a:r>
              <a:rPr lang="en-US" sz="1200" dirty="0" err="1"/>
              <a:t>Rendus</a:t>
            </a:r>
            <a:r>
              <a:rPr lang="en-US" sz="1200" dirty="0"/>
              <a:t> </a:t>
            </a:r>
            <a:r>
              <a:rPr lang="en-US" sz="1200" dirty="0" err="1"/>
              <a:t>Palevol</a:t>
            </a:r>
            <a:endParaRPr lang="en-US" sz="1200" dirty="0"/>
          </a:p>
        </p:txBody>
      </p:sp>
      <p:sp>
        <p:nvSpPr>
          <p:cNvPr id="11" name="TextBox 10">
            <a:extLst>
              <a:ext uri="{FF2B5EF4-FFF2-40B4-BE49-F238E27FC236}">
                <a16:creationId xmlns:a16="http://schemas.microsoft.com/office/drawing/2014/main" id="{91207488-F534-4EB0-865F-822A7D1F001F}"/>
              </a:ext>
            </a:extLst>
          </p:cNvPr>
          <p:cNvSpPr txBox="1"/>
          <p:nvPr/>
        </p:nvSpPr>
        <p:spPr>
          <a:xfrm>
            <a:off x="1660526" y="6451540"/>
            <a:ext cx="5295977" cy="338554"/>
          </a:xfrm>
          <a:prstGeom prst="rect">
            <a:avLst/>
          </a:prstGeom>
          <a:noFill/>
        </p:spPr>
        <p:txBody>
          <a:bodyPr wrap="square">
            <a:spAutoFit/>
          </a:bodyPr>
          <a:lstStyle/>
          <a:p>
            <a:r>
              <a:rPr lang="en-US" sz="1600" dirty="0">
                <a:hlinkClick r:id="rId7"/>
              </a:rPr>
              <a:t>https://www.youtube.com/watch?v=3lUqY1AasAQ</a:t>
            </a:r>
            <a:r>
              <a:rPr lang="en-US" sz="16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par>
                                <p:cTn id="11" presetID="10" presetClass="entr" presetSubtype="0" fill="hold" nodeType="withEffect">
                                  <p:stCondLst>
                                    <p:cond delay="0"/>
                                  </p:stCondLst>
                                  <p:childTnLst>
                                    <p:set>
                                      <p:cBhvr>
                                        <p:cTn id="12" dur="1" fill="hold">
                                          <p:stCondLst>
                                            <p:cond delay="0"/>
                                          </p:stCondLst>
                                        </p:cTn>
                                        <p:tgtEl>
                                          <p:spTgt spid="157702"/>
                                        </p:tgtEl>
                                        <p:attrNameLst>
                                          <p:attrName>style.visibility</p:attrName>
                                        </p:attrNameLst>
                                      </p:cBhvr>
                                      <p:to>
                                        <p:strVal val="visible"/>
                                      </p:to>
                                    </p:set>
                                    <p:animEffect transition="in" filter="fade">
                                      <p:cBhvr>
                                        <p:cTn id="13" dur="500"/>
                                        <p:tgtEl>
                                          <p:spTgt spid="157702"/>
                                        </p:tgtEl>
                                      </p:cBhvr>
                                    </p:animEffect>
                                  </p:childTnLst>
                                </p:cTn>
                              </p:par>
                              <p:par>
                                <p:cTn id="14" presetID="10" presetClass="entr" presetSubtype="0" fill="hold" nodeType="withEffect">
                                  <p:stCondLst>
                                    <p:cond delay="0"/>
                                  </p:stCondLst>
                                  <p:childTnLst>
                                    <p:set>
                                      <p:cBhvr>
                                        <p:cTn id="15" dur="1" fill="hold">
                                          <p:stCondLst>
                                            <p:cond delay="0"/>
                                          </p:stCondLst>
                                        </p:cTn>
                                        <p:tgtEl>
                                          <p:spTgt spid="11270"/>
                                        </p:tgtEl>
                                        <p:attrNameLst>
                                          <p:attrName>style.visibility</p:attrName>
                                        </p:attrNameLst>
                                      </p:cBhvr>
                                      <p:to>
                                        <p:strVal val="visible"/>
                                      </p:to>
                                    </p:set>
                                    <p:animEffect transition="in" filter="fade">
                                      <p:cBhvr>
                                        <p:cTn id="16" dur="500"/>
                                        <p:tgtEl>
                                          <p:spTgt spid="11270"/>
                                        </p:tgtEl>
                                      </p:cBhvr>
                                    </p:animEffect>
                                  </p:childTnLst>
                                </p:cTn>
                              </p:par>
                              <p:par>
                                <p:cTn id="17" presetID="10" presetClass="entr" presetSubtype="0" fill="hold" nodeType="withEffect">
                                  <p:stCondLst>
                                    <p:cond delay="0"/>
                                  </p:stCondLst>
                                  <p:childTnLst>
                                    <p:set>
                                      <p:cBhvr>
                                        <p:cTn id="18" dur="1" fill="hold">
                                          <p:stCondLst>
                                            <p:cond delay="0"/>
                                          </p:stCondLst>
                                        </p:cTn>
                                        <p:tgtEl>
                                          <p:spTgt spid="157706"/>
                                        </p:tgtEl>
                                        <p:attrNameLst>
                                          <p:attrName>style.visibility</p:attrName>
                                        </p:attrNameLst>
                                      </p:cBhvr>
                                      <p:to>
                                        <p:strVal val="visible"/>
                                      </p:to>
                                    </p:set>
                                    <p:animEffect transition="in" filter="fade">
                                      <p:cBhvr>
                                        <p:cTn id="19" dur="500"/>
                                        <p:tgtEl>
                                          <p:spTgt spid="157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117726" y="420688"/>
            <a:ext cx="4625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solidFill>
                  <a:srgbClr val="0000FF"/>
                </a:solidFill>
              </a:rPr>
              <a:t>Vestigial Genes</a:t>
            </a:r>
            <a:r>
              <a:rPr lang="en-US">
                <a:solidFill>
                  <a:schemeClr val="accent2"/>
                </a:solidFill>
              </a:rPr>
              <a:t>:</a:t>
            </a:r>
            <a:r>
              <a:rPr lang="en-US"/>
              <a:t> Blind Cave Fish</a:t>
            </a:r>
          </a:p>
        </p:txBody>
      </p:sp>
      <p:pic>
        <p:nvPicPr>
          <p:cNvPr id="12291" name="Picture 3" descr="Blind cave 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564" y="1447800"/>
            <a:ext cx="4206875" cy="25146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2292" name="Text Box 4"/>
          <p:cNvSpPr txBox="1">
            <a:spLocks noChangeArrowheads="1"/>
          </p:cNvSpPr>
          <p:nvPr/>
        </p:nvSpPr>
        <p:spPr bwMode="auto">
          <a:xfrm>
            <a:off x="2286000" y="4343401"/>
            <a:ext cx="7620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buClr>
                <a:srgbClr val="FF3300"/>
              </a:buClr>
              <a:buFont typeface="Wingdings" pitchFamily="2" charset="2"/>
              <a:buChar char="§"/>
            </a:pPr>
            <a:r>
              <a:rPr lang="en-US" sz="2000"/>
              <a:t>Loss of complex eye structure as an adaptation to cave dwelling</a:t>
            </a:r>
          </a:p>
          <a:p>
            <a:pPr eaLnBrk="1" hangingPunct="1">
              <a:buClr>
                <a:srgbClr val="FF3300"/>
              </a:buClr>
              <a:buFont typeface="Wingdings" pitchFamily="2" charset="2"/>
              <a:buChar char="§"/>
            </a:pPr>
            <a:endParaRPr lang="en-US" sz="2000"/>
          </a:p>
          <a:p>
            <a:pPr eaLnBrk="1" hangingPunct="1">
              <a:buClr>
                <a:srgbClr val="FF3300"/>
              </a:buClr>
              <a:buFont typeface="Wingdings" pitchFamily="2" charset="2"/>
              <a:buChar char="§"/>
            </a:pPr>
            <a:r>
              <a:rPr lang="en-US" sz="2000"/>
              <a:t>Transplant experiments from closely related fish show that the genes for eye development are </a:t>
            </a:r>
            <a:r>
              <a:rPr lang="en-US" sz="2000" b="1" i="1"/>
              <a:t>still present and fully functional</a:t>
            </a:r>
            <a:r>
              <a:rPr lang="en-US" sz="2000"/>
              <a:t>.</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 descr="http://www.shfamily.com/files/classifieds/2012/06/Armadillo.jpg"/>
          <p:cNvPicPr>
            <a:picLocks noChangeAspect="1" noChangeArrowheads="1"/>
          </p:cNvPicPr>
          <p:nvPr/>
        </p:nvPicPr>
        <p:blipFill>
          <a:blip r:embed="rId2">
            <a:extLst>
              <a:ext uri="{28A0092B-C50C-407E-A947-70E740481C1C}">
                <a14:useLocalDpi xmlns:a14="http://schemas.microsoft.com/office/drawing/2010/main" val="0"/>
              </a:ext>
            </a:extLst>
          </a:blip>
          <a:srcRect l="10896" r="6297"/>
          <a:stretch>
            <a:fillRect/>
          </a:stretch>
        </p:blipFill>
        <p:spPr bwMode="auto">
          <a:xfrm>
            <a:off x="9253719" y="3961986"/>
            <a:ext cx="2419334" cy="273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p:cNvSpPr txBox="1">
            <a:spLocks noChangeArrowheads="1"/>
          </p:cNvSpPr>
          <p:nvPr/>
        </p:nvSpPr>
        <p:spPr bwMode="auto">
          <a:xfrm>
            <a:off x="990600" y="187627"/>
            <a:ext cx="610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3200" dirty="0"/>
              <a:t>Evidence from the Fossil Record</a:t>
            </a:r>
          </a:p>
        </p:txBody>
      </p:sp>
      <p:pic>
        <p:nvPicPr>
          <p:cNvPr id="13316" name="Picture 4" descr="http://photos1.blogger.com/blogger/7448/1263/1600/giant%20ground%20sloth.jpg"/>
          <p:cNvPicPr>
            <a:picLocks noChangeAspect="1" noChangeArrowheads="1"/>
          </p:cNvPicPr>
          <p:nvPr/>
        </p:nvPicPr>
        <p:blipFill>
          <a:blip r:embed="rId3">
            <a:extLst>
              <a:ext uri="{28A0092B-C50C-407E-A947-70E740481C1C}">
                <a14:useLocalDpi xmlns:a14="http://schemas.microsoft.com/office/drawing/2010/main" val="0"/>
              </a:ext>
            </a:extLst>
          </a:blip>
          <a:srcRect l="8447" t="3677" r="8356" b="13760"/>
          <a:stretch>
            <a:fillRect/>
          </a:stretch>
        </p:blipFill>
        <p:spPr bwMode="auto">
          <a:xfrm>
            <a:off x="7934325" y="1"/>
            <a:ext cx="274955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http://www.geotimes.org/dec04/NNelkAM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99" y="1094509"/>
            <a:ext cx="28003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http://www.statesymbolsusa.org/IMAGES/Alaska/mammoth2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307322"/>
            <a:ext cx="3717160" cy="238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http://www.worldsbestnaturestore.com/i-pics/dinosaur-head-fossil-natu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1149" y="2324073"/>
            <a:ext cx="2515177" cy="217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2" descr="http://31.media.tumblr.com/9fd57d773d27f31e097f502931eccf33/tumblr_mnf0tp6vIi1sohh2ho1_500.jpg"/>
          <p:cNvPicPr>
            <a:picLocks noChangeAspect="1" noChangeArrowheads="1"/>
          </p:cNvPicPr>
          <p:nvPr/>
        </p:nvPicPr>
        <p:blipFill>
          <a:blip r:embed="rId7">
            <a:extLst>
              <a:ext uri="{28A0092B-C50C-407E-A947-70E740481C1C}">
                <a14:useLocalDpi xmlns:a14="http://schemas.microsoft.com/office/drawing/2010/main" val="0"/>
              </a:ext>
            </a:extLst>
          </a:blip>
          <a:srcRect l="20580" r="18898"/>
          <a:stretch>
            <a:fillRect/>
          </a:stretch>
        </p:blipFill>
        <p:spPr bwMode="auto">
          <a:xfrm>
            <a:off x="6486257" y="1966914"/>
            <a:ext cx="2362470" cy="234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6" descr="http://farm6.staticflickr.com/5077/5899394981_eabb85179e_z.jpg"/>
          <p:cNvPicPr>
            <a:picLocks noChangeAspect="1" noChangeArrowheads="1"/>
          </p:cNvPicPr>
          <p:nvPr/>
        </p:nvPicPr>
        <p:blipFill>
          <a:blip r:embed="rId8">
            <a:extLst>
              <a:ext uri="{28A0092B-C50C-407E-A947-70E740481C1C}">
                <a14:useLocalDpi xmlns:a14="http://schemas.microsoft.com/office/drawing/2010/main" val="0"/>
              </a:ext>
            </a:extLst>
          </a:blip>
          <a:srcRect l="16264" t="10445" r="4306"/>
          <a:stretch>
            <a:fillRect/>
          </a:stretch>
        </p:blipFill>
        <p:spPr bwMode="auto">
          <a:xfrm>
            <a:off x="6352394" y="4506910"/>
            <a:ext cx="2956706" cy="238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066800" y="609600"/>
            <a:ext cx="4038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2800" b="1" dirty="0"/>
              <a:t>Transitional Forms in the Fossil Record:</a:t>
            </a:r>
          </a:p>
          <a:p>
            <a:pPr algn="ctr" eaLnBrk="1" hangingPunct="1"/>
            <a:r>
              <a:rPr lang="en-US" sz="2800" b="1" dirty="0">
                <a:solidFill>
                  <a:srgbClr val="FF3300"/>
                </a:solidFill>
              </a:rPr>
              <a:t>Whales</a:t>
            </a:r>
          </a:p>
        </p:txBody>
      </p:sp>
      <p:grpSp>
        <p:nvGrpSpPr>
          <p:cNvPr id="14339" name="Group 3"/>
          <p:cNvGrpSpPr>
            <a:grpSpLocks/>
          </p:cNvGrpSpPr>
          <p:nvPr/>
        </p:nvGrpSpPr>
        <p:grpSpPr bwMode="auto">
          <a:xfrm>
            <a:off x="5791201" y="0"/>
            <a:ext cx="4721225" cy="6140450"/>
            <a:chOff x="2786" y="0"/>
            <a:chExt cx="2974" cy="3868"/>
          </a:xfrm>
        </p:grpSpPr>
        <p:pic>
          <p:nvPicPr>
            <p:cNvPr id="14342" name="Picture 4" descr="Whale reconstru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2" y="0"/>
              <a:ext cx="2938"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whale skele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 y="2880"/>
              <a:ext cx="2974"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0" name="Text Box 6"/>
          <p:cNvSpPr txBox="1">
            <a:spLocks noChangeArrowheads="1"/>
          </p:cNvSpPr>
          <p:nvPr/>
        </p:nvSpPr>
        <p:spPr bwMode="auto">
          <a:xfrm>
            <a:off x="8077200" y="6397625"/>
            <a:ext cx="2566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200"/>
              <a:t>From Gingerich et al. </a:t>
            </a:r>
            <a:r>
              <a:rPr lang="en-US" sz="1200" i="1"/>
              <a:t>Science</a:t>
            </a:r>
            <a:r>
              <a:rPr lang="en-US" sz="1200"/>
              <a:t> 2001</a:t>
            </a:r>
          </a:p>
        </p:txBody>
      </p:sp>
      <p:sp>
        <p:nvSpPr>
          <p:cNvPr id="14341" name="TextBox 1"/>
          <p:cNvSpPr txBox="1">
            <a:spLocks noChangeArrowheads="1"/>
          </p:cNvSpPr>
          <p:nvPr/>
        </p:nvSpPr>
        <p:spPr bwMode="auto">
          <a:xfrm>
            <a:off x="5945188" y="4343400"/>
            <a:ext cx="1370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600" i="1"/>
              <a:t>Ambulocetus</a:t>
            </a:r>
          </a:p>
        </p:txBody>
      </p:sp>
      <p:sp>
        <p:nvSpPr>
          <p:cNvPr id="10" name="TextBox 9">
            <a:extLst>
              <a:ext uri="{FF2B5EF4-FFF2-40B4-BE49-F238E27FC236}">
                <a16:creationId xmlns:a16="http://schemas.microsoft.com/office/drawing/2014/main" id="{D0842F12-2713-4DA3-BD00-D22E62710776}"/>
              </a:ext>
            </a:extLst>
          </p:cNvPr>
          <p:cNvSpPr txBox="1"/>
          <p:nvPr/>
        </p:nvSpPr>
        <p:spPr>
          <a:xfrm>
            <a:off x="2019300" y="4581525"/>
            <a:ext cx="3276600" cy="1938992"/>
          </a:xfrm>
          <a:prstGeom prst="rect">
            <a:avLst/>
          </a:prstGeom>
          <a:noFill/>
        </p:spPr>
        <p:txBody>
          <a:bodyPr wrap="square">
            <a:spAutoFit/>
          </a:bodyPr>
          <a:lstStyle/>
          <a:p>
            <a:r>
              <a:rPr lang="en-US" dirty="0">
                <a:hlinkClick r:id="rId4"/>
              </a:rPr>
              <a:t>https://www.youtube.com/watch?v=a0DdgSDan9c</a:t>
            </a:r>
            <a:endParaRPr lang="en-US" dirty="0"/>
          </a:p>
          <a:p>
            <a:endParaRPr lang="en-US" dirty="0"/>
          </a:p>
          <a:p>
            <a:r>
              <a:rPr lang="en-US" dirty="0"/>
              <a:t>Start 4min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370013" y="-30163"/>
            <a:ext cx="67818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a:cs typeface="Arial" charset="0"/>
              </a:rPr>
              <a:t>Evolutionary transitions of modern whales</a:t>
            </a:r>
          </a:p>
        </p:txBody>
      </p:sp>
      <p:grpSp>
        <p:nvGrpSpPr>
          <p:cNvPr id="15363" name="Group 15"/>
          <p:cNvGrpSpPr>
            <a:grpSpLocks/>
          </p:cNvGrpSpPr>
          <p:nvPr/>
        </p:nvGrpSpPr>
        <p:grpSpPr bwMode="auto">
          <a:xfrm>
            <a:off x="1668463" y="1184276"/>
            <a:ext cx="5683250" cy="5521325"/>
            <a:chOff x="1460500" y="1184275"/>
            <a:chExt cx="5683250" cy="5521325"/>
          </a:xfrm>
        </p:grpSpPr>
        <p:pic>
          <p:nvPicPr>
            <p:cNvPr id="15367" name="Picture 7" descr="mad03423_14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1184275"/>
              <a:ext cx="568325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9"/>
            <p:cNvSpPr>
              <a:spLocks noChangeArrowheads="1"/>
            </p:cNvSpPr>
            <p:nvPr/>
          </p:nvSpPr>
          <p:spPr bwMode="auto">
            <a:xfrm>
              <a:off x="1782763" y="1730375"/>
              <a:ext cx="463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rPr>
                <a:t>Present</a:t>
              </a:r>
              <a:endParaRPr lang="en-US" sz="1000" b="1"/>
            </a:p>
          </p:txBody>
        </p:sp>
        <p:sp>
          <p:nvSpPr>
            <p:cNvPr id="15369" name="Rectangle 10"/>
            <p:cNvSpPr>
              <a:spLocks noChangeArrowheads="1"/>
            </p:cNvSpPr>
            <p:nvPr/>
          </p:nvSpPr>
          <p:spPr bwMode="auto">
            <a:xfrm>
              <a:off x="3575050" y="2555875"/>
              <a:ext cx="12888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rPr>
                <a:t>Modern toothed whales</a:t>
              </a:r>
              <a:endParaRPr lang="en-US" sz="900" b="1"/>
            </a:p>
          </p:txBody>
        </p:sp>
        <p:sp>
          <p:nvSpPr>
            <p:cNvPr id="15370" name="Text Box 11"/>
            <p:cNvSpPr txBox="1">
              <a:spLocks noChangeArrowheads="1"/>
            </p:cNvSpPr>
            <p:nvPr/>
          </p:nvSpPr>
          <p:spPr bwMode="auto">
            <a:xfrm>
              <a:off x="1860550" y="2365375"/>
              <a:ext cx="495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000" b="1"/>
                <a:t>10</a:t>
              </a:r>
              <a:r>
                <a:rPr lang="en-US" sz="1100" b="1"/>
                <a:t> </a:t>
              </a:r>
              <a:r>
                <a:rPr lang="en-US" sz="800" b="1"/>
                <a:t>MYA</a:t>
              </a:r>
            </a:p>
          </p:txBody>
        </p:sp>
        <p:sp>
          <p:nvSpPr>
            <p:cNvPr id="15371" name="Text Box 12"/>
            <p:cNvSpPr txBox="1">
              <a:spLocks noChangeArrowheads="1"/>
            </p:cNvSpPr>
            <p:nvPr/>
          </p:nvSpPr>
          <p:spPr bwMode="auto">
            <a:xfrm>
              <a:off x="1860550" y="3016250"/>
              <a:ext cx="495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000" b="1"/>
                <a:t>20</a:t>
              </a:r>
              <a:r>
                <a:rPr lang="en-US" sz="1100" b="1"/>
                <a:t> </a:t>
              </a:r>
              <a:r>
                <a:rPr lang="en-US" sz="800" b="1"/>
                <a:t>MYA</a:t>
              </a:r>
            </a:p>
          </p:txBody>
        </p:sp>
        <p:sp>
          <p:nvSpPr>
            <p:cNvPr id="15372" name="Text Box 13"/>
            <p:cNvSpPr txBox="1">
              <a:spLocks noChangeArrowheads="1"/>
            </p:cNvSpPr>
            <p:nvPr/>
          </p:nvSpPr>
          <p:spPr bwMode="auto">
            <a:xfrm>
              <a:off x="1860550" y="3667125"/>
              <a:ext cx="495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000" b="1"/>
                <a:t>30</a:t>
              </a:r>
              <a:r>
                <a:rPr lang="en-US" sz="1100" b="1"/>
                <a:t> </a:t>
              </a:r>
              <a:r>
                <a:rPr lang="en-US" sz="800" b="1"/>
                <a:t>MYA</a:t>
              </a:r>
            </a:p>
          </p:txBody>
        </p:sp>
        <p:sp>
          <p:nvSpPr>
            <p:cNvPr id="15373" name="Text Box 14"/>
            <p:cNvSpPr txBox="1">
              <a:spLocks noChangeArrowheads="1"/>
            </p:cNvSpPr>
            <p:nvPr/>
          </p:nvSpPr>
          <p:spPr bwMode="auto">
            <a:xfrm>
              <a:off x="1860550" y="4313238"/>
              <a:ext cx="495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000" b="1"/>
                <a:t>40</a:t>
              </a:r>
              <a:r>
                <a:rPr lang="en-US" sz="1100" b="1"/>
                <a:t> </a:t>
              </a:r>
              <a:r>
                <a:rPr lang="en-US" sz="800" b="1"/>
                <a:t>MYA</a:t>
              </a:r>
            </a:p>
          </p:txBody>
        </p:sp>
        <p:sp>
          <p:nvSpPr>
            <p:cNvPr id="15374" name="Text Box 15"/>
            <p:cNvSpPr txBox="1">
              <a:spLocks noChangeArrowheads="1"/>
            </p:cNvSpPr>
            <p:nvPr/>
          </p:nvSpPr>
          <p:spPr bwMode="auto">
            <a:xfrm>
              <a:off x="1860550" y="4964113"/>
              <a:ext cx="495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000" b="1"/>
                <a:t>50</a:t>
              </a:r>
              <a:r>
                <a:rPr lang="en-US" sz="1100" b="1"/>
                <a:t> </a:t>
              </a:r>
              <a:r>
                <a:rPr lang="en-US" sz="800" b="1"/>
                <a:t>MYA</a:t>
              </a:r>
            </a:p>
          </p:txBody>
        </p:sp>
        <p:sp>
          <p:nvSpPr>
            <p:cNvPr id="15375" name="Text Box 16"/>
            <p:cNvSpPr txBox="1">
              <a:spLocks noChangeArrowheads="1"/>
            </p:cNvSpPr>
            <p:nvPr/>
          </p:nvSpPr>
          <p:spPr bwMode="auto">
            <a:xfrm>
              <a:off x="1860550" y="5614988"/>
              <a:ext cx="495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000" b="1"/>
                <a:t>60</a:t>
              </a:r>
              <a:r>
                <a:rPr lang="en-US" sz="1100" b="1"/>
                <a:t> </a:t>
              </a:r>
              <a:r>
                <a:rPr lang="en-US" sz="800" b="1"/>
                <a:t>MYA</a:t>
              </a:r>
            </a:p>
          </p:txBody>
        </p:sp>
        <p:sp>
          <p:nvSpPr>
            <p:cNvPr id="15376" name="Rectangle 17"/>
            <p:cNvSpPr>
              <a:spLocks noChangeArrowheads="1"/>
            </p:cNvSpPr>
            <p:nvPr/>
          </p:nvSpPr>
          <p:spPr bwMode="auto">
            <a:xfrm>
              <a:off x="2679077" y="3589178"/>
              <a:ext cx="195887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i="1"/>
                <a:t>Rodhocetus kasrani</a:t>
              </a:r>
            </a:p>
            <a:p>
              <a:r>
                <a:rPr lang="en-US" sz="1600" b="1"/>
                <a:t>skeleton</a:t>
              </a:r>
            </a:p>
          </p:txBody>
        </p:sp>
        <p:sp>
          <p:nvSpPr>
            <p:cNvPr id="15377" name="Rectangle 18"/>
            <p:cNvSpPr>
              <a:spLocks noChangeArrowheads="1"/>
            </p:cNvSpPr>
            <p:nvPr/>
          </p:nvSpPr>
          <p:spPr bwMode="auto">
            <a:xfrm>
              <a:off x="5006591" y="4670425"/>
              <a:ext cx="185057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600" b="1" i="1"/>
                <a:t>Ambulocetus natans </a:t>
              </a:r>
              <a:r>
                <a:rPr lang="en-US" sz="1600" b="1"/>
                <a:t>skeleton</a:t>
              </a:r>
            </a:p>
            <a:p>
              <a:r>
                <a:rPr lang="en-US" sz="900" b="1"/>
                <a:t>           </a:t>
              </a:r>
            </a:p>
          </p:txBody>
        </p:sp>
        <p:sp>
          <p:nvSpPr>
            <p:cNvPr id="15378" name="Rectangle 19"/>
            <p:cNvSpPr>
              <a:spLocks noChangeArrowheads="1"/>
            </p:cNvSpPr>
            <p:nvPr/>
          </p:nvSpPr>
          <p:spPr bwMode="auto">
            <a:xfrm>
              <a:off x="3508375" y="6007100"/>
              <a:ext cx="69249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t>Hypothetical</a:t>
              </a:r>
            </a:p>
            <a:p>
              <a:r>
                <a:rPr lang="en-US" sz="900" b="1"/>
                <a:t>artiodactyl</a:t>
              </a:r>
            </a:p>
            <a:p>
              <a:r>
                <a:rPr lang="en-US" sz="900" b="1"/>
                <a:t>skeleton</a:t>
              </a:r>
            </a:p>
          </p:txBody>
        </p:sp>
      </p:grpSp>
      <p:pic>
        <p:nvPicPr>
          <p:cNvPr id="15364" name="Picture 5" descr="18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463" y="0"/>
            <a:ext cx="247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flipV="1">
            <a:off x="7205663" y="2873376"/>
            <a:ext cx="939800" cy="214312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5867401" y="2873375"/>
            <a:ext cx="1338263"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Dynamic Oceans — Whale Pelvic Bones Actually Do Have a Purpose ...">
            <a:extLst>
              <a:ext uri="{FF2B5EF4-FFF2-40B4-BE49-F238E27FC236}">
                <a16:creationId xmlns:a16="http://schemas.microsoft.com/office/drawing/2014/main" id="{5AA6A907-ED55-4C8F-8EFC-E8B2E5012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538" y="1371600"/>
            <a:ext cx="8952263" cy="413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40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4810126" y="304801"/>
            <a:ext cx="258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t>Evolution of Birds</a:t>
            </a:r>
          </a:p>
        </p:txBody>
      </p:sp>
      <p:pic>
        <p:nvPicPr>
          <p:cNvPr id="16387" name="Picture 5" descr="archaeopteryx"/>
          <p:cNvPicPr>
            <a:picLocks noChangeAspect="1" noChangeArrowheads="1"/>
          </p:cNvPicPr>
          <p:nvPr/>
        </p:nvPicPr>
        <p:blipFill>
          <a:blip r:embed="rId2">
            <a:extLst>
              <a:ext uri="{28A0092B-C50C-407E-A947-70E740481C1C}">
                <a14:useLocalDpi xmlns:a14="http://schemas.microsoft.com/office/drawing/2010/main" val="0"/>
              </a:ext>
            </a:extLst>
          </a:blip>
          <a:srcRect l="7645" t="6383" r="5145" b="5498"/>
          <a:stretch>
            <a:fillRect/>
          </a:stretch>
        </p:blipFill>
        <p:spPr bwMode="auto">
          <a:xfrm>
            <a:off x="7543800" y="2095500"/>
            <a:ext cx="3048000" cy="38481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6388" name="Picture 2" descr="http://www.earthmagazine.org/sites/earthmagazine.org/files/1324689397/i-2e3-7d9-a-1f.jpg"/>
          <p:cNvPicPr>
            <a:picLocks noChangeAspect="1" noChangeArrowheads="1"/>
          </p:cNvPicPr>
          <p:nvPr/>
        </p:nvPicPr>
        <p:blipFill>
          <a:blip r:embed="rId3">
            <a:extLst>
              <a:ext uri="{28A0092B-C50C-407E-A947-70E740481C1C}">
                <a14:useLocalDpi xmlns:a14="http://schemas.microsoft.com/office/drawing/2010/main" val="0"/>
              </a:ext>
            </a:extLst>
          </a:blip>
          <a:srcRect l="2477" t="1276"/>
          <a:stretch>
            <a:fillRect/>
          </a:stretch>
        </p:blipFill>
        <p:spPr bwMode="auto">
          <a:xfrm>
            <a:off x="1620838" y="103188"/>
            <a:ext cx="2601912" cy="43164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2" descr="anchiornis-artist"/>
          <p:cNvPicPr>
            <a:picLocks noChangeAspect="1" noChangeArrowheads="1"/>
          </p:cNvPicPr>
          <p:nvPr/>
        </p:nvPicPr>
        <p:blipFill>
          <a:blip r:embed="rId4">
            <a:lum bright="14000"/>
            <a:extLst>
              <a:ext uri="{28A0092B-C50C-407E-A947-70E740481C1C}">
                <a14:useLocalDpi xmlns:a14="http://schemas.microsoft.com/office/drawing/2010/main" val="0"/>
              </a:ext>
            </a:extLst>
          </a:blip>
          <a:srcRect l="5417" r="12582"/>
          <a:stretch>
            <a:fillRect/>
          </a:stretch>
        </p:blipFill>
        <p:spPr bwMode="auto">
          <a:xfrm>
            <a:off x="1620839" y="4611688"/>
            <a:ext cx="3278187" cy="2170112"/>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4611689"/>
            <a:ext cx="2549525" cy="2174875"/>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2" descr="1086l"/>
          <p:cNvPicPr>
            <a:picLocks noChangeAspect="1" noChangeArrowheads="1"/>
          </p:cNvPicPr>
          <p:nvPr/>
        </p:nvPicPr>
        <p:blipFill>
          <a:blip r:embed="rId6">
            <a:extLst>
              <a:ext uri="{28A0092B-C50C-407E-A947-70E740481C1C}">
                <a14:useLocalDpi xmlns:a14="http://schemas.microsoft.com/office/drawing/2010/main" val="0"/>
              </a:ext>
            </a:extLst>
          </a:blip>
          <a:srcRect t="13197"/>
          <a:stretch>
            <a:fillRect/>
          </a:stretch>
        </p:blipFill>
        <p:spPr bwMode="auto">
          <a:xfrm>
            <a:off x="7543800" y="103188"/>
            <a:ext cx="3048000" cy="1992312"/>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Box 1"/>
          <p:cNvSpPr txBox="1">
            <a:spLocks noChangeArrowheads="1"/>
          </p:cNvSpPr>
          <p:nvPr/>
        </p:nvSpPr>
        <p:spPr bwMode="auto">
          <a:xfrm>
            <a:off x="2713038" y="76201"/>
            <a:ext cx="1477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400" i="1">
                <a:solidFill>
                  <a:schemeClr val="bg1"/>
                </a:solidFill>
                <a:cs typeface="Arial" charset="0"/>
              </a:rPr>
              <a:t>Sinosauropteryx</a:t>
            </a:r>
          </a:p>
        </p:txBody>
      </p:sp>
      <p:pic>
        <p:nvPicPr>
          <p:cNvPr id="16393" name="Picture 2" descr="http://cdn.physorg.com/newman/gfx/news/hires/SinosauropteryxJimRobins.jpg"/>
          <p:cNvPicPr>
            <a:picLocks noChangeAspect="1" noChangeArrowheads="1"/>
          </p:cNvPicPr>
          <p:nvPr/>
        </p:nvPicPr>
        <p:blipFill>
          <a:blip r:embed="rId7" cstate="print">
            <a:extLst>
              <a:ext uri="{28A0092B-C50C-407E-A947-70E740481C1C}">
                <a14:useLocalDpi xmlns:a14="http://schemas.microsoft.com/office/drawing/2010/main" val="0"/>
              </a:ext>
            </a:extLst>
          </a:blip>
          <a:srcRect t="1501"/>
          <a:stretch>
            <a:fillRect/>
          </a:stretch>
        </p:blipFill>
        <p:spPr bwMode="auto">
          <a:xfrm>
            <a:off x="4222750" y="103188"/>
            <a:ext cx="3168650" cy="43164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394" name="TextBox 9"/>
          <p:cNvSpPr txBox="1">
            <a:spLocks noChangeArrowheads="1"/>
          </p:cNvSpPr>
          <p:nvPr/>
        </p:nvSpPr>
        <p:spPr bwMode="auto">
          <a:xfrm>
            <a:off x="5486400" y="1524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r>
              <a:rPr lang="en-US" sz="2800" b="1" dirty="0"/>
              <a:t>Evolution of     Birds</a:t>
            </a:r>
          </a:p>
        </p:txBody>
      </p:sp>
      <p:sp>
        <p:nvSpPr>
          <p:cNvPr id="16395" name="TextBox 1"/>
          <p:cNvSpPr txBox="1">
            <a:spLocks noChangeArrowheads="1"/>
          </p:cNvSpPr>
          <p:nvPr/>
        </p:nvSpPr>
        <p:spPr bwMode="auto">
          <a:xfrm>
            <a:off x="3733801" y="4611689"/>
            <a:ext cx="1089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400" i="1">
                <a:cs typeface="Arial" charset="0"/>
              </a:rPr>
              <a:t>Microraptor</a:t>
            </a:r>
          </a:p>
        </p:txBody>
      </p:sp>
      <p:sp>
        <p:nvSpPr>
          <p:cNvPr id="16396" name="TextBox 1"/>
          <p:cNvSpPr txBox="1">
            <a:spLocks noChangeArrowheads="1"/>
          </p:cNvSpPr>
          <p:nvPr/>
        </p:nvSpPr>
        <p:spPr bwMode="auto">
          <a:xfrm>
            <a:off x="9296401" y="5634039"/>
            <a:ext cx="1338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400" i="1">
                <a:cs typeface="Arial" charset="0"/>
              </a:rPr>
              <a:t>Archaeopteryx</a:t>
            </a:r>
          </a:p>
        </p:txBody>
      </p:sp>
      <p:pic>
        <p:nvPicPr>
          <p:cNvPr id="1026" name="Picture 2" descr="Image result for sinornithosaur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1"/>
            <a:ext cx="4067175" cy="2609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3200" y="1674674"/>
            <a:ext cx="5105400" cy="1754326"/>
          </a:xfrm>
          <a:prstGeom prst="rect">
            <a:avLst/>
          </a:prstGeom>
        </p:spPr>
        <p:txBody>
          <a:bodyPr wrap="square">
            <a:spAutoFit/>
          </a:bodyPr>
          <a:lstStyle/>
          <a:p>
            <a:r>
              <a:rPr lang="en-US" sz="3600" dirty="0">
                <a:solidFill>
                  <a:srgbClr val="121212"/>
                </a:solidFill>
                <a:latin typeface="Guardian Text Egyptian Web"/>
              </a:rPr>
              <a:t>"The sight of a feather in a peacock's tail, whenever I gaze at it, makes me sick!”</a:t>
            </a:r>
            <a:endParaRPr lang="en-US" sz="3600" dirty="0"/>
          </a:p>
        </p:txBody>
      </p:sp>
      <p:pic>
        <p:nvPicPr>
          <p:cNvPr id="1026" name="Picture 2" descr="Image result for darwin in 18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762000"/>
            <a:ext cx="4333875"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96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2" descr="1086l"/>
          <p:cNvPicPr>
            <a:picLocks noChangeAspect="1" noChangeArrowheads="1"/>
          </p:cNvPicPr>
          <p:nvPr/>
        </p:nvPicPr>
        <p:blipFill>
          <a:blip r:embed="rId2">
            <a:extLst>
              <a:ext uri="{28A0092B-C50C-407E-A947-70E740481C1C}">
                <a14:useLocalDpi xmlns:a14="http://schemas.microsoft.com/office/drawing/2010/main" val="0"/>
              </a:ext>
            </a:extLst>
          </a:blip>
          <a:srcRect t="13197"/>
          <a:stretch>
            <a:fillRect/>
          </a:stretch>
        </p:blipFill>
        <p:spPr bwMode="auto">
          <a:xfrm>
            <a:off x="6477456" y="2514601"/>
            <a:ext cx="4190544" cy="272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cache2.artprintimages.com/lrg/26/2631/DH2MD00Z.jpg"/>
          <p:cNvPicPr>
            <a:picLocks noChangeAspect="1" noChangeArrowheads="1"/>
          </p:cNvPicPr>
          <p:nvPr/>
        </p:nvPicPr>
        <p:blipFill>
          <a:blip r:embed="rId3">
            <a:extLst>
              <a:ext uri="{28A0092B-C50C-407E-A947-70E740481C1C}">
                <a14:useLocalDpi xmlns:a14="http://schemas.microsoft.com/office/drawing/2010/main" val="0"/>
              </a:ext>
            </a:extLst>
          </a:blip>
          <a:srcRect t="-2" b="1968"/>
          <a:stretch>
            <a:fillRect/>
          </a:stretch>
        </p:blipFill>
        <p:spPr bwMode="auto">
          <a:xfrm>
            <a:off x="1676867" y="1080654"/>
            <a:ext cx="4698969" cy="573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9">
            <a:extLst>
              <a:ext uri="{FF2B5EF4-FFF2-40B4-BE49-F238E27FC236}">
                <a16:creationId xmlns:a16="http://schemas.microsoft.com/office/drawing/2014/main" id="{E25CCB1D-0C99-FFE8-65FF-64784406627A}"/>
              </a:ext>
            </a:extLst>
          </p:cNvPr>
          <p:cNvSpPr txBox="1">
            <a:spLocks noChangeArrowheads="1"/>
          </p:cNvSpPr>
          <p:nvPr/>
        </p:nvSpPr>
        <p:spPr bwMode="auto">
          <a:xfrm>
            <a:off x="3733800" y="152400"/>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2800" b="1" dirty="0"/>
              <a:t>Evolution of Birds</a:t>
            </a:r>
          </a:p>
        </p:txBody>
      </p:sp>
    </p:spTree>
    <p:extLst>
      <p:ext uri="{BB962C8B-B14F-4D97-AF65-F5344CB8AC3E}">
        <p14:creationId xmlns:p14="http://schemas.microsoft.com/office/powerpoint/2010/main" val="269733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476792" y="381001"/>
            <a:ext cx="51860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3600" b="1" dirty="0">
                <a:solidFill>
                  <a:srgbClr val="0000FF"/>
                </a:solidFill>
              </a:rPr>
              <a:t>Evidence for Evolution</a:t>
            </a:r>
          </a:p>
        </p:txBody>
      </p:sp>
      <p:sp>
        <p:nvSpPr>
          <p:cNvPr id="3075" name="TextBox 1"/>
          <p:cNvSpPr txBox="1">
            <a:spLocks noChangeArrowheads="1"/>
          </p:cNvSpPr>
          <p:nvPr/>
        </p:nvSpPr>
        <p:spPr bwMode="auto">
          <a:xfrm>
            <a:off x="533400" y="1143000"/>
            <a:ext cx="67818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defRPr>
            </a:lvl1pPr>
            <a:lvl2pPr marL="800100" indent="-34290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buFont typeface="Arial" charset="0"/>
              <a:buChar char="•"/>
            </a:pPr>
            <a:r>
              <a:rPr lang="en-US" dirty="0"/>
              <a:t>Strongest line of evidence</a:t>
            </a:r>
          </a:p>
          <a:p>
            <a:pPr eaLnBrk="1" hangingPunct="1">
              <a:buFont typeface="Arial" charset="0"/>
              <a:buChar char="•"/>
            </a:pPr>
            <a:endParaRPr lang="en-US" dirty="0"/>
          </a:p>
          <a:p>
            <a:pPr eaLnBrk="1" hangingPunct="1">
              <a:buFont typeface="Arial" charset="0"/>
              <a:buChar char="•"/>
            </a:pPr>
            <a:r>
              <a:rPr lang="en-US" dirty="0"/>
              <a:t>Organisms arise from splitting of single species into 2+</a:t>
            </a:r>
          </a:p>
          <a:p>
            <a:pPr marL="0" indent="0" eaLnBrk="1" hangingPunct="1"/>
            <a:endParaRPr lang="en-US" sz="2000" dirty="0"/>
          </a:p>
          <a:p>
            <a:pPr marL="0" indent="0" eaLnBrk="1" hangingPunct="1"/>
            <a:endParaRPr lang="en-US" b="1" dirty="0"/>
          </a:p>
          <a:p>
            <a:pPr marL="0" indent="0" eaLnBrk="1" hangingPunct="1"/>
            <a:r>
              <a:rPr lang="en-US" b="1" dirty="0"/>
              <a:t>Patterns and constraints:</a:t>
            </a:r>
          </a:p>
          <a:p>
            <a:pPr marL="0" indent="0" eaLnBrk="1" hangingPunct="1"/>
            <a:endParaRPr lang="en-US" b="1" dirty="0"/>
          </a:p>
          <a:p>
            <a:pPr marL="457200" indent="-457200" eaLnBrk="1" hangingPunct="1">
              <a:buFont typeface="+mj-lt"/>
              <a:buAutoNum type="arabicPeriod"/>
            </a:pPr>
            <a:r>
              <a:rPr lang="en-US" dirty="0"/>
              <a:t>Groups of organisms that share ancestor derive traits from that ancestor</a:t>
            </a:r>
          </a:p>
          <a:p>
            <a:pPr marL="457200" indent="-457200" eaLnBrk="1" hangingPunct="1">
              <a:buFont typeface="+mj-lt"/>
              <a:buAutoNum type="arabicPeriod"/>
            </a:pPr>
            <a:r>
              <a:rPr lang="en-US" dirty="0"/>
              <a:t>Once isolated, evolution modifies body plan</a:t>
            </a:r>
          </a:p>
          <a:p>
            <a:pPr marL="457200" indent="-457200" eaLnBrk="1" hangingPunct="1">
              <a:buFont typeface="+mj-lt"/>
              <a:buAutoNum type="arabicPeriod"/>
            </a:pPr>
            <a:r>
              <a:rPr lang="en-US" dirty="0"/>
              <a:t>Direction of evolution is constrained by past history, </a:t>
            </a:r>
            <a:r>
              <a:rPr lang="en-US" dirty="0">
                <a:solidFill>
                  <a:srgbClr val="FF6600"/>
                </a:solidFill>
              </a:rPr>
              <a:t>so future evolution?</a:t>
            </a:r>
          </a:p>
          <a:p>
            <a:pPr marL="457200" indent="-457200" eaLnBrk="1" hangingPunct="1">
              <a:buFont typeface="+mj-lt"/>
              <a:buAutoNum type="arabicPeriod"/>
            </a:pPr>
            <a:r>
              <a:rPr lang="en-US" dirty="0"/>
              <a:t>Can see historical patterns</a:t>
            </a:r>
          </a:p>
        </p:txBody>
      </p:sp>
      <p:pic>
        <p:nvPicPr>
          <p:cNvPr id="3076" name="Picture 7" descr="http://scienceblogs.com/gregladen/wp-content/blogs.dir/472/files/2012/04/i-1075406de94e3bc8c5f6d6c0d165ce3e-Darwin_thin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2295525"/>
            <a:ext cx="47625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xEl>
                                              <p:pRg st="7" end="7"/>
                                            </p:txEl>
                                          </p:spTgt>
                                        </p:tgtEl>
                                        <p:attrNameLst>
                                          <p:attrName>style.visibility</p:attrName>
                                        </p:attrNameLst>
                                      </p:cBhvr>
                                      <p:to>
                                        <p:strVal val="visible"/>
                                      </p:to>
                                    </p:set>
                                    <p:animEffect transition="in" filter="fade">
                                      <p:cBhvr>
                                        <p:cTn id="7" dur="500"/>
                                        <p:tgtEl>
                                          <p:spTgt spid="3075">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xEl>
                                              <p:pRg st="8" end="8"/>
                                            </p:txEl>
                                          </p:spTgt>
                                        </p:tgtEl>
                                        <p:attrNameLst>
                                          <p:attrName>style.visibility</p:attrName>
                                        </p:attrNameLst>
                                      </p:cBhvr>
                                      <p:to>
                                        <p:strVal val="visible"/>
                                      </p:to>
                                    </p:set>
                                    <p:animEffect transition="in" filter="fade">
                                      <p:cBhvr>
                                        <p:cTn id="12" dur="500"/>
                                        <p:tgtEl>
                                          <p:spTgt spid="3075">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xEl>
                                              <p:pRg st="9" end="9"/>
                                            </p:txEl>
                                          </p:spTgt>
                                        </p:tgtEl>
                                        <p:attrNameLst>
                                          <p:attrName>style.visibility</p:attrName>
                                        </p:attrNameLst>
                                      </p:cBhvr>
                                      <p:to>
                                        <p:strVal val="visible"/>
                                      </p:to>
                                    </p:set>
                                    <p:animEffect transition="in" filter="fade">
                                      <p:cBhvr>
                                        <p:cTn id="17" dur="500"/>
                                        <p:tgtEl>
                                          <p:spTgt spid="3075">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5">
                                            <p:txEl>
                                              <p:pRg st="10" end="10"/>
                                            </p:txEl>
                                          </p:spTgt>
                                        </p:tgtEl>
                                        <p:attrNameLst>
                                          <p:attrName>style.visibility</p:attrName>
                                        </p:attrNameLst>
                                      </p:cBhvr>
                                      <p:to>
                                        <p:strVal val="visible"/>
                                      </p:to>
                                    </p:set>
                                    <p:animEffect transition="in" filter="fade">
                                      <p:cBhvr>
                                        <p:cTn id="22" dur="500"/>
                                        <p:tgtEl>
                                          <p:spTgt spid="30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eople.eku.edu/ritchisong/554images/Beipiaosaurus_draw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66826"/>
            <a:ext cx="7890644" cy="5591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00.deviantart.net/a511/i/2012/212/4/7/shuvuuia_deserti_by_malvit-d59bey3.jpg"/>
          <p:cNvPicPr>
            <a:picLocks noChangeAspect="1" noChangeArrowheads="1"/>
          </p:cNvPicPr>
          <p:nvPr/>
        </p:nvPicPr>
        <p:blipFill rotWithShape="1">
          <a:blip r:embed="rId3">
            <a:extLst>
              <a:ext uri="{28A0092B-C50C-407E-A947-70E740481C1C}">
                <a14:useLocalDpi xmlns:a14="http://schemas.microsoft.com/office/drawing/2010/main" val="0"/>
              </a:ext>
            </a:extLst>
          </a:blip>
          <a:srcRect b="6589"/>
          <a:stretch/>
        </p:blipFill>
        <p:spPr bwMode="auto">
          <a:xfrm>
            <a:off x="1524000" y="57151"/>
            <a:ext cx="4876800" cy="27546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400" y="2286001"/>
            <a:ext cx="1905000" cy="461665"/>
          </a:xfrm>
          <a:prstGeom prst="rect">
            <a:avLst/>
          </a:prstGeom>
          <a:noFill/>
        </p:spPr>
        <p:txBody>
          <a:bodyPr wrap="square" rtlCol="0">
            <a:spAutoFit/>
          </a:bodyPr>
          <a:lstStyle/>
          <a:p>
            <a:r>
              <a:rPr lang="en-US" i="1" dirty="0" err="1"/>
              <a:t>Shuvuuia</a:t>
            </a:r>
            <a:endParaRPr lang="en-US" i="1" dirty="0"/>
          </a:p>
        </p:txBody>
      </p:sp>
      <p:sp>
        <p:nvSpPr>
          <p:cNvPr id="5" name="TextBox 4"/>
          <p:cNvSpPr txBox="1"/>
          <p:nvPr/>
        </p:nvSpPr>
        <p:spPr>
          <a:xfrm>
            <a:off x="7315200" y="6019801"/>
            <a:ext cx="2514600" cy="461665"/>
          </a:xfrm>
          <a:prstGeom prst="rect">
            <a:avLst/>
          </a:prstGeom>
          <a:noFill/>
        </p:spPr>
        <p:txBody>
          <a:bodyPr wrap="square" rtlCol="0">
            <a:spAutoFit/>
          </a:bodyPr>
          <a:lstStyle/>
          <a:p>
            <a:r>
              <a:rPr lang="en-US" i="1" dirty="0" err="1"/>
              <a:t>Beipiaosaurus</a:t>
            </a:r>
            <a:endParaRPr lang="en-US" i="1" dirty="0"/>
          </a:p>
        </p:txBody>
      </p:sp>
    </p:spTree>
    <p:extLst>
      <p:ext uri="{BB962C8B-B14F-4D97-AF65-F5344CB8AC3E}">
        <p14:creationId xmlns:p14="http://schemas.microsoft.com/office/powerpoint/2010/main" val="176115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earthmagazine.org/sites/earthmagazine.org/files/1324689397/i-2e3-7d9-a-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15240"/>
            <a:ext cx="4175987" cy="689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1"/>
          <p:cNvSpPr txBox="1">
            <a:spLocks noChangeArrowheads="1"/>
          </p:cNvSpPr>
          <p:nvPr/>
        </p:nvSpPr>
        <p:spPr bwMode="auto">
          <a:xfrm>
            <a:off x="1286217" y="762000"/>
            <a:ext cx="2433729" cy="47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i="1" dirty="0" err="1">
                <a:latin typeface="Arial" charset="0"/>
                <a:cs typeface="Arial" charset="0"/>
              </a:rPr>
              <a:t>Sinosauropteryx</a:t>
            </a:r>
            <a:endParaRPr lang="en-US" i="1" dirty="0">
              <a:latin typeface="Arial" charset="0"/>
              <a:cs typeface="Arial" charset="0"/>
            </a:endParaRPr>
          </a:p>
        </p:txBody>
      </p:sp>
    </p:spTree>
    <p:extLst>
      <p:ext uri="{BB962C8B-B14F-4D97-AF65-F5344CB8AC3E}">
        <p14:creationId xmlns:p14="http://schemas.microsoft.com/office/powerpoint/2010/main" val="327560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staabstudios.com/images/sinornithosau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992" y="914400"/>
            <a:ext cx="8691134" cy="5705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p:cNvSpPr txBox="1">
            <a:spLocks noChangeArrowheads="1"/>
          </p:cNvSpPr>
          <p:nvPr/>
        </p:nvSpPr>
        <p:spPr bwMode="auto">
          <a:xfrm>
            <a:off x="2667000" y="5791200"/>
            <a:ext cx="2908218" cy="5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i="1" dirty="0" err="1">
                <a:latin typeface="Arial" charset="0"/>
                <a:cs typeface="Arial" charset="0"/>
              </a:rPr>
              <a:t>Sinornithosaurus</a:t>
            </a:r>
            <a:endParaRPr lang="en-US" sz="2800" i="1" dirty="0">
              <a:latin typeface="Arial" charset="0"/>
              <a:cs typeface="Arial" charset="0"/>
            </a:endParaRPr>
          </a:p>
        </p:txBody>
      </p:sp>
    </p:spTree>
    <p:extLst>
      <p:ext uri="{BB962C8B-B14F-4D97-AF65-F5344CB8AC3E}">
        <p14:creationId xmlns:p14="http://schemas.microsoft.com/office/powerpoint/2010/main" val="3991361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Box 1"/>
          <p:cNvSpPr txBox="1">
            <a:spLocks noChangeArrowheads="1"/>
          </p:cNvSpPr>
          <p:nvPr/>
        </p:nvSpPr>
        <p:spPr bwMode="auto">
          <a:xfrm>
            <a:off x="3441637" y="101298"/>
            <a:ext cx="2079966" cy="41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i="1">
                <a:solidFill>
                  <a:schemeClr val="bg1"/>
                </a:solidFill>
                <a:latin typeface="Arial" charset="0"/>
                <a:cs typeface="Arial" charset="0"/>
              </a:rPr>
              <a:t>Sinosauropteryx</a:t>
            </a:r>
          </a:p>
        </p:txBody>
      </p:sp>
      <p:pic>
        <p:nvPicPr>
          <p:cNvPr id="1024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952" y="33768"/>
            <a:ext cx="3639048" cy="343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http://www.brightsideofnews.com/Data/2012_3_9/Velociraptors-Baby-Brother-Provides-Science-with-Clues/Microraptor_6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4820" y="1412831"/>
            <a:ext cx="3949437" cy="465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a:spLocks noChangeArrowheads="1"/>
          </p:cNvSpPr>
          <p:nvPr/>
        </p:nvSpPr>
        <p:spPr bwMode="auto">
          <a:xfrm>
            <a:off x="4351930" y="5304777"/>
            <a:ext cx="1498432" cy="65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dirty="0"/>
              <a:t>Li et al. 2012. Science</a:t>
            </a:r>
          </a:p>
        </p:txBody>
      </p:sp>
      <p:grpSp>
        <p:nvGrpSpPr>
          <p:cNvPr id="10" name="Group 9"/>
          <p:cNvGrpSpPr>
            <a:grpSpLocks/>
          </p:cNvGrpSpPr>
          <p:nvPr/>
        </p:nvGrpSpPr>
        <p:grpSpPr bwMode="auto">
          <a:xfrm>
            <a:off x="457200" y="0"/>
            <a:ext cx="5535870" cy="6356904"/>
            <a:chOff x="4449763" y="1563090"/>
            <a:chExt cx="3687762" cy="4809806"/>
          </a:xfrm>
        </p:grpSpPr>
        <p:pic>
          <p:nvPicPr>
            <p:cNvPr id="11" name="Picture 6" descr="http://blogs.discovermagazine.com/notrocketscience/files/2012/03/Melanosom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763" y="1563090"/>
              <a:ext cx="3687762" cy="271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4449763" y="4275808"/>
              <a:ext cx="3687762" cy="2097088"/>
            </a:xfrm>
            <a:prstGeom prst="rect">
              <a:avLst/>
            </a:prstGeom>
            <a:solidFill>
              <a:schemeClr val="bg1"/>
            </a:solidFill>
            <a:ln w="12700" algn="ctr">
              <a:solidFill>
                <a:schemeClr val="bg1"/>
              </a:solidFill>
              <a:round/>
              <a:headEnd/>
              <a:tailEnd/>
            </a:ln>
          </p:spPr>
          <p:txBody>
            <a:bodyPr/>
            <a:lstStyle/>
            <a:p>
              <a:endParaRPr lang="en-US"/>
            </a:p>
          </p:txBody>
        </p:sp>
      </p:grpSp>
      <p:pic>
        <p:nvPicPr>
          <p:cNvPr id="13" name="Picture 4" descr="http://www.nhm.ac.uk/resources/nature-online/life/dinosaurs/dinosaur-directory/images/%5Creconstruction/small/Sinornithosaur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926431"/>
            <a:ext cx="5946903" cy="2913984"/>
          </a:xfrm>
          <a:prstGeom prst="rect">
            <a:avLst/>
          </a:prstGeom>
          <a:noFill/>
          <a:extLst>
            <a:ext uri="{909E8E84-426E-40DD-AFC4-6F175D3DCCD1}">
              <a14:hiddenFill xmlns:a14="http://schemas.microsoft.com/office/drawing/2010/main">
                <a:solidFill>
                  <a:srgbClr val="FFFFFF"/>
                </a:solidFill>
              </a14:hiddenFill>
            </a:ext>
          </a:extLst>
        </p:spPr>
      </p:pic>
      <p:sp>
        <p:nvSpPr>
          <p:cNvPr id="102407" name="TextBox 7"/>
          <p:cNvSpPr txBox="1">
            <a:spLocks noChangeArrowheads="1"/>
          </p:cNvSpPr>
          <p:nvPr/>
        </p:nvSpPr>
        <p:spPr bwMode="auto">
          <a:xfrm>
            <a:off x="7621651" y="5425623"/>
            <a:ext cx="1518053" cy="41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i="1">
                <a:latin typeface="Arial" charset="0"/>
                <a:cs typeface="Arial" charset="0"/>
              </a:rPr>
              <a:t>Microraptor</a:t>
            </a:r>
            <a:endParaRPr lang="en-US" sz="2000" i="1" dirty="0">
              <a:latin typeface="Arial" charset="0"/>
              <a:cs typeface="Arial" charset="0"/>
            </a:endParaRPr>
          </a:p>
        </p:txBody>
      </p:sp>
    </p:spTree>
    <p:extLst>
      <p:ext uri="{BB962C8B-B14F-4D97-AF65-F5344CB8AC3E}">
        <p14:creationId xmlns:p14="http://schemas.microsoft.com/office/powerpoint/2010/main" val="272429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828801" y="762001"/>
            <a:ext cx="2301875"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2800" b="1"/>
              <a:t>Transitional Forms in the Fossil Record:</a:t>
            </a:r>
          </a:p>
          <a:p>
            <a:pPr algn="ctr" eaLnBrk="1" hangingPunct="1"/>
            <a:r>
              <a:rPr lang="en-US" sz="2800" b="1">
                <a:solidFill>
                  <a:srgbClr val="FF3300"/>
                </a:solidFill>
              </a:rPr>
              <a:t>Trilobites</a:t>
            </a:r>
          </a:p>
        </p:txBody>
      </p:sp>
      <p:pic>
        <p:nvPicPr>
          <p:cNvPr id="17411" name="Picture 3" descr="trilob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576" y="3581401"/>
            <a:ext cx="20161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trilobit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09725"/>
            <a:ext cx="51816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adioactive dec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73" y="2209800"/>
            <a:ext cx="10022503"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2058989" y="381000"/>
            <a:ext cx="807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t>DATING THE FOSSIL RECORD - RADIOACTIVE DECAY</a:t>
            </a:r>
          </a:p>
        </p:txBody>
      </p:sp>
      <p:sp>
        <p:nvSpPr>
          <p:cNvPr id="18436" name="Text Box 4"/>
          <p:cNvSpPr txBox="1">
            <a:spLocks noChangeArrowheads="1"/>
          </p:cNvSpPr>
          <p:nvPr/>
        </p:nvSpPr>
        <p:spPr bwMode="auto">
          <a:xfrm>
            <a:off x="5638800" y="1219201"/>
            <a:ext cx="4267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buClr>
                <a:srgbClr val="FF3300"/>
              </a:buClr>
              <a:buFont typeface="Wingdings" pitchFamily="2" charset="2"/>
              <a:buChar char="§"/>
            </a:pPr>
            <a:r>
              <a:rPr lang="en-US"/>
              <a:t>Data sets from different isotopes yield similar dates!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331" y="261257"/>
            <a:ext cx="9560037" cy="2838204"/>
          </a:xfrm>
        </p:spPr>
        <p:txBody>
          <a:bodyPr/>
          <a:lstStyle/>
          <a:p>
            <a:pPr lvl="0" algn="l"/>
            <a:r>
              <a:rPr lang="en-US" sz="3200" dirty="0">
                <a:latin typeface="Arial" panose="020B0604020202020204" pitchFamily="34" charset="0"/>
                <a:cs typeface="Arial" panose="020B0604020202020204" pitchFamily="34" charset="0"/>
              </a:rPr>
              <a:t>You have just found a fossil crocoduck!!  You want to determine how old it is. You measure the amount of radioactive </a:t>
            </a:r>
            <a:r>
              <a:rPr lang="en-US" sz="3200" dirty="0" err="1">
                <a:latin typeface="Arial" panose="020B0604020202020204" pitchFamily="34" charset="0"/>
                <a:cs typeface="Arial" panose="020B0604020202020204" pitchFamily="34" charset="0"/>
              </a:rPr>
              <a:t>darwinonium</a:t>
            </a:r>
            <a:r>
              <a:rPr lang="en-US" sz="3200" dirty="0">
                <a:latin typeface="Arial" panose="020B0604020202020204" pitchFamily="34" charset="0"/>
                <a:cs typeface="Arial" panose="020B0604020202020204" pitchFamily="34" charset="0"/>
              </a:rPr>
              <a:t> in the surrounding rock and find that 12.5% of the original amount of the parental isotope is present</a:t>
            </a:r>
            <a:endParaRPr lang="en-GB" sz="3200" dirty="0">
              <a:latin typeface="Arial" panose="020B0604020202020204" pitchFamily="34" charset="0"/>
              <a:cs typeface="Arial" panose="020B0604020202020204" pitchFamily="34" charset="0"/>
            </a:endParaRPr>
          </a:p>
        </p:txBody>
      </p:sp>
      <p:pic>
        <p:nvPicPr>
          <p:cNvPr id="3074" name="Picture 2" descr="Image result for crocoduck"/>
          <p:cNvPicPr>
            <a:picLocks noChangeAspect="1" noChangeArrowheads="1"/>
          </p:cNvPicPr>
          <p:nvPr/>
        </p:nvPicPr>
        <p:blipFill rotWithShape="1">
          <a:blip r:embed="rId2">
            <a:extLst>
              <a:ext uri="{28A0092B-C50C-407E-A947-70E740481C1C}">
                <a14:useLocalDpi xmlns:a14="http://schemas.microsoft.com/office/drawing/2010/main" val="0"/>
              </a:ext>
            </a:extLst>
          </a:blip>
          <a:srcRect l="13610" r="13662"/>
          <a:stretch/>
        </p:blipFill>
        <p:spPr bwMode="auto">
          <a:xfrm>
            <a:off x="6975567" y="2531360"/>
            <a:ext cx="4195528" cy="4326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2331" y="2836706"/>
            <a:ext cx="5843057" cy="2554545"/>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whereas 87.5% is </a:t>
            </a:r>
            <a:r>
              <a:rPr lang="en-US" sz="3200" dirty="0" err="1">
                <a:latin typeface="Arial" panose="020B0604020202020204" pitchFamily="34" charset="0"/>
                <a:cs typeface="Arial" panose="020B0604020202020204" pitchFamily="34" charset="0"/>
              </a:rPr>
              <a:t>lamarckonium</a:t>
            </a:r>
            <a:r>
              <a:rPr lang="en-US" sz="3200" dirty="0">
                <a:latin typeface="Arial" panose="020B0604020202020204" pitchFamily="34" charset="0"/>
                <a:cs typeface="Arial" panose="020B0604020202020204" pitchFamily="34" charset="0"/>
              </a:rPr>
              <a:t> (the daughter isotope). The half-life of </a:t>
            </a:r>
            <a:r>
              <a:rPr lang="en-US" sz="3200" dirty="0" err="1">
                <a:latin typeface="Arial" panose="020B0604020202020204" pitchFamily="34" charset="0"/>
                <a:cs typeface="Arial" panose="020B0604020202020204" pitchFamily="34" charset="0"/>
              </a:rPr>
              <a:t>dawinonium</a:t>
            </a:r>
            <a:r>
              <a:rPr lang="en-US" sz="3200" dirty="0">
                <a:latin typeface="Arial" panose="020B0604020202020204" pitchFamily="34" charset="0"/>
                <a:cs typeface="Arial" panose="020B0604020202020204" pitchFamily="34" charset="0"/>
              </a:rPr>
              <a:t> is 100 million years. How old is your fossil?</a:t>
            </a:r>
          </a:p>
        </p:txBody>
      </p:sp>
    </p:spTree>
    <p:extLst>
      <p:ext uri="{BB962C8B-B14F-4D97-AF65-F5344CB8AC3E}">
        <p14:creationId xmlns:p14="http://schemas.microsoft.com/office/powerpoint/2010/main" val="2763266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948802" cy="3371604"/>
          </a:xfrm>
        </p:spPr>
        <p:txBody>
          <a:bodyPr/>
          <a:lstStyle/>
          <a:p>
            <a:pPr algn="l"/>
            <a:r>
              <a:rPr lang="en-US" sz="3200" dirty="0">
                <a:latin typeface="Arial" panose="020B0604020202020204" pitchFamily="34" charset="0"/>
                <a:cs typeface="Arial" panose="020B0604020202020204" pitchFamily="34" charset="0"/>
              </a:rPr>
              <a:t>You have just found a fossil bullfrog!!  You want to determine how old it is. You measure the amount of the parent element (</a:t>
            </a:r>
            <a:r>
              <a:rPr lang="en-US" sz="3200" dirty="0" err="1">
                <a:latin typeface="Arial" panose="020B0604020202020204" pitchFamily="34" charset="0"/>
                <a:cs typeface="Arial" panose="020B0604020202020204" pitchFamily="34" charset="0"/>
              </a:rPr>
              <a:t>gallonium</a:t>
            </a:r>
            <a:r>
              <a:rPr lang="en-US" sz="3200" dirty="0">
                <a:latin typeface="Arial" panose="020B0604020202020204" pitchFamily="34" charset="0"/>
                <a:cs typeface="Arial" panose="020B0604020202020204" pitchFamily="34" charset="0"/>
              </a:rPr>
              <a:t>) and daughter element (</a:t>
            </a:r>
            <a:r>
              <a:rPr lang="en-US" sz="3200" dirty="0" err="1">
                <a:latin typeface="Arial" panose="020B0604020202020204" pitchFamily="34" charset="0"/>
                <a:cs typeface="Arial" panose="020B0604020202020204" pitchFamily="34" charset="0"/>
              </a:rPr>
              <a:t>awesomei</a:t>
            </a:r>
            <a:r>
              <a:rPr lang="en-US" sz="3200" dirty="0">
                <a:latin typeface="Arial" panose="020B0604020202020204" pitchFamily="34" charset="0"/>
                <a:cs typeface="Arial" panose="020B0604020202020204" pitchFamily="34" charset="0"/>
              </a:rPr>
              <a:t>) in the fossil and find a ratio of 6.25:93.75 is present. The half-life of </a:t>
            </a:r>
            <a:r>
              <a:rPr lang="en-US" sz="3200" dirty="0" err="1">
                <a:latin typeface="Arial" panose="020B0604020202020204" pitchFamily="34" charset="0"/>
                <a:cs typeface="Arial" panose="020B0604020202020204" pitchFamily="34" charset="0"/>
              </a:rPr>
              <a:t>gallonium</a:t>
            </a:r>
            <a:r>
              <a:rPr lang="en-US" sz="3200" dirty="0">
                <a:latin typeface="Arial" panose="020B0604020202020204" pitchFamily="34" charset="0"/>
                <a:cs typeface="Arial" panose="020B0604020202020204" pitchFamily="34" charset="0"/>
              </a:rPr>
              <a:t> is a 70-minute lecture. How old is your fossil bullfrog?</a:t>
            </a:r>
            <a:endParaRPr lang="en-GB" sz="3200" dirty="0">
              <a:latin typeface="Arial" panose="020B0604020202020204" pitchFamily="34" charset="0"/>
              <a:cs typeface="Arial" panose="020B0604020202020204" pitchFamily="34" charset="0"/>
            </a:endParaRPr>
          </a:p>
        </p:txBody>
      </p:sp>
      <p:pic>
        <p:nvPicPr>
          <p:cNvPr id="1026" name="Picture 2" descr="WARNING: DO NOT HAVE ANY FOOD OR BEVERAGE IN MOUTH WHILST READING THIS!:  jesus_h_biscuit — LiveJournal">
            <a:extLst>
              <a:ext uri="{FF2B5EF4-FFF2-40B4-BE49-F238E27FC236}">
                <a16:creationId xmlns:a16="http://schemas.microsoft.com/office/drawing/2014/main" id="{A3FB1992-F4F4-41FD-BB2B-39BD500B14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787"/>
          <a:stretch/>
        </p:blipFill>
        <p:spPr bwMode="auto">
          <a:xfrm>
            <a:off x="6552623" y="2619402"/>
            <a:ext cx="5639377" cy="455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329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a:srcRect b="5226"/>
          <a:stretch/>
        </p:blipFill>
        <p:spPr bwMode="auto">
          <a:xfrm flipH="1">
            <a:off x="8267316" y="0"/>
            <a:ext cx="2400682" cy="3118338"/>
          </a:xfrm>
          <a:prstGeom prst="rect">
            <a:avLst/>
          </a:prstGeom>
          <a:noFill/>
          <a:ln w="9525">
            <a:noFill/>
            <a:miter lim="800000"/>
            <a:headEnd/>
            <a:tailEnd/>
          </a:ln>
          <a:effectLst/>
        </p:spPr>
      </p:pic>
      <p:pic>
        <p:nvPicPr>
          <p:cNvPr id="1026" name="Picture 2" descr="http://www.freeworldmaps.net/printable/blank-printable-world-map.p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2071868"/>
            <a:ext cx="6486525" cy="45434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2332893" y="4343581"/>
            <a:ext cx="926123" cy="163518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927824" y="2071868"/>
            <a:ext cx="585561" cy="163262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2" descr="Image result for animals native to cape verde isla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728" y="815668"/>
            <a:ext cx="1962071" cy="15892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1/16/Plecotus_auritus.jpg/800px-Plecotus_aurit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6151" y="107423"/>
            <a:ext cx="1397234" cy="22039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ape verde giant skin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886" y="504273"/>
            <a:ext cx="2182941" cy="13752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alapagos tortoi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51" y="3704492"/>
            <a:ext cx="2316625" cy="15463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alapagos finch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851" y="5167298"/>
            <a:ext cx="2800981" cy="16351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alapagos marine iguan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6832" y="5393740"/>
            <a:ext cx="1962070" cy="14715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10F219-5659-4C2F-A620-F8D38F4F5DA9}"/>
              </a:ext>
            </a:extLst>
          </p:cNvPr>
          <p:cNvSpPr txBox="1"/>
          <p:nvPr/>
        </p:nvSpPr>
        <p:spPr>
          <a:xfrm>
            <a:off x="8267316" y="3537297"/>
            <a:ext cx="4036743" cy="2185214"/>
          </a:xfrm>
          <a:prstGeom prst="rect">
            <a:avLst/>
          </a:prstGeom>
          <a:noFill/>
        </p:spPr>
        <p:txBody>
          <a:bodyPr wrap="square" rtlCol="0">
            <a:spAutoFit/>
          </a:bodyPr>
          <a:lstStyle/>
          <a:p>
            <a:r>
              <a:rPr lang="en-US" sz="3200" dirty="0">
                <a:solidFill>
                  <a:srgbClr val="FF6600"/>
                </a:solidFill>
              </a:rPr>
              <a:t>Darwin’s conclusions?</a:t>
            </a:r>
          </a:p>
          <a:p>
            <a:pPr marL="285750" indent="-285750">
              <a:buFont typeface="Arial" panose="020B0604020202020204" pitchFamily="34" charset="0"/>
              <a:buChar char="•"/>
            </a:pPr>
            <a:r>
              <a:rPr lang="en-US" sz="2400" dirty="0"/>
              <a:t>Island species migrated</a:t>
            </a:r>
          </a:p>
          <a:p>
            <a:pPr marL="285750" indent="-285750">
              <a:buFont typeface="Arial" panose="020B0604020202020204" pitchFamily="34" charset="0"/>
              <a:buChar char="•"/>
            </a:pPr>
            <a:r>
              <a:rPr lang="en-US" sz="2400" dirty="0"/>
              <a:t>Adapted to new env</a:t>
            </a:r>
          </a:p>
          <a:p>
            <a:pPr marL="285750" indent="-285750">
              <a:buFont typeface="Arial" panose="020B0604020202020204" pitchFamily="34" charset="0"/>
              <a:buChar char="•"/>
            </a:pPr>
            <a:r>
              <a:rPr lang="en-US" sz="2400" dirty="0"/>
              <a:t>Evolved into new species</a:t>
            </a:r>
          </a:p>
        </p:txBody>
      </p:sp>
    </p:spTree>
    <p:extLst>
      <p:ext uri="{BB962C8B-B14F-4D97-AF65-F5344CB8AC3E}">
        <p14:creationId xmlns:p14="http://schemas.microsoft.com/office/powerpoint/2010/main" val="350807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6"/>
                                        </p:tgtEl>
                                        <p:attrNameLst>
                                          <p:attrName>style.visibility</p:attrName>
                                        </p:attrNameLst>
                                      </p:cBhvr>
                                      <p:to>
                                        <p:strVal val="visible"/>
                                      </p:to>
                                    </p:set>
                                    <p:animEffect transition="in" filter="fade">
                                      <p:cBhvr>
                                        <p:cTn id="18" dur="500"/>
                                        <p:tgtEl>
                                          <p:spTgt spid="1036"/>
                                        </p:tgtEl>
                                      </p:cBhvr>
                                    </p:animEffect>
                                  </p:childTnLst>
                                </p:cTn>
                              </p:par>
                              <p:par>
                                <p:cTn id="19" presetID="10" presetClass="entr" presetSubtype="0" fill="hold" nodeType="withEffect">
                                  <p:stCondLst>
                                    <p:cond delay="0"/>
                                  </p:stCondLst>
                                  <p:childTnLst>
                                    <p:set>
                                      <p:cBhvr>
                                        <p:cTn id="20" dur="1" fill="hold">
                                          <p:stCondLst>
                                            <p:cond delay="0"/>
                                          </p:stCondLst>
                                        </p:cTn>
                                        <p:tgtEl>
                                          <p:spTgt spid="1034"/>
                                        </p:tgtEl>
                                        <p:attrNameLst>
                                          <p:attrName>style.visibility</p:attrName>
                                        </p:attrNameLst>
                                      </p:cBhvr>
                                      <p:to>
                                        <p:strVal val="visible"/>
                                      </p:to>
                                    </p:set>
                                    <p:animEffect transition="in" filter="fade">
                                      <p:cBhvr>
                                        <p:cTn id="21" dur="500"/>
                                        <p:tgtEl>
                                          <p:spTgt spid="1034"/>
                                        </p:tgtEl>
                                      </p:cBhvr>
                                    </p:animEffect>
                                  </p:childTnLst>
                                </p:cTn>
                              </p:par>
                              <p:par>
                                <p:cTn id="22" presetID="10"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500"/>
                                        <p:tgtEl>
                                          <p:spTgt spid="10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txBox="1">
            <a:spLocks/>
          </p:cNvSpPr>
          <p:nvPr/>
        </p:nvSpPr>
        <p:spPr bwMode="auto">
          <a:xfrm>
            <a:off x="544286" y="4998367"/>
            <a:ext cx="37670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mj-cs"/>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defRPr>
            </a:lvl6pPr>
            <a:lvl7pPr marL="914400" algn="ctr" defTabSz="457200" rtl="0" fontAlgn="base">
              <a:spcBef>
                <a:spcPct val="0"/>
              </a:spcBef>
              <a:spcAft>
                <a:spcPct val="0"/>
              </a:spcAft>
              <a:defRPr sz="4400">
                <a:solidFill>
                  <a:schemeClr val="tx1"/>
                </a:solidFill>
                <a:latin typeface="Calibri" pitchFamily="-112" charset="0"/>
              </a:defRPr>
            </a:lvl7pPr>
            <a:lvl8pPr marL="1371600" algn="ctr" defTabSz="457200" rtl="0" fontAlgn="base">
              <a:spcBef>
                <a:spcPct val="0"/>
              </a:spcBef>
              <a:spcAft>
                <a:spcPct val="0"/>
              </a:spcAft>
              <a:defRPr sz="4400">
                <a:solidFill>
                  <a:schemeClr val="tx1"/>
                </a:solidFill>
                <a:latin typeface="Calibri" pitchFamily="-112" charset="0"/>
              </a:defRPr>
            </a:lvl8pPr>
            <a:lvl9pPr marL="1828800" algn="ctr" defTabSz="457200" rtl="0" fontAlgn="base">
              <a:spcBef>
                <a:spcPct val="0"/>
              </a:spcBef>
              <a:spcAft>
                <a:spcPct val="0"/>
              </a:spcAft>
              <a:defRPr sz="4400">
                <a:solidFill>
                  <a:schemeClr val="tx1"/>
                </a:solidFill>
                <a:latin typeface="Calibri" pitchFamily="-112" charset="0"/>
              </a:defRPr>
            </a:lvl9pPr>
          </a:lstStyle>
          <a:p>
            <a:r>
              <a:rPr lang="en-US" dirty="0">
                <a:solidFill>
                  <a:schemeClr val="accent6">
                    <a:lumMod val="75000"/>
                  </a:schemeClr>
                </a:solidFill>
              </a:rPr>
              <a:t>Mammals, Lizards, Turtles?</a:t>
            </a:r>
          </a:p>
        </p:txBody>
      </p:sp>
      <p:sp>
        <p:nvSpPr>
          <p:cNvPr id="7" name="Title 1"/>
          <p:cNvSpPr txBox="1">
            <a:spLocks/>
          </p:cNvSpPr>
          <p:nvPr/>
        </p:nvSpPr>
        <p:spPr bwMode="auto">
          <a:xfrm>
            <a:off x="544286" y="3111053"/>
            <a:ext cx="37670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mj-cs"/>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defRPr>
            </a:lvl6pPr>
            <a:lvl7pPr marL="914400" algn="ctr" defTabSz="457200" rtl="0" fontAlgn="base">
              <a:spcBef>
                <a:spcPct val="0"/>
              </a:spcBef>
              <a:spcAft>
                <a:spcPct val="0"/>
              </a:spcAft>
              <a:defRPr sz="4400">
                <a:solidFill>
                  <a:schemeClr val="tx1"/>
                </a:solidFill>
                <a:latin typeface="Calibri" pitchFamily="-112" charset="0"/>
              </a:defRPr>
            </a:lvl7pPr>
            <a:lvl8pPr marL="1371600" algn="ctr" defTabSz="457200" rtl="0" fontAlgn="base">
              <a:spcBef>
                <a:spcPct val="0"/>
              </a:spcBef>
              <a:spcAft>
                <a:spcPct val="0"/>
              </a:spcAft>
              <a:defRPr sz="4400">
                <a:solidFill>
                  <a:schemeClr val="tx1"/>
                </a:solidFill>
                <a:latin typeface="Calibri" pitchFamily="-112" charset="0"/>
              </a:defRPr>
            </a:lvl8pPr>
            <a:lvl9pPr marL="1828800" algn="ctr" defTabSz="457200" rtl="0" fontAlgn="base">
              <a:spcBef>
                <a:spcPct val="0"/>
              </a:spcBef>
              <a:spcAft>
                <a:spcPct val="0"/>
              </a:spcAft>
              <a:defRPr sz="4400">
                <a:solidFill>
                  <a:schemeClr val="tx1"/>
                </a:solidFill>
                <a:latin typeface="Calibri" pitchFamily="-112" charset="0"/>
              </a:defRPr>
            </a:lvl9pPr>
          </a:lstStyle>
          <a:p>
            <a:r>
              <a:rPr lang="en-US" dirty="0">
                <a:solidFill>
                  <a:schemeClr val="accent6">
                    <a:lumMod val="75000"/>
                  </a:schemeClr>
                </a:solidFill>
              </a:rPr>
              <a:t>Insects?</a:t>
            </a:r>
          </a:p>
        </p:txBody>
      </p:sp>
      <p:sp>
        <p:nvSpPr>
          <p:cNvPr id="2" name="Title 1"/>
          <p:cNvSpPr>
            <a:spLocks noGrp="1"/>
          </p:cNvSpPr>
          <p:nvPr>
            <p:ph type="title"/>
          </p:nvPr>
        </p:nvSpPr>
        <p:spPr>
          <a:xfrm>
            <a:off x="544286" y="883522"/>
            <a:ext cx="3767070" cy="1143000"/>
          </a:xfrm>
        </p:spPr>
        <p:txBody>
          <a:bodyPr/>
          <a:lstStyle/>
          <a:p>
            <a:r>
              <a:rPr lang="en-US" dirty="0">
                <a:solidFill>
                  <a:schemeClr val="accent6">
                    <a:lumMod val="75000"/>
                  </a:schemeClr>
                </a:solidFill>
              </a:rPr>
              <a:t>How do birds get to these islands?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493" y="3645169"/>
            <a:ext cx="4677506" cy="321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anoleannals.org/wp-content/uploads/2012/05/floating-m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492" y="12700"/>
            <a:ext cx="4677506" cy="36698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0"/>
            <a:ext cx="91443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35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animEffect transition="in" filter="fade">
                                      <p:cBhvr>
                                        <p:cTn id="2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Structural Homologies - Limbs"/>
          <p:cNvPicPr>
            <a:picLocks noChangeAspect="1" noChangeArrowheads="1"/>
          </p:cNvPicPr>
          <p:nvPr/>
        </p:nvPicPr>
        <p:blipFill rotWithShape="1">
          <a:blip r:embed="rId2">
            <a:extLst>
              <a:ext uri="{28A0092B-C50C-407E-A947-70E740481C1C}">
                <a14:useLocalDpi xmlns:a14="http://schemas.microsoft.com/office/drawing/2010/main" val="0"/>
              </a:ext>
            </a:extLst>
          </a:blip>
          <a:srcRect t="24489" b="17125"/>
          <a:stretch/>
        </p:blipFill>
        <p:spPr bwMode="auto">
          <a:xfrm>
            <a:off x="1255832" y="537866"/>
            <a:ext cx="9680335" cy="393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2"/>
          <p:cNvSpPr txBox="1">
            <a:spLocks noChangeArrowheads="1"/>
          </p:cNvSpPr>
          <p:nvPr/>
        </p:nvSpPr>
        <p:spPr bwMode="auto">
          <a:xfrm>
            <a:off x="2743201" y="76201"/>
            <a:ext cx="66614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b="1" dirty="0">
                <a:solidFill>
                  <a:srgbClr val="0000FF"/>
                </a:solidFill>
              </a:rPr>
              <a:t>Evidence for Evolution: The Vertebrate Limb</a:t>
            </a:r>
          </a:p>
        </p:txBody>
      </p:sp>
      <p:sp>
        <p:nvSpPr>
          <p:cNvPr id="4100" name="TextBox 1"/>
          <p:cNvSpPr txBox="1">
            <a:spLocks noChangeArrowheads="1"/>
          </p:cNvSpPr>
          <p:nvPr/>
        </p:nvSpPr>
        <p:spPr bwMode="auto">
          <a:xfrm>
            <a:off x="723900" y="4551679"/>
            <a:ext cx="10668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3200" dirty="0">
                <a:latin typeface="Utsaah" pitchFamily="34" charset="0"/>
                <a:cs typeface="Utsaah" pitchFamily="34" charset="0"/>
              </a:rPr>
              <a:t>“What could be more curious than the hand of a man, formed for grasping, that of a mole for digging, the leg of the horse, the paddle of the porpoise, and the wing of the bat, should all be constructed on the same pattern, and should include the same bones in the same relative positions?” – Charles Darwin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descr="1815d"/>
          <p:cNvPicPr>
            <a:picLocks noChangeAspect="1" noChangeArrowheads="1"/>
          </p:cNvPicPr>
          <p:nvPr/>
        </p:nvPicPr>
        <p:blipFill rotWithShape="1">
          <a:blip r:embed="rId3"/>
          <a:srcRect b="2780"/>
          <a:stretch/>
        </p:blipFill>
        <p:spPr bwMode="auto">
          <a:xfrm>
            <a:off x="1631950" y="1256964"/>
            <a:ext cx="8934450" cy="4716462"/>
          </a:xfrm>
          <a:prstGeom prst="rect">
            <a:avLst/>
          </a:prstGeom>
          <a:noFill/>
        </p:spPr>
      </p:pic>
      <p:sp>
        <p:nvSpPr>
          <p:cNvPr id="368643" name="Rectangle 3" hidden="1"/>
          <p:cNvSpPr>
            <a:spLocks noGrp="1" noChangeArrowheads="1"/>
          </p:cNvSpPr>
          <p:nvPr>
            <p:ph type="title"/>
          </p:nvPr>
        </p:nvSpPr>
        <p:spPr>
          <a:xfrm>
            <a:off x="1981200" y="274638"/>
            <a:ext cx="9258300" cy="1143000"/>
          </a:xfrm>
        </p:spPr>
        <p:txBody>
          <a:bodyPr/>
          <a:lstStyle/>
          <a:p>
            <a:r>
              <a:rPr lang="en-US" sz="1800"/>
              <a:t>	</a:t>
            </a:r>
          </a:p>
        </p:txBody>
      </p:sp>
      <p:sp>
        <p:nvSpPr>
          <p:cNvPr id="368645" name="Text Box 5"/>
          <p:cNvSpPr txBox="1">
            <a:spLocks noChangeArrowheads="1"/>
          </p:cNvSpPr>
          <p:nvPr/>
        </p:nvSpPr>
        <p:spPr bwMode="auto">
          <a:xfrm>
            <a:off x="3027364" y="1845925"/>
            <a:ext cx="1228725" cy="641350"/>
          </a:xfrm>
          <a:prstGeom prst="rect">
            <a:avLst/>
          </a:prstGeom>
          <a:noFill/>
          <a:ln w="9525">
            <a:noFill/>
            <a:miter lim="800000"/>
            <a:headEnd/>
            <a:tailEnd/>
          </a:ln>
          <a:effectLst/>
        </p:spPr>
        <p:txBody>
          <a:bodyPr>
            <a:prstTxWarp prst="textNoShape">
              <a:avLst/>
            </a:prstTxWarp>
            <a:spAutoFit/>
          </a:bodyPr>
          <a:lstStyle/>
          <a:p>
            <a:pPr algn="r"/>
            <a:r>
              <a:rPr lang="en-US" b="1">
                <a:solidFill>
                  <a:srgbClr val="221906"/>
                </a:solidFill>
                <a:latin typeface="Century Gothic"/>
                <a:cs typeface="Century Gothic"/>
              </a:rPr>
              <a:t>N. America</a:t>
            </a:r>
          </a:p>
        </p:txBody>
      </p:sp>
      <p:sp>
        <p:nvSpPr>
          <p:cNvPr id="368646" name="Text Box 6"/>
          <p:cNvSpPr txBox="1">
            <a:spLocks noChangeArrowheads="1"/>
          </p:cNvSpPr>
          <p:nvPr/>
        </p:nvSpPr>
        <p:spPr bwMode="auto">
          <a:xfrm>
            <a:off x="6629400" y="2014201"/>
            <a:ext cx="1143000" cy="366713"/>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latin typeface="Century Gothic"/>
                <a:cs typeface="Century Gothic"/>
              </a:rPr>
              <a:t>Eurasia</a:t>
            </a:r>
          </a:p>
        </p:txBody>
      </p:sp>
      <p:sp>
        <p:nvSpPr>
          <p:cNvPr id="368647" name="Text Box 7"/>
          <p:cNvSpPr txBox="1">
            <a:spLocks noChangeArrowheads="1"/>
          </p:cNvSpPr>
          <p:nvPr/>
        </p:nvSpPr>
        <p:spPr bwMode="auto">
          <a:xfrm>
            <a:off x="5638801" y="2928601"/>
            <a:ext cx="942975" cy="366713"/>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latin typeface="Century Gothic"/>
                <a:cs typeface="Century Gothic"/>
              </a:rPr>
              <a:t>Africa</a:t>
            </a:r>
          </a:p>
        </p:txBody>
      </p:sp>
      <p:sp>
        <p:nvSpPr>
          <p:cNvPr id="368648" name="Text Box 8"/>
          <p:cNvSpPr txBox="1">
            <a:spLocks noChangeArrowheads="1"/>
          </p:cNvSpPr>
          <p:nvPr/>
        </p:nvSpPr>
        <p:spPr bwMode="auto">
          <a:xfrm>
            <a:off x="3857625" y="3520738"/>
            <a:ext cx="457200" cy="366712"/>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latin typeface="Century Gothic"/>
                <a:cs typeface="Century Gothic"/>
              </a:rPr>
              <a:t>S.</a:t>
            </a:r>
          </a:p>
        </p:txBody>
      </p:sp>
      <p:sp>
        <p:nvSpPr>
          <p:cNvPr id="368649" name="Text Box 9"/>
          <p:cNvSpPr txBox="1">
            <a:spLocks noChangeArrowheads="1"/>
          </p:cNvSpPr>
          <p:nvPr/>
        </p:nvSpPr>
        <p:spPr bwMode="auto">
          <a:xfrm>
            <a:off x="3471864" y="3781088"/>
            <a:ext cx="1228725" cy="366712"/>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latin typeface="Century Gothic"/>
                <a:cs typeface="Century Gothic"/>
              </a:rPr>
              <a:t>America</a:t>
            </a:r>
          </a:p>
        </p:txBody>
      </p:sp>
      <p:sp>
        <p:nvSpPr>
          <p:cNvPr id="368650" name="Text Box 10"/>
          <p:cNvSpPr txBox="1">
            <a:spLocks noChangeArrowheads="1"/>
          </p:cNvSpPr>
          <p:nvPr/>
        </p:nvSpPr>
        <p:spPr bwMode="auto">
          <a:xfrm>
            <a:off x="8001000" y="4287501"/>
            <a:ext cx="1314450" cy="366713"/>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latin typeface="Century Gothic"/>
                <a:cs typeface="Century Gothic"/>
              </a:rPr>
              <a:t>Australia</a:t>
            </a:r>
          </a:p>
        </p:txBody>
      </p:sp>
      <p:sp>
        <p:nvSpPr>
          <p:cNvPr id="368651" name="Text Box 11"/>
          <p:cNvSpPr txBox="1">
            <a:spLocks noChangeArrowheads="1"/>
          </p:cNvSpPr>
          <p:nvPr/>
        </p:nvSpPr>
        <p:spPr bwMode="auto">
          <a:xfrm>
            <a:off x="5827713" y="5559088"/>
            <a:ext cx="1471612" cy="366712"/>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latin typeface="Century Gothic"/>
                <a:cs typeface="Century Gothic"/>
              </a:rPr>
              <a:t>Antarctica</a:t>
            </a:r>
          </a:p>
        </p:txBody>
      </p:sp>
      <p:sp>
        <p:nvSpPr>
          <p:cNvPr id="2" name="TextBox 1"/>
          <p:cNvSpPr txBox="1"/>
          <p:nvPr/>
        </p:nvSpPr>
        <p:spPr>
          <a:xfrm>
            <a:off x="4671135" y="205704"/>
            <a:ext cx="2799164" cy="600164"/>
          </a:xfrm>
          <a:prstGeom prst="rect">
            <a:avLst/>
          </a:prstGeom>
          <a:noFill/>
        </p:spPr>
        <p:txBody>
          <a:bodyPr wrap="none" rtlCol="0">
            <a:spAutoFit/>
          </a:bodyPr>
          <a:lstStyle/>
          <a:p>
            <a:r>
              <a:rPr lang="en-US" sz="3300" dirty="0">
                <a:latin typeface="Arial" pitchFamily="34" charset="0"/>
                <a:cs typeface="Arial" pitchFamily="34" charset="0"/>
              </a:rPr>
              <a:t>Biogeography</a:t>
            </a:r>
          </a:p>
        </p:txBody>
      </p:sp>
    </p:spTree>
    <p:extLst>
      <p:ext uri="{BB962C8B-B14F-4D97-AF65-F5344CB8AC3E}">
        <p14:creationId xmlns:p14="http://schemas.microsoft.com/office/powerpoint/2010/main" val="1242427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hidden="1"/>
          <p:cNvSpPr>
            <a:spLocks noGrp="1" noChangeArrowheads="1"/>
          </p:cNvSpPr>
          <p:nvPr>
            <p:ph type="title"/>
          </p:nvPr>
        </p:nvSpPr>
        <p:spPr/>
        <p:txBody>
          <a:bodyPr/>
          <a:lstStyle/>
          <a:p>
            <a:r>
              <a:rPr lang="en-US"/>
              <a:t>	</a:t>
            </a:r>
          </a:p>
        </p:txBody>
      </p:sp>
      <p:pic>
        <p:nvPicPr>
          <p:cNvPr id="362498" name="Picture 2" descr="1815a"/>
          <p:cNvPicPr>
            <a:picLocks noChangeAspect="1" noChangeArrowheads="1"/>
          </p:cNvPicPr>
          <p:nvPr/>
        </p:nvPicPr>
        <p:blipFill rotWithShape="1">
          <a:blip r:embed="rId3"/>
          <a:srcRect b="2009"/>
          <a:stretch/>
        </p:blipFill>
        <p:spPr bwMode="auto">
          <a:xfrm>
            <a:off x="609600" y="118020"/>
            <a:ext cx="7010400" cy="5503722"/>
          </a:xfrm>
          <a:prstGeom prst="rect">
            <a:avLst/>
          </a:prstGeom>
          <a:noFill/>
        </p:spPr>
      </p:pic>
      <p:sp>
        <p:nvSpPr>
          <p:cNvPr id="6" name="TextBox 5"/>
          <p:cNvSpPr txBox="1"/>
          <p:nvPr/>
        </p:nvSpPr>
        <p:spPr>
          <a:xfrm>
            <a:off x="2897191" y="6001401"/>
            <a:ext cx="2435218" cy="523220"/>
          </a:xfrm>
          <a:prstGeom prst="rect">
            <a:avLst/>
          </a:prstGeom>
          <a:noFill/>
        </p:spPr>
        <p:txBody>
          <a:bodyPr wrap="none" rtlCol="0">
            <a:spAutoFit/>
          </a:bodyPr>
          <a:lstStyle/>
          <a:p>
            <a:r>
              <a:rPr lang="en-US" sz="2800" dirty="0">
                <a:latin typeface="Arial" pitchFamily="34" charset="0"/>
                <a:cs typeface="Arial" pitchFamily="34" charset="0"/>
              </a:rPr>
              <a:t>Major effects!!</a:t>
            </a:r>
          </a:p>
        </p:txBody>
      </p:sp>
      <p:sp>
        <p:nvSpPr>
          <p:cNvPr id="2" name="TextBox 1">
            <a:extLst>
              <a:ext uri="{FF2B5EF4-FFF2-40B4-BE49-F238E27FC236}">
                <a16:creationId xmlns:a16="http://schemas.microsoft.com/office/drawing/2014/main" id="{A1968330-BC4E-4C8D-A3FB-7E13280E74A3}"/>
              </a:ext>
            </a:extLst>
          </p:cNvPr>
          <p:cNvSpPr txBox="1"/>
          <p:nvPr/>
        </p:nvSpPr>
        <p:spPr>
          <a:xfrm flipH="1">
            <a:off x="8085908" y="3566160"/>
            <a:ext cx="3827417" cy="3108543"/>
          </a:xfrm>
          <a:prstGeom prst="rect">
            <a:avLst/>
          </a:prstGeom>
          <a:noFill/>
        </p:spPr>
        <p:txBody>
          <a:bodyPr wrap="square" rtlCol="0">
            <a:spAutoFit/>
          </a:bodyPr>
          <a:lstStyle/>
          <a:p>
            <a:r>
              <a:rPr lang="en-US" sz="2800" dirty="0"/>
              <a:t>Wegener had no explanation for how this could happen</a:t>
            </a:r>
          </a:p>
          <a:p>
            <a:endParaRPr lang="en-US" sz="2800" dirty="0"/>
          </a:p>
          <a:p>
            <a:r>
              <a:rPr lang="en-US" sz="2800" dirty="0">
                <a:solidFill>
                  <a:srgbClr val="FF6600"/>
                </a:solidFill>
              </a:rPr>
              <a:t>What happens to scientists without evidence?</a:t>
            </a:r>
          </a:p>
        </p:txBody>
      </p:sp>
    </p:spTree>
    <p:extLst>
      <p:ext uri="{BB962C8B-B14F-4D97-AF65-F5344CB8AC3E}">
        <p14:creationId xmlns:p14="http://schemas.microsoft.com/office/powerpoint/2010/main" val="3309607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arth.rice.edu/mtpe/geo/geosphere/topics/plates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92" y="1"/>
            <a:ext cx="8886808" cy="5171587"/>
          </a:xfrm>
          <a:prstGeom prst="rect">
            <a:avLst/>
          </a:prstGeom>
          <a:noFill/>
          <a:extLst>
            <a:ext uri="{909E8E84-426E-40DD-AFC4-6F175D3DCCD1}">
              <a14:hiddenFill xmlns:a14="http://schemas.microsoft.com/office/drawing/2010/main">
                <a:solidFill>
                  <a:srgbClr val="FFFFFF"/>
                </a:solidFill>
              </a14:hiddenFill>
            </a:ext>
          </a:extLst>
        </p:spPr>
      </p:pic>
      <p:sp>
        <p:nvSpPr>
          <p:cNvPr id="243714" name="Rectangle 2"/>
          <p:cNvSpPr>
            <a:spLocks noGrp="1" noChangeArrowheads="1"/>
          </p:cNvSpPr>
          <p:nvPr>
            <p:ph type="title"/>
          </p:nvPr>
        </p:nvSpPr>
        <p:spPr>
          <a:xfrm>
            <a:off x="4381500" y="5456357"/>
            <a:ext cx="8229600" cy="1143000"/>
          </a:xfrm>
        </p:spPr>
        <p:txBody>
          <a:bodyPr/>
          <a:lstStyle/>
          <a:p>
            <a:r>
              <a:rPr lang="en-US" dirty="0">
                <a:latin typeface="Arial" pitchFamily="34" charset="0"/>
                <a:cs typeface="Arial" pitchFamily="34" charset="0"/>
              </a:rPr>
              <a:t>Plate Tectonics</a:t>
            </a:r>
            <a:endParaRPr lang="en-US" dirty="0">
              <a:solidFill>
                <a:srgbClr val="FFFFFF"/>
              </a:solidFill>
              <a:latin typeface="Arial" pitchFamily="34" charset="0"/>
              <a:cs typeface="Arial" pitchFamily="34" charset="0"/>
            </a:endParaRPr>
          </a:p>
        </p:txBody>
      </p:sp>
      <p:pic>
        <p:nvPicPr>
          <p:cNvPr id="6146" name="Picture 2" descr="http://news.bbc.co.uk/nol/shared/spl/hi/pop_ups/04/world_how_volcanoes_erupt/im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76500"/>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914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hidden="1"/>
          <p:cNvSpPr>
            <a:spLocks noGrp="1" noChangeArrowheads="1"/>
          </p:cNvSpPr>
          <p:nvPr>
            <p:ph type="title"/>
          </p:nvPr>
        </p:nvSpPr>
        <p:spPr/>
        <p:txBody>
          <a:bodyPr/>
          <a:lstStyle/>
          <a:p>
            <a:r>
              <a:rPr lang="en-US"/>
              <a:t>	</a:t>
            </a:r>
          </a:p>
        </p:txBody>
      </p:sp>
      <p:pic>
        <p:nvPicPr>
          <p:cNvPr id="362498" name="Picture 2" descr="1815a"/>
          <p:cNvPicPr>
            <a:picLocks noChangeAspect="1" noChangeArrowheads="1"/>
          </p:cNvPicPr>
          <p:nvPr/>
        </p:nvPicPr>
        <p:blipFill rotWithShape="1">
          <a:blip r:embed="rId3"/>
          <a:srcRect b="2009"/>
          <a:stretch/>
        </p:blipFill>
        <p:spPr bwMode="auto">
          <a:xfrm>
            <a:off x="2590800" y="98426"/>
            <a:ext cx="7010400" cy="5503722"/>
          </a:xfrm>
          <a:prstGeom prst="rect">
            <a:avLst/>
          </a:prstGeom>
          <a:noFill/>
        </p:spPr>
      </p:pic>
      <p:sp>
        <p:nvSpPr>
          <p:cNvPr id="6" name="TextBox 5"/>
          <p:cNvSpPr txBox="1"/>
          <p:nvPr/>
        </p:nvSpPr>
        <p:spPr>
          <a:xfrm>
            <a:off x="4487739" y="5995702"/>
            <a:ext cx="3216522" cy="523220"/>
          </a:xfrm>
          <a:prstGeom prst="rect">
            <a:avLst/>
          </a:prstGeom>
          <a:noFill/>
        </p:spPr>
        <p:txBody>
          <a:bodyPr wrap="none" rtlCol="0">
            <a:spAutoFit/>
          </a:bodyPr>
          <a:lstStyle/>
          <a:p>
            <a:r>
              <a:rPr lang="en-US" sz="2800" dirty="0">
                <a:latin typeface="Arial" pitchFamily="34" charset="0"/>
                <a:cs typeface="Arial" pitchFamily="34" charset="0"/>
              </a:rPr>
              <a:t>Pangea (300 MYA)</a:t>
            </a:r>
          </a:p>
        </p:txBody>
      </p:sp>
    </p:spTree>
    <p:extLst>
      <p:ext uri="{BB962C8B-B14F-4D97-AF65-F5344CB8AC3E}">
        <p14:creationId xmlns:p14="http://schemas.microsoft.com/office/powerpoint/2010/main" val="1562408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1815b"/>
          <p:cNvPicPr>
            <a:picLocks noChangeAspect="1" noChangeArrowheads="1"/>
          </p:cNvPicPr>
          <p:nvPr/>
        </p:nvPicPr>
        <p:blipFill rotWithShape="1">
          <a:blip r:embed="rId3"/>
          <a:srcRect b="1905"/>
          <a:stretch/>
        </p:blipFill>
        <p:spPr bwMode="auto">
          <a:xfrm>
            <a:off x="283849" y="1501119"/>
            <a:ext cx="6112249" cy="4787901"/>
          </a:xfrm>
          <a:prstGeom prst="rect">
            <a:avLst/>
          </a:prstGeom>
          <a:noFill/>
        </p:spPr>
      </p:pic>
      <p:sp>
        <p:nvSpPr>
          <p:cNvPr id="364547" name="Rectangle 3" hidden="1"/>
          <p:cNvSpPr>
            <a:spLocks noGrp="1" noChangeArrowheads="1"/>
          </p:cNvSpPr>
          <p:nvPr>
            <p:ph type="title"/>
          </p:nvPr>
        </p:nvSpPr>
        <p:spPr>
          <a:xfrm>
            <a:off x="1981200" y="1092200"/>
            <a:ext cx="8229600" cy="1143000"/>
          </a:xfrm>
        </p:spPr>
        <p:txBody>
          <a:bodyPr/>
          <a:lstStyle/>
          <a:p>
            <a:r>
              <a:rPr lang="en-US"/>
              <a:t>	</a:t>
            </a:r>
          </a:p>
        </p:txBody>
      </p:sp>
      <p:sp>
        <p:nvSpPr>
          <p:cNvPr id="4" name="TextBox 3"/>
          <p:cNvSpPr txBox="1"/>
          <p:nvPr/>
        </p:nvSpPr>
        <p:spPr>
          <a:xfrm>
            <a:off x="390800" y="6289020"/>
            <a:ext cx="5898346" cy="523220"/>
          </a:xfrm>
          <a:prstGeom prst="rect">
            <a:avLst/>
          </a:prstGeom>
          <a:noFill/>
        </p:spPr>
        <p:txBody>
          <a:bodyPr wrap="none" rtlCol="0">
            <a:spAutoFit/>
          </a:bodyPr>
          <a:lstStyle/>
          <a:p>
            <a:r>
              <a:rPr lang="en-US" sz="2800" dirty="0">
                <a:latin typeface="Arial" pitchFamily="34" charset="0"/>
                <a:cs typeface="Arial" pitchFamily="34" charset="0"/>
              </a:rPr>
              <a:t>Laurasia and </a:t>
            </a:r>
            <a:r>
              <a:rPr lang="en-US" sz="2800" dirty="0" err="1">
                <a:latin typeface="Arial" pitchFamily="34" charset="0"/>
                <a:cs typeface="Arial" pitchFamily="34" charset="0"/>
              </a:rPr>
              <a:t>Gondwana</a:t>
            </a:r>
            <a:r>
              <a:rPr lang="en-US" sz="2800" dirty="0">
                <a:latin typeface="Arial" pitchFamily="34" charset="0"/>
                <a:cs typeface="Arial" pitchFamily="34" charset="0"/>
              </a:rPr>
              <a:t> (250 MYA)</a:t>
            </a:r>
          </a:p>
        </p:txBody>
      </p:sp>
      <p:pic>
        <p:nvPicPr>
          <p:cNvPr id="2050" name="Picture 2" descr="Mapping the World&amp;#39;s Amphibian Diversity">
            <a:extLst>
              <a:ext uri="{FF2B5EF4-FFF2-40B4-BE49-F238E27FC236}">
                <a16:creationId xmlns:a16="http://schemas.microsoft.com/office/drawing/2014/main" id="{7CD33AE2-8785-4F85-8831-F5B16B30A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26" r="4809" b="8183"/>
          <a:stretch/>
        </p:blipFill>
        <p:spPr bwMode="auto">
          <a:xfrm>
            <a:off x="6520911" y="3532585"/>
            <a:ext cx="5727105" cy="33254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palachian salamander | Amphibian Rescue and Conservation Project">
            <a:extLst>
              <a:ext uri="{FF2B5EF4-FFF2-40B4-BE49-F238E27FC236}">
                <a16:creationId xmlns:a16="http://schemas.microsoft.com/office/drawing/2014/main" id="{00A082CA-8253-4525-99F1-FB66E63E78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00" r="10458" b="7072"/>
          <a:stretch/>
        </p:blipFill>
        <p:spPr bwMode="auto">
          <a:xfrm>
            <a:off x="6526855" y="70840"/>
            <a:ext cx="5585877" cy="3472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383A71-6104-7715-0127-8D734D5FB809}"/>
              </a:ext>
            </a:extLst>
          </p:cNvPr>
          <p:cNvSpPr txBox="1"/>
          <p:nvPr/>
        </p:nvSpPr>
        <p:spPr>
          <a:xfrm>
            <a:off x="390800" y="86110"/>
            <a:ext cx="6146800" cy="1569660"/>
          </a:xfrm>
          <a:prstGeom prst="rect">
            <a:avLst/>
          </a:prstGeom>
          <a:noFill/>
        </p:spPr>
        <p:txBody>
          <a:bodyPr wrap="square" rtlCol="0">
            <a:spAutoFit/>
          </a:bodyPr>
          <a:lstStyle/>
          <a:p>
            <a:r>
              <a:rPr lang="en-US" sz="3200" dirty="0">
                <a:solidFill>
                  <a:srgbClr val="FF6600"/>
                </a:solidFill>
              </a:rPr>
              <a:t>When did amphibians evolve?</a:t>
            </a:r>
          </a:p>
          <a:p>
            <a:r>
              <a:rPr lang="en-US" sz="3200" dirty="0"/>
              <a:t>Let’s look for patterns in their distribution</a:t>
            </a:r>
          </a:p>
        </p:txBody>
      </p:sp>
    </p:spTree>
    <p:extLst>
      <p:ext uri="{BB962C8B-B14F-4D97-AF65-F5344CB8AC3E}">
        <p14:creationId xmlns:p14="http://schemas.microsoft.com/office/powerpoint/2010/main" val="132723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4546"/>
                                        </p:tgtEl>
                                        <p:attrNameLst>
                                          <p:attrName>style.visibility</p:attrName>
                                        </p:attrNameLst>
                                      </p:cBhvr>
                                      <p:to>
                                        <p:strVal val="visible"/>
                                      </p:to>
                                    </p:set>
                                    <p:animEffect transition="in" filter="fade">
                                      <p:cBhvr>
                                        <p:cTn id="22" dur="500"/>
                                        <p:tgtEl>
                                          <p:spTgt spid="3645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hidden="1"/>
          <p:cNvSpPr>
            <a:spLocks noGrp="1" noChangeArrowheads="1"/>
          </p:cNvSpPr>
          <p:nvPr>
            <p:ph type="title"/>
          </p:nvPr>
        </p:nvSpPr>
        <p:spPr>
          <a:xfrm>
            <a:off x="1981200" y="274638"/>
            <a:ext cx="9258300" cy="1143000"/>
          </a:xfrm>
        </p:spPr>
        <p:txBody>
          <a:bodyPr/>
          <a:lstStyle/>
          <a:p>
            <a:r>
              <a:rPr lang="en-US" sz="1800"/>
              <a:t>	</a:t>
            </a:r>
          </a:p>
        </p:txBody>
      </p:sp>
      <p:grpSp>
        <p:nvGrpSpPr>
          <p:cNvPr id="2" name="Group 1">
            <a:extLst>
              <a:ext uri="{FF2B5EF4-FFF2-40B4-BE49-F238E27FC236}">
                <a16:creationId xmlns:a16="http://schemas.microsoft.com/office/drawing/2014/main" id="{31610FD2-CA14-4602-AB5C-DAA5674E6B6C}"/>
              </a:ext>
            </a:extLst>
          </p:cNvPr>
          <p:cNvGrpSpPr/>
          <p:nvPr/>
        </p:nvGrpSpPr>
        <p:grpSpPr>
          <a:xfrm>
            <a:off x="0" y="203474"/>
            <a:ext cx="9169722" cy="4758661"/>
            <a:chOff x="1396678" y="750889"/>
            <a:chExt cx="9169722" cy="4758661"/>
          </a:xfrm>
        </p:grpSpPr>
        <p:pic>
          <p:nvPicPr>
            <p:cNvPr id="368642" name="Picture 2" descr="1815d"/>
            <p:cNvPicPr>
              <a:picLocks noChangeAspect="1" noChangeArrowheads="1"/>
            </p:cNvPicPr>
            <p:nvPr/>
          </p:nvPicPr>
          <p:blipFill rotWithShape="1">
            <a:blip r:embed="rId3"/>
            <a:srcRect l="-2634" b="1911"/>
            <a:stretch/>
          </p:blipFill>
          <p:spPr bwMode="auto">
            <a:xfrm>
              <a:off x="1396678" y="750889"/>
              <a:ext cx="9169722" cy="4758661"/>
            </a:xfrm>
            <a:prstGeom prst="rect">
              <a:avLst/>
            </a:prstGeom>
            <a:noFill/>
          </p:spPr>
        </p:pic>
        <p:sp>
          <p:nvSpPr>
            <p:cNvPr id="368645" name="Text Box 5"/>
            <p:cNvSpPr txBox="1">
              <a:spLocks noChangeArrowheads="1"/>
            </p:cNvSpPr>
            <p:nvPr/>
          </p:nvSpPr>
          <p:spPr bwMode="auto">
            <a:xfrm>
              <a:off x="3027364" y="1339850"/>
              <a:ext cx="1228725" cy="641350"/>
            </a:xfrm>
            <a:prstGeom prst="rect">
              <a:avLst/>
            </a:prstGeom>
            <a:noFill/>
            <a:ln w="9525">
              <a:noFill/>
              <a:miter lim="800000"/>
              <a:headEnd/>
              <a:tailEnd/>
            </a:ln>
            <a:effectLst/>
          </p:spPr>
          <p:txBody>
            <a:bodyPr>
              <a:prstTxWarp prst="textNoShape">
                <a:avLst/>
              </a:prstTxWarp>
              <a:spAutoFit/>
            </a:bodyPr>
            <a:lstStyle/>
            <a:p>
              <a:pPr algn="r"/>
              <a:r>
                <a:rPr lang="en-US" b="1">
                  <a:solidFill>
                    <a:srgbClr val="221906"/>
                  </a:solidFill>
                </a:rPr>
                <a:t>N. America</a:t>
              </a:r>
            </a:p>
          </p:txBody>
        </p:sp>
        <p:sp>
          <p:nvSpPr>
            <p:cNvPr id="368646" name="Text Box 6"/>
            <p:cNvSpPr txBox="1">
              <a:spLocks noChangeArrowheads="1"/>
            </p:cNvSpPr>
            <p:nvPr/>
          </p:nvSpPr>
          <p:spPr bwMode="auto">
            <a:xfrm>
              <a:off x="6629400" y="1508126"/>
              <a:ext cx="1143000" cy="366713"/>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rPr>
                <a:t>Eurasia</a:t>
              </a:r>
            </a:p>
          </p:txBody>
        </p:sp>
        <p:sp>
          <p:nvSpPr>
            <p:cNvPr id="368647" name="Text Box 7"/>
            <p:cNvSpPr txBox="1">
              <a:spLocks noChangeArrowheads="1"/>
            </p:cNvSpPr>
            <p:nvPr/>
          </p:nvSpPr>
          <p:spPr bwMode="auto">
            <a:xfrm>
              <a:off x="5638801" y="2422526"/>
              <a:ext cx="942975" cy="366713"/>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rPr>
                <a:t>Africa</a:t>
              </a:r>
            </a:p>
          </p:txBody>
        </p:sp>
        <p:sp>
          <p:nvSpPr>
            <p:cNvPr id="368648" name="Text Box 8"/>
            <p:cNvSpPr txBox="1">
              <a:spLocks noChangeArrowheads="1"/>
            </p:cNvSpPr>
            <p:nvPr/>
          </p:nvSpPr>
          <p:spPr bwMode="auto">
            <a:xfrm>
              <a:off x="3857625" y="3014663"/>
              <a:ext cx="457200" cy="366712"/>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rPr>
                <a:t>S.</a:t>
              </a:r>
            </a:p>
          </p:txBody>
        </p:sp>
        <p:sp>
          <p:nvSpPr>
            <p:cNvPr id="368649" name="Text Box 9"/>
            <p:cNvSpPr txBox="1">
              <a:spLocks noChangeArrowheads="1"/>
            </p:cNvSpPr>
            <p:nvPr/>
          </p:nvSpPr>
          <p:spPr bwMode="auto">
            <a:xfrm>
              <a:off x="3471864" y="3275013"/>
              <a:ext cx="1228725" cy="366712"/>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rPr>
                <a:t>America</a:t>
              </a:r>
            </a:p>
          </p:txBody>
        </p:sp>
        <p:sp>
          <p:nvSpPr>
            <p:cNvPr id="368650" name="Text Box 10"/>
            <p:cNvSpPr txBox="1">
              <a:spLocks noChangeArrowheads="1"/>
            </p:cNvSpPr>
            <p:nvPr/>
          </p:nvSpPr>
          <p:spPr bwMode="auto">
            <a:xfrm>
              <a:off x="8001000" y="3781426"/>
              <a:ext cx="1314450" cy="366713"/>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rPr>
                <a:t>Australia</a:t>
              </a:r>
            </a:p>
          </p:txBody>
        </p:sp>
        <p:sp>
          <p:nvSpPr>
            <p:cNvPr id="368651" name="Text Box 11"/>
            <p:cNvSpPr txBox="1">
              <a:spLocks noChangeArrowheads="1"/>
            </p:cNvSpPr>
            <p:nvPr/>
          </p:nvSpPr>
          <p:spPr bwMode="auto">
            <a:xfrm>
              <a:off x="5827713" y="5053013"/>
              <a:ext cx="1471612" cy="366712"/>
            </a:xfrm>
            <a:prstGeom prst="rect">
              <a:avLst/>
            </a:prstGeom>
            <a:noFill/>
            <a:ln w="9525">
              <a:noFill/>
              <a:miter lim="800000"/>
              <a:headEnd/>
              <a:tailEnd/>
            </a:ln>
            <a:effectLst/>
          </p:spPr>
          <p:txBody>
            <a:bodyPr>
              <a:prstTxWarp prst="textNoShape">
                <a:avLst/>
              </a:prstTxWarp>
              <a:spAutoFit/>
            </a:bodyPr>
            <a:lstStyle/>
            <a:p>
              <a:pPr algn="ctr"/>
              <a:r>
                <a:rPr lang="en-US" b="1">
                  <a:solidFill>
                    <a:srgbClr val="221906"/>
                  </a:solidFill>
                </a:rPr>
                <a:t>Antarctica</a:t>
              </a:r>
            </a:p>
          </p:txBody>
        </p:sp>
      </p:grpSp>
      <p:sp>
        <p:nvSpPr>
          <p:cNvPr id="12" name="TextBox 11"/>
          <p:cNvSpPr txBox="1"/>
          <p:nvPr/>
        </p:nvSpPr>
        <p:spPr>
          <a:xfrm>
            <a:off x="879272" y="5551096"/>
            <a:ext cx="7103525" cy="954107"/>
          </a:xfrm>
          <a:prstGeom prst="rect">
            <a:avLst/>
          </a:prstGeom>
          <a:noFill/>
        </p:spPr>
        <p:txBody>
          <a:bodyPr wrap="square" rtlCol="0">
            <a:spAutoFit/>
          </a:bodyPr>
          <a:lstStyle/>
          <a:p>
            <a:r>
              <a:rPr lang="en-US" sz="2800" dirty="0"/>
              <a:t>Current position of the continents…approximately 100 MYA</a:t>
            </a:r>
          </a:p>
        </p:txBody>
      </p:sp>
      <p:sp>
        <p:nvSpPr>
          <p:cNvPr id="14" name="Title 1">
            <a:extLst>
              <a:ext uri="{FF2B5EF4-FFF2-40B4-BE49-F238E27FC236}">
                <a16:creationId xmlns:a16="http://schemas.microsoft.com/office/drawing/2014/main" id="{35BA771A-28DA-475F-9FE2-559810FF7335}"/>
              </a:ext>
            </a:extLst>
          </p:cNvPr>
          <p:cNvSpPr txBox="1">
            <a:spLocks/>
          </p:cNvSpPr>
          <p:nvPr/>
        </p:nvSpPr>
        <p:spPr bwMode="auto">
          <a:xfrm>
            <a:off x="9453347" y="792435"/>
            <a:ext cx="23827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mj-cs"/>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defRPr>
            </a:lvl6pPr>
            <a:lvl7pPr marL="914400" algn="ctr" defTabSz="457200" rtl="0" fontAlgn="base">
              <a:spcBef>
                <a:spcPct val="0"/>
              </a:spcBef>
              <a:spcAft>
                <a:spcPct val="0"/>
              </a:spcAft>
              <a:defRPr sz="4400">
                <a:solidFill>
                  <a:schemeClr val="tx1"/>
                </a:solidFill>
                <a:latin typeface="Calibri" pitchFamily="-112" charset="0"/>
              </a:defRPr>
            </a:lvl7pPr>
            <a:lvl8pPr marL="1371600" algn="ctr" defTabSz="457200" rtl="0" fontAlgn="base">
              <a:spcBef>
                <a:spcPct val="0"/>
              </a:spcBef>
              <a:spcAft>
                <a:spcPct val="0"/>
              </a:spcAft>
              <a:defRPr sz="4400">
                <a:solidFill>
                  <a:schemeClr val="tx1"/>
                </a:solidFill>
                <a:latin typeface="Calibri" pitchFamily="-112" charset="0"/>
              </a:defRPr>
            </a:lvl8pPr>
            <a:lvl9pPr marL="1828800" algn="ctr" defTabSz="457200" rtl="0" fontAlgn="base">
              <a:spcBef>
                <a:spcPct val="0"/>
              </a:spcBef>
              <a:spcAft>
                <a:spcPct val="0"/>
              </a:spcAft>
              <a:defRPr sz="4400">
                <a:solidFill>
                  <a:schemeClr val="tx1"/>
                </a:solidFill>
                <a:latin typeface="Calibri" pitchFamily="-112" charset="0"/>
              </a:defRPr>
            </a:lvl9pPr>
          </a:lstStyle>
          <a:p>
            <a:r>
              <a:rPr lang="en-US" sz="3200" dirty="0">
                <a:solidFill>
                  <a:srgbClr val="FF6600"/>
                </a:solidFill>
                <a:latin typeface="Arial" pitchFamily="34" charset="0"/>
                <a:cs typeface="Arial" pitchFamily="34" charset="0"/>
              </a:rPr>
              <a:t>Why are Australian animals so weird?</a:t>
            </a:r>
          </a:p>
        </p:txBody>
      </p:sp>
      <p:pic>
        <p:nvPicPr>
          <p:cNvPr id="15" name="Picture 14" descr="free-virtual-worlds-for-kids-2.jpg">
            <a:extLst>
              <a:ext uri="{FF2B5EF4-FFF2-40B4-BE49-F238E27FC236}">
                <a16:creationId xmlns:a16="http://schemas.microsoft.com/office/drawing/2014/main" id="{4A7F4AF4-8AFB-4907-9939-A3D5A11282D3}"/>
              </a:ext>
            </a:extLst>
          </p:cNvPr>
          <p:cNvPicPr>
            <a:picLocks noChangeAspect="1"/>
          </p:cNvPicPr>
          <p:nvPr/>
        </p:nvPicPr>
        <p:blipFill>
          <a:blip r:embed="rId4"/>
          <a:srcRect l="21976" r="31782"/>
          <a:stretch>
            <a:fillRect/>
          </a:stretch>
        </p:blipFill>
        <p:spPr>
          <a:xfrm>
            <a:off x="10680870" y="4488037"/>
            <a:ext cx="1511129" cy="2369963"/>
          </a:xfrm>
          <a:prstGeom prst="rect">
            <a:avLst/>
          </a:prstGeom>
        </p:spPr>
      </p:pic>
      <p:pic>
        <p:nvPicPr>
          <p:cNvPr id="16" name="Content Placeholder 4" descr="platypus-poison-1.jpg">
            <a:extLst>
              <a:ext uri="{FF2B5EF4-FFF2-40B4-BE49-F238E27FC236}">
                <a16:creationId xmlns:a16="http://schemas.microsoft.com/office/drawing/2014/main" id="{91A1D30D-01AE-4DDF-BD95-5666DAADE3AA}"/>
              </a:ext>
            </a:extLst>
          </p:cNvPr>
          <p:cNvPicPr>
            <a:picLocks noChangeAspect="1"/>
          </p:cNvPicPr>
          <p:nvPr/>
        </p:nvPicPr>
        <p:blipFill>
          <a:blip r:embed="rId5"/>
          <a:srcRect t="790" b="142"/>
          <a:stretch>
            <a:fillRect/>
          </a:stretch>
        </p:blipFill>
        <p:spPr>
          <a:xfrm>
            <a:off x="9731053" y="2659408"/>
            <a:ext cx="2484759" cy="1846190"/>
          </a:xfrm>
          <a:prstGeom prst="rect">
            <a:avLst/>
          </a:prstGeom>
        </p:spPr>
      </p:pic>
      <p:pic>
        <p:nvPicPr>
          <p:cNvPr id="17" name="Picture 2" descr="http://www.nps.gov/prsf/naturescience/images/virginia_opossum.jpg">
            <a:extLst>
              <a:ext uri="{FF2B5EF4-FFF2-40B4-BE49-F238E27FC236}">
                <a16:creationId xmlns:a16="http://schemas.microsoft.com/office/drawing/2014/main" id="{3E927623-2162-4219-812E-FECE9F01A4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8240" y="5570852"/>
            <a:ext cx="1902630" cy="13270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1.bp.blogspot.com/_v-DlPomQndg/SwtwkvCBc-I/AAAAAAAAFBk/y4doLbPEla4/s1600/Echidna_EH.jpg">
            <a:extLst>
              <a:ext uri="{FF2B5EF4-FFF2-40B4-BE49-F238E27FC236}">
                <a16:creationId xmlns:a16="http://schemas.microsoft.com/office/drawing/2014/main" id="{F243DDFF-CDB6-4439-9C9A-B915B0F707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6869" y="3912398"/>
            <a:ext cx="2210188" cy="165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73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lot of mean oil concentration against generation for Illinois High Oil (IHO), Reverse High Oil (RHO), Switchback High Oil (SHO), Illinois Low Oil (ILO), and Reverse Low Oil (RLO).  ">
            <a:extLst>
              <a:ext uri="{FF2B5EF4-FFF2-40B4-BE49-F238E27FC236}">
                <a16:creationId xmlns:a16="http://schemas.microsoft.com/office/drawing/2014/main" id="{D097D025-7146-4802-BC07-B655E6F88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809"/>
          <a:stretch/>
        </p:blipFill>
        <p:spPr bwMode="auto">
          <a:xfrm>
            <a:off x="321377" y="1048084"/>
            <a:ext cx="7451023" cy="5462209"/>
          </a:xfrm>
          <a:prstGeom prst="rect">
            <a:avLst/>
          </a:prstGeom>
          <a:noFill/>
          <a:extLst>
            <a:ext uri="{909E8E84-426E-40DD-AFC4-6F175D3DCCD1}">
              <a14:hiddenFill xmlns:a14="http://schemas.microsoft.com/office/drawing/2010/main">
                <a:solidFill>
                  <a:srgbClr val="FFFFFF"/>
                </a:solidFill>
              </a14:hiddenFill>
            </a:ext>
          </a:extLst>
        </p:spPr>
      </p:pic>
      <p:sp>
        <p:nvSpPr>
          <p:cNvPr id="19458" name="Text Box 2"/>
          <p:cNvSpPr txBox="1">
            <a:spLocks noChangeArrowheads="1"/>
          </p:cNvSpPr>
          <p:nvPr/>
        </p:nvSpPr>
        <p:spPr bwMode="auto">
          <a:xfrm>
            <a:off x="1752600" y="217488"/>
            <a:ext cx="647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2800" b="1" dirty="0">
                <a:solidFill>
                  <a:srgbClr val="0000FF"/>
                </a:solidFill>
              </a:rPr>
              <a:t>Long-term Selection Experiments:</a:t>
            </a:r>
          </a:p>
        </p:txBody>
      </p:sp>
      <p:sp>
        <p:nvSpPr>
          <p:cNvPr id="19460" name="Text Box 5"/>
          <p:cNvSpPr txBox="1">
            <a:spLocks noChangeArrowheads="1"/>
          </p:cNvSpPr>
          <p:nvPr/>
        </p:nvSpPr>
        <p:spPr bwMode="auto">
          <a:xfrm>
            <a:off x="457200" y="6486623"/>
            <a:ext cx="5791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400" dirty="0"/>
              <a:t>Two-way selection for oil-content of maize seeds. (After Dudley 1997)</a:t>
            </a:r>
          </a:p>
        </p:txBody>
      </p:sp>
      <p:pic>
        <p:nvPicPr>
          <p:cNvPr id="1030" name="Picture 6" descr="Odds of a White Christmas This Year? - Praedictix">
            <a:extLst>
              <a:ext uri="{FF2B5EF4-FFF2-40B4-BE49-F238E27FC236}">
                <a16:creationId xmlns:a16="http://schemas.microsoft.com/office/drawing/2014/main" id="{D82E6F27-4721-49A4-96A3-BBF4394511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5000"/>
          <a:stretch/>
        </p:blipFill>
        <p:spPr bwMode="auto">
          <a:xfrm>
            <a:off x="10051308" y="231343"/>
            <a:ext cx="2112983" cy="3865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87430D-FF71-4DFA-BF63-707A842D61B2}"/>
              </a:ext>
            </a:extLst>
          </p:cNvPr>
          <p:cNvSpPr txBox="1"/>
          <p:nvPr/>
        </p:nvSpPr>
        <p:spPr>
          <a:xfrm>
            <a:off x="9002205" y="4784836"/>
            <a:ext cx="2112982" cy="830997"/>
          </a:xfrm>
          <a:prstGeom prst="rect">
            <a:avLst/>
          </a:prstGeom>
          <a:noFill/>
        </p:spPr>
        <p:txBody>
          <a:bodyPr wrap="square" rtlCol="0">
            <a:spAutoFit/>
          </a:bodyPr>
          <a:lstStyle/>
          <a:p>
            <a:r>
              <a:rPr lang="en-US" dirty="0">
                <a:solidFill>
                  <a:srgbClr val="FF6600"/>
                </a:solidFill>
              </a:rPr>
              <a:t>How high can we push oil?</a:t>
            </a:r>
          </a:p>
        </p:txBody>
      </p:sp>
      <p:sp>
        <p:nvSpPr>
          <p:cNvPr id="3" name="TextBox 2">
            <a:extLst>
              <a:ext uri="{FF2B5EF4-FFF2-40B4-BE49-F238E27FC236}">
                <a16:creationId xmlns:a16="http://schemas.microsoft.com/office/drawing/2014/main" id="{7622F634-DED7-BD06-5155-5E2433DE513E}"/>
              </a:ext>
            </a:extLst>
          </p:cNvPr>
          <p:cNvSpPr txBox="1"/>
          <p:nvPr/>
        </p:nvSpPr>
        <p:spPr>
          <a:xfrm>
            <a:off x="1447800" y="1828800"/>
            <a:ext cx="3233578" cy="461665"/>
          </a:xfrm>
          <a:prstGeom prst="rect">
            <a:avLst/>
          </a:prstGeom>
          <a:noFill/>
        </p:spPr>
        <p:txBody>
          <a:bodyPr wrap="none" rtlCol="0">
            <a:spAutoFit/>
          </a:bodyPr>
          <a:lstStyle/>
          <a:p>
            <a:r>
              <a:rPr lang="en-US" dirty="0">
                <a:solidFill>
                  <a:srgbClr val="FF6600"/>
                </a:solidFill>
              </a:rPr>
              <a:t>What happened here?</a:t>
            </a:r>
          </a:p>
        </p:txBody>
      </p:sp>
      <p:cxnSp>
        <p:nvCxnSpPr>
          <p:cNvPr id="5" name="Straight Arrow Connector 4">
            <a:extLst>
              <a:ext uri="{FF2B5EF4-FFF2-40B4-BE49-F238E27FC236}">
                <a16:creationId xmlns:a16="http://schemas.microsoft.com/office/drawing/2014/main" id="{3AF1104B-2CF1-A832-AF86-17F5D1036F58}"/>
              </a:ext>
            </a:extLst>
          </p:cNvPr>
          <p:cNvCxnSpPr>
            <a:stCxn id="3" idx="2"/>
          </p:cNvCxnSpPr>
          <p:nvPr/>
        </p:nvCxnSpPr>
        <p:spPr>
          <a:xfrm>
            <a:off x="3064589" y="2290465"/>
            <a:ext cx="982299" cy="1246056"/>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092D423-2BFE-7280-D0D7-6250E16761A2}"/>
              </a:ext>
            </a:extLst>
          </p:cNvPr>
          <p:cNvCxnSpPr>
            <a:cxnSpLocks/>
            <a:stCxn id="3" idx="2"/>
          </p:cNvCxnSpPr>
          <p:nvPr/>
        </p:nvCxnSpPr>
        <p:spPr>
          <a:xfrm>
            <a:off x="3064589" y="2290465"/>
            <a:ext cx="1043259" cy="309453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52600" y="217488"/>
            <a:ext cx="701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2800" b="1" dirty="0">
                <a:solidFill>
                  <a:srgbClr val="0000FF"/>
                </a:solidFill>
              </a:rPr>
              <a:t>Long-term Selection Experiments:</a:t>
            </a:r>
          </a:p>
        </p:txBody>
      </p:sp>
      <p:sp>
        <p:nvSpPr>
          <p:cNvPr id="19460" name="Text Box 5"/>
          <p:cNvSpPr txBox="1">
            <a:spLocks noChangeArrowheads="1"/>
          </p:cNvSpPr>
          <p:nvPr/>
        </p:nvSpPr>
        <p:spPr bwMode="auto">
          <a:xfrm>
            <a:off x="1671639" y="6019800"/>
            <a:ext cx="44916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400" dirty="0"/>
              <a:t>Two-way selection for protein content of maize seeds. </a:t>
            </a:r>
          </a:p>
          <a:p>
            <a:pPr eaLnBrk="1" hangingPunct="1"/>
            <a:r>
              <a:rPr lang="en-US" sz="1400" dirty="0"/>
              <a:t>(After Dudley 1997)</a:t>
            </a:r>
          </a:p>
        </p:txBody>
      </p:sp>
      <p:pic>
        <p:nvPicPr>
          <p:cNvPr id="2050" name="Picture 2" descr="Plot of mean protein concentration against generation for Illinois High Protein (IHP), Reverse High Protein (RHP), Illinois Low Protein (ILP), and Reverse Low Protein (RLP).  ">
            <a:extLst>
              <a:ext uri="{FF2B5EF4-FFF2-40B4-BE49-F238E27FC236}">
                <a16:creationId xmlns:a16="http://schemas.microsoft.com/office/drawing/2014/main" id="{324A9545-3610-4698-9655-57033A22D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762000"/>
            <a:ext cx="809625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485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09601" y="217489"/>
            <a:ext cx="55594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2800" b="1" dirty="0">
                <a:solidFill>
                  <a:srgbClr val="FF6600"/>
                </a:solidFill>
              </a:rPr>
              <a:t>Why are corn plants not the best for selection experiments?</a:t>
            </a:r>
          </a:p>
        </p:txBody>
      </p:sp>
      <p:pic>
        <p:nvPicPr>
          <p:cNvPr id="20483" name="Picture 4" descr="Bristle num 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450976"/>
            <a:ext cx="6450014" cy="447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7"/>
          <p:cNvSpPr txBox="1">
            <a:spLocks noChangeArrowheads="1"/>
          </p:cNvSpPr>
          <p:nvPr/>
        </p:nvSpPr>
        <p:spPr bwMode="auto">
          <a:xfrm>
            <a:off x="2619376" y="6096000"/>
            <a:ext cx="2962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600"/>
              <a:t>From Falconer &amp; Mackay 1996</a:t>
            </a:r>
          </a:p>
        </p:txBody>
      </p:sp>
      <p:pic>
        <p:nvPicPr>
          <p:cNvPr id="20486" name="Picture 2" descr="http://www.asknature.org/images/uploads/strategy/f3c8b59bad21e5c4009ff66bbaa09511/853fbf6e7a13f21b318a984220d83619.jpg"/>
          <p:cNvPicPr>
            <a:picLocks noChangeAspect="1" noChangeArrowheads="1"/>
          </p:cNvPicPr>
          <p:nvPr/>
        </p:nvPicPr>
        <p:blipFill>
          <a:blip r:embed="rId3">
            <a:extLst>
              <a:ext uri="{28A0092B-C50C-407E-A947-70E740481C1C}">
                <a14:useLocalDpi xmlns:a14="http://schemas.microsoft.com/office/drawing/2010/main" val="0"/>
              </a:ext>
            </a:extLst>
          </a:blip>
          <a:srcRect r="37189"/>
          <a:stretch>
            <a:fillRect/>
          </a:stretch>
        </p:blipFill>
        <p:spPr bwMode="auto">
          <a:xfrm>
            <a:off x="6761164" y="28576"/>
            <a:ext cx="3906837"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1"/>
          <p:cNvSpPr txBox="1">
            <a:spLocks noChangeArrowheads="1"/>
          </p:cNvSpPr>
          <p:nvPr/>
        </p:nvSpPr>
        <p:spPr bwMode="auto">
          <a:xfrm>
            <a:off x="6858000" y="32004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800" dirty="0">
                <a:solidFill>
                  <a:srgbClr val="FF0000"/>
                </a:solidFill>
              </a:rPr>
              <a:t>Butt Bristles</a:t>
            </a:r>
          </a:p>
        </p:txBody>
      </p:sp>
      <p:cxnSp>
        <p:nvCxnSpPr>
          <p:cNvPr id="4" name="Straight Arrow Connector 3"/>
          <p:cNvCxnSpPr>
            <a:stCxn id="20487" idx="0"/>
          </p:cNvCxnSpPr>
          <p:nvPr/>
        </p:nvCxnSpPr>
        <p:spPr>
          <a:xfrm flipV="1">
            <a:off x="7566026" y="1905000"/>
            <a:ext cx="358775"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115FE4-C38D-4CFB-8756-8C960F96FA6D}"/>
              </a:ext>
            </a:extLst>
          </p:cNvPr>
          <p:cNvSpPr txBox="1"/>
          <p:nvPr/>
        </p:nvSpPr>
        <p:spPr>
          <a:xfrm>
            <a:off x="6961980" y="3783479"/>
            <a:ext cx="5001419" cy="2677656"/>
          </a:xfrm>
          <a:prstGeom prst="rect">
            <a:avLst/>
          </a:prstGeom>
          <a:noFill/>
        </p:spPr>
        <p:txBody>
          <a:bodyPr wrap="square" rtlCol="0">
            <a:spAutoFit/>
          </a:bodyPr>
          <a:lstStyle/>
          <a:p>
            <a:r>
              <a:rPr lang="en-US" dirty="0">
                <a:solidFill>
                  <a:srgbClr val="FF6600"/>
                </a:solidFill>
              </a:rPr>
              <a:t>Can you come up with a scenario where selection would actually increase bristle number?</a:t>
            </a:r>
          </a:p>
          <a:p>
            <a:endParaRPr lang="en-US" dirty="0">
              <a:solidFill>
                <a:srgbClr val="FF6600"/>
              </a:solidFill>
            </a:endParaRPr>
          </a:p>
          <a:p>
            <a:endParaRPr lang="en-US" dirty="0">
              <a:solidFill>
                <a:srgbClr val="FF6600"/>
              </a:solidFill>
            </a:endParaRPr>
          </a:p>
          <a:p>
            <a:r>
              <a:rPr lang="en-US" dirty="0">
                <a:solidFill>
                  <a:srgbClr val="FF6600"/>
                </a:solidFill>
              </a:rPr>
              <a:t>Why did bristle number drop when selection relaxed?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par>
                                <p:cTn id="8" presetID="10" presetClass="entr" presetSubtype="0" fill="hold" nodeType="withEffect">
                                  <p:stCondLst>
                                    <p:cond delay="0"/>
                                  </p:stCondLst>
                                  <p:childTnLst>
                                    <p:set>
                                      <p:cBhvr>
                                        <p:cTn id="9" dur="1" fill="hold">
                                          <p:stCondLst>
                                            <p:cond delay="0"/>
                                          </p:stCondLst>
                                        </p:cTn>
                                        <p:tgtEl>
                                          <p:spTgt spid="20486"/>
                                        </p:tgtEl>
                                        <p:attrNameLst>
                                          <p:attrName>style.visibility</p:attrName>
                                        </p:attrNameLst>
                                      </p:cBhvr>
                                      <p:to>
                                        <p:strVal val="visible"/>
                                      </p:to>
                                    </p:set>
                                    <p:animEffect transition="in" filter="fade">
                                      <p:cBhvr>
                                        <p:cTn id="10" dur="500"/>
                                        <p:tgtEl>
                                          <p:spTgt spid="204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487"/>
                                        </p:tgtEl>
                                        <p:attrNameLst>
                                          <p:attrName>style.visibility</p:attrName>
                                        </p:attrNameLst>
                                      </p:cBhvr>
                                      <p:to>
                                        <p:strVal val="visible"/>
                                      </p:to>
                                    </p:set>
                                    <p:animEffect transition="in" filter="fade">
                                      <p:cBhvr>
                                        <p:cTn id="13" dur="500"/>
                                        <p:tgtEl>
                                          <p:spTgt spid="2048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133601" y="303213"/>
            <a:ext cx="4856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b="1">
                <a:solidFill>
                  <a:srgbClr val="0000FF"/>
                </a:solidFill>
              </a:rPr>
              <a:t>Response to Artificial Selection:</a:t>
            </a:r>
          </a:p>
        </p:txBody>
      </p:sp>
      <p:pic>
        <p:nvPicPr>
          <p:cNvPr id="21507" name="Picture 3" descr="Response to selection 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1"/>
            <a:ext cx="63246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2325688" y="5842000"/>
            <a:ext cx="4470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200"/>
              <a:t>(</a:t>
            </a:r>
            <a:r>
              <a:rPr lang="en-US" sz="1200" i="1"/>
              <a:t>Introduction to Quantitative Genetics </a:t>
            </a:r>
            <a:r>
              <a:rPr lang="en-US" sz="1200"/>
              <a:t>Falconer &amp; Mackay 1996)</a:t>
            </a:r>
          </a:p>
        </p:txBody>
      </p:sp>
      <p:grpSp>
        <p:nvGrpSpPr>
          <p:cNvPr id="144389" name="Group 5"/>
          <p:cNvGrpSpPr>
            <a:grpSpLocks/>
          </p:cNvGrpSpPr>
          <p:nvPr/>
        </p:nvGrpSpPr>
        <p:grpSpPr bwMode="auto">
          <a:xfrm>
            <a:off x="2667000" y="2133600"/>
            <a:ext cx="2743200" cy="0"/>
            <a:chOff x="1440" y="1344"/>
            <a:chExt cx="1728" cy="0"/>
          </a:xfrm>
        </p:grpSpPr>
        <p:sp>
          <p:nvSpPr>
            <p:cNvPr id="21511" name="Line 6"/>
            <p:cNvSpPr>
              <a:spLocks noChangeShapeType="1"/>
            </p:cNvSpPr>
            <p:nvPr/>
          </p:nvSpPr>
          <p:spPr bwMode="auto">
            <a:xfrm>
              <a:off x="2592" y="1344"/>
              <a:ext cx="576"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2" name="Line 7"/>
            <p:cNvSpPr>
              <a:spLocks noChangeShapeType="1"/>
            </p:cNvSpPr>
            <p:nvPr/>
          </p:nvSpPr>
          <p:spPr bwMode="auto">
            <a:xfrm flipH="1">
              <a:off x="1440" y="1344"/>
              <a:ext cx="576"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10" name="TextBox 1"/>
          <p:cNvSpPr txBox="1">
            <a:spLocks noChangeArrowheads="1"/>
          </p:cNvSpPr>
          <p:nvPr/>
        </p:nvSpPr>
        <p:spPr bwMode="auto">
          <a:xfrm>
            <a:off x="8496300" y="4857661"/>
            <a:ext cx="3124200" cy="1200329"/>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b="1">
                <a:solidFill>
                  <a:srgbClr val="FF6600"/>
                </a:solidFill>
              </a:rPr>
              <a:t>Do you think mutation played a role here?</a:t>
            </a:r>
          </a:p>
        </p:txBody>
      </p:sp>
      <p:sp>
        <p:nvSpPr>
          <p:cNvPr id="2" name="Rectangle 1">
            <a:extLst>
              <a:ext uri="{FF2B5EF4-FFF2-40B4-BE49-F238E27FC236}">
                <a16:creationId xmlns:a16="http://schemas.microsoft.com/office/drawing/2014/main" id="{33EF3081-1FC0-4BA5-8729-532D317247F6}"/>
              </a:ext>
            </a:extLst>
          </p:cNvPr>
          <p:cNvSpPr/>
          <p:nvPr/>
        </p:nvSpPr>
        <p:spPr>
          <a:xfrm>
            <a:off x="4953000" y="2590800"/>
            <a:ext cx="30480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E2913D0-85B5-48F6-8260-C11A389F6FD1}"/>
              </a:ext>
            </a:extLst>
          </p:cNvPr>
          <p:cNvSpPr/>
          <p:nvPr/>
        </p:nvSpPr>
        <p:spPr>
          <a:xfrm>
            <a:off x="1752600" y="2503922"/>
            <a:ext cx="16764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6A4B65E-87D6-4B80-853F-590B96B701CE}"/>
              </a:ext>
            </a:extLst>
          </p:cNvPr>
          <p:cNvSpPr txBox="1"/>
          <p:nvPr/>
        </p:nvSpPr>
        <p:spPr>
          <a:xfrm>
            <a:off x="8001000" y="2133600"/>
            <a:ext cx="4038600" cy="1569660"/>
          </a:xfrm>
          <a:prstGeom prst="rect">
            <a:avLst/>
          </a:prstGeom>
          <a:noFill/>
        </p:spPr>
        <p:txBody>
          <a:bodyPr wrap="square" rtlCol="0">
            <a:spAutoFit/>
          </a:bodyPr>
          <a:lstStyle/>
          <a:p>
            <a:r>
              <a:rPr lang="en-US" dirty="0">
                <a:solidFill>
                  <a:srgbClr val="FF6600"/>
                </a:solidFill>
              </a:rPr>
              <a:t>Draw the shape of the curve relative to the original population in a high and low 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fade">
                                      <p:cBhvr>
                                        <p:cTn id="20"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 grpId="0" animBg="1"/>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evolution.berkeley.edu/evolibrary/images_pamphlets/homology_leav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937632"/>
            <a:ext cx="6019800" cy="387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http://www.bio.miami.edu/dana/pix/comparative_embry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747"/>
            <a:ext cx="5638800" cy="527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1"/>
          <p:cNvSpPr txBox="1">
            <a:spLocks noChangeArrowheads="1"/>
          </p:cNvSpPr>
          <p:nvPr/>
        </p:nvSpPr>
        <p:spPr bwMode="auto">
          <a:xfrm>
            <a:off x="7010400" y="1447801"/>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dirty="0"/>
              <a:t>Additional Examples of Homology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85800" y="303213"/>
            <a:ext cx="62484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b="1" dirty="0">
                <a:solidFill>
                  <a:srgbClr val="0000FF"/>
                </a:solidFill>
              </a:rPr>
              <a:t>Experimental Evolution: toying with selective pressures</a:t>
            </a:r>
          </a:p>
        </p:txBody>
      </p:sp>
      <p:pic>
        <p:nvPicPr>
          <p:cNvPr id="22531" name="Picture 2" descr="http://www.csulb.edu/%7Eggoodman/images/ErinCodyBacul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6" y="28575"/>
            <a:ext cx="35718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http://phenomena.nationalgeographic.com/files/2013/08/Large-bacula-cr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267200"/>
            <a:ext cx="20415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2"/>
          <p:cNvSpPr txBox="1">
            <a:spLocks noChangeArrowheads="1"/>
          </p:cNvSpPr>
          <p:nvPr/>
        </p:nvSpPr>
        <p:spPr bwMode="auto">
          <a:xfrm>
            <a:off x="1524001" y="6519864"/>
            <a:ext cx="684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600">
                <a:solidFill>
                  <a:schemeClr val="bg1"/>
                </a:solidFill>
              </a:rPr>
              <a:t>Voles</a:t>
            </a:r>
          </a:p>
        </p:txBody>
      </p:sp>
      <p:grpSp>
        <p:nvGrpSpPr>
          <p:cNvPr id="22534" name="Group 5"/>
          <p:cNvGrpSpPr>
            <a:grpSpLocks/>
          </p:cNvGrpSpPr>
          <p:nvPr/>
        </p:nvGrpSpPr>
        <p:grpSpPr bwMode="auto">
          <a:xfrm>
            <a:off x="1701801" y="1219201"/>
            <a:ext cx="4945063" cy="2843213"/>
            <a:chOff x="-71991" y="1671639"/>
            <a:chExt cx="4944029" cy="2843271"/>
          </a:xfrm>
        </p:grpSpPr>
        <p:pic>
          <p:nvPicPr>
            <p:cNvPr id="22537" name="Picture 5"/>
            <p:cNvPicPr>
              <a:picLocks noChangeAspect="1" noChangeArrowheads="1"/>
            </p:cNvPicPr>
            <p:nvPr/>
          </p:nvPicPr>
          <p:blipFill>
            <a:blip r:embed="rId4">
              <a:extLst>
                <a:ext uri="{28A0092B-C50C-407E-A947-70E740481C1C}">
                  <a14:useLocalDpi xmlns:a14="http://schemas.microsoft.com/office/drawing/2010/main" val="0"/>
                </a:ext>
              </a:extLst>
            </a:blip>
            <a:srcRect l="6113" t="9184" r="13025" b="17201"/>
            <a:stretch>
              <a:fillRect/>
            </a:stretch>
          </p:blipFill>
          <p:spPr bwMode="auto">
            <a:xfrm>
              <a:off x="342337" y="1671639"/>
              <a:ext cx="4529701" cy="240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8" name="TextBox 3"/>
            <p:cNvSpPr txBox="1">
              <a:spLocks noChangeArrowheads="1"/>
            </p:cNvSpPr>
            <p:nvPr/>
          </p:nvSpPr>
          <p:spPr bwMode="auto">
            <a:xfrm>
              <a:off x="914400" y="4114800"/>
              <a:ext cx="20970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2000"/>
                <a:t>Sexual Selection</a:t>
              </a:r>
            </a:p>
          </p:txBody>
        </p:sp>
        <p:sp>
          <p:nvSpPr>
            <p:cNvPr id="22539" name="TextBox 4"/>
            <p:cNvSpPr txBox="1">
              <a:spLocks noChangeArrowheads="1"/>
            </p:cNvSpPr>
            <p:nvPr/>
          </p:nvSpPr>
          <p:spPr bwMode="auto">
            <a:xfrm rot="-5400000">
              <a:off x="-977848" y="2774304"/>
              <a:ext cx="2273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t>Baculum Score</a:t>
              </a:r>
            </a:p>
          </p:txBody>
        </p:sp>
      </p:grpSp>
      <p:pic>
        <p:nvPicPr>
          <p:cNvPr id="22535" name="Picture 7" descr="http://phenomena.nationalgeographic.com/files/2013/08/bacula-crop-990x62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488" y="4800600"/>
            <a:ext cx="32432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6"/>
          <p:cNvSpPr txBox="1">
            <a:spLocks noChangeArrowheads="1"/>
          </p:cNvSpPr>
          <p:nvPr/>
        </p:nvSpPr>
        <p:spPr bwMode="auto">
          <a:xfrm>
            <a:off x="5410201" y="4800600"/>
            <a:ext cx="159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600">
                <a:solidFill>
                  <a:schemeClr val="bg1"/>
                </a:solidFill>
              </a:rPr>
              <a:t>Ground squirrel</a:t>
            </a:r>
          </a:p>
        </p:txBody>
      </p:sp>
      <p:sp>
        <p:nvSpPr>
          <p:cNvPr id="2" name="Rectangle 1"/>
          <p:cNvSpPr/>
          <p:nvPr/>
        </p:nvSpPr>
        <p:spPr>
          <a:xfrm>
            <a:off x="7391400" y="6381364"/>
            <a:ext cx="2819400" cy="276999"/>
          </a:xfrm>
          <a:prstGeom prst="rect">
            <a:avLst/>
          </a:prstGeom>
        </p:spPr>
        <p:txBody>
          <a:bodyPr wrap="square">
            <a:spAutoFit/>
          </a:bodyPr>
          <a:lstStyle/>
          <a:p>
            <a:r>
              <a:rPr lang="en-US" sz="1200" dirty="0"/>
              <a:t>Simmons and </a:t>
            </a:r>
            <a:r>
              <a:rPr lang="en-US" sz="1200" dirty="0" err="1"/>
              <a:t>Firman</a:t>
            </a:r>
            <a:r>
              <a:rPr lang="en-US" sz="1200" dirty="0"/>
              <a:t> 2013. Evolution</a:t>
            </a:r>
          </a:p>
        </p:txBody>
      </p:sp>
      <p:sp>
        <p:nvSpPr>
          <p:cNvPr id="3" name="Rectangle 2">
            <a:extLst>
              <a:ext uri="{FF2B5EF4-FFF2-40B4-BE49-F238E27FC236}">
                <a16:creationId xmlns:a16="http://schemas.microsoft.com/office/drawing/2014/main" id="{B7CC2514-072D-4A31-B6B3-C28622E93DA6}"/>
              </a:ext>
            </a:extLst>
          </p:cNvPr>
          <p:cNvSpPr/>
          <p:nvPr/>
        </p:nvSpPr>
        <p:spPr>
          <a:xfrm>
            <a:off x="2479755" y="1481130"/>
            <a:ext cx="914400" cy="2208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4A2E61-8845-47BC-953A-7218C86BD791}"/>
              </a:ext>
            </a:extLst>
          </p:cNvPr>
          <p:cNvSpPr/>
          <p:nvPr/>
        </p:nvSpPr>
        <p:spPr>
          <a:xfrm>
            <a:off x="3386217" y="1487875"/>
            <a:ext cx="914400" cy="2208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5C186E-CE00-414C-AED1-42A7541DDCF9}"/>
              </a:ext>
            </a:extLst>
          </p:cNvPr>
          <p:cNvSpPr/>
          <p:nvPr/>
        </p:nvSpPr>
        <p:spPr>
          <a:xfrm>
            <a:off x="4181476" y="1518398"/>
            <a:ext cx="914400" cy="2208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5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38200" y="467380"/>
            <a:ext cx="1059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2800" b="1" dirty="0">
                <a:solidFill>
                  <a:srgbClr val="0000FF"/>
                </a:solidFill>
              </a:rPr>
              <a:t>Experimental Evolution: predictable evolutionary change?</a:t>
            </a:r>
          </a:p>
        </p:txBody>
      </p:sp>
      <p:sp>
        <p:nvSpPr>
          <p:cNvPr id="4" name="Rectangle 3"/>
          <p:cNvSpPr/>
          <p:nvPr/>
        </p:nvSpPr>
        <p:spPr>
          <a:xfrm>
            <a:off x="609600" y="1325940"/>
            <a:ext cx="7251596" cy="1938992"/>
          </a:xfrm>
          <a:prstGeom prst="rect">
            <a:avLst/>
          </a:prstGeom>
        </p:spPr>
        <p:txBody>
          <a:bodyPr wrap="square">
            <a:spAutoFit/>
          </a:bodyPr>
          <a:lstStyle/>
          <a:p>
            <a:pPr marL="342900" indent="-342900">
              <a:buFont typeface="Arial" panose="020B0604020202020204" pitchFamily="34" charset="0"/>
              <a:buChar char="•"/>
            </a:pPr>
            <a:r>
              <a:rPr lang="en-US" dirty="0"/>
              <a:t>Evolution tinkers</a:t>
            </a:r>
          </a:p>
          <a:p>
            <a:pPr marL="342900" indent="-342900">
              <a:buFont typeface="Arial" panose="020B0604020202020204" pitchFamily="34" charset="0"/>
              <a:buChar char="•"/>
            </a:pPr>
            <a:r>
              <a:rPr lang="en-US" dirty="0"/>
              <a:t>Changes result within a population can only come from one of two sources – </a:t>
            </a:r>
            <a:r>
              <a:rPr lang="en-US" dirty="0">
                <a:solidFill>
                  <a:srgbClr val="FF6600"/>
                </a:solidFill>
              </a:rPr>
              <a:t>What are they?</a:t>
            </a:r>
          </a:p>
          <a:p>
            <a:pPr marL="342900" indent="-342900">
              <a:buFont typeface="Arial" panose="020B0604020202020204" pitchFamily="34" charset="0"/>
              <a:buChar char="•"/>
            </a:pPr>
            <a:r>
              <a:rPr lang="en-US" dirty="0"/>
              <a:t>Past evolution should be random</a:t>
            </a:r>
          </a:p>
          <a:p>
            <a:pPr marL="342900" indent="-342900">
              <a:buFont typeface="Arial" panose="020B0604020202020204" pitchFamily="34" charset="0"/>
              <a:buChar char="•"/>
            </a:pPr>
            <a:r>
              <a:rPr lang="en-US" dirty="0"/>
              <a:t>If we could re-wind history – </a:t>
            </a:r>
            <a:r>
              <a:rPr lang="en-US" dirty="0">
                <a:solidFill>
                  <a:srgbClr val="FF6600"/>
                </a:solidFill>
              </a:rPr>
              <a:t>outcome?</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001000" y="2127702"/>
            <a:ext cx="2609308" cy="2288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00999" y="4495801"/>
            <a:ext cx="2603397" cy="200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yperswarming Pseudomonas aeruginosa bacteria evolved during experiments to have three or more 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243" y="5064953"/>
            <a:ext cx="2565126" cy="17079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40874" y="6581002"/>
            <a:ext cx="2565126" cy="276999"/>
          </a:xfrm>
          <a:prstGeom prst="rect">
            <a:avLst/>
          </a:prstGeom>
          <a:noFill/>
        </p:spPr>
        <p:txBody>
          <a:bodyPr wrap="none" rtlCol="0">
            <a:spAutoFit/>
          </a:bodyPr>
          <a:lstStyle/>
          <a:p>
            <a:r>
              <a:rPr lang="en-US" sz="1200" dirty="0" err="1"/>
              <a:t>Ditmarsch</a:t>
            </a:r>
            <a:r>
              <a:rPr lang="en-US" sz="1200" dirty="0"/>
              <a:t> et al. 2013. Cell Reports</a:t>
            </a:r>
          </a:p>
        </p:txBody>
      </p:sp>
      <p:sp>
        <p:nvSpPr>
          <p:cNvPr id="3" name="Rectangle 2"/>
          <p:cNvSpPr/>
          <p:nvPr/>
        </p:nvSpPr>
        <p:spPr>
          <a:xfrm>
            <a:off x="6400801" y="5064953"/>
            <a:ext cx="1460395" cy="1477328"/>
          </a:xfrm>
          <a:prstGeom prst="rect">
            <a:avLst/>
          </a:prstGeom>
          <a:solidFill>
            <a:schemeClr val="tx1"/>
          </a:solidFill>
        </p:spPr>
        <p:txBody>
          <a:bodyPr wrap="square">
            <a:spAutoFit/>
          </a:bodyPr>
          <a:lstStyle/>
          <a:p>
            <a:r>
              <a:rPr lang="en-US" sz="1800" dirty="0">
                <a:hlinkClick r:id="rId5"/>
              </a:rPr>
              <a:t>https://www.youtube.com/watch?v=h8SZ6or1RXA</a:t>
            </a:r>
            <a:r>
              <a:rPr lang="en-US" sz="1800" dirty="0"/>
              <a:t> </a:t>
            </a:r>
          </a:p>
        </p:txBody>
      </p:sp>
      <p:sp>
        <p:nvSpPr>
          <p:cNvPr id="12" name="TextBox 11">
            <a:extLst>
              <a:ext uri="{FF2B5EF4-FFF2-40B4-BE49-F238E27FC236}">
                <a16:creationId xmlns:a16="http://schemas.microsoft.com/office/drawing/2014/main" id="{6300DCEA-CA99-4B97-9A95-752421B76B25}"/>
              </a:ext>
            </a:extLst>
          </p:cNvPr>
          <p:cNvSpPr txBox="1"/>
          <p:nvPr/>
        </p:nvSpPr>
        <p:spPr>
          <a:xfrm>
            <a:off x="311455" y="3353307"/>
            <a:ext cx="7099196" cy="1569660"/>
          </a:xfrm>
          <a:prstGeom prst="rect">
            <a:avLst/>
          </a:prstGeom>
          <a:noFill/>
          <a:ln w="38100">
            <a:solidFill>
              <a:srgbClr val="FF6600"/>
            </a:solidFill>
          </a:ln>
        </p:spPr>
        <p:txBody>
          <a:bodyPr wrap="square">
            <a:spAutoFit/>
          </a:bodyPr>
          <a:lstStyle/>
          <a:p>
            <a:r>
              <a:rPr lang="en-US" dirty="0"/>
              <a:t>“If we could somehow rewind the history of life to the dawn of the animal kingdom, it would be unlikely that we humans would ever evolve” - </a:t>
            </a:r>
            <a:r>
              <a:rPr lang="en-US" b="1" dirty="0"/>
              <a:t>Stephen Jay Gould</a:t>
            </a:r>
          </a:p>
        </p:txBody>
      </p:sp>
      <p:sp>
        <p:nvSpPr>
          <p:cNvPr id="6" name="TextBox 5"/>
          <p:cNvSpPr txBox="1"/>
          <p:nvPr/>
        </p:nvSpPr>
        <p:spPr>
          <a:xfrm>
            <a:off x="9181696" y="3984367"/>
            <a:ext cx="1415772" cy="369332"/>
          </a:xfrm>
          <a:prstGeom prst="rect">
            <a:avLst/>
          </a:prstGeom>
          <a:noFill/>
        </p:spPr>
        <p:txBody>
          <a:bodyPr wrap="none" rtlCol="0">
            <a:spAutoFit/>
          </a:bodyPr>
          <a:lstStyle/>
          <a:p>
            <a:r>
              <a:rPr lang="en-US" sz="1800" dirty="0">
                <a:solidFill>
                  <a:schemeClr val="bg1"/>
                </a:solidFill>
              </a:rPr>
              <a:t> - Swarming</a:t>
            </a:r>
          </a:p>
        </p:txBody>
      </p:sp>
      <p:sp>
        <p:nvSpPr>
          <p:cNvPr id="8" name="TextBox 7"/>
          <p:cNvSpPr txBox="1"/>
          <p:nvPr/>
        </p:nvSpPr>
        <p:spPr>
          <a:xfrm>
            <a:off x="8604616" y="6088567"/>
            <a:ext cx="1992853" cy="369332"/>
          </a:xfrm>
          <a:prstGeom prst="rect">
            <a:avLst/>
          </a:prstGeom>
          <a:noFill/>
        </p:spPr>
        <p:txBody>
          <a:bodyPr wrap="none" rtlCol="0">
            <a:spAutoFit/>
          </a:bodyPr>
          <a:lstStyle/>
          <a:p>
            <a:r>
              <a:rPr lang="en-US" sz="1800" dirty="0">
                <a:solidFill>
                  <a:schemeClr val="bg1"/>
                </a:solidFill>
              </a:rPr>
              <a:t> - </a:t>
            </a:r>
            <a:r>
              <a:rPr lang="en-US" sz="1800" dirty="0" err="1">
                <a:solidFill>
                  <a:schemeClr val="bg1"/>
                </a:solidFill>
              </a:rPr>
              <a:t>Hyperswarming</a:t>
            </a:r>
            <a:endParaRPr lang="en-US" sz="1800" dirty="0">
              <a:solidFill>
                <a:schemeClr val="bg1"/>
              </a:solidFill>
            </a:endParaRPr>
          </a:p>
        </p:txBody>
      </p:sp>
    </p:spTree>
    <p:extLst>
      <p:ext uri="{BB962C8B-B14F-4D97-AF65-F5344CB8AC3E}">
        <p14:creationId xmlns:p14="http://schemas.microsoft.com/office/powerpoint/2010/main" val="11962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par>
                                <p:cTn id="23" presetID="10" presetClass="entr" presetSubtype="0"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Earth of India: All About Balloon Vine (Cardiospermum halicacabum)">
            <a:extLst>
              <a:ext uri="{FF2B5EF4-FFF2-40B4-BE49-F238E27FC236}">
                <a16:creationId xmlns:a16="http://schemas.microsoft.com/office/drawing/2014/main" id="{62FFF53C-0C7F-49BB-92C9-1D5BB58DA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97" y="27296"/>
            <a:ext cx="5791200" cy="40844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9" descr="http://www.cuyamaca.net/OH170/Plant_TNails_2/Koelreuteria-elegans---Frui.jpg">
            <a:extLst>
              <a:ext uri="{FF2B5EF4-FFF2-40B4-BE49-F238E27FC236}">
                <a16:creationId xmlns:a16="http://schemas.microsoft.com/office/drawing/2014/main" id="{D931BC2B-5FAF-47D7-8453-06457FBBF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697" y="1738745"/>
            <a:ext cx="475330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http://farm4.static.flickr.com/3373/4559166096_bcf3eda7f7_m.jpg">
            <a:extLst>
              <a:ext uri="{FF2B5EF4-FFF2-40B4-BE49-F238E27FC236}">
                <a16:creationId xmlns:a16="http://schemas.microsoft.com/office/drawing/2014/main" id="{2D61574B-2DA7-4E44-9233-AA0FA0A77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304157"/>
            <a:ext cx="3352800" cy="236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A37AFD5C-3BF5-804F-1696-5EE2FC487D30}"/>
              </a:ext>
            </a:extLst>
          </p:cNvPr>
          <p:cNvSpPr txBox="1">
            <a:spLocks noChangeArrowheads="1"/>
          </p:cNvSpPr>
          <p:nvPr/>
        </p:nvSpPr>
        <p:spPr bwMode="auto">
          <a:xfrm>
            <a:off x="6629400" y="457200"/>
            <a:ext cx="50534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2800" dirty="0">
                <a:solidFill>
                  <a:srgbClr val="0000FF"/>
                </a:solidFill>
              </a:rPr>
              <a:t>Observation of Evolutionary Change in Natural Populations</a:t>
            </a:r>
          </a:p>
        </p:txBody>
      </p:sp>
    </p:spTree>
    <p:extLst>
      <p:ext uri="{BB962C8B-B14F-4D97-AF65-F5344CB8AC3E}">
        <p14:creationId xmlns:p14="http://schemas.microsoft.com/office/powerpoint/2010/main" val="16908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6" descr="Soapberry Bugs"/>
          <p:cNvPicPr>
            <a:picLocks noChangeAspect="1" noChangeArrowheads="1"/>
          </p:cNvPicPr>
          <p:nvPr/>
        </p:nvPicPr>
        <p:blipFill>
          <a:blip r:embed="rId2">
            <a:extLst>
              <a:ext uri="{28A0092B-C50C-407E-A947-70E740481C1C}">
                <a14:useLocalDpi xmlns:a14="http://schemas.microsoft.com/office/drawing/2010/main" val="0"/>
              </a:ext>
            </a:extLst>
          </a:blip>
          <a:srcRect t="10074" b="8002"/>
          <a:stretch>
            <a:fillRect/>
          </a:stretch>
        </p:blipFill>
        <p:spPr bwMode="auto">
          <a:xfrm>
            <a:off x="4872038" y="228600"/>
            <a:ext cx="5795962"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027"/>
          <p:cNvSpPr txBox="1">
            <a:spLocks noChangeArrowheads="1"/>
          </p:cNvSpPr>
          <p:nvPr/>
        </p:nvSpPr>
        <p:spPr bwMode="auto">
          <a:xfrm>
            <a:off x="3810000" y="3244850"/>
            <a:ext cx="23622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2000"/>
              <a:t>Observed changes in phenotype as a consequence of changing environments</a:t>
            </a:r>
          </a:p>
        </p:txBody>
      </p:sp>
      <p:sp>
        <p:nvSpPr>
          <p:cNvPr id="23556" name="TextBox 1"/>
          <p:cNvSpPr txBox="1">
            <a:spLocks noChangeArrowheads="1"/>
          </p:cNvSpPr>
          <p:nvPr/>
        </p:nvSpPr>
        <p:spPr bwMode="auto">
          <a:xfrm>
            <a:off x="1676400" y="228600"/>
            <a:ext cx="331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dirty="0">
                <a:solidFill>
                  <a:srgbClr val="0000FF"/>
                </a:solidFill>
              </a:rPr>
              <a:t>Observation of Evolutionary Change in Natural Populations</a:t>
            </a:r>
          </a:p>
        </p:txBody>
      </p:sp>
      <p:pic>
        <p:nvPicPr>
          <p:cNvPr id="23557" name="Picture 7" descr="http://static.adayinlife.timesofindia.com/usermedia/photos/2011/Feb/44534d915afbb016fc20338f37646c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86200"/>
            <a:ext cx="2057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http://www.cuyamaca.net/OH170/Plant_TNails_2/Koelreuteria-elegans---Fru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76400"/>
            <a:ext cx="2057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1" descr="http://farm4.static.flickr.com/3373/4559166096_bcf3eda7f7_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1" y="5029201"/>
            <a:ext cx="22764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4CF30C0-F2C7-5CA7-C409-DF4D116F75E5}"/>
              </a:ext>
            </a:extLst>
          </p:cNvPr>
          <p:cNvSpPr/>
          <p:nvPr/>
        </p:nvSpPr>
        <p:spPr>
          <a:xfrm>
            <a:off x="7848600" y="2895600"/>
            <a:ext cx="1600200" cy="3124200"/>
          </a:xfrm>
          <a:prstGeom prst="rect">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latin typeface="Arial" panose="020B0604020202020204" pitchFamily="34" charset="0"/>
                <a:cs typeface="Arial" panose="020B0604020202020204" pitchFamily="34" charset="0"/>
              </a:rPr>
              <a:t>What’s going to happen?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A13388A-CDC2-474B-8628-9570F0BEA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2031111"/>
            <a:ext cx="5367340" cy="46327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666643-7AC4-441C-8FBF-252D67A6D48F}"/>
              </a:ext>
            </a:extLst>
          </p:cNvPr>
          <p:cNvSpPr txBox="1"/>
          <p:nvPr/>
        </p:nvSpPr>
        <p:spPr>
          <a:xfrm>
            <a:off x="3930342" y="533400"/>
            <a:ext cx="4331315" cy="646331"/>
          </a:xfrm>
          <a:prstGeom prst="rect">
            <a:avLst/>
          </a:prstGeom>
          <a:noFill/>
        </p:spPr>
        <p:txBody>
          <a:bodyPr wrap="none" rtlCol="0">
            <a:spAutoFit/>
          </a:bodyPr>
          <a:lstStyle/>
          <a:p>
            <a:pPr algn="ctr"/>
            <a:r>
              <a:rPr lang="en-US" sz="3600" dirty="0">
                <a:solidFill>
                  <a:srgbClr val="0000FF"/>
                </a:solidFill>
              </a:rPr>
              <a:t>African Balloon Vine</a:t>
            </a:r>
          </a:p>
        </p:txBody>
      </p:sp>
      <p:pic>
        <p:nvPicPr>
          <p:cNvPr id="5124" name="Picture 4" descr="Balloon Vine Seeds - Cardiospermum Halicacabum">
            <a:extLst>
              <a:ext uri="{FF2B5EF4-FFF2-40B4-BE49-F238E27FC236}">
                <a16:creationId xmlns:a16="http://schemas.microsoft.com/office/drawing/2014/main" id="{E5033489-8377-4390-AF42-747501243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5" y="3092352"/>
            <a:ext cx="4390785" cy="373216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eptocoris dispar">
            <a:extLst>
              <a:ext uri="{FF2B5EF4-FFF2-40B4-BE49-F238E27FC236}">
                <a16:creationId xmlns:a16="http://schemas.microsoft.com/office/drawing/2014/main" id="{50B7996E-F44F-4411-9098-2CA201E2F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423400" y="-279400"/>
            <a:ext cx="24892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8A5A73-C184-4C4D-BC0E-14DD1F9825B4}"/>
              </a:ext>
            </a:extLst>
          </p:cNvPr>
          <p:cNvSpPr txBox="1"/>
          <p:nvPr/>
        </p:nvSpPr>
        <p:spPr>
          <a:xfrm>
            <a:off x="8627271" y="5118254"/>
            <a:ext cx="1846980" cy="461665"/>
          </a:xfrm>
          <a:prstGeom prst="rect">
            <a:avLst/>
          </a:prstGeom>
          <a:noFill/>
        </p:spPr>
        <p:txBody>
          <a:bodyPr wrap="none" rtlCol="0">
            <a:spAutoFit/>
          </a:bodyPr>
          <a:lstStyle/>
          <a:p>
            <a:r>
              <a:rPr lang="en-US" dirty="0">
                <a:solidFill>
                  <a:srgbClr val="FF3300"/>
                </a:solidFill>
              </a:rPr>
              <a:t>Original pop</a:t>
            </a:r>
          </a:p>
        </p:txBody>
      </p:sp>
      <p:pic>
        <p:nvPicPr>
          <p:cNvPr id="4" name="Picture 9" descr="http://www.cuyamaca.net/OH170/Plant_TNails_2/Koelreuteria-elegans---Frui.jpg">
            <a:extLst>
              <a:ext uri="{FF2B5EF4-FFF2-40B4-BE49-F238E27FC236}">
                <a16:creationId xmlns:a16="http://schemas.microsoft.com/office/drawing/2014/main" id="{65A935C2-91DC-BC5A-C5B2-2E2CAD9F4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0" y="33481"/>
            <a:ext cx="2792090" cy="299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70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2125662" y="3429000"/>
            <a:ext cx="794067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indent="0" eaLnBrk="1" hangingPunct="1">
              <a:buClr>
                <a:srgbClr val="FF0000"/>
              </a:buClr>
            </a:pPr>
            <a:r>
              <a:rPr lang="en-US" sz="2800" b="1" dirty="0"/>
              <a:t>Just as erosion is a fact in physical geology, natural selection is a fact in biology – it is a necessary outcome of heredity, variation, and competition.</a:t>
            </a:r>
          </a:p>
        </p:txBody>
      </p:sp>
      <p:sp>
        <p:nvSpPr>
          <p:cNvPr id="24580" name="Rectangle 1"/>
          <p:cNvSpPr>
            <a:spLocks noChangeArrowheads="1"/>
          </p:cNvSpPr>
          <p:nvPr/>
        </p:nvSpPr>
        <p:spPr bwMode="auto">
          <a:xfrm>
            <a:off x="1524000" y="457200"/>
            <a:ext cx="9144000" cy="584775"/>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buClr>
                <a:srgbClr val="FF0000"/>
              </a:buClr>
            </a:pPr>
            <a:r>
              <a:rPr lang="en-US" sz="3200" b="1" dirty="0">
                <a:solidFill>
                  <a:srgbClr val="FF6600"/>
                </a:solidFill>
              </a:rPr>
              <a:t>RECAP: What are the major lines of evidence?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groundreport.com/wp-content/uploads/2013/07/d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C3604-31D7-4A25-ADCC-BE12BBDB09A3}"/>
              </a:ext>
            </a:extLst>
          </p:cNvPr>
          <p:cNvSpPr txBox="1"/>
          <p:nvPr/>
        </p:nvSpPr>
        <p:spPr>
          <a:xfrm>
            <a:off x="457200" y="457200"/>
            <a:ext cx="3810000" cy="1569660"/>
          </a:xfrm>
          <a:prstGeom prst="rect">
            <a:avLst/>
          </a:prstGeom>
          <a:noFill/>
        </p:spPr>
        <p:txBody>
          <a:bodyPr wrap="square" rtlCol="0">
            <a:spAutoFit/>
          </a:bodyPr>
          <a:lstStyle/>
          <a:p>
            <a:r>
              <a:rPr lang="en-US" sz="3200" dirty="0">
                <a:solidFill>
                  <a:srgbClr val="FF6600"/>
                </a:solidFill>
              </a:rPr>
              <a:t>What is the most universal homology?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017714" y="152400"/>
            <a:ext cx="8156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b="1" dirty="0"/>
              <a:t>Evolution of the genetic code: “Universal” mRNA Code</a:t>
            </a:r>
          </a:p>
        </p:txBody>
      </p:sp>
      <p:pic>
        <p:nvPicPr>
          <p:cNvPr id="7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1"/>
            <a:ext cx="4495800" cy="19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2590801"/>
            <a:ext cx="6405562" cy="419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3" name="TextBox 1"/>
          <p:cNvSpPr txBox="1">
            <a:spLocks noChangeArrowheads="1"/>
          </p:cNvSpPr>
          <p:nvPr/>
        </p:nvSpPr>
        <p:spPr bwMode="auto">
          <a:xfrm>
            <a:off x="6781800" y="969389"/>
            <a:ext cx="4800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400" dirty="0"/>
              <a:t>Judson and Haydon. 1999. Journal of Molecular Evolution </a:t>
            </a:r>
          </a:p>
        </p:txBody>
      </p:sp>
      <p:sp>
        <p:nvSpPr>
          <p:cNvPr id="7174" name="TextBox 2"/>
          <p:cNvSpPr txBox="1">
            <a:spLocks noChangeArrowheads="1"/>
          </p:cNvSpPr>
          <p:nvPr/>
        </p:nvSpPr>
        <p:spPr bwMode="auto">
          <a:xfrm>
            <a:off x="416070" y="2898777"/>
            <a:ext cx="34893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buFont typeface="Arial" charset="0"/>
              <a:buChar char="•"/>
            </a:pPr>
            <a:r>
              <a:rPr lang="en-US" sz="2800" dirty="0"/>
              <a:t>Other codes work as well as our code</a:t>
            </a:r>
          </a:p>
        </p:txBody>
      </p:sp>
      <p:sp>
        <p:nvSpPr>
          <p:cNvPr id="7175" name="TextBox 9"/>
          <p:cNvSpPr txBox="1">
            <a:spLocks noChangeArrowheads="1"/>
          </p:cNvSpPr>
          <p:nvPr/>
        </p:nvSpPr>
        <p:spPr bwMode="auto">
          <a:xfrm>
            <a:off x="416070" y="4191000"/>
            <a:ext cx="348932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buFont typeface="Arial" charset="0"/>
              <a:buChar char="•"/>
            </a:pPr>
            <a:r>
              <a:rPr lang="en-US" sz="2800" dirty="0"/>
              <a:t>Having a unique code also offers some advantages </a:t>
            </a:r>
            <a:r>
              <a:rPr lang="en-US" sz="2800" dirty="0">
                <a:solidFill>
                  <a:srgbClr val="FF6600"/>
                </a:solidFill>
              </a:rPr>
              <a:t>– Can you think of any?</a:t>
            </a:r>
          </a:p>
        </p:txBody>
      </p:sp>
      <p:sp>
        <p:nvSpPr>
          <p:cNvPr id="3" name="TextBox 2">
            <a:extLst>
              <a:ext uri="{FF2B5EF4-FFF2-40B4-BE49-F238E27FC236}">
                <a16:creationId xmlns:a16="http://schemas.microsoft.com/office/drawing/2014/main" id="{ABB0C5D1-3F5F-DD6A-C0F2-629BA94A2331}"/>
              </a:ext>
            </a:extLst>
          </p:cNvPr>
          <p:cNvSpPr txBox="1"/>
          <p:nvPr/>
        </p:nvSpPr>
        <p:spPr>
          <a:xfrm>
            <a:off x="6315291" y="1461570"/>
            <a:ext cx="5733617" cy="923330"/>
          </a:xfrm>
          <a:prstGeom prst="rect">
            <a:avLst/>
          </a:prstGeom>
          <a:noFill/>
        </p:spPr>
        <p:txBody>
          <a:bodyPr wrap="square">
            <a:spAutoFit/>
          </a:bodyPr>
          <a:lstStyle/>
          <a:p>
            <a:r>
              <a:rPr lang="en-US" sz="1800" dirty="0">
                <a:effectLst/>
                <a:latin typeface="Arial" panose="020B0604020202020204" pitchFamily="34" charset="0"/>
                <a:cs typeface="Arial" panose="020B0604020202020204" pitchFamily="34" charset="0"/>
              </a:rPr>
              <a:t>“there are as many as 10</a:t>
            </a:r>
            <a:r>
              <a:rPr lang="en-US" sz="1800" baseline="30000" dirty="0">
                <a:effectLst/>
                <a:latin typeface="Arial" panose="020B0604020202020204" pitchFamily="34" charset="0"/>
                <a:cs typeface="Arial" panose="020B0604020202020204" pitchFamily="34" charset="0"/>
              </a:rPr>
              <a:t>84</a:t>
            </a:r>
            <a:r>
              <a:rPr lang="en-US" sz="1800" dirty="0">
                <a:effectLst/>
                <a:latin typeface="Arial" panose="020B0604020202020204" pitchFamily="34" charset="0"/>
                <a:cs typeface="Arial" panose="020B0604020202020204" pitchFamily="34" charset="0"/>
              </a:rPr>
              <a:t> possible genetic codes containing at least one codon for each of 20 amino acids and a stop signal”</a:t>
            </a:r>
            <a:endParaRPr lang="en-US" sz="180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Phylogeny of genetic code"/>
          <p:cNvPicPr>
            <a:picLocks noChangeAspect="1" noChangeArrowheads="1"/>
          </p:cNvPicPr>
          <p:nvPr/>
        </p:nvPicPr>
        <p:blipFill>
          <a:blip r:embed="rId2" cstate="print">
            <a:extLst>
              <a:ext uri="{28A0092B-C50C-407E-A947-70E740481C1C}">
                <a14:useLocalDpi xmlns:a14="http://schemas.microsoft.com/office/drawing/2010/main" val="0"/>
              </a:ext>
            </a:extLst>
          </a:blip>
          <a:srcRect t="10680"/>
          <a:stretch>
            <a:fillRect/>
          </a:stretch>
        </p:blipFill>
        <p:spPr bwMode="auto">
          <a:xfrm>
            <a:off x="3124201" y="436563"/>
            <a:ext cx="5508625"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 name="Group 6"/>
          <p:cNvGrpSpPr>
            <a:grpSpLocks/>
          </p:cNvGrpSpPr>
          <p:nvPr/>
        </p:nvGrpSpPr>
        <p:grpSpPr bwMode="auto">
          <a:xfrm>
            <a:off x="3048000" y="3051175"/>
            <a:ext cx="5607050" cy="3684588"/>
            <a:chOff x="2160" y="1824"/>
            <a:chExt cx="3532" cy="2321"/>
          </a:xfrm>
        </p:grpSpPr>
        <p:pic>
          <p:nvPicPr>
            <p:cNvPr id="8197" name="Picture 3" descr="Evolution Genetic code"/>
            <p:cNvPicPr>
              <a:picLocks noChangeAspect="1" noChangeArrowheads="1"/>
            </p:cNvPicPr>
            <p:nvPr/>
          </p:nvPicPr>
          <p:blipFill>
            <a:blip r:embed="rId3" cstate="print">
              <a:extLst>
                <a:ext uri="{28A0092B-C50C-407E-A947-70E740481C1C}">
                  <a14:useLocalDpi xmlns:a14="http://schemas.microsoft.com/office/drawing/2010/main" val="0"/>
                </a:ext>
              </a:extLst>
            </a:blip>
            <a:srcRect b="3203"/>
            <a:stretch>
              <a:fillRect/>
            </a:stretch>
          </p:blipFill>
          <p:spPr bwMode="auto">
            <a:xfrm>
              <a:off x="2400" y="1824"/>
              <a:ext cx="3168" cy="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4"/>
            <p:cNvSpPr txBox="1">
              <a:spLocks noChangeArrowheads="1"/>
            </p:cNvSpPr>
            <p:nvPr/>
          </p:nvSpPr>
          <p:spPr bwMode="auto">
            <a:xfrm>
              <a:off x="2160" y="2064"/>
              <a:ext cx="173" cy="1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200" b="1">
                  <a:solidFill>
                    <a:srgbClr val="FF0000"/>
                  </a:solidFill>
                  <a:latin typeface="Franklin Gothic Book" pitchFamily="34" charset="0"/>
                </a:rPr>
                <a:t>1</a:t>
              </a:r>
            </a:p>
            <a:p>
              <a:pPr eaLnBrk="1" hangingPunct="1"/>
              <a:r>
                <a:rPr lang="en-US" sz="1200" b="1">
                  <a:solidFill>
                    <a:srgbClr val="FF0000"/>
                  </a:solidFill>
                  <a:latin typeface="Franklin Gothic Book" pitchFamily="34" charset="0"/>
                </a:rPr>
                <a:t>3</a:t>
              </a:r>
            </a:p>
            <a:p>
              <a:pPr eaLnBrk="1" hangingPunct="1"/>
              <a:endParaRPr lang="en-US" sz="1200" b="1">
                <a:solidFill>
                  <a:srgbClr val="FF0000"/>
                </a:solidFill>
                <a:latin typeface="Franklin Gothic Book" pitchFamily="34" charset="0"/>
              </a:endParaRPr>
            </a:p>
            <a:p>
              <a:pPr eaLnBrk="1" hangingPunct="1"/>
              <a:endParaRPr lang="en-US" sz="1200" b="1">
                <a:solidFill>
                  <a:srgbClr val="FF0000"/>
                </a:solidFill>
                <a:latin typeface="Franklin Gothic Book" pitchFamily="34" charset="0"/>
              </a:endParaRPr>
            </a:p>
            <a:p>
              <a:pPr eaLnBrk="1" hangingPunct="1"/>
              <a:endParaRPr lang="en-US" sz="1200" b="1">
                <a:solidFill>
                  <a:srgbClr val="FF0000"/>
                </a:solidFill>
                <a:latin typeface="Franklin Gothic Book" pitchFamily="34" charset="0"/>
              </a:endParaRPr>
            </a:p>
            <a:p>
              <a:pPr eaLnBrk="1" hangingPunct="1"/>
              <a:endParaRPr lang="en-US" sz="1200" b="1">
                <a:solidFill>
                  <a:srgbClr val="FF0000"/>
                </a:solidFill>
                <a:latin typeface="Franklin Gothic Book" pitchFamily="34" charset="0"/>
              </a:endParaRPr>
            </a:p>
            <a:p>
              <a:pPr eaLnBrk="1" hangingPunct="1"/>
              <a:r>
                <a:rPr lang="en-US" sz="1200" b="1">
                  <a:solidFill>
                    <a:srgbClr val="FF0000"/>
                  </a:solidFill>
                  <a:latin typeface="Franklin Gothic Book" pitchFamily="34" charset="0"/>
                </a:rPr>
                <a:t>2</a:t>
              </a:r>
            </a:p>
            <a:p>
              <a:pPr eaLnBrk="1" hangingPunct="1"/>
              <a:endParaRPr lang="en-US" sz="1200" b="1">
                <a:solidFill>
                  <a:srgbClr val="FF0000"/>
                </a:solidFill>
                <a:latin typeface="Franklin Gothic Book" pitchFamily="34" charset="0"/>
              </a:endParaRPr>
            </a:p>
            <a:p>
              <a:pPr eaLnBrk="1" hangingPunct="1"/>
              <a:endParaRPr lang="en-US" sz="1200" b="1">
                <a:solidFill>
                  <a:srgbClr val="FF0000"/>
                </a:solidFill>
                <a:latin typeface="Franklin Gothic Book" pitchFamily="34" charset="0"/>
              </a:endParaRPr>
            </a:p>
            <a:p>
              <a:pPr eaLnBrk="1" hangingPunct="1"/>
              <a:endParaRPr lang="en-US" sz="1200" b="1">
                <a:solidFill>
                  <a:srgbClr val="FF0000"/>
                </a:solidFill>
                <a:latin typeface="Franklin Gothic Book" pitchFamily="34" charset="0"/>
              </a:endParaRPr>
            </a:p>
            <a:p>
              <a:pPr eaLnBrk="1" hangingPunct="1"/>
              <a:r>
                <a:rPr lang="en-US" sz="1200" b="1">
                  <a:solidFill>
                    <a:srgbClr val="FF0000"/>
                  </a:solidFill>
                  <a:latin typeface="Franklin Gothic Book" pitchFamily="34" charset="0"/>
                </a:rPr>
                <a:t>4</a:t>
              </a:r>
            </a:p>
            <a:p>
              <a:pPr eaLnBrk="1" hangingPunct="1"/>
              <a:endParaRPr lang="en-US" sz="1200" b="1">
                <a:solidFill>
                  <a:srgbClr val="FF0000"/>
                </a:solidFill>
                <a:latin typeface="Franklin Gothic Book" pitchFamily="34" charset="0"/>
              </a:endParaRPr>
            </a:p>
            <a:p>
              <a:pPr eaLnBrk="1" hangingPunct="1"/>
              <a:endParaRPr lang="en-US" sz="1200" b="1">
                <a:solidFill>
                  <a:srgbClr val="FF0000"/>
                </a:solidFill>
                <a:latin typeface="Franklin Gothic Book" pitchFamily="34" charset="0"/>
              </a:endParaRPr>
            </a:p>
            <a:p>
              <a:pPr eaLnBrk="1" hangingPunct="1"/>
              <a:endParaRPr lang="en-US" sz="1200" b="1">
                <a:solidFill>
                  <a:srgbClr val="FF0000"/>
                </a:solidFill>
                <a:latin typeface="Franklin Gothic Book" pitchFamily="34" charset="0"/>
              </a:endParaRPr>
            </a:p>
            <a:p>
              <a:pPr eaLnBrk="1" hangingPunct="1"/>
              <a:endParaRPr lang="en-US" sz="1200" b="1">
                <a:solidFill>
                  <a:srgbClr val="FF0000"/>
                </a:solidFill>
                <a:latin typeface="Franklin Gothic Book" pitchFamily="34" charset="0"/>
              </a:endParaRPr>
            </a:p>
            <a:p>
              <a:pPr eaLnBrk="1" hangingPunct="1"/>
              <a:r>
                <a:rPr lang="en-US" sz="1200" b="1">
                  <a:solidFill>
                    <a:srgbClr val="FF0000"/>
                  </a:solidFill>
                  <a:latin typeface="Franklin Gothic Book" pitchFamily="34" charset="0"/>
                </a:rPr>
                <a:t>6</a:t>
              </a:r>
            </a:p>
          </p:txBody>
        </p:sp>
        <p:sp>
          <p:nvSpPr>
            <p:cNvPr id="8199" name="Text Box 5"/>
            <p:cNvSpPr txBox="1">
              <a:spLocks noChangeArrowheads="1"/>
            </p:cNvSpPr>
            <p:nvPr/>
          </p:nvSpPr>
          <p:spPr bwMode="auto">
            <a:xfrm>
              <a:off x="5520" y="2736"/>
              <a:ext cx="17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200" b="1">
                  <a:solidFill>
                    <a:srgbClr val="FF0000"/>
                  </a:solidFill>
                  <a:latin typeface="Franklin Gothic Book" pitchFamily="34" charset="0"/>
                </a:rPr>
                <a:t>7</a:t>
              </a:r>
            </a:p>
          </p:txBody>
        </p:sp>
      </p:grpSp>
      <p:sp>
        <p:nvSpPr>
          <p:cNvPr id="8196" name="TextBox 1"/>
          <p:cNvSpPr txBox="1">
            <a:spLocks noChangeArrowheads="1"/>
          </p:cNvSpPr>
          <p:nvPr/>
        </p:nvSpPr>
        <p:spPr bwMode="auto">
          <a:xfrm>
            <a:off x="1752601" y="304801"/>
            <a:ext cx="4138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t>Evolution of the genetic code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1777395" y="233691"/>
            <a:ext cx="51282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2800" dirty="0"/>
              <a:t>Taxonomists and Patterns of Ancestry</a:t>
            </a:r>
          </a:p>
        </p:txBody>
      </p:sp>
      <p:grpSp>
        <p:nvGrpSpPr>
          <p:cNvPr id="9219" name="Group 2"/>
          <p:cNvGrpSpPr>
            <a:grpSpLocks/>
          </p:cNvGrpSpPr>
          <p:nvPr/>
        </p:nvGrpSpPr>
        <p:grpSpPr bwMode="auto">
          <a:xfrm>
            <a:off x="4581525" y="4419600"/>
            <a:ext cx="6091238" cy="2027238"/>
            <a:chOff x="3052430" y="4716018"/>
            <a:chExt cx="6091570" cy="2027682"/>
          </a:xfrm>
        </p:grpSpPr>
        <p:pic>
          <p:nvPicPr>
            <p:cNvPr id="9225" name="Picture 4" descr="http://linnaeus.zoology.gla.ac.uk/%7Erpage/wiki/images/9/93/Tortoise_shells_way_hey.jpg"/>
            <p:cNvPicPr>
              <a:picLocks noChangeAspect="1" noChangeArrowheads="1"/>
            </p:cNvPicPr>
            <p:nvPr/>
          </p:nvPicPr>
          <p:blipFill>
            <a:blip r:embed="rId2">
              <a:extLst>
                <a:ext uri="{28A0092B-C50C-407E-A947-70E740481C1C}">
                  <a14:useLocalDpi xmlns:a14="http://schemas.microsoft.com/office/drawing/2010/main" val="0"/>
                </a:ext>
              </a:extLst>
            </a:blip>
            <a:srcRect t="82272"/>
            <a:stretch>
              <a:fillRect/>
            </a:stretch>
          </p:blipFill>
          <p:spPr bwMode="auto">
            <a:xfrm>
              <a:off x="3052430" y="6372226"/>
              <a:ext cx="6091570" cy="37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8" descr="http://www.discovergalapagos.com/saddle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716018"/>
              <a:ext cx="1600200" cy="165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0" descr="http://michaelfairchild.com/landscapes_wildlife/images/Highland-Galapagos-Tortoise.jpg"/>
            <p:cNvPicPr>
              <a:picLocks noChangeAspect="1" noChangeArrowheads="1"/>
            </p:cNvPicPr>
            <p:nvPr/>
          </p:nvPicPr>
          <p:blipFill>
            <a:blip r:embed="rId4">
              <a:extLst>
                <a:ext uri="{28A0092B-C50C-407E-A947-70E740481C1C}">
                  <a14:useLocalDpi xmlns:a14="http://schemas.microsoft.com/office/drawing/2010/main" val="0"/>
                </a:ext>
              </a:extLst>
            </a:blip>
            <a:srcRect l="25679" t="9013" r="3374" b="17117"/>
            <a:stretch>
              <a:fillRect/>
            </a:stretch>
          </p:blipFill>
          <p:spPr bwMode="auto">
            <a:xfrm>
              <a:off x="5086350" y="4719300"/>
              <a:ext cx="2381250" cy="16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2" descr="http://fishoncomputer.files.wordpress.com/2011/08/domed-galapagos-tortoise-santa-cruise-island-51311-img_0581.jpg"/>
            <p:cNvPicPr>
              <a:picLocks noChangeAspect="1" noChangeArrowheads="1"/>
            </p:cNvPicPr>
            <p:nvPr/>
          </p:nvPicPr>
          <p:blipFill>
            <a:blip r:embed="rId5">
              <a:extLst>
                <a:ext uri="{28A0092B-C50C-407E-A947-70E740481C1C}">
                  <a14:useLocalDpi xmlns:a14="http://schemas.microsoft.com/office/drawing/2010/main" val="0"/>
                </a:ext>
              </a:extLst>
            </a:blip>
            <a:srcRect l="7417" r="22220"/>
            <a:stretch>
              <a:fillRect/>
            </a:stretch>
          </p:blipFill>
          <p:spPr bwMode="auto">
            <a:xfrm>
              <a:off x="3246120" y="4719300"/>
              <a:ext cx="1859280" cy="16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0" name="Picture 14" descr="http://faculty.cerrocoso.edu/pfrasier-131m/content/Lectures/Unit%20I/Darwin%27s%20Finche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33528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3"/>
          <p:cNvSpPr>
            <a:spLocks noChangeArrowheads="1"/>
          </p:cNvSpPr>
          <p:nvPr/>
        </p:nvSpPr>
        <p:spPr bwMode="auto">
          <a:xfrm>
            <a:off x="609601" y="4529139"/>
            <a:ext cx="3971926"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charset="0"/>
              <a:buChar char="•"/>
            </a:pPr>
            <a:r>
              <a:rPr lang="en-US" sz="2000" dirty="0"/>
              <a:t>Species on different islands appeared distinct </a:t>
            </a:r>
          </a:p>
          <a:p>
            <a:pPr marL="342900" indent="-342900">
              <a:buFont typeface="Arial" charset="0"/>
              <a:buChar char="•"/>
            </a:pPr>
            <a:endParaRPr lang="en-US" sz="1200" dirty="0"/>
          </a:p>
          <a:p>
            <a:pPr marL="342900" indent="-342900">
              <a:buFont typeface="Arial" charset="0"/>
              <a:buChar char="•"/>
            </a:pPr>
            <a:r>
              <a:rPr lang="en-US" sz="2000" dirty="0"/>
              <a:t>Later identified as distinct species by taxonomists</a:t>
            </a:r>
          </a:p>
        </p:txBody>
      </p:sp>
      <p:grpSp>
        <p:nvGrpSpPr>
          <p:cNvPr id="9222" name="Group 1"/>
          <p:cNvGrpSpPr>
            <a:grpSpLocks/>
          </p:cNvGrpSpPr>
          <p:nvPr/>
        </p:nvGrpSpPr>
        <p:grpSpPr bwMode="auto">
          <a:xfrm>
            <a:off x="1558925" y="1219201"/>
            <a:ext cx="5346700" cy="2981325"/>
            <a:chOff x="34925" y="1219200"/>
            <a:chExt cx="5346700" cy="2981325"/>
          </a:xfrm>
        </p:grpSpPr>
        <p:pic>
          <p:nvPicPr>
            <p:cNvPr id="9223" name="Picture 2" descr="http://people.rit.edu/rhrsbi/GalapagosPages/Pictures/LandBirds/Mockingbirds.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1219200"/>
              <a:ext cx="53467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http://checklists.datazone.darwinfoundation.org/static/photos/species/display/rh_0056_mimus-trifasciatus-champion23.jpg"/>
            <p:cNvPicPr>
              <a:picLocks noChangeAspect="1" noChangeArrowheads="1"/>
            </p:cNvPicPr>
            <p:nvPr/>
          </p:nvPicPr>
          <p:blipFill>
            <a:blip r:embed="rId8">
              <a:extLst>
                <a:ext uri="{28A0092B-C50C-407E-A947-70E740481C1C}">
                  <a14:useLocalDpi xmlns:a14="http://schemas.microsoft.com/office/drawing/2010/main" val="0"/>
                </a:ext>
              </a:extLst>
            </a:blip>
            <a:srcRect l="12914" r="15038" b="5779"/>
            <a:stretch>
              <a:fillRect/>
            </a:stretch>
          </p:blipFill>
          <p:spPr bwMode="auto">
            <a:xfrm>
              <a:off x="3639312" y="2667000"/>
              <a:ext cx="172402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828800" y="143323"/>
            <a:ext cx="86947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dirty="0"/>
              <a:t>Vestigial Organs – </a:t>
            </a:r>
            <a:r>
              <a:rPr lang="en-US" dirty="0">
                <a:solidFill>
                  <a:srgbClr val="FF6600"/>
                </a:solidFill>
              </a:rPr>
              <a:t>why are vestigial structures evidence of common ancestry?</a:t>
            </a:r>
          </a:p>
        </p:txBody>
      </p:sp>
      <p:pic>
        <p:nvPicPr>
          <p:cNvPr id="10243" name="Picture 3" descr="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886" y="1066354"/>
            <a:ext cx="6031114"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8842375" y="647789"/>
            <a:ext cx="1028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000" b="1" dirty="0"/>
              <a:t>Cohn &amp; Tickle</a:t>
            </a:r>
          </a:p>
          <a:p>
            <a:pPr eaLnBrk="1" hangingPunct="1"/>
            <a:r>
              <a:rPr lang="en-US" sz="1000" b="1" i="1" dirty="0"/>
              <a:t>Nature</a:t>
            </a:r>
            <a:r>
              <a:rPr lang="en-US" sz="1000" b="1" dirty="0"/>
              <a:t> </a:t>
            </a:r>
          </a:p>
        </p:txBody>
      </p:sp>
      <p:pic>
        <p:nvPicPr>
          <p:cNvPr id="10245" name="Picture 6" descr="http://www.wildpnw.com/wp-content/uploads/2012/12/Rubber-boa-4.jpg"/>
          <p:cNvPicPr>
            <a:picLocks noChangeAspect="1" noChangeArrowheads="1"/>
          </p:cNvPicPr>
          <p:nvPr/>
        </p:nvPicPr>
        <p:blipFill>
          <a:blip r:embed="rId3">
            <a:extLst>
              <a:ext uri="{28A0092B-C50C-407E-A947-70E740481C1C}">
                <a14:useLocalDpi xmlns:a14="http://schemas.microsoft.com/office/drawing/2010/main" val="0"/>
              </a:ext>
            </a:extLst>
          </a:blip>
          <a:srcRect l="13612" r="21307"/>
          <a:stretch>
            <a:fillRect/>
          </a:stretch>
        </p:blipFill>
        <p:spPr bwMode="auto">
          <a:xfrm>
            <a:off x="1676400" y="990601"/>
            <a:ext cx="24511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1"/>
          <p:cNvSpPr txBox="1">
            <a:spLocks noChangeArrowheads="1"/>
          </p:cNvSpPr>
          <p:nvPr/>
        </p:nvSpPr>
        <p:spPr bwMode="auto">
          <a:xfrm>
            <a:off x="7848601" y="3783168"/>
            <a:ext cx="777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600"/>
              <a:t>Femur</a:t>
            </a:r>
          </a:p>
        </p:txBody>
      </p:sp>
      <p:cxnSp>
        <p:nvCxnSpPr>
          <p:cNvPr id="4" name="Straight Arrow Connector 3"/>
          <p:cNvCxnSpPr>
            <a:stCxn id="10246" idx="2"/>
          </p:cNvCxnSpPr>
          <p:nvPr/>
        </p:nvCxnSpPr>
        <p:spPr>
          <a:xfrm flipH="1">
            <a:off x="7848600" y="4122893"/>
            <a:ext cx="388938" cy="4349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248" name="TextBox 7"/>
          <p:cNvSpPr txBox="1">
            <a:spLocks noChangeArrowheads="1"/>
          </p:cNvSpPr>
          <p:nvPr/>
        </p:nvSpPr>
        <p:spPr bwMode="auto">
          <a:xfrm>
            <a:off x="9105900" y="2438401"/>
            <a:ext cx="1530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200">
                <a:solidFill>
                  <a:schemeClr val="bg1"/>
                </a:solidFill>
              </a:rPr>
              <a:t>Limb bud in embryo</a:t>
            </a:r>
          </a:p>
          <a:p>
            <a:pPr eaLnBrk="1" hangingPunct="1"/>
            <a:r>
              <a:rPr lang="en-US" sz="1200">
                <a:solidFill>
                  <a:schemeClr val="bg1"/>
                </a:solidFill>
              </a:rPr>
              <a:t>~4 days</a:t>
            </a:r>
          </a:p>
        </p:txBody>
      </p:sp>
      <p:sp>
        <p:nvSpPr>
          <p:cNvPr id="10249" name="TextBox 12"/>
          <p:cNvSpPr txBox="1">
            <a:spLocks noChangeArrowheads="1"/>
          </p:cNvSpPr>
          <p:nvPr/>
        </p:nvSpPr>
        <p:spPr bwMode="auto">
          <a:xfrm>
            <a:off x="8991600" y="4876801"/>
            <a:ext cx="1531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200">
                <a:solidFill>
                  <a:schemeClr val="bg1"/>
                </a:solidFill>
              </a:rPr>
              <a:t>Limb bud in embryo</a:t>
            </a:r>
          </a:p>
          <a:p>
            <a:pPr eaLnBrk="1" hangingPunct="1"/>
            <a:r>
              <a:rPr lang="en-US" sz="1200">
                <a:solidFill>
                  <a:schemeClr val="bg1"/>
                </a:solidFill>
              </a:rPr>
              <a:t>~24 days</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11581</TotalTime>
  <Words>1290</Words>
  <Application>Microsoft Office PowerPoint</Application>
  <PresentationFormat>Widescreen</PresentationFormat>
  <Paragraphs>206</Paragraphs>
  <Slides>45</Slides>
  <Notes>13</Notes>
  <HiddenSlides>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Century Gothic</vt:lpstr>
      <vt:lpstr>Franklin Gothic Book</vt:lpstr>
      <vt:lpstr>Guardian Text Egyptian Web</vt:lpstr>
      <vt:lpstr>Roboto</vt:lpstr>
      <vt:lpstr>Times New Roman</vt:lpstr>
      <vt:lpstr>Utsaah</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just found a fossil crocoduck!!  You want to determine how old it is. You measure the amount of radioactive darwinonium in the surrounding rock and find that 12.5% of the original amount of the parental isotope is present</vt:lpstr>
      <vt:lpstr>You have just found a fossil bullfrog!!  You want to determine how old it is. You measure the amount of the parent element (gallonium) and daughter element (awesomei) in the fossil and find a ratio of 6.25:93.75 is present. The half-life of gallonium is a 70-minute lecture. How old is your fossil bullfrog?</vt:lpstr>
      <vt:lpstr>PowerPoint Presentation</vt:lpstr>
      <vt:lpstr>How do birds get to these islands?</vt:lpstr>
      <vt:lpstr> </vt:lpstr>
      <vt:lpstr> </vt:lpstr>
      <vt:lpstr>Plate Tectonics</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USU Dept. of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pfrender</dc:creator>
  <cp:lastModifiedBy>Brian Gall</cp:lastModifiedBy>
  <cp:revision>182</cp:revision>
  <dcterms:created xsi:type="dcterms:W3CDTF">2001-12-18T21:33:45Z</dcterms:created>
  <dcterms:modified xsi:type="dcterms:W3CDTF">2025-01-22T13:38:50Z</dcterms:modified>
</cp:coreProperties>
</file>