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9" r:id="rId2"/>
    <p:sldId id="383" r:id="rId3"/>
    <p:sldId id="385" r:id="rId4"/>
    <p:sldId id="384" r:id="rId5"/>
    <p:sldId id="262" r:id="rId6"/>
    <p:sldId id="386" r:id="rId7"/>
    <p:sldId id="362" r:id="rId8"/>
    <p:sldId id="377" r:id="rId9"/>
    <p:sldId id="376" r:id="rId10"/>
    <p:sldId id="363" r:id="rId11"/>
    <p:sldId id="378" r:id="rId12"/>
    <p:sldId id="381" r:id="rId13"/>
    <p:sldId id="364" r:id="rId14"/>
    <p:sldId id="382" r:id="rId15"/>
    <p:sldId id="372" r:id="rId16"/>
    <p:sldId id="268" r:id="rId17"/>
    <p:sldId id="375" r:id="rId18"/>
    <p:sldId id="271" r:id="rId19"/>
    <p:sldId id="369" r:id="rId20"/>
    <p:sldId id="274" r:id="rId21"/>
    <p:sldId id="275" r:id="rId22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 Unicode MS" pitchFamily="34" charset="-128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33"/>
    <a:srgbClr val="FF3300"/>
    <a:srgbClr val="CC6600"/>
    <a:srgbClr val="FF9900"/>
    <a:srgbClr val="FFCC00"/>
    <a:srgbClr val="00FF00"/>
    <a:srgbClr val="FFFF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84" d="100"/>
          <a:sy n="84" d="100"/>
        </p:scale>
        <p:origin x="30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984DE559-414C-480C-A9B7-A2A8B1DEB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24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8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8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E95F711-9D17-461B-9E3C-5EB2FB04C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867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55C36-35B4-4FA2-AF0A-EADA7CFFC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2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337D2-7EE5-4818-A21D-4F17A96C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9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B9F68-023C-4CE8-9E08-B84A7E3264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B0C15-2FF3-465C-A161-A0FC50A55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122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65051-E3AE-4037-BE24-23E300A3C3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85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4591F-1C06-453D-9CF4-F4B820601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9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67D94-B5D3-4092-82C9-EE5343AAFC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54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4906C-63F8-4E3A-A921-5EFE2828E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63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D1E3E-C328-4B07-B622-C4A91C9FB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53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EDEE70-D458-4688-9C3F-1E98BC373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2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EC21F-BCC2-4894-B3F2-106670F8E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57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A0741556-E909-4D2A-AC0F-2C40ABAF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http://1.bp.blogspot.com/-zkeALNoUN-A/T_Kt0nx-8-I/AAAAAAAAAWo/udwwi2Zs5UI/s1600/Evolution__Biologia_UEPB_by_resenhi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4" y="30164"/>
            <a:ext cx="9120187" cy="679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7223125" y="41275"/>
            <a:ext cx="34290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Evolution – Bio 332</a:t>
            </a:r>
          </a:p>
          <a:p>
            <a:pPr algn="ctr" eaLnBrk="1" hangingPunct="1"/>
            <a:r>
              <a:rPr lang="en-US" b="1" dirty="0">
                <a:solidFill>
                  <a:srgbClr val="FF0000"/>
                </a:solidFill>
                <a:latin typeface="Arial" charset="0"/>
              </a:rPr>
              <a:t>FALL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6"/>
          <p:cNvSpPr txBox="1">
            <a:spLocks noChangeArrowheads="1"/>
          </p:cNvSpPr>
          <p:nvPr/>
        </p:nvSpPr>
        <p:spPr bwMode="auto">
          <a:xfrm>
            <a:off x="1119258" y="235591"/>
            <a:ext cx="81232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3600" dirty="0">
                <a:solidFill>
                  <a:srgbClr val="FF6600"/>
                </a:solidFill>
                <a:latin typeface="Arial" charset="0"/>
              </a:rPr>
              <a:t>How effective?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8981" y="76199"/>
            <a:ext cx="4115599" cy="5753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97019" y="261299"/>
            <a:ext cx="15151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Larder et al. Science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0880E623-0395-4B5C-8DF3-A6BBDD6413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2200" y="828021"/>
            <a:ext cx="3542780" cy="4201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D7C0CC-40D7-4488-83A4-C51419E73728}"/>
              </a:ext>
            </a:extLst>
          </p:cNvPr>
          <p:cNvSpPr txBox="1"/>
          <p:nvPr/>
        </p:nvSpPr>
        <p:spPr>
          <a:xfrm rot="16200000">
            <a:off x="1532710" y="3043008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</a:t>
            </a:r>
            <a:r>
              <a:rPr lang="en-US" dirty="0" err="1"/>
              <a:t>virons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35CE21-E114-441A-B574-DA05B91311EC}"/>
              </a:ext>
            </a:extLst>
          </p:cNvPr>
          <p:cNvSpPr txBox="1"/>
          <p:nvPr/>
        </p:nvSpPr>
        <p:spPr>
          <a:xfrm>
            <a:off x="2885803" y="5023839"/>
            <a:ext cx="277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AZT concentration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79907DF-364A-4582-857B-B8F9BC2B0788}"/>
              </a:ext>
            </a:extLst>
          </p:cNvPr>
          <p:cNvGrpSpPr/>
          <p:nvPr/>
        </p:nvGrpSpPr>
        <p:grpSpPr>
          <a:xfrm>
            <a:off x="3048000" y="1219200"/>
            <a:ext cx="2743200" cy="3505200"/>
            <a:chOff x="1524000" y="1219200"/>
            <a:chExt cx="2743200" cy="3505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269CE9-B28C-4017-AAA8-1EEFCDB39D7A}"/>
                </a:ext>
              </a:extLst>
            </p:cNvPr>
            <p:cNvSpPr/>
            <p:nvPr/>
          </p:nvSpPr>
          <p:spPr>
            <a:xfrm>
              <a:off x="3352800" y="1219200"/>
              <a:ext cx="914400" cy="3505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59A7B63-DCC0-49BC-9D1C-9FEE7B4AC409}"/>
                </a:ext>
              </a:extLst>
            </p:cNvPr>
            <p:cNvSpPr/>
            <p:nvPr/>
          </p:nvSpPr>
          <p:spPr>
            <a:xfrm>
              <a:off x="1524000" y="1524000"/>
              <a:ext cx="1961113" cy="1066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0B7544-CB50-421A-92B0-398FA21B075B}"/>
                </a:ext>
              </a:extLst>
            </p:cNvPr>
            <p:cNvSpPr/>
            <p:nvPr/>
          </p:nvSpPr>
          <p:spPr>
            <a:xfrm>
              <a:off x="2322450" y="2100244"/>
              <a:ext cx="1334427" cy="1066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C2DC80D-91CF-4B71-8C8A-D663F9CA473F}"/>
                </a:ext>
              </a:extLst>
            </p:cNvPr>
            <p:cNvSpPr/>
            <p:nvPr/>
          </p:nvSpPr>
          <p:spPr>
            <a:xfrm>
              <a:off x="2751383" y="2942446"/>
              <a:ext cx="1334427" cy="10667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31125A1-A282-48C9-921C-89CFFDB1A0FB}"/>
              </a:ext>
            </a:extLst>
          </p:cNvPr>
          <p:cNvGrpSpPr/>
          <p:nvPr/>
        </p:nvGrpSpPr>
        <p:grpSpPr>
          <a:xfrm>
            <a:off x="7239000" y="457200"/>
            <a:ext cx="3369438" cy="3276600"/>
            <a:chOff x="5715000" y="457200"/>
            <a:chExt cx="3369438" cy="32766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7F2876D-23D1-4D4B-8DDB-8BD3875369B0}"/>
                </a:ext>
              </a:extLst>
            </p:cNvPr>
            <p:cNvSpPr/>
            <p:nvPr/>
          </p:nvSpPr>
          <p:spPr>
            <a:xfrm>
              <a:off x="5715000" y="457200"/>
              <a:ext cx="3285579" cy="1371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95E6D57-CFFD-49FD-AF21-87EC24A09698}"/>
                </a:ext>
              </a:extLst>
            </p:cNvPr>
            <p:cNvSpPr/>
            <p:nvPr/>
          </p:nvSpPr>
          <p:spPr>
            <a:xfrm>
              <a:off x="7912893" y="1628852"/>
              <a:ext cx="1171545" cy="2104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C4F2DD-4B12-4A4B-B524-69E2C5BF1EC1}"/>
                </a:ext>
              </a:extLst>
            </p:cNvPr>
            <p:cNvSpPr/>
            <p:nvPr/>
          </p:nvSpPr>
          <p:spPr>
            <a:xfrm>
              <a:off x="6916348" y="747462"/>
              <a:ext cx="1171545" cy="2104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EBFE6186-F295-49AF-BB62-7C84EFDBE36C}"/>
              </a:ext>
            </a:extLst>
          </p:cNvPr>
          <p:cNvSpPr txBox="1"/>
          <p:nvPr/>
        </p:nvSpPr>
        <p:spPr>
          <a:xfrm rot="16200000">
            <a:off x="5553451" y="2515129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% </a:t>
            </a:r>
            <a:r>
              <a:rPr lang="en-US" dirty="0" err="1"/>
              <a:t>virons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E6B0EA-40C4-4A30-A896-1EB2D635C806}"/>
              </a:ext>
            </a:extLst>
          </p:cNvPr>
          <p:cNvSpPr txBox="1"/>
          <p:nvPr/>
        </p:nvSpPr>
        <p:spPr>
          <a:xfrm>
            <a:off x="764934" y="5941810"/>
            <a:ext cx="53228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What’s happening (groups)?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7964D6-945F-40E2-82E7-E30A8324B8A6}"/>
              </a:ext>
            </a:extLst>
          </p:cNvPr>
          <p:cNvSpPr txBox="1"/>
          <p:nvPr/>
        </p:nvSpPr>
        <p:spPr>
          <a:xfrm>
            <a:off x="6625174" y="6049448"/>
            <a:ext cx="48018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Nasty side-effects…</a:t>
            </a:r>
            <a:r>
              <a:rPr lang="en-US" sz="3200" dirty="0">
                <a:solidFill>
                  <a:srgbClr val="FF6600"/>
                </a:solidFill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357CE2-F595-4214-B1EE-15B3B74A1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3" r="4412"/>
          <a:stretch/>
        </p:blipFill>
        <p:spPr>
          <a:xfrm>
            <a:off x="1967180" y="160847"/>
            <a:ext cx="3979553" cy="49055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69C15F7-1F0B-4DC2-A14A-3790B348171D}"/>
              </a:ext>
            </a:extLst>
          </p:cNvPr>
          <p:cNvSpPr txBox="1"/>
          <p:nvPr/>
        </p:nvSpPr>
        <p:spPr>
          <a:xfrm>
            <a:off x="6705600" y="556006"/>
            <a:ext cx="4193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HIV evolved over time</a:t>
            </a:r>
          </a:p>
        </p:txBody>
      </p:sp>
      <p:grpSp>
        <p:nvGrpSpPr>
          <p:cNvPr id="5" name="Group 3">
            <a:extLst>
              <a:ext uri="{FF2B5EF4-FFF2-40B4-BE49-F238E27FC236}">
                <a16:creationId xmlns:a16="http://schemas.microsoft.com/office/drawing/2014/main" id="{811B3A84-4D0F-42D9-80F6-2D11C465A668}"/>
              </a:ext>
            </a:extLst>
          </p:cNvPr>
          <p:cNvGrpSpPr>
            <a:grpSpLocks/>
          </p:cNvGrpSpPr>
          <p:nvPr/>
        </p:nvGrpSpPr>
        <p:grpSpPr bwMode="auto">
          <a:xfrm>
            <a:off x="1739591" y="5170296"/>
            <a:ext cx="8458199" cy="1555749"/>
            <a:chOff x="381001" y="2810789"/>
            <a:chExt cx="8458199" cy="155635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D79AD29-86D0-4034-9462-B30832603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2810789"/>
              <a:ext cx="8458199" cy="1294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2">
              <a:extLst>
                <a:ext uri="{FF2B5EF4-FFF2-40B4-BE49-F238E27FC236}">
                  <a16:creationId xmlns:a16="http://schemas.microsoft.com/office/drawing/2014/main" id="{01FD61B2-76E3-4A4E-9CDB-C1463C04A9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4105535"/>
              <a:ext cx="212429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Unicode MS" pitchFamily="34" charset="-128"/>
                </a:defRPr>
              </a:lvl9pPr>
            </a:lstStyle>
            <a:p>
              <a:pPr eaLnBrk="1" hangingPunct="1"/>
              <a:r>
                <a:rPr lang="en-US" sz="1100"/>
                <a:t>Modified from Mohri et al. 1993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6F8F6FC-0907-422E-AD8C-A8D6F683B94C}"/>
              </a:ext>
            </a:extLst>
          </p:cNvPr>
          <p:cNvSpPr/>
          <p:nvPr/>
        </p:nvSpPr>
        <p:spPr>
          <a:xfrm>
            <a:off x="1871353" y="5270310"/>
            <a:ext cx="8229600" cy="1524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3284E-8856-494F-AE54-5E3A697A9475}"/>
              </a:ext>
            </a:extLst>
          </p:cNvPr>
          <p:cNvSpPr/>
          <p:nvPr/>
        </p:nvSpPr>
        <p:spPr>
          <a:xfrm>
            <a:off x="1901515" y="5703697"/>
            <a:ext cx="8229600" cy="1524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CFB66E-6753-445D-BFCC-0176899A730A}"/>
              </a:ext>
            </a:extLst>
          </p:cNvPr>
          <p:cNvSpPr/>
          <p:nvPr/>
        </p:nvSpPr>
        <p:spPr>
          <a:xfrm>
            <a:off x="1901515" y="6084697"/>
            <a:ext cx="8229600" cy="152400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solidFill>
              <a:schemeClr val="accent1">
                <a:shade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502C47E-B2B8-4A25-A345-E405562DD5BB}"/>
              </a:ext>
            </a:extLst>
          </p:cNvPr>
          <p:cNvSpPr/>
          <p:nvPr/>
        </p:nvSpPr>
        <p:spPr>
          <a:xfrm>
            <a:off x="5427353" y="5800535"/>
            <a:ext cx="304800" cy="304800"/>
          </a:xfrm>
          <a:prstGeom prst="ellipse">
            <a:avLst/>
          </a:prstGeom>
          <a:solidFill>
            <a:srgbClr val="FF0000">
              <a:alpha val="17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1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basketball jersey&#10;&#10;Description automatically generated with medium confidence">
            <a:extLst>
              <a:ext uri="{FF2B5EF4-FFF2-40B4-BE49-F238E27FC236}">
                <a16:creationId xmlns:a16="http://schemas.microsoft.com/office/drawing/2014/main" id="{F32B34AF-034A-3937-1EA6-E979D9AB0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50831"/>
            <a:ext cx="6324599" cy="4621822"/>
          </a:xfrm>
          <a:prstGeom prst="rect">
            <a:avLst/>
          </a:prstGeom>
        </p:spPr>
      </p:pic>
      <p:pic>
        <p:nvPicPr>
          <p:cNvPr id="2" name="Picture 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EFB7C8B-1D05-4B6D-0765-12D9F3B0D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6096000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45696A-95DE-ED0C-E158-29A8BE8B87B1}"/>
              </a:ext>
            </a:extLst>
          </p:cNvPr>
          <p:cNvSpPr txBox="1"/>
          <p:nvPr/>
        </p:nvSpPr>
        <p:spPr>
          <a:xfrm>
            <a:off x="5348039" y="533400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68371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DA8567-7406-4D5C-835A-9B57B5E3075E}"/>
              </a:ext>
            </a:extLst>
          </p:cNvPr>
          <p:cNvSpPr txBox="1"/>
          <p:nvPr/>
        </p:nvSpPr>
        <p:spPr>
          <a:xfrm>
            <a:off x="1901091" y="393453"/>
            <a:ext cx="845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HIV patients live relatively long lives today</a:t>
            </a:r>
          </a:p>
        </p:txBody>
      </p:sp>
      <p:pic>
        <p:nvPicPr>
          <p:cNvPr id="2050" name="Picture 2" descr="Can I live to or past 80 with HIV? - Quora">
            <a:extLst>
              <a:ext uri="{FF2B5EF4-FFF2-40B4-BE49-F238E27FC236}">
                <a16:creationId xmlns:a16="http://schemas.microsoft.com/office/drawing/2014/main" id="{1F9A8E41-F0FE-479E-A09D-ADB7FBCB1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1447800"/>
            <a:ext cx="6629400" cy="52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980006-66B9-DC60-3DE5-5C3D065D7E4A}"/>
              </a:ext>
            </a:extLst>
          </p:cNvPr>
          <p:cNvSpPr txBox="1"/>
          <p:nvPr/>
        </p:nvSpPr>
        <p:spPr>
          <a:xfrm>
            <a:off x="1676400" y="3297839"/>
            <a:ext cx="17588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6600"/>
                </a:solidFill>
              </a:rPr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5D95B0C-48FC-C91B-C981-C09E4BFAD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3400" y="40005"/>
            <a:ext cx="7702407" cy="68179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75DC53-B406-6C03-0923-068525B1BFB2}"/>
              </a:ext>
            </a:extLst>
          </p:cNvPr>
          <p:cNvSpPr txBox="1"/>
          <p:nvPr/>
        </p:nvSpPr>
        <p:spPr>
          <a:xfrm>
            <a:off x="533400" y="2438400"/>
            <a:ext cx="381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Why does dosing with a drug cocktail prevent patients from developing AIDS?</a:t>
            </a:r>
          </a:p>
        </p:txBody>
      </p:sp>
    </p:spTree>
    <p:extLst>
      <p:ext uri="{BB962C8B-B14F-4D97-AF65-F5344CB8AC3E}">
        <p14:creationId xmlns:p14="http://schemas.microsoft.com/office/powerpoint/2010/main" val="461802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556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What happens to the virus if a patient stops taking AZT?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119EEB-AB50-AD02-C5DE-943B09CD8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3" r="4412"/>
          <a:stretch/>
        </p:blipFill>
        <p:spPr>
          <a:xfrm>
            <a:off x="6626666" y="152400"/>
            <a:ext cx="5277687" cy="650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89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obzhansk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6" y="125414"/>
            <a:ext cx="4714875" cy="673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981200" y="357189"/>
            <a:ext cx="51816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sz="2800" b="1">
                <a:latin typeface="Arial" charset="0"/>
              </a:rPr>
              <a:t>Theodosius Dobzhansky 1973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hat do you call the disease caused by the novel coronavirus? Covid-19">
            <a:extLst>
              <a:ext uri="{FF2B5EF4-FFF2-40B4-BE49-F238E27FC236}">
                <a16:creationId xmlns:a16="http://schemas.microsoft.com/office/drawing/2014/main" id="{670FE4E3-308E-40A8-B8A5-BEAAA255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42" y="0"/>
            <a:ext cx="3284559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28800" y="132215"/>
            <a:ext cx="5029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Arial" charset="0"/>
              </a:rPr>
              <a:t>Practical Applications of Evolutionary Biology: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02881" y="963211"/>
            <a:ext cx="4876799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1800" b="1" dirty="0">
                <a:solidFill>
                  <a:srgbClr val="0000FF"/>
                </a:solidFill>
                <a:latin typeface="Arial" charset="0"/>
              </a:rPr>
              <a:t>Human Health cont.</a:t>
            </a:r>
          </a:p>
          <a:p>
            <a:pPr eaLnBrk="1" hangingPunct="1">
              <a:buClr>
                <a:srgbClr val="FF0000"/>
              </a:buClr>
            </a:pPr>
            <a:endParaRPr lang="en-US" sz="18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Tracing origin and spread of infectious diseases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charset="0"/>
              </a:rPr>
              <a:t>Covid</a:t>
            </a:r>
            <a:r>
              <a:rPr lang="en-US" sz="1600" dirty="0">
                <a:latin typeface="Arial" charset="0"/>
              </a:rPr>
              <a:t> – 30,000bp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charset="0"/>
              </a:rPr>
              <a:t>Gazzilions</a:t>
            </a:r>
            <a:r>
              <a:rPr lang="en-US" sz="1600" dirty="0">
                <a:latin typeface="Arial" charset="0"/>
              </a:rPr>
              <a:t> of mutations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9933"/>
                </a:solidFill>
                <a:latin typeface="Arial" charset="0"/>
              </a:rPr>
              <a:t>What happens to these mutations?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charset="0"/>
              </a:rPr>
              <a:t>2 “successful” mutations / month</a:t>
            </a:r>
          </a:p>
          <a:p>
            <a:pPr lvl="1" eaLnBrk="1" hangingPunct="1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latin typeface="Arial" charset="0"/>
              </a:rPr>
              <a:t>D to G – spike protein change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1200" dirty="0"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Nucleotide changes responsible for disorders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1200" dirty="0"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1800" dirty="0">
                <a:latin typeface="Arial" charset="0"/>
              </a:rPr>
              <a:t>Long-term consequences of medical intervention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E6CF2-A815-47B7-8336-757254C09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680" y="2895600"/>
            <a:ext cx="4778917" cy="3954966"/>
          </a:xfrm>
          <a:prstGeom prst="rect">
            <a:avLst/>
          </a:prstGeom>
        </p:spPr>
      </p:pic>
      <p:pic>
        <p:nvPicPr>
          <p:cNvPr id="1026" name="Picture 2" descr="Sickle Cell Disease">
            <a:extLst>
              <a:ext uri="{FF2B5EF4-FFF2-40B4-BE49-F238E27FC236}">
                <a16:creationId xmlns:a16="http://schemas.microsoft.com/office/drawing/2014/main" id="{E4F25826-E6E6-4E0F-A3B0-E77F0ED914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2220" y="4567509"/>
            <a:ext cx="1985181" cy="220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A85DDD-631A-4185-962F-80DBEA094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0970" y="4871974"/>
            <a:ext cx="2283292" cy="200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6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28800" y="132215"/>
            <a:ext cx="47726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Arial" charset="0"/>
              </a:rPr>
              <a:t>Practical Applications of Evolutionary Biology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776703" y="1448178"/>
            <a:ext cx="48767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Evolution of antibiotic resistance/tolerance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latin typeface="Arial" charset="0"/>
              </a:rPr>
              <a:t>Gene function through comparative study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>
              <a:latin typeface="Arial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B6E8131-8647-4D44-BCFF-425976BF59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6402" y="3984926"/>
            <a:ext cx="4031041" cy="220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00554572-2DCE-4857-B3D8-34F587D23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91201" y="4737363"/>
            <a:ext cx="4724400" cy="212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58D0A6-E5B5-4997-A276-AB278EAA340B}"/>
              </a:ext>
            </a:extLst>
          </p:cNvPr>
          <p:cNvSpPr txBox="1"/>
          <p:nvPr/>
        </p:nvSpPr>
        <p:spPr>
          <a:xfrm>
            <a:off x="7848600" y="3637414"/>
            <a:ext cx="2683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Fridman</a:t>
            </a:r>
            <a:r>
              <a:rPr lang="en-US" sz="1600" dirty="0"/>
              <a:t> et al. 2014. Nature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2506C54-F78A-4934-8220-EDA5D066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006" y="132214"/>
            <a:ext cx="450099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8691CA-8422-4848-840E-754195A880A8}"/>
              </a:ext>
            </a:extLst>
          </p:cNvPr>
          <p:cNvSpPr txBox="1"/>
          <p:nvPr/>
        </p:nvSpPr>
        <p:spPr>
          <a:xfrm>
            <a:off x="8762338" y="-23163"/>
            <a:ext cx="1677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Survival after 8 </a:t>
            </a:r>
            <a:r>
              <a:rPr lang="en-US" sz="1400" dirty="0" err="1"/>
              <a:t>hrs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2154239" y="304800"/>
            <a:ext cx="7883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b="1">
                <a:solidFill>
                  <a:srgbClr val="FF3300"/>
                </a:solidFill>
                <a:latin typeface="Arial" charset="0"/>
              </a:rPr>
              <a:t>Some Practical Applications of Evolutionary Biology: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1820864" y="990601"/>
            <a:ext cx="6713537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Agriculture:</a:t>
            </a:r>
          </a:p>
          <a:p>
            <a:pPr eaLnBrk="1" hangingPunct="1">
              <a:buClr>
                <a:srgbClr val="FF0000"/>
              </a:buClr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Crop improvement by selective breeding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Evolution of pesticide resistance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Transgenic organisms – advantages and risks</a:t>
            </a:r>
          </a:p>
        </p:txBody>
      </p:sp>
      <p:pic>
        <p:nvPicPr>
          <p:cNvPr id="11268" name="Picture 2" descr="http://www.ent.iastate.edu/images/plantpath/corn/ecb/btear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3787842"/>
            <a:ext cx="2889250" cy="178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ctaquatics.biz/yahoo_site_admin/assets/images/Glowfish3.19483348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5010150"/>
            <a:ext cx="2452687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thetranshumanexpress.files.wordpress.com/2007/12/mice_400x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31" y="3744089"/>
            <a:ext cx="16748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upload.wikimedia.org/wikipedia/commons/c/cb/Maize-teosin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94" y="1143000"/>
            <a:ext cx="2092506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4E70D7F-32E7-4054-8226-B9DBF652B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875" y="3897314"/>
            <a:ext cx="4129695" cy="279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country&#10;&#10;Description automatically generated">
            <a:extLst>
              <a:ext uri="{FF2B5EF4-FFF2-40B4-BE49-F238E27FC236}">
                <a16:creationId xmlns:a16="http://schemas.microsoft.com/office/drawing/2014/main" id="{370461C8-BF0C-7E97-2A94-CC4640B61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367362"/>
            <a:ext cx="3486150" cy="3502068"/>
          </a:xfrm>
          <a:prstGeom prst="rect">
            <a:avLst/>
          </a:prstGeom>
        </p:spPr>
      </p:pic>
      <p:pic>
        <p:nvPicPr>
          <p:cNvPr id="5" name="Picture 4" descr="A monkey lying on the ground with a metal tool&#10;&#10;Description automatically generated">
            <a:extLst>
              <a:ext uri="{FF2B5EF4-FFF2-40B4-BE49-F238E27FC236}">
                <a16:creationId xmlns:a16="http://schemas.microsoft.com/office/drawing/2014/main" id="{3E1AF6A1-B0BC-470B-90E2-52CEB146C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1"/>
            <a:ext cx="5504128" cy="4191000"/>
          </a:xfrm>
          <a:prstGeom prst="rect">
            <a:avLst/>
          </a:prstGeom>
        </p:spPr>
      </p:pic>
      <p:pic>
        <p:nvPicPr>
          <p:cNvPr id="7" name="Picture 6" descr="A person carrying an object and animals on a dirt road&#10;&#10;Description automatically generated">
            <a:extLst>
              <a:ext uri="{FF2B5EF4-FFF2-40B4-BE49-F238E27FC236}">
                <a16:creationId xmlns:a16="http://schemas.microsoft.com/office/drawing/2014/main" id="{6A4DCD46-0224-112A-8FDB-4C278CDB16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28" y="0"/>
            <a:ext cx="479820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772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752600" y="1219201"/>
            <a:ext cx="4724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sz="2000" b="1" dirty="0">
                <a:solidFill>
                  <a:srgbClr val="0000FF"/>
                </a:solidFill>
                <a:latin typeface="Arial" charset="0"/>
              </a:rPr>
              <a:t>Fisheries Biology:</a:t>
            </a:r>
          </a:p>
          <a:p>
            <a:pPr eaLnBrk="1" hangingPunct="1">
              <a:buClr>
                <a:srgbClr val="FF0000"/>
              </a:buClr>
            </a:pPr>
            <a:endParaRPr lang="en-US" sz="2000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Genetic consequences of selective harvesting?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sz="20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Evolutionary consequences of stocking?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1752600" y="152401"/>
            <a:ext cx="45513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Arial" charset="0"/>
              </a:rPr>
              <a:t>Practical Applications of Evolutionary Biology:</a:t>
            </a: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5200"/>
            <a:ext cx="782849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1">
            <a:extLst>
              <a:ext uri="{FF2B5EF4-FFF2-40B4-BE49-F238E27FC236}">
                <a16:creationId xmlns:a16="http://schemas.microsoft.com/office/drawing/2014/main" id="{26EE9AFA-1701-4AAD-BA02-F3B79751295E}"/>
              </a:ext>
            </a:extLst>
          </p:cNvPr>
          <p:cNvGrpSpPr>
            <a:grpSpLocks/>
          </p:cNvGrpSpPr>
          <p:nvPr/>
        </p:nvGrpSpPr>
        <p:grpSpPr bwMode="auto">
          <a:xfrm>
            <a:off x="6781801" y="0"/>
            <a:ext cx="3915937" cy="3352800"/>
            <a:chOff x="3312159" y="3070860"/>
            <a:chExt cx="3309303" cy="2758440"/>
          </a:xfrm>
        </p:grpSpPr>
        <p:pic>
          <p:nvPicPr>
            <p:cNvPr id="6" name="Picture 7">
              <a:extLst>
                <a:ext uri="{FF2B5EF4-FFF2-40B4-BE49-F238E27FC236}">
                  <a16:creationId xmlns:a16="http://schemas.microsoft.com/office/drawing/2014/main" id="{6CCFB20D-CB36-4FAE-A0B1-260123BAA2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639" y="3070860"/>
              <a:ext cx="3024823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>
              <a:extLst>
                <a:ext uri="{FF2B5EF4-FFF2-40B4-BE49-F238E27FC236}">
                  <a16:creationId xmlns:a16="http://schemas.microsoft.com/office/drawing/2014/main" id="{AF54A24C-D8E1-4E9A-81D6-5E3B83FDB2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159" y="3086100"/>
              <a:ext cx="284480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057400" y="1290638"/>
            <a:ext cx="4419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Conservation Biology:</a:t>
            </a:r>
          </a:p>
          <a:p>
            <a:pPr eaLnBrk="1" hangingPunct="1">
              <a:buClr>
                <a:srgbClr val="FF0000"/>
              </a:buClr>
            </a:pPr>
            <a:endParaRPr lang="en-US" b="1" dirty="0">
              <a:solidFill>
                <a:srgbClr val="0000FF"/>
              </a:solidFill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Identification of evolutionary significant units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Avoidance of inbreeding depression in captivity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Identification of minimal population size for viability</a:t>
            </a: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endParaRPr lang="en-US" dirty="0">
              <a:latin typeface="Arial" charset="0"/>
            </a:endParaRPr>
          </a:p>
          <a:p>
            <a:pPr eaLnBrk="1" hangingPunct="1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>
                <a:latin typeface="Arial" charset="0"/>
              </a:rPr>
              <a:t>Adaptive response to introduced species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154239" y="304801"/>
            <a:ext cx="7024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3300"/>
                </a:solidFill>
                <a:latin typeface="Arial" charset="0"/>
              </a:rPr>
              <a:t>Practical Applications of Evolutionary Biology</a:t>
            </a:r>
          </a:p>
        </p:txBody>
      </p:sp>
      <p:pic>
        <p:nvPicPr>
          <p:cNvPr id="14340" name="Picture 5" descr="http://library.thinkquest.org/04oct/00704/whitetigerdeformed1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3352800"/>
            <a:ext cx="3757612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ozark hellbender rang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56"/>
          <a:stretch/>
        </p:blipFill>
        <p:spPr bwMode="auto">
          <a:xfrm>
            <a:off x="7620001" y="748238"/>
            <a:ext cx="2928257" cy="252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with a person in a hat&#10;&#10;Description automatically generated">
            <a:extLst>
              <a:ext uri="{FF2B5EF4-FFF2-40B4-BE49-F238E27FC236}">
                <a16:creationId xmlns:a16="http://schemas.microsoft.com/office/drawing/2014/main" id="{BD806249-1358-3F81-1739-B9A45BB9C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80766"/>
            <a:ext cx="10439400" cy="664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42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p of the world&#10;&#10;Description automatically generated">
            <a:extLst>
              <a:ext uri="{FF2B5EF4-FFF2-40B4-BE49-F238E27FC236}">
                <a16:creationId xmlns:a16="http://schemas.microsoft.com/office/drawing/2014/main" id="{C6FE132E-2061-6EC1-171E-CB98E4D7E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0" y="0"/>
            <a:ext cx="117904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9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http://www.rkm.com.au/VIRUS/HIV/HIV-images/HIV-vir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9138"/>
            <a:ext cx="7010400" cy="686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virus&#10;&#10;Description automatically generated">
            <a:extLst>
              <a:ext uri="{FF2B5EF4-FFF2-40B4-BE49-F238E27FC236}">
                <a16:creationId xmlns:a16="http://schemas.microsoft.com/office/drawing/2014/main" id="{C8C6BFC4-6F8D-18FA-09ED-EEC687AEB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022"/>
            <a:ext cx="6248400" cy="685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40195" y="1"/>
            <a:ext cx="7702407" cy="681799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B80326-E166-420C-B55C-E13C47B197E8}"/>
              </a:ext>
            </a:extLst>
          </p:cNvPr>
          <p:cNvSpPr txBox="1"/>
          <p:nvPr/>
        </p:nvSpPr>
        <p:spPr>
          <a:xfrm>
            <a:off x="228600" y="5334000"/>
            <a:ext cx="381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How could we stop HIV?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48FDEF-5BC5-E40F-1977-C0CF29DE5709}"/>
              </a:ext>
            </a:extLst>
          </p:cNvPr>
          <p:cNvSpPr/>
          <p:nvPr/>
        </p:nvSpPr>
        <p:spPr>
          <a:xfrm>
            <a:off x="4191000" y="1371600"/>
            <a:ext cx="3581400" cy="480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9CDB1E-D482-D222-F02B-0BF4442C39EE}"/>
              </a:ext>
            </a:extLst>
          </p:cNvPr>
          <p:cNvSpPr/>
          <p:nvPr/>
        </p:nvSpPr>
        <p:spPr>
          <a:xfrm>
            <a:off x="7110732" y="2133600"/>
            <a:ext cx="3581400" cy="48006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41B4B1-2ECE-DBD2-58D5-48C703226CD9}"/>
              </a:ext>
            </a:extLst>
          </p:cNvPr>
          <p:cNvSpPr txBox="1"/>
          <p:nvPr/>
        </p:nvSpPr>
        <p:spPr>
          <a:xfrm>
            <a:off x="266700" y="228600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6600"/>
                </a:solidFill>
              </a:rPr>
              <a:t>What are the steps in the progression of HIVs life cycle?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ZT inhibits XMRV">
            <a:extLst>
              <a:ext uri="{FF2B5EF4-FFF2-40B4-BE49-F238E27FC236}">
                <a16:creationId xmlns:a16="http://schemas.microsoft.com/office/drawing/2014/main" id="{7966F2F1-A593-46DB-AE4D-7B9B4D48A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580457"/>
            <a:ext cx="6948978" cy="424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7D634E-68D8-6D0B-5CAB-909A6112A813}"/>
              </a:ext>
            </a:extLst>
          </p:cNvPr>
          <p:cNvSpPr txBox="1"/>
          <p:nvPr/>
        </p:nvSpPr>
        <p:spPr>
          <a:xfrm>
            <a:off x="4343400" y="5981824"/>
            <a:ext cx="210346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Look familiar?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F53BF0-9B21-4788-9CAD-6D81B5CE81C1}"/>
              </a:ext>
            </a:extLst>
          </p:cNvPr>
          <p:cNvSpPr txBox="1"/>
          <p:nvPr/>
        </p:nvSpPr>
        <p:spPr>
          <a:xfrm>
            <a:off x="5943600" y="685800"/>
            <a:ext cx="44330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1983 – HIV discovered</a:t>
            </a: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FF6600"/>
                </a:solidFill>
              </a:rPr>
              <a:t>First treatment?</a:t>
            </a:r>
          </a:p>
        </p:txBody>
      </p:sp>
      <p:pic>
        <p:nvPicPr>
          <p:cNvPr id="1028" name="Picture 4" descr="AIDS and the AZT Scandal: 1989 Feature | SPIN">
            <a:extLst>
              <a:ext uri="{FF2B5EF4-FFF2-40B4-BE49-F238E27FC236}">
                <a16:creationId xmlns:a16="http://schemas.microsoft.com/office/drawing/2014/main" id="{407CD879-B539-4CDB-9CE6-DA0C4DE87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A498F0-368E-8711-0D6B-25EB28285C49}"/>
              </a:ext>
            </a:extLst>
          </p:cNvPr>
          <p:cNvSpPr txBox="1"/>
          <p:nvPr/>
        </p:nvSpPr>
        <p:spPr>
          <a:xfrm>
            <a:off x="8158282" y="5941367"/>
            <a:ext cx="237757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Recognize this?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1A865FB-E955-465E-5EEF-45C6F26BECB6}"/>
              </a:ext>
            </a:extLst>
          </p:cNvPr>
          <p:cNvSpPr/>
          <p:nvPr/>
        </p:nvSpPr>
        <p:spPr>
          <a:xfrm>
            <a:off x="3375830" y="2789664"/>
            <a:ext cx="401557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6FE9FB-79DC-7D0B-ABF3-D56EBBF5696A}"/>
              </a:ext>
            </a:extLst>
          </p:cNvPr>
          <p:cNvSpPr/>
          <p:nvPr/>
        </p:nvSpPr>
        <p:spPr>
          <a:xfrm>
            <a:off x="7391400" y="2789664"/>
            <a:ext cx="401557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B82874-8E6F-DDB7-B861-D95C96D1E2B5}"/>
              </a:ext>
            </a:extLst>
          </p:cNvPr>
          <p:cNvSpPr txBox="1"/>
          <p:nvPr/>
        </p:nvSpPr>
        <p:spPr>
          <a:xfrm>
            <a:off x="243144" y="3131581"/>
            <a:ext cx="2989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Work in your groups and try to figure out how AZT will stop HIV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236003-70D2-DA6A-6759-5CEA61CD3191}"/>
              </a:ext>
            </a:extLst>
          </p:cNvPr>
          <p:cNvSpPr txBox="1"/>
          <p:nvPr/>
        </p:nvSpPr>
        <p:spPr>
          <a:xfrm>
            <a:off x="243143" y="5168205"/>
            <a:ext cx="31557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Things to consider:</a:t>
            </a:r>
          </a:p>
          <a:p>
            <a:pPr marL="520700" indent="-2921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600"/>
                </a:solidFill>
              </a:rPr>
              <a:t>Why NH3 important?</a:t>
            </a:r>
          </a:p>
          <a:p>
            <a:pPr marL="520700" indent="-2921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6600"/>
                </a:solidFill>
              </a:rPr>
              <a:t>Where will it work in cycle?</a:t>
            </a:r>
          </a:p>
        </p:txBody>
      </p:sp>
    </p:spTree>
    <p:extLst>
      <p:ext uri="{BB962C8B-B14F-4D97-AF65-F5344CB8AC3E}">
        <p14:creationId xmlns:p14="http://schemas.microsoft.com/office/powerpoint/2010/main" val="226644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3" grpId="0" animBg="1"/>
      <p:bldP spid="6" grpId="0" animBg="1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52500" y="1732723"/>
            <a:ext cx="10287000" cy="493477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27A4CDC-881B-41ED-8BAC-BE0DDBDD89FF}"/>
              </a:ext>
            </a:extLst>
          </p:cNvPr>
          <p:cNvSpPr txBox="1"/>
          <p:nvPr/>
        </p:nvSpPr>
        <p:spPr>
          <a:xfrm>
            <a:off x="1066800" y="457200"/>
            <a:ext cx="71699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What will AZT do and how does it stop HIV?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768D10-191D-3991-E28C-A9181DF559BF}"/>
              </a:ext>
            </a:extLst>
          </p:cNvPr>
          <p:cNvSpPr txBox="1"/>
          <p:nvPr/>
        </p:nvSpPr>
        <p:spPr>
          <a:xfrm>
            <a:off x="9296400" y="564921"/>
            <a:ext cx="2553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Why is this NH group important?</a:t>
            </a:r>
          </a:p>
        </p:txBody>
      </p:sp>
    </p:spTree>
    <p:extLst>
      <p:ext uri="{BB962C8B-B14F-4D97-AF65-F5344CB8AC3E}">
        <p14:creationId xmlns:p14="http://schemas.microsoft.com/office/powerpoint/2010/main" val="78710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6883</TotalTime>
  <Words>313</Words>
  <Application>Microsoft Office PowerPoint</Application>
  <PresentationFormat>Widescreen</PresentationFormat>
  <Paragraphs>73</Paragraphs>
  <Slides>21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Unicode MS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USU Dept. of Biology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pfrender</dc:creator>
  <cp:lastModifiedBy>Brian Gall</cp:lastModifiedBy>
  <cp:revision>181</cp:revision>
  <dcterms:created xsi:type="dcterms:W3CDTF">2001-12-18T21:33:45Z</dcterms:created>
  <dcterms:modified xsi:type="dcterms:W3CDTF">2025-01-10T13:11:21Z</dcterms:modified>
</cp:coreProperties>
</file>