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5DB7A-6B55-1AE6-99BD-8361712458B2}" name="Guest User" initials="GU" userId="S::urn:spo:anon#8844920636759f7535f931936c55c0a7d25f68addc28a0ae4ea1e725184720f5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Ely" initials="EE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64F1C"/>
    <a:srgbClr val="004600"/>
    <a:srgbClr val="FFCCCC"/>
    <a:srgbClr val="003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7"/>
    <p:restoredTop sz="94620"/>
  </p:normalViewPr>
  <p:slideViewPr>
    <p:cSldViewPr snapToGrid="0">
      <p:cViewPr varScale="1">
        <p:scale>
          <a:sx n="17" d="100"/>
          <a:sy n="17" d="100"/>
        </p:scale>
        <p:origin x="1500" y="8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CC5C-5AA2-49CC-A403-7523E12EF02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0B6F-166C-41F0-9380-FFDAD4762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B6F-166C-41F0-9380-FFDAD47626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4B48-5E1E-4DB1-8787-14544F808CB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75000"/>
              </a:schemeClr>
            </a:gs>
            <a:gs pos="100000">
              <a:schemeClr val="bg2">
                <a:lumMod val="25000"/>
              </a:schemeClr>
            </a:gs>
            <a:gs pos="76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280373" y="6828599"/>
            <a:ext cx="13190360" cy="25721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B05BA0-2533-5A01-BDE8-72982217713B}"/>
              </a:ext>
            </a:extLst>
          </p:cNvPr>
          <p:cNvSpPr txBox="1"/>
          <p:nvPr/>
        </p:nvSpPr>
        <p:spPr>
          <a:xfrm>
            <a:off x="30389139" y="21379291"/>
            <a:ext cx="12909372" cy="1101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4400" b="1" dirty="0">
                <a:solidFill>
                  <a:prstClr val="black"/>
                </a:solidFill>
                <a:ea typeface="+mn-lt"/>
                <a:cs typeface="Calibri"/>
              </a:rPr>
              <a:t>Increased antipredator behavior in response to alarm cues</a:t>
            </a:r>
          </a:p>
          <a:p>
            <a:pPr marL="866775" lvl="1" indent="-4572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ea typeface="+mn-lt"/>
                <a:cs typeface="Calibri"/>
              </a:rPr>
              <a:t>Confirms newts in the aquatic phase respond to alarm cues from damaged conspecifics</a:t>
            </a:r>
          </a:p>
          <a:p>
            <a:pPr marL="866775" lvl="1" indent="-4572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ea typeface="+mn-lt"/>
                <a:cs typeface="Calibri"/>
              </a:rPr>
              <a:t>Reduced activity may be less important than seeking shelter</a:t>
            </a:r>
          </a:p>
          <a:p>
            <a:pPr marR="0" lvl="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marR="0" lvl="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ex-based difference in antipredator behavior</a:t>
            </a:r>
            <a:r>
              <a:rPr lang="en-US" sz="4400" b="1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, with males showing a stronger flight response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866775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Female newts may reduce mobility to conserve energy that will be used for future reproductive events OR </a:t>
            </a:r>
            <a:r>
              <a:rPr lang="en-US" sz="4400" dirty="0">
                <a:solidFill>
                  <a:prstClr val="black"/>
                </a:solidFill>
                <a:ea typeface="+mn-lt"/>
                <a:cs typeface="Calibri"/>
              </a:rPr>
              <a:t>may correspond with higher levels of neurotoxin tetrodotoxin</a:t>
            </a:r>
          </a:p>
          <a:p>
            <a:pPr marL="866775" lvl="1" indent="-4572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Male flight behavior could also be tied to increased activity as part of normal mate-searching behavior (patrolling)</a:t>
            </a:r>
          </a:p>
          <a:p>
            <a:pPr marL="0" lvl="1">
              <a:defRPr/>
            </a:pPr>
            <a:endParaRPr lang="en-US" sz="28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464785" y="6828598"/>
            <a:ext cx="15248554" cy="25721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1774BB-FEC5-29E4-EC3C-FFC36E5A7FB6}"/>
              </a:ext>
            </a:extLst>
          </p:cNvPr>
          <p:cNvSpPr txBox="1"/>
          <p:nvPr/>
        </p:nvSpPr>
        <p:spPr>
          <a:xfrm>
            <a:off x="14611004" y="6900634"/>
            <a:ext cx="14659334" cy="7540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600" b="1" dirty="0">
                <a:ea typeface="Calibri"/>
                <a:cs typeface="Calibri"/>
              </a:rPr>
              <a:t>Animal Collection and Housing</a:t>
            </a:r>
          </a:p>
          <a:p>
            <a:pPr marL="1035050" indent="-577850">
              <a:buFont typeface="Arial"/>
              <a:buChar char="•"/>
            </a:pPr>
            <a:r>
              <a:rPr lang="en-US" sz="4600" dirty="0">
                <a:ea typeface="Calibri"/>
                <a:cs typeface="Calibri"/>
              </a:rPr>
              <a:t>Newts collected from fishless ponds in Jefferson Co., IN using a seine and dip nets</a:t>
            </a:r>
          </a:p>
          <a:p>
            <a:pPr marL="1035050" indent="-577850">
              <a:buFont typeface="Arial"/>
              <a:buChar char="•"/>
            </a:pPr>
            <a:r>
              <a:rPr lang="en-US" sz="4600" dirty="0">
                <a:ea typeface="Calibri"/>
                <a:cs typeface="Calibri"/>
              </a:rPr>
              <a:t>Housed in groups of ~10 in 38L tanks</a:t>
            </a:r>
          </a:p>
          <a:p>
            <a:pPr marL="1035050" indent="-577850">
              <a:buFont typeface="Arial"/>
              <a:buChar char="•"/>
            </a:pPr>
            <a:r>
              <a:rPr lang="en-US" sz="4600" dirty="0">
                <a:ea typeface="Calibri"/>
                <a:cs typeface="Calibri"/>
              </a:rPr>
              <a:t>Housed with plant material from site &amp; fed blackworms</a:t>
            </a:r>
            <a:endParaRPr lang="en-US" dirty="0">
              <a:ea typeface="Calibri"/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4600" b="1" dirty="0">
                <a:ea typeface="+mn-lt"/>
                <a:cs typeface="+mn-lt"/>
              </a:rPr>
              <a:t>Experimental Arena</a:t>
            </a:r>
          </a:p>
          <a:p>
            <a:pPr marL="1035050" indent="-577850">
              <a:buFont typeface="Arial"/>
              <a:buChar char="•"/>
            </a:pPr>
            <a:r>
              <a:rPr lang="en-US" sz="4600" dirty="0">
                <a:ea typeface="+mn-lt"/>
                <a:cs typeface="+mn-lt"/>
              </a:rPr>
              <a:t>38 L tank surrounded with newspaper</a:t>
            </a:r>
          </a:p>
          <a:p>
            <a:pPr marL="1035050" indent="-577850">
              <a:buFont typeface="Arial"/>
              <a:buChar char="•"/>
            </a:pPr>
            <a:r>
              <a:rPr lang="en-US" sz="4600" dirty="0">
                <a:ea typeface="+mn-lt"/>
                <a:cs typeface="+mn-lt"/>
              </a:rPr>
              <a:t>6 lines drawn on bottom creating following zones:</a:t>
            </a:r>
          </a:p>
          <a:p>
            <a:pPr marL="1708150" lvl="1" indent="-504825">
              <a:buFont typeface="Calibri" panose="020F0502020204030204" pitchFamily="34" charset="0"/>
              <a:buChar char="‒"/>
            </a:pPr>
            <a:r>
              <a:rPr lang="en-US" sz="4600" dirty="0">
                <a:ea typeface="+mn-lt"/>
                <a:cs typeface="+mn-lt"/>
              </a:rPr>
              <a:t>4 corners</a:t>
            </a:r>
          </a:p>
          <a:p>
            <a:pPr marL="1708150" lvl="1" indent="-504825">
              <a:buFont typeface="Calibri" panose="020F0502020204030204" pitchFamily="34" charset="0"/>
              <a:buChar char="‒"/>
            </a:pPr>
            <a:r>
              <a:rPr lang="en-US" sz="4600" dirty="0">
                <a:ea typeface="+mn-lt"/>
                <a:cs typeface="+mn-lt"/>
              </a:rPr>
              <a:t>3 activity lines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33400" y="6828599"/>
            <a:ext cx="13487400" cy="25721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157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5200471"/>
            <a:ext cx="13487399" cy="1200329"/>
            <a:chOff x="533400" y="5442509"/>
            <a:chExt cx="12420600" cy="1200329"/>
          </a:xfrm>
        </p:grpSpPr>
        <p:sp>
          <p:nvSpPr>
            <p:cNvPr id="55" name="Rectangle 54"/>
            <p:cNvSpPr/>
            <p:nvPr/>
          </p:nvSpPr>
          <p:spPr>
            <a:xfrm>
              <a:off x="533400" y="5486400"/>
              <a:ext cx="12420600" cy="1143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442509"/>
              <a:ext cx="117170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INTRODUCTION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400" y="368617"/>
            <a:ext cx="42900600" cy="4355783"/>
            <a:chOff x="533400" y="457200"/>
            <a:chExt cx="42900600" cy="4355783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457200"/>
              <a:ext cx="42900600" cy="435578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88580" y="987241"/>
              <a:ext cx="29260801" cy="34778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indent="47625" algn="ctr" defTabSz="652463"/>
              <a:r>
                <a:rPr lang="en-US" dirty="0">
                  <a:latin typeface="Calibri"/>
                  <a:ea typeface="Calibri"/>
                  <a:cs typeface="Times New Roman"/>
                </a:rPr>
                <a:t>Evidence of Coevolution in Plant-Pollinator Interactions</a:t>
              </a:r>
              <a:endParaRPr lang="en-US" dirty="0">
                <a:latin typeface="Calibri"/>
              </a:endParaRPr>
            </a:p>
            <a:p>
              <a:pPr indent="47625" algn="ctr" defTabSz="652463" eaLnBrk="0" hangingPunct="0"/>
              <a:endParaRPr lang="en-GB" sz="4000" dirty="0"/>
            </a:p>
            <a:p>
              <a:pPr indent="47625" algn="ctr" defTabSz="652463" eaLnBrk="0" hangingPunct="0"/>
              <a:r>
                <a:rPr lang="en-GB" sz="5400" dirty="0"/>
                <a:t>Brian G. Gall</a:t>
              </a:r>
              <a:endParaRPr lang="en-GB" sz="5400" dirty="0">
                <a:cs typeface="Calibri"/>
              </a:endParaRPr>
            </a:p>
            <a:p>
              <a:pPr indent="47625" algn="ctr" defTabSz="652463" eaLnBrk="0" hangingPunct="0"/>
              <a:r>
                <a:rPr lang="en-US" sz="3600" dirty="0"/>
                <a:t>Department of Biology, Hanover College, Hanover, IN</a:t>
              </a:r>
              <a:endParaRPr lang="en-US" sz="3600" dirty="0">
                <a:cs typeface="Calibri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464785" y="5247423"/>
            <a:ext cx="15253216" cy="1200329"/>
            <a:chOff x="675694" y="1930229"/>
            <a:chExt cx="12430980" cy="1042558"/>
          </a:xfrm>
        </p:grpSpPr>
        <p:sp>
          <p:nvSpPr>
            <p:cNvPr id="83" name="Rectangle 82"/>
            <p:cNvSpPr/>
            <p:nvPr/>
          </p:nvSpPr>
          <p:spPr>
            <a:xfrm>
              <a:off x="686074" y="1930229"/>
              <a:ext cx="12420600" cy="9927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5694" y="1930229"/>
              <a:ext cx="11717083" cy="104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SYSTEM OVERVIEW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60207" y="6872819"/>
            <a:ext cx="12912903" cy="19297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Communication in aquatic environment is often difficult due to sedimentation or dense vegetation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To ensure a signal is received, aquatic animals often communicate using chemicals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Alarm cues are a chemical r</a:t>
            </a:r>
            <a:r>
              <a:rPr lang="en-US" sz="4800" dirty="0">
                <a:ea typeface="Calibri"/>
                <a:cs typeface="Calibri"/>
              </a:rPr>
              <a:t>eleased from damaged skin during a predation event, and </a:t>
            </a:r>
            <a:r>
              <a:rPr lang="en-US" sz="4800" dirty="0">
                <a:ea typeface="+mn-lt"/>
                <a:cs typeface="+mn-lt"/>
              </a:rPr>
              <a:t>signal danger to conspecifics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Eastern newts (</a:t>
            </a:r>
            <a:r>
              <a:rPr lang="en-US" sz="4800" i="1" dirty="0" err="1">
                <a:ea typeface="+mn-lt"/>
                <a:cs typeface="+mn-lt"/>
              </a:rPr>
              <a:t>Notopthalmus</a:t>
            </a:r>
            <a:r>
              <a:rPr lang="en-US" sz="4800" i="1" dirty="0">
                <a:ea typeface="+mn-lt"/>
                <a:cs typeface="+mn-lt"/>
              </a:rPr>
              <a:t> viridescens</a:t>
            </a:r>
            <a:r>
              <a:rPr lang="en-US" sz="4800" dirty="0">
                <a:ea typeface="+mn-lt"/>
                <a:cs typeface="+mn-lt"/>
              </a:rPr>
              <a:t>) use chemicals, including alarm cues, to communicate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Newts respond to alarm cues with antipredator behavior – including reduced activity &amp; avoidance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Adult newts are aquatic, but their responses to alarm cues have only been tested under terrestrial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ea typeface="+mn-lt"/>
                <a:cs typeface="+mn-lt"/>
              </a:rPr>
              <a:t>Sex-based differences in communication often exist, but these differences in newts remain unknown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7553" y="24081457"/>
            <a:ext cx="13640772" cy="502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t"/>
          <a:lstStyle/>
          <a:p>
            <a:endParaRPr lang="en-US" sz="420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b="1">
              <a:solidFill>
                <a:schemeClr val="tx1"/>
              </a:solidFill>
              <a:cs typeface="Calibri"/>
            </a:endParaRP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4200">
              <a:solidFill>
                <a:schemeClr val="tx1"/>
              </a:solidFill>
            </a:endParaRPr>
          </a:p>
          <a:p>
            <a:endParaRPr lang="en-US" sz="4200" b="1">
              <a:solidFill>
                <a:schemeClr val="tx1"/>
              </a:solidFill>
            </a:endParaRPr>
          </a:p>
          <a:p>
            <a:endParaRPr lang="en-US" sz="4800" b="1">
              <a:solidFill>
                <a:srgbClr val="000000"/>
              </a:solidFill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33660" y="22040571"/>
            <a:ext cx="11009186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600" b="1" dirty="0">
                <a:ea typeface="+mn-lt"/>
                <a:cs typeface="+mn-lt"/>
              </a:rPr>
              <a:t>Response Variables</a:t>
            </a:r>
          </a:p>
          <a:p>
            <a:pPr marL="866775" indent="-577850">
              <a:buFont typeface="Arial"/>
              <a:buChar char="•"/>
            </a:pPr>
            <a:r>
              <a:rPr lang="en-US" sz="4600" dirty="0">
                <a:ea typeface="Calibri"/>
                <a:cs typeface="Calibri"/>
              </a:rPr>
              <a:t># of lines crossed during initial move</a:t>
            </a:r>
          </a:p>
          <a:p>
            <a:pPr marL="866775" indent="-577850">
              <a:buFont typeface="Arial"/>
              <a:buChar char="•"/>
            </a:pPr>
            <a:r>
              <a:rPr lang="en-US" sz="4600" dirty="0">
                <a:ea typeface="+mn-lt"/>
                <a:cs typeface="+mn-lt"/>
              </a:rPr>
              <a:t>Total time (sec) spent in corners</a:t>
            </a:r>
          </a:p>
          <a:p>
            <a:pPr marL="866775" indent="-577850">
              <a:buFont typeface="Arial"/>
              <a:buChar char="•"/>
            </a:pPr>
            <a:r>
              <a:rPr lang="en-US" sz="4600" dirty="0">
                <a:ea typeface="+mn-lt"/>
                <a:cs typeface="+mn-lt"/>
              </a:rPr>
              <a:t>Two-way ANOVA’s – Alarm treatment     and Sex as fixed factors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3AAD90-B21E-4BAD-8E0E-8839A0F8B467}"/>
              </a:ext>
            </a:extLst>
          </p:cNvPr>
          <p:cNvSpPr txBox="1"/>
          <p:nvPr/>
        </p:nvSpPr>
        <p:spPr>
          <a:xfrm>
            <a:off x="8462860" y="11916452"/>
            <a:ext cx="58073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41364B-DA62-4C2C-8FCF-5A26354D5026}"/>
              </a:ext>
            </a:extLst>
          </p:cNvPr>
          <p:cNvSpPr txBox="1"/>
          <p:nvPr/>
        </p:nvSpPr>
        <p:spPr>
          <a:xfrm>
            <a:off x="30448427" y="6828599"/>
            <a:ext cx="31587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000" b="1"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4845CE-38C8-46F2-BB25-D1EEB7E4226A}"/>
              </a:ext>
            </a:extLst>
          </p:cNvPr>
          <p:cNvSpPr txBox="1"/>
          <p:nvPr/>
        </p:nvSpPr>
        <p:spPr>
          <a:xfrm>
            <a:off x="22490118" y="15821137"/>
            <a:ext cx="71837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>
              <a:cs typeface="Calibri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09C97C-C55D-4CDA-B3B9-174946353EF0}"/>
              </a:ext>
            </a:extLst>
          </p:cNvPr>
          <p:cNvGrpSpPr/>
          <p:nvPr/>
        </p:nvGrpSpPr>
        <p:grpSpPr>
          <a:xfrm>
            <a:off x="30098845" y="5176335"/>
            <a:ext cx="13335155" cy="1204495"/>
            <a:chOff x="493707" y="5563866"/>
            <a:chExt cx="12566483" cy="12044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3DE1F7-EBCB-4DC4-8B91-4076B7EE8C3D}"/>
                </a:ext>
              </a:extLst>
            </p:cNvPr>
            <p:cNvSpPr/>
            <p:nvPr/>
          </p:nvSpPr>
          <p:spPr>
            <a:xfrm>
              <a:off x="639590" y="5625361"/>
              <a:ext cx="12420600" cy="1143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2AA1BB-C0D9-4F38-B31F-A6ADF187DA89}"/>
                </a:ext>
              </a:extLst>
            </p:cNvPr>
            <p:cNvSpPr txBox="1"/>
            <p:nvPr/>
          </p:nvSpPr>
          <p:spPr>
            <a:xfrm>
              <a:off x="493707" y="5563866"/>
              <a:ext cx="1142014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 </a:t>
              </a:r>
              <a:r>
                <a:rPr lang="en-US" sz="7200" b="1" dirty="0">
                  <a:solidFill>
                    <a:schemeClr val="bg1"/>
                  </a:solidFill>
                  <a:latin typeface="+mj-lt"/>
                  <a:cs typeface="Times New Roman"/>
                </a:rPr>
                <a:t>CONCLUSIONS </a:t>
              </a:r>
              <a:endParaRPr lang="en-US" sz="5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D876F5C-A3C3-490E-8F38-5889D948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955" y="484557"/>
            <a:ext cx="3794046" cy="40642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1EB295-2A4A-D5BD-5EDB-4131E3F4D229}"/>
              </a:ext>
            </a:extLst>
          </p:cNvPr>
          <p:cNvSpPr txBox="1"/>
          <p:nvPr/>
        </p:nvSpPr>
        <p:spPr>
          <a:xfrm>
            <a:off x="1089584" y="26190421"/>
            <a:ext cx="13097123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5200" b="1" dirty="0">
                <a:cs typeface="Calibri"/>
              </a:rPr>
              <a:t>Questions:</a:t>
            </a:r>
            <a:endParaRPr lang="en-US" sz="5200" b="1" dirty="0">
              <a:ea typeface="+mn-lt"/>
              <a:cs typeface="+mn-lt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sz="5200" b="1" dirty="0">
                <a:ea typeface="+mn-lt"/>
                <a:cs typeface="+mn-lt"/>
              </a:rPr>
              <a:t>Do eastern newts respond to alarm cues with antipredator behavior in an aquatic setting?</a:t>
            </a:r>
          </a:p>
          <a:p>
            <a:pPr marL="962025" indent="-457200">
              <a:buFont typeface="Arial" panose="020B0604020202020204" pitchFamily="34" charset="0"/>
              <a:buChar char="•"/>
            </a:pPr>
            <a:endParaRPr lang="en-US" sz="1200" b="1" dirty="0">
              <a:ea typeface="+mn-lt"/>
              <a:cs typeface="+mn-lt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sz="5200" b="1" dirty="0">
                <a:ea typeface="+mn-lt"/>
                <a:cs typeface="+mn-lt"/>
              </a:rPr>
              <a:t>Do males and females respond differently to alarm cues?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BE252-9A4D-B0C6-3EBF-B522264A3639}"/>
              </a:ext>
            </a:extLst>
          </p:cNvPr>
          <p:cNvSpPr txBox="1"/>
          <p:nvPr/>
        </p:nvSpPr>
        <p:spPr>
          <a:xfrm>
            <a:off x="31663398" y="13190139"/>
            <a:ext cx="1111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a typeface="+mn-lt"/>
                <a:cs typeface="+mn-lt"/>
              </a:rPr>
              <a:t>Males crossed more lines than females immediately after the simulated predation event</a:t>
            </a:r>
            <a:endParaRPr lang="en-US" sz="4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D1D663-A2CC-F693-86E5-19BD7DBE32F3}"/>
              </a:ext>
            </a:extLst>
          </p:cNvPr>
          <p:cNvSpPr txBox="1"/>
          <p:nvPr/>
        </p:nvSpPr>
        <p:spPr>
          <a:xfrm>
            <a:off x="16585482" y="14934795"/>
            <a:ext cx="531093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 b="1" dirty="0"/>
              <a:t>Right</a:t>
            </a:r>
            <a:r>
              <a:rPr lang="en-US" sz="3200" dirty="0"/>
              <a:t>: Experimental arena and simulated predation event 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4818A-48D0-8A29-82D1-150265B5E471}"/>
              </a:ext>
            </a:extLst>
          </p:cNvPr>
          <p:cNvSpPr txBox="1"/>
          <p:nvPr/>
        </p:nvSpPr>
        <p:spPr>
          <a:xfrm>
            <a:off x="30473310" y="7041260"/>
            <a:ext cx="392634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dirty="0">
                <a:ea typeface="Calibri"/>
                <a:cs typeface="Calibri"/>
              </a:rPr>
              <a:t>Number of Lines Crossed (initial move)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EDE2F-C56E-6086-F570-532AE51818CE}"/>
              </a:ext>
            </a:extLst>
          </p:cNvPr>
          <p:cNvSpPr txBox="1"/>
          <p:nvPr/>
        </p:nvSpPr>
        <p:spPr>
          <a:xfrm>
            <a:off x="30473311" y="15016089"/>
            <a:ext cx="387755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dirty="0">
                <a:ea typeface="Calibri"/>
                <a:cs typeface="Calibri"/>
              </a:rPr>
              <a:t>Time Spent in Corner (sec)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898AE3-0481-6AAE-97BF-9A10DF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22" t="19734" r="35454" b="8243"/>
          <a:stretch/>
        </p:blipFill>
        <p:spPr>
          <a:xfrm>
            <a:off x="24540169" y="21596681"/>
            <a:ext cx="5021726" cy="38342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5D9FF2-486B-8FB3-33CE-37A1FA59CF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83"/>
          <a:stretch/>
        </p:blipFill>
        <p:spPr>
          <a:xfrm>
            <a:off x="34592330" y="7041260"/>
            <a:ext cx="8705260" cy="58820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F4495C-9764-8BF6-D226-47A8B695E7A0}"/>
              </a:ext>
            </a:extLst>
          </p:cNvPr>
          <p:cNvSpPr txBox="1"/>
          <p:nvPr/>
        </p:nvSpPr>
        <p:spPr>
          <a:xfrm>
            <a:off x="40388950" y="7344695"/>
            <a:ext cx="264186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/>
              <a:t>P = 0.0023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E904023-D2A2-9A2B-70A3-635712698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3805" y="15016089"/>
            <a:ext cx="8798502" cy="62111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9A2D3EF-2A02-5475-885C-502C7FF24AD7}"/>
              </a:ext>
            </a:extLst>
          </p:cNvPr>
          <p:cNvSpPr txBox="1"/>
          <p:nvPr/>
        </p:nvSpPr>
        <p:spPr>
          <a:xfrm>
            <a:off x="40148855" y="15491512"/>
            <a:ext cx="306324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/>
              <a:t>P = 0.004</a:t>
            </a:r>
          </a:p>
        </p:txBody>
      </p:sp>
      <p:pic>
        <p:nvPicPr>
          <p:cNvPr id="1026" name="Picture 2" descr="Red-spotted Newt - Notophthalmus viridescens viridescens">
            <a:extLst>
              <a:ext uri="{FF2B5EF4-FFF2-40B4-BE49-F238E27FC236}">
                <a16:creationId xmlns:a16="http://schemas.microsoft.com/office/drawing/2014/main" id="{B4E68CDD-C96F-3AAE-A632-D00A6FFFD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b="20385"/>
          <a:stretch/>
        </p:blipFill>
        <p:spPr bwMode="auto">
          <a:xfrm>
            <a:off x="2406261" y="14516235"/>
            <a:ext cx="9867265" cy="44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frame with a black wire on a white surface&#10;&#10;AI-generated content may be incorrect.">
            <a:extLst>
              <a:ext uri="{FF2B5EF4-FFF2-40B4-BE49-F238E27FC236}">
                <a16:creationId xmlns:a16="http://schemas.microsoft.com/office/drawing/2014/main" id="{5DDDDAFA-37E1-713C-5E87-271B2A2A18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r="8950"/>
          <a:stretch/>
        </p:blipFill>
        <p:spPr>
          <a:xfrm rot="16200000">
            <a:off x="23573984" y="11619807"/>
            <a:ext cx="4255356" cy="716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D0F7865-5961-076E-FB4A-EA1C75339686}"/>
              </a:ext>
            </a:extLst>
          </p:cNvPr>
          <p:cNvSpPr txBox="1"/>
          <p:nvPr/>
        </p:nvSpPr>
        <p:spPr>
          <a:xfrm>
            <a:off x="14544355" y="16784567"/>
            <a:ext cx="1385711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Experimental Procedure</a:t>
            </a:r>
          </a:p>
          <a:p>
            <a:pPr marL="962025" marR="0" lvl="0" indent="-55245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Newt selected and placed into the test arena</a:t>
            </a:r>
          </a:p>
          <a:p>
            <a:pPr marL="962025" marR="0" lvl="0" indent="-55245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20 min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acclimation period </a:t>
            </a:r>
          </a:p>
          <a:p>
            <a:pPr marL="962025" marR="0" lvl="0" indent="-55245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15mL of </a:t>
            </a:r>
            <a:r>
              <a:rPr lang="en-US" sz="46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a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larm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cue or control solution added to tank</a:t>
            </a:r>
          </a:p>
          <a:p>
            <a:pPr marL="962025" marR="0" lvl="0" indent="-55245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Newts exposed to simulated predation event (poked with a probe)</a:t>
            </a:r>
          </a:p>
          <a:p>
            <a:pPr marL="962025" marR="0" lvl="0" indent="-552450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5 min test period began</a:t>
            </a:r>
          </a:p>
        </p:txBody>
      </p:sp>
      <p:pic>
        <p:nvPicPr>
          <p:cNvPr id="45" name="Picture 44" descr="A yellow and black spotted salamander swimming in water&#10;&#10;AI-generated content may be incorrect.">
            <a:extLst>
              <a:ext uri="{FF2B5EF4-FFF2-40B4-BE49-F238E27FC236}">
                <a16:creationId xmlns:a16="http://schemas.microsoft.com/office/drawing/2014/main" id="{CDA2386E-0CAE-782D-50C4-B224B7B948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" r="12969" b="5140"/>
          <a:stretch/>
        </p:blipFill>
        <p:spPr>
          <a:xfrm flipH="1">
            <a:off x="36791439" y="555758"/>
            <a:ext cx="6479753" cy="3948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222F05FC60649AF2FB94B9B2E55FF" ma:contentTypeVersion="12" ma:contentTypeDescription="Create a new document." ma:contentTypeScope="" ma:versionID="7d8d144db10dcbc619e19664d1aad447">
  <xsd:schema xmlns:xsd="http://www.w3.org/2001/XMLSchema" xmlns:xs="http://www.w3.org/2001/XMLSchema" xmlns:p="http://schemas.microsoft.com/office/2006/metadata/properties" xmlns:ns3="21105d7d-4e49-4999-a27d-b6343421871a" xmlns:ns4="571a6b02-c590-4a45-b72c-bdabe4852e50" targetNamespace="http://schemas.microsoft.com/office/2006/metadata/properties" ma:root="true" ma:fieldsID="505d9b47ec27a2c28df7835a7c135496" ns3:_="" ns4:_="">
    <xsd:import namespace="21105d7d-4e49-4999-a27d-b6343421871a"/>
    <xsd:import namespace="571a6b02-c590-4a45-b72c-bdabe4852e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05d7d-4e49-4999-a27d-b63434218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a6b02-c590-4a45-b72c-bdabe4852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D7C88C-6565-42F8-8DD1-320FA15EA103}">
  <ds:schemaRefs>
    <ds:schemaRef ds:uri="21105d7d-4e49-4999-a27d-b6343421871a"/>
    <ds:schemaRef ds:uri="571a6b02-c590-4a45-b72c-bdabe4852e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BDF5C7-8B63-44FC-95B6-ACC5DD5B2190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1105d7d-4e49-4999-a27d-b6343421871a"/>
    <ds:schemaRef ds:uri="571a6b02-c590-4a45-b72c-bdabe4852e5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5D9013-64CA-431A-BC4C-DC37CA2C42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4852</TotalTime>
  <Words>420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Newell</dc:creator>
  <cp:lastModifiedBy>Brian Gall</cp:lastModifiedBy>
  <cp:revision>350</cp:revision>
  <dcterms:created xsi:type="dcterms:W3CDTF">2010-03-04T23:09:11Z</dcterms:created>
  <dcterms:modified xsi:type="dcterms:W3CDTF">2025-03-21T12:01:56Z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0x010100231222F05FC60649AF2FB94B9B2E55FF</vt:lpwstr>
  </property>
</Properties>
</file>