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6" r:id="rId2"/>
    <p:sldId id="257" r:id="rId3"/>
    <p:sldId id="356" r:id="rId4"/>
    <p:sldId id="259" r:id="rId5"/>
    <p:sldId id="260" r:id="rId6"/>
    <p:sldId id="261" r:id="rId7"/>
    <p:sldId id="263" r:id="rId8"/>
    <p:sldId id="262" r:id="rId9"/>
    <p:sldId id="338" r:id="rId10"/>
    <p:sldId id="339" r:id="rId11"/>
    <p:sldId id="264" r:id="rId12"/>
    <p:sldId id="354" r:id="rId13"/>
    <p:sldId id="340" r:id="rId14"/>
    <p:sldId id="266" r:id="rId15"/>
    <p:sldId id="265" r:id="rId16"/>
    <p:sldId id="267" r:id="rId17"/>
    <p:sldId id="341" r:id="rId18"/>
    <p:sldId id="321" r:id="rId19"/>
    <p:sldId id="325" r:id="rId20"/>
    <p:sldId id="326" r:id="rId21"/>
    <p:sldId id="357" r:id="rId22"/>
    <p:sldId id="358" r:id="rId23"/>
    <p:sldId id="359" r:id="rId24"/>
    <p:sldId id="327" r:id="rId25"/>
    <p:sldId id="270" r:id="rId26"/>
    <p:sldId id="271" r:id="rId27"/>
    <p:sldId id="269" r:id="rId28"/>
    <p:sldId id="328" r:id="rId29"/>
    <p:sldId id="360" r:id="rId30"/>
    <p:sldId id="272" r:id="rId31"/>
    <p:sldId id="273" r:id="rId32"/>
    <p:sldId id="274" r:id="rId33"/>
    <p:sldId id="275" r:id="rId34"/>
    <p:sldId id="276" r:id="rId35"/>
    <p:sldId id="277" r:id="rId36"/>
    <p:sldId id="278" r:id="rId37"/>
    <p:sldId id="279" r:id="rId38"/>
    <p:sldId id="342" r:id="rId39"/>
    <p:sldId id="361" r:id="rId40"/>
    <p:sldId id="280" r:id="rId41"/>
    <p:sldId id="281" r:id="rId42"/>
    <p:sldId id="282" r:id="rId43"/>
    <p:sldId id="283" r:id="rId44"/>
    <p:sldId id="284" r:id="rId45"/>
    <p:sldId id="285" r:id="rId46"/>
    <p:sldId id="286" r:id="rId47"/>
    <p:sldId id="287" r:id="rId48"/>
    <p:sldId id="288" r:id="rId49"/>
    <p:sldId id="289" r:id="rId50"/>
    <p:sldId id="290" r:id="rId51"/>
    <p:sldId id="329" r:id="rId52"/>
    <p:sldId id="362" r:id="rId53"/>
    <p:sldId id="363" r:id="rId54"/>
    <p:sldId id="330" r:id="rId55"/>
    <p:sldId id="291" r:id="rId56"/>
    <p:sldId id="292" r:id="rId57"/>
    <p:sldId id="293" r:id="rId58"/>
    <p:sldId id="294" r:id="rId59"/>
    <p:sldId id="295" r:id="rId60"/>
    <p:sldId id="296" r:id="rId61"/>
    <p:sldId id="331" r:id="rId62"/>
    <p:sldId id="297" r:id="rId63"/>
    <p:sldId id="298" r:id="rId64"/>
    <p:sldId id="299" r:id="rId65"/>
    <p:sldId id="300" r:id="rId66"/>
    <p:sldId id="302" r:id="rId67"/>
    <p:sldId id="303" r:id="rId68"/>
    <p:sldId id="304" r:id="rId69"/>
    <p:sldId id="306" r:id="rId70"/>
    <p:sldId id="307" r:id="rId71"/>
    <p:sldId id="308" r:id="rId72"/>
    <p:sldId id="309" r:id="rId73"/>
    <p:sldId id="344" r:id="rId74"/>
    <p:sldId id="320" r:id="rId75"/>
    <p:sldId id="355" r:id="rId76"/>
    <p:sldId id="319" r:id="rId77"/>
    <p:sldId id="333" r:id="rId78"/>
    <p:sldId id="318" r:id="rId79"/>
    <p:sldId id="334" r:id="rId80"/>
    <p:sldId id="335" r:id="rId81"/>
    <p:sldId id="336" r:id="rId82"/>
    <p:sldId id="337" r:id="rId83"/>
    <p:sldId id="317" r:id="rId84"/>
    <p:sldId id="316" r:id="rId85"/>
    <p:sldId id="315" r:id="rId86"/>
    <p:sldId id="345" r:id="rId87"/>
    <p:sldId id="346" r:id="rId88"/>
    <p:sldId id="347" r:id="rId89"/>
    <p:sldId id="348" r:id="rId90"/>
    <p:sldId id="349" r:id="rId91"/>
    <p:sldId id="350" r:id="rId92"/>
    <p:sldId id="310" r:id="rId93"/>
    <p:sldId id="351" r:id="rId94"/>
    <p:sldId id="312" r:id="rId95"/>
    <p:sldId id="313" r:id="rId96"/>
    <p:sldId id="352" r:id="rId97"/>
    <p:sldId id="311" r:id="rId98"/>
    <p:sldId id="353" r:id="rId9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40" autoAdjust="0"/>
  </p:normalViewPr>
  <p:slideViewPr>
    <p:cSldViewPr>
      <p:cViewPr varScale="1">
        <p:scale>
          <a:sx n="65" d="100"/>
          <a:sy n="65" d="100"/>
        </p:scale>
        <p:origin x="102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9E69B84-2EE2-4FFC-9DF4-3F2E9E95B77C}" type="datetimeFigureOut">
              <a:rPr lang="en-US" smtClean="0"/>
              <a:t>12/5/2025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563EE59-D2B6-488F-A7F9-BD085CB312D3}" type="slidenum">
              <a:rPr lang="en-US" smtClean="0"/>
              <a:t>‹#›</a:t>
            </a:fld>
            <a:endParaRPr lang="en-US"/>
          </a:p>
        </p:txBody>
      </p:sp>
    </p:spTree>
    <p:extLst>
      <p:ext uri="{BB962C8B-B14F-4D97-AF65-F5344CB8AC3E}">
        <p14:creationId xmlns:p14="http://schemas.microsoft.com/office/powerpoint/2010/main" val="56482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https://www.nature.com/articles/nature09921</a:t>
            </a:r>
          </a:p>
          <a:p>
            <a:r>
              <a:rPr lang="en-US" dirty="0"/>
              <a:t>Yellow are the post secondary bones</a:t>
            </a:r>
          </a:p>
          <a:p>
            <a:r>
              <a:rPr lang="en-US" dirty="0"/>
              <a:t>Red is a supporting cartilage</a:t>
            </a:r>
          </a:p>
        </p:txBody>
      </p:sp>
      <p:sp>
        <p:nvSpPr>
          <p:cNvPr id="4" name="Slide Number Placeholder 3"/>
          <p:cNvSpPr>
            <a:spLocks noGrp="1"/>
          </p:cNvSpPr>
          <p:nvPr>
            <p:ph type="sldNum" sz="quarter" idx="5"/>
          </p:nvPr>
        </p:nvSpPr>
        <p:spPr/>
        <p:txBody>
          <a:bodyPr/>
          <a:lstStyle/>
          <a:p>
            <a:fld id="{C563EE59-D2B6-488F-A7F9-BD085CB312D3}" type="slidenum">
              <a:rPr lang="en-US" smtClean="0"/>
              <a:t>9</a:t>
            </a:fld>
            <a:endParaRPr lang="en-US"/>
          </a:p>
        </p:txBody>
      </p:sp>
    </p:spTree>
    <p:extLst>
      <p:ext uri="{BB962C8B-B14F-4D97-AF65-F5344CB8AC3E}">
        <p14:creationId xmlns:p14="http://schemas.microsoft.com/office/powerpoint/2010/main" val="1339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Anagen</a:t>
            </a:r>
            <a:r>
              <a:rPr lang="en-US" dirty="0"/>
              <a:t> (growth phase): 2–7 years in human scalp; matrix cells divide rapidly.</a:t>
            </a:r>
          </a:p>
          <a:p>
            <a:r>
              <a:rPr lang="en-US" b="1" dirty="0"/>
              <a:t>Catagen</a:t>
            </a:r>
            <a:r>
              <a:rPr lang="en-US" dirty="0"/>
              <a:t> (transition): ~2–3 weeks; follicle shrinks, papilla detaches.</a:t>
            </a:r>
          </a:p>
          <a:p>
            <a:r>
              <a:rPr lang="en-US" b="1" dirty="0"/>
              <a:t>Telogen</a:t>
            </a:r>
            <a:r>
              <a:rPr lang="en-US" dirty="0"/>
              <a:t> (resting): ~3 months; old hair is anchored but no longer growing.</a:t>
            </a:r>
          </a:p>
          <a:p>
            <a:r>
              <a:rPr lang="en-US" b="1" dirty="0"/>
              <a:t>Exogen</a:t>
            </a:r>
            <a:r>
              <a:rPr lang="en-US" dirty="0"/>
              <a:t> (shedding): Old hair falls out; new anagen begins.</a:t>
            </a:r>
          </a:p>
          <a:p>
            <a:r>
              <a:rPr lang="en-US" dirty="0">
                <a:effectLst/>
              </a:rPr>
              <a:t>At any time ~85–90% of human scalp hairs are in anagen, ~1% catagen, ~10–15% telogen.</a:t>
            </a:r>
          </a:p>
          <a:p>
            <a:endParaRPr lang="en-US" dirty="0"/>
          </a:p>
        </p:txBody>
      </p:sp>
      <p:sp>
        <p:nvSpPr>
          <p:cNvPr id="4" name="Slide Number Placeholder 3"/>
          <p:cNvSpPr>
            <a:spLocks noGrp="1"/>
          </p:cNvSpPr>
          <p:nvPr>
            <p:ph type="sldNum" sz="quarter" idx="5"/>
          </p:nvPr>
        </p:nvSpPr>
        <p:spPr/>
        <p:txBody>
          <a:bodyPr/>
          <a:lstStyle/>
          <a:p>
            <a:fld id="{C563EE59-D2B6-488F-A7F9-BD085CB312D3}" type="slidenum">
              <a:rPr lang="en-US" smtClean="0"/>
              <a:t>23</a:t>
            </a:fld>
            <a:endParaRPr lang="en-US"/>
          </a:p>
        </p:txBody>
      </p:sp>
    </p:spTree>
    <p:extLst>
      <p:ext uri="{BB962C8B-B14F-4D97-AF65-F5344CB8AC3E}">
        <p14:creationId xmlns:p14="http://schemas.microsoft.com/office/powerpoint/2010/main" val="1479743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amount and exact distribution of brown fat vary by species, age, body size, and environmental adaptation (e.g., hibernators vs. non-hibernators, cold-adapted vs. tropical species).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Brown fat is concentrated in the upper body, around vital organs, and along major blood vessels—exactly where it can warm circulating blood and protect core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C563EE59-D2B6-488F-A7F9-BD085CB312D3}" type="slidenum">
              <a:rPr lang="en-US" smtClean="0"/>
              <a:t>25</a:t>
            </a:fld>
            <a:endParaRPr lang="en-US"/>
          </a:p>
        </p:txBody>
      </p:sp>
    </p:spTree>
    <p:extLst>
      <p:ext uri="{BB962C8B-B14F-4D97-AF65-F5344CB8AC3E}">
        <p14:creationId xmlns:p14="http://schemas.microsoft.com/office/powerpoint/2010/main" val="111254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Cooperative Sperm Trick</a:t>
            </a:r>
          </a:p>
          <a:p>
            <a:r>
              <a:rPr lang="en-US" dirty="0">
                <a:effectLst/>
              </a:rPr>
              <a:t>When an echidna ejaculates, the sperm don’t swim individually at first. Instead, around 10–100 sperm heads snap together in a very precise way—side-by-side, aligned perfectly like a rowing team—to form a streamlined bundle (sometimes described as a "sperm train" or "sperm raft").</a:t>
            </a:r>
          </a:p>
          <a:p>
            <a:r>
              <a:rPr lang="en-US" dirty="0"/>
              <a:t>Each sperm in the bundle still beats its own flagellum (tail). Because they’re physically stuck together and perfectly synchronized, the bundle swims much faster—up to 2–3 times the speed of a lone echidna sperm. The bundle can travel in a straighter line toward the egg.</a:t>
            </a:r>
          </a:p>
          <a:p>
            <a:r>
              <a:rPr lang="en-US" b="1" dirty="0"/>
              <a:t>What Happens When They Get Close to the Egg?</a:t>
            </a:r>
          </a:p>
          <a:p>
            <a:r>
              <a:rPr lang="en-US" dirty="0">
                <a:effectLst/>
              </a:rPr>
              <a:t>Once the bundle reaches the vicinity of the egg (or senses chemical signals from it), the sperm suddenly disassemble. They break apart and then compete individually to penetrate the egg. Only one sperm ultimately fertilizes it.</a:t>
            </a:r>
          </a:p>
          <a:p>
            <a:r>
              <a:rPr lang="en-US" b="1" dirty="0"/>
              <a:t>Why Do They Do This?</a:t>
            </a:r>
          </a:p>
          <a:p>
            <a:r>
              <a:rPr lang="en-US" dirty="0">
                <a:effectLst/>
              </a:rPr>
              <a:t>It’s a clever evolutionary compromise: </a:t>
            </a:r>
            <a:r>
              <a:rPr lang="en-US" dirty="0"/>
              <a:t>Bundling gives that male’s sperm a huge speed advantage over sperm from rival males (which may also be in bundles, but the fastest bundle wins the race up the female reproductive tract). Once near the egg, switching back to individual competition ensures the single fastest or strongest sperm from that bundle fertilizes the egg.</a:t>
            </a:r>
          </a:p>
          <a:p>
            <a:endParaRPr lang="en-US" dirty="0"/>
          </a:p>
        </p:txBody>
      </p:sp>
      <p:sp>
        <p:nvSpPr>
          <p:cNvPr id="4" name="Slide Number Placeholder 3"/>
          <p:cNvSpPr>
            <a:spLocks noGrp="1"/>
          </p:cNvSpPr>
          <p:nvPr>
            <p:ph type="sldNum" sz="quarter" idx="5"/>
          </p:nvPr>
        </p:nvSpPr>
        <p:spPr/>
        <p:txBody>
          <a:bodyPr/>
          <a:lstStyle/>
          <a:p>
            <a:fld id="{C563EE59-D2B6-488F-A7F9-BD085CB312D3}" type="slidenum">
              <a:rPr lang="en-US" smtClean="0"/>
              <a:t>36</a:t>
            </a:fld>
            <a:endParaRPr lang="en-US"/>
          </a:p>
        </p:txBody>
      </p:sp>
    </p:spTree>
    <p:extLst>
      <p:ext uri="{BB962C8B-B14F-4D97-AF65-F5344CB8AC3E}">
        <p14:creationId xmlns:p14="http://schemas.microsoft.com/office/powerpoint/2010/main" val="446177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Placentals have lost the epipubic bone (muscle attachment for hips)</a:t>
            </a:r>
          </a:p>
          <a:p>
            <a:r>
              <a:rPr lang="en-US" dirty="0"/>
              <a:t>Placentals possess a bony patella (kneecap). In marsupials it’s cartilage. Functions as a pulley for knee muscles.</a:t>
            </a:r>
          </a:p>
        </p:txBody>
      </p:sp>
      <p:sp>
        <p:nvSpPr>
          <p:cNvPr id="4" name="Slide Number Placeholder 3"/>
          <p:cNvSpPr>
            <a:spLocks noGrp="1"/>
          </p:cNvSpPr>
          <p:nvPr>
            <p:ph type="sldNum" sz="quarter" idx="5"/>
          </p:nvPr>
        </p:nvSpPr>
        <p:spPr/>
        <p:txBody>
          <a:bodyPr/>
          <a:lstStyle/>
          <a:p>
            <a:fld id="{C563EE59-D2B6-488F-A7F9-BD085CB312D3}" type="slidenum">
              <a:rPr lang="en-US" smtClean="0"/>
              <a:t>53</a:t>
            </a:fld>
            <a:endParaRPr lang="en-US"/>
          </a:p>
        </p:txBody>
      </p:sp>
    </p:spTree>
    <p:extLst>
      <p:ext uri="{BB962C8B-B14F-4D97-AF65-F5344CB8AC3E}">
        <p14:creationId xmlns:p14="http://schemas.microsoft.com/office/powerpoint/2010/main" val="329929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7410" name="Rectangle 1031"/>
          <p:cNvSpPr>
            <a:spLocks noGrp="1" noChangeArrowheads="1"/>
          </p:cNvSpPr>
          <p:nvPr>
            <p:ph type="sldNum" sz="quarter" idx="5"/>
          </p:nvPr>
        </p:nvSpPr>
        <p:spPr bwMode="auto">
          <a:noFill/>
          <a:ln>
            <a:miter lim="800000"/>
            <a:headEnd/>
            <a:tailEnd/>
          </a:ln>
        </p:spPr>
        <p:txBody>
          <a:bodyPr/>
          <a:lstStyle/>
          <a:p>
            <a:fld id="{B2E7DFE6-5F57-4D42-9001-E6A4890A9436}" type="slidenum">
              <a:rPr lang="en-US"/>
              <a:pPr/>
              <a:t>73</a:t>
            </a:fld>
            <a:endParaRPr lang="en-US"/>
          </a:p>
        </p:txBody>
      </p:sp>
      <p:sp>
        <p:nvSpPr>
          <p:cNvPr id="17411" name="Rectangle 1026"/>
          <p:cNvSpPr>
            <a:spLocks noGrp="1" noRot="1" noChangeAspect="1" noChangeArrowheads="1" noTextEdit="1"/>
          </p:cNvSpPr>
          <p:nvPr>
            <p:ph type="sldImg"/>
          </p:nvPr>
        </p:nvSpPr>
        <p:spPr bwMode="auto">
          <a:xfrm>
            <a:off x="431800" y="709613"/>
            <a:ext cx="6302375" cy="3544887"/>
          </a:xfrm>
          <a:noFill/>
          <a:ln>
            <a:solidFill>
              <a:srgbClr val="000000"/>
            </a:solidFill>
            <a:miter lim="800000"/>
            <a:headEnd/>
            <a:tailEnd/>
          </a:ln>
        </p:spPr>
      </p:sp>
      <p:sp>
        <p:nvSpPr>
          <p:cNvPr id="17412" name="Rectangle 1027"/>
          <p:cNvSpPr>
            <a:spLocks noGrp="1" noChangeArrowheads="1"/>
          </p:cNvSpPr>
          <p:nvPr>
            <p:ph type="body" idx="1"/>
          </p:nvPr>
        </p:nvSpPr>
        <p:spPr bwMode="auto">
          <a:xfrm>
            <a:off x="953833" y="4489387"/>
            <a:ext cx="5258522" cy="4251463"/>
          </a:xfrm>
          <a:noFill/>
        </p:spPr>
        <p:txBody>
          <a:bodyPr wrap="square" lIns="94933" tIns="47468" rIns="94933" bIns="47468" numCol="1" anchor="t" anchorCtr="0" compatLnSpc="1">
            <a:prstTxWarp prst="textNoShape">
              <a:avLst/>
            </a:prstTxWarp>
          </a:bodyPr>
          <a:lstStyle/>
          <a:p>
            <a:pPr eaLnBrk="1" hangingPunct="1">
              <a:spcBef>
                <a:spcPct val="0"/>
              </a:spcBef>
            </a:pPr>
            <a:r>
              <a:rPr lang="el-GR" b="1">
                <a:solidFill>
                  <a:srgbClr val="231A06"/>
                </a:solidFill>
                <a:ea typeface="Arial" pitchFamily="-110" charset="0"/>
                <a:cs typeface="Arial" pitchFamily="-110" charset="0"/>
              </a:rPr>
              <a:t>Figure 22.2: Primate evolution</a:t>
            </a:r>
            <a:r>
              <a:rPr lang="en-US" b="1">
                <a:solidFill>
                  <a:srgbClr val="231A06"/>
                </a:solidFill>
                <a:ea typeface="Arial" pitchFamily="-110" charset="0"/>
                <a:cs typeface="Arial" pitchFamily="-110" charset="0"/>
              </a:rPr>
              <a:t>.</a:t>
            </a:r>
            <a:r>
              <a:rPr lang="el-GR" b="1">
                <a:solidFill>
                  <a:srgbClr val="231A06"/>
                </a:solidFill>
                <a:ea typeface="Arial" pitchFamily="-110" charset="0"/>
                <a:cs typeface="Arial" pitchFamily="-110" charset="0"/>
              </a:rPr>
              <a:t> </a:t>
            </a:r>
            <a:endParaRPr lang="en-US" b="1">
              <a:solidFill>
                <a:srgbClr val="7F1B47"/>
              </a:solidFill>
              <a:ea typeface="Arial" pitchFamily="-110" charset="0"/>
              <a:cs typeface="Arial" pitchFamily="-110" charset="0"/>
            </a:endParaRPr>
          </a:p>
          <a:p>
            <a:pPr eaLnBrk="1" hangingPunct="1">
              <a:spcBef>
                <a:spcPct val="0"/>
              </a:spcBef>
            </a:pPr>
            <a:r>
              <a:rPr lang="el-GR">
                <a:solidFill>
                  <a:srgbClr val="231A06"/>
                </a:solidFill>
                <a:ea typeface="Arial" pitchFamily="-110" charset="0"/>
                <a:cs typeface="Arial" pitchFamily="-110" charset="0"/>
              </a:rPr>
              <a:t>This branching diagram, called a cladogram, shows evolutionary relationships among living primates, based on current scientific evidence. The nodes (</a:t>
            </a:r>
            <a:r>
              <a:rPr lang="el-GR" i="1">
                <a:solidFill>
                  <a:srgbClr val="231A06"/>
                </a:solidFill>
                <a:ea typeface="Arial" pitchFamily="-110" charset="0"/>
                <a:cs typeface="Arial" pitchFamily="-110" charset="0"/>
              </a:rPr>
              <a:t>circles</a:t>
            </a:r>
            <a:r>
              <a:rPr lang="el-GR">
                <a:solidFill>
                  <a:srgbClr val="231A06"/>
                </a:solidFill>
                <a:ea typeface="Arial" pitchFamily="-110" charset="0"/>
                <a:cs typeface="Arial" pitchFamily="-110" charset="0"/>
              </a:rPr>
              <a:t>) represent branch points where a species splits into two or more lineages. </a:t>
            </a:r>
            <a:r>
              <a:rPr lang="el-GR">
                <a:solidFill>
                  <a:srgbClr val="5083C8"/>
                </a:solidFill>
                <a:ea typeface="Arial" pitchFamily="-110" charset="0"/>
                <a:cs typeface="Arial" pitchFamily="-110" charset="0"/>
              </a:rPr>
              <a:t>●</a:t>
            </a:r>
            <a:r>
              <a:rPr lang="el-GR">
                <a:solidFill>
                  <a:srgbClr val="FFF9E5"/>
                </a:solidFill>
                <a:ea typeface="Arial" pitchFamily="-110" charset="0"/>
                <a:cs typeface="Arial" pitchFamily="-110" charset="0"/>
              </a:rPr>
              <a:t>1 </a:t>
            </a:r>
            <a:r>
              <a:rPr lang="el-GR">
                <a:solidFill>
                  <a:srgbClr val="231A06"/>
                </a:solidFill>
                <a:ea typeface="Arial" pitchFamily="-110" charset="0"/>
                <a:cs typeface="Arial" pitchFamily="-110" charset="0"/>
              </a:rPr>
              <a:t>The divergence of orangutans from the ape/hominid line occurred some 12 mya to 16 mya. </a:t>
            </a:r>
            <a:r>
              <a:rPr lang="el-GR">
                <a:solidFill>
                  <a:srgbClr val="5083C8"/>
                </a:solidFill>
                <a:ea typeface="Arial" pitchFamily="-110" charset="0"/>
                <a:cs typeface="Arial" pitchFamily="-110" charset="0"/>
              </a:rPr>
              <a:t>●</a:t>
            </a:r>
            <a:r>
              <a:rPr lang="el-GR">
                <a:solidFill>
                  <a:srgbClr val="FFF9E5"/>
                </a:solidFill>
                <a:ea typeface="Arial" pitchFamily="-110" charset="0"/>
                <a:cs typeface="Arial" pitchFamily="-110" charset="0"/>
              </a:rPr>
              <a:t>2 </a:t>
            </a:r>
            <a:r>
              <a:rPr lang="el-GR">
                <a:solidFill>
                  <a:srgbClr val="231A06"/>
                </a:solidFill>
                <a:ea typeface="Arial" pitchFamily="-110" charset="0"/>
                <a:cs typeface="Arial" pitchFamily="-110" charset="0"/>
              </a:rPr>
              <a:t>Gorillas separated from the chimpanzee/hominid line an estimated 8 mya, and </a:t>
            </a:r>
            <a:r>
              <a:rPr lang="el-GR">
                <a:solidFill>
                  <a:srgbClr val="5083C8"/>
                </a:solidFill>
                <a:ea typeface="Arial" pitchFamily="-110" charset="0"/>
                <a:cs typeface="Arial" pitchFamily="-110" charset="0"/>
              </a:rPr>
              <a:t>●</a:t>
            </a:r>
            <a:r>
              <a:rPr lang="el-GR">
                <a:solidFill>
                  <a:srgbClr val="FFF9E5"/>
                </a:solidFill>
                <a:ea typeface="Arial" pitchFamily="-110" charset="0"/>
                <a:cs typeface="Arial" pitchFamily="-110" charset="0"/>
              </a:rPr>
              <a:t>3 </a:t>
            </a:r>
            <a:r>
              <a:rPr lang="el-GR">
                <a:solidFill>
                  <a:srgbClr val="231A06"/>
                </a:solidFill>
                <a:ea typeface="Arial" pitchFamily="-110" charset="0"/>
                <a:cs typeface="Arial" pitchFamily="-110" charset="0"/>
              </a:rPr>
              <a:t>the hominid (human) lineage diverged from that of chimpanzees about 6 mya. (</a:t>
            </a:r>
            <a:r>
              <a:rPr lang="el-GR" i="1">
                <a:solidFill>
                  <a:srgbClr val="231A06"/>
                </a:solidFill>
                <a:ea typeface="Arial" pitchFamily="-110" charset="0"/>
                <a:cs typeface="Arial" pitchFamily="-110" charset="0"/>
              </a:rPr>
              <a:t>Figures not drawn to scale.</a:t>
            </a:r>
            <a:r>
              <a:rPr lang="el-GR">
                <a:solidFill>
                  <a:srgbClr val="231A06"/>
                </a:solidFill>
                <a:ea typeface="Arial" pitchFamily="-110" charset="0"/>
                <a:cs typeface="Arial" pitchFamily="-110"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3EE59-D2B6-488F-A7F9-BD085CB312D3}" type="slidenum">
              <a:rPr lang="en-US" smtClean="0"/>
              <a:t>75</a:t>
            </a:fld>
            <a:endParaRPr lang="en-US"/>
          </a:p>
        </p:txBody>
      </p:sp>
    </p:spTree>
    <p:extLst>
      <p:ext uri="{BB962C8B-B14F-4D97-AF65-F5344CB8AC3E}">
        <p14:creationId xmlns:p14="http://schemas.microsoft.com/office/powerpoint/2010/main" val="1734332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crushing molars, carnassial is extremely long and straight</a:t>
            </a:r>
          </a:p>
        </p:txBody>
      </p:sp>
      <p:sp>
        <p:nvSpPr>
          <p:cNvPr id="4" name="Slide Number Placeholder 3"/>
          <p:cNvSpPr>
            <a:spLocks noGrp="1"/>
          </p:cNvSpPr>
          <p:nvPr>
            <p:ph type="sldNum" sz="quarter" idx="5"/>
          </p:nvPr>
        </p:nvSpPr>
        <p:spPr/>
        <p:txBody>
          <a:bodyPr/>
          <a:lstStyle/>
          <a:p>
            <a:fld id="{C563EE59-D2B6-488F-A7F9-BD085CB312D3}" type="slidenum">
              <a:rPr lang="en-US" smtClean="0"/>
              <a:t>87</a:t>
            </a:fld>
            <a:endParaRPr lang="en-US"/>
          </a:p>
        </p:txBody>
      </p:sp>
    </p:spTree>
    <p:extLst>
      <p:ext uri="{BB962C8B-B14F-4D97-AF65-F5344CB8AC3E}">
        <p14:creationId xmlns:p14="http://schemas.microsoft.com/office/powerpoint/2010/main" val="4066277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having one of the most extreme forms of embryonic diapause (also called obligate delayed implantation) in mammals. This is a reproductive strategy where the fertilized egg (blastocyst) reaches the uterus, but then stops developing completely (approx. 100-300 cells) for months before implanting and resuming pregnancy. Floats freely in the uterus and doesn’t implant. Almost all mustelids except river otters (</a:t>
            </a:r>
            <a:r>
              <a:rPr lang="en-US" dirty="0" err="1">
                <a:effectLst/>
              </a:rPr>
              <a:t>Lontra</a:t>
            </a:r>
            <a:r>
              <a:rPr lang="en-US" dirty="0">
                <a:effectLst/>
              </a:rPr>
              <a:t>) and sea otters (Enhydra) show this trait.</a:t>
            </a:r>
          </a:p>
          <a:p>
            <a:endParaRPr lang="en-US" dirty="0"/>
          </a:p>
        </p:txBody>
      </p:sp>
      <p:sp>
        <p:nvSpPr>
          <p:cNvPr id="4" name="Slide Number Placeholder 3"/>
          <p:cNvSpPr>
            <a:spLocks noGrp="1"/>
          </p:cNvSpPr>
          <p:nvPr>
            <p:ph type="sldNum" sz="quarter" idx="5"/>
          </p:nvPr>
        </p:nvSpPr>
        <p:spPr/>
        <p:txBody>
          <a:bodyPr/>
          <a:lstStyle/>
          <a:p>
            <a:fld id="{C563EE59-D2B6-488F-A7F9-BD085CB312D3}" type="slidenum">
              <a:rPr lang="en-US" smtClean="0"/>
              <a:t>90</a:t>
            </a:fld>
            <a:endParaRPr lang="en-US"/>
          </a:p>
        </p:txBody>
      </p:sp>
    </p:spTree>
    <p:extLst>
      <p:ext uri="{BB962C8B-B14F-4D97-AF65-F5344CB8AC3E}">
        <p14:creationId xmlns:p14="http://schemas.microsoft.com/office/powerpoint/2010/main" val="801865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E0EBD99-4021-409A-A0E5-D759AACC203B}"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2261253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0EBD99-4021-409A-A0E5-D759AACC203B}"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171929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0EBD99-4021-409A-A0E5-D759AACC203B}"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156441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0EBD99-4021-409A-A0E5-D759AACC203B}"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2033295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EBD99-4021-409A-A0E5-D759AACC203B}" type="datetimeFigureOut">
              <a:rPr lang="en-GB" smtClean="0"/>
              <a:t>05/12/2025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203378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E0EBD99-4021-409A-A0E5-D759AACC203B}" type="datetimeFigureOut">
              <a:rPr lang="en-GB" smtClean="0"/>
              <a:t>05/12/2025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237728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E0EBD99-4021-409A-A0E5-D759AACC203B}" type="datetimeFigureOut">
              <a:rPr lang="en-GB" smtClean="0"/>
              <a:t>05/12/2025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135886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E0EBD99-4021-409A-A0E5-D759AACC203B}" type="datetimeFigureOut">
              <a:rPr lang="en-GB" smtClean="0"/>
              <a:t>05/12/2025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1145724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EBD99-4021-409A-A0E5-D759AACC203B}" type="datetimeFigureOut">
              <a:rPr lang="en-GB" smtClean="0"/>
              <a:t>05/12/2025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66275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EBD99-4021-409A-A0E5-D759AACC203B}" type="datetimeFigureOut">
              <a:rPr lang="en-GB" smtClean="0"/>
              <a:t>05/12/2025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1645232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EBD99-4021-409A-A0E5-D759AACC203B}" type="datetimeFigureOut">
              <a:rPr lang="en-GB" smtClean="0"/>
              <a:t>05/12/2025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B7E91F-C3AD-40CE-B182-04B3DD49C42D}" type="slidenum">
              <a:rPr lang="en-GB" smtClean="0"/>
              <a:t>‹#›</a:t>
            </a:fld>
            <a:endParaRPr lang="en-GB"/>
          </a:p>
        </p:txBody>
      </p:sp>
    </p:spTree>
    <p:extLst>
      <p:ext uri="{BB962C8B-B14F-4D97-AF65-F5344CB8AC3E}">
        <p14:creationId xmlns:p14="http://schemas.microsoft.com/office/powerpoint/2010/main" val="3081887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EBD99-4021-409A-A0E5-D759AACC203B}" type="datetimeFigureOut">
              <a:rPr lang="en-GB" smtClean="0"/>
              <a:t>05/12/2025</a:t>
            </a:fld>
            <a:endParaRPr lang="en-GB"/>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7E91F-C3AD-40CE-B182-04B3DD49C42D}" type="slidenum">
              <a:rPr lang="en-GB" smtClean="0"/>
              <a:t>‹#›</a:t>
            </a:fld>
            <a:endParaRPr lang="en-GB"/>
          </a:p>
        </p:txBody>
      </p:sp>
    </p:spTree>
    <p:extLst>
      <p:ext uri="{BB962C8B-B14F-4D97-AF65-F5344CB8AC3E}">
        <p14:creationId xmlns:p14="http://schemas.microsoft.com/office/powerpoint/2010/main" val="1947022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hyperlink" Target="https://www.youtube.com/watch?v=MqLrY1rmUUE" TargetMode="Externa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hyperlink" Target="https://www.youtube.com/watch?v=QNoQvjlmGdk" TargetMode="Externa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hyperlink" Target="https://www.youtube.com/watch?v=yHjdIXN9v2g" TargetMode="Externa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hyperlink" Target="https://www.youtube.com/watch?v=6qWH5b7h_i0" TargetMode="Externa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7.jpeg"/><Relationship Id="rId7" Type="http://schemas.openxmlformats.org/officeDocument/2006/relationships/hyperlink" Target="https://www.youtube.com/watch?v=9wsmW07dZGk" TargetMode="External"/><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hyperlink" Target="https://www.youtube.com/watch?v=zXx-g31J22c" TargetMode="External"/><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1.png"/></Relationships>
</file>

<file path=ppt/slides/_rels/slide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4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hyperlink" Target="https://www.youtube.com/watch?v=06BfyKUYjbc" TargetMode="External"/><Relationship Id="rId4" Type="http://schemas.openxmlformats.org/officeDocument/2006/relationships/image" Target="../media/image114.jpeg"/></Relationships>
</file>

<file path=ppt/slides/_rels/slide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5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hyperlink" Target="https://www.youtube.com/watch?v=W9kJKu4cpXM" TargetMode="External"/><Relationship Id="rId4" Type="http://schemas.openxmlformats.org/officeDocument/2006/relationships/hyperlink" Target="https://www.youtube.com/watch?v=yXSmo24ut-8"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BgI8gZIJZjQ" TargetMode="External"/><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hyperlink" Target="https://www.youtube.com/watch?v=7bf-AIhVk3A" TargetMode="External"/><Relationship Id="rId5" Type="http://schemas.openxmlformats.org/officeDocument/2006/relationships/image" Target="../media/image132.jpeg"/><Relationship Id="rId4" Type="http://schemas.openxmlformats.org/officeDocument/2006/relationships/image" Target="../media/image131.jpeg"/></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5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hyperlink" Target="https://www.youtube.com/watch?v=110iUX1Ursk" TargetMode="External"/><Relationship Id="rId5" Type="http://schemas.openxmlformats.org/officeDocument/2006/relationships/hyperlink" Target="https://www.youtube.com/watch?v=jolihXTbNXI" TargetMode="External"/><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64.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jpeg"/><Relationship Id="rId7" Type="http://schemas.openxmlformats.org/officeDocument/2006/relationships/hyperlink" Target="https://www.youtube.com/watch?v=erOPkaVjTIE" TargetMode="External"/><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hyperlink" Target="https://www.youtube.com/watch?v=e8pCXwWWNE0" TargetMode="External"/><Relationship Id="rId5" Type="http://schemas.openxmlformats.org/officeDocument/2006/relationships/image" Target="../media/image159.jpeg"/><Relationship Id="rId4" Type="http://schemas.openxmlformats.org/officeDocument/2006/relationships/image" Target="../media/image158.jpeg"/></Relationships>
</file>

<file path=ppt/slides/_rels/slide6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jpeg"/></Relationships>
</file>

<file path=ppt/slides/_rels/slide6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6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5" Type="http://schemas.openxmlformats.org/officeDocument/2006/relationships/image" Target="../media/image175.jpeg"/><Relationship Id="rId4" Type="http://schemas.openxmlformats.org/officeDocument/2006/relationships/image" Target="../media/image174.jpeg"/></Relationships>
</file>

<file path=ppt/slides/_rels/slide6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hyperlink" Target="https://www.youtube.com/watch?v=eDXPmrs8t6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7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 Id="rId5" Type="http://schemas.openxmlformats.org/officeDocument/2006/relationships/image" Target="../media/image189.jpg"/><Relationship Id="rId4" Type="http://schemas.openxmlformats.org/officeDocument/2006/relationships/image" Target="../media/image188.png"/></Relationships>
</file>

<file path=ppt/slides/_rels/slide7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jpg"/><Relationship Id="rId4" Type="http://schemas.openxmlformats.org/officeDocument/2006/relationships/image" Target="../media/image191.jpg"/></Relationships>
</file>

<file path=ppt/slides/_rels/slide7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98.gif"/><Relationship Id="rId5" Type="http://schemas.openxmlformats.org/officeDocument/2006/relationships/image" Target="../media/image197.jpeg"/><Relationship Id="rId4" Type="http://schemas.openxmlformats.org/officeDocument/2006/relationships/image" Target="../media/image196.jpeg"/></Relationships>
</file>

<file path=ppt/slides/_rels/slide7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7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 Id="rId6" Type="http://schemas.openxmlformats.org/officeDocument/2006/relationships/image" Target="../media/image208.gif"/><Relationship Id="rId5" Type="http://schemas.openxmlformats.org/officeDocument/2006/relationships/image" Target="../media/image207.jpeg"/><Relationship Id="rId4" Type="http://schemas.openxmlformats.org/officeDocument/2006/relationships/image" Target="../media/image206.png"/></Relationships>
</file>

<file path=ppt/slides/_rels/slide7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9.jpeg"/><Relationship Id="rId1" Type="http://schemas.openxmlformats.org/officeDocument/2006/relationships/slideLayout" Target="../slideLayouts/slideLayout2.xml"/><Relationship Id="rId4" Type="http://schemas.openxmlformats.org/officeDocument/2006/relationships/image" Target="../media/image208.gi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6.png"/><Relationship Id="rId1" Type="http://schemas.openxmlformats.org/officeDocument/2006/relationships/slideLayout" Target="../slideLayouts/slideLayout2.xml"/><Relationship Id="rId5" Type="http://schemas.openxmlformats.org/officeDocument/2006/relationships/hyperlink" Target="https://www.youtube.com/watch?v=MwNWRizCBtM" TargetMode="External"/><Relationship Id="rId4" Type="http://schemas.openxmlformats.org/officeDocument/2006/relationships/image" Target="../media/image211.jpeg"/></Relationships>
</file>

<file path=ppt/slides/_rels/slide8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a7XuXi3mqYM" TargetMode="External"/><Relationship Id="rId2" Type="http://schemas.openxmlformats.org/officeDocument/2006/relationships/image" Target="../media/image204.jpeg"/><Relationship Id="rId1" Type="http://schemas.openxmlformats.org/officeDocument/2006/relationships/slideLayout" Target="../slideLayouts/slideLayout2.xml"/><Relationship Id="rId5" Type="http://schemas.openxmlformats.org/officeDocument/2006/relationships/image" Target="../media/image216.png"/><Relationship Id="rId4" Type="http://schemas.openxmlformats.org/officeDocument/2006/relationships/image" Target="../media/image215.jpeg"/></Relationships>
</file>

<file path=ppt/slides/_rels/slide8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 Id="rId5" Type="http://schemas.openxmlformats.org/officeDocument/2006/relationships/image" Target="../media/image220.jpeg"/><Relationship Id="rId4" Type="http://schemas.openxmlformats.org/officeDocument/2006/relationships/image" Target="../media/image219.jpeg"/></Relationships>
</file>

<file path=ppt/slides/_rels/slide84.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225.jpeg"/><Relationship Id="rId2" Type="http://schemas.openxmlformats.org/officeDocument/2006/relationships/image" Target="../media/image221.jpeg"/><Relationship Id="rId1" Type="http://schemas.openxmlformats.org/officeDocument/2006/relationships/slideLayout" Target="../slideLayouts/slideLayout2.xml"/><Relationship Id="rId6" Type="http://schemas.openxmlformats.org/officeDocument/2006/relationships/hyperlink" Target="https://www.youtube.com/watch?v=9tEpQMjvUAY" TargetMode="External"/><Relationship Id="rId5" Type="http://schemas.openxmlformats.org/officeDocument/2006/relationships/image" Target="../media/image224.jpeg"/><Relationship Id="rId4" Type="http://schemas.openxmlformats.org/officeDocument/2006/relationships/image" Target="../media/image223.jpeg"/></Relationships>
</file>

<file path=ppt/slides/_rels/slide8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0.jpeg"/></Relationships>
</file>

<file path=ppt/slides/_rels/slide88.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s>
</file>

<file path=ppt/slides/_rels/slide94.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2.xml"/><Relationship Id="rId4" Type="http://schemas.openxmlformats.org/officeDocument/2006/relationships/image" Target="../media/image245.jpeg"/></Relationships>
</file>

<file path=ppt/slides/_rels/slide9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 Id="rId5" Type="http://schemas.openxmlformats.org/officeDocument/2006/relationships/image" Target="../media/image249.jpeg"/><Relationship Id="rId4" Type="http://schemas.openxmlformats.org/officeDocument/2006/relationships/image" Target="../media/image248.jpeg"/></Relationships>
</file>

<file path=ppt/slides/_rels/slide9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image" Target="../media/image25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elledy.mesa.k12.co.us/staff/computerlab/images/CO_Mammals_red_f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886"/>
            <a:ext cx="78665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134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Major Evolutionary Trends</a:t>
            </a:r>
            <a:endParaRPr lang="en-GB" dirty="0"/>
          </a:p>
        </p:txBody>
      </p:sp>
      <p:pic>
        <p:nvPicPr>
          <p:cNvPr id="1026" name="Picture 2" descr="http://inside.ucumberlands.edu/academics/biology/faculty/kuss/courses/skeletal%20system/palatecrosssec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176" y="2514600"/>
            <a:ext cx="7014045" cy="3925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geckopad.com/wp-content/uploads/2011/10/pareitaley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81200"/>
            <a:ext cx="4367212" cy="377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29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Major Evolutionary Trends</a:t>
            </a:r>
            <a:endParaRPr lang="en-GB" dirty="0"/>
          </a:p>
        </p:txBody>
      </p:sp>
      <p:sp>
        <p:nvSpPr>
          <p:cNvPr id="3" name="Content Placeholder 2"/>
          <p:cNvSpPr>
            <a:spLocks noGrp="1"/>
          </p:cNvSpPr>
          <p:nvPr>
            <p:ph idx="1"/>
          </p:nvPr>
        </p:nvSpPr>
        <p:spPr/>
        <p:txBody>
          <a:bodyPr/>
          <a:lstStyle/>
          <a:p>
            <a:endParaRPr lang="en-GB"/>
          </a:p>
        </p:txBody>
      </p:sp>
      <p:pic>
        <p:nvPicPr>
          <p:cNvPr id="7" name="Picture 6" descr="limb positio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2801" y="1600201"/>
            <a:ext cx="5651201" cy="4544507"/>
          </a:xfrm>
          <a:prstGeom prst="rect">
            <a:avLst/>
          </a:prstGeom>
        </p:spPr>
      </p:pic>
    </p:spTree>
    <p:extLst>
      <p:ext uri="{BB962C8B-B14F-4D97-AF65-F5344CB8AC3E}">
        <p14:creationId xmlns:p14="http://schemas.microsoft.com/office/powerpoint/2010/main" val="166263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C0C3-FC4E-759D-3688-8499314B328B}"/>
              </a:ext>
            </a:extLst>
          </p:cNvPr>
          <p:cNvSpPr>
            <a:spLocks noGrp="1"/>
          </p:cNvSpPr>
          <p:nvPr>
            <p:ph type="title"/>
          </p:nvPr>
        </p:nvSpPr>
        <p:spPr/>
        <p:txBody>
          <a:bodyPr/>
          <a:lstStyle/>
          <a:p>
            <a:r>
              <a:rPr lang="en-US" dirty="0">
                <a:solidFill>
                  <a:schemeClr val="accent6">
                    <a:lumMod val="75000"/>
                  </a:schemeClr>
                </a:solidFill>
              </a:rPr>
              <a:t>What do you notice about toes?</a:t>
            </a:r>
          </a:p>
        </p:txBody>
      </p:sp>
      <p:sp>
        <p:nvSpPr>
          <p:cNvPr id="3" name="Content Placeholder 2">
            <a:extLst>
              <a:ext uri="{FF2B5EF4-FFF2-40B4-BE49-F238E27FC236}">
                <a16:creationId xmlns:a16="http://schemas.microsoft.com/office/drawing/2014/main" id="{739455DA-9C5A-A7DC-C9A1-F5B441AFE60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0668393-096B-B088-BA56-46386D93F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 y="2193940"/>
            <a:ext cx="5920567" cy="4114795"/>
          </a:xfrm>
          <a:prstGeom prst="rect">
            <a:avLst/>
          </a:prstGeom>
        </p:spPr>
      </p:pic>
      <p:pic>
        <p:nvPicPr>
          <p:cNvPr id="5" name="Picture 2" descr="Image result for dicynodonts">
            <a:extLst>
              <a:ext uri="{FF2B5EF4-FFF2-40B4-BE49-F238E27FC236}">
                <a16:creationId xmlns:a16="http://schemas.microsoft.com/office/drawing/2014/main" id="{09AEDEA8-6935-84D5-3BA4-ABA90754B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933" y="2193940"/>
            <a:ext cx="6371895" cy="369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702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30E4-B6AF-49B1-B5DD-020BFEC0A342}"/>
              </a:ext>
            </a:extLst>
          </p:cNvPr>
          <p:cNvSpPr>
            <a:spLocks noGrp="1"/>
          </p:cNvSpPr>
          <p:nvPr>
            <p:ph type="title"/>
          </p:nvPr>
        </p:nvSpPr>
        <p:spPr/>
        <p:txBody>
          <a:bodyPr/>
          <a:lstStyle/>
          <a:p>
            <a:r>
              <a:rPr lang="en-US" dirty="0"/>
              <a:t>Combine all of these characteristics</a:t>
            </a:r>
          </a:p>
        </p:txBody>
      </p:sp>
      <p:sp>
        <p:nvSpPr>
          <p:cNvPr id="3" name="Content Placeholder 2">
            <a:extLst>
              <a:ext uri="{FF2B5EF4-FFF2-40B4-BE49-F238E27FC236}">
                <a16:creationId xmlns:a16="http://schemas.microsoft.com/office/drawing/2014/main" id="{9E10CA8F-659E-426D-B604-2CC5B86063BE}"/>
              </a:ext>
            </a:extLst>
          </p:cNvPr>
          <p:cNvSpPr>
            <a:spLocks noGrp="1"/>
          </p:cNvSpPr>
          <p:nvPr>
            <p:ph idx="1"/>
          </p:nvPr>
        </p:nvSpPr>
        <p:spPr/>
        <p:txBody>
          <a:bodyPr/>
          <a:lstStyle/>
          <a:p>
            <a:r>
              <a:rPr lang="en-US" dirty="0">
                <a:solidFill>
                  <a:schemeClr val="accent6">
                    <a:lumMod val="75000"/>
                  </a:schemeClr>
                </a:solidFill>
              </a:rPr>
              <a:t>What does it indicate?</a:t>
            </a:r>
          </a:p>
        </p:txBody>
      </p:sp>
    </p:spTree>
    <p:extLst>
      <p:ext uri="{BB962C8B-B14F-4D97-AF65-F5344CB8AC3E}">
        <p14:creationId xmlns:p14="http://schemas.microsoft.com/office/powerpoint/2010/main" val="4293716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accent6">
                    <a:lumMod val="75000"/>
                  </a:schemeClr>
                </a:solidFill>
              </a:rPr>
              <a:t>Synapomorphies</a:t>
            </a:r>
            <a:r>
              <a:rPr lang="en-US" dirty="0">
                <a:solidFill>
                  <a:schemeClr val="accent6">
                    <a:lumMod val="75000"/>
                  </a:schemeClr>
                </a:solidFill>
              </a:rPr>
              <a:t> of Mammals?</a:t>
            </a:r>
            <a:endParaRPr lang="en-GB" dirty="0">
              <a:solidFill>
                <a:schemeClr val="accent6">
                  <a:lumMod val="75000"/>
                </a:schemeClr>
              </a:solidFill>
            </a:endParaRPr>
          </a:p>
        </p:txBody>
      </p:sp>
    </p:spTree>
    <p:extLst>
      <p:ext uri="{BB962C8B-B14F-4D97-AF65-F5344CB8AC3E}">
        <p14:creationId xmlns:p14="http://schemas.microsoft.com/office/powerpoint/2010/main" val="2209969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9200"/>
            <a:ext cx="8229600" cy="1143000"/>
          </a:xfrm>
        </p:spPr>
        <p:txBody>
          <a:bodyPr/>
          <a:lstStyle/>
          <a:p>
            <a:r>
              <a:rPr lang="en-US" dirty="0"/>
              <a:t>Lactation</a:t>
            </a:r>
            <a:endParaRPr lang="en-GB" dirty="0"/>
          </a:p>
        </p:txBody>
      </p:sp>
      <p:sp>
        <p:nvSpPr>
          <p:cNvPr id="3" name="Content Placeholder 2"/>
          <p:cNvSpPr>
            <a:spLocks noGrp="1"/>
          </p:cNvSpPr>
          <p:nvPr>
            <p:ph idx="1"/>
          </p:nvPr>
        </p:nvSpPr>
        <p:spPr>
          <a:xfrm>
            <a:off x="304800" y="2667000"/>
            <a:ext cx="10363200" cy="4525963"/>
          </a:xfrm>
        </p:spPr>
        <p:txBody>
          <a:bodyPr>
            <a:normAutofit/>
          </a:bodyPr>
          <a:lstStyle/>
          <a:p>
            <a:r>
              <a:rPr lang="en-US" dirty="0">
                <a:solidFill>
                  <a:schemeClr val="accent6">
                    <a:lumMod val="75000"/>
                  </a:schemeClr>
                </a:solidFill>
              </a:rPr>
              <a:t>What is the function of milk in mammals?</a:t>
            </a:r>
          </a:p>
          <a:p>
            <a:endParaRPr lang="en-US" dirty="0">
              <a:solidFill>
                <a:schemeClr val="accent6">
                  <a:lumMod val="75000"/>
                </a:schemeClr>
              </a:solidFill>
            </a:endParaRPr>
          </a:p>
          <a:p>
            <a:r>
              <a:rPr lang="en-US" dirty="0">
                <a:solidFill>
                  <a:schemeClr val="accent6">
                    <a:lumMod val="75000"/>
                  </a:schemeClr>
                </a:solidFill>
              </a:rPr>
              <a:t>Could this have been the function when it evolved?</a:t>
            </a:r>
          </a:p>
          <a:p>
            <a:endParaRPr lang="en-US" dirty="0">
              <a:solidFill>
                <a:schemeClr val="accent6">
                  <a:lumMod val="75000"/>
                </a:schemeClr>
              </a:solidFill>
            </a:endParaRPr>
          </a:p>
          <a:p>
            <a:r>
              <a:rPr lang="en-US" dirty="0">
                <a:solidFill>
                  <a:schemeClr val="accent6">
                    <a:lumMod val="75000"/>
                  </a:schemeClr>
                </a:solidFill>
              </a:rPr>
              <a:t>What are other functions of milk?</a:t>
            </a:r>
            <a:endParaRPr lang="en-GB" dirty="0">
              <a:solidFill>
                <a:schemeClr val="accent6">
                  <a:lumMod val="75000"/>
                </a:schemeClr>
              </a:solidFill>
            </a:endParaRPr>
          </a:p>
        </p:txBody>
      </p:sp>
      <p:sp>
        <p:nvSpPr>
          <p:cNvPr id="4" name="Title 1"/>
          <p:cNvSpPr txBox="1">
            <a:spLocks/>
          </p:cNvSpPr>
          <p:nvPr/>
        </p:nvSpPr>
        <p:spPr>
          <a:xfrm>
            <a:off x="19812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Synapomorphies</a:t>
            </a:r>
            <a:r>
              <a:rPr lang="en-US" dirty="0"/>
              <a:t> of Mammals</a:t>
            </a:r>
            <a:endParaRPr lang="en-GB" dirty="0"/>
          </a:p>
        </p:txBody>
      </p:sp>
    </p:spTree>
    <p:extLst>
      <p:ext uri="{BB962C8B-B14F-4D97-AF65-F5344CB8AC3E}">
        <p14:creationId xmlns:p14="http://schemas.microsoft.com/office/powerpoint/2010/main" val="68927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upload.wikimedia.org/wikipedia/commons/9/97/Piglet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41168"/>
            <a:ext cx="4753882" cy="35654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943600" y="3672"/>
            <a:ext cx="5181600" cy="1143000"/>
          </a:xfrm>
        </p:spPr>
        <p:txBody>
          <a:bodyPr/>
          <a:lstStyle/>
          <a:p>
            <a:r>
              <a:rPr lang="en-US" dirty="0"/>
              <a:t>Mammary Glands</a:t>
            </a:r>
            <a:endParaRPr lang="en-GB" dirty="0"/>
          </a:p>
        </p:txBody>
      </p:sp>
      <p:pic>
        <p:nvPicPr>
          <p:cNvPr id="2054" name="Picture 6" descr="https://upload.wikimedia.org/wikipedia/commons/4/4f/Joey_in_pou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640932"/>
            <a:ext cx="3812822" cy="32170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62800" y="1057238"/>
            <a:ext cx="2743200" cy="830997"/>
          </a:xfrm>
          <a:prstGeom prst="rect">
            <a:avLst/>
          </a:prstGeom>
          <a:noFill/>
        </p:spPr>
        <p:txBody>
          <a:bodyPr wrap="square" rtlCol="0">
            <a:spAutoFit/>
          </a:bodyPr>
          <a:lstStyle/>
          <a:p>
            <a:r>
              <a:rPr lang="en-US" sz="2400" dirty="0">
                <a:solidFill>
                  <a:schemeClr val="accent6">
                    <a:lumMod val="75000"/>
                  </a:schemeClr>
                </a:solidFill>
              </a:rPr>
              <a:t>What did mammary glands evolve from?</a:t>
            </a:r>
          </a:p>
        </p:txBody>
      </p:sp>
      <p:pic>
        <p:nvPicPr>
          <p:cNvPr id="6" name="Picture 2" descr="http://www.mayoclinic.org/%7E/media/kcms/gbs/patient%20consumer/images/2013/08/26/10/41/_bhtestimage.pn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1714"/>
          <a:stretch/>
        </p:blipFill>
        <p:spPr bwMode="auto">
          <a:xfrm>
            <a:off x="6839617" y="2200238"/>
            <a:ext cx="4217776" cy="4562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43C33-4254-4852-9945-DCA6DC1A1954}"/>
              </a:ext>
            </a:extLst>
          </p:cNvPr>
          <p:cNvSpPr>
            <a:spLocks noGrp="1"/>
          </p:cNvSpPr>
          <p:nvPr>
            <p:ph type="title"/>
          </p:nvPr>
        </p:nvSpPr>
        <p:spPr/>
        <p:txBody>
          <a:bodyPr/>
          <a:lstStyle/>
          <a:p>
            <a:r>
              <a:rPr lang="en-US" dirty="0"/>
              <a:t>Lactation</a:t>
            </a:r>
          </a:p>
        </p:txBody>
      </p:sp>
      <p:sp>
        <p:nvSpPr>
          <p:cNvPr id="3" name="Content Placeholder 2">
            <a:extLst>
              <a:ext uri="{FF2B5EF4-FFF2-40B4-BE49-F238E27FC236}">
                <a16:creationId xmlns:a16="http://schemas.microsoft.com/office/drawing/2014/main" id="{EB8408C0-440D-4EA5-A6BB-DF19160E395E}"/>
              </a:ext>
            </a:extLst>
          </p:cNvPr>
          <p:cNvSpPr>
            <a:spLocks noGrp="1"/>
          </p:cNvSpPr>
          <p:nvPr>
            <p:ph idx="1"/>
          </p:nvPr>
        </p:nvSpPr>
        <p:spPr/>
        <p:txBody>
          <a:bodyPr/>
          <a:lstStyle/>
          <a:p>
            <a:r>
              <a:rPr lang="en-US" dirty="0"/>
              <a:t>All female mammals possess mammary glands, lactate and feed young milk</a:t>
            </a:r>
          </a:p>
          <a:p>
            <a:r>
              <a:rPr lang="en-US" dirty="0">
                <a:solidFill>
                  <a:schemeClr val="accent6">
                    <a:lumMod val="75000"/>
                  </a:schemeClr>
                </a:solidFill>
              </a:rPr>
              <a:t>Do male mammals have mammary glands?</a:t>
            </a:r>
          </a:p>
          <a:p>
            <a:r>
              <a:rPr lang="en-US" dirty="0">
                <a:solidFill>
                  <a:schemeClr val="accent6">
                    <a:lumMod val="75000"/>
                  </a:schemeClr>
                </a:solidFill>
              </a:rPr>
              <a:t>Are these glands functional in males?</a:t>
            </a:r>
          </a:p>
          <a:p>
            <a:r>
              <a:rPr lang="en-US" dirty="0">
                <a:solidFill>
                  <a:schemeClr val="accent6">
                    <a:lumMod val="75000"/>
                  </a:schemeClr>
                </a:solidFill>
              </a:rPr>
              <a:t>Do all mammals have nipples?</a:t>
            </a:r>
          </a:p>
        </p:txBody>
      </p:sp>
    </p:spTree>
    <p:extLst>
      <p:ext uri="{BB962C8B-B14F-4D97-AF65-F5344CB8AC3E}">
        <p14:creationId xmlns:p14="http://schemas.microsoft.com/office/powerpoint/2010/main" val="312567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274638"/>
            <a:ext cx="2590800" cy="1143000"/>
          </a:xfrm>
        </p:spPr>
        <p:txBody>
          <a:bodyPr>
            <a:noAutofit/>
          </a:bodyPr>
          <a:lstStyle/>
          <a:p>
            <a:r>
              <a:rPr lang="en-US" sz="3600" dirty="0"/>
              <a:t>Cranial Morphology</a:t>
            </a:r>
          </a:p>
        </p:txBody>
      </p:sp>
      <p:pic>
        <p:nvPicPr>
          <p:cNvPr id="1028" name="Picture 4" descr="Image result for mammal te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6898617"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nophyodont, Diphyodont and... - Howard Farran DDS, MBA | Facebook">
            <a:extLst>
              <a:ext uri="{FF2B5EF4-FFF2-40B4-BE49-F238E27FC236}">
                <a16:creationId xmlns:a16="http://schemas.microsoft.com/office/drawing/2014/main" id="{29CE364E-6ACF-4427-B868-63EF351A6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00" y="1854201"/>
            <a:ext cx="4800600" cy="482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467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28600"/>
            <a:ext cx="5562600" cy="1143000"/>
          </a:xfrm>
        </p:spPr>
        <p:txBody>
          <a:bodyPr>
            <a:noAutofit/>
          </a:bodyPr>
          <a:lstStyle/>
          <a:p>
            <a:r>
              <a:rPr lang="en-US" sz="3600" dirty="0"/>
              <a:t>Post-Cranial Morphology</a:t>
            </a:r>
          </a:p>
        </p:txBody>
      </p:sp>
      <p:pic>
        <p:nvPicPr>
          <p:cNvPr id="3" name="Picture 4" descr="Image result for dog standing"/>
          <p:cNvPicPr>
            <a:picLocks noChangeAspect="1" noChangeArrowheads="1"/>
          </p:cNvPicPr>
          <p:nvPr/>
        </p:nvPicPr>
        <p:blipFill rotWithShape="1">
          <a:blip r:embed="rId2">
            <a:extLst>
              <a:ext uri="{28A0092B-C50C-407E-A947-70E740481C1C}">
                <a14:useLocalDpi xmlns:a14="http://schemas.microsoft.com/office/drawing/2010/main" val="0"/>
              </a:ext>
            </a:extLst>
          </a:blip>
          <a:srcRect t="14791" r="9383"/>
          <a:stretch>
            <a:fillRect/>
          </a:stretch>
        </p:blipFill>
        <p:spPr bwMode="auto">
          <a:xfrm>
            <a:off x="7834991" y="914399"/>
            <a:ext cx="4357009" cy="27270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eg bones of lizard"/>
          <p:cNvPicPr>
            <a:picLocks noChangeAspect="1" noChangeArrowheads="1"/>
          </p:cNvPicPr>
          <p:nvPr/>
        </p:nvPicPr>
        <p:blipFill rotWithShape="1">
          <a:blip r:embed="rId3">
            <a:extLst>
              <a:ext uri="{28A0092B-C50C-407E-A947-70E740481C1C}">
                <a14:useLocalDpi xmlns:a14="http://schemas.microsoft.com/office/drawing/2010/main" val="0"/>
              </a:ext>
            </a:extLst>
          </a:blip>
          <a:srcRect l="47059" t="35036" r="5882"/>
          <a:stretch/>
        </p:blipFill>
        <p:spPr bwMode="auto">
          <a:xfrm>
            <a:off x="152400" y="228600"/>
            <a:ext cx="3810000" cy="30275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iraffe neck b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744311"/>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tretching her back&#10;&#10;Description automatically generated">
            <a:extLst>
              <a:ext uri="{FF2B5EF4-FFF2-40B4-BE49-F238E27FC236}">
                <a16:creationId xmlns:a16="http://schemas.microsoft.com/office/drawing/2014/main" id="{3E81E84E-C8D8-7744-1D85-8ED4EB0D1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438106"/>
            <a:ext cx="5119600" cy="3419893"/>
          </a:xfrm>
          <a:prstGeom prst="rect">
            <a:avLst/>
          </a:prstGeom>
        </p:spPr>
      </p:pic>
      <p:pic>
        <p:nvPicPr>
          <p:cNvPr id="6" name="Picture 5" descr="A skeleton with red spine&#10;&#10;AI-generated content may be incorrect.">
            <a:extLst>
              <a:ext uri="{FF2B5EF4-FFF2-40B4-BE49-F238E27FC236}">
                <a16:creationId xmlns:a16="http://schemas.microsoft.com/office/drawing/2014/main" id="{FE9CC16A-E194-5352-D53B-32E18F24E4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152" y="3700252"/>
            <a:ext cx="2895600" cy="2895600"/>
          </a:xfrm>
          <a:prstGeom prst="rect">
            <a:avLst/>
          </a:prstGeom>
        </p:spPr>
      </p:pic>
      <p:pic>
        <p:nvPicPr>
          <p:cNvPr id="8" name="Picture 7" descr="A skeleton of a chameleon on a branch&#10;&#10;AI-generated content may be incorrect.">
            <a:extLst>
              <a:ext uri="{FF2B5EF4-FFF2-40B4-BE49-F238E27FC236}">
                <a16:creationId xmlns:a16="http://schemas.microsoft.com/office/drawing/2014/main" id="{77550F40-CB67-8E88-D7D8-C765CDCF0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271" y="3823077"/>
            <a:ext cx="3929329" cy="2895600"/>
          </a:xfrm>
          <a:prstGeom prst="rect">
            <a:avLst/>
          </a:prstGeom>
        </p:spPr>
      </p:pic>
    </p:spTree>
    <p:extLst>
      <p:ext uri="{BB962C8B-B14F-4D97-AF65-F5344CB8AC3E}">
        <p14:creationId xmlns:p14="http://schemas.microsoft.com/office/powerpoint/2010/main" val="247127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5638800" cy="1143000"/>
          </a:xfrm>
        </p:spPr>
        <p:txBody>
          <a:bodyPr>
            <a:noAutofit/>
          </a:bodyPr>
          <a:lstStyle/>
          <a:p>
            <a:r>
              <a:rPr lang="en-GB" sz="3600" dirty="0"/>
              <a:t>Mammal Evolutionary History</a:t>
            </a:r>
          </a:p>
        </p:txBody>
      </p:sp>
      <p:pic>
        <p:nvPicPr>
          <p:cNvPr id="2050" name="Picture 2" descr="http://www.radford.edu/jtso/GeologyofVirginia/Photos/Fossils/Periods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380" y="0"/>
            <a:ext cx="65176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reptile&#10;&#10;Description automatically generated">
            <a:extLst>
              <a:ext uri="{FF2B5EF4-FFF2-40B4-BE49-F238E27FC236}">
                <a16:creationId xmlns:a16="http://schemas.microsoft.com/office/drawing/2014/main" id="{EEACEF38-D81C-BC4F-F71E-0B101714B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23398"/>
            <a:ext cx="4640119" cy="2068897"/>
          </a:xfrm>
          <a:prstGeom prst="rect">
            <a:avLst/>
          </a:prstGeom>
        </p:spPr>
      </p:pic>
      <p:pic>
        <p:nvPicPr>
          <p:cNvPr id="6" name="Picture 5" descr="A green dinosaur with a white background&#10;&#10;Description automatically generated">
            <a:extLst>
              <a:ext uri="{FF2B5EF4-FFF2-40B4-BE49-F238E27FC236}">
                <a16:creationId xmlns:a16="http://schemas.microsoft.com/office/drawing/2014/main" id="{6359A2A1-7BFC-2234-FE6C-B27245E2F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547" y="3623553"/>
            <a:ext cx="3009900" cy="2134293"/>
          </a:xfrm>
          <a:prstGeom prst="rect">
            <a:avLst/>
          </a:prstGeom>
        </p:spPr>
      </p:pic>
      <p:pic>
        <p:nvPicPr>
          <p:cNvPr id="8" name="Picture 7" descr="A dinosaur in a field&#10;&#10;Description automatically generated with medium confidence">
            <a:extLst>
              <a:ext uri="{FF2B5EF4-FFF2-40B4-BE49-F238E27FC236}">
                <a16:creationId xmlns:a16="http://schemas.microsoft.com/office/drawing/2014/main" id="{3A0CA309-31CF-666F-5B15-05FD5FAD52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1838"/>
            <a:ext cx="3574688" cy="2210349"/>
          </a:xfrm>
          <a:prstGeom prst="rect">
            <a:avLst/>
          </a:prstGeom>
        </p:spPr>
      </p:pic>
    </p:spTree>
    <p:extLst>
      <p:ext uri="{BB962C8B-B14F-4D97-AF65-F5344CB8AC3E}">
        <p14:creationId xmlns:p14="http://schemas.microsoft.com/office/powerpoint/2010/main" val="3622117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ir | Biology for Majors II">
            <a:extLst>
              <a:ext uri="{FF2B5EF4-FFF2-40B4-BE49-F238E27FC236}">
                <a16:creationId xmlns:a16="http://schemas.microsoft.com/office/drawing/2014/main" id="{3A755573-7C08-47ED-AA53-7760B7CFF4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186"/>
          <a:stretch/>
        </p:blipFill>
        <p:spPr bwMode="auto">
          <a:xfrm>
            <a:off x="6248400" y="1143000"/>
            <a:ext cx="3657600" cy="54985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173032"/>
            <a:ext cx="10972800" cy="1143000"/>
          </a:xfrm>
        </p:spPr>
        <p:txBody>
          <a:bodyPr/>
          <a:lstStyle/>
          <a:p>
            <a:r>
              <a:rPr lang="en-US" dirty="0"/>
              <a:t>Skin </a:t>
            </a:r>
            <a:r>
              <a:rPr lang="en-US" dirty="0" err="1"/>
              <a:t>Synapomorphies</a:t>
            </a:r>
            <a:endParaRPr lang="en-US" dirty="0"/>
          </a:p>
        </p:txBody>
      </p:sp>
      <p:pic>
        <p:nvPicPr>
          <p:cNvPr id="2050" name="Picture 2" descr="Image result for cat hair standing 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90496"/>
            <a:ext cx="4775200" cy="4722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1E2F5E-81D3-41A9-86CF-B9EF9402E698}"/>
              </a:ext>
            </a:extLst>
          </p:cNvPr>
          <p:cNvSpPr txBox="1"/>
          <p:nvPr/>
        </p:nvSpPr>
        <p:spPr>
          <a:xfrm>
            <a:off x="4114800" y="6179854"/>
            <a:ext cx="2342308" cy="461665"/>
          </a:xfrm>
          <a:prstGeom prst="rect">
            <a:avLst/>
          </a:prstGeom>
          <a:noFill/>
        </p:spPr>
        <p:txBody>
          <a:bodyPr wrap="none" rtlCol="0">
            <a:spAutoFit/>
          </a:bodyPr>
          <a:lstStyle/>
          <a:p>
            <a:r>
              <a:rPr lang="en-US" sz="2400" b="1" dirty="0">
                <a:solidFill>
                  <a:schemeClr val="accent6">
                    <a:lumMod val="75000"/>
                  </a:schemeClr>
                </a:solidFill>
              </a:rPr>
              <a:t>Function of hair?</a:t>
            </a:r>
          </a:p>
        </p:txBody>
      </p:sp>
    </p:spTree>
    <p:extLst>
      <p:ext uri="{BB962C8B-B14F-4D97-AF65-F5344CB8AC3E}">
        <p14:creationId xmlns:p14="http://schemas.microsoft.com/office/powerpoint/2010/main" val="16143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C62C7-D064-D068-6449-13DE94951747}"/>
            </a:ext>
          </a:extLst>
        </p:cNvPr>
        <p:cNvGrpSpPr/>
        <p:nvPr/>
      </p:nvGrpSpPr>
      <p:grpSpPr>
        <a:xfrm>
          <a:off x="0" y="0"/>
          <a:ext cx="0" cy="0"/>
          <a:chOff x="0" y="0"/>
          <a:chExt cx="0" cy="0"/>
        </a:xfrm>
      </p:grpSpPr>
      <p:pic>
        <p:nvPicPr>
          <p:cNvPr id="7" name="Picture 6" descr="A diagram of a structure&#10;&#10;AI-generated content may be incorrect.">
            <a:extLst>
              <a:ext uri="{FF2B5EF4-FFF2-40B4-BE49-F238E27FC236}">
                <a16:creationId xmlns:a16="http://schemas.microsoft.com/office/drawing/2014/main" id="{AB6A015D-86F7-279A-0BA1-338EC3969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00" y="1493043"/>
            <a:ext cx="6883400" cy="3871913"/>
          </a:xfrm>
          <a:prstGeom prst="rect">
            <a:avLst/>
          </a:prstGeom>
        </p:spPr>
      </p:pic>
      <p:pic>
        <p:nvPicPr>
          <p:cNvPr id="9" name="Picture 8" descr="A diagram of the structure of the hair&#10;&#10;AI-generated content may be incorrect.">
            <a:extLst>
              <a:ext uri="{FF2B5EF4-FFF2-40B4-BE49-F238E27FC236}">
                <a16:creationId xmlns:a16="http://schemas.microsoft.com/office/drawing/2014/main" id="{D0FF89A1-98F3-620B-B85F-EC0A99D48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6807"/>
            <a:ext cx="6096000" cy="6306497"/>
          </a:xfrm>
          <a:prstGeom prst="rect">
            <a:avLst/>
          </a:prstGeom>
        </p:spPr>
      </p:pic>
    </p:spTree>
    <p:extLst>
      <p:ext uri="{BB962C8B-B14F-4D97-AF65-F5344CB8AC3E}">
        <p14:creationId xmlns:p14="http://schemas.microsoft.com/office/powerpoint/2010/main" val="2322644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5225-9DFE-ACDF-1788-316D079A441C}"/>
              </a:ext>
            </a:extLst>
          </p:cNvPr>
          <p:cNvSpPr>
            <a:spLocks noGrp="1"/>
          </p:cNvSpPr>
          <p:nvPr>
            <p:ph type="title"/>
          </p:nvPr>
        </p:nvSpPr>
        <p:spPr/>
        <p:txBody>
          <a:bodyPr/>
          <a:lstStyle/>
          <a:p>
            <a:r>
              <a:rPr lang="en-US" dirty="0"/>
              <a:t>Types of Hair</a:t>
            </a:r>
          </a:p>
        </p:txBody>
      </p:sp>
      <p:pic>
        <p:nvPicPr>
          <p:cNvPr id="7" name="Picture 6" descr="A close-up of a fire&#10;&#10;AI-generated content may be incorrect.">
            <a:extLst>
              <a:ext uri="{FF2B5EF4-FFF2-40B4-BE49-F238E27FC236}">
                <a16:creationId xmlns:a16="http://schemas.microsoft.com/office/drawing/2014/main" id="{09EBD2D3-226D-A554-2E7C-AD5F9877E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417638"/>
            <a:ext cx="6553200" cy="5323215"/>
          </a:xfrm>
          <a:prstGeom prst="rect">
            <a:avLst/>
          </a:prstGeom>
        </p:spPr>
      </p:pic>
      <p:pic>
        <p:nvPicPr>
          <p:cNvPr id="9" name="Picture 8" descr="A cat with green eyes&#10;&#10;AI-generated content may be incorrect.">
            <a:extLst>
              <a:ext uri="{FF2B5EF4-FFF2-40B4-BE49-F238E27FC236}">
                <a16:creationId xmlns:a16="http://schemas.microsoft.com/office/drawing/2014/main" id="{C303E589-7E69-D404-0C6B-3FE79E785C04}"/>
              </a:ext>
            </a:extLst>
          </p:cNvPr>
          <p:cNvPicPr>
            <a:picLocks noChangeAspect="1"/>
          </p:cNvPicPr>
          <p:nvPr/>
        </p:nvPicPr>
        <p:blipFill>
          <a:blip r:embed="rId3" cstate="print">
            <a:extLst>
              <a:ext uri="{28A0092B-C50C-407E-A947-70E740481C1C}">
                <a14:useLocalDpi xmlns:a14="http://schemas.microsoft.com/office/drawing/2010/main" val="0"/>
              </a:ext>
            </a:extLst>
          </a:blip>
          <a:srcRect l="12358" r="11945"/>
          <a:stretch>
            <a:fillRect/>
          </a:stretch>
        </p:blipFill>
        <p:spPr>
          <a:xfrm>
            <a:off x="228600" y="1351270"/>
            <a:ext cx="4953000" cy="2571516"/>
          </a:xfrm>
          <a:prstGeom prst="rect">
            <a:avLst/>
          </a:prstGeom>
        </p:spPr>
      </p:pic>
      <p:pic>
        <p:nvPicPr>
          <p:cNvPr id="13" name="Picture 12" descr="A porcupine standing in mud&#10;&#10;AI-generated content may be incorrect.">
            <a:extLst>
              <a:ext uri="{FF2B5EF4-FFF2-40B4-BE49-F238E27FC236}">
                <a16:creationId xmlns:a16="http://schemas.microsoft.com/office/drawing/2014/main" id="{8E69E4E8-6AE0-CD0F-0491-3638113FF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162" y="4086429"/>
            <a:ext cx="4495800" cy="2528888"/>
          </a:xfrm>
          <a:prstGeom prst="rect">
            <a:avLst/>
          </a:prstGeom>
        </p:spPr>
      </p:pic>
    </p:spTree>
    <p:extLst>
      <p:ext uri="{BB962C8B-B14F-4D97-AF65-F5344CB8AC3E}">
        <p14:creationId xmlns:p14="http://schemas.microsoft.com/office/powerpoint/2010/main" val="6399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21FE-4C8D-D421-745A-4361B57010FC}"/>
              </a:ext>
            </a:extLst>
          </p:cNvPr>
          <p:cNvSpPr>
            <a:spLocks noGrp="1"/>
          </p:cNvSpPr>
          <p:nvPr>
            <p:ph type="title"/>
          </p:nvPr>
        </p:nvSpPr>
        <p:spPr/>
        <p:txBody>
          <a:bodyPr/>
          <a:lstStyle/>
          <a:p>
            <a:r>
              <a:rPr lang="en-US" dirty="0"/>
              <a:t>Hair Growth</a:t>
            </a:r>
          </a:p>
        </p:txBody>
      </p:sp>
      <p:sp>
        <p:nvSpPr>
          <p:cNvPr id="3" name="Content Placeholder 2">
            <a:extLst>
              <a:ext uri="{FF2B5EF4-FFF2-40B4-BE49-F238E27FC236}">
                <a16:creationId xmlns:a16="http://schemas.microsoft.com/office/drawing/2014/main" id="{8B508B08-0A7D-018C-9F89-D2BF112F096F}"/>
              </a:ext>
            </a:extLst>
          </p:cNvPr>
          <p:cNvSpPr>
            <a:spLocks noGrp="1"/>
          </p:cNvSpPr>
          <p:nvPr>
            <p:ph idx="1"/>
          </p:nvPr>
        </p:nvSpPr>
        <p:spPr/>
        <p:txBody>
          <a:bodyPr/>
          <a:lstStyle/>
          <a:p>
            <a:r>
              <a:rPr lang="en-US" dirty="0">
                <a:solidFill>
                  <a:schemeClr val="accent6">
                    <a:lumMod val="75000"/>
                  </a:schemeClr>
                </a:solidFill>
              </a:rPr>
              <a:t>Does hair grow in continuously or in cycles or?</a:t>
            </a:r>
          </a:p>
        </p:txBody>
      </p:sp>
      <p:pic>
        <p:nvPicPr>
          <p:cNvPr id="5" name="Picture 4" descr="Diagram of hair growth cycle&#10;&#10;AI-generated content may be incorrect.">
            <a:extLst>
              <a:ext uri="{FF2B5EF4-FFF2-40B4-BE49-F238E27FC236}">
                <a16:creationId xmlns:a16="http://schemas.microsoft.com/office/drawing/2014/main" id="{F5954051-F6B4-CC50-6187-8CD2A6C32C2E}"/>
              </a:ext>
            </a:extLst>
          </p:cNvPr>
          <p:cNvPicPr>
            <a:picLocks noChangeAspect="1"/>
          </p:cNvPicPr>
          <p:nvPr/>
        </p:nvPicPr>
        <p:blipFill>
          <a:blip r:embed="rId3" cstate="print">
            <a:extLst>
              <a:ext uri="{28A0092B-C50C-407E-A947-70E740481C1C}">
                <a14:useLocalDpi xmlns:a14="http://schemas.microsoft.com/office/drawing/2010/main" val="0"/>
              </a:ext>
            </a:extLst>
          </a:blip>
          <a:srcRect t="11168"/>
          <a:stretch>
            <a:fillRect/>
          </a:stretch>
        </p:blipFill>
        <p:spPr>
          <a:xfrm>
            <a:off x="1257300" y="2239352"/>
            <a:ext cx="9677400" cy="4409177"/>
          </a:xfrm>
          <a:prstGeom prst="rect">
            <a:avLst/>
          </a:prstGeom>
        </p:spPr>
      </p:pic>
    </p:spTree>
    <p:extLst>
      <p:ext uri="{BB962C8B-B14F-4D97-AF65-F5344CB8AC3E}">
        <p14:creationId xmlns:p14="http://schemas.microsoft.com/office/powerpoint/2010/main" val="161976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ccrine gland"/>
          <p:cNvPicPr>
            <a:picLocks noChangeAspect="1" noChangeArrowheads="1"/>
          </p:cNvPicPr>
          <p:nvPr/>
        </p:nvPicPr>
        <p:blipFill rotWithShape="1">
          <a:blip r:embed="rId2">
            <a:extLst>
              <a:ext uri="{28A0092B-C50C-407E-A947-70E740481C1C}">
                <a14:useLocalDpi xmlns:a14="http://schemas.microsoft.com/office/drawing/2010/main" val="0"/>
              </a:ext>
            </a:extLst>
          </a:blip>
          <a:srcRect l="9537"/>
          <a:stretch/>
        </p:blipFill>
        <p:spPr bwMode="auto">
          <a:xfrm>
            <a:off x="685800" y="1549808"/>
            <a:ext cx="5715000" cy="50891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ebaceous gland"/>
          <p:cNvPicPr>
            <a:picLocks noChangeAspect="1" noChangeArrowheads="1"/>
          </p:cNvPicPr>
          <p:nvPr/>
        </p:nvPicPr>
        <p:blipFill rotWithShape="1">
          <a:blip r:embed="rId3">
            <a:extLst>
              <a:ext uri="{28A0092B-C50C-407E-A947-70E740481C1C}">
                <a14:useLocalDpi xmlns:a14="http://schemas.microsoft.com/office/drawing/2010/main" val="0"/>
              </a:ext>
            </a:extLst>
          </a:blip>
          <a:srcRect r="53041"/>
          <a:stretch/>
        </p:blipFill>
        <p:spPr bwMode="auto">
          <a:xfrm>
            <a:off x="-4910138" y="1417638"/>
            <a:ext cx="3578225" cy="41433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pocrine glands"/>
          <p:cNvPicPr>
            <a:picLocks noChangeAspect="1" noChangeArrowheads="1"/>
          </p:cNvPicPr>
          <p:nvPr/>
        </p:nvPicPr>
        <p:blipFill rotWithShape="1">
          <a:blip r:embed="rId4">
            <a:extLst>
              <a:ext uri="{28A0092B-C50C-407E-A947-70E740481C1C}">
                <a14:useLocalDpi xmlns:a14="http://schemas.microsoft.com/office/drawing/2010/main" val="0"/>
              </a:ext>
            </a:extLst>
          </a:blip>
          <a:srcRect l="61632" t="29097"/>
          <a:stretch/>
        </p:blipFill>
        <p:spPr bwMode="auto">
          <a:xfrm>
            <a:off x="6632576" y="1333152"/>
            <a:ext cx="3986260" cy="5524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77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4"/>
            <a:ext cx="5638800" cy="3047996"/>
          </a:xfrm>
        </p:spPr>
        <p:txBody>
          <a:bodyPr>
            <a:normAutofit fontScale="92500" lnSpcReduction="20000"/>
          </a:bodyPr>
          <a:lstStyle/>
          <a:p>
            <a:pPr marL="0" indent="0">
              <a:buNone/>
            </a:pPr>
            <a:r>
              <a:rPr lang="en-US" sz="2800" b="1" dirty="0"/>
              <a:t>White fat</a:t>
            </a:r>
          </a:p>
          <a:p>
            <a:r>
              <a:rPr lang="en-US" sz="3000" dirty="0"/>
              <a:t>Found in all vertebrates</a:t>
            </a:r>
          </a:p>
          <a:p>
            <a:r>
              <a:rPr lang="en-US" sz="3000" dirty="0"/>
              <a:t>Subcutaneous</a:t>
            </a:r>
          </a:p>
          <a:p>
            <a:r>
              <a:rPr lang="en-US" sz="3000" dirty="0"/>
              <a:t>Large cell with no mitochondria</a:t>
            </a:r>
          </a:p>
          <a:p>
            <a:r>
              <a:rPr lang="en-US" sz="3000" dirty="0"/>
              <a:t>Associated with organs</a:t>
            </a:r>
          </a:p>
          <a:p>
            <a:r>
              <a:rPr lang="en-US" sz="3000" dirty="0"/>
              <a:t>Associated with joints</a:t>
            </a:r>
          </a:p>
          <a:p>
            <a:r>
              <a:rPr lang="en-US" sz="3000" dirty="0">
                <a:solidFill>
                  <a:schemeClr val="accent6">
                    <a:lumMod val="75000"/>
                  </a:schemeClr>
                </a:solidFill>
              </a:rPr>
              <a:t>Functions?</a:t>
            </a:r>
            <a:endParaRPr lang="en-GB" sz="3000" dirty="0">
              <a:solidFill>
                <a:schemeClr val="accent6">
                  <a:lumMod val="75000"/>
                </a:schemeClr>
              </a:solidFill>
            </a:endParaRPr>
          </a:p>
        </p:txBody>
      </p:sp>
      <p:pic>
        <p:nvPicPr>
          <p:cNvPr id="2050" name="Picture 2" descr="http://adkblog.s3.amazonaws.com/content/uploads/2013/10/Brown-white-fat-213x300.jpg"/>
          <p:cNvPicPr>
            <a:picLocks noChangeAspect="1" noChangeArrowheads="1"/>
          </p:cNvPicPr>
          <p:nvPr/>
        </p:nvPicPr>
        <p:blipFill rotWithShape="1">
          <a:blip r:embed="rId3">
            <a:extLst>
              <a:ext uri="{28A0092B-C50C-407E-A947-70E740481C1C}">
                <a14:useLocalDpi xmlns:a14="http://schemas.microsoft.com/office/drawing/2010/main" val="0"/>
              </a:ext>
            </a:extLst>
          </a:blip>
          <a:srcRect l="3448" t="3673" r="3448" b="59603"/>
          <a:stretch/>
        </p:blipFill>
        <p:spPr bwMode="auto">
          <a:xfrm>
            <a:off x="6930392" y="3990389"/>
            <a:ext cx="4937758"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37535" y="3685593"/>
            <a:ext cx="5658465" cy="30479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t>Brown fat</a:t>
            </a:r>
          </a:p>
          <a:p>
            <a:r>
              <a:rPr lang="en-US" sz="2800" dirty="0"/>
              <a:t>Many small cells, lots of </a:t>
            </a:r>
            <a:r>
              <a:rPr lang="en-US" sz="2800" dirty="0" err="1"/>
              <a:t>mito</a:t>
            </a:r>
            <a:endParaRPr lang="en-US" sz="2800" dirty="0"/>
          </a:p>
          <a:p>
            <a:r>
              <a:rPr lang="en-US" sz="2800" dirty="0"/>
              <a:t>Generates heat (10x)</a:t>
            </a:r>
          </a:p>
          <a:p>
            <a:r>
              <a:rPr lang="en-US" sz="2800" dirty="0">
                <a:solidFill>
                  <a:schemeClr val="accent6">
                    <a:lumMod val="75000"/>
                  </a:schemeClr>
                </a:solidFill>
              </a:rPr>
              <a:t>What specific “groups” of mammals is it likely important?</a:t>
            </a:r>
          </a:p>
          <a:p>
            <a:r>
              <a:rPr lang="en-US" sz="2800" dirty="0">
                <a:solidFill>
                  <a:schemeClr val="accent6">
                    <a:lumMod val="75000"/>
                  </a:schemeClr>
                </a:solidFill>
              </a:rPr>
              <a:t>Where is it found?</a:t>
            </a:r>
          </a:p>
        </p:txBody>
      </p:sp>
      <p:pic>
        <p:nvPicPr>
          <p:cNvPr id="6" name="Picture 2" descr="http://adkblog.s3.amazonaws.com/content/uploads/2013/10/Brown-white-fat-213x300.jpg"/>
          <p:cNvPicPr>
            <a:picLocks noChangeAspect="1" noChangeArrowheads="1"/>
          </p:cNvPicPr>
          <p:nvPr/>
        </p:nvPicPr>
        <p:blipFill rotWithShape="1">
          <a:blip r:embed="rId3">
            <a:extLst>
              <a:ext uri="{28A0092B-C50C-407E-A947-70E740481C1C}">
                <a14:useLocalDpi xmlns:a14="http://schemas.microsoft.com/office/drawing/2010/main" val="0"/>
              </a:ext>
            </a:extLst>
          </a:blip>
          <a:srcRect l="3448" t="50190" r="3448" b="10638"/>
          <a:stretch/>
        </p:blipFill>
        <p:spPr bwMode="auto">
          <a:xfrm>
            <a:off x="7239000" y="152400"/>
            <a:ext cx="46291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565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3775" y="104653"/>
            <a:ext cx="4267200" cy="1143000"/>
          </a:xfrm>
        </p:spPr>
        <p:txBody>
          <a:bodyPr/>
          <a:lstStyle/>
          <a:p>
            <a:r>
              <a:rPr lang="en-US" dirty="0"/>
              <a:t>Red Blood Cells</a:t>
            </a:r>
            <a:endParaRPr lang="en-GB" dirty="0"/>
          </a:p>
        </p:txBody>
      </p:sp>
      <p:pic>
        <p:nvPicPr>
          <p:cNvPr id="3074" name="Picture 2" descr="https://upload.wikimedia.org/wikipedia/commons/e/ed/Newblood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209"/>
            <a:ext cx="6705600" cy="65807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evegallik.org/sites/all/images/BloodCells.jpg"/>
          <p:cNvPicPr>
            <a:picLocks noChangeAspect="1" noChangeArrowheads="1"/>
          </p:cNvPicPr>
          <p:nvPr/>
        </p:nvPicPr>
        <p:blipFill rotWithShape="1">
          <a:blip r:embed="rId3">
            <a:extLst>
              <a:ext uri="{28A0092B-C50C-407E-A947-70E740481C1C}">
                <a14:useLocalDpi xmlns:a14="http://schemas.microsoft.com/office/drawing/2010/main" val="0"/>
              </a:ext>
            </a:extLst>
          </a:blip>
          <a:srcRect l="-2000" r="44320"/>
          <a:stretch/>
        </p:blipFill>
        <p:spPr bwMode="auto">
          <a:xfrm>
            <a:off x="8305800" y="1371600"/>
            <a:ext cx="2343150" cy="26486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imgc.allpostersimages.com/images/P-473-488-90/72/7272/5WXT100Z/posters/steve-gschmeissner-bird-red-blood-cells-s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44184"/>
            <a:ext cx="3505200" cy="2630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F896C8-FAFE-4F86-8744-0DBD1F4C3487}"/>
              </a:ext>
            </a:extLst>
          </p:cNvPr>
          <p:cNvSpPr txBox="1"/>
          <p:nvPr/>
        </p:nvSpPr>
        <p:spPr>
          <a:xfrm>
            <a:off x="7010400" y="6126168"/>
            <a:ext cx="3048000" cy="646331"/>
          </a:xfrm>
          <a:prstGeom prst="rect">
            <a:avLst/>
          </a:prstGeom>
          <a:noFill/>
        </p:spPr>
        <p:txBody>
          <a:bodyPr wrap="square" rtlCol="0">
            <a:spAutoFit/>
          </a:bodyPr>
          <a:lstStyle/>
          <a:p>
            <a:r>
              <a:rPr lang="en-US" b="1" dirty="0">
                <a:solidFill>
                  <a:schemeClr val="bg1"/>
                </a:solidFill>
              </a:rPr>
              <a:t>Non-mammal vertebrate red-blood cell</a:t>
            </a:r>
          </a:p>
        </p:txBody>
      </p:sp>
    </p:spTree>
    <p:extLst>
      <p:ext uri="{BB962C8B-B14F-4D97-AF65-F5344CB8AC3E}">
        <p14:creationId xmlns:p14="http://schemas.microsoft.com/office/powerpoint/2010/main" val="3209185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heultimatecatwebsite.com/uploads/1/1/0/8/11083235/7101596_orig.jpg?2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6721"/>
            <a:ext cx="421957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2.staticflickr.com/4/3006/2995943958_c3d212fd86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465" y="4127719"/>
            <a:ext cx="355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pitara.com/wordpress/wp-content/uploads/2001/03/human-nail-anatomy.jpg"/>
          <p:cNvPicPr>
            <a:picLocks noChangeAspect="1" noChangeArrowheads="1"/>
          </p:cNvPicPr>
          <p:nvPr/>
        </p:nvPicPr>
        <p:blipFill rotWithShape="1">
          <a:blip r:embed="rId4">
            <a:extLst>
              <a:ext uri="{28A0092B-C50C-407E-A947-70E740481C1C}">
                <a14:useLocalDpi xmlns:a14="http://schemas.microsoft.com/office/drawing/2010/main" val="0"/>
              </a:ext>
            </a:extLst>
          </a:blip>
          <a:srcRect r="28552"/>
          <a:stretch/>
        </p:blipFill>
        <p:spPr bwMode="auto">
          <a:xfrm>
            <a:off x="3304273" y="2460523"/>
            <a:ext cx="3912155" cy="23698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urodressage.com/equestrian/sites/default/files/data/images/12_usa_hoof_0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7800" y="2733705"/>
            <a:ext cx="290512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infovisual.info/02/img_en/073%20Structure%20of%20a%20horse%20hoof.jpg"/>
          <p:cNvPicPr>
            <a:picLocks noChangeAspect="1" noChangeArrowheads="1"/>
          </p:cNvPicPr>
          <p:nvPr/>
        </p:nvPicPr>
        <p:blipFill rotWithShape="1">
          <a:blip r:embed="rId6">
            <a:extLst>
              <a:ext uri="{28A0092B-C50C-407E-A947-70E740481C1C}">
                <a14:useLocalDpi xmlns:a14="http://schemas.microsoft.com/office/drawing/2010/main" val="0"/>
              </a:ext>
            </a:extLst>
          </a:blip>
          <a:srcRect l="26391" r="25696" b="34538"/>
          <a:stretch/>
        </p:blipFill>
        <p:spPr bwMode="auto">
          <a:xfrm>
            <a:off x="7239000" y="2733704"/>
            <a:ext cx="2052161" cy="1823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ottom Of Elk And Deer Hoof Stock Photo, Picture And Royalty Free Image.  Image 18245902.">
            <a:extLst>
              <a:ext uri="{FF2B5EF4-FFF2-40B4-BE49-F238E27FC236}">
                <a16:creationId xmlns:a16="http://schemas.microsoft.com/office/drawing/2014/main" id="{645E22CB-B09E-4674-AE7A-25E6A9A3E9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1563" y="4937588"/>
            <a:ext cx="2838590" cy="1890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55C282-D519-DC0F-A900-3F0915F80F59}"/>
              </a:ext>
            </a:extLst>
          </p:cNvPr>
          <p:cNvSpPr txBox="1"/>
          <p:nvPr/>
        </p:nvSpPr>
        <p:spPr>
          <a:xfrm>
            <a:off x="502633" y="457200"/>
            <a:ext cx="5486400" cy="1077218"/>
          </a:xfrm>
          <a:prstGeom prst="rect">
            <a:avLst/>
          </a:prstGeom>
          <a:noFill/>
        </p:spPr>
        <p:txBody>
          <a:bodyPr wrap="square" rtlCol="0">
            <a:spAutoFit/>
          </a:bodyPr>
          <a:lstStyle/>
          <a:p>
            <a:r>
              <a:rPr lang="en-US" sz="3200" dirty="0"/>
              <a:t>Mammal digits have evolved special structures at tip</a:t>
            </a:r>
          </a:p>
        </p:txBody>
      </p:sp>
      <p:sp>
        <p:nvSpPr>
          <p:cNvPr id="4" name="TextBox 3">
            <a:extLst>
              <a:ext uri="{FF2B5EF4-FFF2-40B4-BE49-F238E27FC236}">
                <a16:creationId xmlns:a16="http://schemas.microsoft.com/office/drawing/2014/main" id="{2BDFC29E-0425-65E6-0D94-94E28AC48CE2}"/>
              </a:ext>
            </a:extLst>
          </p:cNvPr>
          <p:cNvSpPr txBox="1"/>
          <p:nvPr/>
        </p:nvSpPr>
        <p:spPr>
          <a:xfrm>
            <a:off x="991761" y="2247507"/>
            <a:ext cx="1866217" cy="954107"/>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chemeClr val="accent6">
                    <a:lumMod val="75000"/>
                  </a:schemeClr>
                </a:solidFill>
              </a:rPr>
              <a:t>Made of?</a:t>
            </a:r>
          </a:p>
          <a:p>
            <a:pPr marL="285750" indent="-285750">
              <a:buFont typeface="Arial" panose="020B0604020202020204" pitchFamily="34" charset="0"/>
              <a:buChar char="•"/>
            </a:pPr>
            <a:r>
              <a:rPr lang="en-US" sz="2800" dirty="0">
                <a:solidFill>
                  <a:schemeClr val="accent6">
                    <a:lumMod val="75000"/>
                  </a:schemeClr>
                </a:solidFill>
              </a:rPr>
              <a:t>Aid in?</a:t>
            </a:r>
          </a:p>
        </p:txBody>
      </p:sp>
    </p:spTree>
    <p:extLst>
      <p:ext uri="{BB962C8B-B14F-4D97-AF65-F5344CB8AC3E}">
        <p14:creationId xmlns:p14="http://schemas.microsoft.com/office/powerpoint/2010/main" val="243717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http://www.thetaxidermystore.com/media/catalog/product/cache/1/image/9df78eab33525d08d6e5fb8d27136e95/1/0/10795_-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4297" y="2788286"/>
            <a:ext cx="3795077" cy="379507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pronghorn horn she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204" y="164734"/>
            <a:ext cx="3578225" cy="26883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BC8A04-8376-49EE-8DEB-ACE126154FF0}"/>
              </a:ext>
            </a:extLst>
          </p:cNvPr>
          <p:cNvPicPr>
            <a:picLocks noChangeAspect="1"/>
          </p:cNvPicPr>
          <p:nvPr/>
        </p:nvPicPr>
        <p:blipFill rotWithShape="1">
          <a:blip r:embed="rId4">
            <a:extLst>
              <a:ext uri="{28A0092B-C50C-407E-A947-70E740481C1C}">
                <a14:useLocalDpi xmlns:a14="http://schemas.microsoft.com/office/drawing/2010/main" val="0"/>
              </a:ext>
            </a:extLst>
          </a:blip>
          <a:srcRect t="16667" b="6667"/>
          <a:stretch/>
        </p:blipFill>
        <p:spPr>
          <a:xfrm>
            <a:off x="228600" y="-1"/>
            <a:ext cx="6463504" cy="6607137"/>
          </a:xfrm>
          <a:prstGeom prst="rect">
            <a:avLst/>
          </a:prstGeom>
        </p:spPr>
      </p:pic>
      <p:sp>
        <p:nvSpPr>
          <p:cNvPr id="9" name="TextBox 8">
            <a:extLst>
              <a:ext uri="{FF2B5EF4-FFF2-40B4-BE49-F238E27FC236}">
                <a16:creationId xmlns:a16="http://schemas.microsoft.com/office/drawing/2014/main" id="{1398AD65-7C08-495E-B37E-8597CE710337}"/>
              </a:ext>
            </a:extLst>
          </p:cNvPr>
          <p:cNvSpPr txBox="1"/>
          <p:nvPr/>
        </p:nvSpPr>
        <p:spPr>
          <a:xfrm>
            <a:off x="3200400" y="5921198"/>
            <a:ext cx="3352800" cy="646331"/>
          </a:xfrm>
          <a:prstGeom prst="rect">
            <a:avLst/>
          </a:prstGeom>
          <a:noFill/>
        </p:spPr>
        <p:txBody>
          <a:bodyPr wrap="square">
            <a:spAutoFit/>
          </a:bodyPr>
          <a:lstStyle/>
          <a:p>
            <a:r>
              <a:rPr lang="en-US" dirty="0">
                <a:hlinkClick r:id="rId5"/>
              </a:rPr>
              <a:t>https://www.youtube.com/watch?v=MqLrY1rmUUE</a:t>
            </a:r>
            <a:r>
              <a:rPr lang="en-US" dirty="0"/>
              <a:t> </a:t>
            </a:r>
          </a:p>
        </p:txBody>
      </p:sp>
    </p:spTree>
    <p:extLst>
      <p:ext uri="{BB962C8B-B14F-4D97-AF65-F5344CB8AC3E}">
        <p14:creationId xmlns:p14="http://schemas.microsoft.com/office/powerpoint/2010/main" val="3385196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BCB4C-62A6-FC72-ACF1-06FA74B1D3C0}"/>
              </a:ext>
            </a:extLst>
          </p:cNvPr>
          <p:cNvSpPr>
            <a:spLocks noGrp="1"/>
          </p:cNvSpPr>
          <p:nvPr>
            <p:ph type="title"/>
          </p:nvPr>
        </p:nvSpPr>
        <p:spPr/>
        <p:txBody>
          <a:bodyPr/>
          <a:lstStyle/>
          <a:p>
            <a:endParaRPr lang="en-US"/>
          </a:p>
        </p:txBody>
      </p:sp>
      <p:pic>
        <p:nvPicPr>
          <p:cNvPr id="5" name="Content Placeholder 4" descr="A rhino lying on the ground&#10;&#10;AI-generated content may be incorrect.">
            <a:extLst>
              <a:ext uri="{FF2B5EF4-FFF2-40B4-BE49-F238E27FC236}">
                <a16:creationId xmlns:a16="http://schemas.microsoft.com/office/drawing/2014/main" id="{60CE21BF-D9F1-F51B-870D-6FFDB8DBA1D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7162800" cy="4028951"/>
          </a:xfrm>
        </p:spPr>
      </p:pic>
      <p:pic>
        <p:nvPicPr>
          <p:cNvPr id="7" name="Picture 6" descr="A rhinoceros with a bloody face&#10;&#10;AI-generated content may be incorrect.">
            <a:extLst>
              <a:ext uri="{FF2B5EF4-FFF2-40B4-BE49-F238E27FC236}">
                <a16:creationId xmlns:a16="http://schemas.microsoft.com/office/drawing/2014/main" id="{489EFD8E-ECAA-597A-CE7C-C61437E0C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82000" y="0"/>
            <a:ext cx="3810000" cy="3810000"/>
          </a:xfrm>
          <a:prstGeom prst="rect">
            <a:avLst/>
          </a:prstGeom>
        </p:spPr>
      </p:pic>
      <p:sp>
        <p:nvSpPr>
          <p:cNvPr id="8" name="TextBox 7">
            <a:extLst>
              <a:ext uri="{FF2B5EF4-FFF2-40B4-BE49-F238E27FC236}">
                <a16:creationId xmlns:a16="http://schemas.microsoft.com/office/drawing/2014/main" id="{714551DC-4958-5E33-4388-12F4900044AB}"/>
              </a:ext>
            </a:extLst>
          </p:cNvPr>
          <p:cNvSpPr txBox="1"/>
          <p:nvPr/>
        </p:nvSpPr>
        <p:spPr>
          <a:xfrm>
            <a:off x="1409813" y="4228725"/>
            <a:ext cx="9642704" cy="523220"/>
          </a:xfrm>
          <a:prstGeom prst="rect">
            <a:avLst/>
          </a:prstGeom>
          <a:noFill/>
        </p:spPr>
        <p:txBody>
          <a:bodyPr wrap="none" rtlCol="0">
            <a:spAutoFit/>
          </a:bodyPr>
          <a:lstStyle/>
          <a:p>
            <a:r>
              <a:rPr lang="en-US" sz="2800" dirty="0">
                <a:solidFill>
                  <a:schemeClr val="accent6">
                    <a:lumMod val="75000"/>
                  </a:schemeClr>
                </a:solidFill>
              </a:rPr>
              <a:t>Why is poaching such a big deal? Can they live without the horn?</a:t>
            </a:r>
          </a:p>
        </p:txBody>
      </p:sp>
      <p:pic>
        <p:nvPicPr>
          <p:cNvPr id="10" name="Picture 9" descr="A collage of fossilized animals&#10;&#10;AI-generated content may be incorrect.">
            <a:extLst>
              <a:ext uri="{FF2B5EF4-FFF2-40B4-BE49-F238E27FC236}">
                <a16:creationId xmlns:a16="http://schemas.microsoft.com/office/drawing/2014/main" id="{E700053A-6CC2-85D8-A985-BA967549447E}"/>
              </a:ext>
            </a:extLst>
          </p:cNvPr>
          <p:cNvPicPr>
            <a:picLocks noChangeAspect="1"/>
          </p:cNvPicPr>
          <p:nvPr/>
        </p:nvPicPr>
        <p:blipFill>
          <a:blip r:embed="rId4">
            <a:extLst>
              <a:ext uri="{28A0092B-C50C-407E-A947-70E740481C1C}">
                <a14:useLocalDpi xmlns:a14="http://schemas.microsoft.com/office/drawing/2010/main" val="0"/>
              </a:ext>
            </a:extLst>
          </a:blip>
          <a:srcRect l="22848" b="56480"/>
          <a:stretch>
            <a:fillRect/>
          </a:stretch>
        </p:blipFill>
        <p:spPr>
          <a:xfrm>
            <a:off x="3048000" y="5031044"/>
            <a:ext cx="6615826" cy="1819582"/>
          </a:xfrm>
          <a:prstGeom prst="rect">
            <a:avLst/>
          </a:prstGeom>
        </p:spPr>
      </p:pic>
    </p:spTree>
    <p:extLst>
      <p:ext uri="{BB962C8B-B14F-4D97-AF65-F5344CB8AC3E}">
        <p14:creationId xmlns:p14="http://schemas.microsoft.com/office/powerpoint/2010/main" val="364690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951E7D-96F3-03A2-2E42-63F0BCAEE4B3}"/>
              </a:ext>
            </a:extLst>
          </p:cNvPr>
          <p:cNvPicPr>
            <a:picLocks noChangeAspect="1"/>
          </p:cNvPicPr>
          <p:nvPr/>
        </p:nvPicPr>
        <p:blipFill>
          <a:blip r:embed="rId2"/>
          <a:stretch>
            <a:fillRect/>
          </a:stretch>
        </p:blipFill>
        <p:spPr>
          <a:xfrm>
            <a:off x="2514600" y="653055"/>
            <a:ext cx="7848599" cy="5551890"/>
          </a:xfrm>
          <a:prstGeom prst="rect">
            <a:avLst/>
          </a:prstGeom>
        </p:spPr>
      </p:pic>
    </p:spTree>
    <p:extLst>
      <p:ext uri="{BB962C8B-B14F-4D97-AF65-F5344CB8AC3E}">
        <p14:creationId xmlns:p14="http://schemas.microsoft.com/office/powerpoint/2010/main" val="1451411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Urogenital System</a:t>
            </a:r>
            <a:endParaRPr lang="en-GB" dirty="0"/>
          </a:p>
        </p:txBody>
      </p:sp>
      <p:sp>
        <p:nvSpPr>
          <p:cNvPr id="3" name="Content Placeholder 2"/>
          <p:cNvSpPr>
            <a:spLocks noGrp="1"/>
          </p:cNvSpPr>
          <p:nvPr>
            <p:ph idx="1"/>
          </p:nvPr>
        </p:nvSpPr>
        <p:spPr>
          <a:xfrm>
            <a:off x="507052" y="1284090"/>
            <a:ext cx="11684947" cy="4525963"/>
          </a:xfrm>
        </p:spPr>
        <p:txBody>
          <a:bodyPr/>
          <a:lstStyle/>
          <a:p>
            <a:r>
              <a:rPr lang="en-GB" dirty="0"/>
              <a:t>Cloaca – ancestral </a:t>
            </a:r>
            <a:r>
              <a:rPr lang="en-GB" dirty="0">
                <a:solidFill>
                  <a:schemeClr val="accent6">
                    <a:lumMod val="75000"/>
                  </a:schemeClr>
                </a:solidFill>
              </a:rPr>
              <a:t>opening for ?</a:t>
            </a:r>
          </a:p>
          <a:p>
            <a:r>
              <a:rPr lang="en-GB" dirty="0"/>
              <a:t>Mammals – replaced by separate openings</a:t>
            </a:r>
          </a:p>
        </p:txBody>
      </p:sp>
      <p:pic>
        <p:nvPicPr>
          <p:cNvPr id="4098" name="Picture 2" descr="http://1.bp.blogspot.com/-2V4Fl4GgSBw/TZu8ljLzY_I/AAAAAAAAGXg/uRkqkz_N0qU/s1600/20110405_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4231185"/>
            <a:ext cx="3810000" cy="25300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natgeocreative.com/comp/04/152/1517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189" y="1293922"/>
            <a:ext cx="3783211" cy="25246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kinja-img.com/gawker-media/image/upload/s--LIwWPEs7--/c_fit,fl_progressive,q_80,w_636/18ha55yjdnork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26" y="3670384"/>
            <a:ext cx="4046220" cy="303466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i0.wp.com/images.sodahead.com/profiles/0/0/1/0/4/0/9/7/3/Walrus-baculum-65787678613.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9780" y="4231185"/>
            <a:ext cx="3648074" cy="245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43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http://ichef.bbci.co.uk/news/304/media/images/71186000/jpg/_71186900_c0030729-x_and_y_chromosomes-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609600"/>
            <a:ext cx="6019800" cy="601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123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Mammal Diversity</a:t>
            </a:r>
            <a:endParaRPr lang="en-GB" dirty="0"/>
          </a:p>
        </p:txBody>
      </p:sp>
      <p:sp>
        <p:nvSpPr>
          <p:cNvPr id="3" name="Content Placeholder 2"/>
          <p:cNvSpPr>
            <a:spLocks noGrp="1"/>
          </p:cNvSpPr>
          <p:nvPr>
            <p:ph idx="1"/>
          </p:nvPr>
        </p:nvSpPr>
        <p:spPr>
          <a:xfrm>
            <a:off x="685800" y="5486400"/>
            <a:ext cx="6248400" cy="1143000"/>
          </a:xfrm>
        </p:spPr>
        <p:txBody>
          <a:bodyPr/>
          <a:lstStyle/>
          <a:p>
            <a:pPr marL="0" indent="0">
              <a:buNone/>
            </a:pPr>
            <a:r>
              <a:rPr lang="en-GB" dirty="0">
                <a:solidFill>
                  <a:schemeClr val="accent6">
                    <a:lumMod val="75000"/>
                  </a:schemeClr>
                </a:solidFill>
              </a:rPr>
              <a:t>Functionally we recognize three groups of mammals?</a:t>
            </a:r>
          </a:p>
        </p:txBody>
      </p:sp>
      <p:pic>
        <p:nvPicPr>
          <p:cNvPr id="6146" name="Picture 2" descr="http://cdn.bobinoz.com/wp-content/uploads/2009/07/echid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1" y="914400"/>
            <a:ext cx="386079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500questions.files.wordpress.com/2013/05/kangaroo-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810" y="625929"/>
            <a:ext cx="3737221" cy="62536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blogs.ucl.ac.uk/gee-research/files/2013/06/Chipmunk-298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708" y="1332989"/>
            <a:ext cx="3936492" cy="39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667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ttp://digfieldschool.org/wp-content/uploads/2014/06/Multitubercul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17" y="2819694"/>
            <a:ext cx="3712518" cy="37666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50670" y="274639"/>
            <a:ext cx="9041130" cy="930017"/>
          </a:xfrm>
        </p:spPr>
        <p:txBody>
          <a:bodyPr>
            <a:normAutofit/>
          </a:bodyPr>
          <a:lstStyle/>
          <a:p>
            <a:r>
              <a:rPr lang="en-US" sz="4000" dirty="0"/>
              <a:t>Multituberculates (subclass </a:t>
            </a:r>
            <a:r>
              <a:rPr lang="en-US" sz="4000" dirty="0" err="1"/>
              <a:t>Allotheria</a:t>
            </a:r>
            <a:r>
              <a:rPr lang="en-US" sz="4000" dirty="0"/>
              <a:t>)</a:t>
            </a:r>
            <a:endParaRPr lang="en-GB" sz="4000" dirty="0"/>
          </a:p>
        </p:txBody>
      </p:sp>
      <p:pic>
        <p:nvPicPr>
          <p:cNvPr id="7170" name="Picture 2" descr="http://www.thisviewoflife.com/sn-rodent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815" y="1249362"/>
            <a:ext cx="571500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ibiblio.org/Dave/Dr-Fun/df200603/df20060308.jpg"/>
          <p:cNvPicPr>
            <a:picLocks noChangeAspect="1" noChangeArrowheads="1"/>
          </p:cNvPicPr>
          <p:nvPr/>
        </p:nvPicPr>
        <p:blipFill rotWithShape="1">
          <a:blip r:embed="rId4">
            <a:extLst>
              <a:ext uri="{28A0092B-C50C-407E-A947-70E740481C1C}">
                <a14:useLocalDpi xmlns:a14="http://schemas.microsoft.com/office/drawing/2010/main" val="0"/>
              </a:ext>
            </a:extLst>
          </a:blip>
          <a:srcRect r="14188"/>
          <a:stretch/>
        </p:blipFill>
        <p:spPr bwMode="auto">
          <a:xfrm>
            <a:off x="6550654" y="2378074"/>
            <a:ext cx="523113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679C2D-8343-4D18-A2A2-3B90D16FCB33}"/>
              </a:ext>
            </a:extLst>
          </p:cNvPr>
          <p:cNvSpPr txBox="1"/>
          <p:nvPr/>
        </p:nvSpPr>
        <p:spPr>
          <a:xfrm>
            <a:off x="8121638" y="1529755"/>
            <a:ext cx="2089162" cy="523220"/>
          </a:xfrm>
          <a:prstGeom prst="rect">
            <a:avLst/>
          </a:prstGeom>
          <a:noFill/>
        </p:spPr>
        <p:txBody>
          <a:bodyPr wrap="none" rtlCol="0">
            <a:spAutoFit/>
          </a:bodyPr>
          <a:lstStyle/>
          <a:p>
            <a:r>
              <a:rPr lang="en-US" sz="2800" dirty="0">
                <a:solidFill>
                  <a:schemeClr val="accent6">
                    <a:lumMod val="75000"/>
                  </a:schemeClr>
                </a:solidFill>
              </a:rPr>
              <a:t>Why extinct?</a:t>
            </a:r>
          </a:p>
        </p:txBody>
      </p:sp>
    </p:spTree>
    <p:extLst>
      <p:ext uri="{BB962C8B-B14F-4D97-AF65-F5344CB8AC3E}">
        <p14:creationId xmlns:p14="http://schemas.microsoft.com/office/powerpoint/2010/main" val="4049388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r>
              <a:rPr lang="en-US" sz="4000" dirty="0"/>
              <a:t>Monotremes (subclass Prototheria)</a:t>
            </a:r>
            <a:endParaRPr lang="en-GB" sz="4000" dirty="0"/>
          </a:p>
        </p:txBody>
      </p:sp>
      <p:pic>
        <p:nvPicPr>
          <p:cNvPr id="8194" name="Picture 2" descr="http://kids.nationalgeographic.com/content/dam/kids/photos/animals/Mammals/H-P/platypus-swimming-closeu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 y="1219200"/>
            <a:ext cx="609599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animalfactguide.com/wp-content/uploads/2013/01/echidn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858929"/>
            <a:ext cx="5638800" cy="389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547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94430"/>
            <a:ext cx="7391400" cy="1143000"/>
          </a:xfrm>
        </p:spPr>
        <p:txBody>
          <a:bodyPr/>
          <a:lstStyle/>
          <a:p>
            <a:r>
              <a:rPr lang="en-US" dirty="0" err="1"/>
              <a:t>Ornithorhynchidae</a:t>
            </a:r>
            <a:r>
              <a:rPr lang="en-US" dirty="0"/>
              <a:t> (Platypus)</a:t>
            </a:r>
            <a:endParaRPr lang="en-GB" dirty="0"/>
          </a:p>
        </p:txBody>
      </p:sp>
      <p:pic>
        <p:nvPicPr>
          <p:cNvPr id="9218" name="Picture 2" descr="https://upload.wikimedia.org/wikipedia/commons/0/05/Distribution_of_the_Platypus_%28Ornithorhynchus_anatinus%2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4734" y="118362"/>
            <a:ext cx="3097530" cy="29900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sparklingadventures.com/images/8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620" y="1692276"/>
            <a:ext cx="333375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i.livescience.com/images/i/000/009/679/original/090511-platypus-02.jpg?12962584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2" y="3277420"/>
            <a:ext cx="4507230" cy="3000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553452" y="6246305"/>
            <a:ext cx="2895600" cy="646331"/>
          </a:xfrm>
          <a:prstGeom prst="rect">
            <a:avLst/>
          </a:prstGeom>
        </p:spPr>
        <p:txBody>
          <a:bodyPr wrap="square">
            <a:spAutoFit/>
          </a:bodyPr>
          <a:lstStyle/>
          <a:p>
            <a:r>
              <a:rPr lang="en-US" dirty="0">
                <a:hlinkClick r:id="rId5"/>
              </a:rPr>
              <a:t>https://www.youtube.com/watch?v=QNoQvjlmGdk</a:t>
            </a:r>
            <a:r>
              <a:rPr lang="en-US" dirty="0"/>
              <a:t> </a:t>
            </a:r>
          </a:p>
        </p:txBody>
      </p:sp>
      <p:sp>
        <p:nvSpPr>
          <p:cNvPr id="3" name="TextBox 2">
            <a:extLst>
              <a:ext uri="{FF2B5EF4-FFF2-40B4-BE49-F238E27FC236}">
                <a16:creationId xmlns:a16="http://schemas.microsoft.com/office/drawing/2014/main" id="{8ADB7C91-F507-87BF-632B-5A03781A9066}"/>
              </a:ext>
            </a:extLst>
          </p:cNvPr>
          <p:cNvSpPr txBox="1"/>
          <p:nvPr/>
        </p:nvSpPr>
        <p:spPr>
          <a:xfrm>
            <a:off x="228600" y="1437430"/>
            <a:ext cx="3396026"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Single species</a:t>
            </a:r>
          </a:p>
          <a:p>
            <a:pPr marL="342900" indent="-342900">
              <a:buFont typeface="Arial" panose="020B0604020202020204" pitchFamily="34" charset="0"/>
              <a:buChar char="•"/>
            </a:pPr>
            <a:r>
              <a:rPr lang="en-US" sz="2400" dirty="0"/>
              <a:t>Aquatic</a:t>
            </a:r>
          </a:p>
          <a:p>
            <a:pPr marL="342900" indent="-342900">
              <a:buFont typeface="Arial" panose="020B0604020202020204" pitchFamily="34" charset="0"/>
              <a:buChar char="•"/>
            </a:pPr>
            <a:r>
              <a:rPr lang="en-US" sz="2400" dirty="0">
                <a:solidFill>
                  <a:schemeClr val="accent6">
                    <a:lumMod val="75000"/>
                  </a:schemeClr>
                </a:solidFill>
              </a:rPr>
              <a:t>Feeds on?</a:t>
            </a:r>
          </a:p>
          <a:p>
            <a:pPr marL="342900" indent="-342900">
              <a:buFont typeface="Arial" panose="020B0604020202020204" pitchFamily="34" charset="0"/>
              <a:buChar char="•"/>
            </a:pPr>
            <a:r>
              <a:rPr lang="en-US" sz="2400" dirty="0"/>
              <a:t>Males have spur on hind leg</a:t>
            </a:r>
          </a:p>
          <a:p>
            <a:pPr marL="342900" indent="-342900">
              <a:buFont typeface="Arial" panose="020B0604020202020204" pitchFamily="34" charset="0"/>
              <a:buChar char="•"/>
            </a:pPr>
            <a:r>
              <a:rPr lang="en-US" sz="2400" dirty="0"/>
              <a:t>Thought to be hoax in 1800’s</a:t>
            </a:r>
          </a:p>
          <a:p>
            <a:pPr marL="342900" indent="-342900">
              <a:buFont typeface="Arial" panose="020B0604020202020204" pitchFamily="34" charset="0"/>
              <a:buChar char="•"/>
            </a:pPr>
            <a:r>
              <a:rPr lang="en-US" sz="2400" dirty="0"/>
              <a:t>Females lay 2 egg in leaf-lined burrow</a:t>
            </a:r>
          </a:p>
        </p:txBody>
      </p:sp>
      <p:pic>
        <p:nvPicPr>
          <p:cNvPr id="6" name="Picture 5" descr="A close-up of a bird's egg&#10;&#10;Description automatically generated">
            <a:extLst>
              <a:ext uri="{FF2B5EF4-FFF2-40B4-BE49-F238E27FC236}">
                <a16:creationId xmlns:a16="http://schemas.microsoft.com/office/drawing/2014/main" id="{F5479746-5554-4B47-AB48-2D9BF0D19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853750"/>
            <a:ext cx="3348990" cy="1885893"/>
          </a:xfrm>
          <a:prstGeom prst="rect">
            <a:avLst/>
          </a:prstGeom>
        </p:spPr>
      </p:pic>
    </p:spTree>
    <p:extLst>
      <p:ext uri="{BB962C8B-B14F-4D97-AF65-F5344CB8AC3E}">
        <p14:creationId xmlns:p14="http://schemas.microsoft.com/office/powerpoint/2010/main" val="3096890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5964544" cy="1143000"/>
          </a:xfrm>
        </p:spPr>
        <p:txBody>
          <a:bodyPr>
            <a:normAutofit/>
          </a:bodyPr>
          <a:lstStyle/>
          <a:p>
            <a:r>
              <a:rPr lang="en-US" dirty="0"/>
              <a:t>Tachyglossidae (Echidna)</a:t>
            </a:r>
            <a:endParaRPr lang="en-GB" dirty="0"/>
          </a:p>
        </p:txBody>
      </p:sp>
      <p:pic>
        <p:nvPicPr>
          <p:cNvPr id="10242" name="Picture 2" descr="http://animalfactguide.com/wp-content/uploads/2013/01/worldmap_echidna.png"/>
          <p:cNvPicPr>
            <a:picLocks noChangeAspect="1" noChangeArrowheads="1"/>
          </p:cNvPicPr>
          <p:nvPr/>
        </p:nvPicPr>
        <p:blipFill rotWithShape="1">
          <a:blip r:embed="rId3">
            <a:extLst>
              <a:ext uri="{28A0092B-C50C-407E-A947-70E740481C1C}">
                <a14:useLocalDpi xmlns:a14="http://schemas.microsoft.com/office/drawing/2010/main" val="0"/>
              </a:ext>
            </a:extLst>
          </a:blip>
          <a:srcRect l="73571" t="50000" b="20000"/>
          <a:stretch/>
        </p:blipFill>
        <p:spPr bwMode="auto">
          <a:xfrm>
            <a:off x="7108152" y="40481"/>
            <a:ext cx="5067503" cy="313295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cdn2.arkive.org/media/BA/BA638D7A-1C37-443F-A355-AE218DF4B51A/Presentation.Large/Long-beaked-echidna-Zaglossus-bruijnii-walking-over-pebb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3912341"/>
            <a:ext cx="4343400" cy="29250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6039029"/>
            <a:ext cx="2895600" cy="646331"/>
          </a:xfrm>
          <a:prstGeom prst="rect">
            <a:avLst/>
          </a:prstGeom>
        </p:spPr>
        <p:txBody>
          <a:bodyPr wrap="square">
            <a:spAutoFit/>
          </a:bodyPr>
          <a:lstStyle/>
          <a:p>
            <a:r>
              <a:rPr lang="en-US" dirty="0">
                <a:hlinkClick r:id="rId5"/>
              </a:rPr>
              <a:t>https://www.youtube.com/watch?v=yHjdIXN9v2g</a:t>
            </a:r>
            <a:r>
              <a:rPr lang="en-US" dirty="0"/>
              <a:t> </a:t>
            </a:r>
          </a:p>
        </p:txBody>
      </p:sp>
      <p:pic>
        <p:nvPicPr>
          <p:cNvPr id="10244" name="Picture 4" descr="https://upload.wikimedia.org/wikipedia/commons/a/a4/Echidna_-_melbourne_zo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5798" y="1742116"/>
            <a:ext cx="4724400" cy="31520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B603B6-6CFA-20EF-6F02-EF3EAC73D6AB}"/>
              </a:ext>
            </a:extLst>
          </p:cNvPr>
          <p:cNvSpPr txBox="1"/>
          <p:nvPr/>
        </p:nvSpPr>
        <p:spPr>
          <a:xfrm>
            <a:off x="228600" y="1437430"/>
            <a:ext cx="3396026"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4 species</a:t>
            </a:r>
          </a:p>
          <a:p>
            <a:pPr marL="342900" indent="-342900">
              <a:buFont typeface="Arial" panose="020B0604020202020204" pitchFamily="34" charset="0"/>
              <a:buChar char="•"/>
            </a:pPr>
            <a:r>
              <a:rPr lang="en-US" sz="2400" dirty="0"/>
              <a:t>Australia, Tasmania, New Guinea</a:t>
            </a:r>
          </a:p>
          <a:p>
            <a:pPr marL="342900" indent="-342900">
              <a:buFont typeface="Arial" panose="020B0604020202020204" pitchFamily="34" charset="0"/>
              <a:buChar char="•"/>
            </a:pPr>
            <a:r>
              <a:rPr lang="en-US" sz="2400" dirty="0"/>
              <a:t>Covered with spines</a:t>
            </a:r>
          </a:p>
          <a:p>
            <a:pPr marL="342900" indent="-342900">
              <a:buFont typeface="Arial" panose="020B0604020202020204" pitchFamily="34" charset="0"/>
              <a:buChar char="•"/>
            </a:pPr>
            <a:r>
              <a:rPr lang="en-US" sz="2400" dirty="0"/>
              <a:t>Strong arms with long claws</a:t>
            </a:r>
          </a:p>
          <a:p>
            <a:pPr marL="342900" indent="-342900">
              <a:buFont typeface="Arial" panose="020B0604020202020204" pitchFamily="34" charset="0"/>
              <a:buChar char="•"/>
            </a:pPr>
            <a:r>
              <a:rPr lang="en-US" sz="2400" dirty="0">
                <a:solidFill>
                  <a:schemeClr val="accent6">
                    <a:lumMod val="75000"/>
                  </a:schemeClr>
                </a:solidFill>
              </a:rPr>
              <a:t>Feeds on?</a:t>
            </a:r>
          </a:p>
          <a:p>
            <a:pPr marL="342900" indent="-342900">
              <a:buFont typeface="Arial" panose="020B0604020202020204" pitchFamily="34" charset="0"/>
              <a:buChar char="•"/>
            </a:pPr>
            <a:r>
              <a:rPr lang="en-US" sz="2400" dirty="0">
                <a:solidFill>
                  <a:schemeClr val="accent6">
                    <a:lumMod val="75000"/>
                  </a:schemeClr>
                </a:solidFill>
              </a:rPr>
              <a:t>4-headed penis?</a:t>
            </a:r>
          </a:p>
          <a:p>
            <a:pPr marL="342900" indent="-342900">
              <a:buFont typeface="Arial" panose="020B0604020202020204" pitchFamily="34" charset="0"/>
              <a:buChar char="•"/>
            </a:pPr>
            <a:r>
              <a:rPr lang="en-US" sz="2400" dirty="0"/>
              <a:t>Sperm swim cooperatively</a:t>
            </a:r>
          </a:p>
        </p:txBody>
      </p:sp>
      <p:pic>
        <p:nvPicPr>
          <p:cNvPr id="1026" name="Picture 2" descr="Image result for echidna penis"/>
          <p:cNvPicPr>
            <a:picLocks noChangeAspect="1" noChangeArrowheads="1"/>
          </p:cNvPicPr>
          <p:nvPr/>
        </p:nvPicPr>
        <p:blipFill rotWithShape="1">
          <a:blip r:embed="rId7">
            <a:extLst>
              <a:ext uri="{28A0092B-C50C-407E-A947-70E740481C1C}">
                <a14:useLocalDpi xmlns:a14="http://schemas.microsoft.com/office/drawing/2010/main" val="0"/>
              </a:ext>
            </a:extLst>
          </a:blip>
          <a:srcRect t="71845"/>
          <a:stretch/>
        </p:blipFill>
        <p:spPr bwMode="auto">
          <a:xfrm>
            <a:off x="4311733" y="3615965"/>
            <a:ext cx="7445602" cy="2646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76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dirty="0"/>
              <a:t>Marsupials</a:t>
            </a:r>
            <a:br>
              <a:rPr lang="en-GB" sz="4000" dirty="0"/>
            </a:br>
            <a:r>
              <a:rPr lang="en-GB" sz="4000" dirty="0"/>
              <a:t>(subclass Theria, infraclass Metatheria)</a:t>
            </a:r>
          </a:p>
        </p:txBody>
      </p:sp>
      <p:pic>
        <p:nvPicPr>
          <p:cNvPr id="11266" name="Picture 2" descr="http://www.biodiversitymapping.org/img/Mammals_marsupials.jpg"/>
          <p:cNvPicPr>
            <a:picLocks noChangeAspect="1" noChangeArrowheads="1"/>
          </p:cNvPicPr>
          <p:nvPr/>
        </p:nvPicPr>
        <p:blipFill rotWithShape="1">
          <a:blip r:embed="rId2">
            <a:extLst>
              <a:ext uri="{28A0092B-C50C-407E-A947-70E740481C1C}">
                <a14:useLocalDpi xmlns:a14="http://schemas.microsoft.com/office/drawing/2010/main" val="0"/>
              </a:ext>
            </a:extLst>
          </a:blip>
          <a:srcRect t="9327"/>
          <a:stretch/>
        </p:blipFill>
        <p:spPr bwMode="auto">
          <a:xfrm>
            <a:off x="1639888" y="2138838"/>
            <a:ext cx="8912225" cy="444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670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EF8D-1AF8-4F33-98FC-CB20737CEBE6}"/>
              </a:ext>
            </a:extLst>
          </p:cNvPr>
          <p:cNvSpPr>
            <a:spLocks noGrp="1"/>
          </p:cNvSpPr>
          <p:nvPr>
            <p:ph type="title"/>
          </p:nvPr>
        </p:nvSpPr>
        <p:spPr/>
        <p:txBody>
          <a:bodyPr/>
          <a:lstStyle/>
          <a:p>
            <a:r>
              <a:rPr lang="en-US" dirty="0"/>
              <a:t>Synapomorphies</a:t>
            </a:r>
          </a:p>
        </p:txBody>
      </p:sp>
      <p:pic>
        <p:nvPicPr>
          <p:cNvPr id="1026" name="Picture 2" descr="Exam 2 Flashcards | Chegg.com">
            <a:extLst>
              <a:ext uri="{FF2B5EF4-FFF2-40B4-BE49-F238E27FC236}">
                <a16:creationId xmlns:a16="http://schemas.microsoft.com/office/drawing/2014/main" id="{FEC863E8-6B36-4EF1-A9BC-4CCAAD6C6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410" y="1417639"/>
            <a:ext cx="5218703" cy="53106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rrierman&amp;#39;s Daily Dose: What Is It?">
            <a:extLst>
              <a:ext uri="{FF2B5EF4-FFF2-40B4-BE49-F238E27FC236}">
                <a16:creationId xmlns:a16="http://schemas.microsoft.com/office/drawing/2014/main" id="{F6B4DC8E-F210-4484-9767-754D13AAE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6210" y="2617587"/>
            <a:ext cx="5544312" cy="291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08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E889-9D2A-6658-D8B4-A23F1ACA84E6}"/>
              </a:ext>
            </a:extLst>
          </p:cNvPr>
          <p:cNvSpPr>
            <a:spLocks noGrp="1"/>
          </p:cNvSpPr>
          <p:nvPr>
            <p:ph type="title"/>
          </p:nvPr>
        </p:nvSpPr>
        <p:spPr>
          <a:xfrm>
            <a:off x="362883" y="4953000"/>
            <a:ext cx="3657600" cy="1143000"/>
          </a:xfrm>
        </p:spPr>
        <p:txBody>
          <a:bodyPr>
            <a:noAutofit/>
          </a:bodyPr>
          <a:lstStyle/>
          <a:p>
            <a:pPr algn="l"/>
            <a:r>
              <a:rPr lang="en-US" sz="3200" dirty="0"/>
              <a:t>Only 50% of marsupials have a “pouch”</a:t>
            </a:r>
          </a:p>
        </p:txBody>
      </p:sp>
      <p:pic>
        <p:nvPicPr>
          <p:cNvPr id="5" name="Content Placeholder 4" descr="A kangaroo in its pouch&#10;&#10;AI-generated content may be incorrect.">
            <a:extLst>
              <a:ext uri="{FF2B5EF4-FFF2-40B4-BE49-F238E27FC236}">
                <a16:creationId xmlns:a16="http://schemas.microsoft.com/office/drawing/2014/main" id="{60C54E4F-8ADB-EBD0-B5EF-3C099CB3C6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0" y="2057400"/>
            <a:ext cx="8046156" cy="4525963"/>
          </a:xfrm>
        </p:spPr>
      </p:pic>
      <p:sp>
        <p:nvSpPr>
          <p:cNvPr id="6" name="TextBox 5">
            <a:extLst>
              <a:ext uri="{FF2B5EF4-FFF2-40B4-BE49-F238E27FC236}">
                <a16:creationId xmlns:a16="http://schemas.microsoft.com/office/drawing/2014/main" id="{33BD70DC-E1F4-D5DC-8918-9BAEFE48006D}"/>
              </a:ext>
            </a:extLst>
          </p:cNvPr>
          <p:cNvSpPr txBox="1"/>
          <p:nvPr/>
        </p:nvSpPr>
        <p:spPr>
          <a:xfrm>
            <a:off x="2709239" y="515034"/>
            <a:ext cx="6773521" cy="646331"/>
          </a:xfrm>
          <a:prstGeom prst="rect">
            <a:avLst/>
          </a:prstGeom>
          <a:noFill/>
        </p:spPr>
        <p:txBody>
          <a:bodyPr wrap="none" rtlCol="0">
            <a:spAutoFit/>
          </a:bodyPr>
          <a:lstStyle/>
          <a:p>
            <a:r>
              <a:rPr lang="en-US" sz="3600" dirty="0"/>
              <a:t>Early birth and pouch development</a:t>
            </a:r>
          </a:p>
        </p:txBody>
      </p:sp>
    </p:spTree>
    <p:extLst>
      <p:ext uri="{BB962C8B-B14F-4D97-AF65-F5344CB8AC3E}">
        <p14:creationId xmlns:p14="http://schemas.microsoft.com/office/powerpoint/2010/main" val="117828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526" y="4615907"/>
            <a:ext cx="5670049" cy="1143000"/>
          </a:xfrm>
        </p:spPr>
        <p:txBody>
          <a:bodyPr>
            <a:noAutofit/>
          </a:bodyPr>
          <a:lstStyle/>
          <a:p>
            <a:r>
              <a:rPr lang="en-US" sz="2800" dirty="0">
                <a:solidFill>
                  <a:schemeClr val="accent6">
                    <a:lumMod val="75000"/>
                  </a:schemeClr>
                </a:solidFill>
              </a:rPr>
              <a:t>Why mammals diversify at this time?</a:t>
            </a:r>
            <a:endParaRPr lang="en-GB" sz="2800" dirty="0">
              <a:solidFill>
                <a:schemeClr val="accent6">
                  <a:lumMod val="75000"/>
                </a:schemeClr>
              </a:solidFill>
            </a:endParaRPr>
          </a:p>
        </p:txBody>
      </p:sp>
      <p:pic>
        <p:nvPicPr>
          <p:cNvPr id="3074" name="Picture 2" descr="https://www.iu.edu/~images/dams/265595_actu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473" b="5856"/>
          <a:stretch/>
        </p:blipFill>
        <p:spPr bwMode="auto">
          <a:xfrm>
            <a:off x="6938577" y="-12072"/>
            <a:ext cx="5105400" cy="68700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DF14477-DC09-4B6B-B0DB-7A1B202420F7}"/>
              </a:ext>
            </a:extLst>
          </p:cNvPr>
          <p:cNvGrpSpPr/>
          <p:nvPr/>
        </p:nvGrpSpPr>
        <p:grpSpPr>
          <a:xfrm>
            <a:off x="228600" y="153732"/>
            <a:ext cx="7347857" cy="4158115"/>
            <a:chOff x="0" y="23446"/>
            <a:chExt cx="7347857" cy="4158115"/>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46"/>
              <a:ext cx="7315200" cy="41581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7FCFDC-5315-4A3C-A72D-930E38A934B4}"/>
                </a:ext>
              </a:extLst>
            </p:cNvPr>
            <p:cNvSpPr txBox="1"/>
            <p:nvPr/>
          </p:nvSpPr>
          <p:spPr>
            <a:xfrm>
              <a:off x="6301268" y="2819400"/>
              <a:ext cx="1013932" cy="369332"/>
            </a:xfrm>
            <a:prstGeom prst="rect">
              <a:avLst/>
            </a:prstGeom>
            <a:noFill/>
          </p:spPr>
          <p:txBody>
            <a:bodyPr wrap="none" rtlCol="0">
              <a:spAutoFit/>
            </a:bodyPr>
            <a:lstStyle/>
            <a:p>
              <a:r>
                <a:rPr lang="en-US" dirty="0"/>
                <a:t>400 MYA</a:t>
              </a:r>
            </a:p>
          </p:txBody>
        </p:sp>
        <p:sp>
          <p:nvSpPr>
            <p:cNvPr id="6" name="TextBox 5">
              <a:extLst>
                <a:ext uri="{FF2B5EF4-FFF2-40B4-BE49-F238E27FC236}">
                  <a16:creationId xmlns:a16="http://schemas.microsoft.com/office/drawing/2014/main" id="{5A8F7C91-B333-472E-A019-80975898A7F7}"/>
                </a:ext>
              </a:extLst>
            </p:cNvPr>
            <p:cNvSpPr txBox="1"/>
            <p:nvPr/>
          </p:nvSpPr>
          <p:spPr>
            <a:xfrm>
              <a:off x="6333925" y="1775078"/>
              <a:ext cx="1013932" cy="369332"/>
            </a:xfrm>
            <a:prstGeom prst="rect">
              <a:avLst/>
            </a:prstGeom>
            <a:noFill/>
          </p:spPr>
          <p:txBody>
            <a:bodyPr wrap="none" rtlCol="0">
              <a:spAutoFit/>
            </a:bodyPr>
            <a:lstStyle/>
            <a:p>
              <a:r>
                <a:rPr lang="en-US" dirty="0"/>
                <a:t>250 MYA</a:t>
              </a:r>
            </a:p>
          </p:txBody>
        </p:sp>
        <p:sp>
          <p:nvSpPr>
            <p:cNvPr id="7" name="TextBox 6">
              <a:extLst>
                <a:ext uri="{FF2B5EF4-FFF2-40B4-BE49-F238E27FC236}">
                  <a16:creationId xmlns:a16="http://schemas.microsoft.com/office/drawing/2014/main" id="{2C0AA16D-1408-4C85-898D-7D26779BC3E3}"/>
                </a:ext>
              </a:extLst>
            </p:cNvPr>
            <p:cNvSpPr txBox="1"/>
            <p:nvPr/>
          </p:nvSpPr>
          <p:spPr>
            <a:xfrm>
              <a:off x="6301268" y="327506"/>
              <a:ext cx="1013932" cy="369332"/>
            </a:xfrm>
            <a:prstGeom prst="rect">
              <a:avLst/>
            </a:prstGeom>
            <a:noFill/>
          </p:spPr>
          <p:txBody>
            <a:bodyPr wrap="none" rtlCol="0">
              <a:spAutoFit/>
            </a:bodyPr>
            <a:lstStyle/>
            <a:p>
              <a:r>
                <a:rPr lang="en-US" dirty="0"/>
                <a:t>100 MYA</a:t>
              </a:r>
            </a:p>
          </p:txBody>
        </p:sp>
      </p:grpSp>
      <p:sp>
        <p:nvSpPr>
          <p:cNvPr id="5" name="Title 1">
            <a:extLst>
              <a:ext uri="{FF2B5EF4-FFF2-40B4-BE49-F238E27FC236}">
                <a16:creationId xmlns:a16="http://schemas.microsoft.com/office/drawing/2014/main" id="{E4661CC8-179A-2B35-43C4-67777CE8B9BA}"/>
              </a:ext>
            </a:extLst>
          </p:cNvPr>
          <p:cNvSpPr txBox="1">
            <a:spLocks/>
          </p:cNvSpPr>
          <p:nvPr/>
        </p:nvSpPr>
        <p:spPr>
          <a:xfrm>
            <a:off x="654551" y="5678423"/>
            <a:ext cx="6096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accent6">
                    <a:lumMod val="75000"/>
                  </a:schemeClr>
                </a:solidFill>
              </a:rPr>
              <a:t>How could we assess this hypothesis?</a:t>
            </a:r>
            <a:endParaRPr lang="en-GB" sz="2800" dirty="0">
              <a:solidFill>
                <a:schemeClr val="accent6">
                  <a:lumMod val="75000"/>
                </a:schemeClr>
              </a:solidFill>
            </a:endParaRPr>
          </a:p>
        </p:txBody>
      </p:sp>
    </p:spTree>
    <p:extLst>
      <p:ext uri="{BB962C8B-B14F-4D97-AF65-F5344CB8AC3E}">
        <p14:creationId xmlns:p14="http://schemas.microsoft.com/office/powerpoint/2010/main" val="170595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2/27/Opossum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6" y="0"/>
            <a:ext cx="6096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palaeos.com/vertebrates/metatheria/images/Didelphimorphia1.jpg"/>
          <p:cNvPicPr>
            <a:picLocks noChangeAspect="1" noChangeArrowheads="1"/>
          </p:cNvPicPr>
          <p:nvPr/>
        </p:nvPicPr>
        <p:blipFill rotWithShape="1">
          <a:blip r:embed="rId3">
            <a:extLst>
              <a:ext uri="{28A0092B-C50C-407E-A947-70E740481C1C}">
                <a14:useLocalDpi xmlns:a14="http://schemas.microsoft.com/office/drawing/2010/main" val="0"/>
              </a:ext>
            </a:extLst>
          </a:blip>
          <a:srcRect b="13271"/>
          <a:stretch/>
        </p:blipFill>
        <p:spPr bwMode="auto">
          <a:xfrm>
            <a:off x="8898577" y="3912107"/>
            <a:ext cx="2897871" cy="2933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AD97C60-FA9A-4071-9BD7-52E4ED28D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3103" y="458515"/>
            <a:ext cx="3124200" cy="2996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biodiversitymapping.org/img/Mammals_marsupials.jpg">
            <a:extLst>
              <a:ext uri="{FF2B5EF4-FFF2-40B4-BE49-F238E27FC236}">
                <a16:creationId xmlns:a16="http://schemas.microsoft.com/office/drawing/2014/main" id="{A50D1418-2522-44A3-9E24-063E7FB292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05" t="9327" r="55985"/>
          <a:stretch/>
        </p:blipFill>
        <p:spPr bwMode="auto">
          <a:xfrm>
            <a:off x="6079177" y="3132417"/>
            <a:ext cx="2673927" cy="371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8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plu.edu/marcom/wp-content/uploads/sites/15/2013/10/shrew-opossum-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905" y="152400"/>
            <a:ext cx="5215465"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mithsonianscience.si.edu/wordpress/wp-content/uploads/2013/01/M-gardeneri-new-oposs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882151"/>
            <a:ext cx="4724400" cy="294536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bookofbeasts.files.wordpress.com/2012/07/shrew-opossum-distribu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04801"/>
            <a:ext cx="3314700" cy="3305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1F6C53-1F82-510E-5772-E11343019443}"/>
              </a:ext>
            </a:extLst>
          </p:cNvPr>
          <p:cNvSpPr txBox="1"/>
          <p:nvPr/>
        </p:nvSpPr>
        <p:spPr>
          <a:xfrm>
            <a:off x="728135" y="4570005"/>
            <a:ext cx="5215465" cy="1569660"/>
          </a:xfrm>
          <a:prstGeom prst="rect">
            <a:avLst/>
          </a:prstGeom>
          <a:noFill/>
        </p:spPr>
        <p:txBody>
          <a:bodyPr wrap="square" rtlCol="0">
            <a:spAutoFit/>
          </a:bodyPr>
          <a:lstStyle/>
          <a:p>
            <a:r>
              <a:rPr lang="en-US" sz="3200" dirty="0">
                <a:solidFill>
                  <a:schemeClr val="accent6">
                    <a:lumMod val="75000"/>
                  </a:schemeClr>
                </a:solidFill>
              </a:rPr>
              <a:t>Why were these not out-competed by placental shrews?</a:t>
            </a:r>
          </a:p>
        </p:txBody>
      </p:sp>
    </p:spTree>
    <p:extLst>
      <p:ext uri="{BB962C8B-B14F-4D97-AF65-F5344CB8AC3E}">
        <p14:creationId xmlns:p14="http://schemas.microsoft.com/office/powerpoint/2010/main" val="96631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mammalsrus.com/metatheria/microbiotheria/images/monitos_del_monte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670" y="0"/>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adlayasanimals.files.wordpress.com/2013/06/snail_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04419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i.gr-assets.com/images/S/photo.goodreads.com/hostedimages/1404204764i/10207459.png"/>
          <p:cNvPicPr>
            <a:picLocks noChangeAspect="1" noChangeArrowheads="1"/>
          </p:cNvPicPr>
          <p:nvPr/>
        </p:nvPicPr>
        <p:blipFill rotWithShape="1">
          <a:blip r:embed="rId4">
            <a:extLst>
              <a:ext uri="{28A0092B-C50C-407E-A947-70E740481C1C}">
                <a14:useLocalDpi xmlns:a14="http://schemas.microsoft.com/office/drawing/2010/main" val="0"/>
              </a:ext>
            </a:extLst>
          </a:blip>
          <a:srcRect l="28535" r="11848"/>
          <a:stretch/>
        </p:blipFill>
        <p:spPr bwMode="auto">
          <a:xfrm>
            <a:off x="1828800" y="3535681"/>
            <a:ext cx="2674620" cy="3200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B301AE-CA59-4E10-885F-72192C8B7410}"/>
              </a:ext>
            </a:extLst>
          </p:cNvPr>
          <p:cNvSpPr txBox="1"/>
          <p:nvPr/>
        </p:nvSpPr>
        <p:spPr>
          <a:xfrm>
            <a:off x="6934201" y="762001"/>
            <a:ext cx="3200399" cy="1200329"/>
          </a:xfrm>
          <a:prstGeom prst="rect">
            <a:avLst/>
          </a:prstGeom>
          <a:noFill/>
        </p:spPr>
        <p:txBody>
          <a:bodyPr wrap="square" rtlCol="0">
            <a:spAutoFit/>
          </a:bodyPr>
          <a:lstStyle/>
          <a:p>
            <a:pPr algn="ctr"/>
            <a:r>
              <a:rPr lang="en-US" sz="3600" dirty="0"/>
              <a:t>All rest are </a:t>
            </a:r>
            <a:r>
              <a:rPr lang="en-US" sz="3600" dirty="0" err="1"/>
              <a:t>Australidelphia</a:t>
            </a:r>
            <a:endParaRPr lang="en-US" sz="3600" dirty="0"/>
          </a:p>
        </p:txBody>
      </p:sp>
      <p:sp>
        <p:nvSpPr>
          <p:cNvPr id="4" name="TextBox 3">
            <a:extLst>
              <a:ext uri="{FF2B5EF4-FFF2-40B4-BE49-F238E27FC236}">
                <a16:creationId xmlns:a16="http://schemas.microsoft.com/office/drawing/2014/main" id="{E1D37C77-131C-D45A-2D1C-910AE384DF8B}"/>
              </a:ext>
            </a:extLst>
          </p:cNvPr>
          <p:cNvSpPr txBox="1"/>
          <p:nvPr/>
        </p:nvSpPr>
        <p:spPr>
          <a:xfrm>
            <a:off x="7239000" y="2180094"/>
            <a:ext cx="4343400" cy="646331"/>
          </a:xfrm>
          <a:prstGeom prst="rect">
            <a:avLst/>
          </a:prstGeom>
          <a:noFill/>
        </p:spPr>
        <p:txBody>
          <a:bodyPr wrap="square">
            <a:spAutoFit/>
          </a:bodyPr>
          <a:lstStyle/>
          <a:p>
            <a:r>
              <a:rPr lang="en-US" dirty="0">
                <a:hlinkClick r:id="rId5"/>
              </a:rPr>
              <a:t>https://www.youtube.com/watch?v=6qWH5b7h_i0</a:t>
            </a:r>
            <a:r>
              <a:rPr lang="en-US" dirty="0"/>
              <a:t> </a:t>
            </a:r>
          </a:p>
        </p:txBody>
      </p:sp>
    </p:spTree>
    <p:extLst>
      <p:ext uri="{BB962C8B-B14F-4D97-AF65-F5344CB8AC3E}">
        <p14:creationId xmlns:p14="http://schemas.microsoft.com/office/powerpoint/2010/main" val="1470466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https://upload.wikimedia.org/wikipedia/commons/f/f6/Dasyurus_maculat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181" y="86924"/>
            <a:ext cx="5190652"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1" y="152400"/>
            <a:ext cx="992579" cy="523220"/>
          </a:xfrm>
          <a:prstGeom prst="rect">
            <a:avLst/>
          </a:prstGeom>
          <a:noFill/>
        </p:spPr>
        <p:txBody>
          <a:bodyPr wrap="none" rtlCol="0">
            <a:spAutoFit/>
          </a:bodyPr>
          <a:lstStyle/>
          <a:p>
            <a:r>
              <a:rPr lang="en-US" sz="2800" b="1" dirty="0">
                <a:solidFill>
                  <a:schemeClr val="bg1"/>
                </a:solidFill>
              </a:rPr>
              <a:t>Quoll</a:t>
            </a:r>
            <a:endParaRPr lang="en-GB" sz="2800" b="1" dirty="0">
              <a:solidFill>
                <a:schemeClr val="bg1"/>
              </a:solidFill>
            </a:endParaRPr>
          </a:p>
        </p:txBody>
      </p:sp>
      <p:pic>
        <p:nvPicPr>
          <p:cNvPr id="1028" name="Picture 4" descr="https://upload.wikimedia.org/wikipedia/commons/4/43/Sarcophilus_harrisii_taran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608754"/>
            <a:ext cx="4953000" cy="3227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9/99/Tasmanian_Devil_Facial_Tumour_Diseas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5258580"/>
            <a:ext cx="2438400" cy="15773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5/52/Thylacin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887" y="2"/>
            <a:ext cx="5190652" cy="33901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02812" y="5996584"/>
            <a:ext cx="3465121" cy="646331"/>
          </a:xfrm>
          <a:prstGeom prst="rect">
            <a:avLst/>
          </a:prstGeom>
        </p:spPr>
        <p:txBody>
          <a:bodyPr wrap="square">
            <a:spAutoFit/>
          </a:bodyPr>
          <a:lstStyle/>
          <a:p>
            <a:r>
              <a:rPr lang="en-US" dirty="0">
                <a:hlinkClick r:id="rId6"/>
              </a:rPr>
              <a:t>https://www.youtube.com/watch?v=zXx-g31J22c</a:t>
            </a:r>
            <a:r>
              <a:rPr lang="en-US" dirty="0"/>
              <a:t> </a:t>
            </a:r>
          </a:p>
        </p:txBody>
      </p:sp>
      <p:sp>
        <p:nvSpPr>
          <p:cNvPr id="12" name="TextBox 11">
            <a:extLst>
              <a:ext uri="{FF2B5EF4-FFF2-40B4-BE49-F238E27FC236}">
                <a16:creationId xmlns:a16="http://schemas.microsoft.com/office/drawing/2014/main" id="{0FA31FC8-F21D-4540-B5A5-2C8B44BEEDB3}"/>
              </a:ext>
            </a:extLst>
          </p:cNvPr>
          <p:cNvSpPr txBox="1"/>
          <p:nvPr/>
        </p:nvSpPr>
        <p:spPr>
          <a:xfrm>
            <a:off x="7465559" y="2684313"/>
            <a:ext cx="3048000" cy="646331"/>
          </a:xfrm>
          <a:prstGeom prst="rect">
            <a:avLst/>
          </a:prstGeom>
          <a:solidFill>
            <a:schemeClr val="bg1"/>
          </a:solidFill>
        </p:spPr>
        <p:txBody>
          <a:bodyPr wrap="square">
            <a:spAutoFit/>
          </a:bodyPr>
          <a:lstStyle/>
          <a:p>
            <a:r>
              <a:rPr lang="en-US" dirty="0">
                <a:hlinkClick r:id="rId7"/>
              </a:rPr>
              <a:t>https://www.youtube.com/watch?v=9wsmW07dZGk</a:t>
            </a:r>
            <a:r>
              <a:rPr lang="en-US" dirty="0"/>
              <a:t> </a:t>
            </a:r>
          </a:p>
        </p:txBody>
      </p:sp>
      <p:pic>
        <p:nvPicPr>
          <p:cNvPr id="4098" name="Picture 2" descr="Numbat - Wikipedia">
            <a:extLst>
              <a:ext uri="{FF2B5EF4-FFF2-40B4-BE49-F238E27FC236}">
                <a16:creationId xmlns:a16="http://schemas.microsoft.com/office/drawing/2014/main" id="{BEF429FF-FB2D-4ADC-B88B-99B53DBC229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4754" b="12495"/>
          <a:stretch/>
        </p:blipFill>
        <p:spPr bwMode="auto">
          <a:xfrm>
            <a:off x="304799" y="3661394"/>
            <a:ext cx="4688263" cy="21298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ED8F122-269C-45B1-A711-C1AC3EB92056}"/>
              </a:ext>
            </a:extLst>
          </p:cNvPr>
          <p:cNvSpPr txBox="1"/>
          <p:nvPr/>
        </p:nvSpPr>
        <p:spPr>
          <a:xfrm>
            <a:off x="304801" y="3630242"/>
            <a:ext cx="1598179" cy="523220"/>
          </a:xfrm>
          <a:prstGeom prst="rect">
            <a:avLst/>
          </a:prstGeom>
          <a:noFill/>
        </p:spPr>
        <p:txBody>
          <a:bodyPr wrap="square" rtlCol="0">
            <a:spAutoFit/>
          </a:bodyPr>
          <a:lstStyle/>
          <a:p>
            <a:r>
              <a:rPr lang="en-US" sz="2800" b="1" dirty="0">
                <a:solidFill>
                  <a:schemeClr val="bg1"/>
                </a:solidFill>
              </a:rPr>
              <a:t>Numbat</a:t>
            </a:r>
            <a:endParaRPr lang="en-GB" sz="2800" b="1" dirty="0">
              <a:solidFill>
                <a:schemeClr val="bg1"/>
              </a:solidFill>
            </a:endParaRPr>
          </a:p>
        </p:txBody>
      </p:sp>
      <p:grpSp>
        <p:nvGrpSpPr>
          <p:cNvPr id="8" name="Group 7">
            <a:extLst>
              <a:ext uri="{FF2B5EF4-FFF2-40B4-BE49-F238E27FC236}">
                <a16:creationId xmlns:a16="http://schemas.microsoft.com/office/drawing/2014/main" id="{DB12D249-C811-9BA3-B382-116F9437A17E}"/>
              </a:ext>
            </a:extLst>
          </p:cNvPr>
          <p:cNvGrpSpPr/>
          <p:nvPr/>
        </p:nvGrpSpPr>
        <p:grpSpPr>
          <a:xfrm>
            <a:off x="5410200" y="911098"/>
            <a:ext cx="6587300" cy="5961507"/>
            <a:chOff x="5410200" y="911098"/>
            <a:chExt cx="6587300" cy="5961507"/>
          </a:xfrm>
        </p:grpSpPr>
        <p:pic>
          <p:nvPicPr>
            <p:cNvPr id="5" name="Picture 4" descr="A map of australia with different colored areas&#10;&#10;Description automatically generated">
              <a:extLst>
                <a:ext uri="{FF2B5EF4-FFF2-40B4-BE49-F238E27FC236}">
                  <a16:creationId xmlns:a16="http://schemas.microsoft.com/office/drawing/2014/main" id="{0E2B998F-F9A2-F72C-09B2-25DB5B4245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0200" y="911098"/>
              <a:ext cx="6587300" cy="5961507"/>
            </a:xfrm>
            <a:prstGeom prst="rect">
              <a:avLst/>
            </a:prstGeom>
          </p:spPr>
        </p:pic>
        <p:sp>
          <p:nvSpPr>
            <p:cNvPr id="7" name="TextBox 6">
              <a:extLst>
                <a:ext uri="{FF2B5EF4-FFF2-40B4-BE49-F238E27FC236}">
                  <a16:creationId xmlns:a16="http://schemas.microsoft.com/office/drawing/2014/main" id="{01BB8FD3-A68A-6DF3-1D5A-2415C235EDDA}"/>
                </a:ext>
              </a:extLst>
            </p:cNvPr>
            <p:cNvSpPr txBox="1"/>
            <p:nvPr/>
          </p:nvSpPr>
          <p:spPr>
            <a:xfrm>
              <a:off x="5585071" y="5487638"/>
              <a:ext cx="3529171" cy="1200329"/>
            </a:xfrm>
            <a:prstGeom prst="rect">
              <a:avLst/>
            </a:prstGeom>
            <a:noFill/>
          </p:spPr>
          <p:txBody>
            <a:bodyPr wrap="none" rtlCol="0">
              <a:spAutoFit/>
            </a:bodyPr>
            <a:lstStyle/>
            <a:p>
              <a:r>
                <a:rPr lang="en-US" dirty="0"/>
                <a:t>Numbat range</a:t>
              </a:r>
            </a:p>
            <a:p>
              <a:endParaRPr lang="en-US" dirty="0"/>
            </a:p>
            <a:p>
              <a:r>
                <a:rPr lang="en-US" dirty="0"/>
                <a:t>Black current</a:t>
              </a:r>
            </a:p>
            <a:p>
              <a:r>
                <a:rPr lang="en-US" dirty="0"/>
                <a:t>Colors correspond with extirpations</a:t>
              </a:r>
            </a:p>
          </p:txBody>
        </p:sp>
      </p:grpSp>
    </p:spTree>
    <p:extLst>
      <p:ext uri="{BB962C8B-B14F-4D97-AF65-F5344CB8AC3E}">
        <p14:creationId xmlns:p14="http://schemas.microsoft.com/office/powerpoint/2010/main" val="7240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Notorychtemorphia</a:t>
            </a:r>
            <a:endParaRPr lang="en-GB" dirty="0"/>
          </a:p>
        </p:txBody>
      </p:sp>
      <p:sp>
        <p:nvSpPr>
          <p:cNvPr id="3" name="Content Placeholder 2"/>
          <p:cNvSpPr>
            <a:spLocks noGrp="1"/>
          </p:cNvSpPr>
          <p:nvPr>
            <p:ph idx="1"/>
          </p:nvPr>
        </p:nvSpPr>
        <p:spPr/>
        <p:txBody>
          <a:bodyPr/>
          <a:lstStyle/>
          <a:p>
            <a:endParaRPr lang="en-GB"/>
          </a:p>
        </p:txBody>
      </p:sp>
      <p:pic>
        <p:nvPicPr>
          <p:cNvPr id="2050" name="Picture 2" descr="http://cdn-3.itsnature.org/wp-content/uploads/2010/02/marsupialmol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214" y="1572495"/>
            <a:ext cx="9116786"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6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descr="Taxidermied Bandico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andico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2" y="3648516"/>
            <a:ext cx="5399018" cy="3040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ilb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28252"/>
            <a:ext cx="4628997" cy="32576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erameles gunnii Gray, 1838, Eastern Barred Bandicoot">
            <a:extLst>
              <a:ext uri="{FF2B5EF4-FFF2-40B4-BE49-F238E27FC236}">
                <a16:creationId xmlns:a16="http://schemas.microsoft.com/office/drawing/2014/main" id="{AC81FC8E-41E0-4407-AC4F-6A13F5F6AF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89" t="5948" r="6569" b="16837"/>
          <a:stretch/>
        </p:blipFill>
        <p:spPr bwMode="auto">
          <a:xfrm>
            <a:off x="0" y="3429000"/>
            <a:ext cx="5867400" cy="289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486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876800" cy="1143000"/>
          </a:xfrm>
        </p:spPr>
        <p:txBody>
          <a:bodyPr/>
          <a:lstStyle/>
          <a:p>
            <a:r>
              <a:rPr lang="en-US" dirty="0" err="1"/>
              <a:t>Diprotodontia</a:t>
            </a:r>
            <a:endParaRPr lang="en-GB" dirty="0"/>
          </a:p>
        </p:txBody>
      </p:sp>
      <p:sp>
        <p:nvSpPr>
          <p:cNvPr id="3" name="Content Placeholder 2"/>
          <p:cNvSpPr>
            <a:spLocks noGrp="1"/>
          </p:cNvSpPr>
          <p:nvPr>
            <p:ph idx="1"/>
          </p:nvPr>
        </p:nvSpPr>
        <p:spPr>
          <a:xfrm>
            <a:off x="609600" y="1600200"/>
            <a:ext cx="5181600" cy="4525963"/>
          </a:xfrm>
        </p:spPr>
        <p:txBody>
          <a:bodyPr/>
          <a:lstStyle/>
          <a:p>
            <a:r>
              <a:rPr lang="en-US" dirty="0"/>
              <a:t>Largest group of marsupials</a:t>
            </a:r>
          </a:p>
          <a:p>
            <a:r>
              <a:rPr lang="en-US" dirty="0"/>
              <a:t>One synapomorphy</a:t>
            </a:r>
          </a:p>
          <a:p>
            <a:r>
              <a:rPr lang="en-US" dirty="0"/>
              <a:t>3 major radiations</a:t>
            </a:r>
            <a:endParaRPr lang="en-GB" dirty="0"/>
          </a:p>
        </p:txBody>
      </p:sp>
      <p:pic>
        <p:nvPicPr>
          <p:cNvPr id="4098" name="Picture 2" descr="https://qph.is.quoracdn.net/main-qimg-1b12cbe60071bc3a928040f2598711b8?convert_to_webp=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660" y="62819"/>
            <a:ext cx="65532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510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http://www.richard-seaman.com/Mammals/Australia/PossumSid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810" y="-19050"/>
            <a:ext cx="4568190" cy="33333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1.bp.blogspot.com/-uSwKP21bHZc/T4Z6pDoO72I/AAAAAAAAGMQ/VVnWOru6dNw/s1600/sugar-glid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6" y="3400424"/>
            <a:ext cx="5762625" cy="34575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encrypted-tbn1.gstatic.com/images?q=tbn:ANd9GcSGmk_rP7J4IPNTy5yAqXitvxHff0Uqo08wxN4v_yDu6eGwVvj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509962"/>
            <a:ext cx="2152650" cy="32385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itsnature.org/wp-content/uploads/2010/05/706229.jpg"/>
          <p:cNvPicPr>
            <a:picLocks noChangeAspect="1" noChangeArrowheads="1"/>
          </p:cNvPicPr>
          <p:nvPr/>
        </p:nvPicPr>
        <p:blipFill rotWithShape="1">
          <a:blip r:embed="rId5">
            <a:extLst>
              <a:ext uri="{28A0092B-C50C-407E-A947-70E740481C1C}">
                <a14:useLocalDpi xmlns:a14="http://schemas.microsoft.com/office/drawing/2010/main" val="0"/>
              </a:ext>
            </a:extLst>
          </a:blip>
          <a:srcRect l="3760" r="4320"/>
          <a:stretch/>
        </p:blipFill>
        <p:spPr bwMode="auto">
          <a:xfrm>
            <a:off x="6172200" y="76200"/>
            <a:ext cx="437769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991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6146" name="Picture 2" descr="Koala R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
            <a:ext cx="2667000" cy="21699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oala climbing 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722"/>
            <a:ext cx="5562600" cy="547690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uws.edu.au/__data/assets/image/0007/930256/WOMBA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083" y="3039815"/>
            <a:ext cx="5980717" cy="37229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AF036F2-F8B1-4919-A4E2-AD6C774BE0EA}"/>
              </a:ext>
            </a:extLst>
          </p:cNvPr>
          <p:cNvSpPr txBox="1"/>
          <p:nvPr/>
        </p:nvSpPr>
        <p:spPr>
          <a:xfrm>
            <a:off x="6287503" y="2352535"/>
            <a:ext cx="4837697" cy="369332"/>
          </a:xfrm>
          <a:prstGeom prst="rect">
            <a:avLst/>
          </a:prstGeom>
          <a:noFill/>
        </p:spPr>
        <p:txBody>
          <a:bodyPr wrap="square">
            <a:spAutoFit/>
          </a:bodyPr>
          <a:lstStyle/>
          <a:p>
            <a:r>
              <a:rPr lang="en-US" dirty="0">
                <a:hlinkClick r:id="rId5"/>
              </a:rPr>
              <a:t>https://www.youtube.com/watch?v=06BfyKUYjbc</a:t>
            </a:r>
            <a:r>
              <a:rPr lang="en-US" dirty="0"/>
              <a:t> </a:t>
            </a:r>
          </a:p>
        </p:txBody>
      </p:sp>
    </p:spTree>
    <p:extLst>
      <p:ext uri="{BB962C8B-B14F-4D97-AF65-F5344CB8AC3E}">
        <p14:creationId xmlns:p14="http://schemas.microsoft.com/office/powerpoint/2010/main" val="296427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ustralia and australia&#10;&#10;Description automatically generated">
            <a:extLst>
              <a:ext uri="{FF2B5EF4-FFF2-40B4-BE49-F238E27FC236}">
                <a16:creationId xmlns:a16="http://schemas.microsoft.com/office/drawing/2014/main" id="{60330274-8CE0-FFD9-293A-BE6909ADA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 y="4941966"/>
            <a:ext cx="7553325" cy="1879939"/>
          </a:xfrm>
          <a:prstGeom prst="rect">
            <a:avLst/>
          </a:prstGeom>
        </p:spPr>
      </p:pic>
      <p:pic>
        <p:nvPicPr>
          <p:cNvPr id="7170" name="Picture 2" descr="https://upload.wikimedia.org/wikipedia/commons/0/0d/Kangaroo_and_joey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7791"/>
            <a:ext cx="3457575" cy="51816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tschies tree kangaroo Dendrolagus matschiei at Bronx Zoo 1 cropped.jpg"/>
          <p:cNvPicPr>
            <a:picLocks noChangeAspect="1" noChangeArrowheads="1"/>
          </p:cNvPicPr>
          <p:nvPr/>
        </p:nvPicPr>
        <p:blipFill rotWithShape="1">
          <a:blip r:embed="rId4">
            <a:extLst>
              <a:ext uri="{28A0092B-C50C-407E-A947-70E740481C1C}">
                <a14:useLocalDpi xmlns:a14="http://schemas.microsoft.com/office/drawing/2010/main" val="0"/>
              </a:ext>
            </a:extLst>
          </a:blip>
          <a:srcRect t="8379" b="18157"/>
          <a:stretch/>
        </p:blipFill>
        <p:spPr bwMode="auto">
          <a:xfrm>
            <a:off x="7094621" y="2850682"/>
            <a:ext cx="487680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i.telegraph.co.uk/multimedia/archive/02039/wallaby_2039892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6095"/>
            <a:ext cx="4381500" cy="2733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A0546F-60A8-4EE7-B2A3-E9CBF3CC38A4}"/>
              </a:ext>
            </a:extLst>
          </p:cNvPr>
          <p:cNvSpPr txBox="1"/>
          <p:nvPr/>
        </p:nvSpPr>
        <p:spPr>
          <a:xfrm>
            <a:off x="3976687" y="3059163"/>
            <a:ext cx="2827421" cy="1569660"/>
          </a:xfrm>
          <a:prstGeom prst="rect">
            <a:avLst/>
          </a:prstGeom>
          <a:noFill/>
        </p:spPr>
        <p:txBody>
          <a:bodyPr wrap="square" rtlCol="0">
            <a:spAutoFit/>
          </a:bodyPr>
          <a:lstStyle/>
          <a:p>
            <a:r>
              <a:rPr lang="en-US" sz="3200" dirty="0">
                <a:solidFill>
                  <a:schemeClr val="accent6">
                    <a:lumMod val="75000"/>
                  </a:schemeClr>
                </a:solidFill>
              </a:rPr>
              <a:t>What ecological role do they fill?</a:t>
            </a:r>
          </a:p>
        </p:txBody>
      </p:sp>
    </p:spTree>
    <p:extLst>
      <p:ext uri="{BB962C8B-B14F-4D97-AF65-F5344CB8AC3E}">
        <p14:creationId xmlns:p14="http://schemas.microsoft.com/office/powerpoint/2010/main" val="1758764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Non-mammalian synapsids</a:t>
            </a:r>
            <a:endParaRPr lang="en-GB" dirty="0"/>
          </a:p>
        </p:txBody>
      </p:sp>
      <p:sp>
        <p:nvSpPr>
          <p:cNvPr id="3" name="Content Placeholder 2"/>
          <p:cNvSpPr>
            <a:spLocks noGrp="1"/>
          </p:cNvSpPr>
          <p:nvPr>
            <p:ph idx="1"/>
          </p:nvPr>
        </p:nvSpPr>
        <p:spPr>
          <a:xfrm>
            <a:off x="304800" y="1828801"/>
            <a:ext cx="6934200" cy="4525963"/>
          </a:xfrm>
        </p:spPr>
        <p:txBody>
          <a:bodyPr/>
          <a:lstStyle/>
          <a:p>
            <a:r>
              <a:rPr lang="en-US" dirty="0"/>
              <a:t>Two groups</a:t>
            </a:r>
          </a:p>
          <a:p>
            <a:r>
              <a:rPr lang="en-US" dirty="0"/>
              <a:t>Recognized based on skull morphology</a:t>
            </a:r>
          </a:p>
          <a:p>
            <a:r>
              <a:rPr lang="en-US" dirty="0"/>
              <a:t>These are not reptiles!</a:t>
            </a:r>
            <a:endParaRPr lang="en-GB" dirty="0"/>
          </a:p>
        </p:txBody>
      </p:sp>
      <p:pic>
        <p:nvPicPr>
          <p:cNvPr id="4" name="Picture 4" descr="http://comenius.susqu.edu/biol/202/animals/deuterostomes/craniata/eosynapsida/synapsid-skull-biodidac.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2005"/>
          <a:stretch/>
        </p:blipFill>
        <p:spPr>
          <a:xfrm>
            <a:off x="457200" y="3955218"/>
            <a:ext cx="4657441" cy="27316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omenius.susqu.edu/biol/202/animals/deuterostomes/craniata/anapsida/diapsid-skull.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595"/>
          <a:stretch/>
        </p:blipFill>
        <p:spPr>
          <a:xfrm>
            <a:off x="5126576" y="4118375"/>
            <a:ext cx="4545297" cy="2618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comenius.susqu.edu/biol/202/animals/deuterostomes/craniata/anapsida/Anapsid%20Skull.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623"/>
          <a:stretch/>
        </p:blipFill>
        <p:spPr>
          <a:xfrm>
            <a:off x="7480300" y="1443038"/>
            <a:ext cx="4419600" cy="264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866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jigcardgallery.com/JigCard/icaPuzStore/Mammals3Pa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8763000" cy="65996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9016" y="152400"/>
            <a:ext cx="3124200" cy="1143000"/>
          </a:xfrm>
        </p:spPr>
        <p:txBody>
          <a:bodyPr/>
          <a:lstStyle/>
          <a:p>
            <a:r>
              <a:rPr lang="en-US" dirty="0" err="1"/>
              <a:t>Placentals</a:t>
            </a:r>
            <a:r>
              <a:rPr lang="en-US" dirty="0"/>
              <a:t>!</a:t>
            </a:r>
            <a:endParaRPr lang="en-GB" dirty="0"/>
          </a:p>
        </p:txBody>
      </p:sp>
      <p:sp>
        <p:nvSpPr>
          <p:cNvPr id="3" name="TextBox 2">
            <a:extLst>
              <a:ext uri="{FF2B5EF4-FFF2-40B4-BE49-F238E27FC236}">
                <a16:creationId xmlns:a16="http://schemas.microsoft.com/office/drawing/2014/main" id="{177152BA-B002-81DA-D30F-69090DFDDB9A}"/>
              </a:ext>
            </a:extLst>
          </p:cNvPr>
          <p:cNvSpPr txBox="1"/>
          <p:nvPr/>
        </p:nvSpPr>
        <p:spPr>
          <a:xfrm>
            <a:off x="304800" y="2133600"/>
            <a:ext cx="2667000" cy="1384995"/>
          </a:xfrm>
          <a:prstGeom prst="rect">
            <a:avLst/>
          </a:prstGeom>
          <a:noFill/>
        </p:spPr>
        <p:txBody>
          <a:bodyPr wrap="square" rtlCol="0">
            <a:spAutoFit/>
          </a:bodyPr>
          <a:lstStyle/>
          <a:p>
            <a:r>
              <a:rPr lang="en-US" sz="2800" dirty="0">
                <a:solidFill>
                  <a:schemeClr val="accent6">
                    <a:lumMod val="75000"/>
                  </a:schemeClr>
                </a:solidFill>
              </a:rPr>
              <a:t>How many?</a:t>
            </a:r>
          </a:p>
          <a:p>
            <a:endParaRPr lang="en-US" sz="2800" dirty="0">
              <a:solidFill>
                <a:schemeClr val="accent6">
                  <a:lumMod val="75000"/>
                </a:schemeClr>
              </a:solidFill>
            </a:endParaRPr>
          </a:p>
          <a:p>
            <a:r>
              <a:rPr lang="en-US" sz="2800" dirty="0">
                <a:solidFill>
                  <a:schemeClr val="accent6">
                    <a:lumMod val="75000"/>
                  </a:schemeClr>
                </a:solidFill>
              </a:rPr>
              <a:t>Most of these?</a:t>
            </a:r>
          </a:p>
        </p:txBody>
      </p:sp>
    </p:spTree>
    <p:extLst>
      <p:ext uri="{BB962C8B-B14F-4D97-AF65-F5344CB8AC3E}">
        <p14:creationId xmlns:p14="http://schemas.microsoft.com/office/powerpoint/2010/main" val="48525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a:t>
            </a:r>
          </a:p>
        </p:txBody>
      </p:sp>
      <p:sp>
        <p:nvSpPr>
          <p:cNvPr id="3" name="Content Placeholder 2"/>
          <p:cNvSpPr>
            <a:spLocks noGrp="1"/>
          </p:cNvSpPr>
          <p:nvPr>
            <p:ph idx="1"/>
          </p:nvPr>
        </p:nvSpPr>
        <p:spPr/>
        <p:txBody>
          <a:bodyPr/>
          <a:lstStyle/>
          <a:p>
            <a:endParaRPr lang="en-US"/>
          </a:p>
        </p:txBody>
      </p:sp>
      <p:pic>
        <p:nvPicPr>
          <p:cNvPr id="1026" name="Picture 2" descr="Placenta.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600205"/>
            <a:ext cx="4819650" cy="497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622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0385-DAF4-BA00-B2D6-8F5D8888E21A}"/>
              </a:ext>
            </a:extLst>
          </p:cNvPr>
          <p:cNvSpPr>
            <a:spLocks noGrp="1"/>
          </p:cNvSpPr>
          <p:nvPr>
            <p:ph type="title"/>
          </p:nvPr>
        </p:nvSpPr>
        <p:spPr/>
        <p:txBody>
          <a:bodyPr/>
          <a:lstStyle/>
          <a:p>
            <a:r>
              <a:rPr lang="en-US" dirty="0"/>
              <a:t>Other traits</a:t>
            </a:r>
          </a:p>
        </p:txBody>
      </p:sp>
      <p:pic>
        <p:nvPicPr>
          <p:cNvPr id="5" name="Content Placeholder 4" descr="A page of a book with text and drawings&#10;&#10;AI-generated content may be incorrect.">
            <a:extLst>
              <a:ext uri="{FF2B5EF4-FFF2-40B4-BE49-F238E27FC236}">
                <a16:creationId xmlns:a16="http://schemas.microsoft.com/office/drawing/2014/main" id="{E9CD0404-3943-CE26-916B-C94A4E2B08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6165" t="21456" r="6165" b="6732"/>
          <a:stretch>
            <a:fillRect/>
          </a:stretch>
        </p:blipFill>
        <p:spPr>
          <a:xfrm>
            <a:off x="0" y="1143000"/>
            <a:ext cx="12192000" cy="5619751"/>
          </a:xfrm>
        </p:spPr>
      </p:pic>
    </p:spTree>
    <p:extLst>
      <p:ext uri="{BB962C8B-B14F-4D97-AF65-F5344CB8AC3E}">
        <p14:creationId xmlns:p14="http://schemas.microsoft.com/office/powerpoint/2010/main" val="1613334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D70A-3692-1B7C-EF43-BACABA852E17}"/>
              </a:ext>
            </a:extLst>
          </p:cNvPr>
          <p:cNvSpPr>
            <a:spLocks noGrp="1"/>
          </p:cNvSpPr>
          <p:nvPr>
            <p:ph type="title"/>
          </p:nvPr>
        </p:nvSpPr>
        <p:spPr/>
        <p:txBody>
          <a:bodyPr/>
          <a:lstStyle/>
          <a:p>
            <a:endParaRPr lang="en-US"/>
          </a:p>
        </p:txBody>
      </p:sp>
      <p:pic>
        <p:nvPicPr>
          <p:cNvPr id="5" name="Content Placeholder 4" descr="A close-up of a skeleton&#10;&#10;AI-generated content may be incorrect.">
            <a:extLst>
              <a:ext uri="{FF2B5EF4-FFF2-40B4-BE49-F238E27FC236}">
                <a16:creationId xmlns:a16="http://schemas.microsoft.com/office/drawing/2014/main" id="{B76F3D0E-E856-4EB1-CBCC-D0FB4A5A9FD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5079" b="12627"/>
          <a:stretch>
            <a:fillRect/>
          </a:stretch>
        </p:blipFill>
        <p:spPr>
          <a:xfrm>
            <a:off x="228600" y="1981201"/>
            <a:ext cx="6352228" cy="2819400"/>
          </a:xfrm>
        </p:spPr>
      </p:pic>
      <p:pic>
        <p:nvPicPr>
          <p:cNvPr id="7" name="Picture 6" descr="X-ray of a knee joint&#10;&#10;AI-generated content may be incorrect.">
            <a:extLst>
              <a:ext uri="{FF2B5EF4-FFF2-40B4-BE49-F238E27FC236}">
                <a16:creationId xmlns:a16="http://schemas.microsoft.com/office/drawing/2014/main" id="{0B7540E4-1509-639A-B986-42670AC3F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9783" y="1667847"/>
            <a:ext cx="5170488" cy="5170488"/>
          </a:xfrm>
          <a:prstGeom prst="rect">
            <a:avLst/>
          </a:prstGeom>
        </p:spPr>
      </p:pic>
    </p:spTree>
    <p:extLst>
      <p:ext uri="{BB962C8B-B14F-4D97-AF65-F5344CB8AC3E}">
        <p14:creationId xmlns:p14="http://schemas.microsoft.com/office/powerpoint/2010/main" val="103804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600205"/>
            <a:ext cx="7010400" cy="4525963"/>
          </a:xfrm>
        </p:spPr>
        <p:txBody>
          <a:bodyPr/>
          <a:lstStyle/>
          <a:p>
            <a:r>
              <a:rPr lang="en-US" dirty="0"/>
              <a:t>Mammals evolved very rapidly after dino extinction</a:t>
            </a:r>
          </a:p>
          <a:p>
            <a:r>
              <a:rPr lang="en-US" dirty="0">
                <a:solidFill>
                  <a:schemeClr val="accent6">
                    <a:lumMod val="75000"/>
                  </a:schemeClr>
                </a:solidFill>
              </a:rPr>
              <a:t>What happens anytime we have rapid divergence?</a:t>
            </a:r>
          </a:p>
          <a:p>
            <a:r>
              <a:rPr lang="en-US" dirty="0"/>
              <a:t>4 major clades</a:t>
            </a:r>
          </a:p>
        </p:txBody>
      </p:sp>
      <p:pic>
        <p:nvPicPr>
          <p:cNvPr id="4" name="Picture 3"/>
          <p:cNvPicPr>
            <a:picLocks noChangeAspect="1"/>
          </p:cNvPicPr>
          <p:nvPr/>
        </p:nvPicPr>
        <p:blipFill>
          <a:blip r:embed="rId2"/>
          <a:stretch>
            <a:fillRect/>
          </a:stretch>
        </p:blipFill>
        <p:spPr>
          <a:xfrm>
            <a:off x="7467600" y="260783"/>
            <a:ext cx="4591050" cy="6581775"/>
          </a:xfrm>
          <a:prstGeom prst="rect">
            <a:avLst/>
          </a:prstGeom>
        </p:spPr>
      </p:pic>
      <p:pic>
        <p:nvPicPr>
          <p:cNvPr id="6" name="Picture 5">
            <a:extLst>
              <a:ext uri="{FF2B5EF4-FFF2-40B4-BE49-F238E27FC236}">
                <a16:creationId xmlns:a16="http://schemas.microsoft.com/office/drawing/2014/main" id="{BA143070-8133-970C-C123-B95C2DFB4D13}"/>
              </a:ext>
            </a:extLst>
          </p:cNvPr>
          <p:cNvPicPr>
            <a:picLocks noChangeAspect="1"/>
          </p:cNvPicPr>
          <p:nvPr/>
        </p:nvPicPr>
        <p:blipFill rotWithShape="1">
          <a:blip r:embed="rId2"/>
          <a:srcRect b="29867"/>
          <a:stretch/>
        </p:blipFill>
        <p:spPr>
          <a:xfrm>
            <a:off x="5410200" y="-11195"/>
            <a:ext cx="6816684" cy="6853754"/>
          </a:xfrm>
          <a:prstGeom prst="rect">
            <a:avLst/>
          </a:prstGeom>
        </p:spPr>
      </p:pic>
    </p:spTree>
    <p:extLst>
      <p:ext uri="{BB962C8B-B14F-4D97-AF65-F5344CB8AC3E}">
        <p14:creationId xmlns:p14="http://schemas.microsoft.com/office/powerpoint/2010/main" val="75969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41.media.tumblr.com/306bd5d9d4b28cba6a9bda806e286a70/tumblr_n3odx5jHsX1su8eeno1_5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9014" y="2962276"/>
            <a:ext cx="54273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upload.wikimedia.org/wikipedia/commons/b/bc/Tanre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6663" y="85724"/>
            <a:ext cx="3949701" cy="29622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10201" y="609600"/>
            <a:ext cx="2381978" cy="923330"/>
          </a:xfrm>
          <a:prstGeom prst="rect">
            <a:avLst/>
          </a:prstGeom>
        </p:spPr>
        <p:txBody>
          <a:bodyPr wrap="square">
            <a:spAutoFit/>
          </a:bodyPr>
          <a:lstStyle/>
          <a:p>
            <a:r>
              <a:rPr lang="en-US" dirty="0">
                <a:hlinkClick r:id="rId4"/>
              </a:rPr>
              <a:t>https://www.youtube.com/watch?v=yXSmo24ut-8</a:t>
            </a:r>
            <a:r>
              <a:rPr lang="en-US" dirty="0"/>
              <a:t> </a:t>
            </a:r>
          </a:p>
        </p:txBody>
      </p:sp>
      <p:sp>
        <p:nvSpPr>
          <p:cNvPr id="3" name="Rectangle 2"/>
          <p:cNvSpPr/>
          <p:nvPr/>
        </p:nvSpPr>
        <p:spPr>
          <a:xfrm>
            <a:off x="5410200" y="2209800"/>
            <a:ext cx="2381978" cy="923330"/>
          </a:xfrm>
          <a:prstGeom prst="rect">
            <a:avLst/>
          </a:prstGeom>
        </p:spPr>
        <p:txBody>
          <a:bodyPr wrap="square">
            <a:spAutoFit/>
          </a:bodyPr>
          <a:lstStyle/>
          <a:p>
            <a:r>
              <a:rPr lang="en-US" dirty="0">
                <a:hlinkClick r:id="rId5"/>
              </a:rPr>
              <a:t>https://www.youtube.com/watch?v=W9kJKu4cpXM</a:t>
            </a:r>
            <a:r>
              <a:rPr lang="en-US" dirty="0"/>
              <a:t> </a:t>
            </a:r>
          </a:p>
        </p:txBody>
      </p:sp>
      <p:sp>
        <p:nvSpPr>
          <p:cNvPr id="4" name="TextBox 3">
            <a:extLst>
              <a:ext uri="{FF2B5EF4-FFF2-40B4-BE49-F238E27FC236}">
                <a16:creationId xmlns:a16="http://schemas.microsoft.com/office/drawing/2014/main" id="{317C6C7E-8346-00ED-908F-284D69F2FCCF}"/>
              </a:ext>
            </a:extLst>
          </p:cNvPr>
          <p:cNvSpPr txBox="1"/>
          <p:nvPr/>
        </p:nvSpPr>
        <p:spPr>
          <a:xfrm>
            <a:off x="457200" y="609600"/>
            <a:ext cx="4462697" cy="2923877"/>
          </a:xfrm>
          <a:prstGeom prst="rect">
            <a:avLst/>
          </a:prstGeom>
          <a:noFill/>
        </p:spPr>
        <p:txBody>
          <a:bodyPr wrap="none" rtlCol="0">
            <a:spAutoFit/>
          </a:bodyPr>
          <a:lstStyle/>
          <a:p>
            <a:pPr marL="285750" indent="-285750">
              <a:buFont typeface="Arial" panose="020B0604020202020204" pitchFamily="34" charset="0"/>
              <a:buChar char="•"/>
            </a:pPr>
            <a:r>
              <a:rPr lang="en-US" sz="2800" dirty="0"/>
              <a:t>Tropical Africa/Madagascar</a:t>
            </a:r>
          </a:p>
          <a:p>
            <a:pPr marL="285750" indent="-285750">
              <a:buFont typeface="Arial" panose="020B0604020202020204" pitchFamily="34" charset="0"/>
              <a:buChar char="•"/>
            </a:pPr>
            <a:r>
              <a:rPr lang="en-US" sz="2800" dirty="0"/>
              <a:t>Basal mammals</a:t>
            </a:r>
          </a:p>
          <a:p>
            <a:pPr marL="285750" indent="-285750">
              <a:buFont typeface="Arial" panose="020B0604020202020204" pitchFamily="34" charset="0"/>
              <a:buChar char="•"/>
            </a:pPr>
            <a:r>
              <a:rPr lang="en-US" sz="2800" dirty="0"/>
              <a:t>Originally </a:t>
            </a:r>
            <a:r>
              <a:rPr lang="en-US" sz="2800" dirty="0" err="1"/>
              <a:t>Insectovora</a:t>
            </a:r>
            <a:endParaRPr lang="en-US" sz="2800" dirty="0"/>
          </a:p>
          <a:p>
            <a:pPr marL="285750" indent="-285750">
              <a:buFont typeface="Arial" panose="020B0604020202020204" pitchFamily="34" charset="0"/>
              <a:buChar char="•"/>
            </a:pPr>
            <a:r>
              <a:rPr lang="en-US" sz="2800" dirty="0"/>
              <a:t>Tenrecs</a:t>
            </a:r>
          </a:p>
          <a:p>
            <a:pPr marL="914400" lvl="1" indent="-457200">
              <a:buFont typeface="Calibri" panose="020F0502020204030204" pitchFamily="34" charset="0"/>
              <a:buChar char="–"/>
            </a:pPr>
            <a:r>
              <a:rPr lang="en-US" sz="2400" dirty="0"/>
              <a:t>Small shrew/hedgehog like</a:t>
            </a:r>
          </a:p>
          <a:p>
            <a:pPr marL="914400" lvl="1" indent="-457200">
              <a:buFont typeface="Calibri" panose="020F0502020204030204" pitchFamily="34" charset="0"/>
              <a:buChar char="–"/>
            </a:pPr>
            <a:r>
              <a:rPr lang="en-US" sz="2400" dirty="0" err="1"/>
              <a:t>Noctural</a:t>
            </a:r>
            <a:r>
              <a:rPr lang="en-US" sz="2400" dirty="0"/>
              <a:t>, poor eyesight</a:t>
            </a:r>
          </a:p>
          <a:p>
            <a:pPr marL="914400" lvl="1" indent="-457200">
              <a:buFont typeface="Calibri" panose="020F0502020204030204" pitchFamily="34" charset="0"/>
              <a:buChar char="–"/>
            </a:pPr>
            <a:r>
              <a:rPr lang="en-US" sz="2400" dirty="0"/>
              <a:t>Insect eaters</a:t>
            </a:r>
          </a:p>
        </p:txBody>
      </p:sp>
      <p:pic>
        <p:nvPicPr>
          <p:cNvPr id="8198" name="Picture 6" descr="http://www.info-namibia.com/images/attractions/activities/toktokkie/tok-tokkie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5178" y="4197108"/>
            <a:ext cx="3983964" cy="2655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0D4415-9716-0EFD-91EF-103B7B66D75A}"/>
              </a:ext>
            </a:extLst>
          </p:cNvPr>
          <p:cNvSpPr txBox="1"/>
          <p:nvPr/>
        </p:nvSpPr>
        <p:spPr>
          <a:xfrm>
            <a:off x="457200" y="3374648"/>
            <a:ext cx="3869777" cy="892552"/>
          </a:xfrm>
          <a:prstGeom prst="rect">
            <a:avLst/>
          </a:prstGeom>
          <a:noFill/>
        </p:spPr>
        <p:txBody>
          <a:bodyPr wrap="none" rtlCol="0">
            <a:spAutoFit/>
          </a:bodyPr>
          <a:lstStyle/>
          <a:p>
            <a:pPr marL="285750" indent="-285750">
              <a:buFont typeface="Arial" panose="020B0604020202020204" pitchFamily="34" charset="0"/>
              <a:buChar char="•"/>
            </a:pPr>
            <a:r>
              <a:rPr lang="en-US" sz="2800" dirty="0"/>
              <a:t>Golden moles</a:t>
            </a:r>
          </a:p>
          <a:p>
            <a:pPr marL="800100" lvl="1" indent="-342900">
              <a:buFont typeface="Calibri" panose="020F0502020204030204" pitchFamily="34" charset="0"/>
              <a:buChar char="–"/>
            </a:pPr>
            <a:r>
              <a:rPr lang="en-US" sz="2400" dirty="0"/>
              <a:t>Convergent with moles</a:t>
            </a:r>
          </a:p>
        </p:txBody>
      </p:sp>
    </p:spTree>
    <p:extLst>
      <p:ext uri="{BB962C8B-B14F-4D97-AF65-F5344CB8AC3E}">
        <p14:creationId xmlns:p14="http://schemas.microsoft.com/office/powerpoint/2010/main" val="87837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9218" name="Picture 2" descr="Rhynchocyon petersi from s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140" y="-7621"/>
            <a:ext cx="10309860" cy="68569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80800C-CE5B-44C4-B4A1-68EF3775BE0F}"/>
              </a:ext>
            </a:extLst>
          </p:cNvPr>
          <p:cNvSpPr txBox="1"/>
          <p:nvPr/>
        </p:nvSpPr>
        <p:spPr>
          <a:xfrm>
            <a:off x="0" y="2662857"/>
            <a:ext cx="1525003" cy="1200329"/>
          </a:xfrm>
          <a:prstGeom prst="rect">
            <a:avLst/>
          </a:prstGeom>
          <a:noFill/>
        </p:spPr>
        <p:txBody>
          <a:bodyPr wrap="square">
            <a:spAutoFit/>
          </a:bodyPr>
          <a:lstStyle/>
          <a:p>
            <a:r>
              <a:rPr lang="en-US" dirty="0">
                <a:hlinkClick r:id="rId3"/>
              </a:rPr>
              <a:t>https://www.youtube.com/watch?v=BgI8gZIJZjQ</a:t>
            </a:r>
            <a:r>
              <a:rPr lang="en-US" dirty="0"/>
              <a:t> </a:t>
            </a:r>
          </a:p>
        </p:txBody>
      </p:sp>
    </p:spTree>
    <p:extLst>
      <p:ext uri="{BB962C8B-B14F-4D97-AF65-F5344CB8AC3E}">
        <p14:creationId xmlns:p14="http://schemas.microsoft.com/office/powerpoint/2010/main" val="1709668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3.bp.blogspot.com/-R7UaCMOJLVc/VEUhsK6IyDI/AAAAAAAAG3Q/Fo7kHHiajDM/s1600/aardvark%2Bdistribution%2B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9076" y="0"/>
            <a:ext cx="2828925" cy="317182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yourshot.nationalgeographic.com/u/ss/fQYSUbVfts-T7pS2VP2wnKyN8wxywmXtY0-FwsgxoQzSg8SoIDcXZfpIzPmDl_b8GGugcnxq4s3o7JIsr95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981200"/>
            <a:ext cx="6880934"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ardvark claw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57" t="56868" r="16476" b="5812"/>
          <a:stretch/>
        </p:blipFill>
        <p:spPr bwMode="auto">
          <a:xfrm>
            <a:off x="39729" y="0"/>
            <a:ext cx="3505200" cy="23002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ardvark tongue"/>
          <p:cNvPicPr>
            <a:picLocks noChangeAspect="1" noChangeArrowheads="1"/>
          </p:cNvPicPr>
          <p:nvPr/>
        </p:nvPicPr>
        <p:blipFill rotWithShape="1">
          <a:blip r:embed="rId5">
            <a:extLst>
              <a:ext uri="{28A0092B-C50C-407E-A947-70E740481C1C}">
                <a14:useLocalDpi xmlns:a14="http://schemas.microsoft.com/office/drawing/2010/main" val="0"/>
              </a:ext>
            </a:extLst>
          </a:blip>
          <a:srcRect t="35351" r="67552" b="26755"/>
          <a:stretch/>
        </p:blipFill>
        <p:spPr bwMode="auto">
          <a:xfrm>
            <a:off x="8957762" y="3577889"/>
            <a:ext cx="3049455" cy="3171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57837" y="385585"/>
            <a:ext cx="1752600" cy="1200329"/>
          </a:xfrm>
          <a:prstGeom prst="rect">
            <a:avLst/>
          </a:prstGeom>
        </p:spPr>
        <p:txBody>
          <a:bodyPr wrap="square">
            <a:spAutoFit/>
          </a:bodyPr>
          <a:lstStyle/>
          <a:p>
            <a:r>
              <a:rPr lang="en-US" dirty="0">
                <a:hlinkClick r:id="rId6"/>
              </a:rPr>
              <a:t>https://www.youtube.com/watch?v=7bf-AIhVk3A</a:t>
            </a:r>
            <a:r>
              <a:rPr lang="en-US" dirty="0"/>
              <a:t> </a:t>
            </a:r>
          </a:p>
        </p:txBody>
      </p:sp>
    </p:spTree>
    <p:extLst>
      <p:ext uri="{BB962C8B-B14F-4D97-AF65-F5344CB8AC3E}">
        <p14:creationId xmlns:p14="http://schemas.microsoft.com/office/powerpoint/2010/main" val="1667059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upload.wikimedia.org/wikipedia/commons/0/0c/Yellow-spotted_Rock_Hyra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2400"/>
            <a:ext cx="5962652" cy="549776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upload.wikimedia.org/wikipedia/commons/thumb/3/33/Rock_Hyrax_area.png/220px-Rock_Hyrax_a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452" y="3154956"/>
            <a:ext cx="3169920" cy="37030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hyrax eating"/>
          <p:cNvPicPr>
            <a:picLocks noChangeAspect="1" noChangeArrowheads="1"/>
          </p:cNvPicPr>
          <p:nvPr/>
        </p:nvPicPr>
        <p:blipFill rotWithShape="1">
          <a:blip r:embed="rId4">
            <a:extLst>
              <a:ext uri="{28A0092B-C50C-407E-A947-70E740481C1C}">
                <a14:useLocalDpi xmlns:a14="http://schemas.microsoft.com/office/drawing/2010/main" val="0"/>
              </a:ext>
            </a:extLst>
          </a:blip>
          <a:srcRect l="16250" t="3749" r="8750" b="9131"/>
          <a:stretch/>
        </p:blipFill>
        <p:spPr bwMode="auto">
          <a:xfrm>
            <a:off x="8382000" y="185390"/>
            <a:ext cx="3604579" cy="29374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rders Not Yet Discussed Cetaceans These aquatic mammalswhales">
            <a:extLst>
              <a:ext uri="{FF2B5EF4-FFF2-40B4-BE49-F238E27FC236}">
                <a16:creationId xmlns:a16="http://schemas.microsoft.com/office/drawing/2014/main" id="{B249107E-CA51-4487-B50A-C97AF3FEBC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4815" r="55556"/>
          <a:stretch/>
        </p:blipFill>
        <p:spPr bwMode="auto">
          <a:xfrm rot="5400000">
            <a:off x="9474367" y="4101603"/>
            <a:ext cx="304800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247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2290" name="Picture 2" descr="http://www.savethemanatee.org/sire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388" y="3352801"/>
            <a:ext cx="6629838" cy="32670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naturecoastkayaktours.com/images/12-17-08-_27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67" y="38101"/>
            <a:ext cx="44196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gifts.worldwildlife.org/gift-center/Images/large-species-photo/large-Dugong-photo.jpg"/>
          <p:cNvPicPr>
            <a:picLocks noChangeAspect="1" noChangeArrowheads="1"/>
          </p:cNvPicPr>
          <p:nvPr/>
        </p:nvPicPr>
        <p:blipFill rotWithShape="1">
          <a:blip r:embed="rId4">
            <a:extLst>
              <a:ext uri="{28A0092B-C50C-407E-A947-70E740481C1C}">
                <a14:useLocalDpi xmlns:a14="http://schemas.microsoft.com/office/drawing/2010/main" val="0"/>
              </a:ext>
            </a:extLst>
          </a:blip>
          <a:srcRect l="10649" t="26803" r="12963" b="16989"/>
          <a:stretch/>
        </p:blipFill>
        <p:spPr bwMode="auto">
          <a:xfrm>
            <a:off x="5257800" y="206040"/>
            <a:ext cx="6652373" cy="304799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upload.wikimedia.org/wikipedia/commons/5/5a/Em_-_Hydrodamalis_gigas_mode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319"/>
          <a:stretch/>
        </p:blipFill>
        <p:spPr bwMode="auto">
          <a:xfrm>
            <a:off x="61793" y="4364210"/>
            <a:ext cx="3933388" cy="221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610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ieldmuseum.org/sites/default/files/Synapsid%20tree.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5210" b="13280"/>
          <a:stretch/>
        </p:blipFill>
        <p:spPr>
          <a:xfrm>
            <a:off x="5704114" y="0"/>
            <a:ext cx="4963886" cy="59544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35798"/>
            <a:ext cx="2362200" cy="1641729"/>
          </a:xfrm>
          <a:prstGeom prst="rect">
            <a:avLst/>
          </a:prstGeom>
        </p:spPr>
      </p:pic>
      <p:pic>
        <p:nvPicPr>
          <p:cNvPr id="4" name="Picture 2" descr="https://upload.wikimedia.org/wikipedia/commons/5/5d/Unnamed_pelycosau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50" t="8610" r="14834" b="9548"/>
          <a:stretch/>
        </p:blipFill>
        <p:spPr bwMode="auto">
          <a:xfrm>
            <a:off x="522514" y="4572881"/>
            <a:ext cx="3810000" cy="22338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fc06.deviantart.net/fs71/i/2012/131/f/e/paternal_care_varanopid_by_karkemish00-d4zf0i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899"/>
          <a:stretch/>
        </p:blipFill>
        <p:spPr bwMode="auto">
          <a:xfrm flipH="1">
            <a:off x="7391400" y="5750843"/>
            <a:ext cx="3276599" cy="109627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C6B8766B-7601-EEC4-3EE5-1F8132987D58}"/>
              </a:ext>
            </a:extLst>
          </p:cNvPr>
          <p:cNvSpPr txBox="1">
            <a:spLocks/>
          </p:cNvSpPr>
          <p:nvPr/>
        </p:nvSpPr>
        <p:spPr>
          <a:xfrm>
            <a:off x="457200" y="332252"/>
            <a:ext cx="6934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u="sng" dirty="0"/>
              <a:t>Pelycosaurs (sail-backs)</a:t>
            </a:r>
          </a:p>
          <a:p>
            <a:r>
              <a:rPr lang="en-GB" sz="2800" dirty="0"/>
              <a:t>Most basil</a:t>
            </a:r>
          </a:p>
          <a:p>
            <a:r>
              <a:rPr lang="en-GB" sz="2800" dirty="0"/>
              <a:t>Tropical N. hemisphere</a:t>
            </a:r>
          </a:p>
          <a:p>
            <a:r>
              <a:rPr lang="en-GB" sz="2800" dirty="0"/>
              <a:t>Abundant 300-260 MYA</a:t>
            </a:r>
          </a:p>
          <a:p>
            <a:r>
              <a:rPr lang="en-GB" sz="2800" dirty="0"/>
              <a:t>Specializations</a:t>
            </a:r>
          </a:p>
          <a:p>
            <a:pPr lvl="1"/>
            <a:r>
              <a:rPr lang="en-GB" sz="2400" dirty="0"/>
              <a:t>Carnivorous (many fish)</a:t>
            </a:r>
          </a:p>
          <a:p>
            <a:pPr lvl="1"/>
            <a:r>
              <a:rPr lang="en-GB" sz="2400" dirty="0"/>
              <a:t>Long snout/jaws</a:t>
            </a:r>
          </a:p>
          <a:p>
            <a:pPr lvl="1"/>
            <a:r>
              <a:rPr lang="en-GB" sz="2400" dirty="0"/>
              <a:t>Simple pointed teeth</a:t>
            </a:r>
          </a:p>
          <a:p>
            <a:pPr lvl="1"/>
            <a:endParaRPr lang="en-GB" sz="2400" dirty="0"/>
          </a:p>
        </p:txBody>
      </p:sp>
    </p:spTree>
    <p:extLst>
      <p:ext uri="{BB962C8B-B14F-4D97-AF65-F5344CB8AC3E}">
        <p14:creationId xmlns:p14="http://schemas.microsoft.com/office/powerpoint/2010/main" val="2084155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3314" name="Picture 2" descr="http://www.naturalhistoryonthenet.com/Mammals/images/asianelephant_world.jpg"/>
          <p:cNvPicPr>
            <a:picLocks noChangeAspect="1" noChangeArrowheads="1"/>
          </p:cNvPicPr>
          <p:nvPr/>
        </p:nvPicPr>
        <p:blipFill rotWithShape="1">
          <a:blip r:embed="rId2">
            <a:extLst>
              <a:ext uri="{28A0092B-C50C-407E-A947-70E740481C1C}">
                <a14:useLocalDpi xmlns:a14="http://schemas.microsoft.com/office/drawing/2010/main" val="0"/>
              </a:ext>
            </a:extLst>
          </a:blip>
          <a:srcRect l="57750" t="21622" r="15250" b="26081"/>
          <a:stretch/>
        </p:blipFill>
        <p:spPr bwMode="auto">
          <a:xfrm>
            <a:off x="7775944" y="-1"/>
            <a:ext cx="3927844" cy="351869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upload.wikimedia.org/wikipedia/commons/thumb/e/ef/African_Elephant_distribution_map.svg/2000px-African_Elephant_distribution_map.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3978" y="4076598"/>
            <a:ext cx="3040380" cy="283213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notesfromcamelidcountry.files.wordpress.com/2013/09/img_17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620" y="-14641"/>
            <a:ext cx="6096000" cy="406717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www.konicaminolta.com/kids/endangered_animals/library/field/img/a-elephant_img01-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649511"/>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oyal Canadian Institute for Science on Twitter: &amp;quot;But did you know you can  also tell elephants apart by their trunks? African elephants have two  &amp;#39;fingers&amp;#39; or &amp;#39;lips&amp;#39; at the tip of their">
            <a:extLst>
              <a:ext uri="{FF2B5EF4-FFF2-40B4-BE49-F238E27FC236}">
                <a16:creationId xmlns:a16="http://schemas.microsoft.com/office/drawing/2014/main" id="{7A51127E-6048-4AA0-B3DB-BCB9693201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349499"/>
            <a:ext cx="4149858"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359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dwarf elephant spec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710206"/>
            <a:ext cx="4648200" cy="26266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astodon ani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274639"/>
            <a:ext cx="8706853" cy="3407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3CB16E-401D-5AE0-953A-EF6157C3481F}"/>
              </a:ext>
            </a:extLst>
          </p:cNvPr>
          <p:cNvSpPr txBox="1"/>
          <p:nvPr/>
        </p:nvSpPr>
        <p:spPr>
          <a:xfrm>
            <a:off x="7315200" y="5105400"/>
            <a:ext cx="3301353" cy="369332"/>
          </a:xfrm>
          <a:prstGeom prst="rect">
            <a:avLst/>
          </a:prstGeom>
          <a:noFill/>
        </p:spPr>
        <p:txBody>
          <a:bodyPr wrap="none" rtlCol="0">
            <a:spAutoFit/>
          </a:bodyPr>
          <a:lstStyle/>
          <a:p>
            <a:r>
              <a:rPr lang="en-US" dirty="0"/>
              <a:t>Mammoth vs. Mastodon exercise</a:t>
            </a:r>
          </a:p>
        </p:txBody>
      </p:sp>
    </p:spTree>
    <p:extLst>
      <p:ext uri="{BB962C8B-B14F-4D97-AF65-F5344CB8AC3E}">
        <p14:creationId xmlns:p14="http://schemas.microsoft.com/office/powerpoint/2010/main" val="3504293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k-hdl.buzzfed.com/static/2013-10/enhanced/webdr06/16/14/enhanced-buzz-23569-1381946522-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3429001"/>
            <a:ext cx="4691304" cy="3286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41.media.tumblr.com/tumblr_lpbegnEaCb1r0l24g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445770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f/f8/Armadillo_range_expans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33401"/>
            <a:ext cx="4000500" cy="2762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755A2C-CBBC-4E0D-BA4A-A5D3A34DDFFB}"/>
              </a:ext>
            </a:extLst>
          </p:cNvPr>
          <p:cNvSpPr txBox="1"/>
          <p:nvPr/>
        </p:nvSpPr>
        <p:spPr>
          <a:xfrm>
            <a:off x="841374" y="5105400"/>
            <a:ext cx="3730625" cy="646331"/>
          </a:xfrm>
          <a:prstGeom prst="rect">
            <a:avLst/>
          </a:prstGeom>
          <a:noFill/>
        </p:spPr>
        <p:txBody>
          <a:bodyPr wrap="square">
            <a:spAutoFit/>
          </a:bodyPr>
          <a:lstStyle/>
          <a:p>
            <a:r>
              <a:rPr lang="en-US" dirty="0">
                <a:hlinkClick r:id="rId5"/>
              </a:rPr>
              <a:t>https://www.youtube.com/watch?v=jolihXTbNXI</a:t>
            </a:r>
            <a:r>
              <a:rPr lang="en-US" dirty="0"/>
              <a:t> </a:t>
            </a:r>
          </a:p>
        </p:txBody>
      </p:sp>
      <p:sp>
        <p:nvSpPr>
          <p:cNvPr id="8" name="TextBox 7">
            <a:extLst>
              <a:ext uri="{FF2B5EF4-FFF2-40B4-BE49-F238E27FC236}">
                <a16:creationId xmlns:a16="http://schemas.microsoft.com/office/drawing/2014/main" id="{3B4AFB34-9A51-423B-BD2E-F524BDF8C937}"/>
              </a:ext>
            </a:extLst>
          </p:cNvPr>
          <p:cNvSpPr txBox="1"/>
          <p:nvPr/>
        </p:nvSpPr>
        <p:spPr>
          <a:xfrm>
            <a:off x="2286000" y="5924182"/>
            <a:ext cx="3810000" cy="646331"/>
          </a:xfrm>
          <a:prstGeom prst="rect">
            <a:avLst/>
          </a:prstGeom>
          <a:noFill/>
        </p:spPr>
        <p:txBody>
          <a:bodyPr wrap="square">
            <a:spAutoFit/>
          </a:bodyPr>
          <a:lstStyle/>
          <a:p>
            <a:r>
              <a:rPr lang="en-US" dirty="0">
                <a:hlinkClick r:id="rId6"/>
              </a:rPr>
              <a:t>https://www.youtube.com/watch?v=110iUX1Ursk</a:t>
            </a:r>
            <a:r>
              <a:rPr lang="en-US" dirty="0"/>
              <a:t> </a:t>
            </a:r>
          </a:p>
        </p:txBody>
      </p:sp>
    </p:spTree>
    <p:extLst>
      <p:ext uri="{BB962C8B-B14F-4D97-AF65-F5344CB8AC3E}">
        <p14:creationId xmlns:p14="http://schemas.microsoft.com/office/powerpoint/2010/main" val="4005479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ssets.worldwildlife.org/photos/6526/images/hero_small/sloth_%28c%29_Jorge_Salas_International_Expeditions.JPG?1394634201"/>
          <p:cNvPicPr>
            <a:picLocks noChangeAspect="1" noChangeArrowheads="1"/>
          </p:cNvPicPr>
          <p:nvPr/>
        </p:nvPicPr>
        <p:blipFill rotWithShape="1">
          <a:blip r:embed="rId2">
            <a:extLst>
              <a:ext uri="{28A0092B-C50C-407E-A947-70E740481C1C}">
                <a14:useLocalDpi xmlns:a14="http://schemas.microsoft.com/office/drawing/2010/main" val="0"/>
              </a:ext>
            </a:extLst>
          </a:blip>
          <a:srcRect l="19573"/>
          <a:stretch/>
        </p:blipFill>
        <p:spPr bwMode="auto">
          <a:xfrm>
            <a:off x="4380508" y="-76200"/>
            <a:ext cx="490283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f/f0/Cecropia_glaziou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214" y="-76200"/>
            <a:ext cx="2871786" cy="38290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ak-hdl.buzzfed.com/static/enhanced/web05/2012/6/2/17/enhanced-buzz-25737-133867150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854" y="4595322"/>
            <a:ext cx="3429000" cy="22823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sfzoo.org/images/gallery/anteater/img_anteater_mw_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4152963"/>
            <a:ext cx="4495800" cy="27050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factzoo.com/sites/all/img/mammals/anteater/giant-anteater-tongu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5140114"/>
            <a:ext cx="1804657" cy="1584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DE1AF8-FDA6-3048-4D53-62D6C5787AF0}"/>
              </a:ext>
            </a:extLst>
          </p:cNvPr>
          <p:cNvSpPr txBox="1"/>
          <p:nvPr/>
        </p:nvSpPr>
        <p:spPr>
          <a:xfrm>
            <a:off x="457200" y="228600"/>
            <a:ext cx="3588415" cy="4647426"/>
          </a:xfrm>
          <a:prstGeom prst="rect">
            <a:avLst/>
          </a:prstGeom>
          <a:noFill/>
        </p:spPr>
        <p:txBody>
          <a:bodyPr wrap="square" rtlCol="0">
            <a:spAutoFit/>
          </a:bodyPr>
          <a:lstStyle/>
          <a:p>
            <a:pPr marL="285750" indent="-285750">
              <a:buFont typeface="Arial" panose="020B0604020202020204" pitchFamily="34" charset="0"/>
              <a:buChar char="•"/>
            </a:pPr>
            <a:r>
              <a:rPr lang="en-US" sz="2400" dirty="0"/>
              <a:t>10 sp.</a:t>
            </a:r>
          </a:p>
          <a:p>
            <a:pPr marL="285750" indent="-285750">
              <a:buFont typeface="Arial" panose="020B0604020202020204" pitchFamily="34" charset="0"/>
              <a:buChar char="•"/>
            </a:pPr>
            <a:r>
              <a:rPr lang="en-US" sz="2400" dirty="0"/>
              <a:t>S &amp; C. America</a:t>
            </a:r>
          </a:p>
          <a:p>
            <a:pPr marL="285750" indent="-285750">
              <a:buFont typeface="Arial" panose="020B0604020202020204" pitchFamily="34" charset="0"/>
              <a:buChar char="•"/>
            </a:pPr>
            <a:r>
              <a:rPr lang="en-US" sz="2400" dirty="0"/>
              <a:t>Sloths</a:t>
            </a:r>
          </a:p>
          <a:p>
            <a:pPr marL="742950" lvl="1" indent="-285750">
              <a:buFont typeface="Calibri" panose="020F0502020204030204" pitchFamily="34" charset="0"/>
              <a:buChar char="–"/>
            </a:pPr>
            <a:r>
              <a:rPr lang="en-US" sz="2000" dirty="0"/>
              <a:t>Arboreal</a:t>
            </a:r>
          </a:p>
          <a:p>
            <a:pPr marL="742950" lvl="1" indent="-285750">
              <a:buFont typeface="Calibri" panose="020F0502020204030204" pitchFamily="34" charset="0"/>
              <a:buChar char="–"/>
            </a:pPr>
            <a:r>
              <a:rPr lang="en-US" sz="2000" dirty="0"/>
              <a:t>Fur unique</a:t>
            </a:r>
          </a:p>
          <a:p>
            <a:pPr marL="742950" lvl="1" indent="-285750">
              <a:buFont typeface="Calibri" panose="020F0502020204030204" pitchFamily="34" charset="0"/>
              <a:buChar char="–"/>
            </a:pPr>
            <a:r>
              <a:rPr lang="en-US" sz="2000" dirty="0"/>
              <a:t>Long arms and claws </a:t>
            </a:r>
            <a:r>
              <a:rPr lang="en-US" sz="2000" dirty="0">
                <a:solidFill>
                  <a:schemeClr val="accent6">
                    <a:lumMod val="75000"/>
                  </a:schemeClr>
                </a:solidFill>
              </a:rPr>
              <a:t>?</a:t>
            </a:r>
          </a:p>
          <a:p>
            <a:pPr marL="742950" lvl="1" indent="-285750">
              <a:buFont typeface="Calibri" panose="020F0502020204030204" pitchFamily="34" charset="0"/>
              <a:buChar char="–"/>
            </a:pPr>
            <a:r>
              <a:rPr lang="en-US" sz="2000" dirty="0"/>
              <a:t>Multi-chambered stomachs</a:t>
            </a:r>
          </a:p>
          <a:p>
            <a:pPr marL="342900" indent="-342900">
              <a:buFont typeface="Arial" panose="020B0604020202020204" pitchFamily="34" charset="0"/>
              <a:buChar char="•"/>
            </a:pPr>
            <a:r>
              <a:rPr lang="en-US" sz="2400" dirty="0"/>
              <a:t>Anteaters</a:t>
            </a:r>
          </a:p>
          <a:p>
            <a:pPr marL="800100" lvl="1" indent="-342900">
              <a:buFont typeface="Calibri" panose="020F0502020204030204" pitchFamily="34" charset="0"/>
              <a:buChar char="–"/>
            </a:pPr>
            <a:r>
              <a:rPr lang="en-US" sz="2000" dirty="0"/>
              <a:t>Elongated snout and tongue</a:t>
            </a:r>
          </a:p>
          <a:p>
            <a:pPr marL="800100" lvl="1" indent="-342900">
              <a:buFont typeface="Calibri" panose="020F0502020204030204" pitchFamily="34" charset="0"/>
              <a:buChar char="–"/>
            </a:pPr>
            <a:r>
              <a:rPr lang="en-US" sz="2000" dirty="0"/>
              <a:t>Lack teeth</a:t>
            </a:r>
          </a:p>
          <a:p>
            <a:pPr marL="800100" lvl="1" indent="-342900">
              <a:buFont typeface="Calibri" panose="020F0502020204030204" pitchFamily="34" charset="0"/>
              <a:buChar char="–"/>
            </a:pPr>
            <a:r>
              <a:rPr lang="en-US" sz="2000" dirty="0"/>
              <a:t>Gizzard-like organ</a:t>
            </a:r>
          </a:p>
          <a:p>
            <a:pPr marL="800100" lvl="1" indent="-342900">
              <a:buFont typeface="Calibri" panose="020F0502020204030204" pitchFamily="34" charset="0"/>
              <a:buChar char="–"/>
            </a:pPr>
            <a:r>
              <a:rPr lang="en-US" sz="2000" dirty="0"/>
              <a:t>Prehensile tail</a:t>
            </a:r>
          </a:p>
        </p:txBody>
      </p:sp>
    </p:spTree>
    <p:extLst>
      <p:ext uri="{BB962C8B-B14F-4D97-AF65-F5344CB8AC3E}">
        <p14:creationId xmlns:p14="http://schemas.microsoft.com/office/powerpoint/2010/main" val="35303347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3/3b/Rabbit_in_monta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5287" y="107315"/>
            <a:ext cx="4443258" cy="39503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6/6d/Jackrabbit2_c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8545" y="3436993"/>
            <a:ext cx="4545167" cy="34514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mallanimalchannel.com/images/articles/rabbit/rabbit-r71-130909-b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6512" y="4259392"/>
            <a:ext cx="3447932" cy="24273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naturemappingfoundation.org/natmap/photos/mammals/pika_5972n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377" y="107315"/>
            <a:ext cx="3188335" cy="3188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34176" y="398240"/>
            <a:ext cx="838200" cy="2585323"/>
          </a:xfrm>
          <a:prstGeom prst="rect">
            <a:avLst/>
          </a:prstGeom>
        </p:spPr>
        <p:txBody>
          <a:bodyPr wrap="square">
            <a:spAutoFit/>
          </a:bodyPr>
          <a:lstStyle/>
          <a:p>
            <a:r>
              <a:rPr lang="en-US" dirty="0">
                <a:hlinkClick r:id="rId6"/>
              </a:rPr>
              <a:t>https://www.youtube.com/watch?v=e8pCXwWWNE0</a:t>
            </a:r>
            <a:r>
              <a:rPr lang="en-US" dirty="0"/>
              <a:t> </a:t>
            </a:r>
          </a:p>
        </p:txBody>
      </p:sp>
      <p:sp>
        <p:nvSpPr>
          <p:cNvPr id="3" name="Rectangle 2"/>
          <p:cNvSpPr/>
          <p:nvPr/>
        </p:nvSpPr>
        <p:spPr>
          <a:xfrm>
            <a:off x="3098012" y="4457402"/>
            <a:ext cx="914400" cy="2031325"/>
          </a:xfrm>
          <a:prstGeom prst="rect">
            <a:avLst/>
          </a:prstGeom>
        </p:spPr>
        <p:txBody>
          <a:bodyPr wrap="square">
            <a:spAutoFit/>
          </a:bodyPr>
          <a:lstStyle/>
          <a:p>
            <a:r>
              <a:rPr lang="en-US" dirty="0">
                <a:hlinkClick r:id="rId7"/>
              </a:rPr>
              <a:t>https://www.youtube.com/watch?v=erOPkaVjTIE</a:t>
            </a:r>
            <a:r>
              <a:rPr lang="en-US" dirty="0"/>
              <a:t> </a:t>
            </a:r>
          </a:p>
        </p:txBody>
      </p:sp>
      <p:sp>
        <p:nvSpPr>
          <p:cNvPr id="4" name="TextBox 3">
            <a:extLst>
              <a:ext uri="{FF2B5EF4-FFF2-40B4-BE49-F238E27FC236}">
                <a16:creationId xmlns:a16="http://schemas.microsoft.com/office/drawing/2014/main" id="{740E7F43-A91D-4001-94A8-7A3767E5E3A4}"/>
              </a:ext>
            </a:extLst>
          </p:cNvPr>
          <p:cNvSpPr txBox="1"/>
          <p:nvPr/>
        </p:nvSpPr>
        <p:spPr>
          <a:xfrm>
            <a:off x="151981" y="1194971"/>
            <a:ext cx="3588415" cy="3539430"/>
          </a:xfrm>
          <a:prstGeom prst="rect">
            <a:avLst/>
          </a:prstGeom>
          <a:noFill/>
        </p:spPr>
        <p:txBody>
          <a:bodyPr wrap="square" rtlCol="0">
            <a:spAutoFit/>
          </a:bodyPr>
          <a:lstStyle/>
          <a:p>
            <a:pPr marL="285750" indent="-285750">
              <a:buFont typeface="Arial" panose="020B0604020202020204" pitchFamily="34" charset="0"/>
              <a:buChar char="•"/>
            </a:pPr>
            <a:r>
              <a:rPr lang="en-US" sz="2400" dirty="0"/>
              <a:t>100 sp.</a:t>
            </a:r>
          </a:p>
          <a:p>
            <a:pPr marL="285750" indent="-285750">
              <a:buFont typeface="Arial" panose="020B0604020202020204" pitchFamily="34" charset="0"/>
              <a:buChar char="•"/>
            </a:pPr>
            <a:r>
              <a:rPr lang="en-US" sz="2400" dirty="0"/>
              <a:t>Global (except?)</a:t>
            </a:r>
          </a:p>
          <a:p>
            <a:pPr marL="285750" indent="-285750">
              <a:buFont typeface="Arial" panose="020B0604020202020204" pitchFamily="34" charset="0"/>
              <a:buChar char="•"/>
            </a:pPr>
            <a:r>
              <a:rPr lang="en-US" sz="2400" dirty="0"/>
              <a:t>Closely related to rodents</a:t>
            </a:r>
          </a:p>
          <a:p>
            <a:pPr marL="285750" indent="-285750">
              <a:buFont typeface="Arial" panose="020B0604020202020204" pitchFamily="34" charset="0"/>
              <a:buChar char="•"/>
            </a:pPr>
            <a:r>
              <a:rPr lang="en-US" sz="2400" dirty="0"/>
              <a:t>Synapomorphies:</a:t>
            </a:r>
          </a:p>
          <a:p>
            <a:pPr marL="742950" lvl="1" indent="-285750">
              <a:buFont typeface="Calibri" panose="020F0502020204030204" pitchFamily="34" charset="0"/>
              <a:buChar char="–"/>
            </a:pPr>
            <a:r>
              <a:rPr lang="en-US" sz="2000" dirty="0"/>
              <a:t>Teeth arrangement</a:t>
            </a:r>
          </a:p>
          <a:p>
            <a:pPr marL="742950" lvl="1" indent="-285750">
              <a:buFont typeface="Calibri" panose="020F0502020204030204" pitchFamily="34" charset="0"/>
              <a:buChar char="–"/>
            </a:pPr>
            <a:r>
              <a:rPr lang="en-US" sz="2000" dirty="0"/>
              <a:t>Enamel</a:t>
            </a:r>
          </a:p>
          <a:p>
            <a:pPr marL="742950" lvl="1" indent="-285750">
              <a:buFont typeface="Calibri" panose="020F0502020204030204" pitchFamily="34" charset="0"/>
              <a:buChar char="–"/>
            </a:pPr>
            <a:r>
              <a:rPr lang="en-US" sz="2000" dirty="0"/>
              <a:t>Jaw motion</a:t>
            </a:r>
          </a:p>
          <a:p>
            <a:pPr marL="742950" lvl="1" indent="-285750">
              <a:buFont typeface="Calibri" panose="020F0502020204030204" pitchFamily="34" charset="0"/>
              <a:buChar char="–"/>
            </a:pPr>
            <a:r>
              <a:rPr lang="en-US" sz="2000" dirty="0"/>
              <a:t>Caecum</a:t>
            </a:r>
          </a:p>
          <a:p>
            <a:pPr marL="342900" indent="-342900">
              <a:buFont typeface="Arial" panose="020B0604020202020204" pitchFamily="34" charset="0"/>
              <a:buChar char="•"/>
            </a:pPr>
            <a:r>
              <a:rPr lang="en-US" sz="2400" dirty="0"/>
              <a:t>Natural History</a:t>
            </a:r>
          </a:p>
        </p:txBody>
      </p:sp>
      <p:sp>
        <p:nvSpPr>
          <p:cNvPr id="5" name="TextBox 4">
            <a:extLst>
              <a:ext uri="{FF2B5EF4-FFF2-40B4-BE49-F238E27FC236}">
                <a16:creationId xmlns:a16="http://schemas.microsoft.com/office/drawing/2014/main" id="{7C235685-7E9F-425A-AE4C-3BC6545F9D0C}"/>
              </a:ext>
            </a:extLst>
          </p:cNvPr>
          <p:cNvSpPr txBox="1"/>
          <p:nvPr/>
        </p:nvSpPr>
        <p:spPr>
          <a:xfrm>
            <a:off x="381000" y="304800"/>
            <a:ext cx="2536335" cy="646331"/>
          </a:xfrm>
          <a:prstGeom prst="rect">
            <a:avLst/>
          </a:prstGeom>
          <a:noFill/>
        </p:spPr>
        <p:txBody>
          <a:bodyPr wrap="none" rtlCol="0">
            <a:spAutoFit/>
          </a:bodyPr>
          <a:lstStyle/>
          <a:p>
            <a:r>
              <a:rPr lang="en-US" sz="3600" dirty="0"/>
              <a:t>Lagomorpha</a:t>
            </a:r>
          </a:p>
        </p:txBody>
      </p:sp>
      <p:pic>
        <p:nvPicPr>
          <p:cNvPr id="7" name="Picture 6" descr="A rabbit with its internal organs&#10;&#10;Description automatically generated">
            <a:extLst>
              <a:ext uri="{FF2B5EF4-FFF2-40B4-BE49-F238E27FC236}">
                <a16:creationId xmlns:a16="http://schemas.microsoft.com/office/drawing/2014/main" id="{07F35B74-6997-3CE4-5F1E-E1ABBBB54C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0540" y="1339012"/>
            <a:ext cx="5589273" cy="5589273"/>
          </a:xfrm>
          <a:prstGeom prst="rect">
            <a:avLst/>
          </a:prstGeom>
        </p:spPr>
      </p:pic>
    </p:spTree>
    <p:extLst>
      <p:ext uri="{BB962C8B-B14F-4D97-AF65-F5344CB8AC3E}">
        <p14:creationId xmlns:p14="http://schemas.microsoft.com/office/powerpoint/2010/main" val="276733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4/40/Rodent_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8534400"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37AA16-4391-46C0-9682-B9BF26F50E61}"/>
              </a:ext>
            </a:extLst>
          </p:cNvPr>
          <p:cNvSpPr txBox="1"/>
          <p:nvPr/>
        </p:nvSpPr>
        <p:spPr>
          <a:xfrm>
            <a:off x="151981" y="1194971"/>
            <a:ext cx="3588415" cy="4278094"/>
          </a:xfrm>
          <a:prstGeom prst="rect">
            <a:avLst/>
          </a:prstGeom>
          <a:noFill/>
        </p:spPr>
        <p:txBody>
          <a:bodyPr wrap="square" rtlCol="0">
            <a:spAutoFit/>
          </a:bodyPr>
          <a:lstStyle/>
          <a:p>
            <a:pPr marL="285750" indent="-285750">
              <a:buFont typeface="Arial" panose="020B0604020202020204" pitchFamily="34" charset="0"/>
              <a:buChar char="•"/>
            </a:pPr>
            <a:r>
              <a:rPr lang="en-US" sz="2400" dirty="0"/>
              <a:t>2500 sp.</a:t>
            </a:r>
          </a:p>
          <a:p>
            <a:pPr marL="285750" indent="-285750">
              <a:buFont typeface="Arial" panose="020B0604020202020204" pitchFamily="34" charset="0"/>
              <a:buChar char="•"/>
            </a:pPr>
            <a:r>
              <a:rPr lang="en-US" sz="2400" dirty="0"/>
              <a:t>33 families</a:t>
            </a:r>
          </a:p>
          <a:p>
            <a:pPr marL="285750" indent="-285750">
              <a:buFont typeface="Arial" panose="020B0604020202020204" pitchFamily="34" charset="0"/>
              <a:buChar char="•"/>
            </a:pPr>
            <a:r>
              <a:rPr lang="en-US" sz="2400" dirty="0"/>
              <a:t>Global</a:t>
            </a:r>
          </a:p>
          <a:p>
            <a:pPr marL="285750" indent="-285750">
              <a:buFont typeface="Arial" panose="020B0604020202020204" pitchFamily="34" charset="0"/>
              <a:buChar char="•"/>
            </a:pPr>
            <a:r>
              <a:rPr lang="en-US" sz="2400" dirty="0"/>
              <a:t>S. Am. has highest diversity</a:t>
            </a:r>
          </a:p>
          <a:p>
            <a:pPr marL="285750" indent="-285750">
              <a:buFont typeface="Arial" panose="020B0604020202020204" pitchFamily="34" charset="0"/>
              <a:buChar char="•"/>
            </a:pPr>
            <a:r>
              <a:rPr lang="en-US" sz="2400" dirty="0"/>
              <a:t>Synapomorphies:</a:t>
            </a:r>
          </a:p>
          <a:p>
            <a:pPr marL="742950" lvl="1" indent="-285750">
              <a:buFont typeface="Calibri" panose="020F0502020204030204" pitchFamily="34" charset="0"/>
              <a:buChar char="–"/>
            </a:pPr>
            <a:r>
              <a:rPr lang="en-US" sz="2000" dirty="0"/>
              <a:t>Teeth arrangement</a:t>
            </a:r>
          </a:p>
          <a:p>
            <a:pPr marL="742950" lvl="1" indent="-285750">
              <a:buFont typeface="Calibri" panose="020F0502020204030204" pitchFamily="34" charset="0"/>
              <a:buChar char="–"/>
            </a:pPr>
            <a:r>
              <a:rPr lang="en-US" sz="2000" dirty="0"/>
              <a:t>Enamel</a:t>
            </a:r>
          </a:p>
          <a:p>
            <a:pPr marL="742950" lvl="1" indent="-285750">
              <a:buFont typeface="Calibri" panose="020F0502020204030204" pitchFamily="34" charset="0"/>
              <a:buChar char="–"/>
            </a:pPr>
            <a:r>
              <a:rPr lang="en-US" sz="2000" dirty="0"/>
              <a:t>No canines</a:t>
            </a:r>
          </a:p>
          <a:p>
            <a:pPr marL="742950" lvl="1" indent="-285750">
              <a:buFont typeface="Calibri" panose="020F0502020204030204" pitchFamily="34" charset="0"/>
              <a:buChar char="–"/>
            </a:pPr>
            <a:r>
              <a:rPr lang="en-US" sz="2000" dirty="0"/>
              <a:t>Jaw motion</a:t>
            </a:r>
          </a:p>
          <a:p>
            <a:pPr marL="342900" indent="-342900">
              <a:buFont typeface="Arial" panose="020B0604020202020204" pitchFamily="34" charset="0"/>
              <a:buChar char="•"/>
            </a:pPr>
            <a:r>
              <a:rPr lang="en-US" sz="2400" dirty="0"/>
              <a:t>Every type of ecology and NH</a:t>
            </a:r>
          </a:p>
        </p:txBody>
      </p:sp>
      <p:sp>
        <p:nvSpPr>
          <p:cNvPr id="4" name="TextBox 3">
            <a:extLst>
              <a:ext uri="{FF2B5EF4-FFF2-40B4-BE49-F238E27FC236}">
                <a16:creationId xmlns:a16="http://schemas.microsoft.com/office/drawing/2014/main" id="{7AF6EBCE-6477-4B41-9E19-9674218CF6F1}"/>
              </a:ext>
            </a:extLst>
          </p:cNvPr>
          <p:cNvSpPr txBox="1"/>
          <p:nvPr/>
        </p:nvSpPr>
        <p:spPr>
          <a:xfrm>
            <a:off x="906790" y="400812"/>
            <a:ext cx="1858842" cy="646331"/>
          </a:xfrm>
          <a:prstGeom prst="rect">
            <a:avLst/>
          </a:prstGeom>
          <a:noFill/>
        </p:spPr>
        <p:txBody>
          <a:bodyPr wrap="none" rtlCol="0">
            <a:spAutoFit/>
          </a:bodyPr>
          <a:lstStyle/>
          <a:p>
            <a:r>
              <a:rPr lang="en-US" sz="3600" dirty="0"/>
              <a:t>Rodentia</a:t>
            </a:r>
          </a:p>
        </p:txBody>
      </p:sp>
    </p:spTree>
    <p:extLst>
      <p:ext uri="{BB962C8B-B14F-4D97-AF65-F5344CB8AC3E}">
        <p14:creationId xmlns:p14="http://schemas.microsoft.com/office/powerpoint/2010/main" val="5765813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opwalls.net/wp-content/uploads/2012/06/Sciuridae-Squirr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7074" y="3352734"/>
            <a:ext cx="4584065" cy="344521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mage.freepik.com/free-photo/chipmunk-croissant-sciuridae-squirrel-tamias-family_121-677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139" y="2603849"/>
            <a:ext cx="3829050" cy="409554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upload.wikimedia.org/wikipedia/commons/3/3b/Marmot-edi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000" y="0"/>
            <a:ext cx="3185160" cy="23888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icture">
            <a:extLst>
              <a:ext uri="{FF2B5EF4-FFF2-40B4-BE49-F238E27FC236}">
                <a16:creationId xmlns:a16="http://schemas.microsoft.com/office/drawing/2014/main" id="{86929176-CE2A-4D91-BC67-EC113504BF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1980"/>
          <a:stretch/>
        </p:blipFill>
        <p:spPr bwMode="auto">
          <a:xfrm>
            <a:off x="0" y="3679307"/>
            <a:ext cx="3293111" cy="26108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at&amp;#39;s some cheek! Snaps of squirrels stuffing their faces with nuts for  winter will crack you up - World News - Mirror Online">
            <a:extLst>
              <a:ext uri="{FF2B5EF4-FFF2-40B4-BE49-F238E27FC236}">
                <a16:creationId xmlns:a16="http://schemas.microsoft.com/office/drawing/2014/main" id="{1C666769-0DE6-4C05-90F8-2FBB51F848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500" r="666" b="25752"/>
          <a:stretch/>
        </p:blipFill>
        <p:spPr bwMode="auto">
          <a:xfrm>
            <a:off x="5867400" y="83974"/>
            <a:ext cx="2749096" cy="32687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C26D6B-4536-458C-34A6-A51AD1BF716C}"/>
              </a:ext>
            </a:extLst>
          </p:cNvPr>
          <p:cNvSpPr txBox="1"/>
          <p:nvPr/>
        </p:nvSpPr>
        <p:spPr>
          <a:xfrm>
            <a:off x="514269" y="249823"/>
            <a:ext cx="5048331" cy="2492990"/>
          </a:xfrm>
          <a:prstGeom prst="rect">
            <a:avLst/>
          </a:prstGeom>
          <a:noFill/>
        </p:spPr>
        <p:txBody>
          <a:bodyPr wrap="square" rtlCol="0">
            <a:spAutoFit/>
          </a:bodyPr>
          <a:lstStyle/>
          <a:p>
            <a:pPr marL="285750" indent="-285750">
              <a:buFont typeface="Arial" panose="020B0604020202020204" pitchFamily="34" charset="0"/>
              <a:buChar char="•"/>
            </a:pPr>
            <a:r>
              <a:rPr lang="en-US" sz="2400" dirty="0"/>
              <a:t>300 sp.</a:t>
            </a:r>
          </a:p>
          <a:p>
            <a:pPr marL="285750" indent="-285750">
              <a:buFont typeface="Arial" panose="020B0604020202020204" pitchFamily="34" charset="0"/>
              <a:buChar char="•"/>
            </a:pPr>
            <a:r>
              <a:rPr lang="en-US" sz="2400" dirty="0"/>
              <a:t>Diurnal and resilient</a:t>
            </a:r>
          </a:p>
          <a:p>
            <a:pPr marL="285750" indent="-285750">
              <a:buFont typeface="Arial" panose="020B0604020202020204" pitchFamily="34" charset="0"/>
              <a:buChar char="•"/>
            </a:pPr>
            <a:r>
              <a:rPr lang="en-US" sz="2400" dirty="0"/>
              <a:t>Herbivorous w occasional insects</a:t>
            </a:r>
          </a:p>
          <a:p>
            <a:pPr marL="285750" indent="-285750">
              <a:buFont typeface="Arial" panose="020B0604020202020204" pitchFamily="34" charset="0"/>
              <a:buChar char="•"/>
            </a:pPr>
            <a:r>
              <a:rPr lang="en-US" sz="2400" dirty="0"/>
              <a:t>Synapomorphies</a:t>
            </a:r>
            <a:endParaRPr lang="en-US" sz="2000" dirty="0"/>
          </a:p>
          <a:p>
            <a:pPr marL="800100" lvl="1" indent="-342900">
              <a:buFont typeface="Calibri" panose="020F0502020204030204" pitchFamily="34" charset="0"/>
              <a:buChar char="–"/>
            </a:pPr>
            <a:r>
              <a:rPr lang="en-US" sz="2000" dirty="0"/>
              <a:t>Skull structure</a:t>
            </a:r>
          </a:p>
          <a:p>
            <a:pPr marL="800100" lvl="1" indent="-342900">
              <a:buFont typeface="Calibri" panose="020F0502020204030204" pitchFamily="34" charset="0"/>
              <a:buChar char="–"/>
            </a:pPr>
            <a:r>
              <a:rPr lang="en-US" sz="2000" dirty="0"/>
              <a:t>Bushy tail as long as body</a:t>
            </a:r>
          </a:p>
          <a:p>
            <a:pPr marL="800100" lvl="1" indent="-342900">
              <a:buFont typeface="Calibri" panose="020F0502020204030204" pitchFamily="34" charset="0"/>
              <a:buChar char="–"/>
            </a:pPr>
            <a:r>
              <a:rPr lang="en-US" sz="2000" dirty="0"/>
              <a:t>Cheek pouches</a:t>
            </a:r>
          </a:p>
        </p:txBody>
      </p:sp>
    </p:spTree>
    <p:extLst>
      <p:ext uri="{BB962C8B-B14F-4D97-AF65-F5344CB8AC3E}">
        <p14:creationId xmlns:p14="http://schemas.microsoft.com/office/powerpoint/2010/main" val="19321816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grahampestcontrol.com/wp-content/themes/twentyten/images/pest/75/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0806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pesthits.com/wp-content/uploads/2014/08/Norway-R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 y="3684270"/>
            <a:ext cx="4760595" cy="31737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upload.wikimedia.org/wikipedia/commons/7/7a/PhodopusSungorus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005069" y="-8266"/>
            <a:ext cx="3222624" cy="215009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hiltonpond.org/images/VolePine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2141829"/>
            <a:ext cx="2514600" cy="169484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words4it.com/dap_photos88/words4it_muskrat_1187_11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7310" y="3836670"/>
            <a:ext cx="3962400" cy="30213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647D6E-52E4-AF15-0259-F6261A738531}"/>
              </a:ext>
            </a:extLst>
          </p:cNvPr>
          <p:cNvSpPr txBox="1"/>
          <p:nvPr/>
        </p:nvSpPr>
        <p:spPr>
          <a:xfrm>
            <a:off x="4467725" y="1874088"/>
            <a:ext cx="5048331" cy="1569660"/>
          </a:xfrm>
          <a:prstGeom prst="rect">
            <a:avLst/>
          </a:prstGeom>
          <a:noFill/>
        </p:spPr>
        <p:txBody>
          <a:bodyPr wrap="square" rtlCol="0">
            <a:spAutoFit/>
          </a:bodyPr>
          <a:lstStyle/>
          <a:p>
            <a:r>
              <a:rPr lang="en-US" sz="2400" b="1" dirty="0"/>
              <a:t>Muridae</a:t>
            </a:r>
            <a:r>
              <a:rPr lang="en-US" sz="2400" dirty="0"/>
              <a:t> &amp; </a:t>
            </a:r>
            <a:r>
              <a:rPr lang="en-US" sz="2400" b="1" dirty="0" err="1"/>
              <a:t>Cricetidae</a:t>
            </a:r>
            <a:endParaRPr lang="en-US" sz="2400" b="1" dirty="0"/>
          </a:p>
          <a:p>
            <a:pPr marL="285750" indent="-285750">
              <a:buFont typeface="Arial" panose="020B0604020202020204" pitchFamily="34" charset="0"/>
              <a:buChar char="•"/>
            </a:pPr>
            <a:r>
              <a:rPr lang="en-US" sz="2400" dirty="0"/>
              <a:t>700 &amp; 600 sp.</a:t>
            </a:r>
          </a:p>
          <a:p>
            <a:pPr marL="285750" indent="-285750">
              <a:buFont typeface="Arial" panose="020B0604020202020204" pitchFamily="34" charset="0"/>
              <a:buChar char="•"/>
            </a:pPr>
            <a:r>
              <a:rPr lang="en-US" sz="2400" dirty="0"/>
              <a:t>All small (&lt;3”) or small/med</a:t>
            </a:r>
          </a:p>
          <a:p>
            <a:pPr marL="285750" indent="-285750">
              <a:buFont typeface="Arial" panose="020B0604020202020204" pitchFamily="34" charset="0"/>
              <a:buChar char="•"/>
            </a:pPr>
            <a:r>
              <a:rPr lang="en-US" sz="2400" dirty="0"/>
              <a:t>Tair lacks hair or hairless/sparse hair</a:t>
            </a:r>
          </a:p>
        </p:txBody>
      </p:sp>
    </p:spTree>
    <p:extLst>
      <p:ext uri="{BB962C8B-B14F-4D97-AF65-F5344CB8AC3E}">
        <p14:creationId xmlns:p14="http://schemas.microsoft.com/office/powerpoint/2010/main" val="21553093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dn1.arkive.org/media/6D/6DF8B059-7B8A-49C9-AE1E-63D7ACF72B9F/Presentation.Large/North-American-porcupine-mother-and-yo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56" y="2790824"/>
            <a:ext cx="6096000" cy="40671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jpwildlifecontrol.com/trapping/images/Porcupine_D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627" y="4547538"/>
            <a:ext cx="3371850" cy="236029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images.fineartamerica.com/images-medium-large/north-american-porcupine-sean-griff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427" y="4277320"/>
            <a:ext cx="3886200" cy="2580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news.sciencemag.org/sites/default/files/styles/thumb_article_l/public/article_images/sn-quills.jpg?itok=ASDQUzVC">
            <a:extLst>
              <a:ext uri="{FF2B5EF4-FFF2-40B4-BE49-F238E27FC236}">
                <a16:creationId xmlns:a16="http://schemas.microsoft.com/office/drawing/2014/main" id="{9A31BB28-52C5-43BB-B0FE-705A12F4B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694" y="-18228"/>
            <a:ext cx="6099906" cy="46664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A1EF38-B306-D457-FDED-5C1B4418F305}"/>
              </a:ext>
            </a:extLst>
          </p:cNvPr>
          <p:cNvSpPr txBox="1"/>
          <p:nvPr/>
        </p:nvSpPr>
        <p:spPr>
          <a:xfrm>
            <a:off x="424678" y="457200"/>
            <a:ext cx="5048331"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New world porcupines</a:t>
            </a:r>
          </a:p>
          <a:p>
            <a:pPr marL="285750" indent="-285750">
              <a:buFont typeface="Arial" panose="020B0604020202020204" pitchFamily="34" charset="0"/>
              <a:buChar char="•"/>
            </a:pPr>
            <a:r>
              <a:rPr lang="en-US" sz="2400" dirty="0"/>
              <a:t>Arboreal </a:t>
            </a:r>
          </a:p>
          <a:p>
            <a:pPr marL="285750" indent="-285750">
              <a:buFont typeface="Arial" panose="020B0604020202020204" pitchFamily="34" charset="0"/>
              <a:buChar char="•"/>
            </a:pPr>
            <a:r>
              <a:rPr lang="en-US" sz="2400" dirty="0"/>
              <a:t>Nocturnal (mostly)</a:t>
            </a:r>
          </a:p>
          <a:p>
            <a:pPr marL="285750" indent="-285750">
              <a:buFont typeface="Arial" panose="020B0604020202020204" pitchFamily="34" charset="0"/>
              <a:buChar char="•"/>
            </a:pPr>
            <a:r>
              <a:rPr lang="en-US" sz="2400" dirty="0"/>
              <a:t>Hair modified into </a:t>
            </a:r>
            <a:r>
              <a:rPr lang="en-US" sz="2400" b="1" dirty="0"/>
              <a:t>quills</a:t>
            </a:r>
            <a:endParaRPr lang="en-US" sz="2400" dirty="0"/>
          </a:p>
          <a:p>
            <a:pPr marL="285750" indent="-285750">
              <a:buFont typeface="Arial" panose="020B0604020202020204" pitchFamily="34" charset="0"/>
              <a:buChar char="•"/>
            </a:pPr>
            <a:r>
              <a:rPr lang="en-US" sz="2400" dirty="0"/>
              <a:t>Herbivores</a:t>
            </a:r>
            <a:endParaRPr lang="en-US" sz="2000" dirty="0"/>
          </a:p>
        </p:txBody>
      </p:sp>
    </p:spTree>
    <p:extLst>
      <p:ext uri="{BB962C8B-B14F-4D97-AF65-F5344CB8AC3E}">
        <p14:creationId xmlns:p14="http://schemas.microsoft.com/office/powerpoint/2010/main" val="3415700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F34673-34BB-C6EF-6768-48CDC36A9AB9}"/>
              </a:ext>
            </a:extLst>
          </p:cNvPr>
          <p:cNvPicPr>
            <a:picLocks noChangeAspect="1"/>
          </p:cNvPicPr>
          <p:nvPr/>
        </p:nvPicPr>
        <p:blipFill>
          <a:blip r:embed="rId2"/>
          <a:stretch>
            <a:fillRect/>
          </a:stretch>
        </p:blipFill>
        <p:spPr>
          <a:xfrm>
            <a:off x="7010400" y="224203"/>
            <a:ext cx="3514804" cy="6633797"/>
          </a:xfrm>
          <a:prstGeom prst="rect">
            <a:avLst/>
          </a:prstGeom>
        </p:spPr>
      </p:pic>
      <p:pic>
        <p:nvPicPr>
          <p:cNvPr id="9218" name="Picture 2" descr="http://image.anywherecostarica.com/costa-rica/eco/agouti/400x-agou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43918"/>
            <a:ext cx="5020234"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57600" y="125972"/>
            <a:ext cx="5334000" cy="369332"/>
          </a:xfrm>
          <a:prstGeom prst="rect">
            <a:avLst/>
          </a:prstGeom>
        </p:spPr>
        <p:txBody>
          <a:bodyPr wrap="square">
            <a:spAutoFit/>
          </a:bodyPr>
          <a:lstStyle/>
          <a:p>
            <a:r>
              <a:rPr lang="en-US" dirty="0">
                <a:hlinkClick r:id="rId4"/>
              </a:rPr>
              <a:t>https://www.youtube.com/watch?v=eDXPmrs8t6o</a:t>
            </a:r>
            <a:r>
              <a:rPr lang="en-US" dirty="0"/>
              <a:t> </a:t>
            </a:r>
          </a:p>
        </p:txBody>
      </p:sp>
      <p:sp>
        <p:nvSpPr>
          <p:cNvPr id="5" name="TextBox 4">
            <a:extLst>
              <a:ext uri="{FF2B5EF4-FFF2-40B4-BE49-F238E27FC236}">
                <a16:creationId xmlns:a16="http://schemas.microsoft.com/office/drawing/2014/main" id="{F6A1BB94-88DB-7AC7-C400-AF7905008C90}"/>
              </a:ext>
            </a:extLst>
          </p:cNvPr>
          <p:cNvSpPr txBox="1"/>
          <p:nvPr/>
        </p:nvSpPr>
        <p:spPr>
          <a:xfrm>
            <a:off x="609600" y="892591"/>
            <a:ext cx="5048331" cy="2185214"/>
          </a:xfrm>
          <a:prstGeom prst="rect">
            <a:avLst/>
          </a:prstGeom>
          <a:noFill/>
        </p:spPr>
        <p:txBody>
          <a:bodyPr wrap="square" rtlCol="0">
            <a:spAutoFit/>
          </a:bodyPr>
          <a:lstStyle/>
          <a:p>
            <a:pPr marL="285750" indent="-285750">
              <a:buFont typeface="Arial" panose="020B0604020202020204" pitchFamily="34" charset="0"/>
              <a:buChar char="•"/>
            </a:pPr>
            <a:r>
              <a:rPr lang="en-US" sz="2400" dirty="0"/>
              <a:t>Large burrowing rodents</a:t>
            </a:r>
          </a:p>
          <a:p>
            <a:pPr marL="285750" indent="-285750">
              <a:buFont typeface="Arial" panose="020B0604020202020204" pitchFamily="34" charset="0"/>
              <a:buChar char="•"/>
            </a:pPr>
            <a:r>
              <a:rPr lang="en-US" sz="2400" dirty="0"/>
              <a:t>Herbivores (fruit and nuts)</a:t>
            </a:r>
          </a:p>
          <a:p>
            <a:pPr marL="285750" indent="-285750">
              <a:buFont typeface="Arial" panose="020B0604020202020204" pitchFamily="34" charset="0"/>
              <a:buChar char="•"/>
            </a:pPr>
            <a:r>
              <a:rPr lang="en-US" sz="2400" dirty="0"/>
              <a:t>Forests of C. and S. America</a:t>
            </a:r>
          </a:p>
          <a:p>
            <a:pPr marL="285750" indent="-285750">
              <a:buFont typeface="Arial" panose="020B0604020202020204" pitchFamily="34" charset="0"/>
              <a:buChar char="•"/>
            </a:pPr>
            <a:r>
              <a:rPr lang="en-US" sz="2400" dirty="0"/>
              <a:t>Synapomorphies</a:t>
            </a:r>
            <a:endParaRPr lang="en-US" sz="2000" dirty="0"/>
          </a:p>
          <a:p>
            <a:pPr marL="800100" lvl="1" indent="-342900">
              <a:buFont typeface="Calibri" panose="020F0502020204030204" pitchFamily="34" charset="0"/>
              <a:buChar char="–"/>
            </a:pPr>
            <a:r>
              <a:rPr lang="en-US" sz="2000" dirty="0"/>
              <a:t>Short tail</a:t>
            </a:r>
          </a:p>
          <a:p>
            <a:pPr marL="800100" lvl="1" indent="-342900">
              <a:buFont typeface="Calibri" panose="020F0502020204030204" pitchFamily="34" charset="0"/>
              <a:buChar char="–"/>
            </a:pPr>
            <a:r>
              <a:rPr lang="en-US" sz="2000" dirty="0"/>
              <a:t>Toe arrangement</a:t>
            </a:r>
          </a:p>
        </p:txBody>
      </p:sp>
    </p:spTree>
    <p:extLst>
      <p:ext uri="{BB962C8B-B14F-4D97-AF65-F5344CB8AC3E}">
        <p14:creationId xmlns:p14="http://schemas.microsoft.com/office/powerpoint/2010/main" val="3582642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ieldmuseum.org/sites/default/files/Synapsid%20tree.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5210" b="13280"/>
          <a:stretch/>
        </p:blipFill>
        <p:spPr>
          <a:xfrm>
            <a:off x="4680856" y="0"/>
            <a:ext cx="3773015"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112DF93-B4C0-209C-A148-02E712CBD721}"/>
              </a:ext>
            </a:extLst>
          </p:cNvPr>
          <p:cNvSpPr txBox="1">
            <a:spLocks/>
          </p:cNvSpPr>
          <p:nvPr/>
        </p:nvSpPr>
        <p:spPr>
          <a:xfrm>
            <a:off x="457200" y="332252"/>
            <a:ext cx="69342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u="sng" dirty="0"/>
              <a:t>Therapsids</a:t>
            </a:r>
          </a:p>
          <a:p>
            <a:r>
              <a:rPr lang="en-GB" sz="2800" dirty="0"/>
              <a:t>Temperate S. hemisphere</a:t>
            </a:r>
          </a:p>
          <a:p>
            <a:r>
              <a:rPr lang="en-GB" sz="2800" dirty="0"/>
              <a:t>Direct ancestor of mammals</a:t>
            </a:r>
          </a:p>
          <a:p>
            <a:r>
              <a:rPr lang="en-GB" sz="2800" dirty="0"/>
              <a:t>Abundant 280-200 MYA</a:t>
            </a:r>
          </a:p>
          <a:p>
            <a:r>
              <a:rPr lang="en-GB" sz="2800" dirty="0"/>
              <a:t>Specializations</a:t>
            </a:r>
          </a:p>
          <a:p>
            <a:pPr lvl="1"/>
            <a:r>
              <a:rPr lang="en-GB" sz="2400" dirty="0"/>
              <a:t>Heavy body</a:t>
            </a:r>
          </a:p>
          <a:p>
            <a:pPr lvl="1"/>
            <a:r>
              <a:rPr lang="en-GB" sz="2400" dirty="0"/>
              <a:t>Stumpy legs</a:t>
            </a:r>
          </a:p>
          <a:p>
            <a:pPr lvl="1"/>
            <a:r>
              <a:rPr lang="en-GB" sz="2400" dirty="0"/>
              <a:t>Shorter snout</a:t>
            </a:r>
          </a:p>
          <a:p>
            <a:pPr lvl="1"/>
            <a:r>
              <a:rPr lang="en-GB" sz="2400" dirty="0"/>
              <a:t>Terrestrial</a:t>
            </a:r>
          </a:p>
          <a:p>
            <a:pPr lvl="1"/>
            <a:r>
              <a:rPr lang="en-GB" sz="2400" dirty="0"/>
              <a:t>9 lineages</a:t>
            </a:r>
          </a:p>
          <a:p>
            <a:pPr lvl="1"/>
            <a:endParaRPr lang="en-GB" sz="24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60284"/>
          <a:stretch/>
        </p:blipFill>
        <p:spPr>
          <a:xfrm>
            <a:off x="190243" y="4820465"/>
            <a:ext cx="2279600" cy="198249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9631" r="11876"/>
          <a:stretch/>
        </p:blipFill>
        <p:spPr>
          <a:xfrm>
            <a:off x="8855676" y="3771159"/>
            <a:ext cx="3336324" cy="2993698"/>
          </a:xfrm>
          <a:prstGeom prst="rect">
            <a:avLst/>
          </a:prstGeom>
        </p:spPr>
      </p:pic>
      <p:sp>
        <p:nvSpPr>
          <p:cNvPr id="2" name="TextBox 1"/>
          <p:cNvSpPr txBox="1"/>
          <p:nvPr/>
        </p:nvSpPr>
        <p:spPr>
          <a:xfrm>
            <a:off x="11086697" y="3348859"/>
            <a:ext cx="1105303" cy="369332"/>
          </a:xfrm>
          <a:prstGeom prst="rect">
            <a:avLst/>
          </a:prstGeom>
          <a:noFill/>
        </p:spPr>
        <p:txBody>
          <a:bodyPr wrap="none" rtlCol="0">
            <a:spAutoFit/>
          </a:bodyPr>
          <a:lstStyle/>
          <a:p>
            <a:r>
              <a:rPr lang="en-US" dirty="0" err="1"/>
              <a:t>Therapsid</a:t>
            </a:r>
            <a:endParaRPr lang="en-GB" dirty="0"/>
          </a:p>
        </p:txBody>
      </p:sp>
      <p:sp>
        <p:nvSpPr>
          <p:cNvPr id="9" name="TextBox 8"/>
          <p:cNvSpPr txBox="1"/>
          <p:nvPr/>
        </p:nvSpPr>
        <p:spPr>
          <a:xfrm>
            <a:off x="2402189" y="6463268"/>
            <a:ext cx="1188274" cy="369332"/>
          </a:xfrm>
          <a:prstGeom prst="rect">
            <a:avLst/>
          </a:prstGeom>
          <a:noFill/>
        </p:spPr>
        <p:txBody>
          <a:bodyPr wrap="none" rtlCol="0">
            <a:spAutoFit/>
          </a:bodyPr>
          <a:lstStyle/>
          <a:p>
            <a:r>
              <a:rPr lang="en-US" dirty="0" err="1"/>
              <a:t>Pelycosaur</a:t>
            </a:r>
            <a:endParaRPr lang="en-GB" dirty="0"/>
          </a:p>
        </p:txBody>
      </p:sp>
      <p:pic>
        <p:nvPicPr>
          <p:cNvPr id="5122" name="Picture 2" descr="http://phenomena.nationalgeographic.com/files/2013/05/lystrosauru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4599239"/>
            <a:ext cx="4261904" cy="21577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dicynodo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7949" y="1112718"/>
            <a:ext cx="3720295" cy="2157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287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chinchillafactssite.com/wp-content/uploads/2013/07/Wild-Chinchilla-by-sciencefieldnotebooks.wikispaces.com-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08" y="3089787"/>
            <a:ext cx="581839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upload.wikimedia.org/wikipedia/commons/thumb/3/3d/Range_of_Chinchilla_lanigera_and_Chinchilla_brevicaudata.svg/2000px-Range_of_Chinchilla_lanigera_and_Chinchilla_brevicaudata.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8862" y="914400"/>
            <a:ext cx="4152900"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FCF38E-0F8D-865B-AC85-F5997632F66E}"/>
              </a:ext>
            </a:extLst>
          </p:cNvPr>
          <p:cNvSpPr txBox="1"/>
          <p:nvPr/>
        </p:nvSpPr>
        <p:spPr>
          <a:xfrm>
            <a:off x="510238" y="254607"/>
            <a:ext cx="5048331" cy="2800767"/>
          </a:xfrm>
          <a:prstGeom prst="rect">
            <a:avLst/>
          </a:prstGeom>
          <a:noFill/>
        </p:spPr>
        <p:txBody>
          <a:bodyPr wrap="square" rtlCol="0">
            <a:spAutoFit/>
          </a:bodyPr>
          <a:lstStyle/>
          <a:p>
            <a:pPr marL="285750" indent="-285750">
              <a:buFont typeface="Arial" panose="020B0604020202020204" pitchFamily="34" charset="0"/>
              <a:buChar char="•"/>
            </a:pPr>
            <a:r>
              <a:rPr lang="en-US" sz="2400" dirty="0"/>
              <a:t>Western S. America</a:t>
            </a:r>
          </a:p>
          <a:p>
            <a:pPr marL="285750" indent="-285750">
              <a:buFont typeface="Arial" panose="020B0604020202020204" pitchFamily="34" charset="0"/>
              <a:buChar char="•"/>
            </a:pPr>
            <a:r>
              <a:rPr lang="en-US" sz="2400" dirty="0"/>
              <a:t>Common in pet trade (extinct)</a:t>
            </a:r>
          </a:p>
          <a:p>
            <a:pPr marL="285750" indent="-285750">
              <a:buFont typeface="Arial" panose="020B0604020202020204" pitchFamily="34" charset="0"/>
              <a:buChar char="•"/>
            </a:pPr>
            <a:r>
              <a:rPr lang="en-US" sz="2400" dirty="0"/>
              <a:t>Colonial with similar ecology as Pika</a:t>
            </a:r>
          </a:p>
          <a:p>
            <a:pPr marL="285750" indent="-285750">
              <a:buFont typeface="Arial" panose="020B0604020202020204" pitchFamily="34" charset="0"/>
              <a:buChar char="•"/>
            </a:pPr>
            <a:r>
              <a:rPr lang="en-US" sz="2400" dirty="0"/>
              <a:t>Synapomorphies</a:t>
            </a:r>
            <a:endParaRPr lang="en-US" sz="2000" dirty="0"/>
          </a:p>
          <a:p>
            <a:pPr marL="800100" lvl="1" indent="-342900">
              <a:buFont typeface="Calibri" panose="020F0502020204030204" pitchFamily="34" charset="0"/>
              <a:buChar char="–"/>
            </a:pPr>
            <a:r>
              <a:rPr lang="en-US" sz="2000" dirty="0"/>
              <a:t>Molars grow continuously</a:t>
            </a:r>
          </a:p>
          <a:p>
            <a:pPr marL="800100" lvl="1" indent="-342900">
              <a:buFont typeface="Calibri" panose="020F0502020204030204" pitchFamily="34" charset="0"/>
              <a:buChar char="–"/>
            </a:pPr>
            <a:r>
              <a:rPr lang="en-US" sz="2000" dirty="0"/>
              <a:t>Greatly enlarged auditory bullae</a:t>
            </a:r>
          </a:p>
          <a:p>
            <a:pPr marL="800100" lvl="1" indent="-342900">
              <a:buFont typeface="Calibri" panose="020F0502020204030204" pitchFamily="34" charset="0"/>
              <a:buChar char="–"/>
            </a:pPr>
            <a:r>
              <a:rPr lang="en-US" sz="2000" dirty="0"/>
              <a:t>Long bushy tail</a:t>
            </a:r>
          </a:p>
          <a:p>
            <a:pPr marL="800100" lvl="1" indent="-342900">
              <a:buFont typeface="Calibri" panose="020F0502020204030204" pitchFamily="34" charset="0"/>
              <a:buChar char="–"/>
            </a:pPr>
            <a:r>
              <a:rPr lang="en-US" sz="2000" dirty="0"/>
              <a:t>4 front toes, 3 rear</a:t>
            </a:r>
          </a:p>
        </p:txBody>
      </p:sp>
    </p:spTree>
    <p:extLst>
      <p:ext uri="{BB962C8B-B14F-4D97-AF65-F5344CB8AC3E}">
        <p14:creationId xmlns:p14="http://schemas.microsoft.com/office/powerpoint/2010/main" val="9599388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arm3.static.flickr.com/2285/2236739213_54f2a0c057.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59896"/>
            <a:ext cx="47625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northcoastphotographer.net/files/sequoia-park-zoo-sm12-1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146" y="3468554"/>
            <a:ext cx="3970655" cy="319513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zooborns.com/.a/6a010535647bf3970b01a3fd3d706c970b-800w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652" y="3468554"/>
            <a:ext cx="4584949" cy="31951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8D07E1-2443-F1EA-81D2-F3AF979D6D72}"/>
              </a:ext>
            </a:extLst>
          </p:cNvPr>
          <p:cNvSpPr txBox="1"/>
          <p:nvPr/>
        </p:nvSpPr>
        <p:spPr>
          <a:xfrm>
            <a:off x="879863" y="657964"/>
            <a:ext cx="5825737" cy="2616101"/>
          </a:xfrm>
          <a:prstGeom prst="rect">
            <a:avLst/>
          </a:prstGeom>
          <a:noFill/>
        </p:spPr>
        <p:txBody>
          <a:bodyPr wrap="square" rtlCol="0">
            <a:spAutoFit/>
          </a:bodyPr>
          <a:lstStyle/>
          <a:p>
            <a:pPr marL="285750" indent="-285750">
              <a:buFont typeface="Arial" panose="020B0604020202020204" pitchFamily="34" charset="0"/>
              <a:buChar char="•"/>
            </a:pPr>
            <a:r>
              <a:rPr lang="en-US" sz="2400" dirty="0"/>
              <a:t>S. American rodents</a:t>
            </a:r>
          </a:p>
          <a:p>
            <a:pPr marL="285750" indent="-285750">
              <a:buFont typeface="Arial" panose="020B0604020202020204" pitchFamily="34" charset="0"/>
              <a:buChar char="•"/>
            </a:pPr>
            <a:r>
              <a:rPr lang="en-US" sz="2400" dirty="0"/>
              <a:t>All habitat types</a:t>
            </a:r>
          </a:p>
          <a:p>
            <a:pPr marL="285750" indent="-285750">
              <a:buFont typeface="Arial" panose="020B0604020202020204" pitchFamily="34" charset="0"/>
              <a:buChar char="•"/>
            </a:pPr>
            <a:r>
              <a:rPr lang="en-US" sz="2400" dirty="0" err="1"/>
              <a:t>Heaby</a:t>
            </a:r>
            <a:r>
              <a:rPr lang="en-US" sz="2400" dirty="0"/>
              <a:t> bodied with short legs, no tail</a:t>
            </a:r>
          </a:p>
          <a:p>
            <a:pPr marL="285750" indent="-285750">
              <a:buFont typeface="Arial" panose="020B0604020202020204" pitchFamily="34" charset="0"/>
              <a:buChar char="•"/>
            </a:pPr>
            <a:r>
              <a:rPr lang="en-US" sz="2400" dirty="0"/>
              <a:t>Herbivores (grass/leaves)</a:t>
            </a:r>
          </a:p>
          <a:p>
            <a:pPr marL="285750" indent="-285750">
              <a:buFont typeface="Arial" panose="020B0604020202020204" pitchFamily="34" charset="0"/>
              <a:buChar char="•"/>
            </a:pPr>
            <a:r>
              <a:rPr lang="en-US" sz="2400" dirty="0"/>
              <a:t>Largest living rodent</a:t>
            </a:r>
          </a:p>
          <a:p>
            <a:pPr marL="285750" indent="-285750">
              <a:buFont typeface="Arial" panose="020B0604020202020204" pitchFamily="34" charset="0"/>
              <a:buChar char="•"/>
            </a:pPr>
            <a:r>
              <a:rPr lang="en-US" sz="2400" dirty="0" err="1"/>
              <a:t>Synamphorphy</a:t>
            </a:r>
            <a:endParaRPr lang="en-US" sz="2000" dirty="0"/>
          </a:p>
          <a:p>
            <a:pPr marL="800100" lvl="1" indent="-342900">
              <a:buFont typeface="Calibri" panose="020F0502020204030204" pitchFamily="34" charset="0"/>
              <a:buChar char="–"/>
            </a:pPr>
            <a:r>
              <a:rPr lang="en-US" sz="2000" dirty="0"/>
              <a:t>Cheek pouch, fur lined, extends into neck</a:t>
            </a:r>
          </a:p>
        </p:txBody>
      </p:sp>
    </p:spTree>
    <p:extLst>
      <p:ext uri="{BB962C8B-B14F-4D97-AF65-F5344CB8AC3E}">
        <p14:creationId xmlns:p14="http://schemas.microsoft.com/office/powerpoint/2010/main" val="29562917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upload.wikimedia.org/wikipedia/commons/thumb/c/cf/Naked_Mole_Rat_Eating.jpg/1024px-Naked_Mole_Rat_Eat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51"/>
          <a:stretch/>
        </p:blipFill>
        <p:spPr bwMode="auto">
          <a:xfrm>
            <a:off x="27432" y="2948980"/>
            <a:ext cx="5486401" cy="38665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n African Mole Rat Can Sense Magnetic Fields With Its Eyes | Inside Science">
            <a:extLst>
              <a:ext uri="{FF2B5EF4-FFF2-40B4-BE49-F238E27FC236}">
                <a16:creationId xmlns:a16="http://schemas.microsoft.com/office/drawing/2014/main" id="{5E8AE246-EC96-43A0-9EF6-391302222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572" y="2978476"/>
            <a:ext cx="6470996" cy="38665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91B742-2B67-4131-5366-08CA7C6BB87B}"/>
              </a:ext>
            </a:extLst>
          </p:cNvPr>
          <p:cNvSpPr txBox="1"/>
          <p:nvPr/>
        </p:nvSpPr>
        <p:spPr>
          <a:xfrm>
            <a:off x="645241" y="533400"/>
            <a:ext cx="5048331"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African mole rats</a:t>
            </a:r>
          </a:p>
          <a:p>
            <a:pPr marL="285750" indent="-285750">
              <a:buFont typeface="Arial" panose="020B0604020202020204" pitchFamily="34" charset="0"/>
              <a:buChar char="•"/>
            </a:pPr>
            <a:r>
              <a:rPr lang="en-US" sz="2400" dirty="0"/>
              <a:t>24 species (2 social)</a:t>
            </a:r>
          </a:p>
          <a:p>
            <a:pPr marL="285750" indent="-285750">
              <a:buFont typeface="Arial" panose="020B0604020202020204" pitchFamily="34" charset="0"/>
              <a:buChar char="•"/>
            </a:pPr>
            <a:r>
              <a:rPr lang="en-US" sz="2400" dirty="0"/>
              <a:t>Reduced eyes/ears</a:t>
            </a:r>
          </a:p>
          <a:p>
            <a:pPr marL="285750" indent="-285750">
              <a:buFont typeface="Arial" panose="020B0604020202020204" pitchFamily="34" charset="0"/>
              <a:buChar char="•"/>
            </a:pPr>
            <a:r>
              <a:rPr lang="en-US" sz="2400" dirty="0"/>
              <a:t>Build extensive burrows</a:t>
            </a:r>
          </a:p>
          <a:p>
            <a:pPr marL="285750" indent="-285750">
              <a:buFont typeface="Arial" panose="020B0604020202020204" pitchFamily="34" charset="0"/>
              <a:buChar char="•"/>
            </a:pPr>
            <a:r>
              <a:rPr lang="en-US" sz="2400" dirty="0"/>
              <a:t>Herbivorous</a:t>
            </a:r>
          </a:p>
        </p:txBody>
      </p:sp>
    </p:spTree>
    <p:extLst>
      <p:ext uri="{BB962C8B-B14F-4D97-AF65-F5344CB8AC3E}">
        <p14:creationId xmlns:p14="http://schemas.microsoft.com/office/powerpoint/2010/main" val="795491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7" hidden="1"/>
          <p:cNvSpPr>
            <a:spLocks noGrp="1" noChangeArrowheads="1"/>
          </p:cNvSpPr>
          <p:nvPr>
            <p:ph type="title"/>
          </p:nvPr>
        </p:nvSpPr>
        <p:spPr/>
        <p:txBody>
          <a:bodyPr/>
          <a:lstStyle/>
          <a:p>
            <a:pPr eaLnBrk="1" hangingPunct="1"/>
            <a:r>
              <a:rPr lang="en-US" sz="1400"/>
              <a:t>	</a:t>
            </a:r>
          </a:p>
        </p:txBody>
      </p:sp>
      <p:sp>
        <p:nvSpPr>
          <p:cNvPr id="16390" name="Text Box 1030"/>
          <p:cNvSpPr txBox="1">
            <a:spLocks noChangeArrowheads="1"/>
          </p:cNvSpPr>
          <p:nvPr/>
        </p:nvSpPr>
        <p:spPr bwMode="auto">
          <a:xfrm>
            <a:off x="2819400" y="83456"/>
            <a:ext cx="1676400" cy="476250"/>
          </a:xfrm>
          <a:prstGeom prst="rect">
            <a:avLst/>
          </a:prstGeom>
          <a:noFill/>
          <a:ln w="9525">
            <a:noFill/>
            <a:miter lim="800000"/>
            <a:headEnd/>
            <a:tailEnd/>
          </a:ln>
        </p:spPr>
        <p:txBody>
          <a:bodyPr>
            <a:prstTxWarp prst="textNoShape">
              <a:avLst/>
            </a:prstTxWarp>
            <a:spAutoFit/>
          </a:bodyPr>
          <a:lstStyle/>
          <a:p>
            <a:pPr algn="ctr">
              <a:lnSpc>
                <a:spcPct val="90000"/>
              </a:lnSpc>
            </a:pPr>
            <a:r>
              <a:rPr lang="en-US" sz="1400" b="1" dirty="0">
                <a:solidFill>
                  <a:srgbClr val="221906"/>
                </a:solidFill>
                <a:latin typeface="Calibri" pitchFamily="-110" charset="0"/>
              </a:rPr>
              <a:t>Suborder </a:t>
            </a:r>
            <a:r>
              <a:rPr lang="en-US" sz="1400" b="1" dirty="0" err="1">
                <a:solidFill>
                  <a:srgbClr val="221906"/>
                </a:solidFill>
                <a:latin typeface="Calibri" pitchFamily="-110" charset="0"/>
              </a:rPr>
              <a:t>Tarsiiformes</a:t>
            </a:r>
            <a:endParaRPr lang="en-US" sz="1400" b="1" dirty="0">
              <a:solidFill>
                <a:srgbClr val="221906"/>
              </a:solidFill>
              <a:latin typeface="Calibri" pitchFamily="-110" charset="0"/>
            </a:endParaRPr>
          </a:p>
        </p:txBody>
      </p:sp>
      <p:grpSp>
        <p:nvGrpSpPr>
          <p:cNvPr id="2" name="Group 1">
            <a:extLst>
              <a:ext uri="{FF2B5EF4-FFF2-40B4-BE49-F238E27FC236}">
                <a16:creationId xmlns:a16="http://schemas.microsoft.com/office/drawing/2014/main" id="{9BE8472F-0407-4A97-88BC-10977AA5C88E}"/>
              </a:ext>
            </a:extLst>
          </p:cNvPr>
          <p:cNvGrpSpPr/>
          <p:nvPr/>
        </p:nvGrpSpPr>
        <p:grpSpPr>
          <a:xfrm>
            <a:off x="533400" y="46865"/>
            <a:ext cx="10744200" cy="6764270"/>
            <a:chOff x="1503452" y="93730"/>
            <a:chExt cx="9132798" cy="5814740"/>
          </a:xfrm>
        </p:grpSpPr>
        <p:pic>
          <p:nvPicPr>
            <p:cNvPr id="16386" name="Picture 1053" descr="2202"/>
            <p:cNvPicPr>
              <a:picLocks noChangeAspect="1" noChangeArrowheads="1"/>
            </p:cNvPicPr>
            <p:nvPr/>
          </p:nvPicPr>
          <p:blipFill rotWithShape="1">
            <a:blip r:embed="rId3"/>
            <a:srcRect b="1731"/>
            <a:stretch/>
          </p:blipFill>
          <p:spPr bwMode="auto">
            <a:xfrm>
              <a:off x="1581150" y="134256"/>
              <a:ext cx="9055100" cy="5765800"/>
            </a:xfrm>
            <a:prstGeom prst="rect">
              <a:avLst/>
            </a:prstGeom>
            <a:noFill/>
            <a:ln w="9525">
              <a:noFill/>
              <a:miter lim="800000"/>
              <a:headEnd/>
              <a:tailEnd/>
            </a:ln>
          </p:spPr>
        </p:pic>
        <p:sp>
          <p:nvSpPr>
            <p:cNvPr id="16389" name="Text Box 1029"/>
            <p:cNvSpPr txBox="1">
              <a:spLocks noChangeArrowheads="1"/>
            </p:cNvSpPr>
            <p:nvPr/>
          </p:nvSpPr>
          <p:spPr bwMode="auto">
            <a:xfrm>
              <a:off x="1503452" y="93730"/>
              <a:ext cx="1524000" cy="476250"/>
            </a:xfrm>
            <a:prstGeom prst="rect">
              <a:avLst/>
            </a:prstGeom>
            <a:noFill/>
            <a:ln w="9525">
              <a:noFill/>
              <a:miter lim="800000"/>
              <a:headEnd/>
              <a:tailEnd/>
            </a:ln>
          </p:spPr>
          <p:txBody>
            <a:bodyPr>
              <a:prstTxWarp prst="textNoShape">
                <a:avLst/>
              </a:prstTxWarp>
              <a:spAutoFit/>
            </a:bodyPr>
            <a:lstStyle/>
            <a:p>
              <a:pPr algn="ctr">
                <a:lnSpc>
                  <a:spcPct val="90000"/>
                </a:lnSpc>
              </a:pPr>
              <a:r>
                <a:rPr lang="en-US" sz="1400" b="1" dirty="0">
                  <a:solidFill>
                    <a:srgbClr val="221906"/>
                  </a:solidFill>
                  <a:latin typeface="Calibri" pitchFamily="-110" charset="0"/>
                </a:rPr>
                <a:t>Suborder </a:t>
              </a:r>
            </a:p>
            <a:p>
              <a:pPr algn="ctr">
                <a:lnSpc>
                  <a:spcPct val="90000"/>
                </a:lnSpc>
              </a:pPr>
              <a:r>
                <a:rPr lang="en-US" sz="1400" b="1" dirty="0" err="1">
                  <a:solidFill>
                    <a:srgbClr val="221906"/>
                  </a:solidFill>
                  <a:latin typeface="Calibri" pitchFamily="-110" charset="0"/>
                </a:rPr>
                <a:t>Prosimii</a:t>
              </a:r>
              <a:endParaRPr lang="en-US" sz="1400" b="1" dirty="0">
                <a:solidFill>
                  <a:srgbClr val="221906"/>
                </a:solidFill>
                <a:latin typeface="Calibri" pitchFamily="-110" charset="0"/>
              </a:endParaRPr>
            </a:p>
          </p:txBody>
        </p:sp>
        <p:sp>
          <p:nvSpPr>
            <p:cNvPr id="16392" name="Text Box 1032"/>
            <p:cNvSpPr txBox="1">
              <a:spLocks noChangeArrowheads="1"/>
            </p:cNvSpPr>
            <p:nvPr/>
          </p:nvSpPr>
          <p:spPr bwMode="auto">
            <a:xfrm>
              <a:off x="4343400" y="2804432"/>
              <a:ext cx="1295400" cy="403637"/>
            </a:xfrm>
            <a:prstGeom prst="rect">
              <a:avLst/>
            </a:prstGeom>
            <a:noFill/>
            <a:ln w="9525">
              <a:noFill/>
              <a:miter lim="800000"/>
              <a:headEnd/>
              <a:tailEnd/>
            </a:ln>
          </p:spPr>
          <p:txBody>
            <a:bodyPr>
              <a:prstTxWarp prst="textNoShape">
                <a:avLst/>
              </a:prstTxWarp>
              <a:spAutoFit/>
            </a:bodyPr>
            <a:lstStyle/>
            <a:p>
              <a:pPr algn="ctr">
                <a:lnSpc>
                  <a:spcPct val="70000"/>
                </a:lnSpc>
              </a:pPr>
              <a:r>
                <a:rPr lang="en-US" sz="1400" b="1">
                  <a:solidFill>
                    <a:srgbClr val="221906"/>
                  </a:solidFill>
                  <a:latin typeface="Calibri" pitchFamily="-110" charset="0"/>
                </a:rPr>
                <a:t>New World monkeys</a:t>
              </a:r>
            </a:p>
          </p:txBody>
        </p:sp>
        <p:sp>
          <p:nvSpPr>
            <p:cNvPr id="16393" name="Text Box 1033"/>
            <p:cNvSpPr txBox="1">
              <a:spLocks noChangeArrowheads="1"/>
            </p:cNvSpPr>
            <p:nvPr/>
          </p:nvSpPr>
          <p:spPr bwMode="auto">
            <a:xfrm>
              <a:off x="5354639" y="2821806"/>
              <a:ext cx="1079500" cy="314566"/>
            </a:xfrm>
            <a:prstGeom prst="rect">
              <a:avLst/>
            </a:prstGeom>
            <a:noFill/>
            <a:ln w="9525">
              <a:noFill/>
              <a:miter lim="800000"/>
              <a:headEnd/>
              <a:tailEnd/>
            </a:ln>
          </p:spPr>
          <p:txBody>
            <a:bodyPr wrap="square">
              <a:prstTxWarp prst="textNoShape">
                <a:avLst/>
              </a:prstTxWarp>
              <a:spAutoFit/>
            </a:bodyPr>
            <a:lstStyle/>
            <a:p>
              <a:pPr algn="ctr">
                <a:lnSpc>
                  <a:spcPct val="60000"/>
                </a:lnSpc>
              </a:pPr>
              <a:r>
                <a:rPr lang="en-US" sz="1400" b="1" dirty="0">
                  <a:solidFill>
                    <a:srgbClr val="221906"/>
                  </a:solidFill>
                  <a:latin typeface="Calibri" pitchFamily="-110" charset="0"/>
                </a:rPr>
                <a:t>Old World monkeys</a:t>
              </a:r>
            </a:p>
          </p:txBody>
        </p:sp>
        <p:sp>
          <p:nvSpPr>
            <p:cNvPr id="16394" name="Text Box 1034"/>
            <p:cNvSpPr txBox="1">
              <a:spLocks noChangeArrowheads="1"/>
            </p:cNvSpPr>
            <p:nvPr/>
          </p:nvSpPr>
          <p:spPr bwMode="auto">
            <a:xfrm>
              <a:off x="1905000" y="2913969"/>
              <a:ext cx="1016000" cy="304800"/>
            </a:xfrm>
            <a:prstGeom prst="rect">
              <a:avLst/>
            </a:prstGeom>
            <a:noFill/>
            <a:ln w="9525">
              <a:noFill/>
              <a:miter lim="800000"/>
              <a:headEnd/>
              <a:tailEnd/>
            </a:ln>
          </p:spPr>
          <p:txBody>
            <a:bodyPr>
              <a:prstTxWarp prst="textNoShape">
                <a:avLst/>
              </a:prstTxWarp>
              <a:spAutoFit/>
            </a:bodyPr>
            <a:lstStyle/>
            <a:p>
              <a:r>
                <a:rPr lang="en-US" sz="1400" b="1">
                  <a:solidFill>
                    <a:srgbClr val="221906"/>
                  </a:solidFill>
                  <a:latin typeface="Calibri" pitchFamily="-110" charset="0"/>
                </a:rPr>
                <a:t>Lemurs</a:t>
              </a:r>
            </a:p>
          </p:txBody>
        </p:sp>
        <p:sp>
          <p:nvSpPr>
            <p:cNvPr id="16395" name="Text Box 1035"/>
            <p:cNvSpPr txBox="1">
              <a:spLocks noChangeArrowheads="1"/>
            </p:cNvSpPr>
            <p:nvPr/>
          </p:nvSpPr>
          <p:spPr bwMode="auto">
            <a:xfrm>
              <a:off x="3302000" y="2913969"/>
              <a:ext cx="1079500" cy="304800"/>
            </a:xfrm>
            <a:prstGeom prst="rect">
              <a:avLst/>
            </a:prstGeom>
            <a:noFill/>
            <a:ln w="9525">
              <a:noFill/>
              <a:miter lim="800000"/>
              <a:headEnd/>
              <a:tailEnd/>
            </a:ln>
          </p:spPr>
          <p:txBody>
            <a:bodyPr>
              <a:prstTxWarp prst="textNoShape">
                <a:avLst/>
              </a:prstTxWarp>
              <a:spAutoFit/>
            </a:bodyPr>
            <a:lstStyle/>
            <a:p>
              <a:r>
                <a:rPr lang="en-US" sz="1400" b="1">
                  <a:solidFill>
                    <a:srgbClr val="221906"/>
                  </a:solidFill>
                  <a:latin typeface="Calibri" pitchFamily="-110" charset="0"/>
                </a:rPr>
                <a:t>Tarsiers</a:t>
              </a:r>
            </a:p>
          </p:txBody>
        </p:sp>
        <p:sp>
          <p:nvSpPr>
            <p:cNvPr id="16396" name="Text Box 1036"/>
            <p:cNvSpPr txBox="1">
              <a:spLocks noChangeArrowheads="1"/>
            </p:cNvSpPr>
            <p:nvPr/>
          </p:nvSpPr>
          <p:spPr bwMode="auto">
            <a:xfrm>
              <a:off x="6453188" y="2728231"/>
              <a:ext cx="1117600" cy="304800"/>
            </a:xfrm>
            <a:prstGeom prst="rect">
              <a:avLst/>
            </a:prstGeom>
            <a:noFill/>
            <a:ln w="9525">
              <a:noFill/>
              <a:miter lim="800000"/>
              <a:headEnd/>
              <a:tailEnd/>
            </a:ln>
          </p:spPr>
          <p:txBody>
            <a:bodyPr>
              <a:prstTxWarp prst="textNoShape">
                <a:avLst/>
              </a:prstTxWarp>
              <a:spAutoFit/>
            </a:bodyPr>
            <a:lstStyle/>
            <a:p>
              <a:r>
                <a:rPr lang="en-US" sz="1400" b="1">
                  <a:solidFill>
                    <a:srgbClr val="221906"/>
                  </a:solidFill>
                  <a:latin typeface="Calibri" pitchFamily="-110" charset="0"/>
                </a:rPr>
                <a:t>Gibbons</a:t>
              </a:r>
            </a:p>
          </p:txBody>
        </p:sp>
        <p:sp>
          <p:nvSpPr>
            <p:cNvPr id="16397" name="Text Box 1037"/>
            <p:cNvSpPr txBox="1">
              <a:spLocks noChangeArrowheads="1"/>
            </p:cNvSpPr>
            <p:nvPr/>
          </p:nvSpPr>
          <p:spPr bwMode="auto">
            <a:xfrm>
              <a:off x="7143750" y="2913969"/>
              <a:ext cx="1473200" cy="304800"/>
            </a:xfrm>
            <a:prstGeom prst="rect">
              <a:avLst/>
            </a:prstGeom>
            <a:noFill/>
            <a:ln w="9525">
              <a:noFill/>
              <a:miter lim="800000"/>
              <a:headEnd/>
              <a:tailEnd/>
            </a:ln>
          </p:spPr>
          <p:txBody>
            <a:bodyPr>
              <a:prstTxWarp prst="textNoShape">
                <a:avLst/>
              </a:prstTxWarp>
              <a:spAutoFit/>
            </a:bodyPr>
            <a:lstStyle/>
            <a:p>
              <a:r>
                <a:rPr lang="en-US" sz="1400" b="1">
                  <a:solidFill>
                    <a:srgbClr val="221906"/>
                  </a:solidFill>
                  <a:latin typeface="Calibri" pitchFamily="-110" charset="0"/>
                </a:rPr>
                <a:t>Orangutans</a:t>
              </a:r>
            </a:p>
          </p:txBody>
        </p:sp>
        <p:sp>
          <p:nvSpPr>
            <p:cNvPr id="16398" name="Text Box 1038"/>
            <p:cNvSpPr txBox="1">
              <a:spLocks noChangeArrowheads="1"/>
            </p:cNvSpPr>
            <p:nvPr/>
          </p:nvSpPr>
          <p:spPr bwMode="auto">
            <a:xfrm>
              <a:off x="8132763" y="2652031"/>
              <a:ext cx="1041400" cy="304800"/>
            </a:xfrm>
            <a:prstGeom prst="rect">
              <a:avLst/>
            </a:prstGeom>
            <a:noFill/>
            <a:ln w="9525">
              <a:noFill/>
              <a:miter lim="800000"/>
              <a:headEnd/>
              <a:tailEnd/>
            </a:ln>
          </p:spPr>
          <p:txBody>
            <a:bodyPr>
              <a:prstTxWarp prst="textNoShape">
                <a:avLst/>
              </a:prstTxWarp>
              <a:spAutoFit/>
            </a:bodyPr>
            <a:lstStyle/>
            <a:p>
              <a:r>
                <a:rPr lang="en-US" sz="1400" b="1">
                  <a:solidFill>
                    <a:srgbClr val="221906"/>
                  </a:solidFill>
                  <a:latin typeface="Calibri" pitchFamily="-110" charset="0"/>
                </a:rPr>
                <a:t>Gorillas</a:t>
              </a:r>
            </a:p>
          </p:txBody>
        </p:sp>
        <p:sp>
          <p:nvSpPr>
            <p:cNvPr id="16399" name="Text Box 1039"/>
            <p:cNvSpPr txBox="1">
              <a:spLocks noChangeArrowheads="1"/>
            </p:cNvSpPr>
            <p:nvPr/>
          </p:nvSpPr>
          <p:spPr bwMode="auto">
            <a:xfrm>
              <a:off x="8699500" y="2913969"/>
              <a:ext cx="1663700" cy="304800"/>
            </a:xfrm>
            <a:prstGeom prst="rect">
              <a:avLst/>
            </a:prstGeom>
            <a:noFill/>
            <a:ln w="9525">
              <a:noFill/>
              <a:miter lim="800000"/>
              <a:headEnd/>
              <a:tailEnd/>
            </a:ln>
          </p:spPr>
          <p:txBody>
            <a:bodyPr>
              <a:prstTxWarp prst="textNoShape">
                <a:avLst/>
              </a:prstTxWarp>
              <a:spAutoFit/>
            </a:bodyPr>
            <a:lstStyle/>
            <a:p>
              <a:r>
                <a:rPr lang="en-US" sz="1400" b="1">
                  <a:solidFill>
                    <a:srgbClr val="221906"/>
                  </a:solidFill>
                  <a:latin typeface="Calibri" pitchFamily="-110" charset="0"/>
                </a:rPr>
                <a:t>Chimpanzees</a:t>
              </a:r>
            </a:p>
          </p:txBody>
        </p:sp>
        <p:sp>
          <p:nvSpPr>
            <p:cNvPr id="16400" name="Text Box 1040"/>
            <p:cNvSpPr txBox="1">
              <a:spLocks noChangeArrowheads="1"/>
            </p:cNvSpPr>
            <p:nvPr/>
          </p:nvSpPr>
          <p:spPr bwMode="auto">
            <a:xfrm>
              <a:off x="9645650" y="3350531"/>
              <a:ext cx="317500" cy="304800"/>
            </a:xfrm>
            <a:prstGeom prst="rect">
              <a:avLst/>
            </a:prstGeom>
            <a:noFill/>
            <a:ln w="9525">
              <a:noFill/>
              <a:miter lim="800000"/>
              <a:headEnd/>
              <a:tailEnd/>
            </a:ln>
          </p:spPr>
          <p:txBody>
            <a:bodyPr>
              <a:prstTxWarp prst="textNoShape">
                <a:avLst/>
              </a:prstTxWarp>
              <a:spAutoFit/>
            </a:bodyPr>
            <a:lstStyle/>
            <a:p>
              <a:r>
                <a:rPr lang="en-US" sz="1400" b="1">
                  <a:solidFill>
                    <a:srgbClr val="FFFFFF"/>
                  </a:solidFill>
                  <a:latin typeface="Calibri" pitchFamily="-110" charset="0"/>
                </a:rPr>
                <a:t>3</a:t>
              </a:r>
            </a:p>
          </p:txBody>
        </p:sp>
        <p:sp>
          <p:nvSpPr>
            <p:cNvPr id="16401" name="Text Box 1041"/>
            <p:cNvSpPr txBox="1">
              <a:spLocks noChangeArrowheads="1"/>
            </p:cNvSpPr>
            <p:nvPr/>
          </p:nvSpPr>
          <p:spPr bwMode="auto">
            <a:xfrm>
              <a:off x="9271000" y="3556906"/>
              <a:ext cx="317500" cy="304800"/>
            </a:xfrm>
            <a:prstGeom prst="rect">
              <a:avLst/>
            </a:prstGeom>
            <a:noFill/>
            <a:ln w="9525">
              <a:noFill/>
              <a:miter lim="800000"/>
              <a:headEnd/>
              <a:tailEnd/>
            </a:ln>
          </p:spPr>
          <p:txBody>
            <a:bodyPr>
              <a:prstTxWarp prst="textNoShape">
                <a:avLst/>
              </a:prstTxWarp>
              <a:spAutoFit/>
            </a:bodyPr>
            <a:lstStyle/>
            <a:p>
              <a:r>
                <a:rPr lang="en-US" sz="1400" b="1">
                  <a:solidFill>
                    <a:srgbClr val="FFFFFF"/>
                  </a:solidFill>
                  <a:latin typeface="Calibri" pitchFamily="-110" charset="0"/>
                </a:rPr>
                <a:t>2</a:t>
              </a:r>
            </a:p>
          </p:txBody>
        </p:sp>
        <p:sp>
          <p:nvSpPr>
            <p:cNvPr id="16402" name="Text Box 1042"/>
            <p:cNvSpPr txBox="1">
              <a:spLocks noChangeArrowheads="1"/>
            </p:cNvSpPr>
            <p:nvPr/>
          </p:nvSpPr>
          <p:spPr bwMode="auto">
            <a:xfrm>
              <a:off x="8845550" y="3772806"/>
              <a:ext cx="317500" cy="304800"/>
            </a:xfrm>
            <a:prstGeom prst="rect">
              <a:avLst/>
            </a:prstGeom>
            <a:noFill/>
            <a:ln w="9525">
              <a:noFill/>
              <a:miter lim="800000"/>
              <a:headEnd/>
              <a:tailEnd/>
            </a:ln>
          </p:spPr>
          <p:txBody>
            <a:bodyPr>
              <a:prstTxWarp prst="textNoShape">
                <a:avLst/>
              </a:prstTxWarp>
              <a:spAutoFit/>
            </a:bodyPr>
            <a:lstStyle/>
            <a:p>
              <a:r>
                <a:rPr lang="en-US" sz="1400" b="1">
                  <a:solidFill>
                    <a:srgbClr val="FFFFFF"/>
                  </a:solidFill>
                  <a:latin typeface="Calibri" pitchFamily="-110" charset="0"/>
                </a:rPr>
                <a:t>1</a:t>
              </a:r>
            </a:p>
          </p:txBody>
        </p:sp>
        <p:sp>
          <p:nvSpPr>
            <p:cNvPr id="16403" name="Text Box 1043"/>
            <p:cNvSpPr txBox="1">
              <a:spLocks noChangeArrowheads="1"/>
            </p:cNvSpPr>
            <p:nvPr/>
          </p:nvSpPr>
          <p:spPr bwMode="auto">
            <a:xfrm>
              <a:off x="8523289" y="4020456"/>
              <a:ext cx="1658937" cy="523220"/>
            </a:xfrm>
            <a:prstGeom prst="rect">
              <a:avLst/>
            </a:prstGeom>
            <a:noFill/>
            <a:ln w="9525">
              <a:noFill/>
              <a:miter lim="800000"/>
              <a:headEnd/>
              <a:tailEnd/>
            </a:ln>
          </p:spPr>
          <p:txBody>
            <a:bodyPr>
              <a:prstTxWarp prst="textNoShape">
                <a:avLst/>
              </a:prstTxWarp>
              <a:spAutoFit/>
            </a:bodyPr>
            <a:lstStyle/>
            <a:p>
              <a:r>
                <a:rPr lang="en-US" sz="1400" b="1">
                  <a:solidFill>
                    <a:srgbClr val="221906"/>
                  </a:solidFill>
                  <a:latin typeface="Calibri" pitchFamily="-110" charset="0"/>
                </a:rPr>
                <a:t>Common hominoid ancestor</a:t>
              </a:r>
            </a:p>
          </p:txBody>
        </p:sp>
        <p:sp>
          <p:nvSpPr>
            <p:cNvPr id="16404" name="Text Box 1044"/>
            <p:cNvSpPr txBox="1">
              <a:spLocks noChangeArrowheads="1"/>
            </p:cNvSpPr>
            <p:nvPr/>
          </p:nvSpPr>
          <p:spPr bwMode="auto">
            <a:xfrm>
              <a:off x="7543801" y="4557031"/>
              <a:ext cx="1806575" cy="523220"/>
            </a:xfrm>
            <a:prstGeom prst="rect">
              <a:avLst/>
            </a:prstGeom>
            <a:noFill/>
            <a:ln w="9525">
              <a:noFill/>
              <a:miter lim="800000"/>
              <a:headEnd/>
              <a:tailEnd/>
            </a:ln>
          </p:spPr>
          <p:txBody>
            <a:bodyPr>
              <a:prstTxWarp prst="textNoShape">
                <a:avLst/>
              </a:prstTxWarp>
              <a:spAutoFit/>
            </a:bodyPr>
            <a:lstStyle/>
            <a:p>
              <a:r>
                <a:rPr lang="en-US" sz="1400" b="1">
                  <a:solidFill>
                    <a:srgbClr val="221906"/>
                  </a:solidFill>
                  <a:latin typeface="Calibri" pitchFamily="-110" charset="0"/>
                </a:rPr>
                <a:t>Common anthropoid ancestor</a:t>
              </a:r>
            </a:p>
          </p:txBody>
        </p:sp>
        <p:sp>
          <p:nvSpPr>
            <p:cNvPr id="16405" name="Text Box 1045"/>
            <p:cNvSpPr txBox="1">
              <a:spLocks noChangeArrowheads="1"/>
            </p:cNvSpPr>
            <p:nvPr/>
          </p:nvSpPr>
          <p:spPr bwMode="auto">
            <a:xfrm>
              <a:off x="4638676" y="5169806"/>
              <a:ext cx="1431925" cy="738664"/>
            </a:xfrm>
            <a:prstGeom prst="rect">
              <a:avLst/>
            </a:prstGeom>
            <a:noFill/>
            <a:ln w="9525">
              <a:noFill/>
              <a:miter lim="800000"/>
              <a:headEnd/>
              <a:tailEnd/>
            </a:ln>
          </p:spPr>
          <p:txBody>
            <a:bodyPr>
              <a:prstTxWarp prst="textNoShape">
                <a:avLst/>
              </a:prstTxWarp>
              <a:spAutoFit/>
            </a:bodyPr>
            <a:lstStyle/>
            <a:p>
              <a:pPr algn="ctr"/>
              <a:r>
                <a:rPr lang="en-US" sz="1400" b="1">
                  <a:solidFill>
                    <a:srgbClr val="221906"/>
                  </a:solidFill>
                  <a:latin typeface="Calibri" pitchFamily="-110" charset="0"/>
                </a:rPr>
                <a:t>Common primate ancestor</a:t>
              </a:r>
            </a:p>
          </p:txBody>
        </p:sp>
        <p:sp>
          <p:nvSpPr>
            <p:cNvPr id="16406" name="Text Box 1046"/>
            <p:cNvSpPr txBox="1">
              <a:spLocks noChangeArrowheads="1"/>
            </p:cNvSpPr>
            <p:nvPr/>
          </p:nvSpPr>
          <p:spPr bwMode="auto">
            <a:xfrm>
              <a:off x="7200900" y="442232"/>
              <a:ext cx="3314700" cy="307777"/>
            </a:xfrm>
            <a:prstGeom prst="rect">
              <a:avLst/>
            </a:prstGeom>
            <a:noFill/>
            <a:ln w="9525">
              <a:noFill/>
              <a:miter lim="800000"/>
              <a:headEnd/>
              <a:tailEnd/>
            </a:ln>
          </p:spPr>
          <p:txBody>
            <a:bodyPr>
              <a:prstTxWarp prst="textNoShape">
                <a:avLst/>
              </a:prstTxWarp>
              <a:spAutoFit/>
            </a:bodyPr>
            <a:lstStyle/>
            <a:p>
              <a:r>
                <a:rPr lang="en-US" sz="1400" b="1" dirty="0" err="1">
                  <a:solidFill>
                    <a:srgbClr val="221906"/>
                  </a:solidFill>
                  <a:latin typeface="Calibri" pitchFamily="-110" charset="0"/>
                </a:rPr>
                <a:t>Hominoidea</a:t>
              </a:r>
              <a:r>
                <a:rPr lang="en-US" sz="1400" b="1" dirty="0">
                  <a:solidFill>
                    <a:srgbClr val="221906"/>
                  </a:solidFill>
                  <a:latin typeface="Calibri" pitchFamily="-110" charset="0"/>
                </a:rPr>
                <a:t>                                      Hominids </a:t>
              </a:r>
            </a:p>
          </p:txBody>
        </p:sp>
        <p:sp>
          <p:nvSpPr>
            <p:cNvPr id="16407" name="Text Box 1049"/>
            <p:cNvSpPr txBox="1">
              <a:spLocks noChangeArrowheads="1"/>
            </p:cNvSpPr>
            <p:nvPr/>
          </p:nvSpPr>
          <p:spPr bwMode="auto">
            <a:xfrm>
              <a:off x="9779001" y="2652032"/>
              <a:ext cx="797013" cy="307777"/>
            </a:xfrm>
            <a:prstGeom prst="rect">
              <a:avLst/>
            </a:prstGeom>
            <a:noFill/>
            <a:ln w="9525">
              <a:noFill/>
              <a:miter lim="800000"/>
              <a:headEnd/>
              <a:tailEnd/>
            </a:ln>
          </p:spPr>
          <p:txBody>
            <a:bodyPr wrap="none">
              <a:prstTxWarp prst="textNoShape">
                <a:avLst/>
              </a:prstTxWarp>
              <a:spAutoFit/>
            </a:bodyPr>
            <a:lstStyle/>
            <a:p>
              <a:r>
                <a:rPr lang="en-US" sz="1400" b="1">
                  <a:solidFill>
                    <a:srgbClr val="221906"/>
                  </a:solidFill>
                  <a:latin typeface="Calibri" pitchFamily="-110" charset="0"/>
                </a:rPr>
                <a:t>Humans</a:t>
              </a:r>
            </a:p>
          </p:txBody>
        </p:sp>
        <p:sp>
          <p:nvSpPr>
            <p:cNvPr id="16408" name="Line 1050"/>
            <p:cNvSpPr>
              <a:spLocks noChangeShapeType="1"/>
            </p:cNvSpPr>
            <p:nvPr/>
          </p:nvSpPr>
          <p:spPr bwMode="auto">
            <a:xfrm>
              <a:off x="8486776" y="4069669"/>
              <a:ext cx="73025" cy="63500"/>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16409" name="Line 1052"/>
            <p:cNvSpPr>
              <a:spLocks noChangeShapeType="1"/>
            </p:cNvSpPr>
            <p:nvPr/>
          </p:nvSpPr>
          <p:spPr bwMode="auto">
            <a:xfrm>
              <a:off x="7546976" y="4569731"/>
              <a:ext cx="79375" cy="57150"/>
            </a:xfrm>
            <a:prstGeom prst="line">
              <a:avLst/>
            </a:prstGeom>
            <a:noFill/>
            <a:ln w="19050">
              <a:solidFill>
                <a:schemeClr val="tx1"/>
              </a:solidFill>
              <a:round/>
              <a:headEnd/>
              <a:tailEnd/>
            </a:ln>
          </p:spPr>
          <p:txBody>
            <a:bodyPr wrap="none" anchor="ctr">
              <a:prstTxWarp prst="textNoShape">
                <a:avLst/>
              </a:prstTxWarp>
            </a:bodyPr>
            <a:lstStyle/>
            <a:p>
              <a:endParaRPr lang="en-US"/>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lemurworld.com/wp-content/uploads/Ring-Tailed-Lemur_pic.jpg"/>
          <p:cNvPicPr>
            <a:picLocks noChangeAspect="1" noChangeArrowheads="1"/>
          </p:cNvPicPr>
          <p:nvPr/>
        </p:nvPicPr>
        <p:blipFill rotWithShape="1">
          <a:blip r:embed="rId2">
            <a:extLst>
              <a:ext uri="{28A0092B-C50C-407E-A947-70E740481C1C}">
                <a14:useLocalDpi xmlns:a14="http://schemas.microsoft.com/office/drawing/2010/main" val="0"/>
              </a:ext>
            </a:extLst>
          </a:blip>
          <a:srcRect l="14324" r="23326"/>
          <a:stretch/>
        </p:blipFill>
        <p:spPr bwMode="auto">
          <a:xfrm>
            <a:off x="4278695" y="3101711"/>
            <a:ext cx="3513367" cy="37565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muroid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062" y="28889"/>
            <a:ext cx="4375872" cy="67771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emur - Wikipedia">
            <a:extLst>
              <a:ext uri="{FF2B5EF4-FFF2-40B4-BE49-F238E27FC236}">
                <a16:creationId xmlns:a16="http://schemas.microsoft.com/office/drawing/2014/main" id="{545A907D-895F-4050-A810-1A7F1A07B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876" y="-990"/>
            <a:ext cx="2143800" cy="30305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B36BCE-D52D-C219-DE6B-B61A8F7A896B}"/>
              </a:ext>
            </a:extLst>
          </p:cNvPr>
          <p:cNvSpPr txBox="1"/>
          <p:nvPr/>
        </p:nvSpPr>
        <p:spPr>
          <a:xfrm>
            <a:off x="381000" y="351908"/>
            <a:ext cx="5150224" cy="2677656"/>
          </a:xfrm>
          <a:prstGeom prst="rect">
            <a:avLst/>
          </a:prstGeom>
          <a:noFill/>
        </p:spPr>
        <p:txBody>
          <a:bodyPr wrap="square" rtlCol="0">
            <a:spAutoFit/>
          </a:bodyPr>
          <a:lstStyle/>
          <a:p>
            <a:r>
              <a:rPr lang="en-US" sz="2400" b="1" dirty="0"/>
              <a:t>Lemurs</a:t>
            </a:r>
          </a:p>
          <a:p>
            <a:pPr marL="285750" indent="-285750">
              <a:buFont typeface="Arial" panose="020B0604020202020204" pitchFamily="34" charset="0"/>
              <a:buChar char="•"/>
            </a:pPr>
            <a:r>
              <a:rPr lang="en-US" sz="2400" dirty="0"/>
              <a:t>2 families, 100 species</a:t>
            </a:r>
          </a:p>
          <a:p>
            <a:pPr marL="285750" indent="-285750">
              <a:buFont typeface="Arial" panose="020B0604020202020204" pitchFamily="34" charset="0"/>
              <a:buChar char="•"/>
            </a:pPr>
            <a:r>
              <a:rPr lang="en-US" sz="2400" dirty="0"/>
              <a:t>Rafted from Africa ~60MYA</a:t>
            </a:r>
          </a:p>
          <a:p>
            <a:pPr marL="285750" indent="-285750">
              <a:buFont typeface="Arial" panose="020B0604020202020204" pitchFamily="34" charset="0"/>
              <a:buChar char="•"/>
            </a:pPr>
            <a:r>
              <a:rPr lang="en-US" sz="2400" dirty="0"/>
              <a:t>Nostril “comma” shaped</a:t>
            </a:r>
          </a:p>
          <a:p>
            <a:pPr marL="285750" indent="-285750">
              <a:buFont typeface="Arial" panose="020B0604020202020204" pitchFamily="34" charset="0"/>
              <a:buChar char="•"/>
            </a:pPr>
            <a:r>
              <a:rPr lang="en-US" sz="2400" dirty="0"/>
              <a:t>Small body </a:t>
            </a:r>
          </a:p>
          <a:p>
            <a:pPr marL="285750" indent="-285750">
              <a:buFont typeface="Arial" panose="020B0604020202020204" pitchFamily="34" charset="0"/>
              <a:buChar char="•"/>
            </a:pPr>
            <a:r>
              <a:rPr lang="en-US" sz="2400" dirty="0"/>
              <a:t>Small brain</a:t>
            </a:r>
          </a:p>
          <a:p>
            <a:pPr marL="285750" indent="-285750">
              <a:buFont typeface="Arial" panose="020B0604020202020204" pitchFamily="34" charset="0"/>
              <a:buChar char="•"/>
            </a:pPr>
            <a:r>
              <a:rPr lang="en-US" sz="2400" dirty="0"/>
              <a:t>20% extinct since humans colonized</a:t>
            </a:r>
          </a:p>
        </p:txBody>
      </p:sp>
      <p:pic>
        <p:nvPicPr>
          <p:cNvPr id="5" name="Picture 4" descr="A lemur looking at the camera&#10;&#10;Description automatically generated">
            <a:extLst>
              <a:ext uri="{FF2B5EF4-FFF2-40B4-BE49-F238E27FC236}">
                <a16:creationId xmlns:a16="http://schemas.microsoft.com/office/drawing/2014/main" id="{44619987-50A7-5599-270B-E3B910A0C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17" y="3723145"/>
            <a:ext cx="3770543" cy="2513695"/>
          </a:xfrm>
          <a:prstGeom prst="rect">
            <a:avLst/>
          </a:prstGeom>
        </p:spPr>
      </p:pic>
    </p:spTree>
    <p:extLst>
      <p:ext uri="{BB962C8B-B14F-4D97-AF65-F5344CB8AC3E}">
        <p14:creationId xmlns:p14="http://schemas.microsoft.com/office/powerpoint/2010/main" val="3252413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36BCE-D52D-C219-DE6B-B61A8F7A896B}"/>
              </a:ext>
            </a:extLst>
          </p:cNvPr>
          <p:cNvSpPr txBox="1"/>
          <p:nvPr/>
        </p:nvSpPr>
        <p:spPr>
          <a:xfrm>
            <a:off x="304800" y="176631"/>
            <a:ext cx="5150224" cy="3046988"/>
          </a:xfrm>
          <a:prstGeom prst="rect">
            <a:avLst/>
          </a:prstGeom>
          <a:noFill/>
        </p:spPr>
        <p:txBody>
          <a:bodyPr wrap="square" rtlCol="0">
            <a:spAutoFit/>
          </a:bodyPr>
          <a:lstStyle/>
          <a:p>
            <a:r>
              <a:rPr lang="en-US" sz="2400" b="1" dirty="0"/>
              <a:t>Tarsiers</a:t>
            </a:r>
          </a:p>
          <a:p>
            <a:pPr marL="285750" indent="-285750">
              <a:buFont typeface="Arial" panose="020B0604020202020204" pitchFamily="34" charset="0"/>
              <a:buChar char="•"/>
            </a:pPr>
            <a:r>
              <a:rPr lang="en-US" sz="2400" dirty="0"/>
              <a:t>~14 species</a:t>
            </a:r>
          </a:p>
          <a:p>
            <a:pPr marL="285750" indent="-285750">
              <a:buFont typeface="Arial" panose="020B0604020202020204" pitchFamily="34" charset="0"/>
              <a:buChar char="•"/>
            </a:pPr>
            <a:r>
              <a:rPr lang="en-US" sz="2400" dirty="0"/>
              <a:t>Southeast Asia</a:t>
            </a:r>
          </a:p>
          <a:p>
            <a:pPr marL="285750" indent="-285750">
              <a:buFont typeface="Arial" panose="020B0604020202020204" pitchFamily="34" charset="0"/>
              <a:buChar char="•"/>
            </a:pPr>
            <a:r>
              <a:rPr lang="en-US" sz="2400" dirty="0"/>
              <a:t>Huge eyes</a:t>
            </a:r>
          </a:p>
          <a:p>
            <a:pPr marL="285750" indent="-285750">
              <a:buFont typeface="Arial" panose="020B0604020202020204" pitchFamily="34" charset="0"/>
              <a:buChar char="•"/>
            </a:pPr>
            <a:r>
              <a:rPr lang="en-US" sz="2400" dirty="0"/>
              <a:t>Nocturnal </a:t>
            </a:r>
          </a:p>
          <a:p>
            <a:pPr marL="285750" indent="-285750">
              <a:buFont typeface="Arial" panose="020B0604020202020204" pitchFamily="34" charset="0"/>
              <a:buChar char="•"/>
            </a:pPr>
            <a:r>
              <a:rPr lang="en-US" sz="2400" dirty="0"/>
              <a:t>Insectivorous</a:t>
            </a:r>
          </a:p>
          <a:p>
            <a:pPr marL="285750" indent="-285750">
              <a:buFont typeface="Arial" panose="020B0604020202020204" pitchFamily="34" charset="0"/>
              <a:buChar char="•"/>
            </a:pPr>
            <a:r>
              <a:rPr lang="en-US" sz="2400" dirty="0"/>
              <a:t>Elongated tarsal bones</a:t>
            </a:r>
          </a:p>
          <a:p>
            <a:pPr marL="285750" indent="-285750">
              <a:buFont typeface="Arial" panose="020B0604020202020204" pitchFamily="34" charset="0"/>
              <a:buChar char="•"/>
            </a:pPr>
            <a:r>
              <a:rPr lang="en-US" sz="2400" dirty="0"/>
              <a:t>Head has wide range of motion</a:t>
            </a:r>
          </a:p>
        </p:txBody>
      </p:sp>
      <p:pic>
        <p:nvPicPr>
          <p:cNvPr id="6" name="Picture 5" descr="A close up&#10;&#10;Description automatically generated">
            <a:extLst>
              <a:ext uri="{FF2B5EF4-FFF2-40B4-BE49-F238E27FC236}">
                <a16:creationId xmlns:a16="http://schemas.microsoft.com/office/drawing/2014/main" id="{857CBF75-4139-9636-BA8D-80D821AC9B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892017"/>
            <a:ext cx="5921829" cy="3934315"/>
          </a:xfrm>
          <a:prstGeom prst="rect">
            <a:avLst/>
          </a:prstGeom>
        </p:spPr>
      </p:pic>
      <p:pic>
        <p:nvPicPr>
          <p:cNvPr id="8" name="Picture 7" descr="A small animal on a tree branch&#10;&#10;Description automatically generated">
            <a:extLst>
              <a:ext uri="{FF2B5EF4-FFF2-40B4-BE49-F238E27FC236}">
                <a16:creationId xmlns:a16="http://schemas.microsoft.com/office/drawing/2014/main" id="{051A0A8D-817A-C450-01B3-CD901C20B3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45523"/>
            <a:ext cx="4800600" cy="2700338"/>
          </a:xfrm>
          <a:prstGeom prst="rect">
            <a:avLst/>
          </a:prstGeom>
        </p:spPr>
      </p:pic>
      <p:pic>
        <p:nvPicPr>
          <p:cNvPr id="10" name="Picture 9" descr="A small animal on a tree branch&#10;&#10;Description automatically generated">
            <a:extLst>
              <a:ext uri="{FF2B5EF4-FFF2-40B4-BE49-F238E27FC236}">
                <a16:creationId xmlns:a16="http://schemas.microsoft.com/office/drawing/2014/main" id="{4C1D6007-F039-0C83-CF97-9C13C2A5B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353968"/>
            <a:ext cx="4991101" cy="3327401"/>
          </a:xfrm>
          <a:prstGeom prst="rect">
            <a:avLst/>
          </a:prstGeom>
        </p:spPr>
      </p:pic>
      <p:pic>
        <p:nvPicPr>
          <p:cNvPr id="12" name="Picture 11" descr="A map of asia with orange areas&#10;&#10;Description automatically generated">
            <a:extLst>
              <a:ext uri="{FF2B5EF4-FFF2-40B4-BE49-F238E27FC236}">
                <a16:creationId xmlns:a16="http://schemas.microsoft.com/office/drawing/2014/main" id="{59DDB368-0F1A-7819-742F-E2585E4519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345" y="433907"/>
            <a:ext cx="3657309" cy="2057237"/>
          </a:xfrm>
          <a:prstGeom prst="rect">
            <a:avLst/>
          </a:prstGeom>
        </p:spPr>
      </p:pic>
    </p:spTree>
    <p:extLst>
      <p:ext uri="{BB962C8B-B14F-4D97-AF65-F5344CB8AC3E}">
        <p14:creationId xmlns:p14="http://schemas.microsoft.com/office/powerpoint/2010/main" val="20531981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s://local-brookings.k12.sd.us/krscience/zoology/webpage%20projects/sp11webprojects/baboon/olivebabo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842" y="126111"/>
            <a:ext cx="3112082" cy="317182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vignette4.wikia.nocookie.net/lionking/images/6/60/Mandrill-picture.jpg/revision/latest?cb=201106080103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493" y="228600"/>
            <a:ext cx="3504512" cy="33409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acaq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738232"/>
            <a:ext cx="4937393" cy="3047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roboscis monk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3738232"/>
            <a:ext cx="4550576" cy="3036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Primates: Old World Monkeys">
            <a:extLst>
              <a:ext uri="{FF2B5EF4-FFF2-40B4-BE49-F238E27FC236}">
                <a16:creationId xmlns:a16="http://schemas.microsoft.com/office/drawing/2014/main" id="{8B884ADB-EC52-404E-A809-24EBAF52C2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11" y="235839"/>
            <a:ext cx="4885263" cy="3193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03B5C7-5065-153A-01F3-20BB375F4F39}"/>
              </a:ext>
            </a:extLst>
          </p:cNvPr>
          <p:cNvSpPr txBox="1"/>
          <p:nvPr/>
        </p:nvSpPr>
        <p:spPr>
          <a:xfrm>
            <a:off x="115293" y="3629619"/>
            <a:ext cx="4214832" cy="3046988"/>
          </a:xfrm>
          <a:prstGeom prst="rect">
            <a:avLst/>
          </a:prstGeom>
          <a:noFill/>
        </p:spPr>
        <p:txBody>
          <a:bodyPr wrap="square" rtlCol="0">
            <a:spAutoFit/>
          </a:bodyPr>
          <a:lstStyle/>
          <a:p>
            <a:r>
              <a:rPr lang="en-US" sz="2400" b="1" dirty="0"/>
              <a:t>Old World Monkeys</a:t>
            </a:r>
          </a:p>
          <a:p>
            <a:pPr marL="285750" indent="-285750">
              <a:buFont typeface="Arial" panose="020B0604020202020204" pitchFamily="34" charset="0"/>
              <a:buChar char="•"/>
            </a:pPr>
            <a:r>
              <a:rPr lang="en-US" sz="2400" dirty="0"/>
              <a:t>80 species</a:t>
            </a:r>
          </a:p>
          <a:p>
            <a:pPr marL="285750" indent="-285750">
              <a:buFont typeface="Arial" panose="020B0604020202020204" pitchFamily="34" charset="0"/>
              <a:buChar char="•"/>
            </a:pPr>
            <a:r>
              <a:rPr lang="en-US" sz="2400" dirty="0"/>
              <a:t>Africa and SE Asia</a:t>
            </a:r>
          </a:p>
          <a:p>
            <a:pPr marL="285750" indent="-285750">
              <a:buFont typeface="Arial" panose="020B0604020202020204" pitchFamily="34" charset="0"/>
              <a:buChar char="•"/>
            </a:pPr>
            <a:r>
              <a:rPr lang="en-US" sz="2400" dirty="0"/>
              <a:t>Tail but not prehensile</a:t>
            </a:r>
          </a:p>
          <a:p>
            <a:pPr marL="285750" indent="-285750">
              <a:buFont typeface="Arial" panose="020B0604020202020204" pitchFamily="34" charset="0"/>
              <a:buChar char="•"/>
            </a:pPr>
            <a:r>
              <a:rPr lang="en-US" sz="2400" dirty="0"/>
              <a:t>Female dominated groups</a:t>
            </a:r>
          </a:p>
          <a:p>
            <a:pPr marL="285750" indent="-285750">
              <a:buFont typeface="Arial" panose="020B0604020202020204" pitchFamily="34" charset="0"/>
              <a:buChar char="•"/>
            </a:pPr>
            <a:r>
              <a:rPr lang="en-US" sz="2400" dirty="0"/>
              <a:t>Prefer plants but omnivores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8618370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rainforest-alliance.org/sites/default/files/styles/responsive_breakpoints_theme_rainforest_wide_1x/public/slideshow/header/capuchin-monkey.jpg?itok=ZXwB77S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314826"/>
            <a:ext cx="60960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s-media-cache-ak0.pinimg.com/236x/44/3f/f2/443ff24bb48bbb73fbe27a3153a0a0e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1" y="3001613"/>
            <a:ext cx="2892425" cy="362778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howler mon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76200"/>
            <a:ext cx="5238750" cy="39338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pider monk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776" y="306784"/>
            <a:ext cx="3349625" cy="20935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rimates: Current Biology">
            <a:extLst>
              <a:ext uri="{FF2B5EF4-FFF2-40B4-BE49-F238E27FC236}">
                <a16:creationId xmlns:a16="http://schemas.microsoft.com/office/drawing/2014/main" id="{DD74144D-12DC-4901-8DD2-14F6DC369A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420" r="64229"/>
          <a:stretch/>
        </p:blipFill>
        <p:spPr bwMode="auto">
          <a:xfrm>
            <a:off x="33528" y="306784"/>
            <a:ext cx="3044827" cy="31772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4C9907-4F72-E3E4-ED57-F2BAFD0F504B}"/>
              </a:ext>
            </a:extLst>
          </p:cNvPr>
          <p:cNvSpPr txBox="1"/>
          <p:nvPr/>
        </p:nvSpPr>
        <p:spPr>
          <a:xfrm>
            <a:off x="204769" y="3657600"/>
            <a:ext cx="3044828" cy="3785652"/>
          </a:xfrm>
          <a:prstGeom prst="rect">
            <a:avLst/>
          </a:prstGeom>
          <a:noFill/>
        </p:spPr>
        <p:txBody>
          <a:bodyPr wrap="square" rtlCol="0">
            <a:spAutoFit/>
          </a:bodyPr>
          <a:lstStyle/>
          <a:p>
            <a:r>
              <a:rPr lang="en-US" sz="2400" b="1" dirty="0"/>
              <a:t>New World Monkeys</a:t>
            </a:r>
          </a:p>
          <a:p>
            <a:pPr marL="285750" indent="-285750">
              <a:buFont typeface="Arial" panose="020B0604020202020204" pitchFamily="34" charset="0"/>
              <a:buChar char="•"/>
            </a:pPr>
            <a:r>
              <a:rPr lang="en-US" sz="2400" dirty="0"/>
              <a:t>100 species</a:t>
            </a:r>
          </a:p>
          <a:p>
            <a:pPr marL="285750" indent="-285750">
              <a:buFont typeface="Arial" panose="020B0604020202020204" pitchFamily="34" charset="0"/>
              <a:buChar char="•"/>
            </a:pPr>
            <a:r>
              <a:rPr lang="en-US" sz="2400" dirty="0"/>
              <a:t>Americas</a:t>
            </a:r>
          </a:p>
          <a:p>
            <a:pPr marL="285750" indent="-285750">
              <a:buFont typeface="Arial" panose="020B0604020202020204" pitchFamily="34" charset="0"/>
              <a:buChar char="•"/>
            </a:pPr>
            <a:r>
              <a:rPr lang="en-US" sz="2400" dirty="0"/>
              <a:t>Small to medium</a:t>
            </a:r>
          </a:p>
          <a:p>
            <a:pPr marL="285750" indent="-285750">
              <a:buFont typeface="Arial" panose="020B0604020202020204" pitchFamily="34" charset="0"/>
              <a:buChar char="•"/>
            </a:pPr>
            <a:r>
              <a:rPr lang="en-US" sz="2400" dirty="0"/>
              <a:t>Flat face and nose</a:t>
            </a:r>
          </a:p>
          <a:p>
            <a:pPr marL="285750" indent="-285750">
              <a:buFont typeface="Arial" panose="020B0604020202020204" pitchFamily="34" charset="0"/>
              <a:buChar char="•"/>
            </a:pPr>
            <a:r>
              <a:rPr lang="en-US" sz="2400" dirty="0"/>
              <a:t>Lateral nostrils</a:t>
            </a:r>
          </a:p>
          <a:p>
            <a:pPr marL="285750" indent="-285750">
              <a:buFont typeface="Arial" panose="020B0604020202020204" pitchFamily="34" charset="0"/>
              <a:buChar char="•"/>
            </a:pPr>
            <a:r>
              <a:rPr lang="en-US" sz="2400" dirty="0">
                <a:solidFill>
                  <a:schemeClr val="accent6">
                    <a:lumMod val="75000"/>
                  </a:schemeClr>
                </a:solidFill>
              </a:rPr>
              <a:t>What differentiates from OW?</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9955671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 y="366763"/>
            <a:ext cx="4191000" cy="1143000"/>
          </a:xfrm>
        </p:spPr>
        <p:txBody>
          <a:bodyPr>
            <a:normAutofit fontScale="90000"/>
          </a:bodyPr>
          <a:lstStyle/>
          <a:p>
            <a:r>
              <a:rPr lang="en-GB" dirty="0"/>
              <a:t>Family </a:t>
            </a:r>
            <a:r>
              <a:rPr lang="en-GB" dirty="0" err="1"/>
              <a:t>Hominoidea</a:t>
            </a:r>
            <a:endParaRPr lang="en-GB" dirty="0"/>
          </a:p>
        </p:txBody>
      </p:sp>
      <p:pic>
        <p:nvPicPr>
          <p:cNvPr id="9218" name="Picture 2" descr="https://upload.wikimedia.org/wikipedia/commons/f/f2/2006-12-09_Chipanzees_D_Bruye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70212"/>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upload.wikimedia.org/wikipedia/commons/5/50/Male_gorilla_in_SF_zo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370853"/>
            <a:ext cx="2986427" cy="333474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orangutan.com/wp-content/uploads/2010/11/male_fema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620" y="22860"/>
            <a:ext cx="4800600" cy="326440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upload.wikimedia.org/wikipedia/commons/a/a3/Gibo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920" y="3533082"/>
            <a:ext cx="2367876" cy="32537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e Primates: Apes">
            <a:extLst>
              <a:ext uri="{FF2B5EF4-FFF2-40B4-BE49-F238E27FC236}">
                <a16:creationId xmlns:a16="http://schemas.microsoft.com/office/drawing/2014/main" id="{395D2E1B-D72A-4D82-A815-8897EF4537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072" y="1806314"/>
            <a:ext cx="4618309" cy="347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6015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gibbons"/>
          <p:cNvPicPr>
            <a:picLocks noChangeAspect="1" noChangeArrowheads="1"/>
          </p:cNvPicPr>
          <p:nvPr/>
        </p:nvPicPr>
        <p:blipFill rotWithShape="1">
          <a:blip r:embed="rId2">
            <a:extLst>
              <a:ext uri="{28A0092B-C50C-407E-A947-70E740481C1C}">
                <a14:useLocalDpi xmlns:a14="http://schemas.microsoft.com/office/drawing/2010/main" val="0"/>
              </a:ext>
            </a:extLst>
          </a:blip>
          <a:srcRect l="21753"/>
          <a:stretch/>
        </p:blipFill>
        <p:spPr bwMode="auto">
          <a:xfrm>
            <a:off x="4495800" y="37605"/>
            <a:ext cx="5102225" cy="4329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s://upload.wikimedia.org/wikipedia/commons/a/a3/Gibo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6390" y="2371400"/>
            <a:ext cx="3276600" cy="4502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28CAAF-22B8-35E7-D409-4EC764201954}"/>
              </a:ext>
            </a:extLst>
          </p:cNvPr>
          <p:cNvSpPr txBox="1"/>
          <p:nvPr/>
        </p:nvSpPr>
        <p:spPr>
          <a:xfrm>
            <a:off x="533400" y="3591211"/>
            <a:ext cx="4737143" cy="3046988"/>
          </a:xfrm>
          <a:prstGeom prst="rect">
            <a:avLst/>
          </a:prstGeom>
          <a:noFill/>
        </p:spPr>
        <p:txBody>
          <a:bodyPr wrap="square" rtlCol="0">
            <a:spAutoFit/>
          </a:bodyPr>
          <a:lstStyle/>
          <a:p>
            <a:r>
              <a:rPr lang="en-US" sz="2400" b="1" dirty="0"/>
              <a:t>Gibbon</a:t>
            </a:r>
          </a:p>
          <a:p>
            <a:pPr marL="285750" indent="-285750">
              <a:buFont typeface="Arial" panose="020B0604020202020204" pitchFamily="34" charset="0"/>
              <a:buChar char="•"/>
            </a:pPr>
            <a:r>
              <a:rPr lang="en-US" sz="2400" dirty="0"/>
              <a:t>~20 sp.</a:t>
            </a:r>
          </a:p>
          <a:p>
            <a:pPr marL="285750" indent="-285750">
              <a:buFont typeface="Arial" panose="020B0604020202020204" pitchFamily="34" charset="0"/>
              <a:buChar char="•"/>
            </a:pPr>
            <a:r>
              <a:rPr lang="en-US" sz="2400" dirty="0"/>
              <a:t>Tropical India and SE Asia</a:t>
            </a:r>
          </a:p>
          <a:p>
            <a:pPr marL="285750" indent="-285750">
              <a:buFont typeface="Arial" panose="020B0604020202020204" pitchFamily="34" charset="0"/>
              <a:buChar char="•"/>
            </a:pPr>
            <a:r>
              <a:rPr lang="en-US" sz="2400" dirty="0"/>
              <a:t>Smallest apes</a:t>
            </a:r>
          </a:p>
          <a:p>
            <a:pPr marL="285750" indent="-285750">
              <a:buFont typeface="Arial" panose="020B0604020202020204" pitchFamily="34" charset="0"/>
              <a:buChar char="•"/>
            </a:pPr>
            <a:r>
              <a:rPr lang="en-US" sz="2400" dirty="0"/>
              <a:t>Elongated arms and fingers</a:t>
            </a:r>
          </a:p>
          <a:p>
            <a:pPr marL="285750" indent="-285750">
              <a:buFont typeface="Arial" panose="020B0604020202020204" pitchFamily="34" charset="0"/>
              <a:buChar char="•"/>
            </a:pPr>
            <a:r>
              <a:rPr lang="en-US" sz="2400" dirty="0"/>
              <a:t>Territorial and highly social</a:t>
            </a:r>
          </a:p>
          <a:p>
            <a:pPr marL="285750" indent="-285750">
              <a:buFont typeface="Arial" panose="020B0604020202020204" pitchFamily="34" charset="0"/>
              <a:buChar char="•"/>
            </a:pPr>
            <a:r>
              <a:rPr lang="en-US" sz="2400" dirty="0">
                <a:solidFill>
                  <a:schemeClr val="accent6">
                    <a:lumMod val="75000"/>
                  </a:schemeClr>
                </a:solidFill>
              </a:rPr>
              <a:t>Diet?</a:t>
            </a:r>
          </a:p>
          <a:p>
            <a:pPr marL="285750" indent="-285750">
              <a:buFont typeface="Arial" panose="020B0604020202020204" pitchFamily="34" charset="0"/>
              <a:buChar char="•"/>
            </a:pPr>
            <a:r>
              <a:rPr lang="en-US" sz="2400" dirty="0"/>
              <a:t>Most sp. endangered</a:t>
            </a:r>
          </a:p>
        </p:txBody>
      </p:sp>
      <p:pic>
        <p:nvPicPr>
          <p:cNvPr id="6" name="Picture 2" descr="The Primates: Apes">
            <a:extLst>
              <a:ext uri="{FF2B5EF4-FFF2-40B4-BE49-F238E27FC236}">
                <a16:creationId xmlns:a16="http://schemas.microsoft.com/office/drawing/2014/main" id="{596CE896-C29F-AA90-C69E-B0B109CA6C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667" t="32654"/>
          <a:stretch/>
        </p:blipFill>
        <p:spPr bwMode="auto">
          <a:xfrm>
            <a:off x="423121" y="253448"/>
            <a:ext cx="3953369" cy="316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Major Evolutionary Trends</a:t>
            </a:r>
            <a:endParaRPr lang="en-GB" dirty="0"/>
          </a:p>
        </p:txBody>
      </p:sp>
      <p:pic>
        <p:nvPicPr>
          <p:cNvPr id="4" name="Content Placeholder 11" descr="cynodont jaws.png"/>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5173" b="5173"/>
          <a:stretch>
            <a:fillRect/>
          </a:stretch>
        </p:blipFill>
        <p:spPr>
          <a:xfrm>
            <a:off x="6781800" y="838200"/>
            <a:ext cx="5348912" cy="5994400"/>
          </a:xfrm>
          <a:prstGeom prst="rect">
            <a:avLst/>
          </a:prstGeom>
        </p:spPr>
      </p:pic>
      <p:sp>
        <p:nvSpPr>
          <p:cNvPr id="5" name="TextBox 4"/>
          <p:cNvSpPr txBox="1"/>
          <p:nvPr/>
        </p:nvSpPr>
        <p:spPr>
          <a:xfrm>
            <a:off x="559130" y="1219200"/>
            <a:ext cx="5536870" cy="2308324"/>
          </a:xfrm>
          <a:prstGeom prst="rect">
            <a:avLst/>
          </a:prstGeom>
          <a:noFill/>
        </p:spPr>
        <p:txBody>
          <a:bodyPr wrap="square" rtlCol="0">
            <a:spAutoFit/>
          </a:bodyPr>
          <a:lstStyle/>
          <a:p>
            <a:r>
              <a:rPr lang="en-US" sz="3600" dirty="0">
                <a:solidFill>
                  <a:schemeClr val="accent6">
                    <a:lumMod val="75000"/>
                  </a:schemeClr>
                </a:solidFill>
              </a:rPr>
              <a:t>Can we directly tell metabolic rate from fossils?</a:t>
            </a:r>
          </a:p>
          <a:p>
            <a:endParaRPr lang="en-US" sz="3600" dirty="0">
              <a:solidFill>
                <a:schemeClr val="accent6">
                  <a:lumMod val="75000"/>
                </a:schemeClr>
              </a:solidFill>
            </a:endParaRPr>
          </a:p>
          <a:p>
            <a:r>
              <a:rPr lang="en-US" sz="3600" dirty="0">
                <a:solidFill>
                  <a:schemeClr val="accent6">
                    <a:lumMod val="75000"/>
                  </a:schemeClr>
                </a:solidFill>
              </a:rPr>
              <a:t>Indirectly?</a:t>
            </a:r>
          </a:p>
        </p:txBody>
      </p:sp>
      <p:sp>
        <p:nvSpPr>
          <p:cNvPr id="6" name="TextBox 5">
            <a:extLst>
              <a:ext uri="{FF2B5EF4-FFF2-40B4-BE49-F238E27FC236}">
                <a16:creationId xmlns:a16="http://schemas.microsoft.com/office/drawing/2014/main" id="{4E99A517-3D12-0C86-DBC2-D2D96F70D5DA}"/>
              </a:ext>
            </a:extLst>
          </p:cNvPr>
          <p:cNvSpPr txBox="1"/>
          <p:nvPr/>
        </p:nvSpPr>
        <p:spPr>
          <a:xfrm>
            <a:off x="457200" y="4191000"/>
            <a:ext cx="6096000" cy="1569660"/>
          </a:xfrm>
          <a:prstGeom prst="rect">
            <a:avLst/>
          </a:prstGeom>
          <a:noFill/>
        </p:spPr>
        <p:txBody>
          <a:bodyPr wrap="square">
            <a:spAutoFit/>
          </a:bodyPr>
          <a:lstStyle/>
          <a:p>
            <a:r>
              <a:rPr lang="en-US" sz="2400" dirty="0"/>
              <a:t>Work with your class to examine the skulls on the table. What traits might change if metabolism is changing (how is changing over evolutionary time?). Think whole body as well.</a:t>
            </a:r>
          </a:p>
        </p:txBody>
      </p:sp>
    </p:spTree>
    <p:extLst>
      <p:ext uri="{BB962C8B-B14F-4D97-AF65-F5344CB8AC3E}">
        <p14:creationId xmlns:p14="http://schemas.microsoft.com/office/powerpoint/2010/main" val="1431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8" descr="http://www.orangutan.com/wp-content/uploads/2010/11/male_fema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131713"/>
            <a:ext cx="5573964" cy="37902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berggorilla.org/fileadmin/user_upload/berggorillan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4" y="0"/>
            <a:ext cx="3662742" cy="37007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nationalgeographic.com/interactive-assets/nggraphics/ngnews-new-orangutans/build-2017-10-31_15-51-18/ngm-assets/img/ngnews-new-orangutans_ai2html-6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2794"/>
          <a:stretch/>
        </p:blipFill>
        <p:spPr bwMode="auto">
          <a:xfrm>
            <a:off x="5939392" y="114726"/>
            <a:ext cx="4479118" cy="28570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62600" y="2682425"/>
            <a:ext cx="6846013" cy="369332"/>
          </a:xfrm>
          <a:prstGeom prst="rect">
            <a:avLst/>
          </a:prstGeom>
        </p:spPr>
        <p:txBody>
          <a:bodyPr wrap="square">
            <a:spAutoFit/>
          </a:bodyPr>
          <a:lstStyle/>
          <a:p>
            <a:r>
              <a:rPr lang="en-US" dirty="0">
                <a:hlinkClick r:id="rId5"/>
              </a:rPr>
              <a:t>https://www.youtube.com/watch?v=MwNWRizCBtM</a:t>
            </a:r>
            <a:r>
              <a:rPr lang="en-US" dirty="0"/>
              <a:t> </a:t>
            </a:r>
          </a:p>
        </p:txBody>
      </p:sp>
      <p:sp>
        <p:nvSpPr>
          <p:cNvPr id="3" name="TextBox 2">
            <a:extLst>
              <a:ext uri="{FF2B5EF4-FFF2-40B4-BE49-F238E27FC236}">
                <a16:creationId xmlns:a16="http://schemas.microsoft.com/office/drawing/2014/main" id="{B277EF8E-8F32-D065-35F1-6DA33808F8D7}"/>
              </a:ext>
            </a:extLst>
          </p:cNvPr>
          <p:cNvSpPr txBox="1"/>
          <p:nvPr/>
        </p:nvSpPr>
        <p:spPr>
          <a:xfrm>
            <a:off x="783336" y="3905706"/>
            <a:ext cx="3627233" cy="2677656"/>
          </a:xfrm>
          <a:prstGeom prst="rect">
            <a:avLst/>
          </a:prstGeom>
          <a:noFill/>
        </p:spPr>
        <p:txBody>
          <a:bodyPr wrap="square" rtlCol="0">
            <a:spAutoFit/>
          </a:bodyPr>
          <a:lstStyle/>
          <a:p>
            <a:r>
              <a:rPr lang="en-US" sz="2400" b="1" dirty="0"/>
              <a:t>Orangutan</a:t>
            </a:r>
          </a:p>
          <a:p>
            <a:pPr marL="285750" indent="-285750">
              <a:buFont typeface="Arial" panose="020B0604020202020204" pitchFamily="34" charset="0"/>
              <a:buChar char="•"/>
            </a:pPr>
            <a:r>
              <a:rPr lang="en-US" sz="2400" dirty="0"/>
              <a:t>3(?) species</a:t>
            </a:r>
          </a:p>
          <a:p>
            <a:pPr marL="285750" indent="-285750">
              <a:buFont typeface="Arial" panose="020B0604020202020204" pitchFamily="34" charset="0"/>
              <a:buChar char="•"/>
            </a:pPr>
            <a:r>
              <a:rPr lang="en-US" sz="2400" dirty="0"/>
              <a:t>Arboreal</a:t>
            </a:r>
          </a:p>
          <a:p>
            <a:pPr marL="285750" indent="-285750">
              <a:buFont typeface="Arial" panose="020B0604020202020204" pitchFamily="34" charset="0"/>
              <a:buChar char="•"/>
            </a:pPr>
            <a:r>
              <a:rPr lang="en-US" sz="2400" dirty="0"/>
              <a:t>Solitary</a:t>
            </a:r>
          </a:p>
          <a:p>
            <a:pPr marL="285750" indent="-285750">
              <a:buFont typeface="Arial" panose="020B0604020202020204" pitchFamily="34" charset="0"/>
              <a:buChar char="•"/>
            </a:pPr>
            <a:r>
              <a:rPr lang="en-US" sz="2400" dirty="0"/>
              <a:t>Forests of SE Asia</a:t>
            </a:r>
          </a:p>
          <a:p>
            <a:pPr marL="285750" indent="-285750">
              <a:buFont typeface="Arial" panose="020B0604020202020204" pitchFamily="34" charset="0"/>
              <a:buChar char="•"/>
            </a:pPr>
            <a:r>
              <a:rPr lang="en-US" sz="2400" dirty="0">
                <a:solidFill>
                  <a:schemeClr val="accent6">
                    <a:lumMod val="75000"/>
                  </a:schemeClr>
                </a:solidFill>
              </a:rPr>
              <a:t>Males vs females? </a:t>
            </a:r>
          </a:p>
          <a:p>
            <a:pPr marL="285750" indent="-285750">
              <a:buFont typeface="Arial" panose="020B0604020202020204" pitchFamily="34" charset="0"/>
              <a:buChar char="•"/>
            </a:pPr>
            <a:r>
              <a:rPr lang="en-US" sz="2400" dirty="0">
                <a:solidFill>
                  <a:schemeClr val="accent6">
                    <a:lumMod val="75000"/>
                  </a:schemeClr>
                </a:solidFill>
              </a:rPr>
              <a:t>Diet?</a:t>
            </a:r>
          </a:p>
        </p:txBody>
      </p:sp>
    </p:spTree>
    <p:extLst>
      <p:ext uri="{BB962C8B-B14F-4D97-AF65-F5344CB8AC3E}">
        <p14:creationId xmlns:p14="http://schemas.microsoft.com/office/powerpoint/2010/main" val="24343265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https://upload.wikimedia.org/wikipedia/commons/5/50/Male_gorilla_in_SF_z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01" y="3365656"/>
            <a:ext cx="2726218" cy="30441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gorilla 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2072639"/>
            <a:ext cx="4762500" cy="47815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goril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76200"/>
            <a:ext cx="5120429" cy="30905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C9E159-CF87-9A8B-3BEE-AF8958664DE1}"/>
              </a:ext>
            </a:extLst>
          </p:cNvPr>
          <p:cNvSpPr txBox="1"/>
          <p:nvPr/>
        </p:nvSpPr>
        <p:spPr>
          <a:xfrm>
            <a:off x="609600" y="3448512"/>
            <a:ext cx="3650679" cy="2308324"/>
          </a:xfrm>
          <a:prstGeom prst="rect">
            <a:avLst/>
          </a:prstGeom>
          <a:noFill/>
        </p:spPr>
        <p:txBody>
          <a:bodyPr wrap="none" rtlCol="0">
            <a:spAutoFit/>
          </a:bodyPr>
          <a:lstStyle/>
          <a:p>
            <a:r>
              <a:rPr lang="en-US" sz="2400" b="1" dirty="0"/>
              <a:t>Gorilla</a:t>
            </a:r>
          </a:p>
          <a:p>
            <a:pPr marL="285750" indent="-285750">
              <a:buFont typeface="Arial" panose="020B0604020202020204" pitchFamily="34" charset="0"/>
              <a:buChar char="•"/>
            </a:pPr>
            <a:r>
              <a:rPr lang="en-US" sz="2400" dirty="0"/>
              <a:t>Terrestrial</a:t>
            </a:r>
          </a:p>
          <a:p>
            <a:pPr marL="285750" indent="-285750">
              <a:buFont typeface="Arial" panose="020B0604020202020204" pitchFamily="34" charset="0"/>
              <a:buChar char="•"/>
            </a:pPr>
            <a:r>
              <a:rPr lang="en-US" sz="2400" dirty="0"/>
              <a:t>Forests of central Africa</a:t>
            </a:r>
          </a:p>
          <a:p>
            <a:pPr marL="285750" indent="-285750">
              <a:buFont typeface="Arial" panose="020B0604020202020204" pitchFamily="34" charset="0"/>
              <a:buChar char="•"/>
            </a:pPr>
            <a:r>
              <a:rPr lang="en-US" sz="2400" dirty="0"/>
              <a:t>Knuckle walking</a:t>
            </a:r>
          </a:p>
          <a:p>
            <a:pPr marL="285750" indent="-285750">
              <a:buFont typeface="Arial" panose="020B0604020202020204" pitchFamily="34" charset="0"/>
              <a:buChar char="•"/>
            </a:pPr>
            <a:r>
              <a:rPr lang="en-US" sz="2400" dirty="0">
                <a:solidFill>
                  <a:schemeClr val="accent6">
                    <a:lumMod val="75000"/>
                  </a:schemeClr>
                </a:solidFill>
              </a:rPr>
              <a:t>Diet?</a:t>
            </a:r>
          </a:p>
          <a:p>
            <a:pPr marL="285750" indent="-285750">
              <a:buFont typeface="Arial" panose="020B0604020202020204" pitchFamily="34" charset="0"/>
              <a:buChar char="•"/>
            </a:pPr>
            <a:r>
              <a:rPr lang="en-US" sz="2400" dirty="0"/>
              <a:t>Major sexual dimorphism</a:t>
            </a:r>
          </a:p>
        </p:txBody>
      </p:sp>
    </p:spTree>
    <p:extLst>
      <p:ext uri="{BB962C8B-B14F-4D97-AF65-F5344CB8AC3E}">
        <p14:creationId xmlns:p14="http://schemas.microsoft.com/office/powerpoint/2010/main" val="23411892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s://upload.wikimedia.org/wikipedia/commons/f/f2/2006-12-09_Chipanzees_D_Bruye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4997"/>
            <a:ext cx="39624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668000" y="4953000"/>
            <a:ext cx="1366091" cy="1477328"/>
          </a:xfrm>
          <a:prstGeom prst="rect">
            <a:avLst/>
          </a:prstGeom>
        </p:spPr>
        <p:txBody>
          <a:bodyPr wrap="square">
            <a:spAutoFit/>
          </a:bodyPr>
          <a:lstStyle/>
          <a:p>
            <a:r>
              <a:rPr lang="en-US" dirty="0">
                <a:hlinkClick r:id="rId3"/>
              </a:rPr>
              <a:t>https://www.youtube.com/watch?v=a7XuXi3mqYM</a:t>
            </a:r>
            <a:r>
              <a:rPr lang="en-US" dirty="0"/>
              <a:t> </a:t>
            </a:r>
          </a:p>
        </p:txBody>
      </p:sp>
      <p:pic>
        <p:nvPicPr>
          <p:cNvPr id="6148" name="Picture 4" descr="Image result for chimpanz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431406"/>
            <a:ext cx="6096000" cy="3426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map of different countries/regions&#10;&#10;Description automatically generated">
            <a:extLst>
              <a:ext uri="{FF2B5EF4-FFF2-40B4-BE49-F238E27FC236}">
                <a16:creationId xmlns:a16="http://schemas.microsoft.com/office/drawing/2014/main" id="{1A9C57A6-5447-0673-311E-977F419FF4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9880" y="-152400"/>
            <a:ext cx="7822902" cy="3426594"/>
          </a:xfrm>
          <a:prstGeom prst="rect">
            <a:avLst/>
          </a:prstGeom>
        </p:spPr>
      </p:pic>
      <p:sp>
        <p:nvSpPr>
          <p:cNvPr id="7" name="TextBox 6">
            <a:extLst>
              <a:ext uri="{FF2B5EF4-FFF2-40B4-BE49-F238E27FC236}">
                <a16:creationId xmlns:a16="http://schemas.microsoft.com/office/drawing/2014/main" id="{3AAFD09E-1750-FC58-1769-428C28E6CFA7}"/>
              </a:ext>
            </a:extLst>
          </p:cNvPr>
          <p:cNvSpPr txBox="1"/>
          <p:nvPr/>
        </p:nvSpPr>
        <p:spPr>
          <a:xfrm>
            <a:off x="273210" y="3830996"/>
            <a:ext cx="3765390" cy="2677656"/>
          </a:xfrm>
          <a:prstGeom prst="rect">
            <a:avLst/>
          </a:prstGeom>
          <a:noFill/>
        </p:spPr>
        <p:txBody>
          <a:bodyPr wrap="none" rtlCol="0">
            <a:spAutoFit/>
          </a:bodyPr>
          <a:lstStyle/>
          <a:p>
            <a:r>
              <a:rPr lang="en-US" sz="2400" b="1" dirty="0"/>
              <a:t>Chimpanzees</a:t>
            </a:r>
          </a:p>
          <a:p>
            <a:pPr marL="285750" indent="-285750">
              <a:buFont typeface="Arial" panose="020B0604020202020204" pitchFamily="34" charset="0"/>
              <a:buChar char="•"/>
            </a:pPr>
            <a:r>
              <a:rPr lang="en-US" sz="2400" dirty="0"/>
              <a:t>2 species</a:t>
            </a:r>
          </a:p>
          <a:p>
            <a:pPr marL="285750" indent="-285750">
              <a:buFont typeface="Arial" panose="020B0604020202020204" pitchFamily="34" charset="0"/>
              <a:buChar char="•"/>
            </a:pPr>
            <a:r>
              <a:rPr lang="en-US" sz="2400" dirty="0"/>
              <a:t>Congo of Africa</a:t>
            </a:r>
          </a:p>
          <a:p>
            <a:pPr marL="285750" indent="-285750">
              <a:buFont typeface="Arial" panose="020B0604020202020204" pitchFamily="34" charset="0"/>
              <a:buChar char="•"/>
            </a:pPr>
            <a:r>
              <a:rPr lang="en-US" sz="2400" dirty="0"/>
              <a:t>Highly social</a:t>
            </a:r>
          </a:p>
          <a:p>
            <a:pPr marL="285750" indent="-285750">
              <a:buFont typeface="Arial" panose="020B0604020202020204" pitchFamily="34" charset="0"/>
              <a:buChar char="•"/>
            </a:pPr>
            <a:r>
              <a:rPr lang="en-US" sz="2400" dirty="0">
                <a:solidFill>
                  <a:schemeClr val="accent6">
                    <a:lumMod val="75000"/>
                  </a:schemeClr>
                </a:solidFill>
              </a:rPr>
              <a:t>Diet?</a:t>
            </a:r>
          </a:p>
          <a:p>
            <a:pPr marL="285750" indent="-285750">
              <a:buFont typeface="Arial" panose="020B0604020202020204" pitchFamily="34" charset="0"/>
              <a:buChar char="•"/>
            </a:pPr>
            <a:r>
              <a:rPr lang="en-US" sz="2400" dirty="0"/>
              <a:t>Most intelligent of apes</a:t>
            </a:r>
          </a:p>
          <a:p>
            <a:pPr marL="285750" indent="-285750">
              <a:buFont typeface="Arial" panose="020B0604020202020204" pitchFamily="34" charset="0"/>
              <a:buChar char="•"/>
            </a:pPr>
            <a:r>
              <a:rPr lang="en-US" sz="2400" dirty="0"/>
              <a:t>Closest relative to humans</a:t>
            </a:r>
          </a:p>
        </p:txBody>
      </p:sp>
    </p:spTree>
    <p:extLst>
      <p:ext uri="{BB962C8B-B14F-4D97-AF65-F5344CB8AC3E}">
        <p14:creationId xmlns:p14="http://schemas.microsoft.com/office/powerpoint/2010/main" val="7524018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2701"/>
            <a:ext cx="2895600" cy="1143000"/>
          </a:xfrm>
        </p:spPr>
        <p:txBody>
          <a:bodyPr/>
          <a:lstStyle/>
          <a:p>
            <a:r>
              <a:rPr lang="en-GB" dirty="0" err="1"/>
              <a:t>Lipotyphla</a:t>
            </a:r>
            <a:endParaRPr lang="en-GB" dirty="0"/>
          </a:p>
        </p:txBody>
      </p:sp>
      <p:sp>
        <p:nvSpPr>
          <p:cNvPr id="3" name="Content Placeholder 2"/>
          <p:cNvSpPr>
            <a:spLocks noGrp="1"/>
          </p:cNvSpPr>
          <p:nvPr>
            <p:ph idx="1"/>
          </p:nvPr>
        </p:nvSpPr>
        <p:spPr>
          <a:xfrm>
            <a:off x="240787" y="1371317"/>
            <a:ext cx="3883737" cy="4525963"/>
          </a:xfrm>
        </p:spPr>
        <p:txBody>
          <a:bodyPr>
            <a:normAutofit/>
          </a:bodyPr>
          <a:lstStyle/>
          <a:p>
            <a:r>
              <a:rPr lang="en-GB" sz="2800" dirty="0"/>
              <a:t>500 sp.</a:t>
            </a:r>
          </a:p>
          <a:p>
            <a:r>
              <a:rPr lang="en-GB" sz="2800" dirty="0"/>
              <a:t>Global except Australia</a:t>
            </a:r>
          </a:p>
          <a:p>
            <a:r>
              <a:rPr lang="en-GB" sz="2800" dirty="0"/>
              <a:t>All insectivorous</a:t>
            </a:r>
          </a:p>
          <a:p>
            <a:r>
              <a:rPr lang="en-GB" sz="2800" dirty="0"/>
              <a:t>3 lineages</a:t>
            </a:r>
          </a:p>
          <a:p>
            <a:pPr lvl="1"/>
            <a:r>
              <a:rPr lang="en-GB" sz="2400" dirty="0"/>
              <a:t>Hedgehogs</a:t>
            </a:r>
          </a:p>
          <a:p>
            <a:pPr lvl="1"/>
            <a:r>
              <a:rPr lang="en-GB" sz="2400" dirty="0"/>
              <a:t>Moles</a:t>
            </a:r>
          </a:p>
          <a:p>
            <a:pPr lvl="1"/>
            <a:r>
              <a:rPr lang="en-GB" sz="2400" dirty="0"/>
              <a:t>Shrews</a:t>
            </a:r>
            <a:endParaRPr lang="en-GB" sz="2000" dirty="0"/>
          </a:p>
        </p:txBody>
      </p:sp>
      <p:pic>
        <p:nvPicPr>
          <p:cNvPr id="8194" name="Picture 2" descr="https://s-media-cache-ak0.pinimg.com/originals/d7/86/3b/d7863b7e4f6a96f9f9d47d42d83e565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8537" y="2346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budgetpestcontrolpgh.com/wp-content/uploads/2015/11/Mole-in-molehi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6338" y="3047999"/>
            <a:ext cx="5579769" cy="37227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i.ytimg.com/vi/Egz2f5_Ip3U/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48196"/>
            <a:ext cx="4556474" cy="265557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ecologicalwildlifesolutions.com/wp-content/uploads/2011/11/Short-tailed+shre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1" y="2907600"/>
            <a:ext cx="3456138" cy="243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8676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5651"/>
            <a:ext cx="2667000" cy="1143000"/>
          </a:xfrm>
        </p:spPr>
        <p:txBody>
          <a:bodyPr/>
          <a:lstStyle/>
          <a:p>
            <a:r>
              <a:rPr lang="en-GB" dirty="0" err="1"/>
              <a:t>Chiroptera</a:t>
            </a:r>
            <a:endParaRPr lang="en-GB" dirty="0"/>
          </a:p>
        </p:txBody>
      </p:sp>
      <p:pic>
        <p:nvPicPr>
          <p:cNvPr id="7170" name="Picture 2" descr="http://www.nhc.ed.ac.uk/images/collections/mammals/bats/skele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1018" y="-74579"/>
            <a:ext cx="4622505" cy="43261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isubatcenter.org/wp-content/uploads/2014/02/bat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443" y="4315622"/>
            <a:ext cx="4622505" cy="254237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envirocritter.squarespace.com/storage/bat-27.jpg?__SQUARESPACE_CACHEVERSION=13379592901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66959"/>
            <a:ext cx="4152900" cy="287655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img.burrard-lucas.com/zambia/full/straw_coloured_fruit_bats.jpg"/>
          <p:cNvPicPr>
            <a:picLocks noChangeAspect="1" noChangeArrowheads="1"/>
          </p:cNvPicPr>
          <p:nvPr/>
        </p:nvPicPr>
        <p:blipFill rotWithShape="1">
          <a:blip r:embed="rId5">
            <a:extLst>
              <a:ext uri="{28A0092B-C50C-407E-A947-70E740481C1C}">
                <a14:useLocalDpi xmlns:a14="http://schemas.microsoft.com/office/drawing/2010/main" val="0"/>
              </a:ext>
            </a:extLst>
          </a:blip>
          <a:srcRect l="7883" t="3243" b="18498"/>
          <a:stretch/>
        </p:blipFill>
        <p:spPr bwMode="auto">
          <a:xfrm>
            <a:off x="6863827" y="4334093"/>
            <a:ext cx="4395470" cy="24855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22954" y="2552700"/>
            <a:ext cx="3048000" cy="646331"/>
          </a:xfrm>
          <a:prstGeom prst="rect">
            <a:avLst/>
          </a:prstGeom>
        </p:spPr>
        <p:txBody>
          <a:bodyPr wrap="square">
            <a:spAutoFit/>
          </a:bodyPr>
          <a:lstStyle/>
          <a:p>
            <a:r>
              <a:rPr lang="en-GB" dirty="0">
                <a:hlinkClick r:id="rId6"/>
              </a:rPr>
              <a:t>https://www.youtube.com/watch?v=9tEpQMjvUAY</a:t>
            </a:r>
            <a:r>
              <a:rPr lang="en-GB" dirty="0"/>
              <a:t> </a:t>
            </a:r>
          </a:p>
        </p:txBody>
      </p:sp>
      <p:pic>
        <p:nvPicPr>
          <p:cNvPr id="7178" name="Picture 10" descr="https://s-media-cache-ak0.pinimg.com/736x/28/3e/47/283e478c0071f425c00797cff7c68e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7823" y="4658928"/>
            <a:ext cx="1642896" cy="215123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3F61234A-8F38-4FF7-8ED4-36B6C2891266}"/>
              </a:ext>
            </a:extLst>
          </p:cNvPr>
          <p:cNvSpPr>
            <a:spLocks noGrp="1"/>
          </p:cNvSpPr>
          <p:nvPr>
            <p:ph idx="1"/>
          </p:nvPr>
        </p:nvSpPr>
        <p:spPr>
          <a:xfrm>
            <a:off x="131064" y="1263922"/>
            <a:ext cx="3329953" cy="4908278"/>
          </a:xfrm>
        </p:spPr>
        <p:txBody>
          <a:bodyPr>
            <a:normAutofit/>
          </a:bodyPr>
          <a:lstStyle/>
          <a:p>
            <a:r>
              <a:rPr lang="en-GB" sz="2400" dirty="0"/>
              <a:t>1200 sp.</a:t>
            </a:r>
          </a:p>
          <a:p>
            <a:r>
              <a:rPr lang="en-GB" sz="2400" dirty="0"/>
              <a:t>Global</a:t>
            </a:r>
          </a:p>
          <a:p>
            <a:r>
              <a:rPr lang="en-GB" sz="2400" dirty="0"/>
              <a:t>2 major clades</a:t>
            </a:r>
          </a:p>
          <a:p>
            <a:r>
              <a:rPr lang="en-GB" sz="2400" dirty="0"/>
              <a:t>Synapomorphies:</a:t>
            </a:r>
          </a:p>
          <a:p>
            <a:pPr lvl="1"/>
            <a:r>
              <a:rPr lang="en-GB" sz="2000" dirty="0"/>
              <a:t>Powered flight</a:t>
            </a:r>
          </a:p>
          <a:p>
            <a:pPr lvl="1"/>
            <a:r>
              <a:rPr lang="en-GB" sz="2000" dirty="0"/>
              <a:t>Long thin arms</a:t>
            </a:r>
          </a:p>
          <a:p>
            <a:pPr lvl="1"/>
            <a:r>
              <a:rPr lang="en-GB" sz="2000" dirty="0"/>
              <a:t>Membranes between</a:t>
            </a:r>
          </a:p>
          <a:p>
            <a:r>
              <a:rPr lang="en-GB" sz="2400" dirty="0"/>
              <a:t>Echolocation (most)</a:t>
            </a:r>
          </a:p>
          <a:p>
            <a:r>
              <a:rPr lang="en-GB" sz="2400" dirty="0"/>
              <a:t>Many social</a:t>
            </a:r>
          </a:p>
          <a:p>
            <a:r>
              <a:rPr lang="en-GB" sz="2400" dirty="0"/>
              <a:t>Hibernate or      migrate</a:t>
            </a:r>
          </a:p>
        </p:txBody>
      </p:sp>
    </p:spTree>
    <p:extLst>
      <p:ext uri="{BB962C8B-B14F-4D97-AF65-F5344CB8AC3E}">
        <p14:creationId xmlns:p14="http://schemas.microsoft.com/office/powerpoint/2010/main" val="17493752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tamu.edu/%7Ermatlack/Mammalogy/carnass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800"/>
            <a:ext cx="560832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media-cache-ak0.pinimg.com/736x/c8/13/3f/c8133f702a7e676965840225fbefde2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991451"/>
            <a:ext cx="3786505" cy="28398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17E66E-D019-4695-A83A-2100FBE27C2C}"/>
              </a:ext>
            </a:extLst>
          </p:cNvPr>
          <p:cNvSpPr txBox="1"/>
          <p:nvPr/>
        </p:nvSpPr>
        <p:spPr>
          <a:xfrm>
            <a:off x="1752600" y="310896"/>
            <a:ext cx="2182777" cy="707886"/>
          </a:xfrm>
          <a:prstGeom prst="rect">
            <a:avLst/>
          </a:prstGeom>
          <a:noFill/>
        </p:spPr>
        <p:txBody>
          <a:bodyPr wrap="none" rtlCol="0">
            <a:spAutoFit/>
          </a:bodyPr>
          <a:lstStyle/>
          <a:p>
            <a:r>
              <a:rPr lang="en-US" sz="4000" dirty="0"/>
              <a:t>Carnivora</a:t>
            </a:r>
          </a:p>
        </p:txBody>
      </p:sp>
      <p:sp>
        <p:nvSpPr>
          <p:cNvPr id="3" name="TextBox 2">
            <a:extLst>
              <a:ext uri="{FF2B5EF4-FFF2-40B4-BE49-F238E27FC236}">
                <a16:creationId xmlns:a16="http://schemas.microsoft.com/office/drawing/2014/main" id="{DED56ACD-5220-4AF5-8B75-B6C6C57BCD71}"/>
              </a:ext>
            </a:extLst>
          </p:cNvPr>
          <p:cNvSpPr txBox="1"/>
          <p:nvPr/>
        </p:nvSpPr>
        <p:spPr>
          <a:xfrm>
            <a:off x="838200" y="1600200"/>
            <a:ext cx="4953000"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~300 sp.</a:t>
            </a:r>
          </a:p>
          <a:p>
            <a:pPr marL="285750" indent="-285750">
              <a:buFont typeface="Arial" panose="020B0604020202020204" pitchFamily="34" charset="0"/>
              <a:buChar char="•"/>
            </a:pPr>
            <a:r>
              <a:rPr lang="en-US" sz="3200" dirty="0"/>
              <a:t>Global</a:t>
            </a:r>
          </a:p>
          <a:p>
            <a:pPr marL="285750" indent="-285750">
              <a:buFont typeface="Arial" panose="020B0604020202020204" pitchFamily="34" charset="0"/>
              <a:buChar char="•"/>
            </a:pPr>
            <a:r>
              <a:rPr lang="en-US" sz="3200" dirty="0"/>
              <a:t>Two paraphyletic lineages:</a:t>
            </a:r>
          </a:p>
          <a:p>
            <a:pPr marL="285750" indent="-285750">
              <a:buFont typeface="Arial" panose="020B0604020202020204" pitchFamily="34" charset="0"/>
              <a:buChar char="•"/>
            </a:pPr>
            <a:r>
              <a:rPr lang="en-US" sz="3200" dirty="0"/>
              <a:t>Synapomorphies:</a:t>
            </a:r>
          </a:p>
          <a:p>
            <a:pPr marL="285750" indent="-285750">
              <a:buFont typeface="Arial" panose="020B0604020202020204" pitchFamily="34" charset="0"/>
              <a:buChar char="•"/>
            </a:pPr>
            <a:r>
              <a:rPr lang="en-US" sz="3200" dirty="0"/>
              <a:t>Ecology: predators and scavengers (exceptions)</a:t>
            </a:r>
          </a:p>
        </p:txBody>
      </p:sp>
    </p:spTree>
    <p:extLst>
      <p:ext uri="{BB962C8B-B14F-4D97-AF65-F5344CB8AC3E}">
        <p14:creationId xmlns:p14="http://schemas.microsoft.com/office/powerpoint/2010/main" val="16112230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3D0B-BB52-44DF-B107-CC5CD57D95A5}"/>
              </a:ext>
            </a:extLst>
          </p:cNvPr>
          <p:cNvSpPr>
            <a:spLocks noGrp="1"/>
          </p:cNvSpPr>
          <p:nvPr>
            <p:ph type="title"/>
          </p:nvPr>
        </p:nvSpPr>
        <p:spPr/>
        <p:txBody>
          <a:bodyPr/>
          <a:lstStyle/>
          <a:p>
            <a:r>
              <a:rPr lang="en-US" dirty="0" err="1"/>
              <a:t>Pinnipedia</a:t>
            </a:r>
            <a:endParaRPr lang="en-US" dirty="0"/>
          </a:p>
        </p:txBody>
      </p:sp>
      <p:sp>
        <p:nvSpPr>
          <p:cNvPr id="3" name="Content Placeholder 2">
            <a:extLst>
              <a:ext uri="{FF2B5EF4-FFF2-40B4-BE49-F238E27FC236}">
                <a16:creationId xmlns:a16="http://schemas.microsoft.com/office/drawing/2014/main" id="{C943D0C8-4803-4650-B203-BE4956AE1FD5}"/>
              </a:ext>
            </a:extLst>
          </p:cNvPr>
          <p:cNvSpPr>
            <a:spLocks noGrp="1"/>
          </p:cNvSpPr>
          <p:nvPr>
            <p:ph idx="1"/>
          </p:nvPr>
        </p:nvSpPr>
        <p:spPr>
          <a:xfrm>
            <a:off x="228600" y="1417638"/>
            <a:ext cx="4495800" cy="4525963"/>
          </a:xfrm>
        </p:spPr>
        <p:txBody>
          <a:bodyPr/>
          <a:lstStyle/>
          <a:p>
            <a:r>
              <a:rPr lang="en-US" dirty="0"/>
              <a:t>Seals, sea lions, walrus</a:t>
            </a:r>
          </a:p>
          <a:p>
            <a:r>
              <a:rPr lang="en-US" dirty="0"/>
              <a:t>Global</a:t>
            </a:r>
          </a:p>
          <a:p>
            <a:r>
              <a:rPr lang="en-US" dirty="0"/>
              <a:t>Synapomorphies</a:t>
            </a:r>
          </a:p>
          <a:p>
            <a:r>
              <a:rPr lang="en-US" dirty="0"/>
              <a:t>Carnivorous and predatory</a:t>
            </a:r>
          </a:p>
          <a:p>
            <a:r>
              <a:rPr lang="en-US" dirty="0"/>
              <a:t>Natural history</a:t>
            </a:r>
          </a:p>
          <a:p>
            <a:endParaRPr lang="en-US" dirty="0"/>
          </a:p>
          <a:p>
            <a:endParaRPr lang="en-US" dirty="0"/>
          </a:p>
        </p:txBody>
      </p:sp>
      <p:pic>
        <p:nvPicPr>
          <p:cNvPr id="1026" name="Picture 2" descr="Pinniped - Wikipedia">
            <a:extLst>
              <a:ext uri="{FF2B5EF4-FFF2-40B4-BE49-F238E27FC236}">
                <a16:creationId xmlns:a16="http://schemas.microsoft.com/office/drawing/2014/main" id="{BB22755D-604E-47C9-9334-59B1314BD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1712" y="1417638"/>
            <a:ext cx="7253816" cy="544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6555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3D0B-BB52-44DF-B107-CC5CD57D95A5}"/>
              </a:ext>
            </a:extLst>
          </p:cNvPr>
          <p:cNvSpPr>
            <a:spLocks noGrp="1"/>
          </p:cNvSpPr>
          <p:nvPr>
            <p:ph type="title"/>
          </p:nvPr>
        </p:nvSpPr>
        <p:spPr>
          <a:xfrm>
            <a:off x="609600" y="274638"/>
            <a:ext cx="3810000" cy="1143000"/>
          </a:xfrm>
        </p:spPr>
        <p:txBody>
          <a:bodyPr/>
          <a:lstStyle/>
          <a:p>
            <a:r>
              <a:rPr lang="en-US" dirty="0"/>
              <a:t>Canidae</a:t>
            </a:r>
          </a:p>
        </p:txBody>
      </p:sp>
      <p:sp>
        <p:nvSpPr>
          <p:cNvPr id="3" name="Content Placeholder 2">
            <a:extLst>
              <a:ext uri="{FF2B5EF4-FFF2-40B4-BE49-F238E27FC236}">
                <a16:creationId xmlns:a16="http://schemas.microsoft.com/office/drawing/2014/main" id="{C943D0C8-4803-4650-B203-BE4956AE1FD5}"/>
              </a:ext>
            </a:extLst>
          </p:cNvPr>
          <p:cNvSpPr>
            <a:spLocks noGrp="1"/>
          </p:cNvSpPr>
          <p:nvPr>
            <p:ph idx="1"/>
          </p:nvPr>
        </p:nvSpPr>
        <p:spPr>
          <a:xfrm>
            <a:off x="228600" y="1417638"/>
            <a:ext cx="4495800" cy="4525963"/>
          </a:xfrm>
        </p:spPr>
        <p:txBody>
          <a:bodyPr/>
          <a:lstStyle/>
          <a:p>
            <a:r>
              <a:rPr lang="en-US" dirty="0"/>
              <a:t>Dog-like carnivores</a:t>
            </a:r>
          </a:p>
          <a:p>
            <a:r>
              <a:rPr lang="en-US" dirty="0"/>
              <a:t>Global, role of humans</a:t>
            </a:r>
          </a:p>
          <a:p>
            <a:r>
              <a:rPr lang="en-US" dirty="0"/>
              <a:t>Synapomorphies</a:t>
            </a:r>
          </a:p>
          <a:p>
            <a:pPr lvl="1"/>
            <a:r>
              <a:rPr lang="en-US" sz="2000" dirty="0"/>
              <a:t>Long snout</a:t>
            </a:r>
          </a:p>
          <a:p>
            <a:pPr lvl="1"/>
            <a:r>
              <a:rPr lang="en-US" sz="2000" dirty="0"/>
              <a:t>Teeth morphology</a:t>
            </a:r>
          </a:p>
          <a:p>
            <a:pPr lvl="1"/>
            <a:r>
              <a:rPr lang="en-US" sz="2000" dirty="0"/>
              <a:t>Upright ears</a:t>
            </a:r>
          </a:p>
          <a:p>
            <a:pPr lvl="1"/>
            <a:r>
              <a:rPr lang="en-US" sz="2000" dirty="0"/>
              <a:t>Long legs</a:t>
            </a:r>
          </a:p>
          <a:p>
            <a:pPr lvl="1"/>
            <a:r>
              <a:rPr lang="en-US" sz="2000" dirty="0"/>
              <a:t>Bushy tail</a:t>
            </a:r>
          </a:p>
          <a:p>
            <a:r>
              <a:rPr lang="en-US" dirty="0"/>
              <a:t>Highly social</a:t>
            </a:r>
          </a:p>
          <a:p>
            <a:endParaRPr lang="en-US" dirty="0"/>
          </a:p>
        </p:txBody>
      </p:sp>
      <p:pic>
        <p:nvPicPr>
          <p:cNvPr id="2050" name="Picture 2" descr="Canines (Canids) Facts">
            <a:extLst>
              <a:ext uri="{FF2B5EF4-FFF2-40B4-BE49-F238E27FC236}">
                <a16:creationId xmlns:a16="http://schemas.microsoft.com/office/drawing/2014/main" id="{D3B6B693-FBEC-4913-9F43-3C1FF1B14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0267" y="4130075"/>
            <a:ext cx="4639733" cy="2609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nids of the World: Wolves, Wild Dogs, Foxes, Jackals, Coyotes, and Their  Relatives by José R. Castelló, Paperback | Barnes &amp;amp; Noble®">
            <a:extLst>
              <a:ext uri="{FF2B5EF4-FFF2-40B4-BE49-F238E27FC236}">
                <a16:creationId xmlns:a16="http://schemas.microsoft.com/office/drawing/2014/main" id="{FB290A64-0CC4-4C20-A2CB-51BFA2BB3F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55"/>
          <a:stretch/>
        </p:blipFill>
        <p:spPr bwMode="auto">
          <a:xfrm>
            <a:off x="7620000" y="108931"/>
            <a:ext cx="4639733" cy="676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0138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3D0B-BB52-44DF-B107-CC5CD57D95A5}"/>
              </a:ext>
            </a:extLst>
          </p:cNvPr>
          <p:cNvSpPr>
            <a:spLocks noGrp="1"/>
          </p:cNvSpPr>
          <p:nvPr>
            <p:ph type="title"/>
          </p:nvPr>
        </p:nvSpPr>
        <p:spPr>
          <a:xfrm>
            <a:off x="609600" y="274638"/>
            <a:ext cx="2819400" cy="1143000"/>
          </a:xfrm>
        </p:spPr>
        <p:txBody>
          <a:bodyPr/>
          <a:lstStyle/>
          <a:p>
            <a:r>
              <a:rPr lang="en-US" dirty="0"/>
              <a:t>Ursidae</a:t>
            </a:r>
          </a:p>
        </p:txBody>
      </p:sp>
      <p:sp>
        <p:nvSpPr>
          <p:cNvPr id="3" name="Content Placeholder 2">
            <a:extLst>
              <a:ext uri="{FF2B5EF4-FFF2-40B4-BE49-F238E27FC236}">
                <a16:creationId xmlns:a16="http://schemas.microsoft.com/office/drawing/2014/main" id="{C943D0C8-4803-4650-B203-BE4956AE1FD5}"/>
              </a:ext>
            </a:extLst>
          </p:cNvPr>
          <p:cNvSpPr>
            <a:spLocks noGrp="1"/>
          </p:cNvSpPr>
          <p:nvPr>
            <p:ph idx="1"/>
          </p:nvPr>
        </p:nvSpPr>
        <p:spPr>
          <a:xfrm>
            <a:off x="228600" y="1417638"/>
            <a:ext cx="4495800" cy="5165724"/>
          </a:xfrm>
        </p:spPr>
        <p:txBody>
          <a:bodyPr/>
          <a:lstStyle/>
          <a:p>
            <a:r>
              <a:rPr lang="en-US" dirty="0"/>
              <a:t>Bears (8 sp.)</a:t>
            </a:r>
          </a:p>
          <a:p>
            <a:r>
              <a:rPr lang="en-US" dirty="0"/>
              <a:t>Mostly Northern Hemisphere</a:t>
            </a:r>
          </a:p>
          <a:p>
            <a:r>
              <a:rPr lang="en-US" dirty="0"/>
              <a:t>Synapomorphies</a:t>
            </a:r>
          </a:p>
          <a:p>
            <a:pPr lvl="1"/>
            <a:r>
              <a:rPr lang="en-US" sz="2000" dirty="0"/>
              <a:t>Large bodies</a:t>
            </a:r>
          </a:p>
          <a:p>
            <a:pPr lvl="1"/>
            <a:r>
              <a:rPr lang="en-US" sz="2000" dirty="0"/>
              <a:t>Short fat legs</a:t>
            </a:r>
          </a:p>
          <a:p>
            <a:pPr lvl="1"/>
            <a:r>
              <a:rPr lang="en-US" sz="2000" dirty="0"/>
              <a:t>Re-evolved crushing teeth</a:t>
            </a:r>
          </a:p>
          <a:p>
            <a:pPr lvl="1"/>
            <a:r>
              <a:rPr lang="en-US" sz="2000" dirty="0"/>
              <a:t>Rounded ears</a:t>
            </a:r>
          </a:p>
          <a:p>
            <a:pPr lvl="1"/>
            <a:r>
              <a:rPr lang="en-US" sz="2000" dirty="0"/>
              <a:t>Short tail</a:t>
            </a:r>
          </a:p>
          <a:p>
            <a:r>
              <a:rPr lang="en-US" dirty="0"/>
              <a:t>Omnivorous (most)</a:t>
            </a:r>
          </a:p>
        </p:txBody>
      </p:sp>
      <p:pic>
        <p:nvPicPr>
          <p:cNvPr id="3074" name="Picture 2">
            <a:extLst>
              <a:ext uri="{FF2B5EF4-FFF2-40B4-BE49-F238E27FC236}">
                <a16:creationId xmlns:a16="http://schemas.microsoft.com/office/drawing/2014/main" id="{61FDDDEE-280D-4FAD-BB56-E91382912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136" y="445008"/>
            <a:ext cx="7998756" cy="596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3679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3D0B-BB52-44DF-B107-CC5CD57D95A5}"/>
              </a:ext>
            </a:extLst>
          </p:cNvPr>
          <p:cNvSpPr>
            <a:spLocks noGrp="1"/>
          </p:cNvSpPr>
          <p:nvPr>
            <p:ph type="title"/>
          </p:nvPr>
        </p:nvSpPr>
        <p:spPr>
          <a:xfrm>
            <a:off x="957769" y="305436"/>
            <a:ext cx="3048000" cy="1143000"/>
          </a:xfrm>
        </p:spPr>
        <p:txBody>
          <a:bodyPr/>
          <a:lstStyle/>
          <a:p>
            <a:r>
              <a:rPr lang="en-US" dirty="0"/>
              <a:t>Procyonidae</a:t>
            </a:r>
          </a:p>
        </p:txBody>
      </p:sp>
      <p:sp>
        <p:nvSpPr>
          <p:cNvPr id="3" name="Content Placeholder 2">
            <a:extLst>
              <a:ext uri="{FF2B5EF4-FFF2-40B4-BE49-F238E27FC236}">
                <a16:creationId xmlns:a16="http://schemas.microsoft.com/office/drawing/2014/main" id="{C943D0C8-4803-4650-B203-BE4956AE1FD5}"/>
              </a:ext>
            </a:extLst>
          </p:cNvPr>
          <p:cNvSpPr>
            <a:spLocks noGrp="1"/>
          </p:cNvSpPr>
          <p:nvPr>
            <p:ph idx="1"/>
          </p:nvPr>
        </p:nvSpPr>
        <p:spPr>
          <a:xfrm>
            <a:off x="228599" y="1417638"/>
            <a:ext cx="4648201" cy="5165724"/>
          </a:xfrm>
        </p:spPr>
        <p:txBody>
          <a:bodyPr/>
          <a:lstStyle/>
          <a:p>
            <a:r>
              <a:rPr lang="en-US" dirty="0"/>
              <a:t>Raccoons, ringtails, coati, kinkajous (~18 sp.)</a:t>
            </a:r>
          </a:p>
          <a:p>
            <a:r>
              <a:rPr lang="en-US" dirty="0"/>
              <a:t>Medium to small</a:t>
            </a:r>
          </a:p>
          <a:p>
            <a:r>
              <a:rPr lang="en-US" dirty="0"/>
              <a:t>Synapomorphies</a:t>
            </a:r>
          </a:p>
          <a:p>
            <a:pPr lvl="1"/>
            <a:r>
              <a:rPr lang="en-US" sz="2000" dirty="0"/>
              <a:t>Slender (most)</a:t>
            </a:r>
          </a:p>
          <a:p>
            <a:pPr lvl="1"/>
            <a:r>
              <a:rPr lang="en-US" sz="2000" dirty="0"/>
              <a:t>Long bushy tail</a:t>
            </a:r>
          </a:p>
          <a:p>
            <a:pPr lvl="1"/>
            <a:r>
              <a:rPr lang="en-US" sz="2000" dirty="0"/>
              <a:t>Re-evolved omnivorous teeth</a:t>
            </a:r>
          </a:p>
          <a:p>
            <a:pPr lvl="1"/>
            <a:r>
              <a:rPr lang="en-US" sz="2000" dirty="0"/>
              <a:t>Face mask and ringed tail</a:t>
            </a:r>
          </a:p>
          <a:p>
            <a:r>
              <a:rPr lang="en-US" dirty="0"/>
              <a:t>Omnivorous (most)</a:t>
            </a:r>
          </a:p>
        </p:txBody>
      </p:sp>
      <p:pic>
        <p:nvPicPr>
          <p:cNvPr id="4098" name="Picture 2">
            <a:extLst>
              <a:ext uri="{FF2B5EF4-FFF2-40B4-BE49-F238E27FC236}">
                <a16:creationId xmlns:a16="http://schemas.microsoft.com/office/drawing/2014/main" id="{936089CA-AA1A-4DAD-819A-B97EAD354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941" y="274638"/>
            <a:ext cx="7258939" cy="641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954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4D884-1EE8-4DEA-8533-9E051475322F}"/>
              </a:ext>
            </a:extLst>
          </p:cNvPr>
          <p:cNvSpPr>
            <a:spLocks noGrp="1"/>
          </p:cNvSpPr>
          <p:nvPr>
            <p:ph type="title"/>
          </p:nvPr>
        </p:nvSpPr>
        <p:spPr/>
        <p:txBody>
          <a:bodyPr/>
          <a:lstStyle/>
          <a:p>
            <a:r>
              <a:rPr lang="en-US" dirty="0"/>
              <a:t>Nature 2011</a:t>
            </a:r>
          </a:p>
        </p:txBody>
      </p:sp>
      <p:sp>
        <p:nvSpPr>
          <p:cNvPr id="3" name="Content Placeholder 2">
            <a:extLst>
              <a:ext uri="{FF2B5EF4-FFF2-40B4-BE49-F238E27FC236}">
                <a16:creationId xmlns:a16="http://schemas.microsoft.com/office/drawing/2014/main" id="{4B92B9D5-88F8-4B89-827F-0B26A12DD1DA}"/>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9E7D1D3-3976-412D-8B8E-D3C5BC43B575}"/>
              </a:ext>
            </a:extLst>
          </p:cNvPr>
          <p:cNvPicPr>
            <a:picLocks noChangeAspect="1"/>
          </p:cNvPicPr>
          <p:nvPr/>
        </p:nvPicPr>
        <p:blipFill>
          <a:blip r:embed="rId3"/>
          <a:stretch>
            <a:fillRect/>
          </a:stretch>
        </p:blipFill>
        <p:spPr>
          <a:xfrm>
            <a:off x="1828800" y="2819400"/>
            <a:ext cx="8252092" cy="2495550"/>
          </a:xfrm>
          <a:prstGeom prst="rect">
            <a:avLst/>
          </a:prstGeom>
        </p:spPr>
      </p:pic>
    </p:spTree>
    <p:extLst>
      <p:ext uri="{BB962C8B-B14F-4D97-AF65-F5344CB8AC3E}">
        <p14:creationId xmlns:p14="http://schemas.microsoft.com/office/powerpoint/2010/main" val="34513206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3D0B-BB52-44DF-B107-CC5CD57D95A5}"/>
              </a:ext>
            </a:extLst>
          </p:cNvPr>
          <p:cNvSpPr>
            <a:spLocks noGrp="1"/>
          </p:cNvSpPr>
          <p:nvPr>
            <p:ph type="title"/>
          </p:nvPr>
        </p:nvSpPr>
        <p:spPr>
          <a:xfrm>
            <a:off x="957769" y="305436"/>
            <a:ext cx="3048000" cy="1143000"/>
          </a:xfrm>
        </p:spPr>
        <p:txBody>
          <a:bodyPr/>
          <a:lstStyle/>
          <a:p>
            <a:r>
              <a:rPr lang="en-US" dirty="0"/>
              <a:t>Mustelidae</a:t>
            </a:r>
          </a:p>
        </p:txBody>
      </p:sp>
      <p:sp>
        <p:nvSpPr>
          <p:cNvPr id="3" name="Content Placeholder 2">
            <a:extLst>
              <a:ext uri="{FF2B5EF4-FFF2-40B4-BE49-F238E27FC236}">
                <a16:creationId xmlns:a16="http://schemas.microsoft.com/office/drawing/2014/main" id="{C943D0C8-4803-4650-B203-BE4956AE1FD5}"/>
              </a:ext>
            </a:extLst>
          </p:cNvPr>
          <p:cNvSpPr>
            <a:spLocks noGrp="1"/>
          </p:cNvSpPr>
          <p:nvPr>
            <p:ph idx="1"/>
          </p:nvPr>
        </p:nvSpPr>
        <p:spPr>
          <a:xfrm>
            <a:off x="228599" y="1417638"/>
            <a:ext cx="4648201" cy="5165724"/>
          </a:xfrm>
        </p:spPr>
        <p:txBody>
          <a:bodyPr>
            <a:normAutofit lnSpcReduction="10000"/>
          </a:bodyPr>
          <a:lstStyle/>
          <a:p>
            <a:r>
              <a:rPr lang="en-US" dirty="0"/>
              <a:t>Weasels, ferrets, skunk, badger, otters (~65 sp.)</a:t>
            </a:r>
          </a:p>
          <a:p>
            <a:r>
              <a:rPr lang="en-US" dirty="0"/>
              <a:t>Generally small/medium (except otter)</a:t>
            </a:r>
          </a:p>
          <a:p>
            <a:r>
              <a:rPr lang="en-US" dirty="0"/>
              <a:t>Synapomorphies</a:t>
            </a:r>
          </a:p>
          <a:p>
            <a:pPr lvl="1"/>
            <a:r>
              <a:rPr lang="en-US" sz="2000" dirty="0"/>
              <a:t>Elongate body</a:t>
            </a:r>
          </a:p>
          <a:p>
            <a:pPr lvl="1"/>
            <a:r>
              <a:rPr lang="en-US" sz="2000" dirty="0"/>
              <a:t>Short legs</a:t>
            </a:r>
          </a:p>
          <a:p>
            <a:pPr lvl="1"/>
            <a:r>
              <a:rPr lang="en-US" sz="2000" dirty="0"/>
              <a:t>Short ears</a:t>
            </a:r>
          </a:p>
          <a:p>
            <a:pPr lvl="1"/>
            <a:r>
              <a:rPr lang="en-US" sz="2000" dirty="0"/>
              <a:t>Plastic reproduction (diapause)</a:t>
            </a:r>
          </a:p>
          <a:p>
            <a:r>
              <a:rPr lang="en-US" dirty="0"/>
              <a:t>Solitary</a:t>
            </a:r>
          </a:p>
          <a:p>
            <a:r>
              <a:rPr lang="en-US" dirty="0"/>
              <a:t>Active predators</a:t>
            </a:r>
          </a:p>
        </p:txBody>
      </p:sp>
      <p:pic>
        <p:nvPicPr>
          <p:cNvPr id="5124" name="Picture 4" descr="Mustelidae - Wikipedia">
            <a:extLst>
              <a:ext uri="{FF2B5EF4-FFF2-40B4-BE49-F238E27FC236}">
                <a16:creationId xmlns:a16="http://schemas.microsoft.com/office/drawing/2014/main" id="{CA9600D0-23A8-469C-BD62-33942FC6C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391" y="-27432"/>
            <a:ext cx="6880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3926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3D0B-BB52-44DF-B107-CC5CD57D95A5}"/>
              </a:ext>
            </a:extLst>
          </p:cNvPr>
          <p:cNvSpPr>
            <a:spLocks noGrp="1"/>
          </p:cNvSpPr>
          <p:nvPr>
            <p:ph type="title"/>
          </p:nvPr>
        </p:nvSpPr>
        <p:spPr>
          <a:xfrm>
            <a:off x="957769" y="305436"/>
            <a:ext cx="3048000" cy="1143000"/>
          </a:xfrm>
        </p:spPr>
        <p:txBody>
          <a:bodyPr/>
          <a:lstStyle/>
          <a:p>
            <a:r>
              <a:rPr lang="en-US" dirty="0"/>
              <a:t>Felidae</a:t>
            </a:r>
          </a:p>
        </p:txBody>
      </p:sp>
      <p:sp>
        <p:nvSpPr>
          <p:cNvPr id="3" name="Content Placeholder 2">
            <a:extLst>
              <a:ext uri="{FF2B5EF4-FFF2-40B4-BE49-F238E27FC236}">
                <a16:creationId xmlns:a16="http://schemas.microsoft.com/office/drawing/2014/main" id="{C943D0C8-4803-4650-B203-BE4956AE1FD5}"/>
              </a:ext>
            </a:extLst>
          </p:cNvPr>
          <p:cNvSpPr>
            <a:spLocks noGrp="1"/>
          </p:cNvSpPr>
          <p:nvPr>
            <p:ph idx="1"/>
          </p:nvPr>
        </p:nvSpPr>
        <p:spPr>
          <a:xfrm>
            <a:off x="249935" y="1143000"/>
            <a:ext cx="4648201" cy="5165724"/>
          </a:xfrm>
        </p:spPr>
        <p:txBody>
          <a:bodyPr>
            <a:normAutofit lnSpcReduction="10000"/>
          </a:bodyPr>
          <a:lstStyle/>
          <a:p>
            <a:r>
              <a:rPr lang="en-US" dirty="0"/>
              <a:t>Cats (~40 sp.)</a:t>
            </a:r>
          </a:p>
          <a:p>
            <a:r>
              <a:rPr lang="en-US" dirty="0"/>
              <a:t>Small to large obligate carnivores</a:t>
            </a:r>
          </a:p>
          <a:p>
            <a:r>
              <a:rPr lang="en-US" dirty="0"/>
              <a:t>Synapomorphies</a:t>
            </a:r>
          </a:p>
          <a:p>
            <a:pPr lvl="1"/>
            <a:r>
              <a:rPr lang="en-US" sz="2000" dirty="0"/>
              <a:t>Retractable claws</a:t>
            </a:r>
          </a:p>
          <a:p>
            <a:pPr lvl="1"/>
            <a:r>
              <a:rPr lang="en-US" sz="2000" dirty="0"/>
              <a:t>Short skull with large eyes</a:t>
            </a:r>
          </a:p>
          <a:p>
            <a:pPr lvl="1"/>
            <a:r>
              <a:rPr lang="en-US" sz="2000" dirty="0"/>
              <a:t>Slender body and muscular limbs</a:t>
            </a:r>
          </a:p>
          <a:p>
            <a:pPr lvl="1"/>
            <a:r>
              <a:rPr lang="en-US" sz="2000" dirty="0"/>
              <a:t>Tongue papillae</a:t>
            </a:r>
          </a:p>
          <a:p>
            <a:pPr lvl="1"/>
            <a:r>
              <a:rPr lang="en-US" sz="2000" dirty="0"/>
              <a:t>Generally thin fur (contrast bears)</a:t>
            </a:r>
          </a:p>
          <a:p>
            <a:pPr lvl="1"/>
            <a:r>
              <a:rPr lang="en-US" sz="2000" dirty="0"/>
              <a:t>Plastic reproduction (diapause)</a:t>
            </a:r>
          </a:p>
          <a:p>
            <a:r>
              <a:rPr lang="en-US" dirty="0"/>
              <a:t>Solitary</a:t>
            </a:r>
          </a:p>
          <a:p>
            <a:r>
              <a:rPr lang="en-US" dirty="0"/>
              <a:t>Nocturnal (most)</a:t>
            </a:r>
          </a:p>
        </p:txBody>
      </p:sp>
      <p:pic>
        <p:nvPicPr>
          <p:cNvPr id="6148" name="Picture 4" descr="Felidae - Wikipedia">
            <a:extLst>
              <a:ext uri="{FF2B5EF4-FFF2-40B4-BE49-F238E27FC236}">
                <a16:creationId xmlns:a16="http://schemas.microsoft.com/office/drawing/2014/main" id="{BE70A51E-7B9C-4CFD-AC87-AD47D7DAC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065" y="27432"/>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ose up of a cat licking its tongue&#10;&#10;Description automatically generated">
            <a:extLst>
              <a:ext uri="{FF2B5EF4-FFF2-40B4-BE49-F238E27FC236}">
                <a16:creationId xmlns:a16="http://schemas.microsoft.com/office/drawing/2014/main" id="{26BC0097-50DE-F924-E0D5-ABD5649A18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79"/>
          <a:stretch/>
        </p:blipFill>
        <p:spPr>
          <a:xfrm>
            <a:off x="8513065" y="0"/>
            <a:ext cx="3657600" cy="2439819"/>
          </a:xfrm>
          <a:prstGeom prst="rect">
            <a:avLst/>
          </a:prstGeom>
        </p:spPr>
      </p:pic>
    </p:spTree>
    <p:extLst>
      <p:ext uri="{BB962C8B-B14F-4D97-AF65-F5344CB8AC3E}">
        <p14:creationId xmlns:p14="http://schemas.microsoft.com/office/powerpoint/2010/main" val="35061326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0"/>
            <a:ext cx="8813614" cy="4641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289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3D0B-BB52-44DF-B107-CC5CD57D95A5}"/>
              </a:ext>
            </a:extLst>
          </p:cNvPr>
          <p:cNvSpPr>
            <a:spLocks noGrp="1"/>
          </p:cNvSpPr>
          <p:nvPr>
            <p:ph type="title"/>
          </p:nvPr>
        </p:nvSpPr>
        <p:spPr>
          <a:xfrm>
            <a:off x="690719" y="304800"/>
            <a:ext cx="3766632" cy="1143000"/>
          </a:xfrm>
        </p:spPr>
        <p:txBody>
          <a:bodyPr/>
          <a:lstStyle/>
          <a:p>
            <a:r>
              <a:rPr lang="en-US" dirty="0" err="1"/>
              <a:t>Perissodactyla</a:t>
            </a:r>
            <a:endParaRPr lang="en-US" dirty="0"/>
          </a:p>
        </p:txBody>
      </p:sp>
      <p:sp>
        <p:nvSpPr>
          <p:cNvPr id="3" name="Content Placeholder 2">
            <a:extLst>
              <a:ext uri="{FF2B5EF4-FFF2-40B4-BE49-F238E27FC236}">
                <a16:creationId xmlns:a16="http://schemas.microsoft.com/office/drawing/2014/main" id="{C943D0C8-4803-4650-B203-BE4956AE1FD5}"/>
              </a:ext>
            </a:extLst>
          </p:cNvPr>
          <p:cNvSpPr>
            <a:spLocks noGrp="1"/>
          </p:cNvSpPr>
          <p:nvPr>
            <p:ph idx="1"/>
          </p:nvPr>
        </p:nvSpPr>
        <p:spPr>
          <a:xfrm>
            <a:off x="249935" y="1143000"/>
            <a:ext cx="5583239" cy="5165724"/>
          </a:xfrm>
        </p:spPr>
        <p:txBody>
          <a:bodyPr/>
          <a:lstStyle/>
          <a:p>
            <a:r>
              <a:rPr lang="en-US" dirty="0"/>
              <a:t>Odd-toed ungulates</a:t>
            </a:r>
          </a:p>
          <a:p>
            <a:r>
              <a:rPr lang="en-US" dirty="0"/>
              <a:t>Horses, </a:t>
            </a:r>
            <a:r>
              <a:rPr lang="en-US" dirty="0" err="1"/>
              <a:t>tapiers</a:t>
            </a:r>
            <a:r>
              <a:rPr lang="en-US" dirty="0"/>
              <a:t>, Rhino (17 sp.)</a:t>
            </a:r>
          </a:p>
          <a:p>
            <a:r>
              <a:rPr lang="en-US" dirty="0"/>
              <a:t>Global (many extinct)</a:t>
            </a:r>
          </a:p>
          <a:p>
            <a:r>
              <a:rPr lang="en-US" dirty="0"/>
              <a:t>Synapomorphies</a:t>
            </a:r>
          </a:p>
          <a:p>
            <a:pPr lvl="1"/>
            <a:r>
              <a:rPr lang="en-US" dirty="0" err="1"/>
              <a:t>Unguligrades</a:t>
            </a:r>
            <a:r>
              <a:rPr lang="en-US" dirty="0"/>
              <a:t> (walk on toe bones)</a:t>
            </a:r>
          </a:p>
          <a:p>
            <a:pPr lvl="1"/>
            <a:r>
              <a:rPr lang="en-US" dirty="0"/>
              <a:t>Toenails enlarged forming hoof (3 or 1)</a:t>
            </a:r>
          </a:p>
          <a:p>
            <a:r>
              <a:rPr lang="en-US" dirty="0"/>
              <a:t>All risk of extinction</a:t>
            </a:r>
          </a:p>
          <a:p>
            <a:pPr lvl="1"/>
            <a:endParaRPr lang="en-US" dirty="0"/>
          </a:p>
        </p:txBody>
      </p:sp>
      <p:pic>
        <p:nvPicPr>
          <p:cNvPr id="7170" name="Picture 2" descr="What&amp;#39;s the Difference Between Black Rhinos and White Rhinos?">
            <a:extLst>
              <a:ext uri="{FF2B5EF4-FFF2-40B4-BE49-F238E27FC236}">
                <a16:creationId xmlns:a16="http://schemas.microsoft.com/office/drawing/2014/main" id="{6D751377-5A86-42FA-B2C7-5FFE7A691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627" y="2997142"/>
            <a:ext cx="5583238" cy="3848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64F945-049F-4B51-83C9-0F75F0E1C6A8}"/>
              </a:ext>
            </a:extLst>
          </p:cNvPr>
          <p:cNvSpPr txBox="1"/>
          <p:nvPr/>
        </p:nvSpPr>
        <p:spPr>
          <a:xfrm>
            <a:off x="10515600" y="6488668"/>
            <a:ext cx="914399" cy="369332"/>
          </a:xfrm>
          <a:prstGeom prst="rect">
            <a:avLst/>
          </a:prstGeom>
          <a:noFill/>
        </p:spPr>
        <p:txBody>
          <a:bodyPr wrap="square" rtlCol="0">
            <a:spAutoFit/>
          </a:bodyPr>
          <a:lstStyle/>
          <a:p>
            <a:r>
              <a:rPr lang="en-US" dirty="0"/>
              <a:t>white</a:t>
            </a:r>
          </a:p>
        </p:txBody>
      </p:sp>
      <p:pic>
        <p:nvPicPr>
          <p:cNvPr id="7" name="Picture 2" descr="https://upload.wikimedia.org/wikipedia/commons/6/60/Equus_quagga.jpg">
            <a:extLst>
              <a:ext uri="{FF2B5EF4-FFF2-40B4-BE49-F238E27FC236}">
                <a16:creationId xmlns:a16="http://schemas.microsoft.com/office/drawing/2014/main" id="{190A2D52-ECA7-44AD-A881-ACB3F9A047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69" b="4720"/>
          <a:stretch/>
        </p:blipFill>
        <p:spPr bwMode="auto">
          <a:xfrm>
            <a:off x="8708608" y="12192"/>
            <a:ext cx="3477296" cy="1900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rhinoresourcecenter.com/pictures/o/1201296451/Sumatran-Rhino-Hoof.jpg">
            <a:extLst>
              <a:ext uri="{FF2B5EF4-FFF2-40B4-BE49-F238E27FC236}">
                <a16:creationId xmlns:a16="http://schemas.microsoft.com/office/drawing/2014/main" id="{632DBA35-9C60-4AEE-AB11-F9C0D94942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1336"/>
            <a:ext cx="3308984" cy="24869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travelcostarica.nu/images/stories/IT/small-animals/tapir02.jpg">
            <a:extLst>
              <a:ext uri="{FF2B5EF4-FFF2-40B4-BE49-F238E27FC236}">
                <a16:creationId xmlns:a16="http://schemas.microsoft.com/office/drawing/2014/main" id="{68D11D50-0B84-4F07-9BE5-205FBA91DD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4688" y="5105400"/>
            <a:ext cx="2578939" cy="1716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upload.wikimedia.org/wikipedia/commons/d/d2/Quagga_photo.jpg">
            <a:extLst>
              <a:ext uri="{FF2B5EF4-FFF2-40B4-BE49-F238E27FC236}">
                <a16:creationId xmlns:a16="http://schemas.microsoft.com/office/drawing/2014/main" id="{8B7207F3-CCB2-48BF-B3CF-EC7DF8FD14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83037" y="1846135"/>
            <a:ext cx="2148601" cy="150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3927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2113"/>
            <a:ext cx="3124200" cy="1143000"/>
          </a:xfrm>
        </p:spPr>
        <p:txBody>
          <a:bodyPr/>
          <a:lstStyle/>
          <a:p>
            <a:r>
              <a:rPr lang="en-GB" dirty="0" err="1"/>
              <a:t>Artiodactyla</a:t>
            </a:r>
            <a:endParaRPr lang="en-GB" dirty="0"/>
          </a:p>
        </p:txBody>
      </p:sp>
      <p:sp>
        <p:nvSpPr>
          <p:cNvPr id="3" name="Content Placeholder 2"/>
          <p:cNvSpPr>
            <a:spLocks noGrp="1"/>
          </p:cNvSpPr>
          <p:nvPr>
            <p:ph idx="1"/>
          </p:nvPr>
        </p:nvSpPr>
        <p:spPr>
          <a:xfrm>
            <a:off x="219456" y="1455113"/>
            <a:ext cx="3666744" cy="5090774"/>
          </a:xfrm>
        </p:spPr>
        <p:txBody>
          <a:bodyPr>
            <a:noAutofit/>
          </a:bodyPr>
          <a:lstStyle/>
          <a:p>
            <a:r>
              <a:rPr lang="en-GB" sz="2800" dirty="0"/>
              <a:t>250 sp.</a:t>
            </a:r>
          </a:p>
          <a:p>
            <a:r>
              <a:rPr lang="en-GB" sz="2800" dirty="0"/>
              <a:t>Pigs, hippo, camel, deer, giraffe, antelope, sheep, cow</a:t>
            </a:r>
          </a:p>
          <a:p>
            <a:r>
              <a:rPr lang="en-GB" sz="2800" dirty="0"/>
              <a:t>Global (except)</a:t>
            </a:r>
          </a:p>
          <a:p>
            <a:r>
              <a:rPr lang="en-GB" sz="2800" dirty="0"/>
              <a:t>Synapomorphies</a:t>
            </a:r>
          </a:p>
          <a:p>
            <a:pPr lvl="1"/>
            <a:r>
              <a:rPr lang="en-GB" sz="2400" dirty="0"/>
              <a:t>Digitigrade</a:t>
            </a:r>
          </a:p>
          <a:p>
            <a:pPr lvl="1"/>
            <a:r>
              <a:rPr lang="en-GB" sz="2400" dirty="0"/>
              <a:t>Even toed (2) – cloven hoof</a:t>
            </a:r>
          </a:p>
          <a:p>
            <a:r>
              <a:rPr lang="en-GB" dirty="0"/>
              <a:t>Two major groups</a:t>
            </a:r>
          </a:p>
        </p:txBody>
      </p:sp>
      <p:pic>
        <p:nvPicPr>
          <p:cNvPr id="3074" name="Picture 2" descr="http://thumbs.dreamstime.com/z/set-artiodactyla-mammal-animals-over-white-background-seventeen-different-4744035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9" b="8676"/>
          <a:stretch/>
        </p:blipFill>
        <p:spPr bwMode="auto">
          <a:xfrm>
            <a:off x="3810000" y="217932"/>
            <a:ext cx="8391144" cy="662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7556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http://www.pigpalssanctuary.com/faqs/oinkys.foo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286" y="65406"/>
            <a:ext cx="3773593" cy="28301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attle-empire.net/sites/default/files/cow_stom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189" y="2895600"/>
            <a:ext cx="5649611" cy="38576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savalli.us/BIO370/Anatomy/AnatomyImages/DeerTee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47027"/>
            <a:ext cx="4762500" cy="226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055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3D0B-BB52-44DF-B107-CC5CD57D95A5}"/>
              </a:ext>
            </a:extLst>
          </p:cNvPr>
          <p:cNvSpPr>
            <a:spLocks noGrp="1"/>
          </p:cNvSpPr>
          <p:nvPr>
            <p:ph type="title"/>
          </p:nvPr>
        </p:nvSpPr>
        <p:spPr>
          <a:xfrm>
            <a:off x="1056100" y="103502"/>
            <a:ext cx="3766632" cy="1143000"/>
          </a:xfrm>
        </p:spPr>
        <p:txBody>
          <a:bodyPr/>
          <a:lstStyle/>
          <a:p>
            <a:r>
              <a:rPr lang="en-US" dirty="0"/>
              <a:t>Cetacea</a:t>
            </a:r>
          </a:p>
        </p:txBody>
      </p:sp>
      <p:sp>
        <p:nvSpPr>
          <p:cNvPr id="3" name="Content Placeholder 2">
            <a:extLst>
              <a:ext uri="{FF2B5EF4-FFF2-40B4-BE49-F238E27FC236}">
                <a16:creationId xmlns:a16="http://schemas.microsoft.com/office/drawing/2014/main" id="{C943D0C8-4803-4650-B203-BE4956AE1FD5}"/>
              </a:ext>
            </a:extLst>
          </p:cNvPr>
          <p:cNvSpPr>
            <a:spLocks noGrp="1"/>
          </p:cNvSpPr>
          <p:nvPr>
            <p:ph idx="1"/>
          </p:nvPr>
        </p:nvSpPr>
        <p:spPr>
          <a:xfrm>
            <a:off x="249935" y="1143000"/>
            <a:ext cx="5583239" cy="5165724"/>
          </a:xfrm>
        </p:spPr>
        <p:txBody>
          <a:bodyPr>
            <a:noAutofit/>
          </a:bodyPr>
          <a:lstStyle/>
          <a:p>
            <a:r>
              <a:rPr lang="en-US" sz="2800" dirty="0"/>
              <a:t>Porpoises, dolphins, toothed and baleen whales</a:t>
            </a:r>
          </a:p>
          <a:p>
            <a:r>
              <a:rPr lang="en-US" sz="2800" dirty="0"/>
              <a:t>~80 sp.</a:t>
            </a:r>
          </a:p>
          <a:p>
            <a:r>
              <a:rPr lang="en-US" sz="2800" dirty="0"/>
              <a:t>Global marine and some fresh</a:t>
            </a:r>
          </a:p>
          <a:p>
            <a:r>
              <a:rPr lang="en-US" sz="2800" dirty="0"/>
              <a:t>Synapomorphies</a:t>
            </a:r>
          </a:p>
          <a:p>
            <a:pPr lvl="1"/>
            <a:r>
              <a:rPr lang="en-US" sz="2000" dirty="0"/>
              <a:t>Streamlined body</a:t>
            </a:r>
          </a:p>
          <a:p>
            <a:pPr lvl="1"/>
            <a:r>
              <a:rPr lang="en-US" sz="2000" dirty="0"/>
              <a:t>Dorsal fin and flippers</a:t>
            </a:r>
          </a:p>
          <a:p>
            <a:pPr lvl="1"/>
            <a:r>
              <a:rPr lang="en-US" sz="2000" dirty="0"/>
              <a:t>Horizontal tailfin</a:t>
            </a:r>
          </a:p>
          <a:p>
            <a:pPr lvl="1"/>
            <a:r>
              <a:rPr lang="en-US" sz="2000" dirty="0"/>
              <a:t>Skull elongated</a:t>
            </a:r>
          </a:p>
          <a:p>
            <a:pPr lvl="1"/>
            <a:r>
              <a:rPr lang="en-US" sz="2000" dirty="0"/>
              <a:t>Lack hindlimbs</a:t>
            </a:r>
          </a:p>
          <a:p>
            <a:pPr lvl="1"/>
            <a:r>
              <a:rPr lang="en-US" sz="2000" dirty="0"/>
              <a:t>External nares</a:t>
            </a:r>
          </a:p>
          <a:p>
            <a:r>
              <a:rPr lang="en-US" sz="2800" dirty="0"/>
              <a:t>Many at risk of                    extinction</a:t>
            </a:r>
          </a:p>
          <a:p>
            <a:pPr lvl="1"/>
            <a:endParaRPr lang="en-US" sz="2400" dirty="0"/>
          </a:p>
        </p:txBody>
      </p:sp>
      <p:pic>
        <p:nvPicPr>
          <p:cNvPr id="11" name="Picture 2" descr="http://cdn.ohmygodfacts.com/wp-content/uploads/2014/06/narwhal-04.jpg">
            <a:extLst>
              <a:ext uri="{FF2B5EF4-FFF2-40B4-BE49-F238E27FC236}">
                <a16:creationId xmlns:a16="http://schemas.microsoft.com/office/drawing/2014/main" id="{9FDDFB9F-9014-4507-AE7D-387FCEA2B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258693"/>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defenders.org/sites/default/files/styles/large/public/dolphin-kristian-sekulic-isp.jpg">
            <a:extLst>
              <a:ext uri="{FF2B5EF4-FFF2-40B4-BE49-F238E27FC236}">
                <a16:creationId xmlns:a16="http://schemas.microsoft.com/office/drawing/2014/main" id="{23DA7401-AC1C-48F5-9493-E69FD8CFD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897" y="70675"/>
            <a:ext cx="3026245" cy="16518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heatherchristenaschmidt.files.wordpress.com/2012/01/blue-whale-qed.jpg">
            <a:extLst>
              <a:ext uri="{FF2B5EF4-FFF2-40B4-BE49-F238E27FC236}">
                <a16:creationId xmlns:a16="http://schemas.microsoft.com/office/drawing/2014/main" id="{EF4B6E31-FD79-4DC6-83E7-4D31A63F9F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6857" y="4587652"/>
            <a:ext cx="4058285" cy="22764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blog.queensland.com/wp-content/uploads/2011/07/whale_baleen.jpg">
            <a:extLst>
              <a:ext uri="{FF2B5EF4-FFF2-40B4-BE49-F238E27FC236}">
                <a16:creationId xmlns:a16="http://schemas.microsoft.com/office/drawing/2014/main" id="{7D9DAEF4-F4BE-4283-A3E9-DF3A0DA9A6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800" y="70675"/>
            <a:ext cx="40005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8391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Odontoceti (~infraorder)</a:t>
            </a:r>
          </a:p>
        </p:txBody>
      </p:sp>
      <p:sp>
        <p:nvSpPr>
          <p:cNvPr id="7" name="Content Placeholder 2">
            <a:extLst>
              <a:ext uri="{FF2B5EF4-FFF2-40B4-BE49-F238E27FC236}">
                <a16:creationId xmlns:a16="http://schemas.microsoft.com/office/drawing/2014/main" id="{A534AA29-D55E-46B0-9D21-BCBDB64CB0E2}"/>
              </a:ext>
            </a:extLst>
          </p:cNvPr>
          <p:cNvSpPr>
            <a:spLocks noGrp="1"/>
          </p:cNvSpPr>
          <p:nvPr>
            <p:ph idx="1"/>
          </p:nvPr>
        </p:nvSpPr>
        <p:spPr>
          <a:xfrm>
            <a:off x="304800" y="1426782"/>
            <a:ext cx="5583239" cy="5165724"/>
          </a:xfrm>
        </p:spPr>
        <p:txBody>
          <a:bodyPr>
            <a:noAutofit/>
          </a:bodyPr>
          <a:lstStyle/>
          <a:p>
            <a:r>
              <a:rPr lang="en-US" sz="2800" dirty="0"/>
              <a:t>Dolphins, beluga, narwhal, killer whale, sperm whale, beaked whales</a:t>
            </a:r>
          </a:p>
          <a:p>
            <a:r>
              <a:rPr lang="en-US" sz="2800" dirty="0"/>
              <a:t>Peg-like teeth</a:t>
            </a:r>
          </a:p>
          <a:p>
            <a:r>
              <a:rPr lang="en-US" sz="2800" dirty="0"/>
              <a:t>Echolocation</a:t>
            </a:r>
          </a:p>
          <a:p>
            <a:r>
              <a:rPr lang="en-US" sz="2800" dirty="0"/>
              <a:t>Carnivorous and predatory</a:t>
            </a:r>
            <a:endParaRPr lang="en-US" sz="2400" dirty="0"/>
          </a:p>
        </p:txBody>
      </p:sp>
      <p:pic>
        <p:nvPicPr>
          <p:cNvPr id="8194" name="Picture 2" descr="ODONTOCETUS THE TOOTHED WHALES | Shop.un.org : Official Source for United  Nations Books and More">
            <a:extLst>
              <a:ext uri="{FF2B5EF4-FFF2-40B4-BE49-F238E27FC236}">
                <a16:creationId xmlns:a16="http://schemas.microsoft.com/office/drawing/2014/main" id="{F5FBAEA9-B5CA-400D-A9E0-BE20E2A2AB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45" b="12817"/>
          <a:stretch/>
        </p:blipFill>
        <p:spPr bwMode="auto">
          <a:xfrm>
            <a:off x="6134102" y="1981201"/>
            <a:ext cx="6057898" cy="484632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eaked whales can hold their breath for over 3 hours (and possibly longer)  | Live Science">
            <a:extLst>
              <a:ext uri="{FF2B5EF4-FFF2-40B4-BE49-F238E27FC236}">
                <a16:creationId xmlns:a16="http://schemas.microsoft.com/office/drawing/2014/main" id="{28BA6C1E-B844-4AA6-AA46-E03CF2C3F0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949" b="21880"/>
          <a:stretch/>
        </p:blipFill>
        <p:spPr bwMode="auto">
          <a:xfrm>
            <a:off x="130645" y="4876800"/>
            <a:ext cx="5763490" cy="19507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DF67B6-4316-456C-9C5C-3E09FD91F002}"/>
              </a:ext>
            </a:extLst>
          </p:cNvPr>
          <p:cNvSpPr txBox="1"/>
          <p:nvPr/>
        </p:nvSpPr>
        <p:spPr>
          <a:xfrm>
            <a:off x="3810000" y="4953000"/>
            <a:ext cx="1996059" cy="400110"/>
          </a:xfrm>
          <a:prstGeom prst="rect">
            <a:avLst/>
          </a:prstGeom>
          <a:noFill/>
        </p:spPr>
        <p:txBody>
          <a:bodyPr wrap="none" rtlCol="0">
            <a:spAutoFit/>
          </a:bodyPr>
          <a:lstStyle/>
          <a:p>
            <a:r>
              <a:rPr lang="en-US" sz="2000" dirty="0">
                <a:solidFill>
                  <a:schemeClr val="bg1"/>
                </a:solidFill>
              </a:rPr>
              <a:t>22 sp. – DEEP sea</a:t>
            </a:r>
          </a:p>
        </p:txBody>
      </p:sp>
    </p:spTree>
    <p:extLst>
      <p:ext uri="{BB962C8B-B14F-4D97-AF65-F5344CB8AC3E}">
        <p14:creationId xmlns:p14="http://schemas.microsoft.com/office/powerpoint/2010/main" val="33727283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867400" cy="1143000"/>
          </a:xfrm>
        </p:spPr>
        <p:txBody>
          <a:bodyPr>
            <a:normAutofit fontScale="90000"/>
          </a:bodyPr>
          <a:lstStyle/>
          <a:p>
            <a:r>
              <a:rPr lang="en-GB" dirty="0"/>
              <a:t>Baleen Whales (</a:t>
            </a:r>
            <a:r>
              <a:rPr lang="en-GB" dirty="0" err="1"/>
              <a:t>Mysticeti</a:t>
            </a:r>
            <a:r>
              <a:rPr lang="en-GB" dirty="0"/>
              <a:t>)</a:t>
            </a:r>
          </a:p>
        </p:txBody>
      </p:sp>
      <p:sp>
        <p:nvSpPr>
          <p:cNvPr id="7" name="Content Placeholder 2">
            <a:extLst>
              <a:ext uri="{FF2B5EF4-FFF2-40B4-BE49-F238E27FC236}">
                <a16:creationId xmlns:a16="http://schemas.microsoft.com/office/drawing/2014/main" id="{A534AA29-D55E-46B0-9D21-BCBDB64CB0E2}"/>
              </a:ext>
            </a:extLst>
          </p:cNvPr>
          <p:cNvSpPr>
            <a:spLocks noGrp="1"/>
          </p:cNvSpPr>
          <p:nvPr>
            <p:ph idx="1"/>
          </p:nvPr>
        </p:nvSpPr>
        <p:spPr>
          <a:xfrm>
            <a:off x="304800" y="1426782"/>
            <a:ext cx="5583239" cy="5165724"/>
          </a:xfrm>
        </p:spPr>
        <p:txBody>
          <a:bodyPr>
            <a:noAutofit/>
          </a:bodyPr>
          <a:lstStyle/>
          <a:p>
            <a:r>
              <a:rPr lang="en-US" sz="2800" dirty="0"/>
              <a:t>Blue, right, humpback, minke, gray, fin whales (16 sp.)</a:t>
            </a:r>
          </a:p>
          <a:p>
            <a:r>
              <a:rPr lang="en-US" sz="2800" dirty="0"/>
              <a:t>Entirely lack teeth</a:t>
            </a:r>
          </a:p>
          <a:p>
            <a:r>
              <a:rPr lang="en-US" sz="2800" dirty="0"/>
              <a:t>Feed by straining water using baleen plates</a:t>
            </a:r>
          </a:p>
          <a:p>
            <a:r>
              <a:rPr lang="en-US" sz="2800" dirty="0"/>
              <a:t>Generally prefer colder waters</a:t>
            </a:r>
          </a:p>
          <a:p>
            <a:r>
              <a:rPr lang="en-US" sz="2800" dirty="0"/>
              <a:t>No echolocation</a:t>
            </a:r>
            <a:endParaRPr lang="en-US" sz="2400" dirty="0"/>
          </a:p>
        </p:txBody>
      </p:sp>
      <p:sp>
        <p:nvSpPr>
          <p:cNvPr id="3" name="TextBox 2">
            <a:extLst>
              <a:ext uri="{FF2B5EF4-FFF2-40B4-BE49-F238E27FC236}">
                <a16:creationId xmlns:a16="http://schemas.microsoft.com/office/drawing/2014/main" id="{ECDF67B6-4316-456C-9C5C-3E09FD91F002}"/>
              </a:ext>
            </a:extLst>
          </p:cNvPr>
          <p:cNvSpPr txBox="1"/>
          <p:nvPr/>
        </p:nvSpPr>
        <p:spPr>
          <a:xfrm>
            <a:off x="3810000" y="4953000"/>
            <a:ext cx="1996059" cy="400110"/>
          </a:xfrm>
          <a:prstGeom prst="rect">
            <a:avLst/>
          </a:prstGeom>
          <a:noFill/>
        </p:spPr>
        <p:txBody>
          <a:bodyPr wrap="none" rtlCol="0">
            <a:spAutoFit/>
          </a:bodyPr>
          <a:lstStyle/>
          <a:p>
            <a:r>
              <a:rPr lang="en-US" sz="2000" dirty="0">
                <a:solidFill>
                  <a:schemeClr val="bg1"/>
                </a:solidFill>
              </a:rPr>
              <a:t>22 sp. – DEEP sea</a:t>
            </a:r>
          </a:p>
        </p:txBody>
      </p:sp>
      <p:pic>
        <p:nvPicPr>
          <p:cNvPr id="10242" name="Picture 2" descr="Baleen Whales&amp;quot; Art Board Print by rohanchak | Redbubble">
            <a:extLst>
              <a:ext uri="{FF2B5EF4-FFF2-40B4-BE49-F238E27FC236}">
                <a16:creationId xmlns:a16="http://schemas.microsoft.com/office/drawing/2014/main" id="{9997F7D7-1E61-4ABB-BFC5-55927AD2C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39624"/>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whale with its mouth open&#10;&#10;Description automatically generated">
            <a:extLst>
              <a:ext uri="{FF2B5EF4-FFF2-40B4-BE49-F238E27FC236}">
                <a16:creationId xmlns:a16="http://schemas.microsoft.com/office/drawing/2014/main" id="{F62A86D0-DCA3-7134-5F7B-6A5CE376D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9" y="4342388"/>
            <a:ext cx="2489200" cy="2489200"/>
          </a:xfrm>
          <a:prstGeom prst="rect">
            <a:avLst/>
          </a:prstGeom>
        </p:spPr>
      </p:pic>
    </p:spTree>
    <p:extLst>
      <p:ext uri="{BB962C8B-B14F-4D97-AF65-F5344CB8AC3E}">
        <p14:creationId xmlns:p14="http://schemas.microsoft.com/office/powerpoint/2010/main" val="447038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4730</TotalTime>
  <Words>2325</Words>
  <Application>Microsoft Office PowerPoint</Application>
  <PresentationFormat>Widescreen</PresentationFormat>
  <Paragraphs>468</Paragraphs>
  <Slides>98</Slides>
  <Notes>9</Notes>
  <HiddenSlides>2</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98</vt:i4>
      </vt:variant>
    </vt:vector>
  </HeadingPairs>
  <TitlesOfParts>
    <vt:vector size="101" baseType="lpstr">
      <vt:lpstr>Arial</vt:lpstr>
      <vt:lpstr>Calibri</vt:lpstr>
      <vt:lpstr>Office Theme</vt:lpstr>
      <vt:lpstr>PowerPoint Presentation</vt:lpstr>
      <vt:lpstr>Mammal Evolutionary History</vt:lpstr>
      <vt:lpstr>PowerPoint Presentation</vt:lpstr>
      <vt:lpstr>Why mammals diversify at this time?</vt:lpstr>
      <vt:lpstr>Non-mammalian synapsids</vt:lpstr>
      <vt:lpstr>PowerPoint Presentation</vt:lpstr>
      <vt:lpstr>PowerPoint Presentation</vt:lpstr>
      <vt:lpstr>Major Evolutionary Trends</vt:lpstr>
      <vt:lpstr>Nature 2011</vt:lpstr>
      <vt:lpstr>Major Evolutionary Trends</vt:lpstr>
      <vt:lpstr>Major Evolutionary Trends</vt:lpstr>
      <vt:lpstr>What do you notice about toes?</vt:lpstr>
      <vt:lpstr>Combine all of these characteristics</vt:lpstr>
      <vt:lpstr>Synapomorphies of Mammals?</vt:lpstr>
      <vt:lpstr>Lactation</vt:lpstr>
      <vt:lpstr>Mammary Glands</vt:lpstr>
      <vt:lpstr>Lactation</vt:lpstr>
      <vt:lpstr>Cranial Morphology</vt:lpstr>
      <vt:lpstr>Post-Cranial Morphology</vt:lpstr>
      <vt:lpstr>Skin Synapomorphies</vt:lpstr>
      <vt:lpstr>PowerPoint Presentation</vt:lpstr>
      <vt:lpstr>Types of Hair</vt:lpstr>
      <vt:lpstr>Hair Growth</vt:lpstr>
      <vt:lpstr>PowerPoint Presentation</vt:lpstr>
      <vt:lpstr>PowerPoint Presentation</vt:lpstr>
      <vt:lpstr>Red Blood Cells</vt:lpstr>
      <vt:lpstr>PowerPoint Presentation</vt:lpstr>
      <vt:lpstr>PowerPoint Presentation</vt:lpstr>
      <vt:lpstr>PowerPoint Presentation</vt:lpstr>
      <vt:lpstr>Urogenital System</vt:lpstr>
      <vt:lpstr>PowerPoint Presentation</vt:lpstr>
      <vt:lpstr>Mammal Diversity</vt:lpstr>
      <vt:lpstr>Multituberculates (subclass Allotheria)</vt:lpstr>
      <vt:lpstr>Monotremes (subclass Prototheria)</vt:lpstr>
      <vt:lpstr>Ornithorhynchidae (Platypus)</vt:lpstr>
      <vt:lpstr>Tachyglossidae (Echidna)</vt:lpstr>
      <vt:lpstr>Marsupials (subclass Theria, infraclass Metatheria)</vt:lpstr>
      <vt:lpstr>Synapomorphies</vt:lpstr>
      <vt:lpstr>Only 50% of marsupials have a “pouch”</vt:lpstr>
      <vt:lpstr>PowerPoint Presentation</vt:lpstr>
      <vt:lpstr>PowerPoint Presentation</vt:lpstr>
      <vt:lpstr>PowerPoint Presentation</vt:lpstr>
      <vt:lpstr>PowerPoint Presentation</vt:lpstr>
      <vt:lpstr>Notorychtemorphia</vt:lpstr>
      <vt:lpstr>PowerPoint Presentation</vt:lpstr>
      <vt:lpstr>Diprotodontia</vt:lpstr>
      <vt:lpstr>PowerPoint Presentation</vt:lpstr>
      <vt:lpstr>PowerPoint Presentation</vt:lpstr>
      <vt:lpstr>PowerPoint Presentation</vt:lpstr>
      <vt:lpstr>Placentals!</vt:lpstr>
      <vt:lpstr>Characteristics</vt:lpstr>
      <vt:lpstr>Other traits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Family Hominoidea</vt:lpstr>
      <vt:lpstr>PowerPoint Presentation</vt:lpstr>
      <vt:lpstr>PowerPoint Presentation</vt:lpstr>
      <vt:lpstr>PowerPoint Presentation</vt:lpstr>
      <vt:lpstr>PowerPoint Presentation</vt:lpstr>
      <vt:lpstr>Lipotyphla</vt:lpstr>
      <vt:lpstr>Chiroptera</vt:lpstr>
      <vt:lpstr>PowerPoint Presentation</vt:lpstr>
      <vt:lpstr>Pinnipedia</vt:lpstr>
      <vt:lpstr>Canidae</vt:lpstr>
      <vt:lpstr>Ursidae</vt:lpstr>
      <vt:lpstr>Procyonidae</vt:lpstr>
      <vt:lpstr>Mustelidae</vt:lpstr>
      <vt:lpstr>Felidae</vt:lpstr>
      <vt:lpstr>PowerPoint Presentation</vt:lpstr>
      <vt:lpstr>Perissodactyla</vt:lpstr>
      <vt:lpstr>Artiodactyla</vt:lpstr>
      <vt:lpstr>PowerPoint Presentation</vt:lpstr>
      <vt:lpstr>Cetacea</vt:lpstr>
      <vt:lpstr>Odontoceti (~infraorder)</vt:lpstr>
      <vt:lpstr>Baleen Whales (Mysticeti)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 Brian</dc:creator>
  <cp:lastModifiedBy>Brian Gall</cp:lastModifiedBy>
  <cp:revision>108</cp:revision>
  <cp:lastPrinted>2023-12-01T15:57:17Z</cp:lastPrinted>
  <dcterms:created xsi:type="dcterms:W3CDTF">2015-11-30T11:33:25Z</dcterms:created>
  <dcterms:modified xsi:type="dcterms:W3CDTF">2025-12-05T15:04:07Z</dcterms:modified>
</cp:coreProperties>
</file>