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67" r:id="rId3"/>
    <p:sldId id="365" r:id="rId4"/>
    <p:sldId id="366" r:id="rId5"/>
    <p:sldId id="257" r:id="rId6"/>
    <p:sldId id="258" r:id="rId7"/>
    <p:sldId id="268" r:id="rId8"/>
    <p:sldId id="367" r:id="rId9"/>
    <p:sldId id="270" r:id="rId10"/>
    <p:sldId id="412" r:id="rId11"/>
    <p:sldId id="269" r:id="rId12"/>
    <p:sldId id="271" r:id="rId13"/>
    <p:sldId id="368" r:id="rId14"/>
    <p:sldId id="369" r:id="rId15"/>
    <p:sldId id="402" r:id="rId16"/>
    <p:sldId id="370" r:id="rId17"/>
    <p:sldId id="275" r:id="rId18"/>
    <p:sldId id="259" r:id="rId19"/>
    <p:sldId id="260" r:id="rId20"/>
    <p:sldId id="262" r:id="rId21"/>
    <p:sldId id="266" r:id="rId22"/>
    <p:sldId id="263" r:id="rId23"/>
    <p:sldId id="273" r:id="rId24"/>
    <p:sldId id="265" r:id="rId25"/>
    <p:sldId id="403" r:id="rId26"/>
    <p:sldId id="274" r:id="rId27"/>
    <p:sldId id="264" r:id="rId28"/>
    <p:sldId id="372" r:id="rId29"/>
    <p:sldId id="276" r:id="rId30"/>
    <p:sldId id="395" r:id="rId31"/>
    <p:sldId id="418" r:id="rId32"/>
    <p:sldId id="404" r:id="rId33"/>
    <p:sldId id="405" r:id="rId34"/>
    <p:sldId id="281" r:id="rId35"/>
    <p:sldId id="277" r:id="rId36"/>
    <p:sldId id="278" r:id="rId37"/>
    <p:sldId id="279" r:id="rId38"/>
    <p:sldId id="283" r:id="rId39"/>
    <p:sldId id="284" r:id="rId40"/>
    <p:sldId id="419" r:id="rId41"/>
    <p:sldId id="396" r:id="rId42"/>
    <p:sldId id="285" r:id="rId43"/>
    <p:sldId id="286" r:id="rId44"/>
    <p:sldId id="397" r:id="rId45"/>
    <p:sldId id="409" r:id="rId46"/>
    <p:sldId id="287" r:id="rId47"/>
    <p:sldId id="410" r:id="rId48"/>
    <p:sldId id="288" r:id="rId49"/>
    <p:sldId id="289" r:id="rId50"/>
    <p:sldId id="290" r:id="rId51"/>
    <p:sldId id="406" r:id="rId52"/>
    <p:sldId id="373" r:id="rId53"/>
    <p:sldId id="393" r:id="rId54"/>
    <p:sldId id="291" r:id="rId55"/>
    <p:sldId id="293" r:id="rId56"/>
    <p:sldId id="294" r:id="rId57"/>
    <p:sldId id="295" r:id="rId58"/>
    <p:sldId id="296" r:id="rId59"/>
    <p:sldId id="374" r:id="rId60"/>
    <p:sldId id="297" r:id="rId61"/>
    <p:sldId id="298" r:id="rId62"/>
    <p:sldId id="377" r:id="rId63"/>
    <p:sldId id="324" r:id="rId64"/>
    <p:sldId id="299" r:id="rId65"/>
    <p:sldId id="411" r:id="rId66"/>
    <p:sldId id="300" r:id="rId67"/>
    <p:sldId id="407" r:id="rId68"/>
    <p:sldId id="302" r:id="rId69"/>
    <p:sldId id="375" r:id="rId70"/>
    <p:sldId id="301" r:id="rId71"/>
    <p:sldId id="303" r:id="rId72"/>
    <p:sldId id="376" r:id="rId73"/>
    <p:sldId id="399" r:id="rId74"/>
    <p:sldId id="398" r:id="rId75"/>
    <p:sldId id="304" r:id="rId76"/>
    <p:sldId id="305" r:id="rId77"/>
    <p:sldId id="306" r:id="rId78"/>
    <p:sldId id="307" r:id="rId79"/>
    <p:sldId id="413" r:id="rId80"/>
    <p:sldId id="308" r:id="rId81"/>
    <p:sldId id="309" r:id="rId82"/>
    <p:sldId id="311" r:id="rId83"/>
    <p:sldId id="378" r:id="rId84"/>
    <p:sldId id="312" r:id="rId85"/>
    <p:sldId id="313" r:id="rId86"/>
    <p:sldId id="414" r:id="rId87"/>
    <p:sldId id="314" r:id="rId88"/>
    <p:sldId id="315" r:id="rId89"/>
    <p:sldId id="317" r:id="rId90"/>
    <p:sldId id="318" r:id="rId91"/>
    <p:sldId id="322" r:id="rId92"/>
    <p:sldId id="415" r:id="rId93"/>
    <p:sldId id="416" r:id="rId94"/>
    <p:sldId id="380" r:id="rId95"/>
    <p:sldId id="400" r:id="rId96"/>
    <p:sldId id="401" r:id="rId97"/>
    <p:sldId id="379" r:id="rId98"/>
    <p:sldId id="381" r:id="rId99"/>
    <p:sldId id="325" r:id="rId100"/>
    <p:sldId id="320" r:id="rId101"/>
    <p:sldId id="420" r:id="rId102"/>
    <p:sldId id="408" r:id="rId103"/>
    <p:sldId id="417" r:id="rId104"/>
    <p:sldId id="326" r:id="rId10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74924" autoAdjust="0"/>
  </p:normalViewPr>
  <p:slideViewPr>
    <p:cSldViewPr>
      <p:cViewPr varScale="1">
        <p:scale>
          <a:sx n="62" d="100"/>
          <a:sy n="62" d="100"/>
        </p:scale>
        <p:origin x="112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C97312D-94EC-43C2-B5D3-9BDA18A71D7F}" type="datetimeFigureOut">
              <a:rPr lang="en-GB" smtClean="0"/>
              <a:t>14/11/2025</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BC2F78F-2990-49BD-AB19-A7A87C95A213}" type="slidenum">
              <a:rPr lang="en-GB" smtClean="0"/>
              <a:t>‹#›</a:t>
            </a:fld>
            <a:endParaRPr lang="en-GB"/>
          </a:p>
        </p:txBody>
      </p:sp>
    </p:spTree>
    <p:extLst>
      <p:ext uri="{BB962C8B-B14F-4D97-AF65-F5344CB8AC3E}">
        <p14:creationId xmlns:p14="http://schemas.microsoft.com/office/powerpoint/2010/main" val="100696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arthlife.net/birds/alcidae.html"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s://www.earthlife.net/birds/spheniscidae.html" TargetMode="External"/><Relationship Id="rId5" Type="http://schemas.openxmlformats.org/officeDocument/2006/relationships/hyperlink" Target="https://www.earthlife.net/birds/herons.html" TargetMode="External"/><Relationship Id="rId4" Type="http://schemas.openxmlformats.org/officeDocument/2006/relationships/hyperlink" Target="https://www.earthlife.net/birds/bitterns.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arthlife.net/birds/alcidae.html"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www.earthlife.net/birds/spheniscidae.html" TargetMode="External"/><Relationship Id="rId5" Type="http://schemas.openxmlformats.org/officeDocument/2006/relationships/hyperlink" Target="https://www.earthlife.net/birds/herons.html" TargetMode="External"/><Relationship Id="rId4" Type="http://schemas.openxmlformats.org/officeDocument/2006/relationships/hyperlink" Target="https://www.earthlife.net/birds/bitterns.htm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Bipedalism and Balance</a:t>
            </a:r>
          </a:p>
          <a:p>
            <a:r>
              <a:rPr lang="en-US" dirty="0"/>
              <a:t>Birds (and their theropod dinosaur ancestors like </a:t>
            </a:r>
            <a:r>
              <a:rPr lang="en-US" i="1" dirty="0"/>
              <a:t>Velociraptor</a:t>
            </a:r>
            <a:r>
              <a:rPr lang="en-US" dirty="0"/>
              <a:t>) are </a:t>
            </a:r>
            <a:r>
              <a:rPr lang="en-US" b="1" dirty="0"/>
              <a:t>bipedal</a:t>
            </a:r>
            <a:r>
              <a:rPr lang="en-US" dirty="0"/>
              <a:t>, walking upright on two legs.</a:t>
            </a:r>
          </a:p>
          <a:p>
            <a:r>
              <a:rPr lang="en-US" dirty="0"/>
              <a:t>A </a:t>
            </a:r>
            <a:r>
              <a:rPr lang="en-US" b="1" dirty="0"/>
              <a:t>forward-pointing pubis</a:t>
            </a:r>
            <a:r>
              <a:rPr lang="en-US" dirty="0"/>
              <a:t> (as in lizards or early reptiles) shifts the center of mass forward, making balance harder.</a:t>
            </a:r>
          </a:p>
          <a:p>
            <a:r>
              <a:rPr lang="en-US" dirty="0"/>
              <a:t>Rotating the pubis </a:t>
            </a:r>
            <a:r>
              <a:rPr lang="en-US" b="1" dirty="0"/>
              <a:t>backward</a:t>
            </a:r>
            <a:r>
              <a:rPr lang="en-US" dirty="0"/>
              <a:t> (parallel to the ischium) moves the gut and abdominal organs </a:t>
            </a:r>
            <a:r>
              <a:rPr lang="en-US" b="1" dirty="0"/>
              <a:t>posteriorly</a:t>
            </a:r>
            <a:r>
              <a:rPr lang="en-US" dirty="0"/>
              <a:t>, shifting the </a:t>
            </a:r>
            <a:r>
              <a:rPr lang="en-US" b="1" dirty="0"/>
              <a:t>center of gravity over the hips and feet</a:t>
            </a:r>
            <a:r>
              <a:rPr lang="en-US" dirty="0"/>
              <a:t>. This improves stability during walking, running, and landing.</a:t>
            </a:r>
          </a:p>
          <a:p>
            <a:r>
              <a:rPr lang="en-US" b="1" dirty="0"/>
              <a:t>2. Space for the Gizzard and Digestive Efficiency</a:t>
            </a:r>
          </a:p>
          <a:p>
            <a:r>
              <a:rPr lang="en-US" dirty="0"/>
              <a:t>Many birds have a muscular </a:t>
            </a:r>
            <a:r>
              <a:rPr lang="en-US" b="1" dirty="0"/>
              <a:t>gizzard</a:t>
            </a:r>
            <a:r>
              <a:rPr lang="en-US" dirty="0"/>
              <a:t> (for grinding food, especially in seed-eaters).</a:t>
            </a:r>
          </a:p>
          <a:p>
            <a:r>
              <a:rPr lang="en-US" dirty="0"/>
              <a:t>A backward pubis creates </a:t>
            </a:r>
            <a:r>
              <a:rPr lang="en-US" b="1" dirty="0"/>
              <a:t>more abdominal space</a:t>
            </a:r>
            <a:r>
              <a:rPr lang="en-US" dirty="0"/>
              <a:t> beneath the ribcage, accommodating a larger gizzard and longer intestines—crucial for processing tough plant material without teeth.</a:t>
            </a:r>
          </a:p>
          <a:p>
            <a:r>
              <a:rPr lang="en-US" b="1" dirty="0"/>
              <a:t>3. Respiratory Optimization (Air Sac System)</a:t>
            </a:r>
          </a:p>
          <a:p>
            <a:r>
              <a:rPr lang="en-US" dirty="0"/>
              <a:t>Birds have a </a:t>
            </a:r>
            <a:r>
              <a:rPr lang="en-US" b="1" dirty="0"/>
              <a:t>unique respiratory system</a:t>
            </a:r>
            <a:r>
              <a:rPr lang="en-US" dirty="0"/>
              <a:t> with air sacs that extend into the abdomen and even bones.</a:t>
            </a:r>
          </a:p>
          <a:p>
            <a:r>
              <a:rPr lang="en-US" dirty="0"/>
              <a:t>The backward pubis </a:t>
            </a:r>
            <a:r>
              <a:rPr lang="en-US" b="1" dirty="0"/>
              <a:t>frees up space in the body cavity</a:t>
            </a:r>
            <a:r>
              <a:rPr lang="en-US" dirty="0"/>
              <a:t>, preventing the lungs and air sacs from being compressed by the gut.</a:t>
            </a:r>
          </a:p>
          <a:p>
            <a:r>
              <a:rPr lang="en-US" dirty="0"/>
              <a:t>This allows </a:t>
            </a:r>
            <a:r>
              <a:rPr lang="en-US" b="1" dirty="0"/>
              <a:t>continuous airflow</a:t>
            </a:r>
            <a:r>
              <a:rPr lang="en-US" dirty="0"/>
              <a:t> (inhale and exhale both deliver oxygen), far more efficient than mammalian lungs—essential for the high metabolic demands of flight.</a:t>
            </a:r>
          </a:p>
          <a:p>
            <a:r>
              <a:rPr lang="en-US" b="1" dirty="0"/>
              <a:t>4. Flight and Lightweight Skeleton</a:t>
            </a:r>
          </a:p>
          <a:p>
            <a:r>
              <a:rPr lang="en-US" dirty="0"/>
              <a:t>The </a:t>
            </a:r>
            <a:r>
              <a:rPr lang="en-US" b="1" dirty="0"/>
              <a:t>open, retroverted pelvis</a:t>
            </a:r>
            <a:r>
              <a:rPr lang="en-US" dirty="0"/>
              <a:t> (with pubis pointing back) reduces overlap between pelvic bones, making the structure </a:t>
            </a:r>
            <a:r>
              <a:rPr lang="en-US" b="1" dirty="0"/>
              <a:t>lighter and more flexible</a:t>
            </a:r>
            <a:r>
              <a:rPr lang="en-US" dirty="0"/>
              <a:t>.</a:t>
            </a:r>
          </a:p>
          <a:p>
            <a:r>
              <a:rPr lang="en-US" dirty="0"/>
              <a:t>It also integrates better with the </a:t>
            </a:r>
            <a:r>
              <a:rPr lang="en-US" b="1" dirty="0"/>
              <a:t>synsacrum</a:t>
            </a:r>
            <a:r>
              <a:rPr lang="en-US" dirty="0"/>
              <a:t> (fused sacral vertebrae), creating a rigid frame to support wing-generated lift and thrust during flight.</a:t>
            </a:r>
          </a:p>
        </p:txBody>
      </p:sp>
      <p:sp>
        <p:nvSpPr>
          <p:cNvPr id="4" name="Slide Number Placeholder 3"/>
          <p:cNvSpPr>
            <a:spLocks noGrp="1"/>
          </p:cNvSpPr>
          <p:nvPr>
            <p:ph type="sldNum" sz="quarter" idx="5"/>
          </p:nvPr>
        </p:nvSpPr>
        <p:spPr/>
        <p:txBody>
          <a:bodyPr/>
          <a:lstStyle/>
          <a:p>
            <a:fld id="{CBC2F78F-2990-49BD-AB19-A7A87C95A213}" type="slidenum">
              <a:rPr lang="en-GB" smtClean="0"/>
              <a:t>8</a:t>
            </a:fld>
            <a:endParaRPr lang="en-GB"/>
          </a:p>
        </p:txBody>
      </p:sp>
    </p:spTree>
    <p:extLst>
      <p:ext uri="{BB962C8B-B14F-4D97-AF65-F5344CB8AC3E}">
        <p14:creationId xmlns:p14="http://schemas.microsoft.com/office/powerpoint/2010/main" val="1957371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53</a:t>
            </a:fld>
            <a:endParaRPr lang="en-GB"/>
          </a:p>
        </p:txBody>
      </p:sp>
    </p:spTree>
    <p:extLst>
      <p:ext uri="{BB962C8B-B14F-4D97-AF65-F5344CB8AC3E}">
        <p14:creationId xmlns:p14="http://schemas.microsoft.com/office/powerpoint/2010/main" val="540188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7326C-F568-47EB-8BF7-43C0632870E4}" type="slidenum">
              <a:rPr lang="en-US" smtClean="0"/>
              <a:t>54</a:t>
            </a:fld>
            <a:endParaRPr lang="en-US"/>
          </a:p>
        </p:txBody>
      </p:sp>
    </p:spTree>
    <p:extLst>
      <p:ext uri="{BB962C8B-B14F-4D97-AF65-F5344CB8AC3E}">
        <p14:creationId xmlns:p14="http://schemas.microsoft.com/office/powerpoint/2010/main" val="2675705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7326C-F568-47EB-8BF7-43C0632870E4}" type="slidenum">
              <a:rPr lang="en-US" smtClean="0"/>
              <a:t>55</a:t>
            </a:fld>
            <a:endParaRPr lang="en-US"/>
          </a:p>
        </p:txBody>
      </p:sp>
    </p:spTree>
    <p:extLst>
      <p:ext uri="{BB962C8B-B14F-4D97-AF65-F5344CB8AC3E}">
        <p14:creationId xmlns:p14="http://schemas.microsoft.com/office/powerpoint/2010/main" val="549733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7326C-F568-47EB-8BF7-43C0632870E4}" type="slidenum">
              <a:rPr lang="en-US" smtClean="0"/>
              <a:t>56</a:t>
            </a:fld>
            <a:endParaRPr lang="en-US"/>
          </a:p>
        </p:txBody>
      </p:sp>
    </p:spTree>
    <p:extLst>
      <p:ext uri="{BB962C8B-B14F-4D97-AF65-F5344CB8AC3E}">
        <p14:creationId xmlns:p14="http://schemas.microsoft.com/office/powerpoint/2010/main" val="97744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7326C-F568-47EB-8BF7-43C0632870E4}" type="slidenum">
              <a:rPr lang="en-US" smtClean="0"/>
              <a:t>57</a:t>
            </a:fld>
            <a:endParaRPr lang="en-US"/>
          </a:p>
        </p:txBody>
      </p:sp>
    </p:spTree>
    <p:extLst>
      <p:ext uri="{BB962C8B-B14F-4D97-AF65-F5344CB8AC3E}">
        <p14:creationId xmlns:p14="http://schemas.microsoft.com/office/powerpoint/2010/main" val="1935924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7326C-F568-47EB-8BF7-43C0632870E4}" type="slidenum">
              <a:rPr lang="en-US" smtClean="0"/>
              <a:t>58</a:t>
            </a:fld>
            <a:endParaRPr lang="en-US"/>
          </a:p>
        </p:txBody>
      </p:sp>
    </p:spTree>
    <p:extLst>
      <p:ext uri="{BB962C8B-B14F-4D97-AF65-F5344CB8AC3E}">
        <p14:creationId xmlns:p14="http://schemas.microsoft.com/office/powerpoint/2010/main" val="160237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7326C-F568-47EB-8BF7-43C0632870E4}" type="slidenum">
              <a:rPr lang="en-US" smtClean="0"/>
              <a:t>60</a:t>
            </a:fld>
            <a:endParaRPr lang="en-US"/>
          </a:p>
        </p:txBody>
      </p:sp>
    </p:spTree>
    <p:extLst>
      <p:ext uri="{BB962C8B-B14F-4D97-AF65-F5344CB8AC3E}">
        <p14:creationId xmlns:p14="http://schemas.microsoft.com/office/powerpoint/2010/main" val="282100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7326C-F568-47EB-8BF7-43C0632870E4}" type="slidenum">
              <a:rPr lang="en-US" smtClean="0"/>
              <a:t>63</a:t>
            </a:fld>
            <a:endParaRPr lang="en-US"/>
          </a:p>
        </p:txBody>
      </p:sp>
    </p:spTree>
    <p:extLst>
      <p:ext uri="{BB962C8B-B14F-4D97-AF65-F5344CB8AC3E}">
        <p14:creationId xmlns:p14="http://schemas.microsoft.com/office/powerpoint/2010/main" val="4271441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444ED9"/>
              </a:rPr>
              <a:t>An Unbiased Molecular Approach Using 3</a:t>
            </a:r>
            <a:r>
              <a:rPr lang="en-US" sz="1800" b="0" i="0" u="none" strike="noStrike" baseline="0" dirty="0">
                <a:latin typeface="AdvP4C4E74"/>
              </a:rPr>
              <a:t>0</a:t>
            </a:r>
            <a:r>
              <a:rPr lang="en-US" sz="1800" b="0" i="0" u="none" strike="noStrike" baseline="0" dirty="0">
                <a:latin typeface="AdvP444ED9"/>
              </a:rPr>
              <a:t>-UTRs Resolves the</a:t>
            </a:r>
          </a:p>
          <a:p>
            <a:pPr algn="l"/>
            <a:r>
              <a:rPr lang="en-US" sz="1800" b="0" i="0" u="none" strike="noStrike" baseline="0" dirty="0">
                <a:latin typeface="AdvP444ED9"/>
              </a:rPr>
              <a:t>Avian Family-Level Tree of Life</a:t>
            </a:r>
          </a:p>
          <a:p>
            <a:pPr algn="l"/>
            <a:r>
              <a:rPr lang="en-US" sz="1800" b="1" dirty="0"/>
              <a:t>Hummingbirds and albatrosses are part of a new group:</a:t>
            </a:r>
            <a:r>
              <a:rPr lang="en-US" sz="1800" dirty="0"/>
              <a:t> The study revealed that hummingbirds and albatrosses belong to an entirely new, higher-level group of birds.</a:t>
            </a:r>
          </a:p>
          <a:p>
            <a:pPr algn="l"/>
            <a:r>
              <a:rPr lang="en-US" sz="1800" b="1" dirty="0"/>
              <a:t>Eagles and owls are closest relatives:</a:t>
            </a:r>
            <a:r>
              <a:rPr lang="en-US" sz="1800" dirty="0"/>
              <a:t> Contrary to previous studies, the research showed that eagles and owls are each other's closest relatives.</a:t>
            </a:r>
          </a:p>
          <a:p>
            <a:pPr algn="l"/>
            <a:r>
              <a:rPr lang="en-US" sz="1800" b="1" dirty="0"/>
              <a:t>Magpie-geese and screamers are sister groups:</a:t>
            </a:r>
            <a:r>
              <a:rPr lang="en-US" sz="1800" dirty="0"/>
              <a:t> Despite evidence from other studies suggesting a different relationship, genetic data from control-region sequences strongly support a sister-group relationship between the magpie-goose (</a:t>
            </a:r>
            <a:r>
              <a:rPr lang="en-US" sz="1800" dirty="0" err="1"/>
              <a:t>Australia+New</a:t>
            </a:r>
            <a:r>
              <a:rPr lang="en-US" sz="1800" dirty="0"/>
              <a:t> Guinea) and the screamer families (South American). </a:t>
            </a:r>
          </a:p>
          <a:p>
            <a:pPr algn="l"/>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65</a:t>
            </a:fld>
            <a:endParaRPr lang="en-GB"/>
          </a:p>
        </p:txBody>
      </p:sp>
    </p:spTree>
    <p:extLst>
      <p:ext uri="{BB962C8B-B14F-4D97-AF65-F5344CB8AC3E}">
        <p14:creationId xmlns:p14="http://schemas.microsoft.com/office/powerpoint/2010/main" val="3517558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Top left = ostrich</a:t>
            </a:r>
          </a:p>
          <a:p>
            <a:r>
              <a:rPr lang="en-US" dirty="0"/>
              <a:t>Top right = kiwi</a:t>
            </a:r>
          </a:p>
          <a:p>
            <a:r>
              <a:rPr lang="en-US" dirty="0"/>
              <a:t>Bottom</a:t>
            </a:r>
            <a:r>
              <a:rPr lang="en-US" baseline="0" dirty="0"/>
              <a:t> left = rhea</a:t>
            </a:r>
          </a:p>
          <a:p>
            <a:r>
              <a:rPr lang="en-US" baseline="0" dirty="0"/>
              <a:t>Bottom right = emu</a:t>
            </a:r>
            <a:endParaRPr lang="en-US" dirty="0"/>
          </a:p>
        </p:txBody>
      </p:sp>
      <p:sp>
        <p:nvSpPr>
          <p:cNvPr id="4" name="Slide Number Placeholder 3"/>
          <p:cNvSpPr>
            <a:spLocks noGrp="1"/>
          </p:cNvSpPr>
          <p:nvPr>
            <p:ph type="sldNum" sz="quarter" idx="10"/>
          </p:nvPr>
        </p:nvSpPr>
        <p:spPr/>
        <p:txBody>
          <a:bodyPr/>
          <a:lstStyle/>
          <a:p>
            <a:fld id="{CBC2F78F-2990-49BD-AB19-A7A87C95A213}" type="slidenum">
              <a:rPr lang="en-GB" smtClean="0"/>
              <a:t>66</a:t>
            </a:fld>
            <a:endParaRPr lang="en-GB"/>
          </a:p>
        </p:txBody>
      </p:sp>
    </p:spTree>
    <p:extLst>
      <p:ext uri="{BB962C8B-B14F-4D97-AF65-F5344CB8AC3E}">
        <p14:creationId xmlns:p14="http://schemas.microsoft.com/office/powerpoint/2010/main" val="1552408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15</a:t>
            </a:fld>
            <a:endParaRPr lang="en-GB"/>
          </a:p>
        </p:txBody>
      </p:sp>
    </p:spTree>
    <p:extLst>
      <p:ext uri="{BB962C8B-B14F-4D97-AF65-F5344CB8AC3E}">
        <p14:creationId xmlns:p14="http://schemas.microsoft.com/office/powerpoint/2010/main" val="3432648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Top left = ostrich</a:t>
            </a:r>
          </a:p>
          <a:p>
            <a:r>
              <a:rPr lang="en-US" dirty="0"/>
              <a:t>Top right = kiwi</a:t>
            </a:r>
          </a:p>
          <a:p>
            <a:r>
              <a:rPr lang="en-US" dirty="0"/>
              <a:t>Bottom</a:t>
            </a:r>
            <a:r>
              <a:rPr lang="en-US" baseline="0" dirty="0"/>
              <a:t> left = rhea</a:t>
            </a:r>
          </a:p>
          <a:p>
            <a:r>
              <a:rPr lang="en-US" baseline="0" dirty="0"/>
              <a:t>Bottom right = emu</a:t>
            </a:r>
            <a:endParaRPr lang="en-US" dirty="0"/>
          </a:p>
        </p:txBody>
      </p:sp>
      <p:sp>
        <p:nvSpPr>
          <p:cNvPr id="4" name="Slide Number Placeholder 3"/>
          <p:cNvSpPr>
            <a:spLocks noGrp="1"/>
          </p:cNvSpPr>
          <p:nvPr>
            <p:ph type="sldNum" sz="quarter" idx="10"/>
          </p:nvPr>
        </p:nvSpPr>
        <p:spPr/>
        <p:txBody>
          <a:bodyPr/>
          <a:lstStyle/>
          <a:p>
            <a:fld id="{CBC2F78F-2990-49BD-AB19-A7A87C95A213}" type="slidenum">
              <a:rPr lang="en-GB" smtClean="0"/>
              <a:t>67</a:t>
            </a:fld>
            <a:endParaRPr lang="en-GB"/>
          </a:p>
        </p:txBody>
      </p:sp>
    </p:spTree>
    <p:extLst>
      <p:ext uri="{BB962C8B-B14F-4D97-AF65-F5344CB8AC3E}">
        <p14:creationId xmlns:p14="http://schemas.microsoft.com/office/powerpoint/2010/main" val="1680667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Thermoregulation – acts as a radiator, can control </a:t>
            </a:r>
            <a:r>
              <a:rPr lang="en-US" dirty="0" err="1"/>
              <a:t>bloodflow</a:t>
            </a:r>
            <a:r>
              <a:rPr lang="en-US" dirty="0"/>
              <a:t>, capillaries close to surface</a:t>
            </a:r>
          </a:p>
          <a:p>
            <a:r>
              <a:rPr lang="en-US" dirty="0"/>
              <a:t>Feeding – </a:t>
            </a:r>
            <a:r>
              <a:rPr lang="en-US" dirty="0" err="1"/>
              <a:t>honecomb</a:t>
            </a:r>
            <a:r>
              <a:rPr lang="en-US" dirty="0"/>
              <a:t> internal structure makes it strong and light</a:t>
            </a:r>
          </a:p>
          <a:p>
            <a:r>
              <a:rPr lang="en-US" dirty="0"/>
              <a:t>Sexual selection – bright colors and sizes signal quality and dominance</a:t>
            </a:r>
          </a:p>
        </p:txBody>
      </p:sp>
      <p:sp>
        <p:nvSpPr>
          <p:cNvPr id="4" name="Slide Number Placeholder 3"/>
          <p:cNvSpPr>
            <a:spLocks noGrp="1"/>
          </p:cNvSpPr>
          <p:nvPr>
            <p:ph type="sldNum" sz="quarter" idx="5"/>
          </p:nvPr>
        </p:nvSpPr>
        <p:spPr/>
        <p:txBody>
          <a:bodyPr/>
          <a:lstStyle/>
          <a:p>
            <a:fld id="{CBC2F78F-2990-49BD-AB19-A7A87C95A213}" type="slidenum">
              <a:rPr lang="en-GB" smtClean="0"/>
              <a:t>74</a:t>
            </a:fld>
            <a:endParaRPr lang="en-GB"/>
          </a:p>
        </p:txBody>
      </p:sp>
    </p:spTree>
    <p:extLst>
      <p:ext uri="{BB962C8B-B14F-4D97-AF65-F5344CB8AC3E}">
        <p14:creationId xmlns:p14="http://schemas.microsoft.com/office/powerpoint/2010/main" val="216581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Sister group to shorebirds/gulls and cranes – not close to Galliformes (like </a:t>
            </a:r>
            <a:r>
              <a:rPr lang="en-US" dirty="0" err="1"/>
              <a:t>prev</a:t>
            </a:r>
            <a:r>
              <a:rPr lang="en-US" dirty="0"/>
              <a:t> thought)</a:t>
            </a:r>
          </a:p>
          <a:p>
            <a:r>
              <a:rPr lang="en-US" dirty="0"/>
              <a:t>Deep within bird branch (75MYA)</a:t>
            </a:r>
          </a:p>
          <a:p>
            <a:r>
              <a:rPr lang="en-US" dirty="0"/>
              <a:t>Claws disappear after fledging</a:t>
            </a:r>
          </a:p>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79</a:t>
            </a:fld>
            <a:endParaRPr lang="en-GB"/>
          </a:p>
        </p:txBody>
      </p:sp>
    </p:spTree>
    <p:extLst>
      <p:ext uri="{BB962C8B-B14F-4D97-AF65-F5344CB8AC3E}">
        <p14:creationId xmlns:p14="http://schemas.microsoft.com/office/powerpoint/2010/main" val="297177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nectar but also a lot of insects, their body weight in a day</a:t>
            </a:r>
          </a:p>
        </p:txBody>
      </p:sp>
      <p:sp>
        <p:nvSpPr>
          <p:cNvPr id="4" name="Slide Number Placeholder 3"/>
          <p:cNvSpPr>
            <a:spLocks noGrp="1"/>
          </p:cNvSpPr>
          <p:nvPr>
            <p:ph type="sldNum" sz="quarter" idx="5"/>
          </p:nvPr>
        </p:nvSpPr>
        <p:spPr/>
        <p:txBody>
          <a:bodyPr/>
          <a:lstStyle/>
          <a:p>
            <a:fld id="{CBC2F78F-2990-49BD-AB19-A7A87C95A213}" type="slidenum">
              <a:rPr lang="en-GB" smtClean="0"/>
              <a:t>81</a:t>
            </a:fld>
            <a:endParaRPr lang="en-GB"/>
          </a:p>
        </p:txBody>
      </p:sp>
    </p:spTree>
    <p:extLst>
      <p:ext uri="{BB962C8B-B14F-4D97-AF65-F5344CB8AC3E}">
        <p14:creationId xmlns:p14="http://schemas.microsoft.com/office/powerpoint/2010/main" val="2078982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Tallest, heaviest, longest, widest birds</a:t>
            </a:r>
          </a:p>
          <a:p>
            <a:r>
              <a:rPr lang="en-US" dirty="0"/>
              <a:t>Huge proportion endangered due to dependence on wetlands which have been drained</a:t>
            </a:r>
          </a:p>
        </p:txBody>
      </p:sp>
      <p:sp>
        <p:nvSpPr>
          <p:cNvPr id="4" name="Slide Number Placeholder 3"/>
          <p:cNvSpPr>
            <a:spLocks noGrp="1"/>
          </p:cNvSpPr>
          <p:nvPr>
            <p:ph type="sldNum" sz="quarter" idx="5"/>
          </p:nvPr>
        </p:nvSpPr>
        <p:spPr/>
        <p:txBody>
          <a:bodyPr/>
          <a:lstStyle/>
          <a:p>
            <a:fld id="{CBC2F78F-2990-49BD-AB19-A7A87C95A213}" type="slidenum">
              <a:rPr lang="en-GB" smtClean="0"/>
              <a:t>82</a:t>
            </a:fld>
            <a:endParaRPr lang="en-GB"/>
          </a:p>
        </p:txBody>
      </p:sp>
    </p:spTree>
    <p:extLst>
      <p:ext uri="{BB962C8B-B14F-4D97-AF65-F5344CB8AC3E}">
        <p14:creationId xmlns:p14="http://schemas.microsoft.com/office/powerpoint/2010/main" val="2819321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other bird species that are flightless and have gone extinct</a:t>
            </a:r>
          </a:p>
          <a:p>
            <a:r>
              <a:rPr lang="en-US" dirty="0"/>
              <a:t>Some of these went extinct tens of thousands of years ago. Others – Dodo, were recent</a:t>
            </a:r>
          </a:p>
          <a:p>
            <a:r>
              <a:rPr lang="en-US" dirty="0"/>
              <a:t>Not all of these are Gruiformes, just highlighting the many extinct big flightless birds</a:t>
            </a:r>
          </a:p>
        </p:txBody>
      </p:sp>
      <p:sp>
        <p:nvSpPr>
          <p:cNvPr id="4" name="Slide Number Placeholder 3"/>
          <p:cNvSpPr>
            <a:spLocks noGrp="1"/>
          </p:cNvSpPr>
          <p:nvPr>
            <p:ph type="sldNum" sz="quarter" idx="5"/>
          </p:nvPr>
        </p:nvSpPr>
        <p:spPr/>
        <p:txBody>
          <a:bodyPr/>
          <a:lstStyle/>
          <a:p>
            <a:fld id="{CBC2F78F-2990-49BD-AB19-A7A87C95A213}" type="slidenum">
              <a:rPr lang="en-GB" smtClean="0"/>
              <a:t>83</a:t>
            </a:fld>
            <a:endParaRPr lang="en-GB"/>
          </a:p>
        </p:txBody>
      </p:sp>
    </p:spTree>
    <p:extLst>
      <p:ext uri="{BB962C8B-B14F-4D97-AF65-F5344CB8AC3E}">
        <p14:creationId xmlns:p14="http://schemas.microsoft.com/office/powerpoint/2010/main" val="3606517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Convergent with swallows – not closely related</a:t>
            </a:r>
          </a:p>
          <a:p>
            <a:r>
              <a:rPr lang="en-US" dirty="0"/>
              <a:t>Synapomorphy is a modification to the finger bones – see the diagram. Loss of two digits and extension of carpels allows for greater banking and </a:t>
            </a:r>
            <a:r>
              <a:rPr lang="en-US" dirty="0" err="1"/>
              <a:t>manuverability</a:t>
            </a:r>
            <a:r>
              <a:rPr lang="en-US" dirty="0"/>
              <a:t>.</a:t>
            </a:r>
          </a:p>
        </p:txBody>
      </p:sp>
      <p:sp>
        <p:nvSpPr>
          <p:cNvPr id="4" name="Slide Number Placeholder 3"/>
          <p:cNvSpPr>
            <a:spLocks noGrp="1"/>
          </p:cNvSpPr>
          <p:nvPr>
            <p:ph type="sldNum" sz="quarter" idx="5"/>
          </p:nvPr>
        </p:nvSpPr>
        <p:spPr/>
        <p:txBody>
          <a:bodyPr/>
          <a:lstStyle/>
          <a:p>
            <a:fld id="{CBC2F78F-2990-49BD-AB19-A7A87C95A213}" type="slidenum">
              <a:rPr lang="en-GB" smtClean="0"/>
              <a:t>84</a:t>
            </a:fld>
            <a:endParaRPr lang="en-GB"/>
          </a:p>
        </p:txBody>
      </p:sp>
    </p:spTree>
    <p:extLst>
      <p:ext uri="{BB962C8B-B14F-4D97-AF65-F5344CB8AC3E}">
        <p14:creationId xmlns:p14="http://schemas.microsoft.com/office/powerpoint/2010/main" val="219790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 feeders and have bristles around mouth to help catch bugs</a:t>
            </a:r>
          </a:p>
        </p:txBody>
      </p:sp>
      <p:sp>
        <p:nvSpPr>
          <p:cNvPr id="4" name="Slide Number Placeholder 3"/>
          <p:cNvSpPr>
            <a:spLocks noGrp="1"/>
          </p:cNvSpPr>
          <p:nvPr>
            <p:ph type="sldNum" sz="quarter" idx="5"/>
          </p:nvPr>
        </p:nvSpPr>
        <p:spPr/>
        <p:txBody>
          <a:bodyPr/>
          <a:lstStyle/>
          <a:p>
            <a:fld id="{CBC2F78F-2990-49BD-AB19-A7A87C95A213}" type="slidenum">
              <a:rPr lang="en-GB" smtClean="0"/>
              <a:t>85</a:t>
            </a:fld>
            <a:endParaRPr lang="en-GB"/>
          </a:p>
        </p:txBody>
      </p:sp>
    </p:spTree>
    <p:extLst>
      <p:ext uri="{BB962C8B-B14F-4D97-AF65-F5344CB8AC3E}">
        <p14:creationId xmlns:p14="http://schemas.microsoft.com/office/powerpoint/2010/main" val="2377320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Sparrow to eagle sized</a:t>
            </a:r>
          </a:p>
          <a:p>
            <a:r>
              <a:rPr lang="en-US" dirty="0"/>
              <a:t>Circle or heart-shaped facial disk – rachis’ are large and insert behind the ear, funnel sound to ear, feathers have open vanes that forms a trough, increase sound 10x</a:t>
            </a:r>
          </a:p>
          <a:p>
            <a:r>
              <a:rPr lang="en-US" dirty="0"/>
              <a:t>Large eyes with many rods</a:t>
            </a:r>
          </a:p>
          <a:p>
            <a:r>
              <a:rPr lang="en-US" dirty="0"/>
              <a:t>Fly silently – see next page</a:t>
            </a:r>
          </a:p>
          <a:p>
            <a:r>
              <a:rPr lang="en-US" dirty="0"/>
              <a:t>Babies in tree cavities or nest of other birds</a:t>
            </a:r>
          </a:p>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86</a:t>
            </a:fld>
            <a:endParaRPr lang="en-GB"/>
          </a:p>
        </p:txBody>
      </p:sp>
    </p:spTree>
    <p:extLst>
      <p:ext uri="{BB962C8B-B14F-4D97-AF65-F5344CB8AC3E}">
        <p14:creationId xmlns:p14="http://schemas.microsoft.com/office/powerpoint/2010/main" val="2831353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87</a:t>
            </a:fld>
            <a:endParaRPr lang="en-GB"/>
          </a:p>
        </p:txBody>
      </p:sp>
    </p:spTree>
    <p:extLst>
      <p:ext uri="{BB962C8B-B14F-4D97-AF65-F5344CB8AC3E}">
        <p14:creationId xmlns:p14="http://schemas.microsoft.com/office/powerpoint/2010/main" val="302988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7197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Owl wings/flight is ultra quiet compared to other birds due to </a:t>
            </a:r>
            <a:r>
              <a:rPr lang="en-US" dirty="0" err="1"/>
              <a:t>adapations</a:t>
            </a:r>
            <a:r>
              <a:rPr lang="en-US" dirty="0"/>
              <a:t> that minimize drag/</a:t>
            </a:r>
            <a:r>
              <a:rPr lang="en-US" dirty="0" err="1"/>
              <a:t>turbulance</a:t>
            </a:r>
            <a:r>
              <a:rPr lang="en-US" dirty="0"/>
              <a:t> as the air goes around the wing/feather</a:t>
            </a:r>
          </a:p>
          <a:p>
            <a:endParaRPr lang="en-US" dirty="0"/>
          </a:p>
          <a:p>
            <a:r>
              <a:rPr lang="en-US" dirty="0"/>
              <a:t>Comb-like fringes on primaries</a:t>
            </a:r>
          </a:p>
          <a:p>
            <a:r>
              <a:rPr lang="en-US" dirty="0"/>
              <a:t>Secondaries have soft fringes to reduce turbulence</a:t>
            </a:r>
          </a:p>
        </p:txBody>
      </p:sp>
      <p:sp>
        <p:nvSpPr>
          <p:cNvPr id="4" name="Slide Number Placeholder 3"/>
          <p:cNvSpPr>
            <a:spLocks noGrp="1"/>
          </p:cNvSpPr>
          <p:nvPr>
            <p:ph type="sldNum" sz="quarter" idx="5"/>
          </p:nvPr>
        </p:nvSpPr>
        <p:spPr/>
        <p:txBody>
          <a:bodyPr/>
          <a:lstStyle/>
          <a:p>
            <a:fld id="{CBC2F78F-2990-49BD-AB19-A7A87C95A213}" type="slidenum">
              <a:rPr lang="en-GB" smtClean="0"/>
              <a:t>88</a:t>
            </a:fld>
            <a:endParaRPr lang="en-GB"/>
          </a:p>
        </p:txBody>
      </p:sp>
    </p:spTree>
    <p:extLst>
      <p:ext uri="{BB962C8B-B14F-4D97-AF65-F5344CB8AC3E}">
        <p14:creationId xmlns:p14="http://schemas.microsoft.com/office/powerpoint/2010/main" val="4143213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Seeds and fruit, occasionally insects</a:t>
            </a:r>
          </a:p>
          <a:p>
            <a:r>
              <a:rPr lang="en-US" dirty="0" err="1"/>
              <a:t>Synap</a:t>
            </a:r>
            <a:r>
              <a:rPr lang="en-US" dirty="0"/>
              <a:t> – bare patch of skin around eyes</a:t>
            </a:r>
          </a:p>
          <a:p>
            <a:r>
              <a:rPr lang="en-US" dirty="0"/>
              <a:t>Includes passenger pigeon (middle picture) – most abundant bird on earth at one point. One flock estimated to have 2 billion birds – extinct due to habitat loss and hunting</a:t>
            </a:r>
          </a:p>
          <a:p>
            <a:r>
              <a:rPr lang="en-US" dirty="0"/>
              <a:t>Dodo – evolved on ocean island with no predators (Mauritius, near Madagascar) – extinct due to hunting and invasive animals in 1600’s</a:t>
            </a:r>
          </a:p>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89</a:t>
            </a:fld>
            <a:endParaRPr lang="en-GB"/>
          </a:p>
        </p:txBody>
      </p:sp>
    </p:spTree>
    <p:extLst>
      <p:ext uri="{BB962C8B-B14F-4D97-AF65-F5344CB8AC3E}">
        <p14:creationId xmlns:p14="http://schemas.microsoft.com/office/powerpoint/2010/main" val="584621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Consists of huge number of birds</a:t>
            </a:r>
          </a:p>
          <a:p>
            <a:endParaRPr lang="en-US" b="0" i="0" dirty="0">
              <a:solidFill>
                <a:srgbClr val="000000"/>
              </a:solidFill>
              <a:effectLst/>
              <a:latin typeface="Roboto" panose="02000000000000000000" pitchFamily="2" charset="0"/>
            </a:endParaRPr>
          </a:p>
          <a:p>
            <a:r>
              <a:rPr lang="en-US" b="0" i="0" dirty="0" err="1">
                <a:solidFill>
                  <a:srgbClr val="000000"/>
                </a:solidFill>
                <a:effectLst/>
                <a:latin typeface="Roboto" panose="02000000000000000000" pitchFamily="2" charset="0"/>
              </a:rPr>
              <a:t>Albertrosses</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Anhingas</a:t>
            </a:r>
            <a:r>
              <a:rPr lang="en-US" b="0" i="0" dirty="0">
                <a:solidFill>
                  <a:srgbClr val="000000"/>
                </a:solidFill>
                <a:effectLst/>
                <a:latin typeface="Roboto" panose="02000000000000000000" pitchFamily="2" charset="0"/>
              </a:rPr>
              <a:t>, </a:t>
            </a:r>
            <a:r>
              <a:rPr lang="en-US" b="0" i="0" u="none" strike="noStrike" dirty="0">
                <a:solidFill>
                  <a:srgbClr val="008285"/>
                </a:solidFill>
                <a:effectLst/>
                <a:latin typeface="Roboto" panose="02000000000000000000" pitchFamily="2" charset="0"/>
                <a:hlinkClick r:id="rId3"/>
              </a:rPr>
              <a:t>Auks</a:t>
            </a:r>
            <a:r>
              <a:rPr lang="en-US" b="0" i="0" dirty="0">
                <a:solidFill>
                  <a:srgbClr val="000000"/>
                </a:solidFill>
                <a:effectLst/>
                <a:latin typeface="Roboto" panose="02000000000000000000" pitchFamily="2" charset="0"/>
              </a:rPr>
              <a:t>, Avocets, </a:t>
            </a:r>
            <a:r>
              <a:rPr lang="en-US" b="0" i="0" u="none" strike="noStrike" dirty="0">
                <a:solidFill>
                  <a:srgbClr val="008285"/>
                </a:solidFill>
                <a:effectLst/>
                <a:latin typeface="Roboto" panose="02000000000000000000" pitchFamily="2" charset="0"/>
                <a:hlinkClick r:id="rId4"/>
              </a:rPr>
              <a:t>Bitterns</a:t>
            </a:r>
            <a:r>
              <a:rPr lang="en-US" b="0" i="0" dirty="0">
                <a:solidFill>
                  <a:srgbClr val="000000"/>
                </a:solidFill>
                <a:effectLst/>
                <a:latin typeface="Roboto" panose="02000000000000000000" pitchFamily="2" charset="0"/>
              </a:rPr>
              <a:t>, Boobies, Caracaras, Cormorants, Crab-plovers, Curlews, Darters, Divers, Eagles, Egrets, Falcons, Flamingos, Frigatebirds, Gannets, Grebes, Gulls, </a:t>
            </a:r>
            <a:r>
              <a:rPr lang="en-US" b="0" i="0" dirty="0" err="1">
                <a:solidFill>
                  <a:srgbClr val="000000"/>
                </a:solidFill>
                <a:effectLst/>
                <a:latin typeface="Roboto" panose="02000000000000000000" pitchFamily="2" charset="0"/>
              </a:rPr>
              <a:t>Hammerkops</a:t>
            </a:r>
            <a:r>
              <a:rPr lang="en-US" b="0" i="0" dirty="0">
                <a:solidFill>
                  <a:srgbClr val="000000"/>
                </a:solidFill>
                <a:effectLst/>
                <a:latin typeface="Roboto" panose="02000000000000000000" pitchFamily="2" charset="0"/>
              </a:rPr>
              <a:t>, Hawks, </a:t>
            </a:r>
            <a:r>
              <a:rPr lang="en-US" b="0" i="0" u="none" strike="noStrike" dirty="0">
                <a:solidFill>
                  <a:srgbClr val="008285"/>
                </a:solidFill>
                <a:effectLst/>
                <a:latin typeface="Roboto" panose="02000000000000000000" pitchFamily="2" charset="0"/>
                <a:hlinkClick r:id="rId5"/>
              </a:rPr>
              <a:t>Herons</a:t>
            </a:r>
            <a:r>
              <a:rPr lang="en-US" b="0" i="0" dirty="0">
                <a:solidFill>
                  <a:srgbClr val="000000"/>
                </a:solidFill>
                <a:effectLst/>
                <a:latin typeface="Roboto" panose="02000000000000000000" pitchFamily="2" charset="0"/>
              </a:rPr>
              <a:t>, Ibises, Jacanas, Kites, </a:t>
            </a:r>
            <a:r>
              <a:rPr lang="en-US" b="0" i="0" dirty="0" err="1">
                <a:solidFill>
                  <a:srgbClr val="000000"/>
                </a:solidFill>
                <a:effectLst/>
                <a:latin typeface="Roboto" panose="02000000000000000000" pitchFamily="2" charset="0"/>
              </a:rPr>
              <a:t>Lapwings,Loons</a:t>
            </a:r>
            <a:r>
              <a:rPr lang="en-US" b="0" i="0" dirty="0">
                <a:solidFill>
                  <a:srgbClr val="000000"/>
                </a:solidFill>
                <a:effectLst/>
                <a:latin typeface="Roboto" panose="02000000000000000000" pitchFamily="2" charset="0"/>
              </a:rPr>
              <a:t>, Oystercatchers, </a:t>
            </a:r>
            <a:r>
              <a:rPr lang="en-US" b="0" i="0" dirty="0" err="1">
                <a:solidFill>
                  <a:srgbClr val="000000"/>
                </a:solidFill>
                <a:effectLst/>
                <a:latin typeface="Roboto" panose="02000000000000000000" pitchFamily="2" charset="0"/>
              </a:rPr>
              <a:t>Paintedsnipe</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Pelecans</a:t>
            </a:r>
            <a:r>
              <a:rPr lang="en-US" b="0" i="0" dirty="0">
                <a:solidFill>
                  <a:srgbClr val="000000"/>
                </a:solidFill>
                <a:effectLst/>
                <a:latin typeface="Roboto" panose="02000000000000000000" pitchFamily="2" charset="0"/>
              </a:rPr>
              <a:t>, </a:t>
            </a:r>
            <a:r>
              <a:rPr lang="en-US" b="0" i="0" u="none" strike="noStrike" dirty="0">
                <a:solidFill>
                  <a:srgbClr val="008285"/>
                </a:solidFill>
                <a:effectLst/>
                <a:latin typeface="Roboto" panose="02000000000000000000" pitchFamily="2" charset="0"/>
                <a:hlinkClick r:id="rId6"/>
              </a:rPr>
              <a:t>Penguins</a:t>
            </a:r>
            <a:r>
              <a:rPr lang="en-US" b="0" i="0" dirty="0">
                <a:solidFill>
                  <a:srgbClr val="000000"/>
                </a:solidFill>
                <a:effectLst/>
                <a:latin typeface="Roboto" panose="02000000000000000000" pitchFamily="2" charset="0"/>
              </a:rPr>
              <a:t>, Petrels, Phalaropes, Plains-wanderers, Plovers, Pratincoles, Puffins, Sandgrouse, Sandpipers, </a:t>
            </a:r>
            <a:r>
              <a:rPr lang="en-US" b="0" i="0" dirty="0" err="1">
                <a:solidFill>
                  <a:srgbClr val="000000"/>
                </a:solidFill>
                <a:effectLst/>
                <a:latin typeface="Roboto" panose="02000000000000000000" pitchFamily="2" charset="0"/>
              </a:rPr>
              <a:t>Secretarybirds</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Seedsnipes</a:t>
            </a:r>
            <a:r>
              <a:rPr lang="en-US" b="0" i="0" dirty="0">
                <a:solidFill>
                  <a:srgbClr val="000000"/>
                </a:solidFill>
                <a:effectLst/>
                <a:latin typeface="Roboto" panose="02000000000000000000" pitchFamily="2" charset="0"/>
              </a:rPr>
              <a:t>, Shags, Shearwaters, Sheathbills, Shoebills, Skuas, Snipe, Spoonbills, Stilts, Storks, Thick-knees, Tropicbirds</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Vertebrae in neck modified to form a hinge – see next slide</a:t>
            </a:r>
          </a:p>
          <a:p>
            <a:endParaRPr lang="en-US" b="0" i="0" dirty="0">
              <a:solidFill>
                <a:srgbClr val="000000"/>
              </a:solidFill>
              <a:effectLst/>
              <a:latin typeface="Roboto" panose="02000000000000000000" pitchFamily="2" charset="0"/>
            </a:endParaRPr>
          </a:p>
          <a:p>
            <a:endParaRPr lang="en-US" b="0" i="0" dirty="0">
              <a:solidFill>
                <a:srgbClr val="000000"/>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90</a:t>
            </a:fld>
            <a:endParaRPr lang="en-GB"/>
          </a:p>
        </p:txBody>
      </p:sp>
    </p:spTree>
    <p:extLst>
      <p:ext uri="{BB962C8B-B14F-4D97-AF65-F5344CB8AC3E}">
        <p14:creationId xmlns:p14="http://schemas.microsoft.com/office/powerpoint/2010/main" val="1203728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Consists of huge number of birds</a:t>
            </a:r>
          </a:p>
          <a:p>
            <a:endParaRPr lang="en-US" b="0" i="0" dirty="0">
              <a:solidFill>
                <a:srgbClr val="000000"/>
              </a:solidFill>
              <a:effectLst/>
              <a:latin typeface="Roboto" panose="02000000000000000000" pitchFamily="2" charset="0"/>
            </a:endParaRPr>
          </a:p>
          <a:p>
            <a:r>
              <a:rPr lang="en-US" b="0" i="0" dirty="0" err="1">
                <a:solidFill>
                  <a:srgbClr val="000000"/>
                </a:solidFill>
                <a:effectLst/>
                <a:latin typeface="Roboto" panose="02000000000000000000" pitchFamily="2" charset="0"/>
              </a:rPr>
              <a:t>Albertrosses</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Anhingas</a:t>
            </a:r>
            <a:r>
              <a:rPr lang="en-US" b="0" i="0" dirty="0">
                <a:solidFill>
                  <a:srgbClr val="000000"/>
                </a:solidFill>
                <a:effectLst/>
                <a:latin typeface="Roboto" panose="02000000000000000000" pitchFamily="2" charset="0"/>
              </a:rPr>
              <a:t>, </a:t>
            </a:r>
            <a:r>
              <a:rPr lang="en-US" b="0" i="0" u="none" strike="noStrike" dirty="0">
                <a:solidFill>
                  <a:srgbClr val="008285"/>
                </a:solidFill>
                <a:effectLst/>
                <a:latin typeface="Roboto" panose="02000000000000000000" pitchFamily="2" charset="0"/>
                <a:hlinkClick r:id="rId3"/>
              </a:rPr>
              <a:t>Auks</a:t>
            </a:r>
            <a:r>
              <a:rPr lang="en-US" b="0" i="0" dirty="0">
                <a:solidFill>
                  <a:srgbClr val="000000"/>
                </a:solidFill>
                <a:effectLst/>
                <a:latin typeface="Roboto" panose="02000000000000000000" pitchFamily="2" charset="0"/>
              </a:rPr>
              <a:t>, Avocets, </a:t>
            </a:r>
            <a:r>
              <a:rPr lang="en-US" b="0" i="0" u="none" strike="noStrike" dirty="0">
                <a:solidFill>
                  <a:srgbClr val="008285"/>
                </a:solidFill>
                <a:effectLst/>
                <a:latin typeface="Roboto" panose="02000000000000000000" pitchFamily="2" charset="0"/>
                <a:hlinkClick r:id="rId4"/>
              </a:rPr>
              <a:t>Bitterns</a:t>
            </a:r>
            <a:r>
              <a:rPr lang="en-US" b="0" i="0" dirty="0">
                <a:solidFill>
                  <a:srgbClr val="000000"/>
                </a:solidFill>
                <a:effectLst/>
                <a:latin typeface="Roboto" panose="02000000000000000000" pitchFamily="2" charset="0"/>
              </a:rPr>
              <a:t>, Boobies, Caracaras, Cormorants, Crab-plovers, Curlews, Darters, Divers, Eagles, Egrets, Falcons, Flamingos, Frigatebirds, Gannets, Grebes, Gulls, </a:t>
            </a:r>
            <a:r>
              <a:rPr lang="en-US" b="0" i="0" dirty="0" err="1">
                <a:solidFill>
                  <a:srgbClr val="000000"/>
                </a:solidFill>
                <a:effectLst/>
                <a:latin typeface="Roboto" panose="02000000000000000000" pitchFamily="2" charset="0"/>
              </a:rPr>
              <a:t>Hammerkops</a:t>
            </a:r>
            <a:r>
              <a:rPr lang="en-US" b="0" i="0" dirty="0">
                <a:solidFill>
                  <a:srgbClr val="000000"/>
                </a:solidFill>
                <a:effectLst/>
                <a:latin typeface="Roboto" panose="02000000000000000000" pitchFamily="2" charset="0"/>
              </a:rPr>
              <a:t>, Hawks, </a:t>
            </a:r>
            <a:r>
              <a:rPr lang="en-US" b="0" i="0" u="none" strike="noStrike" dirty="0">
                <a:solidFill>
                  <a:srgbClr val="008285"/>
                </a:solidFill>
                <a:effectLst/>
                <a:latin typeface="Roboto" panose="02000000000000000000" pitchFamily="2" charset="0"/>
                <a:hlinkClick r:id="rId5"/>
              </a:rPr>
              <a:t>Herons</a:t>
            </a:r>
            <a:r>
              <a:rPr lang="en-US" b="0" i="0" dirty="0">
                <a:solidFill>
                  <a:srgbClr val="000000"/>
                </a:solidFill>
                <a:effectLst/>
                <a:latin typeface="Roboto" panose="02000000000000000000" pitchFamily="2" charset="0"/>
              </a:rPr>
              <a:t>, Ibises, Jacanas, Kites, </a:t>
            </a:r>
            <a:r>
              <a:rPr lang="en-US" b="0" i="0" dirty="0" err="1">
                <a:solidFill>
                  <a:srgbClr val="000000"/>
                </a:solidFill>
                <a:effectLst/>
                <a:latin typeface="Roboto" panose="02000000000000000000" pitchFamily="2" charset="0"/>
              </a:rPr>
              <a:t>Lapwings,Loons</a:t>
            </a:r>
            <a:r>
              <a:rPr lang="en-US" b="0" i="0" dirty="0">
                <a:solidFill>
                  <a:srgbClr val="000000"/>
                </a:solidFill>
                <a:effectLst/>
                <a:latin typeface="Roboto" panose="02000000000000000000" pitchFamily="2" charset="0"/>
              </a:rPr>
              <a:t>, Oystercatchers, </a:t>
            </a:r>
            <a:r>
              <a:rPr lang="en-US" b="0" i="0" dirty="0" err="1">
                <a:solidFill>
                  <a:srgbClr val="000000"/>
                </a:solidFill>
                <a:effectLst/>
                <a:latin typeface="Roboto" panose="02000000000000000000" pitchFamily="2" charset="0"/>
              </a:rPr>
              <a:t>Paintedsnipe</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Pelecans</a:t>
            </a:r>
            <a:r>
              <a:rPr lang="en-US" b="0" i="0" dirty="0">
                <a:solidFill>
                  <a:srgbClr val="000000"/>
                </a:solidFill>
                <a:effectLst/>
                <a:latin typeface="Roboto" panose="02000000000000000000" pitchFamily="2" charset="0"/>
              </a:rPr>
              <a:t>, </a:t>
            </a:r>
            <a:r>
              <a:rPr lang="en-US" b="0" i="0" u="none" strike="noStrike" dirty="0">
                <a:solidFill>
                  <a:srgbClr val="008285"/>
                </a:solidFill>
                <a:effectLst/>
                <a:latin typeface="Roboto" panose="02000000000000000000" pitchFamily="2" charset="0"/>
                <a:hlinkClick r:id="rId6"/>
              </a:rPr>
              <a:t>Penguins</a:t>
            </a:r>
            <a:r>
              <a:rPr lang="en-US" b="0" i="0" dirty="0">
                <a:solidFill>
                  <a:srgbClr val="000000"/>
                </a:solidFill>
                <a:effectLst/>
                <a:latin typeface="Roboto" panose="02000000000000000000" pitchFamily="2" charset="0"/>
              </a:rPr>
              <a:t>, Petrels, Phalaropes, Plains-wanderers, Plovers, Pratincoles, Puffins, Sandgrouse, Sandpipers, </a:t>
            </a:r>
            <a:r>
              <a:rPr lang="en-US" b="0" i="0" dirty="0" err="1">
                <a:solidFill>
                  <a:srgbClr val="000000"/>
                </a:solidFill>
                <a:effectLst/>
                <a:latin typeface="Roboto" panose="02000000000000000000" pitchFamily="2" charset="0"/>
              </a:rPr>
              <a:t>Secretarybirds</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Seedsnipes</a:t>
            </a:r>
            <a:r>
              <a:rPr lang="en-US" b="0" i="0" dirty="0">
                <a:solidFill>
                  <a:srgbClr val="000000"/>
                </a:solidFill>
                <a:effectLst/>
                <a:latin typeface="Roboto" panose="02000000000000000000" pitchFamily="2" charset="0"/>
              </a:rPr>
              <a:t>, Shags, Shearwaters, Sheathbills, Shoebills, Skuas, Snipe, Spoonbills, Stilts, Storks, Thick-knees, Tropicbirds and Vultures,</a:t>
            </a:r>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92</a:t>
            </a:fld>
            <a:endParaRPr lang="en-GB"/>
          </a:p>
        </p:txBody>
      </p:sp>
    </p:spTree>
    <p:extLst>
      <p:ext uri="{BB962C8B-B14F-4D97-AF65-F5344CB8AC3E}">
        <p14:creationId xmlns:p14="http://schemas.microsoft.com/office/powerpoint/2010/main" val="1675675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93</a:t>
            </a:fld>
            <a:endParaRPr lang="en-GB"/>
          </a:p>
        </p:txBody>
      </p:sp>
    </p:spTree>
    <p:extLst>
      <p:ext uri="{BB962C8B-B14F-4D97-AF65-F5344CB8AC3E}">
        <p14:creationId xmlns:p14="http://schemas.microsoft.com/office/powerpoint/2010/main" val="1278090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species</a:t>
            </a:r>
          </a:p>
          <a:p>
            <a:r>
              <a:rPr lang="en-US" dirty="0"/>
              <a:t>Convergent with old world vultures</a:t>
            </a:r>
          </a:p>
          <a:p>
            <a:r>
              <a:rPr lang="en-US" dirty="0"/>
              <a:t>Scavengers</a:t>
            </a:r>
          </a:p>
          <a:p>
            <a:r>
              <a:rPr lang="en-US" dirty="0"/>
              <a:t>Very good sense of smell</a:t>
            </a:r>
          </a:p>
          <a:p>
            <a:r>
              <a:rPr lang="en-US" dirty="0"/>
              <a:t>Bald head to help keep clean when buried in a dead organism</a:t>
            </a:r>
          </a:p>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94</a:t>
            </a:fld>
            <a:endParaRPr lang="en-GB"/>
          </a:p>
        </p:txBody>
      </p:sp>
    </p:spTree>
    <p:extLst>
      <p:ext uri="{BB962C8B-B14F-4D97-AF65-F5344CB8AC3E}">
        <p14:creationId xmlns:p14="http://schemas.microsoft.com/office/powerpoint/2010/main" val="674197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Osprey</a:t>
            </a:r>
          </a:p>
          <a:p>
            <a:r>
              <a:rPr lang="en-US" dirty="0" err="1"/>
              <a:t>Dirunal</a:t>
            </a:r>
            <a:r>
              <a:rPr lang="en-US" dirty="0"/>
              <a:t> and global</a:t>
            </a:r>
          </a:p>
          <a:p>
            <a:r>
              <a:rPr lang="en-US" dirty="0"/>
              <a:t>Fish eater – always near water</a:t>
            </a:r>
          </a:p>
          <a:p>
            <a:r>
              <a:rPr lang="en-US" dirty="0"/>
              <a:t>Can rotate 3</a:t>
            </a:r>
            <a:r>
              <a:rPr lang="en-US" baseline="30000" dirty="0"/>
              <a:t>rd</a:t>
            </a:r>
            <a:r>
              <a:rPr lang="en-US" dirty="0"/>
              <a:t> toe back to be </a:t>
            </a:r>
            <a:r>
              <a:rPr lang="en-US" dirty="0" err="1"/>
              <a:t>zygodactylous</a:t>
            </a:r>
            <a:r>
              <a:rPr lang="en-US" dirty="0"/>
              <a:t> to help hold fish</a:t>
            </a:r>
          </a:p>
        </p:txBody>
      </p:sp>
      <p:sp>
        <p:nvSpPr>
          <p:cNvPr id="4" name="Slide Number Placeholder 3"/>
          <p:cNvSpPr>
            <a:spLocks noGrp="1"/>
          </p:cNvSpPr>
          <p:nvPr>
            <p:ph type="sldNum" sz="quarter" idx="5"/>
          </p:nvPr>
        </p:nvSpPr>
        <p:spPr/>
        <p:txBody>
          <a:bodyPr/>
          <a:lstStyle/>
          <a:p>
            <a:fld id="{CBC2F78F-2990-49BD-AB19-A7A87C95A213}" type="slidenum">
              <a:rPr lang="en-GB" smtClean="0"/>
              <a:t>95</a:t>
            </a:fld>
            <a:endParaRPr lang="en-GB"/>
          </a:p>
        </p:txBody>
      </p:sp>
    </p:spTree>
    <p:extLst>
      <p:ext uri="{BB962C8B-B14F-4D97-AF65-F5344CB8AC3E}">
        <p14:creationId xmlns:p14="http://schemas.microsoft.com/office/powerpoint/2010/main" val="2919624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Terrestrial bird of prey from Africa</a:t>
            </a:r>
          </a:p>
          <a:p>
            <a:r>
              <a:rPr lang="en-US" dirty="0"/>
              <a:t>Large body and super long legs</a:t>
            </a:r>
          </a:p>
          <a:p>
            <a:r>
              <a:rPr lang="en-US" dirty="0"/>
              <a:t>Hunts small animals (mice, lizards, etc.) while walking around</a:t>
            </a:r>
          </a:p>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96</a:t>
            </a:fld>
            <a:endParaRPr lang="en-GB"/>
          </a:p>
        </p:txBody>
      </p:sp>
    </p:spTree>
    <p:extLst>
      <p:ext uri="{BB962C8B-B14F-4D97-AF65-F5344CB8AC3E}">
        <p14:creationId xmlns:p14="http://schemas.microsoft.com/office/powerpoint/2010/main" val="649015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Hawks, Eagles, Old world vultures</a:t>
            </a:r>
          </a:p>
          <a:p>
            <a:r>
              <a:rPr lang="en-US" dirty="0"/>
              <a:t>Huge size range</a:t>
            </a:r>
          </a:p>
          <a:p>
            <a:r>
              <a:rPr lang="en-US" dirty="0"/>
              <a:t>Hawks split into Accipiter and Buteo groups</a:t>
            </a:r>
          </a:p>
          <a:p>
            <a:r>
              <a:rPr lang="en-US" dirty="0"/>
              <a:t>Accipiter hunt birds and life in forest or forest edges</a:t>
            </a:r>
          </a:p>
          <a:p>
            <a:r>
              <a:rPr lang="en-US" dirty="0"/>
              <a:t>Buteo – watch for prey from a perch and are generalist feeders</a:t>
            </a:r>
          </a:p>
        </p:txBody>
      </p:sp>
      <p:sp>
        <p:nvSpPr>
          <p:cNvPr id="4" name="Slide Number Placeholder 3"/>
          <p:cNvSpPr>
            <a:spLocks noGrp="1"/>
          </p:cNvSpPr>
          <p:nvPr>
            <p:ph type="sldNum" sz="quarter" idx="5"/>
          </p:nvPr>
        </p:nvSpPr>
        <p:spPr/>
        <p:txBody>
          <a:bodyPr/>
          <a:lstStyle/>
          <a:p>
            <a:fld id="{CBC2F78F-2990-49BD-AB19-A7A87C95A213}" type="slidenum">
              <a:rPr lang="en-GB" smtClean="0"/>
              <a:t>97</a:t>
            </a:fld>
            <a:endParaRPr lang="en-GB"/>
          </a:p>
        </p:txBody>
      </p:sp>
    </p:spTree>
    <p:extLst>
      <p:ext uri="{BB962C8B-B14F-4D97-AF65-F5344CB8AC3E}">
        <p14:creationId xmlns:p14="http://schemas.microsoft.com/office/powerpoint/2010/main" val="3593404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 with beak instead of talons - use </a:t>
            </a:r>
            <a:r>
              <a:rPr lang="en-US" b="1" dirty="0"/>
              <a:t>beak tooth</a:t>
            </a:r>
            <a:r>
              <a:rPr lang="en-US" dirty="0"/>
              <a:t> on side of beak</a:t>
            </a:r>
          </a:p>
          <a:p>
            <a:endParaRPr lang="en-US" dirty="0"/>
          </a:p>
        </p:txBody>
      </p:sp>
      <p:sp>
        <p:nvSpPr>
          <p:cNvPr id="4" name="Slide Number Placeholder 3"/>
          <p:cNvSpPr>
            <a:spLocks noGrp="1"/>
          </p:cNvSpPr>
          <p:nvPr>
            <p:ph type="sldNum" sz="quarter" idx="5"/>
          </p:nvPr>
        </p:nvSpPr>
        <p:spPr/>
        <p:txBody>
          <a:bodyPr/>
          <a:lstStyle/>
          <a:p>
            <a:fld id="{CBC2F78F-2990-49BD-AB19-A7A87C95A213}" type="slidenum">
              <a:rPr lang="en-GB" smtClean="0"/>
              <a:t>98</a:t>
            </a:fld>
            <a:endParaRPr lang="en-GB"/>
          </a:p>
        </p:txBody>
      </p:sp>
    </p:spTree>
    <p:extLst>
      <p:ext uri="{BB962C8B-B14F-4D97-AF65-F5344CB8AC3E}">
        <p14:creationId xmlns:p14="http://schemas.microsoft.com/office/powerpoint/2010/main" val="307100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7197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Preglossale</a:t>
            </a:r>
            <a:r>
              <a:rPr lang="en-US" dirty="0"/>
              <a:t> – bone in the tongue – stiffens the tong when holding seeds</a:t>
            </a:r>
          </a:p>
          <a:p>
            <a:r>
              <a:rPr lang="en-US" dirty="0"/>
              <a:t>A lot are seed eaters</a:t>
            </a:r>
          </a:p>
          <a:p>
            <a:r>
              <a:rPr lang="en-US" dirty="0"/>
              <a:t>Suborders</a:t>
            </a:r>
          </a:p>
          <a:p>
            <a:r>
              <a:rPr lang="en-US" dirty="0"/>
              <a:t>Tyranni (South American)</a:t>
            </a:r>
          </a:p>
          <a:p>
            <a:r>
              <a:rPr lang="en-US" dirty="0"/>
              <a:t>Passeri – strong control of syrinx and lots of songs</a:t>
            </a:r>
          </a:p>
          <a:p>
            <a:r>
              <a:rPr lang="en-US" dirty="0" err="1"/>
              <a:t>Aconthisitti</a:t>
            </a:r>
            <a:r>
              <a:rPr lang="en-US" dirty="0"/>
              <a:t> – New Zealand wrens</a:t>
            </a:r>
          </a:p>
        </p:txBody>
      </p:sp>
      <p:sp>
        <p:nvSpPr>
          <p:cNvPr id="4" name="Slide Number Placeholder 3"/>
          <p:cNvSpPr>
            <a:spLocks noGrp="1"/>
          </p:cNvSpPr>
          <p:nvPr>
            <p:ph type="sldNum" sz="quarter" idx="5"/>
          </p:nvPr>
        </p:nvSpPr>
        <p:spPr/>
        <p:txBody>
          <a:bodyPr/>
          <a:lstStyle/>
          <a:p>
            <a:fld id="{CBC2F78F-2990-49BD-AB19-A7A87C95A213}" type="slidenum">
              <a:rPr lang="en-GB" smtClean="0"/>
              <a:t>100</a:t>
            </a:fld>
            <a:endParaRPr lang="en-GB"/>
          </a:p>
        </p:txBody>
      </p:sp>
    </p:spTree>
    <p:extLst>
      <p:ext uri="{BB962C8B-B14F-4D97-AF65-F5344CB8AC3E}">
        <p14:creationId xmlns:p14="http://schemas.microsoft.com/office/powerpoint/2010/main" val="249838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Hesperornis</a:t>
            </a:r>
            <a:r>
              <a:rPr lang="en-US" dirty="0"/>
              <a:t> – flightless bird from late cretaceous that had tiny row of teeth on the jawbones for holding fish</a:t>
            </a:r>
          </a:p>
          <a:p>
            <a:endParaRPr lang="en-US" dirty="0"/>
          </a:p>
          <a:p>
            <a:r>
              <a:rPr lang="en-US" dirty="0"/>
              <a:t>Moa – New Zealand</a:t>
            </a:r>
          </a:p>
        </p:txBody>
      </p:sp>
      <p:sp>
        <p:nvSpPr>
          <p:cNvPr id="4" name="Slide Number Placeholder 3"/>
          <p:cNvSpPr>
            <a:spLocks noGrp="1"/>
          </p:cNvSpPr>
          <p:nvPr>
            <p:ph type="sldNum" sz="quarter" idx="5"/>
          </p:nvPr>
        </p:nvSpPr>
        <p:spPr/>
        <p:txBody>
          <a:bodyPr/>
          <a:lstStyle/>
          <a:p>
            <a:fld id="{CBC2F78F-2990-49BD-AB19-A7A87C95A213}" type="slidenum">
              <a:rPr lang="en-GB" smtClean="0"/>
              <a:t>31</a:t>
            </a:fld>
            <a:endParaRPr lang="en-GB"/>
          </a:p>
        </p:txBody>
      </p:sp>
    </p:spTree>
    <p:extLst>
      <p:ext uri="{BB962C8B-B14F-4D97-AF65-F5344CB8AC3E}">
        <p14:creationId xmlns:p14="http://schemas.microsoft.com/office/powerpoint/2010/main" val="417359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23">
              <a:defRPr/>
            </a:pPr>
            <a:r>
              <a:rPr lang="en-US" i="1" dirty="0"/>
              <a:t>http://platospond.com/WatsonsBlog/wp-content/uploads/2009/02/image_sci_animal0291.jpg</a:t>
            </a:r>
            <a:endParaRPr lang="en-US" dirty="0"/>
          </a:p>
          <a:p>
            <a:r>
              <a:rPr lang="en-US" dirty="0"/>
              <a:t>Bird bone photo</a:t>
            </a:r>
          </a:p>
        </p:txBody>
      </p:sp>
      <p:sp>
        <p:nvSpPr>
          <p:cNvPr id="4" name="Slide Number Placeholder 3"/>
          <p:cNvSpPr>
            <a:spLocks noGrp="1"/>
          </p:cNvSpPr>
          <p:nvPr>
            <p:ph type="sldNum" sz="quarter" idx="10"/>
          </p:nvPr>
        </p:nvSpPr>
        <p:spPr/>
        <p:txBody>
          <a:bodyPr/>
          <a:lstStyle/>
          <a:p>
            <a:fld id="{40D937F6-87A2-42C1-9B1A-1E03517A4196}" type="slidenum">
              <a:rPr lang="en-US" smtClean="0"/>
              <a:t>38</a:t>
            </a:fld>
            <a:endParaRPr lang="en-US"/>
          </a:p>
        </p:txBody>
      </p:sp>
    </p:spTree>
    <p:extLst>
      <p:ext uri="{BB962C8B-B14F-4D97-AF65-F5344CB8AC3E}">
        <p14:creationId xmlns:p14="http://schemas.microsoft.com/office/powerpoint/2010/main" val="15254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 can be 50-100% larger relative to a mammal of the same size</a:t>
            </a:r>
          </a:p>
        </p:txBody>
      </p:sp>
      <p:sp>
        <p:nvSpPr>
          <p:cNvPr id="4" name="Slide Number Placeholder 3"/>
          <p:cNvSpPr>
            <a:spLocks noGrp="1"/>
          </p:cNvSpPr>
          <p:nvPr>
            <p:ph type="sldNum" sz="quarter" idx="5"/>
          </p:nvPr>
        </p:nvSpPr>
        <p:spPr/>
        <p:txBody>
          <a:bodyPr/>
          <a:lstStyle/>
          <a:p>
            <a:fld id="{CBC2F78F-2990-49BD-AB19-A7A87C95A213}" type="slidenum">
              <a:rPr lang="en-GB" smtClean="0"/>
              <a:t>39</a:t>
            </a:fld>
            <a:endParaRPr lang="en-GB"/>
          </a:p>
        </p:txBody>
      </p:sp>
    </p:spTree>
    <p:extLst>
      <p:ext uri="{BB962C8B-B14F-4D97-AF65-F5344CB8AC3E}">
        <p14:creationId xmlns:p14="http://schemas.microsoft.com/office/powerpoint/2010/main" val="318937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Basal metabolic rate (BMR) is </a:t>
            </a:r>
            <a:r>
              <a:rPr lang="en-US" dirty="0"/>
              <a:t>the minimum number of calories your body needs to perform essential functions, like breathing, circulation, and cell production, while at rest</a:t>
            </a:r>
          </a:p>
        </p:txBody>
      </p:sp>
      <p:sp>
        <p:nvSpPr>
          <p:cNvPr id="4" name="Slide Number Placeholder 3"/>
          <p:cNvSpPr>
            <a:spLocks noGrp="1"/>
          </p:cNvSpPr>
          <p:nvPr>
            <p:ph type="sldNum" sz="quarter" idx="5"/>
          </p:nvPr>
        </p:nvSpPr>
        <p:spPr/>
        <p:txBody>
          <a:bodyPr/>
          <a:lstStyle/>
          <a:p>
            <a:fld id="{CBC2F78F-2990-49BD-AB19-A7A87C95A213}" type="slidenum">
              <a:rPr lang="en-GB" smtClean="0"/>
              <a:t>40</a:t>
            </a:fld>
            <a:endParaRPr lang="en-GB"/>
          </a:p>
        </p:txBody>
      </p:sp>
    </p:spTree>
    <p:extLst>
      <p:ext uri="{BB962C8B-B14F-4D97-AF65-F5344CB8AC3E}">
        <p14:creationId xmlns:p14="http://schemas.microsoft.com/office/powerpoint/2010/main" val="1846670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C2F78F-2990-49BD-AB19-A7A87C95A213}" type="slidenum">
              <a:rPr lang="en-GB" smtClean="0"/>
              <a:t>52</a:t>
            </a:fld>
            <a:endParaRPr lang="en-GB"/>
          </a:p>
        </p:txBody>
      </p:sp>
    </p:spTree>
    <p:extLst>
      <p:ext uri="{BB962C8B-B14F-4D97-AF65-F5344CB8AC3E}">
        <p14:creationId xmlns:p14="http://schemas.microsoft.com/office/powerpoint/2010/main" val="312221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314EB0-6F3C-4986-9F4B-FD5F27D9DD77}" type="datetimeFigureOut">
              <a:rPr lang="en-GB" smtClean="0"/>
              <a:t>14/11/2025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403967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314EB0-6F3C-4986-9F4B-FD5F27D9DD77}" type="datetimeFigureOut">
              <a:rPr lang="en-GB" smtClean="0"/>
              <a:t>14/11/2025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66961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314EB0-6F3C-4986-9F4B-FD5F27D9DD77}" type="datetimeFigureOut">
              <a:rPr lang="en-GB" smtClean="0"/>
              <a:t>14/11/2025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1507001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314EB0-6F3C-4986-9F4B-FD5F27D9DD77}" type="datetimeFigureOut">
              <a:rPr lang="en-GB" smtClean="0"/>
              <a:t>14/11/2025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835691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14EB0-6F3C-4986-9F4B-FD5F27D9DD77}" type="datetimeFigureOut">
              <a:rPr lang="en-GB" smtClean="0"/>
              <a:t>14/11/2025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328829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314EB0-6F3C-4986-9F4B-FD5F27D9DD77}" type="datetimeFigureOut">
              <a:rPr lang="en-GB" smtClean="0"/>
              <a:t>14/11/2025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1733288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314EB0-6F3C-4986-9F4B-FD5F27D9DD77}" type="datetimeFigureOut">
              <a:rPr lang="en-GB" smtClean="0"/>
              <a:t>14/11/2025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209333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314EB0-6F3C-4986-9F4B-FD5F27D9DD77}" type="datetimeFigureOut">
              <a:rPr lang="en-GB" smtClean="0"/>
              <a:t>14/11/2025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270850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14EB0-6F3C-4986-9F4B-FD5F27D9DD77}" type="datetimeFigureOut">
              <a:rPr lang="en-GB" smtClean="0"/>
              <a:t>14/11/2025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49012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314EB0-6F3C-4986-9F4B-FD5F27D9DD77}" type="datetimeFigureOut">
              <a:rPr lang="en-GB" smtClean="0"/>
              <a:t>14/11/2025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414798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314EB0-6F3C-4986-9F4B-FD5F27D9DD77}" type="datetimeFigureOut">
              <a:rPr lang="en-GB" smtClean="0"/>
              <a:t>14/11/2025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1F4682-8130-4A67-A2BD-E1D51A688566}" type="slidenum">
              <a:rPr lang="en-GB" smtClean="0"/>
              <a:t>‹#›</a:t>
            </a:fld>
            <a:endParaRPr lang="en-GB"/>
          </a:p>
        </p:txBody>
      </p:sp>
    </p:spTree>
    <p:extLst>
      <p:ext uri="{BB962C8B-B14F-4D97-AF65-F5344CB8AC3E}">
        <p14:creationId xmlns:p14="http://schemas.microsoft.com/office/powerpoint/2010/main" val="95139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14EB0-6F3C-4986-9F4B-FD5F27D9DD77}" type="datetimeFigureOut">
              <a:rPr lang="en-GB" smtClean="0"/>
              <a:t>14/11/2025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F4682-8130-4A67-A2BD-E1D51A688566}" type="slidenum">
              <a:rPr lang="en-GB" smtClean="0"/>
              <a:t>‹#›</a:t>
            </a:fld>
            <a:endParaRPr lang="en-GB"/>
          </a:p>
        </p:txBody>
      </p:sp>
    </p:spTree>
    <p:extLst>
      <p:ext uri="{BB962C8B-B14F-4D97-AF65-F5344CB8AC3E}">
        <p14:creationId xmlns:p14="http://schemas.microsoft.com/office/powerpoint/2010/main" val="357451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37.jpg"/><Relationship Id="rId4" Type="http://schemas.openxmlformats.org/officeDocument/2006/relationships/image" Target="../media/image236.png"/></Relationships>
</file>

<file path=ppt/slides/_rels/slide10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nhpbs.org/wild/Passeriformes.asp"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nhpbs.org/wild/Passeriformes.asp"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2.xml"/><Relationship Id="rId4" Type="http://schemas.openxmlformats.org/officeDocument/2006/relationships/image" Target="../media/image241.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EUEKIQCUJlM"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hyperlink" Target="https://www.youtube.com/watch?v=B1uY7_wdYOA"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s://www.youtube.com/watch?v=2sh8_3-R90I" TargetMode="Externa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hyperlink" Target="https://www.youtube.com/watch?v=thEkFMaB5CA"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www.youtube.com/watch?v=2H9PQ6jt9us"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CEmYEQ78zS0"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hyperlink" Target="https://www.youtube.com/watch?v=Ma0oRdNovOw" TargetMode="External"/><Relationship Id="rId4" Type="http://schemas.openxmlformats.org/officeDocument/2006/relationships/hyperlink" Target="https://www.youtube.com/watch?v=uMX2wCJga8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hVk1-iHtLe4"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10000birds.com/do-birds-have-penises.htm" TargetMode="External"/><Relationship Id="rId5" Type="http://schemas.openxmlformats.org/officeDocument/2006/relationships/image" Target="../media/image105.jpg"/><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1NvU8WG9bg0" TargetMode="External"/><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youtube.com/watch?v=qfGXkNUIocc" TargetMode="External"/><Relationship Id="rId5" Type="http://schemas.openxmlformats.org/officeDocument/2006/relationships/image" Target="../media/image127.png"/><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QYoYQAbPXbU" TargetMode="External"/><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wSutYGurh1I" TargetMode="External"/><Relationship Id="rId4" Type="http://schemas.openxmlformats.org/officeDocument/2006/relationships/image" Target="../media/image131.jpeg"/></Relationships>
</file>

<file path=ppt/slides/_rels/slide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0.jpg"/><Relationship Id="rId4" Type="http://schemas.openxmlformats.org/officeDocument/2006/relationships/image" Target="../media/image139.jp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youtube.com/watch?v=SeaByXgH7n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71.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hyperlink" Target="https://www.youtube.com/watch?v=hGC4nG0RqYI" TargetMode="External"/><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hyperlink" Target="https://www.youtube.com/watch?v=bqBxbMWd8O0" TargetMode="External"/><Relationship Id="rId5" Type="http://schemas.openxmlformats.org/officeDocument/2006/relationships/hyperlink" Target="https://www.youtube.com/watch?v=RNni2QLdLJo" TargetMode="External"/><Relationship Id="rId4" Type="http://schemas.openxmlformats.org/officeDocument/2006/relationships/image" Target="../media/image158.jpeg"/></Relationships>
</file>

<file path=ppt/slides/_rels/slide7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7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hyperlink" Target="https://www.youtube.com/watch?v=Q0OCd6b1aXU" TargetMode="External"/><Relationship Id="rId4" Type="http://schemas.openxmlformats.org/officeDocument/2006/relationships/image" Target="../media/image165.jpeg"/></Relationships>
</file>

<file path=ppt/slides/_rels/slide7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7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5" Type="http://schemas.openxmlformats.org/officeDocument/2006/relationships/image" Target="../media/image171.jpg"/><Relationship Id="rId4" Type="http://schemas.openxmlformats.org/officeDocument/2006/relationships/image" Target="../media/image170.jpeg"/></Relationships>
</file>

<file path=ppt/slides/_rels/slide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7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hyperlink" Target="https://www.youtube.com/watch?v=lNcpMauEzMU" TargetMode="External"/><Relationship Id="rId5" Type="http://schemas.openxmlformats.org/officeDocument/2006/relationships/hyperlink" Target="https://www.youtube.com/watch?v=veQ2ilQrzMU" TargetMode="External"/><Relationship Id="rId4" Type="http://schemas.openxmlformats.org/officeDocument/2006/relationships/image" Target="../media/image177.jpeg"/></Relationships>
</file>

<file path=ppt/slides/_rels/slide7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hyperlink" Target="https://www.youtube.com/watch?v=SO1WccH2_Y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youtube.com/watch?v=87_shPJxdns" TargetMode="External"/><Relationship Id="rId5" Type="http://schemas.openxmlformats.org/officeDocument/2006/relationships/image" Target="../media/image182.png"/><Relationship Id="rId4" Type="http://schemas.openxmlformats.org/officeDocument/2006/relationships/image" Target="../media/image181.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8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youtube.com/watch?v=mGUt4EdudBM" TargetMode="External"/><Relationship Id="rId5" Type="http://schemas.openxmlformats.org/officeDocument/2006/relationships/image" Target="../media/image188.jpeg"/><Relationship Id="rId4" Type="http://schemas.openxmlformats.org/officeDocument/2006/relationships/image" Target="../media/image187.jpeg"/></Relationships>
</file>

<file path=ppt/slides/_rels/slide8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1.jpeg"/><Relationship Id="rId4" Type="http://schemas.openxmlformats.org/officeDocument/2006/relationships/image" Target="../media/image190.jpeg"/></Relationships>
</file>

<file path=ppt/slides/_rels/slide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8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youtube.com/watch?v=7kJXiFPnlIE" TargetMode="External"/><Relationship Id="rId4" Type="http://schemas.openxmlformats.org/officeDocument/2006/relationships/image" Target="../media/image198.jpeg"/></Relationships>
</file>

<file path=ppt/slides/_rels/slide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youtube.com/watch?v=d_FEaFgJyfA" TargetMode="External"/><Relationship Id="rId4" Type="http://schemas.openxmlformats.org/officeDocument/2006/relationships/image" Target="../media/image200.jpeg"/></Relationships>
</file>

<file path=ppt/slides/_rels/slide8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youtube.com/watch?v=PTLaxqmcYeY" TargetMode="External"/><Relationship Id="rId4" Type="http://schemas.openxmlformats.org/officeDocument/2006/relationships/image" Target="../media/image202.jpeg"/></Relationships>
</file>

<file path=ppt/slides/_rels/slide8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89.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hyperlink" Target="https://www.youtube.com/watch?v=YXVLPqY1FrY"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jpeg"/><Relationship Id="rId4" Type="http://schemas.openxmlformats.org/officeDocument/2006/relationships/image" Target="../media/image20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9.jpeg"/><Relationship Id="rId7" Type="http://schemas.openxmlformats.org/officeDocument/2006/relationships/hyperlink" Target="https://www.youtube.com/watch?v=1-p2AI9uTs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 Id="rId9" Type="http://schemas.openxmlformats.org/officeDocument/2006/relationships/hyperlink" Target="https://www.youtube.com/watch?v=QLV_K7DVeyU"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9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1.jpeg"/><Relationship Id="rId4" Type="http://schemas.openxmlformats.org/officeDocument/2006/relationships/image" Target="../media/image220.jpeg"/></Relationships>
</file>

<file path=ppt/slides/_rels/slide9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youtube.com/watch?v=nMw-PspfdkQ" TargetMode="External"/><Relationship Id="rId4" Type="http://schemas.openxmlformats.org/officeDocument/2006/relationships/image" Target="../media/image223.jpeg"/></Relationships>
</file>

<file path=ppt/slides/_rels/slide9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youtube.com/watch?v=H9-6n72UTQg" TargetMode="External"/><Relationship Id="rId4" Type="http://schemas.openxmlformats.org/officeDocument/2006/relationships/image" Target="../media/image225.jpeg"/></Relationships>
</file>

<file path=ppt/slides/_rels/slide97.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hyperlink" Target="https://www.youtube.com/watch?v=kbLE1-nOlS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png"/></Relationships>
</file>

<file path=ppt/slides/_rels/slide98.xml.rels><?xml version="1.0" encoding="UTF-8" standalone="yes"?>
<Relationships xmlns="http://schemas.openxmlformats.org/package/2006/relationships"><Relationship Id="rId3" Type="http://schemas.openxmlformats.org/officeDocument/2006/relationships/image" Target="../media/image230.jpeg"/><Relationship Id="rId7" Type="http://schemas.openxmlformats.org/officeDocument/2006/relationships/hyperlink" Target="https://youtu.be/uapP1yldldk"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32.jpeg"/><Relationship Id="rId5" Type="http://schemas.openxmlformats.org/officeDocument/2006/relationships/hyperlink" Target="https://www.youtube.com/watch?v=ovocT91G1ww" TargetMode="External"/><Relationship Id="rId4" Type="http://schemas.openxmlformats.org/officeDocument/2006/relationships/image" Target="../media/image231.jpeg"/></Relationships>
</file>

<file path=ppt/slides/_rels/slide9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cdn.picturecorrect.com/wp-content/uploads/2010/09/birds-fligh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14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194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8/8f/Processus_uncinatus.png/800px-Processus_uncinatus.png">
            <a:extLst>
              <a:ext uri="{FF2B5EF4-FFF2-40B4-BE49-F238E27FC236}">
                <a16:creationId xmlns:a16="http://schemas.microsoft.com/office/drawing/2014/main" id="{9C6E94FD-F4D1-2EAB-53B3-ADFF31AC2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523" y="457200"/>
            <a:ext cx="4386953" cy="625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2796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7848600" cy="1143000"/>
          </a:xfrm>
        </p:spPr>
        <p:txBody>
          <a:bodyPr/>
          <a:lstStyle/>
          <a:p>
            <a:r>
              <a:rPr lang="en-US" dirty="0"/>
              <a:t>Passeriformes</a:t>
            </a:r>
            <a:endParaRPr lang="en-GB" dirty="0"/>
          </a:p>
        </p:txBody>
      </p:sp>
      <p:sp>
        <p:nvSpPr>
          <p:cNvPr id="3" name="Content Placeholder 2"/>
          <p:cNvSpPr>
            <a:spLocks noGrp="1"/>
          </p:cNvSpPr>
          <p:nvPr>
            <p:ph idx="1"/>
          </p:nvPr>
        </p:nvSpPr>
        <p:spPr>
          <a:xfrm>
            <a:off x="685800" y="1166018"/>
            <a:ext cx="6019800" cy="4525963"/>
          </a:xfrm>
        </p:spPr>
        <p:txBody>
          <a:bodyPr>
            <a:normAutofit/>
          </a:bodyPr>
          <a:lstStyle/>
          <a:p>
            <a:r>
              <a:rPr lang="en-GB" sz="2400" dirty="0"/>
              <a:t>Songbirds or perching birds</a:t>
            </a:r>
          </a:p>
          <a:p>
            <a:r>
              <a:rPr lang="en-GB" sz="2400" dirty="0"/>
              <a:t>Half of all bird species</a:t>
            </a:r>
          </a:p>
          <a:p>
            <a:r>
              <a:rPr lang="en-GB" sz="2400" dirty="0"/>
              <a:t>Most small (but raven)</a:t>
            </a:r>
          </a:p>
          <a:p>
            <a:r>
              <a:rPr lang="en-GB" sz="2400" dirty="0"/>
              <a:t>Anisodactyl feet</a:t>
            </a:r>
          </a:p>
          <a:p>
            <a:r>
              <a:rPr lang="en-GB" sz="2400" dirty="0"/>
              <a:t>One synapomorphy - </a:t>
            </a:r>
            <a:r>
              <a:rPr lang="en-GB" sz="2400" dirty="0" err="1"/>
              <a:t>Preglossale</a:t>
            </a:r>
            <a:endParaRPr lang="en-GB" sz="2400" dirty="0"/>
          </a:p>
          <a:p>
            <a:r>
              <a:rPr lang="en-GB" sz="2400" dirty="0"/>
              <a:t>Omnivorous or insectivorous (but shrikes)</a:t>
            </a:r>
          </a:p>
          <a:p>
            <a:r>
              <a:rPr lang="en-GB" sz="2400" dirty="0"/>
              <a:t>3 suborders</a:t>
            </a:r>
          </a:p>
        </p:txBody>
      </p:sp>
      <p:pic>
        <p:nvPicPr>
          <p:cNvPr id="5" name="Picture 4" descr="A bird on a branch with a animal&#10;&#10;Description automatically generated">
            <a:extLst>
              <a:ext uri="{FF2B5EF4-FFF2-40B4-BE49-F238E27FC236}">
                <a16:creationId xmlns:a16="http://schemas.microsoft.com/office/drawing/2014/main" id="{9D577BF5-08ED-F954-F6B1-308AF6A1F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04408"/>
            <a:ext cx="6057900" cy="2753591"/>
          </a:xfrm>
          <a:prstGeom prst="rect">
            <a:avLst/>
          </a:prstGeom>
        </p:spPr>
      </p:pic>
      <p:pic>
        <p:nvPicPr>
          <p:cNvPr id="8" name="Picture 7" descr="A black bird sitting on a wood surface&#10;&#10;Description automatically generated">
            <a:extLst>
              <a:ext uri="{FF2B5EF4-FFF2-40B4-BE49-F238E27FC236}">
                <a16:creationId xmlns:a16="http://schemas.microsoft.com/office/drawing/2014/main" id="{32C43DDE-B135-35F2-D337-11DBC8036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299" y="0"/>
            <a:ext cx="3332401" cy="4104408"/>
          </a:xfrm>
          <a:prstGeom prst="rect">
            <a:avLst/>
          </a:prstGeom>
        </p:spPr>
      </p:pic>
      <p:pic>
        <p:nvPicPr>
          <p:cNvPr id="10" name="Picture 9" descr="A bird standing on a ledge&#10;&#10;Description automatically generated">
            <a:extLst>
              <a:ext uri="{FF2B5EF4-FFF2-40B4-BE49-F238E27FC236}">
                <a16:creationId xmlns:a16="http://schemas.microsoft.com/office/drawing/2014/main" id="{D453888C-4D00-DD3B-B88E-0AF8D8638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367" y="4587081"/>
            <a:ext cx="3325089" cy="2209799"/>
          </a:xfrm>
          <a:prstGeom prst="rect">
            <a:avLst/>
          </a:prstGeom>
        </p:spPr>
      </p:pic>
    </p:spTree>
    <p:extLst>
      <p:ext uri="{BB962C8B-B14F-4D97-AF65-F5344CB8AC3E}">
        <p14:creationId xmlns:p14="http://schemas.microsoft.com/office/powerpoint/2010/main" val="36564060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2EBD4-B596-241D-73B7-044BAD6153F3}"/>
              </a:ext>
            </a:extLst>
          </p:cNvPr>
          <p:cNvPicPr>
            <a:picLocks noChangeAspect="1"/>
          </p:cNvPicPr>
          <p:nvPr/>
        </p:nvPicPr>
        <p:blipFill>
          <a:blip r:embed="rId2"/>
          <a:stretch>
            <a:fillRect/>
          </a:stretch>
        </p:blipFill>
        <p:spPr>
          <a:xfrm>
            <a:off x="0" y="0"/>
            <a:ext cx="8912544" cy="6855803"/>
          </a:xfrm>
          <a:prstGeom prst="rect">
            <a:avLst/>
          </a:prstGeom>
        </p:spPr>
      </p:pic>
      <p:sp>
        <p:nvSpPr>
          <p:cNvPr id="2" name="Title 1">
            <a:extLst>
              <a:ext uri="{FF2B5EF4-FFF2-40B4-BE49-F238E27FC236}">
                <a16:creationId xmlns:a16="http://schemas.microsoft.com/office/drawing/2014/main" id="{68F9EE36-31B5-E77F-64BD-B81637917D54}"/>
              </a:ext>
            </a:extLst>
          </p:cNvPr>
          <p:cNvSpPr>
            <a:spLocks noGrp="1"/>
          </p:cNvSpPr>
          <p:nvPr>
            <p:ph type="title"/>
          </p:nvPr>
        </p:nvSpPr>
        <p:spPr>
          <a:xfrm>
            <a:off x="9511812" y="2720182"/>
            <a:ext cx="2362199" cy="1143000"/>
          </a:xfrm>
        </p:spPr>
        <p:txBody>
          <a:bodyPr>
            <a:normAutofit fontScale="90000"/>
          </a:bodyPr>
          <a:lstStyle/>
          <a:p>
            <a:r>
              <a:rPr lang="en-US" dirty="0"/>
              <a:t>List of families </a:t>
            </a:r>
            <a:r>
              <a:rPr lang="en-US" dirty="0" err="1"/>
              <a:t>haha</a:t>
            </a:r>
            <a:endParaRPr lang="en-US" dirty="0"/>
          </a:p>
        </p:txBody>
      </p:sp>
    </p:spTree>
    <p:extLst>
      <p:ext uri="{BB962C8B-B14F-4D97-AF65-F5344CB8AC3E}">
        <p14:creationId xmlns:p14="http://schemas.microsoft.com/office/powerpoint/2010/main" val="6831507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FAF2-07E4-4DE6-8B33-41A8F0ECC783}"/>
              </a:ext>
            </a:extLst>
          </p:cNvPr>
          <p:cNvSpPr>
            <a:spLocks noGrp="1"/>
          </p:cNvSpPr>
          <p:nvPr>
            <p:ph type="title"/>
          </p:nvPr>
        </p:nvSpPr>
        <p:spPr>
          <a:xfrm>
            <a:off x="1981200" y="274639"/>
            <a:ext cx="8229600" cy="767895"/>
          </a:xfrm>
        </p:spPr>
        <p:txBody>
          <a:bodyPr/>
          <a:lstStyle/>
          <a:p>
            <a:r>
              <a:rPr lang="en-US" dirty="0"/>
              <a:t>Bird Presentations</a:t>
            </a:r>
          </a:p>
        </p:txBody>
      </p:sp>
      <p:sp>
        <p:nvSpPr>
          <p:cNvPr id="3" name="Content Placeholder 2">
            <a:extLst>
              <a:ext uri="{FF2B5EF4-FFF2-40B4-BE49-F238E27FC236}">
                <a16:creationId xmlns:a16="http://schemas.microsoft.com/office/drawing/2014/main" id="{9EC2690B-8D7F-4C5F-BE6A-8CA430A79576}"/>
              </a:ext>
            </a:extLst>
          </p:cNvPr>
          <p:cNvSpPr>
            <a:spLocks noGrp="1"/>
          </p:cNvSpPr>
          <p:nvPr>
            <p:ph idx="1"/>
          </p:nvPr>
        </p:nvSpPr>
        <p:spPr>
          <a:xfrm>
            <a:off x="533400" y="1069068"/>
            <a:ext cx="8534400" cy="5562600"/>
          </a:xfrm>
        </p:spPr>
        <p:txBody>
          <a:bodyPr>
            <a:noAutofit/>
          </a:bodyPr>
          <a:lstStyle/>
          <a:p>
            <a:pPr>
              <a:spcBef>
                <a:spcPts val="0"/>
              </a:spcBef>
              <a:buFont typeface="Symbol" panose="05050102010706020507" pitchFamily="18" charset="2"/>
              <a:buChar char=""/>
            </a:pPr>
            <a:r>
              <a:rPr lang="en-US" sz="2400" dirty="0">
                <a:ea typeface="Calibri" panose="020F0502020204030204" pitchFamily="34" charset="0"/>
              </a:rPr>
              <a:t>3 min each family (6 min total)</a:t>
            </a:r>
          </a:p>
          <a:p>
            <a:pPr>
              <a:spcBef>
                <a:spcPts val="0"/>
              </a:spcBef>
              <a:buFont typeface="Symbol" panose="05050102010706020507" pitchFamily="18" charset="2"/>
              <a:buChar char=""/>
            </a:pPr>
            <a:r>
              <a:rPr lang="en-US" sz="2400" dirty="0" err="1">
                <a:ea typeface="Calibri" panose="020F0502020204030204" pitchFamily="34" charset="0"/>
              </a:rPr>
              <a:t>Powerpoint</a:t>
            </a:r>
            <a:r>
              <a:rPr lang="en-US" sz="2400" dirty="0">
                <a:ea typeface="Calibri" panose="020F0502020204030204" pitchFamily="34" charset="0"/>
              </a:rPr>
              <a:t> with 4-6 slides per family</a:t>
            </a:r>
          </a:p>
          <a:p>
            <a:pPr>
              <a:spcBef>
                <a:spcPts val="0"/>
              </a:spcBef>
              <a:buFont typeface="Symbol" panose="05050102010706020507" pitchFamily="18" charset="2"/>
              <a:buChar char=""/>
            </a:pPr>
            <a:endParaRPr lang="en-US" sz="2400" dirty="0">
              <a:ea typeface="Calibri" panose="020F0502020204030204" pitchFamily="34" charset="0"/>
            </a:endParaRPr>
          </a:p>
          <a:p>
            <a:pPr>
              <a:spcBef>
                <a:spcPts val="0"/>
              </a:spcBef>
              <a:buFont typeface="Symbol" panose="05050102010706020507" pitchFamily="18" charset="2"/>
              <a:buChar char=""/>
            </a:pPr>
            <a:r>
              <a:rPr lang="en-US" sz="2400" dirty="0">
                <a:ea typeface="Calibri" panose="020F0502020204030204" pitchFamily="34" charset="0"/>
              </a:rPr>
              <a:t>Family name and common names of various species</a:t>
            </a:r>
          </a:p>
          <a:p>
            <a:pPr>
              <a:spcBef>
                <a:spcPts val="0"/>
              </a:spcBef>
              <a:buFont typeface="Symbol" panose="05050102010706020507" pitchFamily="18" charset="2"/>
              <a:buChar char=""/>
            </a:pPr>
            <a:r>
              <a:rPr lang="en-US" sz="2400" dirty="0">
                <a:ea typeface="Calibri" panose="020F0502020204030204" pitchFamily="34" charset="0"/>
              </a:rPr>
              <a:t>Any pertinent information about the family that helps put the bird in context (e.g. synapomorphies)</a:t>
            </a:r>
          </a:p>
          <a:p>
            <a:pPr>
              <a:spcBef>
                <a:spcPts val="0"/>
              </a:spcBef>
              <a:buFont typeface="Symbol" panose="05050102010706020507" pitchFamily="18" charset="2"/>
              <a:buChar char=""/>
            </a:pPr>
            <a:r>
              <a:rPr lang="en-US" sz="2400" dirty="0">
                <a:ea typeface="Calibri" panose="020F0502020204030204" pitchFamily="34" charset="0"/>
              </a:rPr>
              <a:t>Natural History Details</a:t>
            </a:r>
          </a:p>
          <a:p>
            <a:pPr lvl="1">
              <a:spcBef>
                <a:spcPts val="0"/>
              </a:spcBef>
              <a:buFont typeface="Courier New" panose="02070309020205020404" pitchFamily="49" charset="0"/>
              <a:buChar char="o"/>
            </a:pPr>
            <a:r>
              <a:rPr lang="en-US" sz="2400" dirty="0">
                <a:ea typeface="Calibri" panose="020F0502020204030204" pitchFamily="34" charset="0"/>
              </a:rPr>
              <a:t>Distribution</a:t>
            </a:r>
          </a:p>
          <a:p>
            <a:pPr lvl="1">
              <a:spcBef>
                <a:spcPts val="0"/>
              </a:spcBef>
              <a:buFont typeface="Courier New" panose="02070309020205020404" pitchFamily="49" charset="0"/>
              <a:buChar char="o"/>
            </a:pPr>
            <a:r>
              <a:rPr lang="en-US" sz="2400" dirty="0">
                <a:ea typeface="Calibri" panose="020F0502020204030204" pitchFamily="34" charset="0"/>
              </a:rPr>
              <a:t>Typical habitat and activity patterns</a:t>
            </a:r>
          </a:p>
          <a:p>
            <a:pPr lvl="1">
              <a:spcBef>
                <a:spcPts val="0"/>
              </a:spcBef>
              <a:buFont typeface="Courier New" panose="02070309020205020404" pitchFamily="49" charset="0"/>
              <a:buChar char="o"/>
            </a:pPr>
            <a:r>
              <a:rPr lang="en-US" sz="2400" dirty="0">
                <a:ea typeface="Calibri" panose="020F0502020204030204" pitchFamily="34" charset="0"/>
              </a:rPr>
              <a:t>Food preferences</a:t>
            </a:r>
          </a:p>
          <a:p>
            <a:pPr lvl="1">
              <a:spcBef>
                <a:spcPts val="0"/>
              </a:spcBef>
              <a:buFont typeface="Courier New" panose="02070309020205020404" pitchFamily="49" charset="0"/>
              <a:buChar char="o"/>
            </a:pPr>
            <a:r>
              <a:rPr lang="en-US" sz="2400" dirty="0">
                <a:ea typeface="Calibri" panose="020F0502020204030204" pitchFamily="34" charset="0"/>
              </a:rPr>
              <a:t>Link morphology with the two above</a:t>
            </a:r>
          </a:p>
          <a:p>
            <a:pPr lvl="1">
              <a:spcBef>
                <a:spcPts val="0"/>
              </a:spcBef>
              <a:buFont typeface="Courier New" panose="02070309020205020404" pitchFamily="49" charset="0"/>
              <a:buChar char="o"/>
            </a:pPr>
            <a:r>
              <a:rPr lang="en-US" sz="2400" dirty="0">
                <a:ea typeface="Calibri" panose="020F0502020204030204" pitchFamily="34" charset="0"/>
              </a:rPr>
              <a:t>Nesting sites and parental care behavior</a:t>
            </a:r>
          </a:p>
          <a:p>
            <a:pPr lvl="1">
              <a:spcBef>
                <a:spcPts val="0"/>
              </a:spcBef>
              <a:buFont typeface="Courier New" panose="02070309020205020404" pitchFamily="49" charset="0"/>
              <a:buChar char="o"/>
            </a:pPr>
            <a:r>
              <a:rPr lang="en-US" sz="2400" dirty="0">
                <a:ea typeface="Calibri" panose="020F0502020204030204" pitchFamily="34" charset="0"/>
              </a:rPr>
              <a:t>Mating season and reproductive behavior</a:t>
            </a:r>
          </a:p>
          <a:p>
            <a:pPr lvl="1">
              <a:spcBef>
                <a:spcPts val="0"/>
              </a:spcBef>
              <a:buFont typeface="Courier New" panose="02070309020205020404" pitchFamily="49" charset="0"/>
              <a:buChar char="o"/>
            </a:pPr>
            <a:r>
              <a:rPr lang="en-US" sz="2400" dirty="0">
                <a:ea typeface="Calibri" panose="020F0502020204030204" pitchFamily="34" charset="0"/>
              </a:rPr>
              <a:t>Additional unique features</a:t>
            </a:r>
          </a:p>
          <a:p>
            <a:endParaRPr lang="en-US" sz="3600" dirty="0"/>
          </a:p>
        </p:txBody>
      </p:sp>
      <p:sp>
        <p:nvSpPr>
          <p:cNvPr id="4" name="TextBox 3">
            <a:extLst>
              <a:ext uri="{FF2B5EF4-FFF2-40B4-BE49-F238E27FC236}">
                <a16:creationId xmlns:a16="http://schemas.microsoft.com/office/drawing/2014/main" id="{29138401-C5E4-EB12-3ED7-879C364B5727}"/>
              </a:ext>
            </a:extLst>
          </p:cNvPr>
          <p:cNvSpPr txBox="1"/>
          <p:nvPr/>
        </p:nvSpPr>
        <p:spPr>
          <a:xfrm>
            <a:off x="8534400" y="4648200"/>
            <a:ext cx="3124200" cy="1384995"/>
          </a:xfrm>
          <a:prstGeom prst="rect">
            <a:avLst/>
          </a:prstGeom>
          <a:noFill/>
        </p:spPr>
        <p:txBody>
          <a:bodyPr wrap="square">
            <a:spAutoFit/>
          </a:bodyPr>
          <a:lstStyle/>
          <a:p>
            <a:r>
              <a:rPr lang="en-US" sz="2800" dirty="0">
                <a:hlinkClick r:id="rId2"/>
              </a:rPr>
              <a:t>https://nhpbs.org/wild/Passeriformes.asp</a:t>
            </a:r>
            <a:r>
              <a:rPr lang="en-US" sz="2800" dirty="0"/>
              <a:t> </a:t>
            </a:r>
          </a:p>
        </p:txBody>
      </p:sp>
    </p:spTree>
    <p:extLst>
      <p:ext uri="{BB962C8B-B14F-4D97-AF65-F5344CB8AC3E}">
        <p14:creationId xmlns:p14="http://schemas.microsoft.com/office/powerpoint/2010/main" val="1555509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FAF2-07E4-4DE6-8B33-41A8F0ECC783}"/>
              </a:ext>
            </a:extLst>
          </p:cNvPr>
          <p:cNvSpPr>
            <a:spLocks noGrp="1"/>
          </p:cNvSpPr>
          <p:nvPr>
            <p:ph type="title"/>
          </p:nvPr>
        </p:nvSpPr>
        <p:spPr>
          <a:xfrm>
            <a:off x="1981200" y="274639"/>
            <a:ext cx="8229600" cy="767895"/>
          </a:xfrm>
        </p:spPr>
        <p:txBody>
          <a:bodyPr/>
          <a:lstStyle/>
          <a:p>
            <a:r>
              <a:rPr lang="en-US" dirty="0"/>
              <a:t>Bird Presentations</a:t>
            </a:r>
          </a:p>
        </p:txBody>
      </p:sp>
      <p:sp>
        <p:nvSpPr>
          <p:cNvPr id="3" name="Content Placeholder 2">
            <a:extLst>
              <a:ext uri="{FF2B5EF4-FFF2-40B4-BE49-F238E27FC236}">
                <a16:creationId xmlns:a16="http://schemas.microsoft.com/office/drawing/2014/main" id="{9EC2690B-8D7F-4C5F-BE6A-8CA430A79576}"/>
              </a:ext>
            </a:extLst>
          </p:cNvPr>
          <p:cNvSpPr>
            <a:spLocks noGrp="1"/>
          </p:cNvSpPr>
          <p:nvPr>
            <p:ph idx="1"/>
          </p:nvPr>
        </p:nvSpPr>
        <p:spPr>
          <a:xfrm>
            <a:off x="533400" y="1069068"/>
            <a:ext cx="8534400" cy="5562600"/>
          </a:xfrm>
        </p:spPr>
        <p:txBody>
          <a:bodyPr>
            <a:noAutofit/>
          </a:bodyPr>
          <a:lstStyle/>
          <a:p>
            <a:pPr>
              <a:spcBef>
                <a:spcPts val="0"/>
              </a:spcBef>
              <a:buFont typeface="Symbol" panose="05050102010706020507" pitchFamily="18" charset="2"/>
              <a:buChar char=""/>
            </a:pPr>
            <a:r>
              <a:rPr lang="en-US" sz="2400" dirty="0">
                <a:ea typeface="Calibri" panose="020F0502020204030204" pitchFamily="34" charset="0"/>
              </a:rPr>
              <a:t>Pick families</a:t>
            </a:r>
          </a:p>
          <a:p>
            <a:pPr>
              <a:spcBef>
                <a:spcPts val="0"/>
              </a:spcBef>
              <a:buFont typeface="Symbol" panose="05050102010706020507" pitchFamily="18" charset="2"/>
              <a:buChar char=""/>
            </a:pPr>
            <a:endParaRPr lang="en-US" sz="2400" dirty="0">
              <a:ea typeface="Calibri" panose="020F0502020204030204" pitchFamily="34" charset="0"/>
            </a:endParaRPr>
          </a:p>
          <a:p>
            <a:pPr>
              <a:spcBef>
                <a:spcPts val="0"/>
              </a:spcBef>
              <a:buFont typeface="Symbol" panose="05050102010706020507" pitchFamily="18" charset="2"/>
              <a:buChar char=""/>
            </a:pPr>
            <a:r>
              <a:rPr lang="en-US" sz="2400" dirty="0">
                <a:ea typeface="Calibri" panose="020F0502020204030204" pitchFamily="34" charset="0"/>
              </a:rPr>
              <a:t>Presentation order will be randomly chosen (start Friday)</a:t>
            </a:r>
          </a:p>
          <a:p>
            <a:pPr>
              <a:spcBef>
                <a:spcPts val="0"/>
              </a:spcBef>
              <a:buFont typeface="Symbol" panose="05050102010706020507" pitchFamily="18" charset="2"/>
              <a:buChar char=""/>
            </a:pPr>
            <a:endParaRPr lang="en-US" sz="2400" dirty="0">
              <a:ea typeface="Calibri" panose="020F0502020204030204" pitchFamily="34" charset="0"/>
            </a:endParaRPr>
          </a:p>
          <a:p>
            <a:pPr>
              <a:spcBef>
                <a:spcPts val="0"/>
              </a:spcBef>
              <a:buFont typeface="Symbol" panose="05050102010706020507" pitchFamily="18" charset="2"/>
              <a:buChar char=""/>
            </a:pPr>
            <a:r>
              <a:rPr lang="en-US" sz="2400" dirty="0">
                <a:ea typeface="Calibri" panose="020F0502020204030204" pitchFamily="34" charset="0"/>
              </a:rPr>
              <a:t>Presentations should mimic one of mine (</a:t>
            </a:r>
            <a:r>
              <a:rPr lang="en-US" sz="2400" dirty="0">
                <a:solidFill>
                  <a:schemeClr val="accent6">
                    <a:lumMod val="75000"/>
                  </a:schemeClr>
                </a:solidFill>
                <a:ea typeface="Calibri" panose="020F0502020204030204" pitchFamily="34" charset="0"/>
              </a:rPr>
              <a:t>meaning?</a:t>
            </a:r>
            <a:r>
              <a:rPr lang="en-US" sz="2400" dirty="0">
                <a:ea typeface="Calibri" panose="020F0502020204030204" pitchFamily="34" charset="0"/>
              </a:rPr>
              <a:t>)</a:t>
            </a:r>
            <a:endParaRPr lang="en-US" sz="2000" dirty="0">
              <a:ea typeface="Calibri" panose="020F0502020204030204" pitchFamily="34" charset="0"/>
            </a:endParaRPr>
          </a:p>
          <a:p>
            <a:endParaRPr lang="en-US" sz="3600" dirty="0"/>
          </a:p>
        </p:txBody>
      </p:sp>
      <p:sp>
        <p:nvSpPr>
          <p:cNvPr id="4" name="TextBox 3">
            <a:extLst>
              <a:ext uri="{FF2B5EF4-FFF2-40B4-BE49-F238E27FC236}">
                <a16:creationId xmlns:a16="http://schemas.microsoft.com/office/drawing/2014/main" id="{29138401-C5E4-EB12-3ED7-879C364B5727}"/>
              </a:ext>
            </a:extLst>
          </p:cNvPr>
          <p:cNvSpPr txBox="1"/>
          <p:nvPr/>
        </p:nvSpPr>
        <p:spPr>
          <a:xfrm>
            <a:off x="8534400" y="4648200"/>
            <a:ext cx="3124200" cy="1384995"/>
          </a:xfrm>
          <a:prstGeom prst="rect">
            <a:avLst/>
          </a:prstGeom>
          <a:noFill/>
        </p:spPr>
        <p:txBody>
          <a:bodyPr wrap="square">
            <a:spAutoFit/>
          </a:bodyPr>
          <a:lstStyle/>
          <a:p>
            <a:r>
              <a:rPr lang="en-US" sz="2800" dirty="0">
                <a:hlinkClick r:id="rId2"/>
              </a:rPr>
              <a:t>https://nhpbs.org/wild/Passeriformes.asp</a:t>
            </a:r>
            <a:r>
              <a:rPr lang="en-US" sz="2800" dirty="0"/>
              <a:t> </a:t>
            </a:r>
          </a:p>
        </p:txBody>
      </p:sp>
    </p:spTree>
    <p:extLst>
      <p:ext uri="{BB962C8B-B14F-4D97-AF65-F5344CB8AC3E}">
        <p14:creationId xmlns:p14="http://schemas.microsoft.com/office/powerpoint/2010/main" val="40458901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err="1"/>
              <a:t>Passeridae</a:t>
            </a:r>
            <a:r>
              <a:rPr lang="en-US" dirty="0"/>
              <a:t>/</a:t>
            </a:r>
            <a:r>
              <a:rPr lang="en-US" dirty="0" err="1"/>
              <a:t>Emberizidae</a:t>
            </a:r>
            <a:r>
              <a:rPr lang="en-US" dirty="0"/>
              <a:t> (family)</a:t>
            </a:r>
            <a:endParaRPr lang="en-GB" dirty="0"/>
          </a:p>
        </p:txBody>
      </p:sp>
      <p:pic>
        <p:nvPicPr>
          <p:cNvPr id="3074" name="Picture 2" descr="https://upload.wikimedia.org/wikipedia/commons/f/f5/House_Sparrow_mar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60"/>
          <a:stretch/>
        </p:blipFill>
        <p:spPr bwMode="auto">
          <a:xfrm flipH="1">
            <a:off x="1676401" y="914400"/>
            <a:ext cx="348240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allaboutbirds.org/guide/PHOTO/LARGE/song_sparrow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1066800"/>
            <a:ext cx="404812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9/92/White-crowned-Sp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9730" y="4026521"/>
            <a:ext cx="4293870" cy="286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60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dvg4ol0hclm7o.cloudfront.net/content/royprsb/281/1779/20132780/F2.large.jpg?width=800&amp;height=600&amp;carousel=1"/>
          <p:cNvPicPr>
            <a:picLocks noChangeAspect="1" noChangeArrowheads="1"/>
          </p:cNvPicPr>
          <p:nvPr/>
        </p:nvPicPr>
        <p:blipFill rotWithShape="1">
          <a:blip r:embed="rId2">
            <a:extLst>
              <a:ext uri="{28A0092B-C50C-407E-A947-70E740481C1C}">
                <a14:useLocalDpi xmlns:a14="http://schemas.microsoft.com/office/drawing/2010/main" val="0"/>
              </a:ext>
            </a:extLst>
          </a:blip>
          <a:srcRect b="66833"/>
          <a:stretch/>
        </p:blipFill>
        <p:spPr bwMode="auto">
          <a:xfrm>
            <a:off x="1600201" y="2286001"/>
            <a:ext cx="8933525" cy="3652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6324600"/>
            <a:ext cx="3498394" cy="369332"/>
          </a:xfrm>
          <a:prstGeom prst="rect">
            <a:avLst/>
          </a:prstGeom>
          <a:noFill/>
        </p:spPr>
        <p:txBody>
          <a:bodyPr wrap="none" rtlCol="0">
            <a:spAutoFit/>
          </a:bodyPr>
          <a:lstStyle/>
          <a:p>
            <a:r>
              <a:rPr lang="en-US" dirty="0"/>
              <a:t>Wright et al. 2013. Proc. Roy. Soc. B</a:t>
            </a:r>
            <a:endParaRPr lang="en-GB" dirty="0"/>
          </a:p>
        </p:txBody>
      </p:sp>
      <p:sp>
        <p:nvSpPr>
          <p:cNvPr id="2" name="TextBox 1"/>
          <p:cNvSpPr txBox="1"/>
          <p:nvPr/>
        </p:nvSpPr>
        <p:spPr>
          <a:xfrm>
            <a:off x="3534667" y="457201"/>
            <a:ext cx="5064593" cy="830997"/>
          </a:xfrm>
          <a:prstGeom prst="rect">
            <a:avLst/>
          </a:prstGeom>
          <a:noFill/>
        </p:spPr>
        <p:txBody>
          <a:bodyPr wrap="none" rtlCol="0">
            <a:spAutoFit/>
          </a:bodyPr>
          <a:lstStyle/>
          <a:p>
            <a:pPr algn="ctr"/>
            <a:r>
              <a:rPr lang="en-US" sz="4800" dirty="0"/>
              <a:t>Flight and genomes</a:t>
            </a:r>
          </a:p>
        </p:txBody>
      </p:sp>
      <p:sp>
        <p:nvSpPr>
          <p:cNvPr id="3" name="TextBox 2">
            <a:extLst>
              <a:ext uri="{FF2B5EF4-FFF2-40B4-BE49-F238E27FC236}">
                <a16:creationId xmlns:a16="http://schemas.microsoft.com/office/drawing/2014/main" id="{1A9C3671-D36D-4C6A-B9DB-22FC4E759213}"/>
              </a:ext>
            </a:extLst>
          </p:cNvPr>
          <p:cNvSpPr txBox="1"/>
          <p:nvPr/>
        </p:nvSpPr>
        <p:spPr>
          <a:xfrm>
            <a:off x="1981200" y="1723846"/>
            <a:ext cx="6830460" cy="369332"/>
          </a:xfrm>
          <a:prstGeom prst="rect">
            <a:avLst/>
          </a:prstGeom>
          <a:noFill/>
        </p:spPr>
        <p:txBody>
          <a:bodyPr wrap="none" rtlCol="0">
            <a:spAutoFit/>
          </a:bodyPr>
          <a:lstStyle/>
          <a:p>
            <a:r>
              <a:rPr lang="en-US" dirty="0"/>
              <a:t>Different colored dots are various bird orders (e.g. blue Passeriformes)</a:t>
            </a:r>
          </a:p>
        </p:txBody>
      </p:sp>
    </p:spTree>
    <p:extLst>
      <p:ext uri="{BB962C8B-B14F-4D97-AF65-F5344CB8AC3E}">
        <p14:creationId xmlns:p14="http://schemas.microsoft.com/office/powerpoint/2010/main" val="245793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egg brooding posture oviraptorosa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5193"/>
            <a:ext cx="4701363" cy="36024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unmaskingevolution.com/images/nes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4191000"/>
            <a:ext cx="8306633"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70871" y="3878521"/>
            <a:ext cx="3809761" cy="369332"/>
          </a:xfrm>
          <a:prstGeom prst="rect">
            <a:avLst/>
          </a:prstGeom>
          <a:noFill/>
        </p:spPr>
        <p:txBody>
          <a:bodyPr wrap="none" rtlCol="0">
            <a:spAutoFit/>
          </a:bodyPr>
          <a:lstStyle/>
          <a:p>
            <a:r>
              <a:rPr lang="en-US" dirty="0"/>
              <a:t>June 2017 – Temp of eggs determined!</a:t>
            </a:r>
          </a:p>
        </p:txBody>
      </p:sp>
      <p:sp>
        <p:nvSpPr>
          <p:cNvPr id="3" name="Rectangle 2"/>
          <p:cNvSpPr/>
          <p:nvPr/>
        </p:nvSpPr>
        <p:spPr>
          <a:xfrm>
            <a:off x="6957445" y="155193"/>
            <a:ext cx="3558988" cy="400110"/>
          </a:xfrm>
          <a:prstGeom prst="rect">
            <a:avLst/>
          </a:prstGeom>
        </p:spPr>
        <p:txBody>
          <a:bodyPr wrap="none">
            <a:spAutoFit/>
          </a:bodyPr>
          <a:lstStyle/>
          <a:p>
            <a:r>
              <a:rPr lang="en-US" sz="2000" dirty="0" err="1">
                <a:solidFill>
                  <a:schemeClr val="bg1"/>
                </a:solidFill>
                <a:latin typeface="Arial" panose="020B0604020202020204" pitchFamily="34" charset="0"/>
              </a:rPr>
              <a:t>Oviraptosaur</a:t>
            </a:r>
            <a:r>
              <a:rPr lang="en-US" sz="2000" dirty="0">
                <a:solidFill>
                  <a:schemeClr val="bg1"/>
                </a:solidFill>
                <a:latin typeface="Arial" panose="020B0604020202020204" pitchFamily="34" charset="0"/>
              </a:rPr>
              <a:t> “egg thief lizard”</a:t>
            </a:r>
            <a:endParaRPr lang="en-US" sz="2000" dirty="0">
              <a:solidFill>
                <a:schemeClr val="bg1"/>
              </a:solidFill>
            </a:endParaRPr>
          </a:p>
        </p:txBody>
      </p:sp>
      <p:pic>
        <p:nvPicPr>
          <p:cNvPr id="4100" name="Picture 4" descr="Image result for brood p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2902" y="727145"/>
            <a:ext cx="3558988" cy="280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upload.wikimedia.org/wikipedia/commons/thumb/7/77/Caribbean_Flamingo2_%28Phoenicopterus_ruber%29_%280424%29_-_Relic38.jpg/760px-Caribbean_Flamingo2_%28Phoenicopterus_ruber%29_%280424%29_-_Relic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53340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f.tqn.com/y/birding/1/S/f/V/-/-/sleeping-bi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229" y="2662108"/>
            <a:ext cx="5915971" cy="394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065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inside bird b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53126"/>
            <a:ext cx="60960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inside bird beak"/>
          <p:cNvPicPr>
            <a:picLocks noChangeAspect="1" noChangeArrowheads="1"/>
          </p:cNvPicPr>
          <p:nvPr/>
        </p:nvPicPr>
        <p:blipFill rotWithShape="1">
          <a:blip r:embed="rId3">
            <a:extLst>
              <a:ext uri="{28A0092B-C50C-407E-A947-70E740481C1C}">
                <a14:useLocalDpi xmlns:a14="http://schemas.microsoft.com/office/drawing/2010/main" val="0"/>
              </a:ext>
            </a:extLst>
          </a:blip>
          <a:srcRect l="31624" r="5128"/>
          <a:stretch/>
        </p:blipFill>
        <p:spPr bwMode="auto">
          <a:xfrm>
            <a:off x="0" y="0"/>
            <a:ext cx="4210051" cy="56750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ere bi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138" y="-21771"/>
            <a:ext cx="3008862" cy="268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72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73B0-7103-4FBE-B587-ADF677D42C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567FD5-2251-401C-BA87-BE8F901EB9C5}"/>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D08CDA70-DC35-4C5A-A35C-6942D27313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4" t="13334" r="1168" b="5555"/>
          <a:stretch/>
        </p:blipFill>
        <p:spPr bwMode="auto">
          <a:xfrm>
            <a:off x="1539834" y="129988"/>
            <a:ext cx="9219156" cy="65980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466B49-F727-4F81-99A3-653ADD8B7A0D}"/>
              </a:ext>
            </a:extLst>
          </p:cNvPr>
          <p:cNvSpPr txBox="1"/>
          <p:nvPr/>
        </p:nvSpPr>
        <p:spPr>
          <a:xfrm>
            <a:off x="1541786" y="222033"/>
            <a:ext cx="4607626" cy="646331"/>
          </a:xfrm>
          <a:prstGeom prst="rect">
            <a:avLst/>
          </a:prstGeom>
          <a:noFill/>
        </p:spPr>
        <p:txBody>
          <a:bodyPr wrap="square">
            <a:spAutoFit/>
          </a:bodyPr>
          <a:lstStyle/>
          <a:p>
            <a:r>
              <a:rPr lang="en-US" dirty="0">
                <a:hlinkClick r:id="rId4"/>
              </a:rPr>
              <a:t>https://www.youtube.com/watch?v=EUEKIQCUJlM</a:t>
            </a:r>
            <a:r>
              <a:rPr lang="en-US" dirty="0"/>
              <a:t> </a:t>
            </a:r>
          </a:p>
        </p:txBody>
      </p:sp>
    </p:spTree>
    <p:extLst>
      <p:ext uri="{BB962C8B-B14F-4D97-AF65-F5344CB8AC3E}">
        <p14:creationId xmlns:p14="http://schemas.microsoft.com/office/powerpoint/2010/main" val="4046085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pageresource.com/wallpapers/wallpaper/beautiful-bird-sitting-on-branch-hd-bird-animal.jpg"/>
          <p:cNvPicPr>
            <a:picLocks noChangeAspect="1" noChangeArrowheads="1"/>
          </p:cNvPicPr>
          <p:nvPr/>
        </p:nvPicPr>
        <p:blipFill rotWithShape="1">
          <a:blip r:embed="rId2">
            <a:extLst>
              <a:ext uri="{28A0092B-C50C-407E-A947-70E740481C1C}">
                <a14:useLocalDpi xmlns:a14="http://schemas.microsoft.com/office/drawing/2010/main" val="0"/>
              </a:ext>
            </a:extLst>
          </a:blip>
          <a:srcRect l="35000" r="8929"/>
          <a:stretch/>
        </p:blipFill>
        <p:spPr bwMode="auto">
          <a:xfrm>
            <a:off x="2895600" y="218406"/>
            <a:ext cx="6618514" cy="663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9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9601" y="381001"/>
            <a:ext cx="3307637" cy="769441"/>
          </a:xfrm>
          <a:prstGeom prst="rect">
            <a:avLst/>
          </a:prstGeom>
          <a:noFill/>
        </p:spPr>
        <p:txBody>
          <a:bodyPr wrap="none" rtlCol="0">
            <a:spAutoFit/>
          </a:bodyPr>
          <a:lstStyle/>
          <a:p>
            <a:r>
              <a:rPr lang="en-US" sz="4400" dirty="0"/>
              <a:t>Modern Birds</a:t>
            </a:r>
            <a:endParaRPr lang="en-GB" sz="4400" dirty="0"/>
          </a:p>
        </p:txBody>
      </p:sp>
      <p:pic>
        <p:nvPicPr>
          <p:cNvPr id="2050" name="Picture 2" descr="http://kristenheaven.com/cdn/2015/03/17/again-these-were-two-perfectly-focused-shots-taken-in-mid-flight-that-f86ae0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3470108"/>
            <a:ext cx="47625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2.bp.blogspot.com/-HfO8vKQYs-s/UxCI8vfE7RI/AAAAAAAAA2g/Fzhr5NCFy7o/s1600/Feathers+%28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418" y="-273220"/>
            <a:ext cx="9144000" cy="374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472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752334" y="229253"/>
            <a:ext cx="8687335" cy="5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1" tIns="45701" rIns="91401" bIns="45701" anchor="ctr"/>
          <a:lstStyle/>
          <a:p>
            <a:pPr algn="ctr" defTabSz="910019"/>
            <a:r>
              <a:rPr lang="en-US" sz="4400" b="1" dirty="0">
                <a:solidFill>
                  <a:srgbClr val="FF0000"/>
                </a:solidFill>
                <a:latin typeface="Arial" charset="0"/>
              </a:rPr>
              <a:t>Evolution of Feathers</a:t>
            </a:r>
          </a:p>
        </p:txBody>
      </p:sp>
      <p:sp>
        <p:nvSpPr>
          <p:cNvPr id="5" name="TextBox 4">
            <a:extLst>
              <a:ext uri="{FF2B5EF4-FFF2-40B4-BE49-F238E27FC236}">
                <a16:creationId xmlns:a16="http://schemas.microsoft.com/office/drawing/2014/main" id="{140C9054-180B-7539-CDBA-19B2163F73A1}"/>
              </a:ext>
            </a:extLst>
          </p:cNvPr>
          <p:cNvSpPr txBox="1"/>
          <p:nvPr/>
        </p:nvSpPr>
        <p:spPr>
          <a:xfrm>
            <a:off x="762000" y="1905506"/>
            <a:ext cx="10896600" cy="3046988"/>
          </a:xfrm>
          <a:prstGeom prst="rect">
            <a:avLst/>
          </a:prstGeom>
          <a:noFill/>
        </p:spPr>
        <p:txBody>
          <a:bodyPr wrap="square">
            <a:spAutoFit/>
          </a:bodyPr>
          <a:lstStyle/>
          <a:p>
            <a:r>
              <a:rPr lang="en-US" sz="4800" dirty="0"/>
              <a:t>“The sight of a feather in a peacock’s tail, whenever I gaze at it, makes me sick!” </a:t>
            </a:r>
          </a:p>
          <a:p>
            <a:endParaRPr lang="en-US" sz="4800" dirty="0"/>
          </a:p>
          <a:p>
            <a:r>
              <a:rPr lang="en-US" sz="4800" dirty="0"/>
              <a:t>Charles Darwin, 1860</a:t>
            </a:r>
          </a:p>
        </p:txBody>
      </p:sp>
    </p:spTree>
    <p:extLst>
      <p:ext uri="{BB962C8B-B14F-4D97-AF65-F5344CB8AC3E}">
        <p14:creationId xmlns:p14="http://schemas.microsoft.com/office/powerpoint/2010/main" val="136121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2" descr="1086l"/>
          <p:cNvPicPr>
            <a:picLocks noChangeAspect="1" noChangeArrowheads="1"/>
          </p:cNvPicPr>
          <p:nvPr/>
        </p:nvPicPr>
        <p:blipFill>
          <a:blip r:embed="rId2">
            <a:extLst>
              <a:ext uri="{28A0092B-C50C-407E-A947-70E740481C1C}">
                <a14:useLocalDpi xmlns:a14="http://schemas.microsoft.com/office/drawing/2010/main" val="0"/>
              </a:ext>
            </a:extLst>
          </a:blip>
          <a:srcRect t="13197"/>
          <a:stretch>
            <a:fillRect/>
          </a:stretch>
        </p:blipFill>
        <p:spPr bwMode="auto">
          <a:xfrm>
            <a:off x="6248401" y="35417"/>
            <a:ext cx="5797896" cy="377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1"/>
          <p:cNvSpPr txBox="1">
            <a:spLocks noChangeArrowheads="1"/>
          </p:cNvSpPr>
          <p:nvPr/>
        </p:nvSpPr>
        <p:spPr bwMode="auto">
          <a:xfrm>
            <a:off x="1441296" y="152400"/>
            <a:ext cx="3257673" cy="6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400" b="1" dirty="0">
                <a:latin typeface="Arial" charset="0"/>
                <a:cs typeface="Arial" charset="0"/>
              </a:rPr>
              <a:t>Archaeopteryx</a:t>
            </a:r>
          </a:p>
        </p:txBody>
      </p:sp>
      <p:pic>
        <p:nvPicPr>
          <p:cNvPr id="8" name="Picture 7" descr="http://cache2.artprintimages.com/lrg/26/2631/DH2MD00Z.jpg"/>
          <p:cNvPicPr>
            <a:picLocks noChangeAspect="1" noChangeArrowheads="1"/>
          </p:cNvPicPr>
          <p:nvPr/>
        </p:nvPicPr>
        <p:blipFill>
          <a:blip r:embed="rId3">
            <a:extLst>
              <a:ext uri="{28A0092B-C50C-407E-A947-70E740481C1C}">
                <a14:useLocalDpi xmlns:a14="http://schemas.microsoft.com/office/drawing/2010/main" val="0"/>
              </a:ext>
            </a:extLst>
          </a:blip>
          <a:srcRect t="-2" b="1968"/>
          <a:stretch>
            <a:fillRect/>
          </a:stretch>
        </p:blipFill>
        <p:spPr bwMode="auto">
          <a:xfrm>
            <a:off x="136044" y="940443"/>
            <a:ext cx="4698969" cy="573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40591F-0FDF-2B80-7765-9C9274BCE919}"/>
              </a:ext>
            </a:extLst>
          </p:cNvPr>
          <p:cNvSpPr txBox="1"/>
          <p:nvPr/>
        </p:nvSpPr>
        <p:spPr>
          <a:xfrm>
            <a:off x="5867400" y="5410200"/>
            <a:ext cx="5410200" cy="1200329"/>
          </a:xfrm>
          <a:prstGeom prst="rect">
            <a:avLst/>
          </a:prstGeom>
          <a:noFill/>
        </p:spPr>
        <p:txBody>
          <a:bodyPr wrap="square" rtlCol="0">
            <a:spAutoFit/>
          </a:bodyPr>
          <a:lstStyle/>
          <a:p>
            <a:r>
              <a:rPr lang="en-US" sz="3600" dirty="0"/>
              <a:t>Mix of reptile and bird-like traits. </a:t>
            </a:r>
            <a:r>
              <a:rPr lang="en-US" sz="3600" dirty="0">
                <a:solidFill>
                  <a:schemeClr val="accent6">
                    <a:lumMod val="75000"/>
                  </a:schemeClr>
                </a:solidFill>
              </a:rPr>
              <a:t>What are they?</a:t>
            </a:r>
          </a:p>
        </p:txBody>
      </p:sp>
      <p:sp>
        <p:nvSpPr>
          <p:cNvPr id="4" name="TextBox 3">
            <a:extLst>
              <a:ext uri="{FF2B5EF4-FFF2-40B4-BE49-F238E27FC236}">
                <a16:creationId xmlns:a16="http://schemas.microsoft.com/office/drawing/2014/main" id="{2A3AC5EE-F393-C351-D3F2-80862498E3A2}"/>
              </a:ext>
            </a:extLst>
          </p:cNvPr>
          <p:cNvSpPr txBox="1"/>
          <p:nvPr/>
        </p:nvSpPr>
        <p:spPr>
          <a:xfrm>
            <a:off x="5181600" y="3842968"/>
            <a:ext cx="6781800" cy="2308324"/>
          </a:xfrm>
          <a:prstGeom prst="rect">
            <a:avLst/>
          </a:prstGeom>
          <a:noFill/>
        </p:spPr>
        <p:txBody>
          <a:bodyPr wrap="square">
            <a:spAutoFit/>
          </a:bodyPr>
          <a:lstStyle/>
          <a:p>
            <a:pPr>
              <a:buNone/>
            </a:pPr>
            <a:r>
              <a:rPr lang="en-US" sz="2400" dirty="0">
                <a:effectLst/>
              </a:rPr>
              <a:t>"That strange bird, Archaeopteryx, with a long lizard-like tail, bearing a pair of feathers on each joint, and with its wings furnished with two free claws... scarcely any discovery has been made showing more plainly than this the close affinity between birds and reptiles.”</a:t>
            </a:r>
          </a:p>
        </p:txBody>
      </p:sp>
    </p:spTree>
    <p:extLst>
      <p:ext uri="{BB962C8B-B14F-4D97-AF65-F5344CB8AC3E}">
        <p14:creationId xmlns:p14="http://schemas.microsoft.com/office/powerpoint/2010/main" val="15937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csus.edu/indiv/k/kusnickj/Geology105/hadrosaur_heads_small.jpg"/>
          <p:cNvPicPr>
            <a:picLocks noChangeAspect="1" noChangeArrowheads="1"/>
          </p:cNvPicPr>
          <p:nvPr/>
        </p:nvPicPr>
        <p:blipFill>
          <a:blip r:embed="rId2" cstate="print"/>
          <a:srcRect/>
          <a:stretch>
            <a:fillRect/>
          </a:stretch>
        </p:blipFill>
        <p:spPr>
          <a:xfrm>
            <a:off x="7487802" y="228601"/>
            <a:ext cx="3120093" cy="4168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981200" y="0"/>
            <a:ext cx="5181600" cy="1143000"/>
          </a:xfrm>
        </p:spPr>
        <p:txBody>
          <a:bodyPr>
            <a:normAutofit/>
          </a:bodyPr>
          <a:lstStyle/>
          <a:p>
            <a:r>
              <a:rPr lang="en-US" dirty="0"/>
              <a:t>Dinosaur Groups</a:t>
            </a:r>
            <a:endParaRPr lang="en-GB" dirty="0"/>
          </a:p>
        </p:txBody>
      </p:sp>
      <p:pic>
        <p:nvPicPr>
          <p:cNvPr id="4" name="Picture 6" descr="Pachycephalosauru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a:xfrm>
            <a:off x="9045795" y="4458913"/>
            <a:ext cx="3124200" cy="2238040"/>
          </a:xfrm>
          <a:prstGeom prst="rect">
            <a:avLst/>
          </a:prstGeom>
          <a:noFill/>
        </p:spPr>
      </p:pic>
      <p:pic>
        <p:nvPicPr>
          <p:cNvPr id="5" name="Picture 8" descr="Dinosaurs with three horn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a:xfrm>
            <a:off x="4626311" y="4516782"/>
            <a:ext cx="4267200" cy="2341218"/>
          </a:xfrm>
          <a:prstGeom prst="rect">
            <a:avLst/>
          </a:prstGeom>
          <a:noFill/>
        </p:spPr>
      </p:pic>
      <p:pic>
        <p:nvPicPr>
          <p:cNvPr id="7" name="Picture 2" descr="http://www1.appstate.edu/~hagemansj/CourseWebFiles/Dinosaurs/Stegosaur.jpg"/>
          <p:cNvPicPr>
            <a:picLocks noChangeAspect="1" noChangeArrowheads="1"/>
          </p:cNvPicPr>
          <p:nvPr/>
        </p:nvPicPr>
        <p:blipFill>
          <a:blip r:embed="rId5" cstate="print">
            <a:clrChange>
              <a:clrFrom>
                <a:srgbClr val="FFFFFF"/>
              </a:clrFrom>
              <a:clrTo>
                <a:srgbClr val="FFFFFF">
                  <a:alpha val="0"/>
                </a:srgbClr>
              </a:clrTo>
            </a:clrChange>
          </a:blip>
          <a:srcRect r="3852"/>
          <a:stretch>
            <a:fillRect/>
          </a:stretch>
        </p:blipFill>
        <p:spPr>
          <a:xfrm>
            <a:off x="228600" y="2756531"/>
            <a:ext cx="4267200" cy="2821402"/>
          </a:xfrm>
          <a:prstGeom prst="rect">
            <a:avLst/>
          </a:prstGeom>
          <a:noFill/>
        </p:spPr>
      </p:pic>
      <p:pic>
        <p:nvPicPr>
          <p:cNvPr id="8" name="Picture 4" descr="http://www1.appstate.edu/~hagemansj/CourseWebFiles/Dinosaurs/Ankylosaur.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a:xfrm>
            <a:off x="1219200" y="915817"/>
            <a:ext cx="4344551" cy="1908499"/>
          </a:xfrm>
          <a:prstGeom prst="rect">
            <a:avLst/>
          </a:prstGeom>
          <a:noFill/>
        </p:spPr>
      </p:pic>
    </p:spTree>
    <p:extLst>
      <p:ext uri="{BB962C8B-B14F-4D97-AF65-F5344CB8AC3E}">
        <p14:creationId xmlns:p14="http://schemas.microsoft.com/office/powerpoint/2010/main" val="7416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1013" y="16883"/>
            <a:ext cx="6764348" cy="792451"/>
          </a:xfrm>
          <a:prstGeom prst="rect">
            <a:avLst/>
          </a:prstGeom>
          <a:noFill/>
        </p:spPr>
        <p:txBody>
          <a:bodyPr wrap="square" lIns="102577" tIns="51289" rIns="102577" bIns="51289" rtlCol="0">
            <a:spAutoFit/>
          </a:bodyPr>
          <a:lstStyle/>
          <a:p>
            <a:pPr algn="ctr"/>
            <a:r>
              <a:rPr lang="en-US" sz="4500" dirty="0">
                <a:latin typeface="Arial" pitchFamily="34" charset="0"/>
                <a:cs typeface="Arial" pitchFamily="34" charset="0"/>
              </a:rPr>
              <a:t>Problems:</a:t>
            </a:r>
          </a:p>
        </p:txBody>
      </p:sp>
      <p:sp>
        <p:nvSpPr>
          <p:cNvPr id="3" name="TextBox 2"/>
          <p:cNvSpPr txBox="1"/>
          <p:nvPr/>
        </p:nvSpPr>
        <p:spPr>
          <a:xfrm>
            <a:off x="914401" y="1211124"/>
            <a:ext cx="7825766" cy="5089560"/>
          </a:xfrm>
          <a:prstGeom prst="rect">
            <a:avLst/>
          </a:prstGeom>
          <a:noFill/>
        </p:spPr>
        <p:txBody>
          <a:bodyPr wrap="square" lIns="102577" tIns="51289" rIns="102577" bIns="51289" rtlCol="0">
            <a:spAutoFit/>
          </a:bodyPr>
          <a:lstStyle/>
          <a:p>
            <a:pPr marL="384665" indent="-384665">
              <a:buFont typeface="Arial" pitchFamily="34" charset="0"/>
              <a:buChar char="•"/>
            </a:pPr>
            <a:r>
              <a:rPr lang="en-US" sz="3600" dirty="0">
                <a:latin typeface="Arial" pitchFamily="34" charset="0"/>
                <a:cs typeface="Arial" pitchFamily="34" charset="0"/>
              </a:rPr>
              <a:t>What about the pelvis?</a:t>
            </a:r>
          </a:p>
          <a:p>
            <a:pPr marL="384665" indent="-384665">
              <a:buFont typeface="Arial" pitchFamily="34" charset="0"/>
              <a:buChar char="•"/>
            </a:pPr>
            <a:endParaRPr lang="en-US" sz="3600" dirty="0">
              <a:latin typeface="Arial" pitchFamily="34" charset="0"/>
              <a:cs typeface="Arial" pitchFamily="34" charset="0"/>
            </a:endParaRPr>
          </a:p>
          <a:p>
            <a:pPr marL="384665" indent="-384665">
              <a:buFont typeface="Arial" pitchFamily="34" charset="0"/>
              <a:buChar char="•"/>
            </a:pPr>
            <a:r>
              <a:rPr lang="en-US" sz="3600" dirty="0">
                <a:latin typeface="Arial" pitchFamily="34" charset="0"/>
                <a:cs typeface="Arial" pitchFamily="34" charset="0"/>
              </a:rPr>
              <a:t>How did feathers arise?</a:t>
            </a:r>
          </a:p>
          <a:p>
            <a:pPr marL="384665" indent="-384665">
              <a:buFont typeface="Arial" pitchFamily="34" charset="0"/>
              <a:buChar char="•"/>
            </a:pPr>
            <a:endParaRPr lang="en-US" sz="3600" dirty="0">
              <a:latin typeface="Arial" pitchFamily="34" charset="0"/>
              <a:cs typeface="Arial" pitchFamily="34" charset="0"/>
            </a:endParaRPr>
          </a:p>
          <a:p>
            <a:pPr marL="384665" indent="-384665">
              <a:buFont typeface="Arial" pitchFamily="34" charset="0"/>
              <a:buChar char="•"/>
            </a:pPr>
            <a:r>
              <a:rPr lang="en-US" sz="3600" dirty="0">
                <a:latin typeface="Arial" pitchFamily="34" charset="0"/>
                <a:cs typeface="Arial" pitchFamily="34" charset="0"/>
              </a:rPr>
              <a:t>What was the function of feathers?</a:t>
            </a:r>
          </a:p>
          <a:p>
            <a:pPr marL="384665" indent="-384665">
              <a:buFont typeface="Arial" pitchFamily="34" charset="0"/>
              <a:buChar char="•"/>
            </a:pPr>
            <a:endParaRPr lang="en-US" sz="3600" dirty="0">
              <a:latin typeface="Arial" pitchFamily="34" charset="0"/>
              <a:cs typeface="Arial" pitchFamily="34" charset="0"/>
            </a:endParaRPr>
          </a:p>
          <a:p>
            <a:pPr marL="384665" indent="-384665">
              <a:buFont typeface="Arial" pitchFamily="34" charset="0"/>
              <a:buChar char="•"/>
            </a:pPr>
            <a:r>
              <a:rPr lang="en-US" sz="3600" dirty="0">
                <a:latin typeface="Arial" pitchFamily="34" charset="0"/>
                <a:cs typeface="Arial" pitchFamily="34" charset="0"/>
              </a:rPr>
              <a:t>Could these early “birds” fly?</a:t>
            </a:r>
          </a:p>
          <a:p>
            <a:pPr marL="384665" indent="-384665">
              <a:buFont typeface="Arial" pitchFamily="34" charset="0"/>
              <a:buChar char="•"/>
            </a:pPr>
            <a:endParaRPr lang="en-US" sz="3600" dirty="0">
              <a:latin typeface="Arial" pitchFamily="34" charset="0"/>
              <a:cs typeface="Arial" pitchFamily="34" charset="0"/>
            </a:endParaRPr>
          </a:p>
          <a:p>
            <a:pPr marL="384665" indent="-384665">
              <a:buFont typeface="Arial" pitchFamily="34" charset="0"/>
              <a:buChar char="•"/>
            </a:pPr>
            <a:r>
              <a:rPr lang="en-US" sz="3600" dirty="0">
                <a:latin typeface="Arial" pitchFamily="34" charset="0"/>
                <a:cs typeface="Arial" pitchFamily="34" charset="0"/>
              </a:rPr>
              <a:t>How did flight arise?</a:t>
            </a:r>
          </a:p>
        </p:txBody>
      </p:sp>
    </p:spTree>
    <p:extLst>
      <p:ext uri="{BB962C8B-B14F-4D97-AF65-F5344CB8AC3E}">
        <p14:creationId xmlns:p14="http://schemas.microsoft.com/office/powerpoint/2010/main" val="1549004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eople.eku.edu/ritchisong/554images/Beipiaosaurus_draw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09674"/>
            <a:ext cx="7890644" cy="5591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00.deviantart.net/a511/i/2012/212/4/7/shuvuuia_deserti_by_malvit-d59bey3.jpg"/>
          <p:cNvPicPr>
            <a:picLocks noChangeAspect="1" noChangeArrowheads="1"/>
          </p:cNvPicPr>
          <p:nvPr/>
        </p:nvPicPr>
        <p:blipFill rotWithShape="1">
          <a:blip r:embed="rId3">
            <a:extLst>
              <a:ext uri="{28A0092B-C50C-407E-A947-70E740481C1C}">
                <a14:useLocalDpi xmlns:a14="http://schemas.microsoft.com/office/drawing/2010/main" val="0"/>
              </a:ext>
            </a:extLst>
          </a:blip>
          <a:srcRect b="6589"/>
          <a:stretch/>
        </p:blipFill>
        <p:spPr bwMode="auto">
          <a:xfrm>
            <a:off x="26561" y="57150"/>
            <a:ext cx="6907639" cy="3901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5D7183-5DAA-3771-AA01-61273B0FB56F}"/>
              </a:ext>
            </a:extLst>
          </p:cNvPr>
          <p:cNvSpPr txBox="1"/>
          <p:nvPr/>
        </p:nvSpPr>
        <p:spPr>
          <a:xfrm>
            <a:off x="914400" y="5029200"/>
            <a:ext cx="3102131" cy="707886"/>
          </a:xfrm>
          <a:prstGeom prst="rect">
            <a:avLst/>
          </a:prstGeom>
          <a:noFill/>
        </p:spPr>
        <p:txBody>
          <a:bodyPr wrap="none" rtlCol="0">
            <a:spAutoFit/>
          </a:bodyPr>
          <a:lstStyle/>
          <a:p>
            <a:r>
              <a:rPr lang="en-US" sz="4000" i="1" dirty="0" err="1"/>
              <a:t>Beipiaosaurus</a:t>
            </a:r>
            <a:endParaRPr lang="en-US" sz="4000" i="1" dirty="0"/>
          </a:p>
        </p:txBody>
      </p:sp>
    </p:spTree>
    <p:extLst>
      <p:ext uri="{BB962C8B-B14F-4D97-AF65-F5344CB8AC3E}">
        <p14:creationId xmlns:p14="http://schemas.microsoft.com/office/powerpoint/2010/main" val="190470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earthmagazine.org/sites/earthmagazine.org/files/1324689397/i-2e3-7d9-a-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2" y="-18661"/>
            <a:ext cx="4175987" cy="689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p:cNvSpPr txBox="1">
            <a:spLocks noChangeArrowheads="1"/>
          </p:cNvSpPr>
          <p:nvPr/>
        </p:nvSpPr>
        <p:spPr bwMode="auto">
          <a:xfrm>
            <a:off x="838200" y="990600"/>
            <a:ext cx="2807228" cy="5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i="1" dirty="0" err="1">
                <a:latin typeface="Arial" charset="0"/>
                <a:cs typeface="Arial" charset="0"/>
              </a:rPr>
              <a:t>Sinosauropteryx</a:t>
            </a:r>
            <a:endParaRPr lang="en-US" sz="2800" i="1" dirty="0">
              <a:latin typeface="Arial" charset="0"/>
              <a:cs typeface="Arial" charset="0"/>
            </a:endParaRPr>
          </a:p>
        </p:txBody>
      </p:sp>
    </p:spTree>
    <p:extLst>
      <p:ext uri="{BB962C8B-B14F-4D97-AF65-F5344CB8AC3E}">
        <p14:creationId xmlns:p14="http://schemas.microsoft.com/office/powerpoint/2010/main" val="2253718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www.nhm.ac.uk/resources/nature-online/life/dinosaurs/dinosaur-directory/images/%5Creconstruction/small/Sinornithosau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78" y="457200"/>
            <a:ext cx="9019588"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www.staabstudios.com/images/sinornithosau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2868146"/>
            <a:ext cx="5714999" cy="37517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C67CCB-1121-447C-9582-5A35E7B32CD4}"/>
              </a:ext>
            </a:extLst>
          </p:cNvPr>
          <p:cNvSpPr txBox="1"/>
          <p:nvPr/>
        </p:nvSpPr>
        <p:spPr>
          <a:xfrm>
            <a:off x="1981200" y="4876800"/>
            <a:ext cx="3719288" cy="707886"/>
          </a:xfrm>
          <a:prstGeom prst="rect">
            <a:avLst/>
          </a:prstGeom>
          <a:noFill/>
        </p:spPr>
        <p:txBody>
          <a:bodyPr wrap="none" rtlCol="0">
            <a:spAutoFit/>
          </a:bodyPr>
          <a:lstStyle/>
          <a:p>
            <a:r>
              <a:rPr lang="en-US" sz="4000" i="1" dirty="0" err="1"/>
              <a:t>Sinornithosaurus</a:t>
            </a:r>
            <a:endParaRPr lang="en-US" sz="4000" i="1" dirty="0"/>
          </a:p>
        </p:txBody>
      </p:sp>
    </p:spTree>
    <p:extLst>
      <p:ext uri="{BB962C8B-B14F-4D97-AF65-F5344CB8AC3E}">
        <p14:creationId xmlns:p14="http://schemas.microsoft.com/office/powerpoint/2010/main" val="68468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Box 1"/>
          <p:cNvSpPr txBox="1">
            <a:spLocks noChangeArrowheads="1"/>
          </p:cNvSpPr>
          <p:nvPr/>
        </p:nvSpPr>
        <p:spPr bwMode="auto">
          <a:xfrm>
            <a:off x="3441637" y="101298"/>
            <a:ext cx="2079966" cy="41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1">
                <a:solidFill>
                  <a:schemeClr val="bg1"/>
                </a:solidFill>
                <a:latin typeface="Arial" charset="0"/>
                <a:cs typeface="Arial" charset="0"/>
              </a:rPr>
              <a:t>Sinosauropteryx</a:t>
            </a:r>
          </a:p>
        </p:txBody>
      </p:sp>
      <p:pic>
        <p:nvPicPr>
          <p:cNvPr id="102405" name="Picture 2" descr="anchiornis-artist"/>
          <p:cNvPicPr>
            <a:picLocks noChangeAspect="1" noChangeArrowheads="1"/>
          </p:cNvPicPr>
          <p:nvPr/>
        </p:nvPicPr>
        <p:blipFill>
          <a:blip r:embed="rId3">
            <a:lum bright="14000"/>
            <a:extLst>
              <a:ext uri="{28A0092B-C50C-407E-A947-70E740481C1C}">
                <a14:useLocalDpi xmlns:a14="http://schemas.microsoft.com/office/drawing/2010/main" val="0"/>
              </a:ext>
            </a:extLst>
          </a:blip>
          <a:srcRect l="3159" r="7121"/>
          <a:stretch>
            <a:fillRect/>
          </a:stretch>
        </p:blipFill>
        <p:spPr bwMode="auto">
          <a:xfrm>
            <a:off x="6323046" y="3598718"/>
            <a:ext cx="5273079" cy="318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952" y="33768"/>
            <a:ext cx="3639048" cy="343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7" name="TextBox 7"/>
          <p:cNvSpPr txBox="1">
            <a:spLocks noChangeArrowheads="1"/>
          </p:cNvSpPr>
          <p:nvPr/>
        </p:nvSpPr>
        <p:spPr bwMode="auto">
          <a:xfrm>
            <a:off x="8493492" y="3598718"/>
            <a:ext cx="1518053" cy="41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1">
                <a:latin typeface="Arial" charset="0"/>
                <a:cs typeface="Arial" charset="0"/>
              </a:rPr>
              <a:t>Microraptor</a:t>
            </a:r>
          </a:p>
        </p:txBody>
      </p:sp>
      <p:pic>
        <p:nvPicPr>
          <p:cNvPr id="8" name="Picture 4" descr="http://www.brightsideofnews.com/Data/2012_3_9/Velociraptors-Baby-Brother-Provides-Science-with-Clues/Microraptor_6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4820" y="1412831"/>
            <a:ext cx="3949437" cy="465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a:spLocks noChangeArrowheads="1"/>
          </p:cNvSpPr>
          <p:nvPr/>
        </p:nvSpPr>
        <p:spPr bwMode="auto">
          <a:xfrm>
            <a:off x="4351930" y="5304777"/>
            <a:ext cx="1498432" cy="65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a:t>Li et al. 2012. Science</a:t>
            </a:r>
          </a:p>
        </p:txBody>
      </p:sp>
      <p:grpSp>
        <p:nvGrpSpPr>
          <p:cNvPr id="10" name="Group 9"/>
          <p:cNvGrpSpPr>
            <a:grpSpLocks/>
          </p:cNvGrpSpPr>
          <p:nvPr/>
        </p:nvGrpSpPr>
        <p:grpSpPr bwMode="auto">
          <a:xfrm>
            <a:off x="990600" y="33768"/>
            <a:ext cx="5002470" cy="6824232"/>
            <a:chOff x="4449763" y="1563090"/>
            <a:chExt cx="3687762" cy="4852791"/>
          </a:xfrm>
        </p:grpSpPr>
        <p:pic>
          <p:nvPicPr>
            <p:cNvPr id="11" name="Picture 6" descr="http://blogs.discovermagazine.com/notrocketscience/files/2012/03/Melanosom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9763" y="1563090"/>
              <a:ext cx="3687762" cy="271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4449763" y="4318793"/>
              <a:ext cx="3687762" cy="2097088"/>
            </a:xfrm>
            <a:prstGeom prst="rect">
              <a:avLst/>
            </a:prstGeom>
            <a:solidFill>
              <a:schemeClr val="bg1"/>
            </a:solidFill>
            <a:ln w="12700" algn="ctr">
              <a:solidFill>
                <a:schemeClr val="bg1"/>
              </a:solidFill>
              <a:round/>
              <a:headEnd/>
              <a:tailEnd/>
            </a:ln>
          </p:spPr>
          <p:txBody>
            <a:bodyPr/>
            <a:lstStyle/>
            <a:p>
              <a:endParaRPr lang="en-US"/>
            </a:p>
          </p:txBody>
        </p:sp>
      </p:grpSp>
    </p:spTree>
    <p:extLst>
      <p:ext uri="{BB962C8B-B14F-4D97-AF65-F5344CB8AC3E}">
        <p14:creationId xmlns:p14="http://schemas.microsoft.com/office/powerpoint/2010/main" val="40256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gle with outstretched wings&amp;#39; by Charles Sleicher as a print or poster |  Posterlounge">
            <a:extLst>
              <a:ext uri="{FF2B5EF4-FFF2-40B4-BE49-F238E27FC236}">
                <a16:creationId xmlns:a16="http://schemas.microsoft.com/office/drawing/2014/main" id="{7127706C-C470-4E5D-A50B-23C44475E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169166"/>
            <a:ext cx="9473094" cy="653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65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1" y="221160"/>
            <a:ext cx="3589509" cy="769441"/>
          </a:xfrm>
          <a:prstGeom prst="rect">
            <a:avLst/>
          </a:prstGeom>
          <a:noFill/>
        </p:spPr>
        <p:txBody>
          <a:bodyPr wrap="none" rtlCol="0">
            <a:spAutoFit/>
          </a:bodyPr>
          <a:lstStyle/>
          <a:p>
            <a:r>
              <a:rPr lang="en-US" sz="4400" dirty="0">
                <a:solidFill>
                  <a:schemeClr val="accent6">
                    <a:lumMod val="75000"/>
                  </a:schemeClr>
                </a:solidFill>
              </a:rPr>
              <a:t>Why Feathers?</a:t>
            </a:r>
            <a:endParaRPr lang="en-GB" sz="4400" dirty="0">
              <a:solidFill>
                <a:schemeClr val="accent6">
                  <a:lumMod val="75000"/>
                </a:schemeClr>
              </a:solidFill>
            </a:endParaRPr>
          </a:p>
        </p:txBody>
      </p:sp>
      <p:pic>
        <p:nvPicPr>
          <p:cNvPr id="6" name="Picture 2" descr="http://www.staabstudios.com/images/sinornithosaurus.jpg">
            <a:extLst>
              <a:ext uri="{FF2B5EF4-FFF2-40B4-BE49-F238E27FC236}">
                <a16:creationId xmlns:a16="http://schemas.microsoft.com/office/drawing/2014/main" id="{A24395FC-65DE-4A09-B5F1-06493B811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587" y="3410339"/>
            <a:ext cx="5114926" cy="335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earthmagazine.org/sites/earthmagazine.org/files/1324689397/i-2e3-7d9-a-1f.jpg">
            <a:extLst>
              <a:ext uri="{FF2B5EF4-FFF2-40B4-BE49-F238E27FC236}">
                <a16:creationId xmlns:a16="http://schemas.microsoft.com/office/drawing/2014/main" id="{5F01742B-2E47-4212-B472-58C892CC5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 y="-37321"/>
            <a:ext cx="4175987" cy="689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people.eku.edu/ritchisong/554images/Beipiaosaurus_drawing.jpg">
            <a:extLst>
              <a:ext uri="{FF2B5EF4-FFF2-40B4-BE49-F238E27FC236}">
                <a16:creationId xmlns:a16="http://schemas.microsoft.com/office/drawing/2014/main" id="{58983E11-FE90-4B38-93A4-81F70D5B3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6331" y="0"/>
            <a:ext cx="344123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nchiornis-artist"/>
          <p:cNvPicPr>
            <a:picLocks noChangeAspect="1" noChangeArrowheads="1"/>
          </p:cNvPicPr>
          <p:nvPr/>
        </p:nvPicPr>
        <p:blipFill>
          <a:blip r:embed="rId5">
            <a:lum bright="14000"/>
            <a:extLst>
              <a:ext uri="{28A0092B-C50C-407E-A947-70E740481C1C}">
                <a14:useLocalDpi xmlns:a14="http://schemas.microsoft.com/office/drawing/2010/main" val="0"/>
              </a:ext>
            </a:extLst>
          </a:blip>
          <a:srcRect l="3159" r="7121"/>
          <a:stretch>
            <a:fillRect/>
          </a:stretch>
        </p:blipFill>
        <p:spPr bwMode="auto">
          <a:xfrm>
            <a:off x="5943600" y="1447800"/>
            <a:ext cx="4424106" cy="266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932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8" descr="http://english.cas.cn/Ne/CASE/201012/W020101219852686121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057" y="24880"/>
            <a:ext cx="4984069" cy="683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80998" y="97744"/>
            <a:ext cx="3424986" cy="1343521"/>
          </a:xfrm>
          <a:prstGeom prst="rect">
            <a:avLst/>
          </a:prstGeom>
          <a:noFill/>
        </p:spPr>
        <p:txBody>
          <a:bodyPr lIns="102577" tIns="51289" rIns="102577" bIns="51289">
            <a:spAutoFit/>
          </a:bodyPr>
          <a:lstStyle/>
          <a:p>
            <a:pPr algn="ctr">
              <a:defRPr/>
            </a:pPr>
            <a:r>
              <a:rPr lang="en-US" sz="4000" b="1" dirty="0">
                <a:solidFill>
                  <a:schemeClr val="accent1">
                    <a:lumMod val="75000"/>
                  </a:schemeClr>
                </a:solidFill>
                <a:latin typeface="Arial" pitchFamily="34" charset="0"/>
                <a:cs typeface="Arial" pitchFamily="34" charset="0"/>
              </a:rPr>
              <a:t>Dinosaur</a:t>
            </a:r>
            <a:r>
              <a:rPr lang="en-US" sz="4000" b="1" dirty="0">
                <a:latin typeface="Arial" pitchFamily="34" charset="0"/>
                <a:cs typeface="Arial" pitchFamily="34" charset="0"/>
              </a:rPr>
              <a:t> </a:t>
            </a:r>
            <a:r>
              <a:rPr lang="en-US" sz="4000" b="1" dirty="0">
                <a:solidFill>
                  <a:srgbClr val="FF0000"/>
                </a:solidFill>
                <a:latin typeface="Arial" pitchFamily="34" charset="0"/>
                <a:cs typeface="Arial" pitchFamily="34" charset="0"/>
              </a:rPr>
              <a:t>Coloration?</a:t>
            </a:r>
          </a:p>
        </p:txBody>
      </p:sp>
      <p:sp>
        <p:nvSpPr>
          <p:cNvPr id="103428" name="TextBox 2"/>
          <p:cNvSpPr txBox="1">
            <a:spLocks noChangeArrowheads="1"/>
          </p:cNvSpPr>
          <p:nvPr/>
        </p:nvSpPr>
        <p:spPr bwMode="auto">
          <a:xfrm>
            <a:off x="2678151" y="37321"/>
            <a:ext cx="2433729" cy="47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i="1">
                <a:solidFill>
                  <a:schemeClr val="bg1"/>
                </a:solidFill>
                <a:latin typeface="Arial" charset="0"/>
                <a:cs typeface="Arial" charset="0"/>
              </a:rPr>
              <a:t>Sinosauropteryx</a:t>
            </a:r>
          </a:p>
        </p:txBody>
      </p:sp>
      <p:sp>
        <p:nvSpPr>
          <p:cNvPr id="103431" name="TextBox 7"/>
          <p:cNvSpPr txBox="1">
            <a:spLocks noChangeArrowheads="1"/>
          </p:cNvSpPr>
          <p:nvPr/>
        </p:nvSpPr>
        <p:spPr bwMode="auto">
          <a:xfrm>
            <a:off x="2704907" y="6376394"/>
            <a:ext cx="2654364" cy="3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solidFill>
                  <a:schemeClr val="bg1"/>
                </a:solidFill>
              </a:rPr>
              <a:t>Zhang et al. 2010. Nature</a:t>
            </a:r>
          </a:p>
        </p:txBody>
      </p:sp>
    </p:spTree>
    <p:extLst>
      <p:ext uri="{BB962C8B-B14F-4D97-AF65-F5344CB8AC3E}">
        <p14:creationId xmlns:p14="http://schemas.microsoft.com/office/powerpoint/2010/main" val="131721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6600" y="76201"/>
            <a:ext cx="2882840" cy="769441"/>
          </a:xfrm>
          <a:prstGeom prst="rect">
            <a:avLst/>
          </a:prstGeom>
          <a:noFill/>
        </p:spPr>
        <p:txBody>
          <a:bodyPr wrap="none" rtlCol="0">
            <a:spAutoFit/>
          </a:bodyPr>
          <a:lstStyle/>
          <a:p>
            <a:r>
              <a:rPr lang="en-US" sz="4400" dirty="0">
                <a:solidFill>
                  <a:schemeClr val="accent6">
                    <a:lumMod val="75000"/>
                  </a:schemeClr>
                </a:solidFill>
              </a:rPr>
              <a:t>Why Flight?</a:t>
            </a:r>
            <a:endParaRPr lang="en-GB" sz="4400" dirty="0">
              <a:solidFill>
                <a:schemeClr val="accent6">
                  <a:lumMod val="75000"/>
                </a:schemeClr>
              </a:solidFill>
            </a:endParaRPr>
          </a:p>
        </p:txBody>
      </p:sp>
      <p:pic>
        <p:nvPicPr>
          <p:cNvPr id="1028" name="Picture 4" descr="https://gwawinapterus.files.wordpress.com/2011/12/p00klzx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nchiornis-artist"/>
          <p:cNvPicPr>
            <a:picLocks noChangeAspect="1" noChangeArrowheads="1"/>
          </p:cNvPicPr>
          <p:nvPr/>
        </p:nvPicPr>
        <p:blipFill>
          <a:blip r:embed="rId3">
            <a:lum bright="14000"/>
            <a:extLst>
              <a:ext uri="{28A0092B-C50C-407E-A947-70E740481C1C}">
                <a14:useLocalDpi xmlns:a14="http://schemas.microsoft.com/office/drawing/2010/main" val="0"/>
              </a:ext>
            </a:extLst>
          </a:blip>
          <a:srcRect l="3159" r="7121"/>
          <a:stretch>
            <a:fillRect/>
          </a:stretch>
        </p:blipFill>
        <p:spPr bwMode="auto">
          <a:xfrm>
            <a:off x="6688334" y="1031566"/>
            <a:ext cx="3679372" cy="221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ttp://www.harunyahya.com/image/the_origin_of_birds_and_flight/fly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461" y="228600"/>
            <a:ext cx="4176939" cy="311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721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4338" y="381001"/>
            <a:ext cx="7203062" cy="769441"/>
          </a:xfrm>
          <a:prstGeom prst="rect">
            <a:avLst/>
          </a:prstGeom>
          <a:noFill/>
        </p:spPr>
        <p:txBody>
          <a:bodyPr wrap="none" rtlCol="0">
            <a:spAutoFit/>
          </a:bodyPr>
          <a:lstStyle/>
          <a:p>
            <a:r>
              <a:rPr lang="en-US" sz="4400" dirty="0"/>
              <a:t>Body Changes in Modern Birds</a:t>
            </a:r>
            <a:endParaRPr lang="en-GB" sz="4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32" y="1371599"/>
            <a:ext cx="4679301" cy="252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02" y="1371601"/>
            <a:ext cx="2099735" cy="267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www.sciencebuzz.org/sites/default/files/images/2004-06.jpg"/>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1746158" y="4152900"/>
            <a:ext cx="3469262" cy="260194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www.davefenwick.com/roscadghill/images/birds/house_sparrow_passer_domesticus_foot_02-04-13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554" y="4191000"/>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blogs.smithsonianmag.com/dinosaur/files/2012/12/Deinonychus-claw-550.jpg"/>
          <p:cNvPicPr>
            <a:picLocks noChangeAspect="1" noChangeArrowheads="1"/>
          </p:cNvPicPr>
          <p:nvPr/>
        </p:nvPicPr>
        <p:blipFill rotWithShape="1">
          <a:blip r:embed="rId6">
            <a:extLst>
              <a:ext uri="{28A0092B-C50C-407E-A947-70E740481C1C}">
                <a14:useLocalDpi xmlns:a14="http://schemas.microsoft.com/office/drawing/2010/main" val="0"/>
              </a:ext>
            </a:extLst>
          </a:blip>
          <a:srcRect l="6361" r="50000"/>
          <a:stretch/>
        </p:blipFill>
        <p:spPr bwMode="auto">
          <a:xfrm>
            <a:off x="9911912" y="1167865"/>
            <a:ext cx="2091056" cy="302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7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9"/>
                                        </p:tgtEl>
                                        <p:attrNameLst>
                                          <p:attrName>style.visibility</p:attrName>
                                        </p:attrNameLst>
                                      </p:cBhvr>
                                      <p:to>
                                        <p:strVal val="visible"/>
                                      </p:to>
                                    </p:set>
                                    <p:animEffect transition="in" filter="fade">
                                      <p:cBhvr>
                                        <p:cTn id="12" dur="500"/>
                                        <p:tgtEl>
                                          <p:spTgt spid="3079"/>
                                        </p:tgtEl>
                                      </p:cBhvr>
                                    </p:animEffect>
                                  </p:childTnLst>
                                </p:cTn>
                              </p:par>
                              <p:par>
                                <p:cTn id="13" presetID="10" presetClass="entr" presetSubtype="0" fill="hold"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fade">
                                      <p:cBhvr>
                                        <p:cTn id="15"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urischian dinosau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4" y="2743200"/>
            <a:ext cx="7924797"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24000" y="152400"/>
            <a:ext cx="5181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Dinosaur Groups</a:t>
            </a:r>
            <a:endParaRPr lang="en-GB" dirty="0"/>
          </a:p>
        </p:txBody>
      </p:sp>
      <p:pic>
        <p:nvPicPr>
          <p:cNvPr id="1028" name="Picture 4" descr="Image result for saurischian dinosau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14426"/>
            <a:ext cx="4286250"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aurischian dinosau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114425"/>
            <a:ext cx="4086225"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11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67a13c877669335726671eb9cc36a817-bird-wing-skeleton-Chamberlain-1943_June-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852"/>
            <a:ext cx="7239000" cy="68441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DC6B9F-A644-1FA5-4BCC-82F7C7FE9210}"/>
              </a:ext>
            </a:extLst>
          </p:cNvPr>
          <p:cNvSpPr txBox="1"/>
          <p:nvPr/>
        </p:nvSpPr>
        <p:spPr>
          <a:xfrm>
            <a:off x="457200" y="3435926"/>
            <a:ext cx="7391400" cy="3170099"/>
          </a:xfrm>
          <a:prstGeom prst="rect">
            <a:avLst/>
          </a:prstGeom>
          <a:solidFill>
            <a:schemeClr val="bg1"/>
          </a:solidFill>
        </p:spPr>
        <p:txBody>
          <a:bodyPr wrap="square">
            <a:spAutoFit/>
          </a:bodyPr>
          <a:lstStyle/>
          <a:p>
            <a:r>
              <a:rPr lang="en-US" sz="4000" dirty="0"/>
              <a:t>The prevailing explanation is that theropods lost their </a:t>
            </a:r>
            <a:r>
              <a:rPr lang="en-US" sz="4000" b="1" dirty="0"/>
              <a:t>fourth and fifth digits</a:t>
            </a:r>
            <a:r>
              <a:rPr lang="en-US" sz="4000" dirty="0"/>
              <a:t>, then birds lost their first digits and regrew their fourth digits</a:t>
            </a:r>
          </a:p>
        </p:txBody>
      </p:sp>
    </p:spTree>
    <p:extLst>
      <p:ext uri="{BB962C8B-B14F-4D97-AF65-F5344CB8AC3E}">
        <p14:creationId xmlns:p14="http://schemas.microsoft.com/office/powerpoint/2010/main" val="345917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in a field&#10;&#10;AI-generated content may be incorrect.">
            <a:extLst>
              <a:ext uri="{FF2B5EF4-FFF2-40B4-BE49-F238E27FC236}">
                <a16:creationId xmlns:a16="http://schemas.microsoft.com/office/drawing/2014/main" id="{1C43FB2E-0033-8280-A376-F6F1945AE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5626800" cy="6858000"/>
          </a:xfrm>
          <a:prstGeom prst="rect">
            <a:avLst/>
          </a:prstGeom>
        </p:spPr>
      </p:pic>
      <p:pic>
        <p:nvPicPr>
          <p:cNvPr id="5" name="Picture 4" descr="A bird swimming in the water&#10;&#10;AI-generated content may be incorrect.">
            <a:extLst>
              <a:ext uri="{FF2B5EF4-FFF2-40B4-BE49-F238E27FC236}">
                <a16:creationId xmlns:a16="http://schemas.microsoft.com/office/drawing/2014/main" id="{3C50890E-E482-DB90-7814-8309B4D35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295400"/>
            <a:ext cx="5334000" cy="4267200"/>
          </a:xfrm>
          <a:prstGeom prst="rect">
            <a:avLst/>
          </a:prstGeom>
        </p:spPr>
      </p:pic>
      <p:sp>
        <p:nvSpPr>
          <p:cNvPr id="6" name="TextBox 5">
            <a:extLst>
              <a:ext uri="{FF2B5EF4-FFF2-40B4-BE49-F238E27FC236}">
                <a16:creationId xmlns:a16="http://schemas.microsoft.com/office/drawing/2014/main" id="{625BF677-7A0D-61AD-1892-A917C7041B31}"/>
              </a:ext>
            </a:extLst>
          </p:cNvPr>
          <p:cNvSpPr txBox="1"/>
          <p:nvPr/>
        </p:nvSpPr>
        <p:spPr>
          <a:xfrm>
            <a:off x="762000" y="762000"/>
            <a:ext cx="1670650" cy="461665"/>
          </a:xfrm>
          <a:prstGeom prst="rect">
            <a:avLst/>
          </a:prstGeom>
          <a:noFill/>
        </p:spPr>
        <p:txBody>
          <a:bodyPr wrap="none" rtlCol="0">
            <a:spAutoFit/>
          </a:bodyPr>
          <a:lstStyle/>
          <a:p>
            <a:r>
              <a:rPr lang="en-US" sz="2400" i="1" dirty="0" err="1"/>
              <a:t>Hesperornis</a:t>
            </a:r>
            <a:endParaRPr lang="en-US" sz="2400" i="1" dirty="0"/>
          </a:p>
        </p:txBody>
      </p:sp>
    </p:spTree>
    <p:extLst>
      <p:ext uri="{BB962C8B-B14F-4D97-AF65-F5344CB8AC3E}">
        <p14:creationId xmlns:p14="http://schemas.microsoft.com/office/powerpoint/2010/main" val="3233123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chicken claws 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700" y="2480308"/>
            <a:ext cx="6198500" cy="43776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laws on a duck&amp;#39;s wings remnants from their dino heritage: natureismetal">
            <a:extLst>
              <a:ext uri="{FF2B5EF4-FFF2-40B4-BE49-F238E27FC236}">
                <a16:creationId xmlns:a16="http://schemas.microsoft.com/office/drawing/2014/main" id="{9F498820-054D-4679-B3A3-5D781DAD3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428555"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209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457bd8ae6d4e4fa95455952a5394dcf2-Rand-1954-carpometacarpi_June-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163486"/>
            <a:ext cx="6583495" cy="652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33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3886200" cy="1143000"/>
          </a:xfrm>
        </p:spPr>
        <p:txBody>
          <a:bodyPr/>
          <a:lstStyle/>
          <a:p>
            <a:r>
              <a:rPr lang="en-US" dirty="0"/>
              <a:t>Body Size</a:t>
            </a:r>
          </a:p>
        </p:txBody>
      </p:sp>
      <p:sp>
        <p:nvSpPr>
          <p:cNvPr id="3" name="Content Placeholder 2"/>
          <p:cNvSpPr>
            <a:spLocks noGrp="1"/>
          </p:cNvSpPr>
          <p:nvPr>
            <p:ph idx="1"/>
          </p:nvPr>
        </p:nvSpPr>
        <p:spPr>
          <a:xfrm>
            <a:off x="409902" y="1015499"/>
            <a:ext cx="5903814" cy="4827002"/>
          </a:xfrm>
        </p:spPr>
        <p:txBody>
          <a:bodyPr>
            <a:noAutofit/>
          </a:bodyPr>
          <a:lstStyle/>
          <a:p>
            <a:r>
              <a:rPr lang="en-US" sz="2800" dirty="0"/>
              <a:t>Relatively uniform</a:t>
            </a:r>
          </a:p>
          <a:p>
            <a:r>
              <a:rPr lang="en-US" sz="2800" dirty="0"/>
              <a:t>Flight imposes maximum body size</a:t>
            </a:r>
          </a:p>
          <a:p>
            <a:pPr lvl="1"/>
            <a:r>
              <a:rPr lang="en-US" sz="2400" dirty="0"/>
              <a:t>Flight is SOOO energetically expensive</a:t>
            </a:r>
          </a:p>
          <a:p>
            <a:pPr lvl="1"/>
            <a:r>
              <a:rPr lang="en-US" sz="2400" dirty="0"/>
              <a:t>Metabolic demand vs mass</a:t>
            </a:r>
          </a:p>
          <a:p>
            <a:pPr lvl="1"/>
            <a:r>
              <a:rPr lang="en-US" sz="2400" dirty="0"/>
              <a:t>Muscles of big bird work harder</a:t>
            </a:r>
          </a:p>
          <a:p>
            <a:pPr marL="457200" lvl="1" indent="0">
              <a:buNone/>
            </a:pPr>
            <a:endParaRPr lang="en-US" sz="2400" dirty="0"/>
          </a:p>
        </p:txBody>
      </p:sp>
      <p:sp>
        <p:nvSpPr>
          <p:cNvPr id="4" name="TextBox 3"/>
          <p:cNvSpPr txBox="1"/>
          <p:nvPr/>
        </p:nvSpPr>
        <p:spPr>
          <a:xfrm>
            <a:off x="9055533" y="3781853"/>
            <a:ext cx="1025612" cy="215444"/>
          </a:xfrm>
          <a:prstGeom prst="rect">
            <a:avLst/>
          </a:prstGeom>
          <a:noFill/>
        </p:spPr>
        <p:txBody>
          <a:bodyPr wrap="square" rtlCol="0">
            <a:spAutoFit/>
          </a:bodyPr>
          <a:lstStyle/>
          <a:p>
            <a:r>
              <a:rPr lang="en-US" sz="800" dirty="0">
                <a:solidFill>
                  <a:schemeClr val="bg2">
                    <a:lumMod val="50000"/>
                  </a:schemeClr>
                </a:solidFill>
              </a:rPr>
              <a:t>Liz Bradford</a:t>
            </a:r>
          </a:p>
        </p:txBody>
      </p:sp>
      <p:pic>
        <p:nvPicPr>
          <p:cNvPr id="2050" name="Picture 2" descr="http://cdn2.arkive.org/media/E9/E9AF733F-9E9B-4445-86C4-AB1B77F2AB68/Presentation.Large/Great-Indian-bustard-m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972" y="4026827"/>
            <a:ext cx="3211894" cy="2839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familyadventures.com/blog/wp-content/uploads/2013/07/Kori-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7" y="3524930"/>
            <a:ext cx="5007429" cy="3333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ytimg.com/vi/N8esAF8tLrE/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257" y="128586"/>
            <a:ext cx="5158280" cy="386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8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735" y="533400"/>
            <a:ext cx="4339521" cy="769441"/>
          </a:xfrm>
          <a:prstGeom prst="rect">
            <a:avLst/>
          </a:prstGeom>
          <a:noFill/>
        </p:spPr>
        <p:txBody>
          <a:bodyPr wrap="none" rtlCol="0">
            <a:spAutoFit/>
          </a:bodyPr>
          <a:lstStyle/>
          <a:p>
            <a:r>
              <a:rPr lang="en-US" sz="4400" dirty="0"/>
              <a:t>Feather Structure</a:t>
            </a:r>
            <a:endParaRPr lang="en-GB" sz="4400" dirty="0"/>
          </a:p>
        </p:txBody>
      </p:sp>
      <p:pic>
        <p:nvPicPr>
          <p:cNvPr id="4098" name="Picture 2" descr="http://people.eku.edu/ritchisong/554imagelab/FeatherTra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875" y="101715"/>
            <a:ext cx="6963353" cy="36320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birdrefuge.org/img/found/foun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199" y="3733800"/>
            <a:ext cx="5908029" cy="3175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CDC354-181F-3CD7-8201-DA3D29DA1A16}"/>
              </a:ext>
            </a:extLst>
          </p:cNvPr>
          <p:cNvSpPr txBox="1"/>
          <p:nvPr/>
        </p:nvSpPr>
        <p:spPr>
          <a:xfrm>
            <a:off x="232118" y="1881111"/>
            <a:ext cx="433952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Develop from follicles in skin</a:t>
            </a:r>
          </a:p>
          <a:p>
            <a:pPr marL="285750" indent="-285750">
              <a:buFont typeface="Arial" panose="020B0604020202020204" pitchFamily="34" charset="0"/>
              <a:buChar char="•"/>
            </a:pPr>
            <a:r>
              <a:rPr lang="en-US" sz="3200" dirty="0">
                <a:solidFill>
                  <a:schemeClr val="accent6">
                    <a:lumMod val="75000"/>
                  </a:schemeClr>
                </a:solidFill>
              </a:rPr>
              <a:t>Homologous to scales?</a:t>
            </a:r>
          </a:p>
          <a:p>
            <a:pPr marL="285750" indent="-285750">
              <a:buFont typeface="Arial" panose="020B0604020202020204" pitchFamily="34" charset="0"/>
              <a:buChar char="•"/>
            </a:pPr>
            <a:r>
              <a:rPr lang="en-US" sz="3200" dirty="0"/>
              <a:t>Arranged in tracts </a:t>
            </a:r>
          </a:p>
          <a:p>
            <a:pPr marL="285750" indent="-285750">
              <a:buFont typeface="Arial" panose="020B0604020202020204" pitchFamily="34" charset="0"/>
              <a:buChar char="•"/>
            </a:pPr>
            <a:r>
              <a:rPr lang="en-US" sz="3200" dirty="0">
                <a:solidFill>
                  <a:schemeClr val="accent6">
                    <a:lumMod val="75000"/>
                  </a:schemeClr>
                </a:solidFill>
              </a:rPr>
              <a:t>Made of ?</a:t>
            </a:r>
          </a:p>
        </p:txBody>
      </p:sp>
    </p:spTree>
    <p:extLst>
      <p:ext uri="{BB962C8B-B14F-4D97-AF65-F5344CB8AC3E}">
        <p14:creationId xmlns:p14="http://schemas.microsoft.com/office/powerpoint/2010/main" val="3010942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1" y="70398"/>
            <a:ext cx="2438399" cy="1446550"/>
          </a:xfrm>
          <a:prstGeom prst="rect">
            <a:avLst/>
          </a:prstGeom>
          <a:noFill/>
        </p:spPr>
        <p:txBody>
          <a:bodyPr wrap="square" rtlCol="0">
            <a:spAutoFit/>
          </a:bodyPr>
          <a:lstStyle/>
          <a:p>
            <a:pPr algn="ctr"/>
            <a:r>
              <a:rPr lang="en-US" sz="4400" dirty="0"/>
              <a:t>Feather Structure</a:t>
            </a:r>
            <a:endParaRPr lang="en-GB" sz="4400" dirty="0"/>
          </a:p>
        </p:txBody>
      </p:sp>
      <p:pic>
        <p:nvPicPr>
          <p:cNvPr id="5124" name="Picture 4" descr="http://thumbs.dreamstime.com/z/feather-10932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520"/>
          <a:stretch/>
        </p:blipFill>
        <p:spPr bwMode="auto">
          <a:xfrm rot="19003745">
            <a:off x="-983528" y="1020832"/>
            <a:ext cx="5172075" cy="47401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eather foll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8878" y="38099"/>
            <a:ext cx="3223122" cy="67818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encrypted-tbn1.gstatic.com/images?q=tbn:ANd9GcQlVJb1-9ZGOFw-x8-CeUtZ9-kfdBHzSzn8UKXjOAEXhGw5Vsv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638299"/>
            <a:ext cx="5743575" cy="5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77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1" y="-34790"/>
            <a:ext cx="3377143" cy="769441"/>
          </a:xfrm>
          <a:prstGeom prst="rect">
            <a:avLst/>
          </a:prstGeom>
          <a:noFill/>
        </p:spPr>
        <p:txBody>
          <a:bodyPr wrap="none" rtlCol="0">
            <a:spAutoFit/>
          </a:bodyPr>
          <a:lstStyle/>
          <a:p>
            <a:pPr algn="ctr"/>
            <a:r>
              <a:rPr lang="en-US" sz="4400" dirty="0"/>
              <a:t>Feather Types</a:t>
            </a:r>
            <a:endParaRPr lang="en-GB" sz="4400" dirty="0"/>
          </a:p>
        </p:txBody>
      </p:sp>
      <p:pic>
        <p:nvPicPr>
          <p:cNvPr id="1026" name="Picture 2" descr="https://askabiologist.asu.edu/sites/default/files/feather_types.jpg"/>
          <p:cNvPicPr>
            <a:picLocks noChangeAspect="1" noChangeArrowheads="1"/>
          </p:cNvPicPr>
          <p:nvPr/>
        </p:nvPicPr>
        <p:blipFill rotWithShape="1">
          <a:blip r:embed="rId2">
            <a:extLst>
              <a:ext uri="{28A0092B-C50C-407E-A947-70E740481C1C}">
                <a14:useLocalDpi xmlns:a14="http://schemas.microsoft.com/office/drawing/2010/main" val="0"/>
              </a:ext>
            </a:extLst>
          </a:blip>
          <a:srcRect b="4570"/>
          <a:stretch/>
        </p:blipFill>
        <p:spPr bwMode="auto">
          <a:xfrm>
            <a:off x="2590801" y="769442"/>
            <a:ext cx="6929969" cy="55551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bristle feath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0"/>
            <a:ext cx="3917859" cy="35373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iloplume feat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790" y="16526"/>
            <a:ext cx="2517131" cy="3756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gaps in primary feath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8356" y="3305538"/>
            <a:ext cx="5371565" cy="357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5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934" y="304800"/>
            <a:ext cx="4800600" cy="1143000"/>
          </a:xfrm>
        </p:spPr>
        <p:txBody>
          <a:bodyPr>
            <a:normAutofit fontScale="90000"/>
          </a:bodyPr>
          <a:lstStyle/>
          <a:p>
            <a:r>
              <a:rPr lang="en-US" dirty="0"/>
              <a:t>Speed &amp; Weight Reduction</a:t>
            </a:r>
          </a:p>
        </p:txBody>
      </p:sp>
      <p:pic>
        <p:nvPicPr>
          <p:cNvPr id="3074" name="Picture 2" descr="Figure 6.33: Cross section of bird bone. Image from URL: http://platospond.com/WatsonsBlog/wp-content/uploads/2009/02/image_sci_animal0291.jpg"/>
          <p:cNvPicPr>
            <a:picLocks noChangeAspect="1" noChangeArrowheads="1"/>
          </p:cNvPicPr>
          <p:nvPr/>
        </p:nvPicPr>
        <p:blipFill rotWithShape="1">
          <a:blip r:embed="rId3">
            <a:extLst>
              <a:ext uri="{28A0092B-C50C-407E-A947-70E740481C1C}">
                <a14:useLocalDpi xmlns:a14="http://schemas.microsoft.com/office/drawing/2010/main" val="0"/>
              </a:ext>
            </a:extLst>
          </a:blip>
          <a:srcRect t="22588" b="26204"/>
          <a:stretch/>
        </p:blipFill>
        <p:spPr bwMode="auto">
          <a:xfrm>
            <a:off x="4267200" y="1627906"/>
            <a:ext cx="4052319" cy="17707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ugetsound.edu/files/resources/8506_big%20gonads%2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6436" y="247424"/>
            <a:ext cx="3523327" cy="31241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pugetsound.edu/files/resources/8506_small%20gonads%2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6436" y="3532905"/>
            <a:ext cx="352332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t.weirdnutdaily.com/ol/wn/sw/i56/2/10/10/wnd_d0521d3edb8e6d5d25cd9f796107e92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66" y="176003"/>
            <a:ext cx="3384551" cy="65059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Do Birds Mate? (And Do They Mate With Other Species) | Earth Eclipse">
            <a:extLst>
              <a:ext uri="{FF2B5EF4-FFF2-40B4-BE49-F238E27FC236}">
                <a16:creationId xmlns:a16="http://schemas.microsoft.com/office/drawing/2014/main" id="{B3BD986E-7394-42C0-B3E3-DF4B04911A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033" r="40110"/>
          <a:stretch/>
        </p:blipFill>
        <p:spPr bwMode="auto">
          <a:xfrm>
            <a:off x="4724112" y="3151904"/>
            <a:ext cx="2236448" cy="350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75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771"/>
            <a:ext cx="8229600" cy="1143000"/>
          </a:xfrm>
        </p:spPr>
        <p:txBody>
          <a:bodyPr/>
          <a:lstStyle/>
          <a:p>
            <a:r>
              <a:rPr lang="en-US" dirty="0"/>
              <a:t>Muscles</a:t>
            </a:r>
          </a:p>
        </p:txBody>
      </p:sp>
      <p:pic>
        <p:nvPicPr>
          <p:cNvPr id="5122" name="Picture 2" descr="Avian Mus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728" y="1362763"/>
            <a:ext cx="8895942" cy="5437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6F57EC-1BFB-A969-FBB4-6F7DEB3990DE}"/>
              </a:ext>
            </a:extLst>
          </p:cNvPr>
          <p:cNvSpPr txBox="1"/>
          <p:nvPr/>
        </p:nvSpPr>
        <p:spPr>
          <a:xfrm>
            <a:off x="152400" y="663145"/>
            <a:ext cx="3042557"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Reducing weight only half the equation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Can make up 35% mass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Power output  10-20x mammal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Heart is huge</a:t>
            </a:r>
          </a:p>
        </p:txBody>
      </p:sp>
      <p:sp>
        <p:nvSpPr>
          <p:cNvPr id="7" name="Rectangle 6">
            <a:extLst>
              <a:ext uri="{FF2B5EF4-FFF2-40B4-BE49-F238E27FC236}">
                <a16:creationId xmlns:a16="http://schemas.microsoft.com/office/drawing/2014/main" id="{4D3D26AE-E578-33A5-9936-7AA89D709C10}"/>
              </a:ext>
            </a:extLst>
          </p:cNvPr>
          <p:cNvSpPr/>
          <p:nvPr/>
        </p:nvSpPr>
        <p:spPr>
          <a:xfrm>
            <a:off x="10744200" y="5638800"/>
            <a:ext cx="1600200"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A2C0B8-DD0D-8121-4534-9EFC98CDECCD}"/>
              </a:ext>
            </a:extLst>
          </p:cNvPr>
          <p:cNvSpPr/>
          <p:nvPr/>
        </p:nvSpPr>
        <p:spPr>
          <a:xfrm>
            <a:off x="8230960" y="4876800"/>
            <a:ext cx="106544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57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did birds descend from?</a:t>
            </a:r>
          </a:p>
        </p:txBody>
      </p:sp>
      <p:sp>
        <p:nvSpPr>
          <p:cNvPr id="3" name="Content Placeholder 2"/>
          <p:cNvSpPr>
            <a:spLocks noGrp="1"/>
          </p:cNvSpPr>
          <p:nvPr>
            <p:ph idx="1"/>
          </p:nvPr>
        </p:nvSpPr>
        <p:spPr/>
        <p:txBody>
          <a:bodyPr/>
          <a:lstStyle/>
          <a:p>
            <a:r>
              <a:rPr lang="en-US" dirty="0"/>
              <a:t>In groups of 2</a:t>
            </a:r>
          </a:p>
          <a:p>
            <a:r>
              <a:rPr lang="en-US" dirty="0"/>
              <a:t>FORGET WHAT YOU THINK YOU KNOW</a:t>
            </a:r>
          </a:p>
          <a:p>
            <a:r>
              <a:rPr lang="en-US" dirty="0"/>
              <a:t>Take a pigeon skeleton and find the 3 bones</a:t>
            </a:r>
          </a:p>
          <a:p>
            <a:r>
              <a:rPr lang="en-US" dirty="0"/>
              <a:t>Compare with your notes</a:t>
            </a:r>
          </a:p>
          <a:p>
            <a:r>
              <a:rPr lang="en-US" dirty="0"/>
              <a:t>Compare with Tinker</a:t>
            </a:r>
          </a:p>
          <a:p>
            <a:endParaRPr lang="en-US" dirty="0"/>
          </a:p>
          <a:p>
            <a:r>
              <a:rPr lang="en-US" dirty="0"/>
              <a:t>Who did birds descend from?</a:t>
            </a:r>
          </a:p>
        </p:txBody>
      </p:sp>
    </p:spTree>
    <p:extLst>
      <p:ext uri="{BB962C8B-B14F-4D97-AF65-F5344CB8AC3E}">
        <p14:creationId xmlns:p14="http://schemas.microsoft.com/office/powerpoint/2010/main" val="4287345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5F874-488B-B696-16C5-D037DCD3239E}"/>
              </a:ext>
            </a:extLst>
          </p:cNvPr>
          <p:cNvSpPr>
            <a:spLocks noGrp="1"/>
          </p:cNvSpPr>
          <p:nvPr>
            <p:ph type="title"/>
          </p:nvPr>
        </p:nvSpPr>
        <p:spPr/>
        <p:txBody>
          <a:bodyPr/>
          <a:lstStyle/>
          <a:p>
            <a:endParaRPr lang="en-US"/>
          </a:p>
        </p:txBody>
      </p:sp>
      <p:pic>
        <p:nvPicPr>
          <p:cNvPr id="5" name="Content Placeholder 4" descr="A graph of a number of mass&#10;&#10;AI-generated content may be incorrect.">
            <a:extLst>
              <a:ext uri="{FF2B5EF4-FFF2-40B4-BE49-F238E27FC236}">
                <a16:creationId xmlns:a16="http://schemas.microsoft.com/office/drawing/2014/main" id="{1F227C5E-CB00-3114-DEDF-608AC835FE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3941" y="381000"/>
            <a:ext cx="7545320" cy="5460068"/>
          </a:xfrm>
        </p:spPr>
      </p:pic>
      <p:sp>
        <p:nvSpPr>
          <p:cNvPr id="6" name="TextBox 5">
            <a:extLst>
              <a:ext uri="{FF2B5EF4-FFF2-40B4-BE49-F238E27FC236}">
                <a16:creationId xmlns:a16="http://schemas.microsoft.com/office/drawing/2014/main" id="{2DE1A313-FECD-B3A8-F56D-796F9E3AE023}"/>
              </a:ext>
            </a:extLst>
          </p:cNvPr>
          <p:cNvSpPr txBox="1"/>
          <p:nvPr/>
        </p:nvSpPr>
        <p:spPr>
          <a:xfrm>
            <a:off x="304800" y="6172200"/>
            <a:ext cx="2049279" cy="369332"/>
          </a:xfrm>
          <a:prstGeom prst="rect">
            <a:avLst/>
          </a:prstGeom>
          <a:noFill/>
        </p:spPr>
        <p:txBody>
          <a:bodyPr wrap="none" rtlCol="0">
            <a:spAutoFit/>
          </a:bodyPr>
          <a:lstStyle/>
          <a:p>
            <a:r>
              <a:rPr lang="en-US" dirty="0"/>
              <a:t>Gavrilov et al. 2022.</a:t>
            </a:r>
          </a:p>
        </p:txBody>
      </p:sp>
    </p:spTree>
    <p:extLst>
      <p:ext uri="{BB962C8B-B14F-4D97-AF65-F5344CB8AC3E}">
        <p14:creationId xmlns:p14="http://schemas.microsoft.com/office/powerpoint/2010/main" val="611601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10972800" cy="5257800"/>
          </a:xfrm>
        </p:spPr>
        <p:txBody>
          <a:bodyPr>
            <a:normAutofit/>
          </a:bodyPr>
          <a:lstStyle/>
          <a:p>
            <a:r>
              <a:rPr lang="en-US" sz="3600" dirty="0"/>
              <a:t>Think about the “percent” muscle mass of flight muscles and leg muscles in different “groups” of birds.</a:t>
            </a:r>
          </a:p>
          <a:p>
            <a:endParaRPr lang="en-US" sz="3600" dirty="0"/>
          </a:p>
          <a:p>
            <a:r>
              <a:rPr lang="en-US" sz="3600" dirty="0"/>
              <a:t>Can you link this to ecological context (google it if needed)?</a:t>
            </a:r>
          </a:p>
          <a:p>
            <a:endParaRPr lang="en-US" sz="3600" dirty="0"/>
          </a:p>
          <a:p>
            <a:r>
              <a:rPr lang="en-US" sz="3600" dirty="0"/>
              <a:t>Examples: </a:t>
            </a:r>
            <a:r>
              <a:rPr lang="en-US" sz="3600" b="1" dirty="0"/>
              <a:t>swifts, eagles, geese, hawks, albatross, rails, ducks, owls</a:t>
            </a:r>
          </a:p>
        </p:txBody>
      </p:sp>
    </p:spTree>
    <p:extLst>
      <p:ext uri="{BB962C8B-B14F-4D97-AF65-F5344CB8AC3E}">
        <p14:creationId xmlns:p14="http://schemas.microsoft.com/office/powerpoint/2010/main" val="2636540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970" y="48986"/>
            <a:ext cx="4953340" cy="1143000"/>
          </a:xfrm>
        </p:spPr>
        <p:txBody>
          <a:bodyPr/>
          <a:lstStyle/>
          <a:p>
            <a:r>
              <a:rPr lang="en-US" dirty="0"/>
              <a:t>The Wing and Flight</a:t>
            </a:r>
          </a:p>
        </p:txBody>
      </p:sp>
      <p:sp>
        <p:nvSpPr>
          <p:cNvPr id="3" name="Content Placeholder 2"/>
          <p:cNvSpPr>
            <a:spLocks noGrp="1"/>
          </p:cNvSpPr>
          <p:nvPr>
            <p:ph idx="1"/>
          </p:nvPr>
        </p:nvSpPr>
        <p:spPr>
          <a:xfrm>
            <a:off x="647871" y="930729"/>
            <a:ext cx="5562260" cy="1322614"/>
          </a:xfrm>
        </p:spPr>
        <p:txBody>
          <a:bodyPr>
            <a:noAutofit/>
          </a:bodyPr>
          <a:lstStyle/>
          <a:p>
            <a:r>
              <a:rPr lang="en-US" dirty="0">
                <a:solidFill>
                  <a:schemeClr val="accent6">
                    <a:lumMod val="75000"/>
                  </a:schemeClr>
                </a:solidFill>
              </a:rPr>
              <a:t>What does airplane wing do?</a:t>
            </a:r>
          </a:p>
          <a:p>
            <a:r>
              <a:rPr lang="en-US" dirty="0">
                <a:solidFill>
                  <a:schemeClr val="accent6">
                    <a:lumMod val="75000"/>
                  </a:schemeClr>
                </a:solidFill>
              </a:rPr>
              <a:t>Bird wing?</a:t>
            </a:r>
          </a:p>
        </p:txBody>
      </p:sp>
      <p:pic>
        <p:nvPicPr>
          <p:cNvPr id="6148" name="Picture 4" descr="http://www.avesvitae.org/avesvitae/Ornithology_101/Entries/2011/9/21_Flight_Part_5__Wing_Shapes_files/shapeimage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235" y="0"/>
            <a:ext cx="3059765" cy="64375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132.photobucket.com/albums/q20/jaredr122/wing/w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869" y="2073729"/>
            <a:ext cx="3993567" cy="29920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43800" y="5791201"/>
            <a:ext cx="2819400" cy="646331"/>
          </a:xfrm>
          <a:prstGeom prst="rect">
            <a:avLst/>
          </a:prstGeom>
        </p:spPr>
        <p:txBody>
          <a:bodyPr wrap="square">
            <a:spAutoFit/>
          </a:bodyPr>
          <a:lstStyle/>
          <a:p>
            <a:r>
              <a:rPr lang="en-US" dirty="0">
                <a:hlinkClick r:id="rId4"/>
              </a:rPr>
              <a:t>https://www.youtube.com/watch?v=B1uY7_wdYOA</a:t>
            </a:r>
            <a:r>
              <a:rPr lang="en-US" dirty="0"/>
              <a:t> </a:t>
            </a:r>
          </a:p>
        </p:txBody>
      </p:sp>
      <p:pic>
        <p:nvPicPr>
          <p:cNvPr id="6" name="Picture 5" descr="A bird wing with text overlay&#10;&#10;AI-generated content may be incorrect.">
            <a:extLst>
              <a:ext uri="{FF2B5EF4-FFF2-40B4-BE49-F238E27FC236}">
                <a16:creationId xmlns:a16="http://schemas.microsoft.com/office/drawing/2014/main" id="{766435A5-7940-233E-5DDB-DFDD17D75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73552"/>
            <a:ext cx="5029200" cy="3584448"/>
          </a:xfrm>
          <a:prstGeom prst="rect">
            <a:avLst/>
          </a:prstGeom>
        </p:spPr>
      </p:pic>
    </p:spTree>
    <p:extLst>
      <p:ext uri="{BB962C8B-B14F-4D97-AF65-F5344CB8AC3E}">
        <p14:creationId xmlns:p14="http://schemas.microsoft.com/office/powerpoint/2010/main" val="2980289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Control</a:t>
            </a:r>
            <a:endParaRPr lang="en-GB" dirty="0"/>
          </a:p>
        </p:txBody>
      </p:sp>
      <p:pic>
        <p:nvPicPr>
          <p:cNvPr id="2050" name="Picture 2" descr="http://www.nejohnston.org/Birds/2012/02/Images/IMG_28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32" t="14069" r="13029" b="9555"/>
          <a:stretch/>
        </p:blipFill>
        <p:spPr bwMode="auto">
          <a:xfrm>
            <a:off x="5334000" y="1371600"/>
            <a:ext cx="6629400" cy="51411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1676401"/>
            <a:ext cx="4314092"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Have extreme control of wing</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Can rapidly change velocity and lift</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Reducing drag and turbulence</a:t>
            </a:r>
          </a:p>
        </p:txBody>
      </p:sp>
    </p:spTree>
    <p:extLst>
      <p:ext uri="{BB962C8B-B14F-4D97-AF65-F5344CB8AC3E}">
        <p14:creationId xmlns:p14="http://schemas.microsoft.com/office/powerpoint/2010/main" val="1236073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Vortices</a:t>
            </a:r>
          </a:p>
        </p:txBody>
      </p:sp>
      <p:sp>
        <p:nvSpPr>
          <p:cNvPr id="3" name="Content Placeholder 2"/>
          <p:cNvSpPr>
            <a:spLocks noGrp="1"/>
          </p:cNvSpPr>
          <p:nvPr>
            <p:ph idx="1"/>
          </p:nvPr>
        </p:nvSpPr>
        <p:spPr/>
        <p:txBody>
          <a:bodyPr/>
          <a:lstStyle/>
          <a:p>
            <a:r>
              <a:rPr lang="en-US" dirty="0">
                <a:hlinkClick r:id="rId2"/>
              </a:rPr>
              <a:t>https://www.youtube.com/watch?v=2sh8_3-R90I</a:t>
            </a:r>
            <a:r>
              <a:rPr lang="en-US" dirty="0"/>
              <a:t> </a:t>
            </a:r>
          </a:p>
        </p:txBody>
      </p:sp>
      <p:pic>
        <p:nvPicPr>
          <p:cNvPr id="5" name="Picture 4" descr="A bird flying in the sky&#10;&#10;Description automatically generated">
            <a:extLst>
              <a:ext uri="{FF2B5EF4-FFF2-40B4-BE49-F238E27FC236}">
                <a16:creationId xmlns:a16="http://schemas.microsoft.com/office/drawing/2014/main" id="{79F345A1-3399-FE77-3049-6186B651F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123" y="2971800"/>
            <a:ext cx="6176877" cy="3474493"/>
          </a:xfrm>
          <a:prstGeom prst="rect">
            <a:avLst/>
          </a:prstGeom>
        </p:spPr>
      </p:pic>
      <p:pic>
        <p:nvPicPr>
          <p:cNvPr id="7" name="Picture 6" descr="A diagram of a drone&#10;&#10;Description automatically generated">
            <a:extLst>
              <a:ext uri="{FF2B5EF4-FFF2-40B4-BE49-F238E27FC236}">
                <a16:creationId xmlns:a16="http://schemas.microsoft.com/office/drawing/2014/main" id="{220091C9-7A13-D5F0-040F-BAEEF236B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2819401"/>
            <a:ext cx="5868589" cy="4116772"/>
          </a:xfrm>
          <a:prstGeom prst="rect">
            <a:avLst/>
          </a:prstGeom>
        </p:spPr>
      </p:pic>
    </p:spTree>
    <p:extLst>
      <p:ext uri="{BB962C8B-B14F-4D97-AF65-F5344CB8AC3E}">
        <p14:creationId xmlns:p14="http://schemas.microsoft.com/office/powerpoint/2010/main" val="3364893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D7CF-C734-11BE-6187-413104DFF200}"/>
              </a:ext>
            </a:extLst>
          </p:cNvPr>
          <p:cNvSpPr>
            <a:spLocks noGrp="1"/>
          </p:cNvSpPr>
          <p:nvPr>
            <p:ph type="title"/>
          </p:nvPr>
        </p:nvSpPr>
        <p:spPr/>
        <p:txBody>
          <a:bodyPr/>
          <a:lstStyle/>
          <a:p>
            <a:r>
              <a:rPr lang="en-US" dirty="0">
                <a:solidFill>
                  <a:schemeClr val="accent6">
                    <a:lumMod val="75000"/>
                  </a:schemeClr>
                </a:solidFill>
              </a:rPr>
              <a:t>Role of the Tail?</a:t>
            </a:r>
          </a:p>
        </p:txBody>
      </p:sp>
      <p:pic>
        <p:nvPicPr>
          <p:cNvPr id="9" name="Picture 8">
            <a:extLst>
              <a:ext uri="{FF2B5EF4-FFF2-40B4-BE49-F238E27FC236}">
                <a16:creationId xmlns:a16="http://schemas.microsoft.com/office/drawing/2014/main" id="{7A83B991-8FC3-5694-2617-430AFB30CD15}"/>
              </a:ext>
            </a:extLst>
          </p:cNvPr>
          <p:cNvPicPr>
            <a:picLocks noChangeAspect="1"/>
          </p:cNvPicPr>
          <p:nvPr/>
        </p:nvPicPr>
        <p:blipFill>
          <a:blip r:embed="rId2"/>
          <a:stretch>
            <a:fillRect/>
          </a:stretch>
        </p:blipFill>
        <p:spPr>
          <a:xfrm>
            <a:off x="6123214" y="2690812"/>
            <a:ext cx="5800725" cy="3762375"/>
          </a:xfrm>
          <a:prstGeom prst="rect">
            <a:avLst/>
          </a:prstGeom>
        </p:spPr>
      </p:pic>
      <p:pic>
        <p:nvPicPr>
          <p:cNvPr id="11" name="Picture 10" descr="A bird flying with a fish in its beak&#10;&#10;Description automatically generated">
            <a:extLst>
              <a:ext uri="{FF2B5EF4-FFF2-40B4-BE49-F238E27FC236}">
                <a16:creationId xmlns:a16="http://schemas.microsoft.com/office/drawing/2014/main" id="{0FCB6AC2-67AB-5F67-6F7E-495B982F5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0295"/>
            <a:ext cx="5943600" cy="3906892"/>
          </a:xfrm>
          <a:prstGeom prst="rect">
            <a:avLst/>
          </a:prstGeom>
        </p:spPr>
      </p:pic>
    </p:spTree>
    <p:extLst>
      <p:ext uri="{BB962C8B-B14F-4D97-AF65-F5344CB8AC3E}">
        <p14:creationId xmlns:p14="http://schemas.microsoft.com/office/powerpoint/2010/main" val="841065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allaboutbirds.org/bbimages/aab/images/fourkeys/flight/fligh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55" y="3820945"/>
            <a:ext cx="5124284" cy="31656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19300" y="10886"/>
            <a:ext cx="4991101" cy="1143000"/>
          </a:xfrm>
        </p:spPr>
        <p:txBody>
          <a:bodyPr/>
          <a:lstStyle/>
          <a:p>
            <a:r>
              <a:rPr lang="en-US" dirty="0"/>
              <a:t>Flight</a:t>
            </a:r>
          </a:p>
        </p:txBody>
      </p:sp>
      <p:sp>
        <p:nvSpPr>
          <p:cNvPr id="3" name="Content Placeholder 2"/>
          <p:cNvSpPr>
            <a:spLocks noGrp="1"/>
          </p:cNvSpPr>
          <p:nvPr>
            <p:ph idx="1"/>
          </p:nvPr>
        </p:nvSpPr>
        <p:spPr>
          <a:xfrm>
            <a:off x="627732" y="1231459"/>
            <a:ext cx="5448300" cy="4708399"/>
          </a:xfrm>
        </p:spPr>
        <p:txBody>
          <a:bodyPr>
            <a:normAutofit/>
          </a:bodyPr>
          <a:lstStyle/>
          <a:p>
            <a:r>
              <a:rPr lang="en-US" sz="2400" dirty="0"/>
              <a:t> Unlearned</a:t>
            </a:r>
          </a:p>
          <a:p>
            <a:pPr lvl="1"/>
            <a:r>
              <a:rPr lang="en-US" sz="2000" dirty="0"/>
              <a:t>Babies develop confined</a:t>
            </a:r>
          </a:p>
          <a:p>
            <a:pPr lvl="1"/>
            <a:r>
              <a:rPr lang="en-US" sz="2000" dirty="0"/>
              <a:t>Big birds “practice”</a:t>
            </a:r>
          </a:p>
          <a:p>
            <a:pPr lvl="1"/>
            <a:r>
              <a:rPr lang="en-US" sz="2000" dirty="0"/>
              <a:t>Do improve with practice</a:t>
            </a:r>
          </a:p>
          <a:p>
            <a:r>
              <a:rPr lang="en-US" sz="2400" dirty="0"/>
              <a:t> Downward stroke</a:t>
            </a:r>
          </a:p>
          <a:p>
            <a:r>
              <a:rPr lang="en-US" sz="2400" dirty="0"/>
              <a:t> Upward stroke</a:t>
            </a:r>
          </a:p>
          <a:p>
            <a:r>
              <a:rPr lang="en-US" sz="2400" dirty="0"/>
              <a:t> Larger species too slow</a:t>
            </a:r>
          </a:p>
        </p:txBody>
      </p:sp>
      <p:pic>
        <p:nvPicPr>
          <p:cNvPr id="7172" name="Picture 4" descr="http://cdn.c.photoshelter.com/img-get/I0000ZHoQIevCrA0/s/850/850/R10-2010-128-American-Kest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10886"/>
            <a:ext cx="3150394" cy="28019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msuploads.mybudget.com.au.s3.amazonaws.com/blog/2014/01/Bird-in-nest-Fotolia_381972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2910"/>
          <a:stretch/>
        </p:blipFill>
        <p:spPr bwMode="auto">
          <a:xfrm>
            <a:off x="8279880" y="3076576"/>
            <a:ext cx="2260997" cy="3781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clibs.org/wp-content/uploads/2012/07/babybirds.jpg"/>
          <p:cNvPicPr>
            <a:picLocks noChangeAspect="1" noChangeArrowheads="1"/>
          </p:cNvPicPr>
          <p:nvPr/>
        </p:nvPicPr>
        <p:blipFill rotWithShape="1">
          <a:blip r:embed="rId5">
            <a:extLst>
              <a:ext uri="{28A0092B-C50C-407E-A947-70E740481C1C}">
                <a14:useLocalDpi xmlns:a14="http://schemas.microsoft.com/office/drawing/2010/main" val="0"/>
              </a:ext>
            </a:extLst>
          </a:blip>
          <a:srcRect l="11903"/>
          <a:stretch/>
        </p:blipFill>
        <p:spPr bwMode="auto">
          <a:xfrm>
            <a:off x="5910943" y="4967288"/>
            <a:ext cx="2368936" cy="18907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83772" y="3052436"/>
            <a:ext cx="2653257" cy="646331"/>
          </a:xfrm>
          <a:prstGeom prst="rect">
            <a:avLst/>
          </a:prstGeom>
        </p:spPr>
        <p:txBody>
          <a:bodyPr wrap="square">
            <a:spAutoFit/>
          </a:bodyPr>
          <a:lstStyle/>
          <a:p>
            <a:r>
              <a:rPr lang="en-US" dirty="0">
                <a:hlinkClick r:id="rId6"/>
              </a:rPr>
              <a:t>https://www.youtube.com/watch?v=2H9PQ6jt9us</a:t>
            </a:r>
            <a:r>
              <a:rPr lang="en-US" dirty="0"/>
              <a:t> </a:t>
            </a:r>
          </a:p>
        </p:txBody>
      </p:sp>
      <p:sp>
        <p:nvSpPr>
          <p:cNvPr id="6" name="Rectangle 5"/>
          <p:cNvSpPr/>
          <p:nvPr/>
        </p:nvSpPr>
        <p:spPr>
          <a:xfrm>
            <a:off x="5683771" y="3820945"/>
            <a:ext cx="2743200" cy="646331"/>
          </a:xfrm>
          <a:prstGeom prst="rect">
            <a:avLst/>
          </a:prstGeom>
        </p:spPr>
        <p:txBody>
          <a:bodyPr wrap="square">
            <a:spAutoFit/>
          </a:bodyPr>
          <a:lstStyle/>
          <a:p>
            <a:r>
              <a:rPr lang="en-US" dirty="0">
                <a:hlinkClick r:id="rId7"/>
              </a:rPr>
              <a:t>https://www.youtube.com/watch?v=thEkFMaB5CA</a:t>
            </a:r>
            <a:r>
              <a:rPr lang="en-US" dirty="0"/>
              <a:t> </a:t>
            </a:r>
          </a:p>
        </p:txBody>
      </p:sp>
    </p:spTree>
    <p:extLst>
      <p:ext uri="{BB962C8B-B14F-4D97-AF65-F5344CB8AC3E}">
        <p14:creationId xmlns:p14="http://schemas.microsoft.com/office/powerpoint/2010/main" val="33412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C4C2-5E59-9842-B1FE-87FBC115F8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99C68B-D63F-2729-3757-ABB08800771F}"/>
              </a:ext>
            </a:extLst>
          </p:cNvPr>
          <p:cNvSpPr>
            <a:spLocks noGrp="1"/>
          </p:cNvSpPr>
          <p:nvPr>
            <p:ph idx="1"/>
          </p:nvPr>
        </p:nvSpPr>
        <p:spPr/>
        <p:txBody>
          <a:bodyPr/>
          <a:lstStyle/>
          <a:p>
            <a:pPr marL="0" indent="0">
              <a:buNone/>
            </a:pPr>
            <a:r>
              <a:rPr lang="en-US" dirty="0"/>
              <a:t>Because that last video pissed me off: </a:t>
            </a:r>
            <a:r>
              <a:rPr lang="en-US" dirty="0">
                <a:hlinkClick r:id="rId2"/>
              </a:rPr>
              <a:t>https://www.youtube.com/watch?v=CEmYEQ78zS0</a:t>
            </a:r>
            <a:r>
              <a:rPr lang="en-US" dirty="0"/>
              <a:t> </a:t>
            </a:r>
          </a:p>
        </p:txBody>
      </p:sp>
    </p:spTree>
    <p:extLst>
      <p:ext uri="{BB962C8B-B14F-4D97-AF65-F5344CB8AC3E}">
        <p14:creationId xmlns:p14="http://schemas.microsoft.com/office/powerpoint/2010/main" val="2607520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331" y="142240"/>
            <a:ext cx="8229600" cy="1143000"/>
          </a:xfrm>
        </p:spPr>
        <p:txBody>
          <a:bodyPr/>
          <a:lstStyle/>
          <a:p>
            <a:r>
              <a:rPr lang="en-US" dirty="0"/>
              <a:t>Wings TYPES</a:t>
            </a:r>
          </a:p>
        </p:txBody>
      </p:sp>
      <p:pic>
        <p:nvPicPr>
          <p:cNvPr id="5" name="Picture 4"/>
          <p:cNvPicPr>
            <a:picLocks noChangeAspect="1"/>
          </p:cNvPicPr>
          <p:nvPr/>
        </p:nvPicPr>
        <p:blipFill rotWithShape="1">
          <a:blip r:embed="rId2"/>
          <a:srcRect l="52934" t="13871" r="3108" b="4157"/>
          <a:stretch/>
        </p:blipFill>
        <p:spPr>
          <a:xfrm>
            <a:off x="0" y="19930"/>
            <a:ext cx="3355174" cy="4512130"/>
          </a:xfrm>
          <a:prstGeom prst="rect">
            <a:avLst/>
          </a:prstGeom>
        </p:spPr>
      </p:pic>
      <p:pic>
        <p:nvPicPr>
          <p:cNvPr id="6" name="Picture 5"/>
          <p:cNvPicPr>
            <a:picLocks noChangeAspect="1"/>
          </p:cNvPicPr>
          <p:nvPr/>
        </p:nvPicPr>
        <p:blipFill rotWithShape="1">
          <a:blip r:embed="rId3"/>
          <a:srcRect l="3295" t="9099" r="52432" b="3865"/>
          <a:stretch/>
        </p:blipFill>
        <p:spPr>
          <a:xfrm>
            <a:off x="3401116" y="1312951"/>
            <a:ext cx="2928442" cy="4769414"/>
          </a:xfrm>
          <a:prstGeom prst="rect">
            <a:avLst/>
          </a:prstGeom>
        </p:spPr>
      </p:pic>
      <p:sp>
        <p:nvSpPr>
          <p:cNvPr id="3" name="Rectangle 2"/>
          <p:cNvSpPr/>
          <p:nvPr/>
        </p:nvSpPr>
        <p:spPr>
          <a:xfrm>
            <a:off x="195943" y="4830653"/>
            <a:ext cx="1752600" cy="1200329"/>
          </a:xfrm>
          <a:prstGeom prst="rect">
            <a:avLst/>
          </a:prstGeom>
        </p:spPr>
        <p:txBody>
          <a:bodyPr wrap="square">
            <a:spAutoFit/>
          </a:bodyPr>
          <a:lstStyle/>
          <a:p>
            <a:r>
              <a:rPr lang="en-US" dirty="0">
                <a:hlinkClick r:id="rId4"/>
              </a:rPr>
              <a:t>https://www.youtube.com/watch?v=uMX2wCJga8g</a:t>
            </a:r>
            <a:r>
              <a:rPr lang="en-US" dirty="0"/>
              <a:t> </a:t>
            </a:r>
          </a:p>
        </p:txBody>
      </p:sp>
      <p:sp>
        <p:nvSpPr>
          <p:cNvPr id="4" name="Rectangle 3"/>
          <p:cNvSpPr/>
          <p:nvPr/>
        </p:nvSpPr>
        <p:spPr>
          <a:xfrm>
            <a:off x="2704148" y="6252316"/>
            <a:ext cx="3131081" cy="646331"/>
          </a:xfrm>
          <a:prstGeom prst="rect">
            <a:avLst/>
          </a:prstGeom>
        </p:spPr>
        <p:txBody>
          <a:bodyPr wrap="square">
            <a:spAutoFit/>
          </a:bodyPr>
          <a:lstStyle/>
          <a:p>
            <a:r>
              <a:rPr lang="en-US" dirty="0">
                <a:hlinkClick r:id="rId5"/>
              </a:rPr>
              <a:t>https://www.youtube.com/watch?v=Ma0oRdNovOw</a:t>
            </a:r>
            <a:r>
              <a:rPr lang="en-US" dirty="0"/>
              <a:t> </a:t>
            </a:r>
          </a:p>
        </p:txBody>
      </p:sp>
      <p:pic>
        <p:nvPicPr>
          <p:cNvPr id="7" name="Picture 6">
            <a:extLst>
              <a:ext uri="{FF2B5EF4-FFF2-40B4-BE49-F238E27FC236}">
                <a16:creationId xmlns:a16="http://schemas.microsoft.com/office/drawing/2014/main" id="{805FB9CC-F993-5403-16FB-713E7D1DEDF0}"/>
              </a:ext>
            </a:extLst>
          </p:cNvPr>
          <p:cNvPicPr>
            <a:picLocks noChangeAspect="1"/>
          </p:cNvPicPr>
          <p:nvPr/>
        </p:nvPicPr>
        <p:blipFill rotWithShape="1">
          <a:blip r:embed="rId2"/>
          <a:srcRect l="4212" t="13871" r="51509" b="3495"/>
          <a:stretch/>
        </p:blipFill>
        <p:spPr>
          <a:xfrm>
            <a:off x="9099303" y="2553471"/>
            <a:ext cx="3092697" cy="4162289"/>
          </a:xfrm>
          <a:prstGeom prst="rect">
            <a:avLst/>
          </a:prstGeom>
        </p:spPr>
      </p:pic>
      <p:pic>
        <p:nvPicPr>
          <p:cNvPr id="8" name="Picture 7">
            <a:extLst>
              <a:ext uri="{FF2B5EF4-FFF2-40B4-BE49-F238E27FC236}">
                <a16:creationId xmlns:a16="http://schemas.microsoft.com/office/drawing/2014/main" id="{5187A851-B942-C05A-A71F-231FFA16D64D}"/>
              </a:ext>
            </a:extLst>
          </p:cNvPr>
          <p:cNvPicPr>
            <a:picLocks noChangeAspect="1"/>
          </p:cNvPicPr>
          <p:nvPr/>
        </p:nvPicPr>
        <p:blipFill rotWithShape="1">
          <a:blip r:embed="rId3"/>
          <a:srcRect l="52702" t="9099" r="3546" b="3865"/>
          <a:stretch/>
        </p:blipFill>
        <p:spPr>
          <a:xfrm>
            <a:off x="6464959" y="2008186"/>
            <a:ext cx="2634344" cy="4341516"/>
          </a:xfrm>
          <a:prstGeom prst="rect">
            <a:avLst/>
          </a:prstGeom>
        </p:spPr>
      </p:pic>
      <p:cxnSp>
        <p:nvCxnSpPr>
          <p:cNvPr id="10" name="Straight Connector 9">
            <a:extLst>
              <a:ext uri="{FF2B5EF4-FFF2-40B4-BE49-F238E27FC236}">
                <a16:creationId xmlns:a16="http://schemas.microsoft.com/office/drawing/2014/main" id="{4ED980E6-3783-CD22-D84F-A1CD05ED12F6}"/>
              </a:ext>
            </a:extLst>
          </p:cNvPr>
          <p:cNvCxnSpPr>
            <a:cxnSpLocks/>
          </p:cNvCxnSpPr>
          <p:nvPr/>
        </p:nvCxnSpPr>
        <p:spPr>
          <a:xfrm>
            <a:off x="3352800" y="609600"/>
            <a:ext cx="0" cy="502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542307-3661-06B9-2906-6CB314684201}"/>
              </a:ext>
            </a:extLst>
          </p:cNvPr>
          <p:cNvCxnSpPr>
            <a:cxnSpLocks/>
          </p:cNvCxnSpPr>
          <p:nvPr/>
        </p:nvCxnSpPr>
        <p:spPr>
          <a:xfrm>
            <a:off x="6356772" y="1312951"/>
            <a:ext cx="0" cy="5180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7E09DB-9FE6-0584-C836-F92EBDF53C67}"/>
              </a:ext>
            </a:extLst>
          </p:cNvPr>
          <p:cNvCxnSpPr>
            <a:cxnSpLocks/>
          </p:cNvCxnSpPr>
          <p:nvPr/>
        </p:nvCxnSpPr>
        <p:spPr>
          <a:xfrm>
            <a:off x="9099303" y="2286000"/>
            <a:ext cx="0" cy="4429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76200"/>
            <a:ext cx="5257800" cy="1143000"/>
          </a:xfrm>
        </p:spPr>
        <p:txBody>
          <a:bodyPr/>
          <a:lstStyle/>
          <a:p>
            <a:r>
              <a:rPr lang="en-US" dirty="0"/>
              <a:t>The </a:t>
            </a:r>
            <a:r>
              <a:rPr lang="en-US" dirty="0" err="1"/>
              <a:t>Hindlimbs</a:t>
            </a:r>
            <a:endParaRPr lang="en-US" dirty="0"/>
          </a:p>
        </p:txBody>
      </p:sp>
      <p:pic>
        <p:nvPicPr>
          <p:cNvPr id="9222" name="Picture 6" descr="http://www.hiltonpond.org/images/NuthatchWhiteBreastFoot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586" y="1349044"/>
            <a:ext cx="2895814" cy="238615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hiltonpond.org/images/SapsuckerFoot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57201"/>
            <a:ext cx="2590800" cy="501945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upload.wikimedia.org/wikipedia/commons/thumb/f/fe/Zoo_4_Shoot.jpg/300px-Zoo_4_Sho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223589"/>
            <a:ext cx="2819400" cy="250613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b86a38.medialib.glogster.com/media/d020ec3b9fc52c1592196be70e1d23711f65221665370eb590ae262e85043919/ostrich-fo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356" y="3886201"/>
            <a:ext cx="2918632" cy="292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03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Dinosaur Cladogram</a:t>
            </a:r>
            <a:endParaRPr lang="en-GB"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468756"/>
            <a:ext cx="8381999" cy="530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828801" y="2057400"/>
            <a:ext cx="8458199"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53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510" y="-118927"/>
            <a:ext cx="5105400" cy="1143000"/>
          </a:xfrm>
        </p:spPr>
        <p:txBody>
          <a:bodyPr/>
          <a:lstStyle/>
          <a:p>
            <a:r>
              <a:rPr lang="en-US" dirty="0"/>
              <a:t>The </a:t>
            </a:r>
            <a:r>
              <a:rPr lang="en-US" dirty="0" err="1"/>
              <a:t>Hindlimbs</a:t>
            </a:r>
            <a:endParaRPr lang="en-US" dirty="0"/>
          </a:p>
        </p:txBody>
      </p:sp>
      <p:pic>
        <p:nvPicPr>
          <p:cNvPr id="9230" name="Picture 14" descr="http://cdn1.arkive.org/media/17/174D797C-97C4-4F98-9BC7-BB4D76F7CE3D/Presentation.Large/Coots-feet.jpg"/>
          <p:cNvPicPr>
            <a:picLocks noChangeAspect="1" noChangeArrowheads="1"/>
          </p:cNvPicPr>
          <p:nvPr/>
        </p:nvPicPr>
        <p:blipFill rotWithShape="1">
          <a:blip r:embed="rId2">
            <a:extLst>
              <a:ext uri="{28A0092B-C50C-407E-A947-70E740481C1C}">
                <a14:useLocalDpi xmlns:a14="http://schemas.microsoft.com/office/drawing/2010/main" val="0"/>
              </a:ext>
            </a:extLst>
          </a:blip>
          <a:srcRect b="13271"/>
          <a:stretch/>
        </p:blipFill>
        <p:spPr bwMode="auto">
          <a:xfrm>
            <a:off x="6259782" y="3508052"/>
            <a:ext cx="4420183" cy="3349949"/>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cdn1.arkive.org/media/25/25F09BE7-FE4A-4B10-9C96-B72FFC6BC802/Presentation.Large/feet-of-an-australian-pelican.jpg"/>
          <p:cNvPicPr>
            <a:picLocks noChangeAspect="1" noChangeArrowheads="1"/>
          </p:cNvPicPr>
          <p:nvPr/>
        </p:nvPicPr>
        <p:blipFill rotWithShape="1">
          <a:blip r:embed="rId3">
            <a:extLst>
              <a:ext uri="{28A0092B-C50C-407E-A947-70E740481C1C}">
                <a14:useLocalDpi xmlns:a14="http://schemas.microsoft.com/office/drawing/2010/main" val="0"/>
              </a:ext>
            </a:extLst>
          </a:blip>
          <a:srcRect b="21942"/>
          <a:stretch/>
        </p:blipFill>
        <p:spPr bwMode="auto">
          <a:xfrm>
            <a:off x="1524000" y="3733800"/>
            <a:ext cx="4510644" cy="3148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seriform families - ducks">
            <a:extLst>
              <a:ext uri="{FF2B5EF4-FFF2-40B4-BE49-F238E27FC236}">
                <a16:creationId xmlns:a16="http://schemas.microsoft.com/office/drawing/2014/main" id="{0BFB2975-1E95-4EE3-AF91-D3DCFE12B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4420183" cy="2936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mbling over my own feet — Further variations on a theme">
            <a:extLst>
              <a:ext uri="{FF2B5EF4-FFF2-40B4-BE49-F238E27FC236}">
                <a16:creationId xmlns:a16="http://schemas.microsoft.com/office/drawing/2014/main" id="{F407ED73-5054-49E7-AB3A-176E56E10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901" y="781810"/>
            <a:ext cx="3531919" cy="264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260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13" y="0"/>
            <a:ext cx="7629174" cy="1143000"/>
          </a:xfrm>
        </p:spPr>
        <p:txBody>
          <a:bodyPr/>
          <a:lstStyle/>
          <a:p>
            <a:r>
              <a:rPr lang="en-US" dirty="0"/>
              <a:t>Diving vs. Surface Swimming</a:t>
            </a:r>
          </a:p>
        </p:txBody>
      </p:sp>
      <p:pic>
        <p:nvPicPr>
          <p:cNvPr id="4100" name="Picture 4" descr="http://cdn1.arkive.org/media/10/1007916C-1271-45FB-A448-2C5CC3901894/Presentation.Large/King-penguin-swimming-under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70214"/>
            <a:ext cx="7395987" cy="5558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94E354-F1B8-9D7E-ACCC-61C9BFEB313C}"/>
              </a:ext>
            </a:extLst>
          </p:cNvPr>
          <p:cNvSpPr txBox="1"/>
          <p:nvPr/>
        </p:nvSpPr>
        <p:spPr>
          <a:xfrm flipH="1">
            <a:off x="533400" y="1482796"/>
            <a:ext cx="4495800" cy="5016758"/>
          </a:xfrm>
          <a:prstGeom prst="rect">
            <a:avLst/>
          </a:prstGeom>
          <a:noFill/>
        </p:spPr>
        <p:txBody>
          <a:bodyPr wrap="square" rtlCol="0">
            <a:spAutoFit/>
          </a:bodyPr>
          <a:lstStyle/>
          <a:p>
            <a:r>
              <a:rPr lang="en-US" sz="4400" dirty="0"/>
              <a:t>Swimming</a:t>
            </a:r>
          </a:p>
          <a:p>
            <a:pPr marL="285750" indent="-285750">
              <a:buFont typeface="Arial" panose="020B0604020202020204" pitchFamily="34" charset="0"/>
              <a:buChar char="•"/>
            </a:pPr>
            <a:r>
              <a:rPr lang="en-US" sz="2800" dirty="0"/>
              <a:t>Webbed feet</a:t>
            </a:r>
          </a:p>
          <a:p>
            <a:pPr marL="285750" indent="-285750">
              <a:buFont typeface="Arial" panose="020B0604020202020204" pitchFamily="34" charset="0"/>
              <a:buChar char="•"/>
            </a:pPr>
            <a:r>
              <a:rPr lang="en-US" sz="2800" dirty="0"/>
              <a:t>Dense plumage</a:t>
            </a:r>
          </a:p>
          <a:p>
            <a:pPr marL="285750" indent="-285750">
              <a:buFont typeface="Arial" panose="020B0604020202020204" pitchFamily="34" charset="0"/>
              <a:buChar char="•"/>
            </a:pPr>
            <a:r>
              <a:rPr lang="en-US" sz="2800" dirty="0"/>
              <a:t>Big preening gland</a:t>
            </a:r>
          </a:p>
          <a:p>
            <a:endParaRPr lang="en-US" sz="3200" dirty="0"/>
          </a:p>
          <a:p>
            <a:r>
              <a:rPr lang="en-US" sz="4400" dirty="0"/>
              <a:t>Diving</a:t>
            </a:r>
          </a:p>
          <a:p>
            <a:pPr marL="293688" indent="-293688">
              <a:buFont typeface="Arial" panose="020B0604020202020204" pitchFamily="34" charset="0"/>
              <a:buChar char="•"/>
            </a:pPr>
            <a:r>
              <a:rPr lang="en-US" sz="2800" dirty="0"/>
              <a:t>Webbed feet</a:t>
            </a:r>
          </a:p>
          <a:p>
            <a:pPr marL="293688" indent="-293688">
              <a:buFont typeface="Arial" panose="020B0604020202020204" pitchFamily="34" charset="0"/>
              <a:buChar char="•"/>
            </a:pPr>
            <a:r>
              <a:rPr lang="en-US" sz="2800" dirty="0"/>
              <a:t>Narrow body</a:t>
            </a:r>
          </a:p>
          <a:p>
            <a:pPr marL="293688" indent="-293688">
              <a:buFont typeface="Arial" panose="020B0604020202020204" pitchFamily="34" charset="0"/>
              <a:buChar char="•"/>
            </a:pPr>
            <a:r>
              <a:rPr lang="en-US" sz="2800" dirty="0"/>
              <a:t>Wings into flippers</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434001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US" dirty="0"/>
              <a:t>Feather Maintenance</a:t>
            </a:r>
          </a:p>
        </p:txBody>
      </p:sp>
      <p:sp>
        <p:nvSpPr>
          <p:cNvPr id="3" name="Content Placeholder 2"/>
          <p:cNvSpPr>
            <a:spLocks noGrp="1"/>
          </p:cNvSpPr>
          <p:nvPr>
            <p:ph idx="1"/>
          </p:nvPr>
        </p:nvSpPr>
        <p:spPr/>
        <p:txBody>
          <a:bodyPr/>
          <a:lstStyle/>
          <a:p>
            <a:endParaRPr lang="en-US"/>
          </a:p>
        </p:txBody>
      </p:sp>
      <p:pic>
        <p:nvPicPr>
          <p:cNvPr id="1026" name="Picture 2" descr="Image result for uropygial 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164" y="1417639"/>
            <a:ext cx="7916536" cy="53070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38300" y="1093422"/>
            <a:ext cx="4572000" cy="276999"/>
          </a:xfrm>
          <a:prstGeom prst="rect">
            <a:avLst/>
          </a:prstGeom>
        </p:spPr>
        <p:txBody>
          <a:bodyPr>
            <a:spAutoFit/>
          </a:bodyPr>
          <a:lstStyle/>
          <a:p>
            <a:r>
              <a:rPr lang="en-GB" sz="1200" dirty="0">
                <a:hlinkClick r:id="rId4"/>
              </a:rPr>
              <a:t>https://www.youtube.com/watch?v=hVk1-iHtLe4</a:t>
            </a:r>
            <a:r>
              <a:rPr lang="en-GB" sz="1200" dirty="0"/>
              <a:t> </a:t>
            </a:r>
          </a:p>
        </p:txBody>
      </p:sp>
    </p:spTree>
    <p:extLst>
      <p:ext uri="{BB962C8B-B14F-4D97-AF65-F5344CB8AC3E}">
        <p14:creationId xmlns:p14="http://schemas.microsoft.com/office/powerpoint/2010/main" val="3689608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46"/>
            <a:ext cx="8229600" cy="1143000"/>
          </a:xfrm>
        </p:spPr>
        <p:txBody>
          <a:bodyPr/>
          <a:lstStyle/>
          <a:p>
            <a:r>
              <a:rPr lang="en-US" dirty="0"/>
              <a:t>Reproduction</a:t>
            </a:r>
          </a:p>
        </p:txBody>
      </p:sp>
      <p:sp>
        <p:nvSpPr>
          <p:cNvPr id="3" name="Content Placeholder 2"/>
          <p:cNvSpPr>
            <a:spLocks noGrp="1"/>
          </p:cNvSpPr>
          <p:nvPr>
            <p:ph idx="1"/>
          </p:nvPr>
        </p:nvSpPr>
        <p:spPr>
          <a:xfrm>
            <a:off x="533400" y="1166019"/>
            <a:ext cx="6400800" cy="2648727"/>
          </a:xfrm>
        </p:spPr>
        <p:txBody>
          <a:bodyPr>
            <a:normAutofit/>
          </a:bodyPr>
          <a:lstStyle/>
          <a:p>
            <a:r>
              <a:rPr lang="en-US" sz="2800" dirty="0"/>
              <a:t>Breeding Season – cloaca swells</a:t>
            </a:r>
          </a:p>
          <a:p>
            <a:r>
              <a:rPr lang="en-US" sz="2800" dirty="0"/>
              <a:t>Elaborate courtship</a:t>
            </a:r>
          </a:p>
          <a:p>
            <a:r>
              <a:rPr lang="en-US" sz="2800" dirty="0"/>
              <a:t>Copulation</a:t>
            </a:r>
          </a:p>
          <a:p>
            <a:r>
              <a:rPr lang="en-US" sz="2800" dirty="0"/>
              <a:t>No penis (most)</a:t>
            </a:r>
          </a:p>
        </p:txBody>
      </p:sp>
      <p:pic>
        <p:nvPicPr>
          <p:cNvPr id="2050" name="Picture 2" descr="2,556 Bird Sex Wall Murals - Canvas Prints - Stickers | Wallsheaven">
            <a:extLst>
              <a:ext uri="{FF2B5EF4-FFF2-40B4-BE49-F238E27FC236}">
                <a16:creationId xmlns:a16="http://schemas.microsoft.com/office/drawing/2014/main" id="{560BFA9F-0E8F-4B7E-B729-9519B54CBD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3"/>
          <a:stretch/>
        </p:blipFill>
        <p:spPr bwMode="auto">
          <a:xfrm>
            <a:off x="8693863" y="3733800"/>
            <a:ext cx="334638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rd Sex Images, Stock Photos &amp;amp; Vectors | Shutterstock">
            <a:extLst>
              <a:ext uri="{FF2B5EF4-FFF2-40B4-BE49-F238E27FC236}">
                <a16:creationId xmlns:a16="http://schemas.microsoft.com/office/drawing/2014/main" id="{33AFC978-3557-427E-8859-CDCD7A96B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347"/>
          <a:stretch/>
        </p:blipFill>
        <p:spPr bwMode="auto">
          <a:xfrm>
            <a:off x="306127" y="3427656"/>
            <a:ext cx="6170873" cy="32500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bird's foot&#10;&#10;Description automatically generated">
            <a:extLst>
              <a:ext uri="{FF2B5EF4-FFF2-40B4-BE49-F238E27FC236}">
                <a16:creationId xmlns:a16="http://schemas.microsoft.com/office/drawing/2014/main" id="{FD67F1DE-F1C3-E7DD-D201-1C903D13B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800" y="0"/>
            <a:ext cx="4775200" cy="3581400"/>
          </a:xfrm>
          <a:prstGeom prst="rect">
            <a:avLst/>
          </a:prstGeom>
        </p:spPr>
      </p:pic>
      <p:sp>
        <p:nvSpPr>
          <p:cNvPr id="6" name="TextBox 5">
            <a:extLst>
              <a:ext uri="{FF2B5EF4-FFF2-40B4-BE49-F238E27FC236}">
                <a16:creationId xmlns:a16="http://schemas.microsoft.com/office/drawing/2014/main" id="{2CEFAA4E-8E37-1892-CAF6-6FD0274BD072}"/>
              </a:ext>
            </a:extLst>
          </p:cNvPr>
          <p:cNvSpPr txBox="1"/>
          <p:nvPr/>
        </p:nvSpPr>
        <p:spPr>
          <a:xfrm>
            <a:off x="6367009" y="4646773"/>
            <a:ext cx="2099581" cy="1477328"/>
          </a:xfrm>
          <a:prstGeom prst="rect">
            <a:avLst/>
          </a:prstGeom>
          <a:noFill/>
        </p:spPr>
        <p:txBody>
          <a:bodyPr wrap="square">
            <a:spAutoFit/>
          </a:bodyPr>
          <a:lstStyle/>
          <a:p>
            <a:pPr marL="685800" indent="0">
              <a:buNone/>
            </a:pPr>
            <a:r>
              <a:rPr lang="en-US" sz="1800" dirty="0">
                <a:solidFill>
                  <a:srgbClr val="800080"/>
                </a:solidFill>
                <a:hlinkClick r:id="rId6">
                  <a:extLst>
                    <a:ext uri="{A12FA001-AC4F-418D-AE19-62706E023703}">
                      <ahyp:hlinkClr xmlns:ahyp="http://schemas.microsoft.com/office/drawing/2018/hyperlinkcolor" val="tx"/>
                    </a:ext>
                  </a:extLst>
                </a:hlinkClick>
              </a:rPr>
              <a:t>http://www.10000birds.com/do-birds-have-penises.htm</a:t>
            </a:r>
            <a:r>
              <a:rPr lang="en-US" sz="1800" dirty="0"/>
              <a:t> </a:t>
            </a:r>
          </a:p>
        </p:txBody>
      </p:sp>
    </p:spTree>
    <p:extLst>
      <p:ext uri="{BB962C8B-B14F-4D97-AF65-F5344CB8AC3E}">
        <p14:creationId xmlns:p14="http://schemas.microsoft.com/office/powerpoint/2010/main" val="1114098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344770"/>
            <a:ext cx="3834612" cy="830997"/>
          </a:xfrm>
          <a:prstGeom prst="rect">
            <a:avLst/>
          </a:prstGeom>
          <a:noFill/>
        </p:spPr>
        <p:txBody>
          <a:bodyPr wrap="square" rtlCol="0">
            <a:spAutoFit/>
          </a:bodyPr>
          <a:lstStyle/>
          <a:p>
            <a:r>
              <a:rPr lang="en-US" sz="4800" dirty="0"/>
              <a:t>Feeding</a:t>
            </a:r>
          </a:p>
        </p:txBody>
      </p:sp>
      <p:sp>
        <p:nvSpPr>
          <p:cNvPr id="2" name="TextBox 1">
            <a:extLst>
              <a:ext uri="{FF2B5EF4-FFF2-40B4-BE49-F238E27FC236}">
                <a16:creationId xmlns:a16="http://schemas.microsoft.com/office/drawing/2014/main" id="{879C195A-EE79-902F-DBAB-EE90E25D78F4}"/>
              </a:ext>
            </a:extLst>
          </p:cNvPr>
          <p:cNvSpPr txBox="1"/>
          <p:nvPr/>
        </p:nvSpPr>
        <p:spPr>
          <a:xfrm>
            <a:off x="228600" y="1524000"/>
            <a:ext cx="3429001"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Forelimbs are wings </a:t>
            </a:r>
            <a:r>
              <a:rPr lang="en-US" sz="2800" dirty="0">
                <a:solidFill>
                  <a:schemeClr val="accent6">
                    <a:lumMod val="75000"/>
                  </a:schemeClr>
                </a:solidFill>
              </a:rPr>
              <a:t>– selection 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Several broad categories</a:t>
            </a:r>
          </a:p>
        </p:txBody>
      </p:sp>
      <p:pic>
        <p:nvPicPr>
          <p:cNvPr id="3" name="Picture 2">
            <a:extLst>
              <a:ext uri="{FF2B5EF4-FFF2-40B4-BE49-F238E27FC236}">
                <a16:creationId xmlns:a16="http://schemas.microsoft.com/office/drawing/2014/main" id="{0D8982B0-701F-A52E-64A9-F549A68AFC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3602" y="1805644"/>
            <a:ext cx="2548888" cy="2384035"/>
          </a:xfrm>
          <a:prstGeom prst="rect">
            <a:avLst/>
          </a:prstGeom>
        </p:spPr>
      </p:pic>
      <p:pic>
        <p:nvPicPr>
          <p:cNvPr id="5" name="Picture 4">
            <a:extLst>
              <a:ext uri="{FF2B5EF4-FFF2-40B4-BE49-F238E27FC236}">
                <a16:creationId xmlns:a16="http://schemas.microsoft.com/office/drawing/2014/main" id="{798D0E4B-CFEA-C6EB-94E5-86CB9946E3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3095" y="1537575"/>
            <a:ext cx="1718181" cy="2432481"/>
          </a:xfrm>
          <a:prstGeom prst="rect">
            <a:avLst/>
          </a:prstGeom>
        </p:spPr>
      </p:pic>
      <p:pic>
        <p:nvPicPr>
          <p:cNvPr id="6" name="Picture 5">
            <a:extLst>
              <a:ext uri="{FF2B5EF4-FFF2-40B4-BE49-F238E27FC236}">
                <a16:creationId xmlns:a16="http://schemas.microsoft.com/office/drawing/2014/main" id="{E149C029-77B9-228A-CB64-900A429BD4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 y="3792769"/>
            <a:ext cx="2315765" cy="3065231"/>
          </a:xfrm>
          <a:prstGeom prst="rect">
            <a:avLst/>
          </a:prstGeom>
        </p:spPr>
      </p:pic>
      <p:pic>
        <p:nvPicPr>
          <p:cNvPr id="7" name="Picture 6">
            <a:extLst>
              <a:ext uri="{FF2B5EF4-FFF2-40B4-BE49-F238E27FC236}">
                <a16:creationId xmlns:a16="http://schemas.microsoft.com/office/drawing/2014/main" id="{23D1D5ED-50C5-BBB9-080B-EEBD2EC38A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53023" y="4270393"/>
            <a:ext cx="4038977" cy="2587607"/>
          </a:xfrm>
          <a:prstGeom prst="rect">
            <a:avLst/>
          </a:prstGeom>
        </p:spPr>
      </p:pic>
      <p:pic>
        <p:nvPicPr>
          <p:cNvPr id="8" name="Picture 7">
            <a:extLst>
              <a:ext uri="{FF2B5EF4-FFF2-40B4-BE49-F238E27FC236}">
                <a16:creationId xmlns:a16="http://schemas.microsoft.com/office/drawing/2014/main" id="{3E58DBA9-B930-655E-2979-904AD6E8DA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25365" y="4318206"/>
            <a:ext cx="2765705" cy="2479261"/>
          </a:xfrm>
          <a:prstGeom prst="rect">
            <a:avLst/>
          </a:prstGeom>
        </p:spPr>
      </p:pic>
      <p:pic>
        <p:nvPicPr>
          <p:cNvPr id="9" name="Picture 8">
            <a:extLst>
              <a:ext uri="{FF2B5EF4-FFF2-40B4-BE49-F238E27FC236}">
                <a16:creationId xmlns:a16="http://schemas.microsoft.com/office/drawing/2014/main" id="{F59C66D5-1B0F-9D81-A946-D54F9507F39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401276" y="1175767"/>
            <a:ext cx="1785938" cy="2409825"/>
          </a:xfrm>
          <a:prstGeom prst="rect">
            <a:avLst/>
          </a:prstGeom>
        </p:spPr>
      </p:pic>
      <p:pic>
        <p:nvPicPr>
          <p:cNvPr id="10" name="Picture 9">
            <a:extLst>
              <a:ext uri="{FF2B5EF4-FFF2-40B4-BE49-F238E27FC236}">
                <a16:creationId xmlns:a16="http://schemas.microsoft.com/office/drawing/2014/main" id="{11ED3999-CE32-97F5-3623-F15A7B6DEB9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76688" y="1351528"/>
            <a:ext cx="1964531" cy="1743075"/>
          </a:xfrm>
          <a:prstGeom prst="rect">
            <a:avLst/>
          </a:prstGeom>
        </p:spPr>
      </p:pic>
    </p:spTree>
    <p:extLst>
      <p:ext uri="{BB962C8B-B14F-4D97-AF65-F5344CB8AC3E}">
        <p14:creationId xmlns:p14="http://schemas.microsoft.com/office/powerpoint/2010/main" val="678506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1306" y="0"/>
            <a:ext cx="3571875" cy="3171825"/>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4578" y="3155496"/>
            <a:ext cx="3733675" cy="3819889"/>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8111" y="1591355"/>
            <a:ext cx="3354814" cy="3171824"/>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4600" y="4089100"/>
            <a:ext cx="2700968" cy="2700968"/>
          </a:xfrm>
          <a:prstGeom prst="rect">
            <a:avLst/>
          </a:prstGeom>
        </p:spPr>
      </p:pic>
      <p:pic>
        <p:nvPicPr>
          <p:cNvPr id="2050" name="Picture 2" descr="http://icons.wunderground.com/data/wximagenew/c/cshirsch/100.jpg"/>
          <p:cNvPicPr>
            <a:picLocks noChangeAspect="1" noChangeArrowheads="1"/>
          </p:cNvPicPr>
          <p:nvPr/>
        </p:nvPicPr>
        <p:blipFill rotWithShape="1">
          <a:blip r:embed="rId7">
            <a:extLst>
              <a:ext uri="{28A0092B-C50C-407E-A947-70E740481C1C}">
                <a14:useLocalDpi xmlns:a14="http://schemas.microsoft.com/office/drawing/2010/main" val="0"/>
              </a:ext>
            </a:extLst>
          </a:blip>
          <a:srcRect t="18146" r="15667"/>
          <a:stretch/>
        </p:blipFill>
        <p:spPr bwMode="auto">
          <a:xfrm>
            <a:off x="5889251" y="-22860"/>
            <a:ext cx="2948860" cy="2289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B7AADC-1D62-4146-AB5C-FAC7EBEB0ADA}"/>
              </a:ext>
            </a:extLst>
          </p:cNvPr>
          <p:cNvSpPr txBox="1"/>
          <p:nvPr/>
        </p:nvSpPr>
        <p:spPr>
          <a:xfrm>
            <a:off x="6101167" y="2672459"/>
            <a:ext cx="1821813" cy="1200329"/>
          </a:xfrm>
          <a:prstGeom prst="rect">
            <a:avLst/>
          </a:prstGeom>
          <a:noFill/>
        </p:spPr>
        <p:txBody>
          <a:bodyPr wrap="square">
            <a:spAutoFit/>
          </a:bodyPr>
          <a:lstStyle/>
          <a:p>
            <a:r>
              <a:rPr lang="en-US" dirty="0">
                <a:hlinkClick r:id="rId8"/>
              </a:rPr>
              <a:t>https://www.youtube.com/watch?v=1NvU8WG9bg0</a:t>
            </a:r>
            <a:r>
              <a:rPr lang="en-US" dirty="0"/>
              <a:t> </a:t>
            </a:r>
          </a:p>
        </p:txBody>
      </p:sp>
    </p:spTree>
    <p:extLst>
      <p:ext uri="{BB962C8B-B14F-4D97-AF65-F5344CB8AC3E}">
        <p14:creationId xmlns:p14="http://schemas.microsoft.com/office/powerpoint/2010/main" val="535376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202677"/>
            <a:ext cx="3531858" cy="3117453"/>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3066" y="231564"/>
            <a:ext cx="3810537" cy="306833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0910" y="225191"/>
            <a:ext cx="3457355" cy="3074704"/>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04145" y="3726042"/>
            <a:ext cx="3070537" cy="3078007"/>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96190" y="3795846"/>
            <a:ext cx="3591665" cy="3035417"/>
          </a:xfrm>
          <a:prstGeom prst="rect">
            <a:avLst/>
          </a:prstGeom>
        </p:spPr>
      </p:pic>
    </p:spTree>
    <p:extLst>
      <p:ext uri="{BB962C8B-B14F-4D97-AF65-F5344CB8AC3E}">
        <p14:creationId xmlns:p14="http://schemas.microsoft.com/office/powerpoint/2010/main" val="2364032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761008"/>
            <a:ext cx="5557583" cy="4725392"/>
          </a:xfrm>
          <a:prstGeom prst="rect">
            <a:avLst/>
          </a:prstGeom>
        </p:spPr>
      </p:pic>
      <p:sp>
        <p:nvSpPr>
          <p:cNvPr id="9" name="TextBox 8"/>
          <p:cNvSpPr txBox="1"/>
          <p:nvPr/>
        </p:nvSpPr>
        <p:spPr>
          <a:xfrm>
            <a:off x="6934200" y="705587"/>
            <a:ext cx="4781281" cy="646331"/>
          </a:xfrm>
          <a:prstGeom prst="rect">
            <a:avLst/>
          </a:prstGeom>
          <a:noFill/>
        </p:spPr>
        <p:txBody>
          <a:bodyPr wrap="square" rtlCol="0">
            <a:spAutoFit/>
          </a:bodyPr>
          <a:lstStyle/>
          <a:p>
            <a:r>
              <a:rPr lang="en-US" sz="3600" dirty="0"/>
              <a:t>Skull/Jaw Articulation</a:t>
            </a:r>
          </a:p>
        </p:txBody>
      </p:sp>
      <p:pic>
        <p:nvPicPr>
          <p:cNvPr id="2050" name="Picture 2" descr="Image result for bartailed godwit distal rhynchokinesis"/>
          <p:cNvPicPr>
            <a:picLocks noChangeAspect="1" noChangeArrowheads="1"/>
          </p:cNvPicPr>
          <p:nvPr/>
        </p:nvPicPr>
        <p:blipFill rotWithShape="1">
          <a:blip r:embed="rId4">
            <a:extLst>
              <a:ext uri="{28A0092B-C50C-407E-A947-70E740481C1C}">
                <a14:useLocalDpi xmlns:a14="http://schemas.microsoft.com/office/drawing/2010/main" val="0"/>
              </a:ext>
            </a:extLst>
          </a:blip>
          <a:srcRect l="13248" t="10860" r="11751" b="30317"/>
          <a:stretch/>
        </p:blipFill>
        <p:spPr bwMode="auto">
          <a:xfrm>
            <a:off x="5867400" y="2362200"/>
            <a:ext cx="6324600" cy="428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267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394" y="201732"/>
            <a:ext cx="5309151" cy="4322400"/>
          </a:xfrm>
          <a:prstGeom prst="rect">
            <a:avLst/>
          </a:prstGeom>
        </p:spPr>
      </p:pic>
      <p:sp>
        <p:nvSpPr>
          <p:cNvPr id="4" name="TextBox 3"/>
          <p:cNvSpPr txBox="1"/>
          <p:nvPr/>
        </p:nvSpPr>
        <p:spPr>
          <a:xfrm>
            <a:off x="4637468" y="169075"/>
            <a:ext cx="2917064" cy="646331"/>
          </a:xfrm>
          <a:prstGeom prst="rect">
            <a:avLst/>
          </a:prstGeom>
          <a:noFill/>
        </p:spPr>
        <p:txBody>
          <a:bodyPr wrap="square" rtlCol="0">
            <a:spAutoFit/>
          </a:bodyPr>
          <a:lstStyle/>
          <a:p>
            <a:pPr algn="ctr"/>
            <a:r>
              <a:rPr lang="en-US" sz="3600" dirty="0"/>
              <a:t>Tongues</a:t>
            </a:r>
            <a:r>
              <a:rPr lang="en-US" sz="2800" dirty="0"/>
              <a:t> </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482771" y="2731706"/>
            <a:ext cx="6163694" cy="2060435"/>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t="13424" b="14366"/>
          <a:stretch/>
        </p:blipFill>
        <p:spPr>
          <a:xfrm>
            <a:off x="6009545" y="3124200"/>
            <a:ext cx="2429337" cy="3610426"/>
          </a:xfrm>
          <a:prstGeom prst="rect">
            <a:avLst/>
          </a:prstGeom>
        </p:spPr>
      </p:pic>
      <p:sp>
        <p:nvSpPr>
          <p:cNvPr id="8" name="TextBox 7">
            <a:extLst>
              <a:ext uri="{FF2B5EF4-FFF2-40B4-BE49-F238E27FC236}">
                <a16:creationId xmlns:a16="http://schemas.microsoft.com/office/drawing/2014/main" id="{3D91EE0D-88D1-4EAB-9107-7AD03F4767F5}"/>
              </a:ext>
            </a:extLst>
          </p:cNvPr>
          <p:cNvSpPr txBox="1"/>
          <p:nvPr/>
        </p:nvSpPr>
        <p:spPr>
          <a:xfrm>
            <a:off x="5450819" y="2662535"/>
            <a:ext cx="2514600" cy="923330"/>
          </a:xfrm>
          <a:prstGeom prst="rect">
            <a:avLst/>
          </a:prstGeom>
          <a:noFill/>
        </p:spPr>
        <p:txBody>
          <a:bodyPr wrap="square">
            <a:spAutoFit/>
          </a:bodyPr>
          <a:lstStyle/>
          <a:p>
            <a:r>
              <a:rPr lang="en-US" dirty="0">
                <a:hlinkClick r:id="rId6"/>
              </a:rPr>
              <a:t>https://www.youtube.com/watch?v=qfGXkNUIocc</a:t>
            </a:r>
            <a:r>
              <a:rPr lang="en-US" dirty="0"/>
              <a:t> </a:t>
            </a:r>
          </a:p>
        </p:txBody>
      </p:sp>
      <p:pic>
        <p:nvPicPr>
          <p:cNvPr id="5" name="Picture 4">
            <a:extLst>
              <a:ext uri="{FF2B5EF4-FFF2-40B4-BE49-F238E27FC236}">
                <a16:creationId xmlns:a16="http://schemas.microsoft.com/office/drawing/2014/main" id="{AD276D58-1024-4570-9C70-DCAA72EF52CD}"/>
              </a:ext>
            </a:extLst>
          </p:cNvPr>
          <p:cNvPicPr>
            <a:picLocks noChangeAspect="1"/>
          </p:cNvPicPr>
          <p:nvPr/>
        </p:nvPicPr>
        <p:blipFill>
          <a:blip r:embed="rId7"/>
          <a:stretch>
            <a:fillRect/>
          </a:stretch>
        </p:blipFill>
        <p:spPr>
          <a:xfrm>
            <a:off x="1485632" y="4607102"/>
            <a:ext cx="4762769" cy="2250898"/>
          </a:xfrm>
          <a:prstGeom prst="rect">
            <a:avLst/>
          </a:prstGeom>
        </p:spPr>
      </p:pic>
    </p:spTree>
    <p:extLst>
      <p:ext uri="{BB962C8B-B14F-4D97-AF65-F5344CB8AC3E}">
        <p14:creationId xmlns:p14="http://schemas.microsoft.com/office/powerpoint/2010/main" val="2182538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http://rspb.royalsocietypublishing.org/content/royprsb/282/1813/20151014/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42" y="76201"/>
            <a:ext cx="9036116" cy="6049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1200" y="6324600"/>
            <a:ext cx="5248424" cy="369332"/>
          </a:xfrm>
          <a:prstGeom prst="rect">
            <a:avLst/>
          </a:prstGeom>
          <a:noFill/>
        </p:spPr>
        <p:txBody>
          <a:bodyPr wrap="none" rtlCol="0">
            <a:spAutoFit/>
          </a:bodyPr>
          <a:lstStyle/>
          <a:p>
            <a:r>
              <a:rPr lang="en-US" dirty="0"/>
              <a:t>Rico-Guevara, Fan, and </a:t>
            </a:r>
            <a:r>
              <a:rPr lang="en-US" dirty="0" err="1"/>
              <a:t>Rubega</a:t>
            </a:r>
            <a:r>
              <a:rPr lang="en-US" dirty="0"/>
              <a:t> 2015. Proc. Roy. Soc. B</a:t>
            </a:r>
          </a:p>
        </p:txBody>
      </p:sp>
      <p:sp>
        <p:nvSpPr>
          <p:cNvPr id="8" name="TextBox 7">
            <a:extLst>
              <a:ext uri="{FF2B5EF4-FFF2-40B4-BE49-F238E27FC236}">
                <a16:creationId xmlns:a16="http://schemas.microsoft.com/office/drawing/2014/main" id="{B8FF6284-FD9E-437C-9821-16601A8E002D}"/>
              </a:ext>
            </a:extLst>
          </p:cNvPr>
          <p:cNvSpPr txBox="1"/>
          <p:nvPr/>
        </p:nvSpPr>
        <p:spPr>
          <a:xfrm>
            <a:off x="8077200" y="6197026"/>
            <a:ext cx="2536858" cy="584775"/>
          </a:xfrm>
          <a:prstGeom prst="rect">
            <a:avLst/>
          </a:prstGeom>
          <a:noFill/>
        </p:spPr>
        <p:txBody>
          <a:bodyPr wrap="square">
            <a:spAutoFit/>
          </a:bodyPr>
          <a:lstStyle/>
          <a:p>
            <a:r>
              <a:rPr lang="en-US" sz="1600" dirty="0">
                <a:hlinkClick r:id="rId3"/>
              </a:rPr>
              <a:t>https://www.youtube.com/watch?v=QYoYQAbPXbU</a:t>
            </a:r>
            <a:r>
              <a:rPr lang="en-US" sz="1600" dirty="0"/>
              <a:t> </a:t>
            </a:r>
          </a:p>
        </p:txBody>
      </p:sp>
    </p:spTree>
    <p:extLst>
      <p:ext uri="{BB962C8B-B14F-4D97-AF65-F5344CB8AC3E}">
        <p14:creationId xmlns:p14="http://schemas.microsoft.com/office/powerpoint/2010/main" val="81796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Synapomorphies</a:t>
            </a:r>
            <a:endParaRPr lang="en-GB" dirty="0"/>
          </a:p>
        </p:txBody>
      </p:sp>
      <p:pic>
        <p:nvPicPr>
          <p:cNvPr id="4098" name="Picture 2" descr="http://www.oiseaux-birds.com/ciconiiformes/grande-aigrette/gde-aigrette-vol-b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1610736"/>
            <a:ext cx="3724275" cy="4790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res.cloudinary.com/dk-find-out/image/upload/q_80,w_320/DK_BirdboneV1b_fhb3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990" y="2438400"/>
            <a:ext cx="4214726" cy="287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51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571634"/>
            <a:ext cx="7375838" cy="6146532"/>
          </a:xfrm>
          <a:prstGeom prst="rect">
            <a:avLst/>
          </a:prstGeom>
        </p:spPr>
      </p:pic>
      <p:sp>
        <p:nvSpPr>
          <p:cNvPr id="4" name="TextBox 3"/>
          <p:cNvSpPr txBox="1"/>
          <p:nvPr/>
        </p:nvSpPr>
        <p:spPr>
          <a:xfrm>
            <a:off x="3591596" y="103257"/>
            <a:ext cx="5008808" cy="707886"/>
          </a:xfrm>
          <a:prstGeom prst="rect">
            <a:avLst/>
          </a:prstGeom>
          <a:noFill/>
        </p:spPr>
        <p:txBody>
          <a:bodyPr wrap="square" rtlCol="0">
            <a:spAutoFit/>
          </a:bodyPr>
          <a:lstStyle/>
          <a:p>
            <a:pPr algn="ctr"/>
            <a:r>
              <a:rPr lang="en-US" sz="4000" dirty="0"/>
              <a:t>Digestive System </a:t>
            </a:r>
          </a:p>
        </p:txBody>
      </p:sp>
      <p:pic>
        <p:nvPicPr>
          <p:cNvPr id="3" name="Picture 2">
            <a:extLst>
              <a:ext uri="{FF2B5EF4-FFF2-40B4-BE49-F238E27FC236}">
                <a16:creationId xmlns:a16="http://schemas.microsoft.com/office/drawing/2014/main" id="{21A8FFDB-ACA5-49B9-BCAF-0B49030E0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51" r="15350"/>
          <a:stretch/>
        </p:blipFill>
        <p:spPr>
          <a:xfrm rot="5400000">
            <a:off x="8472049" y="3442849"/>
            <a:ext cx="3629902" cy="3200400"/>
          </a:xfrm>
          <a:prstGeom prst="rect">
            <a:avLst/>
          </a:prstGeom>
        </p:spPr>
      </p:pic>
      <p:sp>
        <p:nvSpPr>
          <p:cNvPr id="7" name="TextBox 6">
            <a:extLst>
              <a:ext uri="{FF2B5EF4-FFF2-40B4-BE49-F238E27FC236}">
                <a16:creationId xmlns:a16="http://schemas.microsoft.com/office/drawing/2014/main" id="{45D47E36-6887-4544-986C-8C5F58FF72AE}"/>
              </a:ext>
            </a:extLst>
          </p:cNvPr>
          <p:cNvSpPr txBox="1"/>
          <p:nvPr/>
        </p:nvSpPr>
        <p:spPr>
          <a:xfrm>
            <a:off x="5420038" y="5350336"/>
            <a:ext cx="2286000" cy="923330"/>
          </a:xfrm>
          <a:prstGeom prst="rect">
            <a:avLst/>
          </a:prstGeom>
          <a:noFill/>
        </p:spPr>
        <p:txBody>
          <a:bodyPr wrap="square">
            <a:spAutoFit/>
          </a:bodyPr>
          <a:lstStyle/>
          <a:p>
            <a:r>
              <a:rPr lang="en-US" dirty="0">
                <a:hlinkClick r:id="rId5"/>
              </a:rPr>
              <a:t>https://www.youtube.com/watch?v=wSutYGurh1I</a:t>
            </a:r>
            <a:r>
              <a:rPr lang="en-US" dirty="0"/>
              <a:t> </a:t>
            </a:r>
          </a:p>
        </p:txBody>
      </p:sp>
    </p:spTree>
    <p:extLst>
      <p:ext uri="{BB962C8B-B14F-4D97-AF65-F5344CB8AC3E}">
        <p14:creationId xmlns:p14="http://schemas.microsoft.com/office/powerpoint/2010/main" val="1725335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791200" cy="1143000"/>
          </a:xfrm>
        </p:spPr>
        <p:txBody>
          <a:bodyPr>
            <a:normAutofit/>
          </a:bodyPr>
          <a:lstStyle/>
          <a:p>
            <a:r>
              <a:rPr lang="en-GB" sz="4800" dirty="0"/>
              <a:t>Digestion</a:t>
            </a:r>
          </a:p>
        </p:txBody>
      </p:sp>
      <p:sp>
        <p:nvSpPr>
          <p:cNvPr id="3" name="Content Placeholder 2"/>
          <p:cNvSpPr>
            <a:spLocks noGrp="1"/>
          </p:cNvSpPr>
          <p:nvPr>
            <p:ph idx="1"/>
          </p:nvPr>
        </p:nvSpPr>
        <p:spPr>
          <a:xfrm>
            <a:off x="1228322" y="1600201"/>
            <a:ext cx="5172478" cy="4525963"/>
          </a:xfrm>
        </p:spPr>
        <p:txBody>
          <a:bodyPr/>
          <a:lstStyle/>
          <a:p>
            <a:r>
              <a:rPr lang="en-GB" dirty="0"/>
              <a:t>Digestion is fast</a:t>
            </a:r>
          </a:p>
          <a:p>
            <a:pPr lvl="1"/>
            <a:r>
              <a:rPr lang="en-GB" dirty="0">
                <a:solidFill>
                  <a:schemeClr val="accent6">
                    <a:lumMod val="75000"/>
                  </a:schemeClr>
                </a:solidFill>
              </a:rPr>
              <a:t>Carnivorous?</a:t>
            </a:r>
          </a:p>
          <a:p>
            <a:pPr lvl="1"/>
            <a:r>
              <a:rPr lang="en-GB" dirty="0">
                <a:solidFill>
                  <a:schemeClr val="accent6">
                    <a:lumMod val="75000"/>
                  </a:schemeClr>
                </a:solidFill>
              </a:rPr>
              <a:t>Fruit eaters?</a:t>
            </a:r>
          </a:p>
          <a:p>
            <a:pPr lvl="1"/>
            <a:r>
              <a:rPr lang="en-GB" dirty="0">
                <a:solidFill>
                  <a:schemeClr val="accent6">
                    <a:lumMod val="75000"/>
                  </a:schemeClr>
                </a:solidFill>
              </a:rPr>
              <a:t>Herbivores?</a:t>
            </a:r>
          </a:p>
          <a:p>
            <a:r>
              <a:rPr lang="en-GB" sz="3600" dirty="0"/>
              <a:t>Small intestine</a:t>
            </a:r>
          </a:p>
          <a:p>
            <a:r>
              <a:rPr lang="en-GB" sz="3600" dirty="0"/>
              <a:t>Ceca</a:t>
            </a:r>
          </a:p>
          <a:p>
            <a:r>
              <a:rPr lang="en-GB" sz="3600" dirty="0"/>
              <a:t>Cloaca</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35852" y="0"/>
            <a:ext cx="5172477" cy="6778947"/>
          </a:xfrm>
          <a:prstGeom prst="rect">
            <a:avLst/>
          </a:prstGeom>
        </p:spPr>
      </p:pic>
    </p:spTree>
    <p:extLst>
      <p:ext uri="{BB962C8B-B14F-4D97-AF65-F5344CB8AC3E}">
        <p14:creationId xmlns:p14="http://schemas.microsoft.com/office/powerpoint/2010/main" val="3968500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Bird Lungs</a:t>
            </a:r>
          </a:p>
        </p:txBody>
      </p:sp>
      <p:pic>
        <p:nvPicPr>
          <p:cNvPr id="1026" name="Picture 2" descr="Image result for bird dissection air sa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7924800"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984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8207" y="381000"/>
            <a:ext cx="4523674" cy="646331"/>
          </a:xfrm>
          <a:prstGeom prst="rect">
            <a:avLst/>
          </a:prstGeom>
        </p:spPr>
        <p:txBody>
          <a:bodyPr wrap="none">
            <a:spAutoFit/>
          </a:bodyPr>
          <a:lstStyle/>
          <a:p>
            <a:r>
              <a:rPr lang="en-US" sz="3600" dirty="0"/>
              <a:t>Parental Care - variable</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0" y="3533624"/>
            <a:ext cx="3048000" cy="33189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0" y="4491"/>
            <a:ext cx="3048000" cy="3587882"/>
          </a:xfrm>
          <a:prstGeom prst="rect">
            <a:avLst/>
          </a:prstGeom>
        </p:spPr>
      </p:pic>
      <p:pic>
        <p:nvPicPr>
          <p:cNvPr id="1026" name="Picture 2" descr="http://41.media.tumblr.com/25fc6cb1234b0c529dc0d953ffa06975/tumblr_inline_nmi8v78BzU1qfofls_1280.png"/>
          <p:cNvPicPr>
            <a:picLocks noChangeAspect="1" noChangeArrowheads="1"/>
          </p:cNvPicPr>
          <p:nvPr/>
        </p:nvPicPr>
        <p:blipFill rotWithShape="1">
          <a:blip r:embed="rId5">
            <a:extLst>
              <a:ext uri="{28A0092B-C50C-407E-A947-70E740481C1C}">
                <a14:useLocalDpi xmlns:a14="http://schemas.microsoft.com/office/drawing/2010/main" val="0"/>
              </a:ext>
            </a:extLst>
          </a:blip>
          <a:srcRect l="4351" r="2462"/>
          <a:stretch/>
        </p:blipFill>
        <p:spPr bwMode="auto">
          <a:xfrm>
            <a:off x="834388" y="1404478"/>
            <a:ext cx="6671312" cy="5469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130983-0540-CBC9-D281-02E3037AAC56}"/>
              </a:ext>
            </a:extLst>
          </p:cNvPr>
          <p:cNvSpPr/>
          <p:nvPr/>
        </p:nvSpPr>
        <p:spPr>
          <a:xfrm rot="20578053">
            <a:off x="398004" y="4085016"/>
            <a:ext cx="7315200" cy="2356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8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Bird Orders!</a:t>
            </a:r>
            <a:endParaRPr lang="en-GB" dirty="0"/>
          </a:p>
        </p:txBody>
      </p:sp>
      <p:sp>
        <p:nvSpPr>
          <p:cNvPr id="3" name="Content Placeholder 2"/>
          <p:cNvSpPr>
            <a:spLocks noGrp="1"/>
          </p:cNvSpPr>
          <p:nvPr>
            <p:ph idx="1"/>
          </p:nvPr>
        </p:nvSpPr>
        <p:spPr>
          <a:xfrm>
            <a:off x="609600" y="1600201"/>
            <a:ext cx="10972800" cy="2514599"/>
          </a:xfrm>
        </p:spPr>
        <p:txBody>
          <a:bodyPr/>
          <a:lstStyle/>
          <a:p>
            <a:r>
              <a:rPr lang="en-US" dirty="0"/>
              <a:t>Class Aves</a:t>
            </a:r>
          </a:p>
          <a:p>
            <a:r>
              <a:rPr lang="en-US" dirty="0"/>
              <a:t>10,000 sp.</a:t>
            </a:r>
          </a:p>
          <a:p>
            <a:r>
              <a:rPr lang="en-US" dirty="0"/>
              <a:t>28 orders</a:t>
            </a:r>
          </a:p>
          <a:p>
            <a:r>
              <a:rPr lang="en-US" dirty="0"/>
              <a:t>A cluster &amp;*#!</a:t>
            </a:r>
          </a:p>
        </p:txBody>
      </p:sp>
      <p:pic>
        <p:nvPicPr>
          <p:cNvPr id="1026" name="Picture 2" descr="http://scienceblogs.com/evolgen/wp-content/blogs.dir/296/files/2012/04/i-5ee98ecbb12a314e15a588299eb3d60e-bird_phylogeny_l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18479"/>
            <a:ext cx="4286250" cy="56871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24800" y="852139"/>
            <a:ext cx="685800" cy="6019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E1CEA2-8E81-9427-6B57-A1688FDA6E1C}"/>
              </a:ext>
            </a:extLst>
          </p:cNvPr>
          <p:cNvSpPr txBox="1"/>
          <p:nvPr/>
        </p:nvSpPr>
        <p:spPr>
          <a:xfrm>
            <a:off x="2209800" y="4702315"/>
            <a:ext cx="1447800" cy="707886"/>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F79646">
                    <a:lumMod val="75000"/>
                  </a:srgbClr>
                </a:solidFill>
                <a:effectLst/>
                <a:uLnTx/>
                <a:uFillTx/>
                <a:latin typeface="Calibri"/>
                <a:ea typeface="+mn-ea"/>
                <a:cs typeface="+mn-cs"/>
              </a:rPr>
              <a:t>Why?</a:t>
            </a:r>
            <a:endParaRPr kumimoji="0" lang="en-GB" sz="40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74181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84F2-158C-CF2A-0508-9BBCECCEC16C}"/>
              </a:ext>
            </a:extLst>
          </p:cNvPr>
          <p:cNvSpPr>
            <a:spLocks noGrp="1"/>
          </p:cNvSpPr>
          <p:nvPr>
            <p:ph type="title"/>
          </p:nvPr>
        </p:nvSpPr>
        <p:spPr>
          <a:xfrm>
            <a:off x="609600" y="274638"/>
            <a:ext cx="6858000" cy="1143000"/>
          </a:xfrm>
        </p:spPr>
        <p:txBody>
          <a:bodyPr/>
          <a:lstStyle/>
          <a:p>
            <a:r>
              <a:rPr lang="en-US" dirty="0"/>
              <a:t>Kuhl et al. 2021</a:t>
            </a:r>
          </a:p>
        </p:txBody>
      </p:sp>
      <p:sp>
        <p:nvSpPr>
          <p:cNvPr id="3" name="Content Placeholder 2">
            <a:extLst>
              <a:ext uri="{FF2B5EF4-FFF2-40B4-BE49-F238E27FC236}">
                <a16:creationId xmlns:a16="http://schemas.microsoft.com/office/drawing/2014/main" id="{4A34A2DA-E841-116A-477D-F7FDC6AE53D8}"/>
              </a:ext>
            </a:extLst>
          </p:cNvPr>
          <p:cNvSpPr>
            <a:spLocks noGrp="1"/>
          </p:cNvSpPr>
          <p:nvPr>
            <p:ph idx="1"/>
          </p:nvPr>
        </p:nvSpPr>
        <p:spPr/>
        <p:txBody>
          <a:bodyPr/>
          <a:lstStyle/>
          <a:p>
            <a:r>
              <a:rPr lang="en-US" dirty="0"/>
              <a:t>Sequenced 1+ sp. from each family (90%)</a:t>
            </a:r>
          </a:p>
          <a:p>
            <a:r>
              <a:rPr lang="en-US" dirty="0"/>
              <a:t>429 species</a:t>
            </a:r>
          </a:p>
          <a:p>
            <a:r>
              <a:rPr lang="en-US" dirty="0"/>
              <a:t>7 major lineages</a:t>
            </a:r>
          </a:p>
          <a:p>
            <a:r>
              <a:rPr lang="en-US" dirty="0"/>
              <a:t>Couple surprising findings</a:t>
            </a:r>
          </a:p>
        </p:txBody>
      </p:sp>
      <p:pic>
        <p:nvPicPr>
          <p:cNvPr id="5" name="Picture 4">
            <a:extLst>
              <a:ext uri="{FF2B5EF4-FFF2-40B4-BE49-F238E27FC236}">
                <a16:creationId xmlns:a16="http://schemas.microsoft.com/office/drawing/2014/main" id="{11AD92EB-0B1D-D3D7-B53B-F229D12108E8}"/>
              </a:ext>
            </a:extLst>
          </p:cNvPr>
          <p:cNvPicPr>
            <a:picLocks noChangeAspect="1"/>
          </p:cNvPicPr>
          <p:nvPr/>
        </p:nvPicPr>
        <p:blipFill>
          <a:blip r:embed="rId3"/>
          <a:stretch>
            <a:fillRect/>
          </a:stretch>
        </p:blipFill>
        <p:spPr>
          <a:xfrm>
            <a:off x="6866965" y="0"/>
            <a:ext cx="5325035" cy="6858000"/>
          </a:xfrm>
          <a:prstGeom prst="rect">
            <a:avLst/>
          </a:prstGeom>
        </p:spPr>
      </p:pic>
      <p:pic>
        <p:nvPicPr>
          <p:cNvPr id="6" name="Picture 5" descr="A black and white bird standing in grass&#10;&#10;AI-generated content may be incorrect.">
            <a:extLst>
              <a:ext uri="{FF2B5EF4-FFF2-40B4-BE49-F238E27FC236}">
                <a16:creationId xmlns:a16="http://schemas.microsoft.com/office/drawing/2014/main" id="{6FF40691-58A7-DB71-4938-F4A8C47DB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24" y="4343400"/>
            <a:ext cx="2825714" cy="2509234"/>
          </a:xfrm>
          <a:prstGeom prst="rect">
            <a:avLst/>
          </a:prstGeom>
        </p:spPr>
      </p:pic>
      <p:pic>
        <p:nvPicPr>
          <p:cNvPr id="8" name="Picture 7" descr="A couple of grey birds standing on grass&#10;&#10;AI-generated content may be incorrect.">
            <a:extLst>
              <a:ext uri="{FF2B5EF4-FFF2-40B4-BE49-F238E27FC236}">
                <a16:creationId xmlns:a16="http://schemas.microsoft.com/office/drawing/2014/main" id="{AD872E0B-E3BC-AF8B-ABA0-F87A6025DA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985" y="4343400"/>
            <a:ext cx="3863833" cy="2509234"/>
          </a:xfrm>
          <a:prstGeom prst="rect">
            <a:avLst/>
          </a:prstGeom>
        </p:spPr>
      </p:pic>
    </p:spTree>
    <p:extLst>
      <p:ext uri="{BB962C8B-B14F-4D97-AF65-F5344CB8AC3E}">
        <p14:creationId xmlns:p14="http://schemas.microsoft.com/office/powerpoint/2010/main" val="2902174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174" y="13648"/>
            <a:ext cx="8229600" cy="1143000"/>
          </a:xfrm>
        </p:spPr>
        <p:txBody>
          <a:bodyPr/>
          <a:lstStyle/>
          <a:p>
            <a:r>
              <a:rPr lang="en-US" dirty="0" err="1"/>
              <a:t>Struthioniformes</a:t>
            </a:r>
            <a:endParaRPr lang="en-GB" dirty="0"/>
          </a:p>
        </p:txBody>
      </p:sp>
      <p:pic>
        <p:nvPicPr>
          <p:cNvPr id="3074" name="Picture 2" descr="http://ostrichproducersofontario.com/wp-content/uploads/2012/06/ostrich_fa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1140588"/>
            <a:ext cx="477877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b/b2/Rhea_americana_qtl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72585" y="3352800"/>
            <a:ext cx="344157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hatdoanimaleat.com/wp-content/uploads/2013/03/This-picture-is-showing-how-emu-look-like-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0450" y="4267200"/>
            <a:ext cx="3620332"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liveanimalslist.com/birds/images/kiwis-birds-search-food.jpg"/>
          <p:cNvPicPr>
            <a:picLocks noChangeAspect="1" noChangeArrowheads="1"/>
          </p:cNvPicPr>
          <p:nvPr/>
        </p:nvPicPr>
        <p:blipFill rotWithShape="1">
          <a:blip r:embed="rId6">
            <a:extLst>
              <a:ext uri="{28A0092B-C50C-407E-A947-70E740481C1C}">
                <a14:useLocalDpi xmlns:a14="http://schemas.microsoft.com/office/drawing/2010/main" val="0"/>
              </a:ext>
            </a:extLst>
          </a:blip>
          <a:srcRect l="15861" r="9732"/>
          <a:stretch/>
        </p:blipFill>
        <p:spPr bwMode="auto">
          <a:xfrm>
            <a:off x="9097108" y="0"/>
            <a:ext cx="3094892" cy="2281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2FFE56-7F94-6C7B-06A2-857E6642EE9B}"/>
              </a:ext>
            </a:extLst>
          </p:cNvPr>
          <p:cNvSpPr txBox="1"/>
          <p:nvPr/>
        </p:nvSpPr>
        <p:spPr>
          <a:xfrm>
            <a:off x="457200" y="1676400"/>
            <a:ext cx="33528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Emu, Kiwi, Rhea, Ostrich</a:t>
            </a:r>
          </a:p>
          <a:p>
            <a:pPr marL="285750" indent="-285750">
              <a:buFont typeface="Arial" panose="020B0604020202020204" pitchFamily="34" charset="0"/>
              <a:buChar char="•"/>
            </a:pPr>
            <a:r>
              <a:rPr lang="en-US" sz="2800" dirty="0"/>
              <a:t>All flightless</a:t>
            </a:r>
          </a:p>
          <a:p>
            <a:pPr marL="285750" indent="-285750">
              <a:buFont typeface="Arial" panose="020B0604020202020204" pitchFamily="34" charset="0"/>
              <a:buChar char="•"/>
            </a:pPr>
            <a:r>
              <a:rPr lang="en-US" sz="2800" dirty="0">
                <a:solidFill>
                  <a:schemeClr val="accent6">
                    <a:lumMod val="75000"/>
                  </a:schemeClr>
                </a:solidFill>
              </a:rPr>
              <a:t>Lack what bony element?</a:t>
            </a:r>
          </a:p>
          <a:p>
            <a:pPr marL="285750" indent="-285750">
              <a:buFont typeface="Arial" panose="020B0604020202020204" pitchFamily="34" charset="0"/>
              <a:buChar char="•"/>
            </a:pPr>
            <a:r>
              <a:rPr lang="en-US" sz="2800" dirty="0">
                <a:solidFill>
                  <a:schemeClr val="accent6">
                    <a:lumMod val="75000"/>
                  </a:schemeClr>
                </a:solidFill>
              </a:rPr>
              <a:t>Eat?</a:t>
            </a:r>
          </a:p>
        </p:txBody>
      </p:sp>
    </p:spTree>
    <p:extLst>
      <p:ext uri="{BB962C8B-B14F-4D97-AF65-F5344CB8AC3E}">
        <p14:creationId xmlns:p14="http://schemas.microsoft.com/office/powerpoint/2010/main" val="1886012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4953000" cy="1143000"/>
          </a:xfrm>
        </p:spPr>
        <p:txBody>
          <a:bodyPr/>
          <a:lstStyle/>
          <a:p>
            <a:r>
              <a:rPr lang="en-US" dirty="0">
                <a:solidFill>
                  <a:schemeClr val="accent6">
                    <a:lumMod val="75000"/>
                  </a:schemeClr>
                </a:solidFill>
              </a:rPr>
              <a:t>Do they have wings?</a:t>
            </a:r>
            <a:endParaRPr lang="en-GB" dirty="0">
              <a:solidFill>
                <a:schemeClr val="accent6">
                  <a:lumMod val="75000"/>
                </a:schemeClr>
              </a:solidFill>
            </a:endParaRPr>
          </a:p>
        </p:txBody>
      </p:sp>
      <p:pic>
        <p:nvPicPr>
          <p:cNvPr id="2050" name="Picture 2" descr="Image result for kiwi w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9005" y="3276600"/>
            <a:ext cx="5406808" cy="3593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63 Ostrich Wings Photos - Free &amp;amp; Royalty-Free Stock Photos from  Dreamstime">
            <a:extLst>
              <a:ext uri="{FF2B5EF4-FFF2-40B4-BE49-F238E27FC236}">
                <a16:creationId xmlns:a16="http://schemas.microsoft.com/office/drawing/2014/main" id="{DF6282E1-CA1C-4094-B3ED-E83457331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800"/>
          <a:stretch/>
        </p:blipFill>
        <p:spPr bwMode="auto">
          <a:xfrm>
            <a:off x="1685306" y="1108365"/>
            <a:ext cx="3531985" cy="33112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strich Wing: why the ostrich can&amp;#39;t fly | SIMILAR BUT DIFFERENT IN THE  ANIMAL KINGDOM">
            <a:extLst>
              <a:ext uri="{FF2B5EF4-FFF2-40B4-BE49-F238E27FC236}">
                <a16:creationId xmlns:a16="http://schemas.microsoft.com/office/drawing/2014/main" id="{06D5CD8D-DD85-4F0A-AD61-F442F5D5D7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8800" y="304800"/>
            <a:ext cx="3759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11658600" cy="1143000"/>
          </a:xfrm>
        </p:spPr>
        <p:txBody>
          <a:bodyPr/>
          <a:lstStyle/>
          <a:p>
            <a:r>
              <a:rPr lang="en-US" dirty="0" err="1"/>
              <a:t>Anseriformes</a:t>
            </a:r>
            <a:endParaRPr lang="en-GB" dirty="0"/>
          </a:p>
        </p:txBody>
      </p:sp>
      <p:pic>
        <p:nvPicPr>
          <p:cNvPr id="5122" name="Picture 2" descr="https://upload.wikimedia.org/wikipedia/commons/2/24/Male_mallard_duck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1245572"/>
            <a:ext cx="387409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e/e4/Canada_goose_flight_cropped_and_N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18019"/>
            <a:ext cx="60960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3/35/Mute_swan_Vrhnik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0"/>
            <a:ext cx="3733800" cy="24911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0A4234-6CB1-4EC3-E510-19CBA23EBD7A}"/>
              </a:ext>
            </a:extLst>
          </p:cNvPr>
          <p:cNvSpPr txBox="1"/>
          <p:nvPr/>
        </p:nvSpPr>
        <p:spPr>
          <a:xfrm>
            <a:off x="507407" y="2057400"/>
            <a:ext cx="3874093"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Ducks, geese,      swans, screamers</a:t>
            </a:r>
          </a:p>
          <a:p>
            <a:pPr marL="285750" indent="-285750">
              <a:buFont typeface="Arial" panose="020B0604020202020204" pitchFamily="34" charset="0"/>
              <a:buChar char="•"/>
            </a:pPr>
            <a:r>
              <a:rPr lang="en-US" sz="2800" dirty="0"/>
              <a:t>180 species</a:t>
            </a:r>
          </a:p>
          <a:p>
            <a:pPr marL="285750" indent="-285750">
              <a:buFont typeface="Arial" panose="020B0604020202020204" pitchFamily="34" charset="0"/>
              <a:buChar char="•"/>
            </a:pPr>
            <a:r>
              <a:rPr lang="en-US" sz="2800" dirty="0"/>
              <a:t>All aquatic</a:t>
            </a:r>
          </a:p>
          <a:p>
            <a:pPr marL="285750" indent="-285750">
              <a:buFont typeface="Arial" panose="020B0604020202020204" pitchFamily="34" charset="0"/>
              <a:buChar char="•"/>
            </a:pPr>
            <a:r>
              <a:rPr lang="en-US" sz="2800" dirty="0"/>
              <a:t>Large, bright, domesticated</a:t>
            </a:r>
          </a:p>
          <a:p>
            <a:pPr marL="285750" indent="-285750">
              <a:buFont typeface="Arial" panose="020B0604020202020204" pitchFamily="34" charset="0"/>
              <a:buChar char="•"/>
            </a:pPr>
            <a:r>
              <a:rPr lang="en-US" sz="2800" dirty="0"/>
              <a:t>Socially monogamous</a:t>
            </a:r>
          </a:p>
          <a:p>
            <a:pPr marL="285750" indent="-285750">
              <a:buFont typeface="Arial" panose="020B0604020202020204" pitchFamily="34" charset="0"/>
              <a:buChar char="•"/>
            </a:pPr>
            <a:r>
              <a:rPr lang="en-US" sz="2800" dirty="0">
                <a:solidFill>
                  <a:schemeClr val="accent6">
                    <a:lumMod val="75000"/>
                  </a:schemeClr>
                </a:solidFill>
              </a:rPr>
              <a:t>Habitat?</a:t>
            </a:r>
          </a:p>
          <a:p>
            <a:pPr marL="285750" indent="-285750">
              <a:buFont typeface="Arial" panose="020B0604020202020204" pitchFamily="34" charset="0"/>
              <a:buChar char="•"/>
            </a:pPr>
            <a:r>
              <a:rPr lang="en-US" sz="2800" dirty="0">
                <a:solidFill>
                  <a:schemeClr val="accent6">
                    <a:lumMod val="75000"/>
                  </a:schemeClr>
                </a:solidFill>
              </a:rPr>
              <a:t>Eat?</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436866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8/8f/Processus_uncinatus.png/800px-Processus_uncin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460" y="341396"/>
            <a:ext cx="4333479" cy="61752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creamer bird"/>
          <p:cNvPicPr>
            <a:picLocks noChangeAspect="1" noChangeArrowheads="1"/>
          </p:cNvPicPr>
          <p:nvPr/>
        </p:nvPicPr>
        <p:blipFill rotWithShape="1">
          <a:blip r:embed="rId3">
            <a:extLst>
              <a:ext uri="{28A0092B-C50C-407E-A947-70E740481C1C}">
                <a14:useLocalDpi xmlns:a14="http://schemas.microsoft.com/office/drawing/2010/main" val="0"/>
              </a:ext>
            </a:extLst>
          </a:blip>
          <a:srcRect l="16296" r="14075"/>
          <a:stretch/>
        </p:blipFill>
        <p:spPr bwMode="auto">
          <a:xfrm>
            <a:off x="1143000" y="1691405"/>
            <a:ext cx="5334000" cy="5107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F00483-2C68-4200-A0F8-C5B98E3F3837}"/>
              </a:ext>
            </a:extLst>
          </p:cNvPr>
          <p:cNvSpPr txBox="1"/>
          <p:nvPr/>
        </p:nvSpPr>
        <p:spPr>
          <a:xfrm>
            <a:off x="2590800" y="609600"/>
            <a:ext cx="2286000" cy="923330"/>
          </a:xfrm>
          <a:prstGeom prst="rect">
            <a:avLst/>
          </a:prstGeom>
          <a:noFill/>
        </p:spPr>
        <p:txBody>
          <a:bodyPr wrap="square">
            <a:spAutoFit/>
          </a:bodyPr>
          <a:lstStyle/>
          <a:p>
            <a:r>
              <a:rPr lang="en-US" dirty="0">
                <a:hlinkClick r:id="rId4"/>
              </a:rPr>
              <a:t>https://www.youtube.com/watch?v=SeaByXgH7nU</a:t>
            </a:r>
            <a:r>
              <a:rPr lang="en-US" dirty="0"/>
              <a:t> </a:t>
            </a:r>
          </a:p>
        </p:txBody>
      </p:sp>
    </p:spTree>
    <p:extLst>
      <p:ext uri="{BB962C8B-B14F-4D97-AF65-F5344CB8AC3E}">
        <p14:creationId xmlns:p14="http://schemas.microsoft.com/office/powerpoint/2010/main" val="4066610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gand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648" y="150363"/>
            <a:ext cx="362902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humbs.dreamstime.com/z/ostrich-feet-232951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25" r="19876" b="10615"/>
          <a:stretch/>
        </p:blipFill>
        <p:spPr bwMode="auto">
          <a:xfrm>
            <a:off x="1524000" y="2847974"/>
            <a:ext cx="4114800" cy="40100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haryana-online.com/images/Birds/RonSaldino/Great_Thick-knee.jpg"/>
          <p:cNvPicPr>
            <a:picLocks noChangeAspect="1" noChangeArrowheads="1"/>
          </p:cNvPicPr>
          <p:nvPr/>
        </p:nvPicPr>
        <p:blipFill rotWithShape="1">
          <a:blip r:embed="rId4">
            <a:extLst>
              <a:ext uri="{28A0092B-C50C-407E-A947-70E740481C1C}">
                <a14:useLocalDpi xmlns:a14="http://schemas.microsoft.com/office/drawing/2010/main" val="0"/>
              </a:ext>
            </a:extLst>
          </a:blip>
          <a:srcRect r="15400" b="8438"/>
          <a:stretch/>
        </p:blipFill>
        <p:spPr bwMode="auto">
          <a:xfrm>
            <a:off x="7162800" y="3810"/>
            <a:ext cx="3505200" cy="271245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biology-resources.com/images/bird-skeleton-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864" y="2863214"/>
            <a:ext cx="3204119" cy="39795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ird leg bon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979"/>
          <a:stretch/>
        </p:blipFill>
        <p:spPr bwMode="auto">
          <a:xfrm>
            <a:off x="8891046" y="2689469"/>
            <a:ext cx="1776955" cy="41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641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5334000" cy="1143000"/>
          </a:xfrm>
        </p:spPr>
        <p:txBody>
          <a:bodyPr/>
          <a:lstStyle/>
          <a:p>
            <a:r>
              <a:rPr lang="en-US" dirty="0"/>
              <a:t>Galliformes</a:t>
            </a:r>
            <a:endParaRPr lang="en-GB" dirty="0"/>
          </a:p>
        </p:txBody>
      </p:sp>
      <p:pic>
        <p:nvPicPr>
          <p:cNvPr id="4098" name="Picture 2" descr="http://www.spirit-animals.com/wp-content/uploads/2013/05/Pheasan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824" y="1040249"/>
            <a:ext cx="4419600" cy="29487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d/d0/Male_north_american_turkey_supersatur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
            <a:ext cx="2967251" cy="35364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spirit-animals.com/wp-content/uploads/2013/06/Quail-1-Californi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2647" y="3401704"/>
            <a:ext cx="2439353" cy="36156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99EC01-A304-0704-A10F-7E821ABFA179}"/>
              </a:ext>
            </a:extLst>
          </p:cNvPr>
          <p:cNvSpPr txBox="1"/>
          <p:nvPr/>
        </p:nvSpPr>
        <p:spPr>
          <a:xfrm>
            <a:off x="496788" y="1483802"/>
            <a:ext cx="4443812"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Pheasants, quail, turkey, guinea, partridge</a:t>
            </a:r>
          </a:p>
          <a:p>
            <a:pPr marL="285750" indent="-285750">
              <a:buFont typeface="Arial" panose="020B0604020202020204" pitchFamily="34" charset="0"/>
              <a:buChar char="•"/>
            </a:pPr>
            <a:r>
              <a:rPr lang="en-US" sz="2800" dirty="0"/>
              <a:t>200 sp. </a:t>
            </a:r>
          </a:p>
          <a:p>
            <a:pPr marL="285750" indent="-285750">
              <a:buFont typeface="Arial" panose="020B0604020202020204" pitchFamily="34" charset="0"/>
              <a:buChar char="•"/>
            </a:pPr>
            <a:r>
              <a:rPr lang="en-US" sz="2800" dirty="0"/>
              <a:t>Open and forested habitats</a:t>
            </a:r>
          </a:p>
          <a:p>
            <a:pPr marL="285750" indent="-285750">
              <a:buFont typeface="Arial" panose="020B0604020202020204" pitchFamily="34" charset="0"/>
              <a:buChar char="•"/>
            </a:pPr>
            <a:r>
              <a:rPr lang="en-US" sz="2800" dirty="0"/>
              <a:t>Stocky body, small head</a:t>
            </a:r>
          </a:p>
          <a:p>
            <a:pPr marL="285750" indent="-285750">
              <a:buFont typeface="Arial" panose="020B0604020202020204" pitchFamily="34" charset="0"/>
              <a:buChar char="•"/>
            </a:pPr>
            <a:r>
              <a:rPr lang="en-US" sz="2800" dirty="0"/>
              <a:t>Explosive take-off, fly low</a:t>
            </a:r>
          </a:p>
          <a:p>
            <a:pPr marL="285750" indent="-285750">
              <a:buFont typeface="Arial" panose="020B0604020202020204" pitchFamily="34" charset="0"/>
              <a:buChar char="•"/>
            </a:pPr>
            <a:r>
              <a:rPr lang="en-US" sz="2800" dirty="0"/>
              <a:t>Prefer to run</a:t>
            </a:r>
          </a:p>
          <a:p>
            <a:pPr marL="285750" indent="-285750">
              <a:buFont typeface="Arial" panose="020B0604020202020204" pitchFamily="34" charset="0"/>
              <a:buChar char="•"/>
            </a:pPr>
            <a:r>
              <a:rPr lang="en-US" sz="2800" dirty="0">
                <a:solidFill>
                  <a:schemeClr val="accent6">
                    <a:lumMod val="75000"/>
                  </a:schemeClr>
                </a:solidFill>
              </a:rPr>
              <a:t>Most important bird</a:t>
            </a:r>
          </a:p>
        </p:txBody>
      </p:sp>
      <p:pic>
        <p:nvPicPr>
          <p:cNvPr id="7" name="Picture 6" descr="A rooster standing on leaves&#10;&#10;AI-generated content may be incorrect.">
            <a:extLst>
              <a:ext uri="{FF2B5EF4-FFF2-40B4-BE49-F238E27FC236}">
                <a16:creationId xmlns:a16="http://schemas.microsoft.com/office/drawing/2014/main" id="{1371376A-4A8C-515D-3CD9-F4BE9B3CA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88528" y="3973454"/>
            <a:ext cx="3825397" cy="2869048"/>
          </a:xfrm>
          <a:prstGeom prst="rect">
            <a:avLst/>
          </a:prstGeom>
        </p:spPr>
      </p:pic>
    </p:spTree>
    <p:extLst>
      <p:ext uri="{BB962C8B-B14F-4D97-AF65-F5344CB8AC3E}">
        <p14:creationId xmlns:p14="http://schemas.microsoft.com/office/powerpoint/2010/main" val="23256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762" y="33991"/>
            <a:ext cx="8229600" cy="1143000"/>
          </a:xfrm>
        </p:spPr>
        <p:txBody>
          <a:bodyPr/>
          <a:lstStyle/>
          <a:p>
            <a:r>
              <a:rPr lang="en-US" dirty="0" err="1"/>
              <a:t>Piciformes</a:t>
            </a:r>
            <a:endParaRPr lang="en-GB" dirty="0"/>
          </a:p>
        </p:txBody>
      </p:sp>
      <p:pic>
        <p:nvPicPr>
          <p:cNvPr id="6146" name="Picture 2" descr="https://www.audubon.org/sites/default/files/Pileated_Woodpecker_m57-4-021_l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401261"/>
            <a:ext cx="4227626" cy="52754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iptopwebsite.com/photos4/jman1/IndianaRBWoodpecker.jpg"/>
          <p:cNvPicPr>
            <a:picLocks noChangeAspect="1" noChangeArrowheads="1"/>
          </p:cNvPicPr>
          <p:nvPr/>
        </p:nvPicPr>
        <p:blipFill rotWithShape="1">
          <a:blip r:embed="rId3">
            <a:extLst>
              <a:ext uri="{28A0092B-C50C-407E-A947-70E740481C1C}">
                <a14:useLocalDpi xmlns:a14="http://schemas.microsoft.com/office/drawing/2010/main" val="0"/>
              </a:ext>
            </a:extLst>
          </a:blip>
          <a:srcRect l="30687"/>
          <a:stretch/>
        </p:blipFill>
        <p:spPr bwMode="auto">
          <a:xfrm>
            <a:off x="7789232" y="1048404"/>
            <a:ext cx="29624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upload.wikimedia.org/wikipedia/commons/c/c3/Downy_Woodpecker-M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3164" y="3446699"/>
            <a:ext cx="2555188" cy="3414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38394" y="177803"/>
            <a:ext cx="2590800" cy="646331"/>
          </a:xfrm>
          <a:prstGeom prst="rect">
            <a:avLst/>
          </a:prstGeom>
        </p:spPr>
        <p:txBody>
          <a:bodyPr wrap="square">
            <a:spAutoFit/>
          </a:bodyPr>
          <a:lstStyle/>
          <a:p>
            <a:r>
              <a:rPr lang="en-US" dirty="0">
                <a:hlinkClick r:id="rId5"/>
              </a:rPr>
              <a:t>https://www.youtube.com/watch?v=RNni2QLdLJo</a:t>
            </a:r>
            <a:r>
              <a:rPr lang="en-US" dirty="0"/>
              <a:t> </a:t>
            </a:r>
          </a:p>
        </p:txBody>
      </p:sp>
      <p:sp>
        <p:nvSpPr>
          <p:cNvPr id="4" name="Rectangle 3"/>
          <p:cNvSpPr/>
          <p:nvPr/>
        </p:nvSpPr>
        <p:spPr>
          <a:xfrm>
            <a:off x="228600" y="6077830"/>
            <a:ext cx="2743200" cy="646331"/>
          </a:xfrm>
          <a:prstGeom prst="rect">
            <a:avLst/>
          </a:prstGeom>
        </p:spPr>
        <p:txBody>
          <a:bodyPr wrap="square">
            <a:spAutoFit/>
          </a:bodyPr>
          <a:lstStyle/>
          <a:p>
            <a:r>
              <a:rPr lang="en-US" dirty="0">
                <a:hlinkClick r:id="rId6"/>
              </a:rPr>
              <a:t>https://www.youtube.com/watch?v=bqBxbMWd8O0</a:t>
            </a:r>
            <a:r>
              <a:rPr lang="en-US" dirty="0"/>
              <a:t> </a:t>
            </a:r>
          </a:p>
        </p:txBody>
      </p:sp>
      <p:sp>
        <p:nvSpPr>
          <p:cNvPr id="11" name="TextBox 10">
            <a:extLst>
              <a:ext uri="{FF2B5EF4-FFF2-40B4-BE49-F238E27FC236}">
                <a16:creationId xmlns:a16="http://schemas.microsoft.com/office/drawing/2014/main" id="{66D59858-9872-4631-A332-E1CFAE7E0F4A}"/>
              </a:ext>
            </a:extLst>
          </p:cNvPr>
          <p:cNvSpPr txBox="1"/>
          <p:nvPr/>
        </p:nvSpPr>
        <p:spPr>
          <a:xfrm>
            <a:off x="3434491" y="4894499"/>
            <a:ext cx="1291634" cy="1477328"/>
          </a:xfrm>
          <a:prstGeom prst="rect">
            <a:avLst/>
          </a:prstGeom>
          <a:noFill/>
        </p:spPr>
        <p:txBody>
          <a:bodyPr wrap="square">
            <a:spAutoFit/>
          </a:bodyPr>
          <a:lstStyle/>
          <a:p>
            <a:r>
              <a:rPr lang="en-US" dirty="0">
                <a:hlinkClick r:id="rId7"/>
              </a:rPr>
              <a:t>https://www.youtube.com/watch?v=hGC4nG0RqYI</a:t>
            </a:r>
            <a:r>
              <a:rPr lang="en-US" dirty="0"/>
              <a:t> </a:t>
            </a:r>
          </a:p>
        </p:txBody>
      </p:sp>
      <p:sp>
        <p:nvSpPr>
          <p:cNvPr id="5" name="TextBox 4">
            <a:extLst>
              <a:ext uri="{FF2B5EF4-FFF2-40B4-BE49-F238E27FC236}">
                <a16:creationId xmlns:a16="http://schemas.microsoft.com/office/drawing/2014/main" id="{C41077B6-252C-DF28-BB4B-4BB478189939}"/>
              </a:ext>
            </a:extLst>
          </p:cNvPr>
          <p:cNvSpPr txBox="1"/>
          <p:nvPr/>
        </p:nvSpPr>
        <p:spPr>
          <a:xfrm>
            <a:off x="211540" y="1238561"/>
            <a:ext cx="329366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400 sp.</a:t>
            </a:r>
          </a:p>
          <a:p>
            <a:pPr marL="285750" indent="-285750">
              <a:buFont typeface="Arial" panose="020B0604020202020204" pitchFamily="34" charset="0"/>
              <a:buChar char="•"/>
            </a:pPr>
            <a:r>
              <a:rPr lang="en-US" sz="2800" dirty="0"/>
              <a:t>All arboreal</a:t>
            </a:r>
          </a:p>
          <a:p>
            <a:pPr marL="285750" indent="-285750">
              <a:buFont typeface="Arial" panose="020B0604020202020204" pitchFamily="34" charset="0"/>
              <a:buChar char="•"/>
            </a:pPr>
            <a:r>
              <a:rPr lang="en-US" sz="2800" dirty="0" err="1"/>
              <a:t>Zygodactylous</a:t>
            </a:r>
            <a:r>
              <a:rPr lang="en-US" sz="2800" dirty="0"/>
              <a:t> feet</a:t>
            </a:r>
          </a:p>
          <a:p>
            <a:pPr marL="285750" indent="-285750">
              <a:buFont typeface="Arial" panose="020B0604020202020204" pitchFamily="34" charset="0"/>
              <a:buChar char="•"/>
            </a:pPr>
            <a:r>
              <a:rPr lang="en-US" sz="2800" dirty="0">
                <a:solidFill>
                  <a:schemeClr val="accent6">
                    <a:lumMod val="75000"/>
                  </a:schemeClr>
                </a:solidFill>
              </a:rPr>
              <a:t>Eat?</a:t>
            </a:r>
          </a:p>
          <a:p>
            <a:pPr marL="285750" indent="-285750">
              <a:buFont typeface="Arial" panose="020B0604020202020204" pitchFamily="34" charset="0"/>
              <a:buChar char="•"/>
            </a:pPr>
            <a:r>
              <a:rPr lang="en-US" sz="2800" dirty="0">
                <a:solidFill>
                  <a:schemeClr val="accent6">
                    <a:lumMod val="75000"/>
                  </a:schemeClr>
                </a:solidFill>
              </a:rPr>
              <a:t>Nest?</a:t>
            </a:r>
          </a:p>
        </p:txBody>
      </p:sp>
    </p:spTree>
    <p:extLst>
      <p:ext uri="{BB962C8B-B14F-4D97-AF65-F5344CB8AC3E}">
        <p14:creationId xmlns:p14="http://schemas.microsoft.com/office/powerpoint/2010/main" val="482823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Image result for red-headed woodpeck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000" t="18056" r="20371"/>
          <a:stretch/>
        </p:blipFill>
        <p:spPr bwMode="auto">
          <a:xfrm>
            <a:off x="1600200" y="-11762"/>
            <a:ext cx="44958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d bellied woodpe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240" y="22875"/>
            <a:ext cx="4048125" cy="4048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orthern flic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1" y="4228613"/>
            <a:ext cx="3283528" cy="26293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yellow bellied sapsuc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1086" y="4228613"/>
            <a:ext cx="2584468" cy="258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3262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Image result for ivory billed woodpec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31562"/>
            <a:ext cx="4800600" cy="3638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128" y="1937163"/>
            <a:ext cx="3685106" cy="42431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mperial woodpec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76577" y="1050006"/>
            <a:ext cx="6776319" cy="46256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37117" y="6126164"/>
            <a:ext cx="3276600" cy="646331"/>
          </a:xfrm>
          <a:prstGeom prst="rect">
            <a:avLst/>
          </a:prstGeom>
        </p:spPr>
        <p:txBody>
          <a:bodyPr wrap="square">
            <a:spAutoFit/>
          </a:bodyPr>
          <a:lstStyle/>
          <a:p>
            <a:r>
              <a:rPr lang="en-US" dirty="0">
                <a:hlinkClick r:id="rId5"/>
              </a:rPr>
              <a:t>https://www.youtube.com/watch?v=Q0OCd6b1aXU</a:t>
            </a:r>
            <a:r>
              <a:rPr lang="en-US" dirty="0"/>
              <a:t> </a:t>
            </a:r>
          </a:p>
        </p:txBody>
      </p:sp>
    </p:spTree>
    <p:extLst>
      <p:ext uri="{BB962C8B-B14F-4D97-AF65-F5344CB8AC3E}">
        <p14:creationId xmlns:p14="http://schemas.microsoft.com/office/powerpoint/2010/main" val="2977269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Ramphastidae (family)</a:t>
            </a:r>
          </a:p>
        </p:txBody>
      </p:sp>
      <p:pic>
        <p:nvPicPr>
          <p:cNvPr id="1026" name="Picture 2" descr="Image result for touc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3174" y="3962400"/>
            <a:ext cx="5174826" cy="2910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ucans"/>
          <p:cNvPicPr>
            <a:picLocks noChangeAspect="1" noChangeArrowheads="1"/>
          </p:cNvPicPr>
          <p:nvPr/>
        </p:nvPicPr>
        <p:blipFill rotWithShape="1">
          <a:blip r:embed="rId4">
            <a:extLst>
              <a:ext uri="{28A0092B-C50C-407E-A947-70E740481C1C}">
                <a14:useLocalDpi xmlns:a14="http://schemas.microsoft.com/office/drawing/2010/main" val="0"/>
              </a:ext>
            </a:extLst>
          </a:blip>
          <a:srcRect l="16552" r="17439"/>
          <a:stretch/>
        </p:blipFill>
        <p:spPr bwMode="auto">
          <a:xfrm>
            <a:off x="159174" y="1635929"/>
            <a:ext cx="4343400" cy="5234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8926" y="1553934"/>
            <a:ext cx="67056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Toucans</a:t>
            </a:r>
          </a:p>
          <a:p>
            <a:pPr marL="285750" indent="-285750">
              <a:buFont typeface="Arial" panose="020B0604020202020204" pitchFamily="34" charset="0"/>
              <a:buChar char="•"/>
            </a:pPr>
            <a:r>
              <a:rPr lang="en-US" sz="2800" dirty="0"/>
              <a:t>Tropical new world</a:t>
            </a:r>
          </a:p>
          <a:p>
            <a:pPr marL="285750" indent="-285750">
              <a:buFont typeface="Arial" panose="020B0604020202020204" pitchFamily="34" charset="0"/>
              <a:buChar char="•"/>
            </a:pPr>
            <a:r>
              <a:rPr lang="en-US" sz="2800" dirty="0"/>
              <a:t>Massive bill – </a:t>
            </a:r>
            <a:r>
              <a:rPr lang="en-US" sz="2800" dirty="0">
                <a:solidFill>
                  <a:schemeClr val="accent6">
                    <a:lumMod val="75000"/>
                  </a:schemeClr>
                </a:solidFill>
              </a:rPr>
              <a:t>why?</a:t>
            </a:r>
          </a:p>
          <a:p>
            <a:pPr marL="285750" indent="-285750">
              <a:buFont typeface="Arial" panose="020B0604020202020204" pitchFamily="34" charset="0"/>
              <a:buChar char="•"/>
            </a:pPr>
            <a:r>
              <a:rPr lang="en-US" sz="2800" dirty="0"/>
              <a:t>Bright plumage – no sexual dimorphism</a:t>
            </a:r>
          </a:p>
          <a:p>
            <a:pPr marL="285750" indent="-285750">
              <a:buFont typeface="Arial" panose="020B0604020202020204" pitchFamily="34" charset="0"/>
              <a:buChar char="•"/>
            </a:pPr>
            <a:r>
              <a:rPr lang="en-US" sz="2800" dirty="0">
                <a:solidFill>
                  <a:schemeClr val="accent6">
                    <a:lumMod val="75000"/>
                  </a:schemeClr>
                </a:solidFill>
              </a:rPr>
              <a:t>Eat?</a:t>
            </a:r>
          </a:p>
        </p:txBody>
      </p:sp>
    </p:spTree>
    <p:extLst>
      <p:ext uri="{BB962C8B-B14F-4D97-AF65-F5344CB8AC3E}">
        <p14:creationId xmlns:p14="http://schemas.microsoft.com/office/powerpoint/2010/main" val="3048449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12344400" cy="1143000"/>
          </a:xfrm>
        </p:spPr>
        <p:txBody>
          <a:bodyPr/>
          <a:lstStyle/>
          <a:p>
            <a:r>
              <a:rPr lang="en-US" dirty="0" err="1"/>
              <a:t>Bucerotiformes</a:t>
            </a:r>
            <a:endParaRPr lang="en-GB" dirty="0"/>
          </a:p>
        </p:txBody>
      </p:sp>
      <p:pic>
        <p:nvPicPr>
          <p:cNvPr id="7170" name="Picture 2" descr="https://upload.wikimedia.org/wikipedia/commons/c/cb/Aceros_cassidix_-Vogelpark_Walsrode_-pair-8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4300" y="3733800"/>
            <a:ext cx="4343400" cy="29114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a/a4/Malabar_grey_hornb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485" y="18197"/>
            <a:ext cx="4298515" cy="5410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secretparadiseresort.asia/images/GREAT-HORNBILL-TH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300" y="1069541"/>
            <a:ext cx="4103370" cy="2737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C271B8-87C0-DFEE-601B-0A66E7BEEDE7}"/>
              </a:ext>
            </a:extLst>
          </p:cNvPr>
          <p:cNvSpPr txBox="1"/>
          <p:nvPr/>
        </p:nvSpPr>
        <p:spPr>
          <a:xfrm>
            <a:off x="299085" y="1143000"/>
            <a:ext cx="362521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Hornbills</a:t>
            </a:r>
          </a:p>
          <a:p>
            <a:pPr marL="285750" indent="-285750">
              <a:buFont typeface="Arial" panose="020B0604020202020204" pitchFamily="34" charset="0"/>
              <a:buChar char="•"/>
            </a:pPr>
            <a:r>
              <a:rPr lang="en-US" sz="2400" dirty="0"/>
              <a:t>Africa and Asia</a:t>
            </a:r>
          </a:p>
          <a:p>
            <a:pPr marL="285750" indent="-285750">
              <a:buFont typeface="Arial" panose="020B0604020202020204" pitchFamily="34" charset="0"/>
              <a:buChar char="•"/>
            </a:pPr>
            <a:r>
              <a:rPr lang="en-US" sz="2400" dirty="0"/>
              <a:t>Long down-curved bill</a:t>
            </a:r>
          </a:p>
          <a:p>
            <a:pPr marL="285750" indent="-285750">
              <a:buFont typeface="Arial" panose="020B0604020202020204" pitchFamily="34" charset="0"/>
              <a:buChar char="•"/>
            </a:pPr>
            <a:r>
              <a:rPr lang="en-US" sz="2400" dirty="0"/>
              <a:t>Casque on upper bill (</a:t>
            </a:r>
            <a:r>
              <a:rPr lang="en-US" sz="2400" dirty="0">
                <a:solidFill>
                  <a:schemeClr val="accent6">
                    <a:lumMod val="75000"/>
                  </a:schemeClr>
                </a:solidFill>
              </a:rPr>
              <a:t>function?</a:t>
            </a:r>
            <a:r>
              <a:rPr lang="en-US" sz="2400" dirty="0"/>
              <a:t>)</a:t>
            </a:r>
          </a:p>
          <a:p>
            <a:pPr marL="285750" indent="-285750">
              <a:buFont typeface="Arial" panose="020B0604020202020204" pitchFamily="34" charset="0"/>
              <a:buChar char="•"/>
            </a:pPr>
            <a:r>
              <a:rPr lang="en-US" sz="2400" dirty="0"/>
              <a:t>Vertebrate at skull base fused to skull</a:t>
            </a:r>
          </a:p>
          <a:p>
            <a:pPr marL="285750" indent="-285750">
              <a:buFont typeface="Arial" panose="020B0604020202020204" pitchFamily="34" charset="0"/>
              <a:buChar char="•"/>
            </a:pPr>
            <a:r>
              <a:rPr lang="en-US" sz="2400" dirty="0"/>
              <a:t>Omnivores</a:t>
            </a:r>
            <a:r>
              <a:rPr lang="en-US" sz="2400" dirty="0">
                <a:solidFill>
                  <a:schemeClr val="accent6">
                    <a:lumMod val="75000"/>
                  </a:schemeClr>
                </a:solidFill>
              </a:rPr>
              <a:t> </a:t>
            </a:r>
          </a:p>
        </p:txBody>
      </p:sp>
      <p:pic>
        <p:nvPicPr>
          <p:cNvPr id="5" name="Picture 4" descr="A close-up of a bird's skull&#10;&#10;Description automatically generated">
            <a:extLst>
              <a:ext uri="{FF2B5EF4-FFF2-40B4-BE49-F238E27FC236}">
                <a16:creationId xmlns:a16="http://schemas.microsoft.com/office/drawing/2014/main" id="{F7221384-EE12-C8C2-6B9E-374EB6B16E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95788"/>
            <a:ext cx="3914486" cy="2462212"/>
          </a:xfrm>
          <a:prstGeom prst="rect">
            <a:avLst/>
          </a:prstGeom>
        </p:spPr>
      </p:pic>
    </p:spTree>
    <p:extLst>
      <p:ext uri="{BB962C8B-B14F-4D97-AF65-F5344CB8AC3E}">
        <p14:creationId xmlns:p14="http://schemas.microsoft.com/office/powerpoint/2010/main" val="1235226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8229600" cy="1143000"/>
          </a:xfrm>
        </p:spPr>
        <p:txBody>
          <a:bodyPr/>
          <a:lstStyle/>
          <a:p>
            <a:r>
              <a:rPr lang="en-US" dirty="0" err="1"/>
              <a:t>Trogoniformes</a:t>
            </a:r>
            <a:endParaRPr lang="en-GB" dirty="0"/>
          </a:p>
        </p:txBody>
      </p:sp>
      <p:pic>
        <p:nvPicPr>
          <p:cNvPr id="8194" name="Picture 2" descr="http://antpitta.com/images/photos/trogons/Collared-Trogon-male-silanche_084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450" y="1295400"/>
            <a:ext cx="455295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birdsofseabrookisland.org/images/Trogons/amazonian-white-tailed-trogon/21x-amazonian-white-tailed-trogon_edk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854345"/>
            <a:ext cx="4038600" cy="6078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AE43D6-9551-62AE-D8C5-795E7DDE47F6}"/>
              </a:ext>
            </a:extLst>
          </p:cNvPr>
          <p:cNvSpPr txBox="1"/>
          <p:nvPr/>
        </p:nvSpPr>
        <p:spPr>
          <a:xfrm>
            <a:off x="168592" y="1592282"/>
            <a:ext cx="3625215"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Trogons</a:t>
            </a:r>
          </a:p>
          <a:p>
            <a:pPr marL="285750" indent="-285750">
              <a:buFont typeface="Arial" panose="020B0604020202020204" pitchFamily="34" charset="0"/>
              <a:buChar char="•"/>
            </a:pPr>
            <a:r>
              <a:rPr lang="en-US" sz="2800" dirty="0"/>
              <a:t>All tropics (not Australia)</a:t>
            </a:r>
          </a:p>
          <a:p>
            <a:pPr marL="285750" indent="-285750">
              <a:buFont typeface="Arial" panose="020B0604020202020204" pitchFamily="34" charset="0"/>
              <a:buChar char="•"/>
            </a:pPr>
            <a:r>
              <a:rPr lang="en-US" sz="2800" dirty="0"/>
              <a:t>Bright colored with elaborate plumage</a:t>
            </a:r>
          </a:p>
          <a:p>
            <a:pPr marL="285750" indent="-285750">
              <a:buFont typeface="Arial" panose="020B0604020202020204" pitchFamily="34" charset="0"/>
              <a:buChar char="•"/>
            </a:pPr>
            <a:r>
              <a:rPr lang="en-US" sz="2800" dirty="0">
                <a:solidFill>
                  <a:schemeClr val="accent6">
                    <a:lumMod val="75000"/>
                  </a:schemeClr>
                </a:solidFill>
              </a:rPr>
              <a:t>Most famous bird for birders? </a:t>
            </a:r>
          </a:p>
        </p:txBody>
      </p:sp>
      <p:grpSp>
        <p:nvGrpSpPr>
          <p:cNvPr id="5" name="Group 4">
            <a:extLst>
              <a:ext uri="{FF2B5EF4-FFF2-40B4-BE49-F238E27FC236}">
                <a16:creationId xmlns:a16="http://schemas.microsoft.com/office/drawing/2014/main" id="{6FA90F37-B3C9-C373-233A-8013AA2BE131}"/>
              </a:ext>
            </a:extLst>
          </p:cNvPr>
          <p:cNvGrpSpPr/>
          <p:nvPr/>
        </p:nvGrpSpPr>
        <p:grpSpPr>
          <a:xfrm>
            <a:off x="3584463" y="2209800"/>
            <a:ext cx="8584792" cy="4656161"/>
            <a:chOff x="3584463" y="2209800"/>
            <a:chExt cx="8584792" cy="4656161"/>
          </a:xfrm>
        </p:grpSpPr>
        <p:pic>
          <p:nvPicPr>
            <p:cNvPr id="8198" name="Picture 6" descr="http://neotropical.birds.cornell.edu/portal/image/image_gallery?uuid=83c41a9d-458c-4025-b69f-dd2f98ba6007&amp;groupId=11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463" y="2209800"/>
              <a:ext cx="8584792" cy="4656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938CD3-7885-F2E6-C5E4-C701DB01F210}"/>
                </a:ext>
              </a:extLst>
            </p:cNvPr>
            <p:cNvSpPr txBox="1"/>
            <p:nvPr/>
          </p:nvSpPr>
          <p:spPr>
            <a:xfrm>
              <a:off x="3750780" y="6235125"/>
              <a:ext cx="1462901" cy="584775"/>
            </a:xfrm>
            <a:prstGeom prst="rect">
              <a:avLst/>
            </a:prstGeom>
            <a:noFill/>
          </p:spPr>
          <p:txBody>
            <a:bodyPr wrap="none" rtlCol="0">
              <a:spAutoFit/>
            </a:bodyPr>
            <a:lstStyle/>
            <a:p>
              <a:r>
                <a:rPr lang="en-US" sz="3200" dirty="0"/>
                <a:t>Quetzal</a:t>
              </a:r>
            </a:p>
          </p:txBody>
        </p:sp>
      </p:grpSp>
    </p:spTree>
    <p:extLst>
      <p:ext uri="{BB962C8B-B14F-4D97-AF65-F5344CB8AC3E}">
        <p14:creationId xmlns:p14="http://schemas.microsoft.com/office/powerpoint/2010/main" val="181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err="1"/>
              <a:t>Coraciiformes</a:t>
            </a:r>
            <a:endParaRPr lang="en-GB" dirty="0"/>
          </a:p>
        </p:txBody>
      </p:sp>
      <p:pic>
        <p:nvPicPr>
          <p:cNvPr id="9218" name="Picture 2" descr="https://upload.wikimedia.org/wikipedia/commons/7/7a/European_bee_ea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0642" y="1282700"/>
            <a:ext cx="36957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upload.wikimedia.org/wikipedia/commons/4/43/Megaceryle_alcyon_femel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625"/>
          <a:stretch/>
        </p:blipFill>
        <p:spPr bwMode="auto">
          <a:xfrm>
            <a:off x="8924442" y="746760"/>
            <a:ext cx="3229458" cy="28041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faculty.evansville.edu/db28/images_costarica/costarica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12" t="11184" r="31688"/>
          <a:stretch/>
        </p:blipFill>
        <p:spPr bwMode="auto">
          <a:xfrm>
            <a:off x="9784640" y="3538220"/>
            <a:ext cx="2407360" cy="33070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1321" y="4826941"/>
            <a:ext cx="2667000" cy="646331"/>
          </a:xfrm>
          <a:prstGeom prst="rect">
            <a:avLst/>
          </a:prstGeom>
        </p:spPr>
        <p:txBody>
          <a:bodyPr wrap="square">
            <a:spAutoFit/>
          </a:bodyPr>
          <a:lstStyle/>
          <a:p>
            <a:r>
              <a:rPr lang="en-US" dirty="0">
                <a:hlinkClick r:id="rId5"/>
              </a:rPr>
              <a:t>https://www.youtube.com/watch?v=veQ2ilQrzMU</a:t>
            </a:r>
            <a:r>
              <a:rPr lang="en-US" dirty="0"/>
              <a:t> </a:t>
            </a:r>
          </a:p>
        </p:txBody>
      </p:sp>
      <p:sp>
        <p:nvSpPr>
          <p:cNvPr id="4" name="Rectangle 3"/>
          <p:cNvSpPr/>
          <p:nvPr/>
        </p:nvSpPr>
        <p:spPr>
          <a:xfrm>
            <a:off x="995121" y="5943600"/>
            <a:ext cx="2743200" cy="646331"/>
          </a:xfrm>
          <a:prstGeom prst="rect">
            <a:avLst/>
          </a:prstGeom>
        </p:spPr>
        <p:txBody>
          <a:bodyPr wrap="square">
            <a:spAutoFit/>
          </a:bodyPr>
          <a:lstStyle/>
          <a:p>
            <a:r>
              <a:rPr lang="en-US" dirty="0">
                <a:hlinkClick r:id="rId6"/>
              </a:rPr>
              <a:t>https://www.youtube.com/watch?v=lNcpMauEzMU</a:t>
            </a:r>
            <a:r>
              <a:rPr lang="en-US" dirty="0"/>
              <a:t> </a:t>
            </a:r>
          </a:p>
        </p:txBody>
      </p:sp>
      <p:sp>
        <p:nvSpPr>
          <p:cNvPr id="5" name="TextBox 4">
            <a:extLst>
              <a:ext uri="{FF2B5EF4-FFF2-40B4-BE49-F238E27FC236}">
                <a16:creationId xmlns:a16="http://schemas.microsoft.com/office/drawing/2014/main" id="{4CA53866-9628-AC26-DD31-F658F73C8407}"/>
              </a:ext>
            </a:extLst>
          </p:cNvPr>
          <p:cNvSpPr txBox="1"/>
          <p:nvPr/>
        </p:nvSpPr>
        <p:spPr>
          <a:xfrm>
            <a:off x="168592" y="1592282"/>
            <a:ext cx="4479608"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Bee eaters, kingfishers, motmots</a:t>
            </a:r>
          </a:p>
          <a:p>
            <a:pPr marL="285750" indent="-285750">
              <a:buFont typeface="Arial" panose="020B0604020202020204" pitchFamily="34" charset="0"/>
              <a:buChar char="•"/>
            </a:pPr>
            <a:r>
              <a:rPr lang="en-US" sz="2800" dirty="0"/>
              <a:t>Old world (most)</a:t>
            </a:r>
          </a:p>
          <a:p>
            <a:pPr marL="285750" indent="-285750">
              <a:buFont typeface="Arial" panose="020B0604020202020204" pitchFamily="34" charset="0"/>
              <a:buChar char="•"/>
            </a:pPr>
            <a:r>
              <a:rPr lang="en-US" sz="2800" dirty="0"/>
              <a:t>200 species</a:t>
            </a:r>
          </a:p>
          <a:p>
            <a:pPr marL="285750" indent="-285750">
              <a:buFont typeface="Arial" panose="020B0604020202020204" pitchFamily="34" charset="0"/>
              <a:buChar char="•"/>
            </a:pPr>
            <a:r>
              <a:rPr lang="en-US" sz="2800" dirty="0"/>
              <a:t>Small with big head and small feet</a:t>
            </a:r>
          </a:p>
          <a:p>
            <a:pPr marL="285750" indent="-285750">
              <a:buFont typeface="Arial" panose="020B0604020202020204" pitchFamily="34" charset="0"/>
              <a:buChar char="•"/>
            </a:pPr>
            <a:r>
              <a:rPr lang="en-US" sz="2800" dirty="0"/>
              <a:t>Associated with water</a:t>
            </a:r>
            <a:endParaRPr lang="en-US" sz="2800" dirty="0">
              <a:solidFill>
                <a:schemeClr val="accent6">
                  <a:lumMod val="75000"/>
                </a:schemeClr>
              </a:solidFill>
            </a:endParaRPr>
          </a:p>
        </p:txBody>
      </p:sp>
    </p:spTree>
    <p:extLst>
      <p:ext uri="{BB962C8B-B14F-4D97-AF65-F5344CB8AC3E}">
        <p14:creationId xmlns:p14="http://schemas.microsoft.com/office/powerpoint/2010/main" val="1835855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3372"/>
            <a:ext cx="8229600" cy="1143000"/>
          </a:xfrm>
        </p:spPr>
        <p:txBody>
          <a:bodyPr/>
          <a:lstStyle/>
          <a:p>
            <a:r>
              <a:rPr lang="en-US" dirty="0" err="1"/>
              <a:t>Cuculiformes</a:t>
            </a:r>
            <a:endParaRPr lang="en-GB" dirty="0"/>
          </a:p>
        </p:txBody>
      </p:sp>
      <p:pic>
        <p:nvPicPr>
          <p:cNvPr id="10244" name="Picture 4" descr="https://upload.wikimedia.org/wikipedia/commons/f/fc/Geococcyx_californian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4800" y="3810000"/>
            <a:ext cx="48768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uckoo"/>
          <p:cNvPicPr>
            <a:picLocks noChangeAspect="1" noChangeArrowheads="1"/>
          </p:cNvPicPr>
          <p:nvPr/>
        </p:nvPicPr>
        <p:blipFill rotWithShape="1">
          <a:blip r:embed="rId3">
            <a:extLst>
              <a:ext uri="{28A0092B-C50C-407E-A947-70E740481C1C}">
                <a14:useLocalDpi xmlns:a14="http://schemas.microsoft.com/office/drawing/2010/main" val="0"/>
              </a:ext>
            </a:extLst>
          </a:blip>
          <a:srcRect l="24118" r="13042"/>
          <a:stretch/>
        </p:blipFill>
        <p:spPr bwMode="auto">
          <a:xfrm>
            <a:off x="7721600" y="-152400"/>
            <a:ext cx="4495800" cy="40959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60900" y="1844485"/>
            <a:ext cx="1752600" cy="1200329"/>
          </a:xfrm>
          <a:prstGeom prst="rect">
            <a:avLst/>
          </a:prstGeom>
        </p:spPr>
        <p:txBody>
          <a:bodyPr wrap="square">
            <a:spAutoFit/>
          </a:bodyPr>
          <a:lstStyle/>
          <a:p>
            <a:r>
              <a:rPr lang="en-US" dirty="0">
                <a:hlinkClick r:id="rId4"/>
              </a:rPr>
              <a:t>https://www.youtube.com/watch?v=SO1WccH2_YM</a:t>
            </a:r>
            <a:r>
              <a:rPr lang="en-US" dirty="0"/>
              <a:t> </a:t>
            </a:r>
          </a:p>
        </p:txBody>
      </p:sp>
      <p:sp>
        <p:nvSpPr>
          <p:cNvPr id="5" name="TextBox 4">
            <a:extLst>
              <a:ext uri="{FF2B5EF4-FFF2-40B4-BE49-F238E27FC236}">
                <a16:creationId xmlns:a16="http://schemas.microsoft.com/office/drawing/2014/main" id="{54FF6D4E-30BC-8920-75D5-8A87D37DDC60}"/>
              </a:ext>
            </a:extLst>
          </p:cNvPr>
          <p:cNvSpPr txBox="1"/>
          <p:nvPr/>
        </p:nvSpPr>
        <p:spPr>
          <a:xfrm>
            <a:off x="304800" y="1216372"/>
            <a:ext cx="3505200" cy="3662541"/>
          </a:xfrm>
          <a:prstGeom prst="rect">
            <a:avLst/>
          </a:prstGeom>
          <a:noFill/>
        </p:spPr>
        <p:txBody>
          <a:bodyPr wrap="square" rtlCol="0">
            <a:spAutoFit/>
          </a:bodyPr>
          <a:lstStyle/>
          <a:p>
            <a:pPr marL="285750" indent="-285750">
              <a:buFont typeface="Arial" panose="020B0604020202020204" pitchFamily="34" charset="0"/>
              <a:buChar char="•"/>
            </a:pPr>
            <a:r>
              <a:rPr lang="en-US" sz="2800" dirty="0"/>
              <a:t>Cuckoo</a:t>
            </a:r>
          </a:p>
          <a:p>
            <a:pPr marL="571500" lvl="1" indent="-165100">
              <a:buFont typeface="Calibri" panose="020F0502020204030204" pitchFamily="34" charset="0"/>
              <a:buChar char="–"/>
            </a:pPr>
            <a:r>
              <a:rPr lang="en-US" sz="2400" dirty="0"/>
              <a:t> Brood  parasites</a:t>
            </a:r>
          </a:p>
          <a:p>
            <a:pPr marL="571500" lvl="1" indent="-165100">
              <a:buFont typeface="Calibri" panose="020F0502020204030204" pitchFamily="34" charset="0"/>
              <a:buChar char="–"/>
            </a:pPr>
            <a:r>
              <a:rPr lang="en-US" sz="2400" dirty="0"/>
              <a:t> Eat </a:t>
            </a:r>
            <a:r>
              <a:rPr lang="en-US" sz="2400" dirty="0" err="1"/>
              <a:t>catepillars</a:t>
            </a:r>
            <a:endParaRPr lang="en-US" sz="24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Roadrunners</a:t>
            </a:r>
          </a:p>
          <a:p>
            <a:pPr marL="571500" lvl="1" indent="-165100">
              <a:buFont typeface="Calibri" panose="020F0502020204030204" pitchFamily="34" charset="0"/>
              <a:buChar char="–"/>
            </a:pPr>
            <a:r>
              <a:rPr lang="en-US" sz="2400" dirty="0"/>
              <a:t> Ground dwellers</a:t>
            </a:r>
          </a:p>
          <a:p>
            <a:pPr marL="571500" lvl="1" indent="-165100">
              <a:buFont typeface="Calibri" panose="020F0502020204030204" pitchFamily="34" charset="0"/>
              <a:buChar char="–"/>
            </a:pPr>
            <a:r>
              <a:rPr lang="en-US" sz="2400" dirty="0"/>
              <a:t> SW US</a:t>
            </a:r>
          </a:p>
          <a:p>
            <a:pPr marL="571500" lvl="1" indent="-165100">
              <a:buFont typeface="Calibri" panose="020F0502020204030204" pitchFamily="34" charset="0"/>
              <a:buChar char="–"/>
            </a:pPr>
            <a:r>
              <a:rPr lang="en-US" sz="2400" dirty="0"/>
              <a:t> Omnivores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3982425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043"/>
            <a:ext cx="8229600" cy="1143000"/>
          </a:xfrm>
        </p:spPr>
        <p:txBody>
          <a:bodyPr/>
          <a:lstStyle/>
          <a:p>
            <a:r>
              <a:rPr lang="en-US" dirty="0" err="1"/>
              <a:t>Opisthocomiformes</a:t>
            </a:r>
            <a:endParaRPr lang="en-GB" dirty="0"/>
          </a:p>
        </p:txBody>
      </p:sp>
      <p:pic>
        <p:nvPicPr>
          <p:cNvPr id="10242" name="Picture 2" descr="https://upload.wikimedia.org/wikipedia/commons/e/e8/Hoatzin_in_Per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7700" y="3336280"/>
            <a:ext cx="5181600" cy="35056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hoatzin cla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1" y="3555382"/>
            <a:ext cx="5181599" cy="34062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hoatzin cla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23387"/>
            <a:ext cx="2222500"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64200" y="1653013"/>
            <a:ext cx="2667000" cy="646331"/>
          </a:xfrm>
          <a:prstGeom prst="rect">
            <a:avLst/>
          </a:prstGeom>
        </p:spPr>
        <p:txBody>
          <a:bodyPr wrap="square">
            <a:spAutoFit/>
          </a:bodyPr>
          <a:lstStyle/>
          <a:p>
            <a:r>
              <a:rPr lang="en-US" dirty="0">
                <a:hlinkClick r:id="rId6"/>
              </a:rPr>
              <a:t>https://www.youtube.com/watch?v=87_shPJxdns</a:t>
            </a:r>
            <a:r>
              <a:rPr lang="en-US" dirty="0"/>
              <a:t> </a:t>
            </a:r>
          </a:p>
        </p:txBody>
      </p:sp>
      <p:sp>
        <p:nvSpPr>
          <p:cNvPr id="5" name="TextBox 4">
            <a:extLst>
              <a:ext uri="{FF2B5EF4-FFF2-40B4-BE49-F238E27FC236}">
                <a16:creationId xmlns:a16="http://schemas.microsoft.com/office/drawing/2014/main" id="{54FF6D4E-30BC-8920-75D5-8A87D37DDC60}"/>
              </a:ext>
            </a:extLst>
          </p:cNvPr>
          <p:cNvSpPr txBox="1"/>
          <p:nvPr/>
        </p:nvSpPr>
        <p:spPr>
          <a:xfrm>
            <a:off x="168591" y="1302070"/>
            <a:ext cx="4784408" cy="2000548"/>
          </a:xfrm>
          <a:prstGeom prst="rect">
            <a:avLst/>
          </a:prstGeom>
          <a:noFill/>
        </p:spPr>
        <p:txBody>
          <a:bodyPr wrap="square" rtlCol="0">
            <a:spAutoFit/>
          </a:bodyPr>
          <a:lstStyle/>
          <a:p>
            <a:pPr marL="285750" indent="-285750">
              <a:buFont typeface="Arial" panose="020B0604020202020204" pitchFamily="34" charset="0"/>
              <a:buChar char="•"/>
            </a:pPr>
            <a:r>
              <a:rPr lang="en-US" sz="2800" dirty="0"/>
              <a:t>Hoatzin</a:t>
            </a:r>
          </a:p>
          <a:p>
            <a:pPr marL="571500" lvl="1" indent="-165100">
              <a:buFont typeface="Calibri" panose="020F0502020204030204" pitchFamily="34" charset="0"/>
              <a:buChar char="–"/>
            </a:pPr>
            <a:r>
              <a:rPr lang="en-US" sz="2400" dirty="0"/>
              <a:t> Enigmatic for decades</a:t>
            </a:r>
          </a:p>
          <a:p>
            <a:pPr marL="571500" lvl="1" indent="-165100">
              <a:buFont typeface="Calibri" panose="020F0502020204030204" pitchFamily="34" charset="0"/>
              <a:buChar char="–"/>
            </a:pPr>
            <a:r>
              <a:rPr lang="en-US" sz="2400" dirty="0"/>
              <a:t> Rainforests and swamps of SA</a:t>
            </a:r>
          </a:p>
          <a:p>
            <a:pPr marL="571500" lvl="1" indent="-165100">
              <a:buFont typeface="Calibri" panose="020F0502020204030204" pitchFamily="34" charset="0"/>
              <a:buChar char="–"/>
            </a:pPr>
            <a:r>
              <a:rPr lang="en-US" sz="2400" dirty="0"/>
              <a:t> 2 claws on wings</a:t>
            </a:r>
          </a:p>
          <a:p>
            <a:pPr marL="571500" lvl="1" indent="-165100">
              <a:buFont typeface="Calibri" panose="020F0502020204030204" pitchFamily="34" charset="0"/>
              <a:buChar char="–"/>
            </a:pPr>
            <a:r>
              <a:rPr lang="en-US" sz="2400" dirty="0"/>
              <a:t> Herbivore</a:t>
            </a:r>
          </a:p>
        </p:txBody>
      </p:sp>
    </p:spTree>
    <p:extLst>
      <p:ext uri="{BB962C8B-B14F-4D97-AF65-F5344CB8AC3E}">
        <p14:creationId xmlns:p14="http://schemas.microsoft.com/office/powerpoint/2010/main" val="149178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ird pel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854" y="0"/>
            <a:ext cx="8710095" cy="5928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BC993C-CE7B-D025-4FB5-1B0F2812C3F0}"/>
              </a:ext>
            </a:extLst>
          </p:cNvPr>
          <p:cNvSpPr txBox="1"/>
          <p:nvPr/>
        </p:nvSpPr>
        <p:spPr>
          <a:xfrm>
            <a:off x="223234" y="2951946"/>
            <a:ext cx="3223254" cy="954107"/>
          </a:xfrm>
          <a:prstGeom prst="rect">
            <a:avLst/>
          </a:prstGeom>
          <a:noFill/>
        </p:spPr>
        <p:txBody>
          <a:bodyPr wrap="square" rtlCol="0">
            <a:spAutoFit/>
          </a:bodyPr>
          <a:lstStyle/>
          <a:p>
            <a:r>
              <a:rPr lang="en-US" sz="2800" dirty="0">
                <a:solidFill>
                  <a:schemeClr val="accent6">
                    <a:lumMod val="75000"/>
                  </a:schemeClr>
                </a:solidFill>
              </a:rPr>
              <a:t>Why re-evolve an ornithischian pelvis?</a:t>
            </a:r>
          </a:p>
        </p:txBody>
      </p:sp>
    </p:spTree>
    <p:extLst>
      <p:ext uri="{BB962C8B-B14F-4D97-AF65-F5344CB8AC3E}">
        <p14:creationId xmlns:p14="http://schemas.microsoft.com/office/powerpoint/2010/main" val="223176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61" y="142874"/>
            <a:ext cx="8229600" cy="1143000"/>
          </a:xfrm>
        </p:spPr>
        <p:txBody>
          <a:bodyPr/>
          <a:lstStyle/>
          <a:p>
            <a:r>
              <a:rPr lang="en-US" dirty="0" err="1"/>
              <a:t>Psittaciformes</a:t>
            </a:r>
            <a:endParaRPr lang="en-GB" dirty="0"/>
          </a:p>
        </p:txBody>
      </p:sp>
      <p:pic>
        <p:nvPicPr>
          <p:cNvPr id="11266" name="Picture 2" descr="http://takedesigns.com/wp-content/uploads/2013/08/Parrots.jpg"/>
          <p:cNvPicPr>
            <a:picLocks noChangeAspect="1" noChangeArrowheads="1"/>
          </p:cNvPicPr>
          <p:nvPr/>
        </p:nvPicPr>
        <p:blipFill rotWithShape="1">
          <a:blip r:embed="rId2">
            <a:extLst>
              <a:ext uri="{28A0092B-C50C-407E-A947-70E740481C1C}">
                <a14:useLocalDpi xmlns:a14="http://schemas.microsoft.com/office/drawing/2010/main" val="0"/>
              </a:ext>
            </a:extLst>
          </a:blip>
          <a:srcRect l="6478" r="4922"/>
          <a:stretch/>
        </p:blipFill>
        <p:spPr bwMode="auto">
          <a:xfrm>
            <a:off x="3200400" y="3482974"/>
            <a:ext cx="5063491" cy="332422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b/bd/Conuropsis_carolinensis_%28Carolina_parakeet%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5939" y="3131820"/>
            <a:ext cx="4026061" cy="37261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ill tip org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439150" y="-692150"/>
            <a:ext cx="2971800" cy="4457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32B03D-04AF-DBFD-4032-DD63927CB8A8}"/>
              </a:ext>
            </a:extLst>
          </p:cNvPr>
          <p:cNvSpPr txBox="1"/>
          <p:nvPr/>
        </p:nvSpPr>
        <p:spPr>
          <a:xfrm>
            <a:off x="168591" y="1302070"/>
            <a:ext cx="4784408" cy="3600986"/>
          </a:xfrm>
          <a:prstGeom prst="rect">
            <a:avLst/>
          </a:prstGeom>
          <a:noFill/>
        </p:spPr>
        <p:txBody>
          <a:bodyPr wrap="square" rtlCol="0">
            <a:spAutoFit/>
          </a:bodyPr>
          <a:lstStyle/>
          <a:p>
            <a:pPr marL="285750" indent="-285750">
              <a:buFont typeface="Arial" panose="020B0604020202020204" pitchFamily="34" charset="0"/>
              <a:buChar char="•"/>
            </a:pPr>
            <a:r>
              <a:rPr lang="en-US" sz="2800" dirty="0"/>
              <a:t>360 species</a:t>
            </a:r>
          </a:p>
          <a:p>
            <a:pPr marL="285750" indent="-285750">
              <a:buFont typeface="Arial" panose="020B0604020202020204" pitchFamily="34" charset="0"/>
              <a:buChar char="•"/>
            </a:pPr>
            <a:r>
              <a:rPr lang="en-US" sz="2800" dirty="0"/>
              <a:t>Very intelligent</a:t>
            </a:r>
          </a:p>
          <a:p>
            <a:pPr marL="285750" indent="-285750">
              <a:buFont typeface="Arial" panose="020B0604020202020204" pitchFamily="34" charset="0"/>
              <a:buChar char="•"/>
            </a:pPr>
            <a:r>
              <a:rPr lang="en-US" sz="2800" dirty="0"/>
              <a:t>Traits</a:t>
            </a:r>
          </a:p>
          <a:p>
            <a:pPr marL="800100" lvl="1" indent="-342900">
              <a:buFont typeface="Calibri" panose="020F0502020204030204" pitchFamily="34" charset="0"/>
              <a:buChar char="–"/>
            </a:pPr>
            <a:r>
              <a:rPr lang="en-US" sz="2400" dirty="0" err="1"/>
              <a:t>Zygodactylous</a:t>
            </a:r>
            <a:r>
              <a:rPr lang="en-US" sz="2400" dirty="0"/>
              <a:t> feet</a:t>
            </a:r>
          </a:p>
          <a:p>
            <a:pPr marL="800100" lvl="1" indent="-342900">
              <a:buFont typeface="Calibri" panose="020F0502020204030204" pitchFamily="34" charset="0"/>
              <a:buChar char="–"/>
            </a:pPr>
            <a:r>
              <a:rPr lang="en-US" sz="2400" dirty="0"/>
              <a:t>Down-curved bill</a:t>
            </a:r>
          </a:p>
          <a:p>
            <a:pPr marL="800100" lvl="1" indent="-342900">
              <a:buFont typeface="Calibri" panose="020F0502020204030204" pitchFamily="34" charset="0"/>
              <a:buChar char="–"/>
            </a:pPr>
            <a:r>
              <a:rPr lang="en-US" sz="2400" dirty="0"/>
              <a:t>Strong tongue</a:t>
            </a:r>
          </a:p>
          <a:p>
            <a:pPr marL="800100" lvl="1" indent="-342900">
              <a:buFont typeface="Calibri" panose="020F0502020204030204" pitchFamily="34" charset="0"/>
              <a:buChar char="–"/>
            </a:pPr>
            <a:r>
              <a:rPr lang="en-US" sz="2400" dirty="0"/>
              <a:t>Bill-tip organ</a:t>
            </a:r>
          </a:p>
          <a:p>
            <a:pPr marL="285750" indent="-285750">
              <a:buFont typeface="Arial" panose="020B0604020202020204" pitchFamily="34" charset="0"/>
              <a:buChar char="•"/>
            </a:pPr>
            <a:r>
              <a:rPr lang="en-US" sz="2400" dirty="0">
                <a:solidFill>
                  <a:schemeClr val="accent6">
                    <a:lumMod val="75000"/>
                  </a:schemeClr>
                </a:solidFill>
              </a:rPr>
              <a:t>Feed on?</a:t>
            </a:r>
          </a:p>
          <a:p>
            <a:pPr marL="285750" indent="-285750">
              <a:buFont typeface="Arial" panose="020B0604020202020204" pitchFamily="34" charset="0"/>
              <a:buChar char="•"/>
            </a:pPr>
            <a:r>
              <a:rPr lang="en-US" sz="2400" dirty="0"/>
              <a:t>Carolina parakeet</a:t>
            </a:r>
          </a:p>
        </p:txBody>
      </p:sp>
    </p:spTree>
    <p:extLst>
      <p:ext uri="{BB962C8B-B14F-4D97-AF65-F5344CB8AC3E}">
        <p14:creationId xmlns:p14="http://schemas.microsoft.com/office/powerpoint/2010/main" val="3795096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534400" cy="1143000"/>
          </a:xfrm>
        </p:spPr>
        <p:txBody>
          <a:bodyPr/>
          <a:lstStyle/>
          <a:p>
            <a:r>
              <a:rPr lang="en-US" dirty="0" err="1"/>
              <a:t>Trochiliformes</a:t>
            </a:r>
            <a:endParaRPr lang="en-GB" dirty="0"/>
          </a:p>
        </p:txBody>
      </p:sp>
      <p:pic>
        <p:nvPicPr>
          <p:cNvPr id="12290" name="Picture 2" descr="https://www.audubon.org/sites/default/files/Ruby-throated_Hummingbird_c34-2-027_l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715" y="977900"/>
            <a:ext cx="3601085" cy="288649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40.media.tumblr.com/4a5da19e77f4f7444f104f9a9c70ad1c/tumblr_mroua62nar1rte5gyo1_1280.jpg"/>
          <p:cNvPicPr>
            <a:picLocks noChangeAspect="1" noChangeArrowheads="1"/>
          </p:cNvPicPr>
          <p:nvPr/>
        </p:nvPicPr>
        <p:blipFill rotWithShape="1">
          <a:blip r:embed="rId4">
            <a:extLst>
              <a:ext uri="{28A0092B-C50C-407E-A947-70E740481C1C}">
                <a14:useLocalDpi xmlns:a14="http://schemas.microsoft.com/office/drawing/2010/main" val="0"/>
              </a:ext>
            </a:extLst>
          </a:blip>
          <a:srcRect l="19030" r="12795"/>
          <a:stretch/>
        </p:blipFill>
        <p:spPr bwMode="auto">
          <a:xfrm>
            <a:off x="8686800" y="-1"/>
            <a:ext cx="3505200" cy="693440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hummingbird eating inse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870" y="3686596"/>
            <a:ext cx="3915930" cy="32011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884EC8-A23F-4245-B098-BC5271A164A4}"/>
              </a:ext>
            </a:extLst>
          </p:cNvPr>
          <p:cNvSpPr txBox="1"/>
          <p:nvPr/>
        </p:nvSpPr>
        <p:spPr>
          <a:xfrm>
            <a:off x="1278370" y="5094265"/>
            <a:ext cx="2161858" cy="923330"/>
          </a:xfrm>
          <a:prstGeom prst="rect">
            <a:avLst/>
          </a:prstGeom>
          <a:noFill/>
        </p:spPr>
        <p:txBody>
          <a:bodyPr wrap="square">
            <a:spAutoFit/>
          </a:bodyPr>
          <a:lstStyle/>
          <a:p>
            <a:r>
              <a:rPr lang="en-US" dirty="0">
                <a:hlinkClick r:id="rId6"/>
              </a:rPr>
              <a:t>https://www.youtube.com/watch?v=mGUt4EdudBM</a:t>
            </a:r>
            <a:r>
              <a:rPr lang="en-US" dirty="0"/>
              <a:t> </a:t>
            </a:r>
          </a:p>
        </p:txBody>
      </p:sp>
      <p:sp>
        <p:nvSpPr>
          <p:cNvPr id="3" name="TextBox 2">
            <a:extLst>
              <a:ext uri="{FF2B5EF4-FFF2-40B4-BE49-F238E27FC236}">
                <a16:creationId xmlns:a16="http://schemas.microsoft.com/office/drawing/2014/main" id="{9FE93E35-5502-BDD5-D23D-5D734810E5AB}"/>
              </a:ext>
            </a:extLst>
          </p:cNvPr>
          <p:cNvSpPr txBox="1"/>
          <p:nvPr/>
        </p:nvSpPr>
        <p:spPr>
          <a:xfrm>
            <a:off x="286238" y="1272717"/>
            <a:ext cx="4327209"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320 species</a:t>
            </a:r>
          </a:p>
          <a:p>
            <a:pPr marL="285750" indent="-285750">
              <a:buFont typeface="Arial" panose="020B0604020202020204" pitchFamily="34" charset="0"/>
              <a:buChar char="•"/>
            </a:pPr>
            <a:r>
              <a:rPr lang="en-US" sz="2800" dirty="0"/>
              <a:t>Americas only</a:t>
            </a:r>
          </a:p>
          <a:p>
            <a:pPr marL="285750" indent="-285750">
              <a:buFont typeface="Arial" panose="020B0604020202020204" pitchFamily="34" charset="0"/>
              <a:buChar char="•"/>
            </a:pPr>
            <a:r>
              <a:rPr lang="en-US" sz="2800" dirty="0"/>
              <a:t>Reduced leg and wing bones</a:t>
            </a:r>
          </a:p>
          <a:p>
            <a:pPr marL="285750" indent="-285750">
              <a:buFont typeface="Arial" panose="020B0604020202020204" pitchFamily="34" charset="0"/>
              <a:buChar char="•"/>
            </a:pPr>
            <a:r>
              <a:rPr lang="en-US" sz="2800" dirty="0"/>
              <a:t>Do not walk or hop</a:t>
            </a:r>
          </a:p>
          <a:p>
            <a:pPr marL="285750" indent="-285750">
              <a:buFont typeface="Arial" panose="020B0604020202020204" pitchFamily="34" charset="0"/>
              <a:buChar char="•"/>
            </a:pPr>
            <a:r>
              <a:rPr lang="en-US" sz="2800" dirty="0"/>
              <a:t>8-70 beats per second</a:t>
            </a:r>
          </a:p>
          <a:p>
            <a:pPr marL="285750" indent="-285750">
              <a:buFont typeface="Arial" panose="020B0604020202020204" pitchFamily="34" charset="0"/>
              <a:buChar char="•"/>
            </a:pPr>
            <a:r>
              <a:rPr lang="en-US" sz="2800" dirty="0"/>
              <a:t>Body temp 105 deg</a:t>
            </a:r>
          </a:p>
          <a:p>
            <a:pPr marL="285750" indent="-285750">
              <a:buFont typeface="Arial" panose="020B0604020202020204" pitchFamily="34" charset="0"/>
              <a:buChar char="•"/>
            </a:pPr>
            <a:r>
              <a:rPr lang="en-US" sz="2800" dirty="0">
                <a:solidFill>
                  <a:schemeClr val="accent6">
                    <a:lumMod val="75000"/>
                  </a:schemeClr>
                </a:solidFill>
              </a:rPr>
              <a:t>Eat?</a:t>
            </a:r>
            <a:endParaRPr lang="en-US" sz="2400" dirty="0">
              <a:solidFill>
                <a:schemeClr val="accent6">
                  <a:lumMod val="75000"/>
                </a:schemeClr>
              </a:solidFill>
            </a:endParaRPr>
          </a:p>
        </p:txBody>
      </p:sp>
    </p:spTree>
    <p:extLst>
      <p:ext uri="{BB962C8B-B14F-4D97-AF65-F5344CB8AC3E}">
        <p14:creationId xmlns:p14="http://schemas.microsoft.com/office/powerpoint/2010/main" val="2937807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867162" cy="914400"/>
          </a:xfrm>
        </p:spPr>
        <p:txBody>
          <a:bodyPr/>
          <a:lstStyle/>
          <a:p>
            <a:r>
              <a:rPr lang="en-US" dirty="0" err="1"/>
              <a:t>Gruiformes</a:t>
            </a:r>
            <a:endParaRPr lang="en-GB" dirty="0"/>
          </a:p>
        </p:txBody>
      </p:sp>
      <p:pic>
        <p:nvPicPr>
          <p:cNvPr id="1026" name="Picture 2" descr="https://upload.wikimedia.org/wikipedia/commons/2/27/Sandhill_Crane_JC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600" y="3953986"/>
            <a:ext cx="3962400" cy="289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nimalphotos.me/bird5/bird5-coot_files/coo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0" y="0"/>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birds-of-north-america.net/images/clapper-rail-12.jpg"/>
          <p:cNvPicPr>
            <a:picLocks noChangeAspect="1" noChangeArrowheads="1"/>
          </p:cNvPicPr>
          <p:nvPr/>
        </p:nvPicPr>
        <p:blipFill rotWithShape="1">
          <a:blip r:embed="rId5">
            <a:extLst>
              <a:ext uri="{28A0092B-C50C-407E-A947-70E740481C1C}">
                <a14:useLocalDpi xmlns:a14="http://schemas.microsoft.com/office/drawing/2010/main" val="0"/>
              </a:ext>
            </a:extLst>
          </a:blip>
          <a:srcRect t="8889" b="14444"/>
          <a:stretch/>
        </p:blipFill>
        <p:spPr bwMode="auto">
          <a:xfrm>
            <a:off x="8255000" y="3962400"/>
            <a:ext cx="3937000" cy="3018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2D4D76-FA72-BA0D-7F1F-04BC483AD829}"/>
              </a:ext>
            </a:extLst>
          </p:cNvPr>
          <p:cNvSpPr txBox="1"/>
          <p:nvPr/>
        </p:nvSpPr>
        <p:spPr>
          <a:xfrm>
            <a:off x="286238" y="1272717"/>
            <a:ext cx="6038362" cy="3046988"/>
          </a:xfrm>
          <a:prstGeom prst="rect">
            <a:avLst/>
          </a:prstGeom>
          <a:noFill/>
        </p:spPr>
        <p:txBody>
          <a:bodyPr wrap="square" rtlCol="0">
            <a:spAutoFit/>
          </a:bodyPr>
          <a:lstStyle/>
          <a:p>
            <a:pPr marL="285750" indent="-285750">
              <a:buFont typeface="Arial" panose="020B0604020202020204" pitchFamily="34" charset="0"/>
              <a:buChar char="•"/>
            </a:pPr>
            <a:r>
              <a:rPr lang="en-US" sz="2800" dirty="0"/>
              <a:t>Cranes, coots, rails (most)</a:t>
            </a:r>
          </a:p>
          <a:p>
            <a:pPr marL="285750" indent="-285750">
              <a:buFont typeface="Arial" panose="020B0604020202020204" pitchFamily="34" charset="0"/>
              <a:buChar char="•"/>
            </a:pPr>
            <a:r>
              <a:rPr lang="en-US" sz="2800" dirty="0"/>
              <a:t>190 sp.</a:t>
            </a:r>
          </a:p>
          <a:p>
            <a:pPr marL="285750" indent="-285750">
              <a:buFont typeface="Arial" panose="020B0604020202020204" pitchFamily="34" charset="0"/>
              <a:buChar char="•"/>
            </a:pPr>
            <a:r>
              <a:rPr lang="en-US" sz="2800" dirty="0"/>
              <a:t>Ground and water feeding</a:t>
            </a:r>
          </a:p>
          <a:p>
            <a:pPr marL="285750" indent="-285750">
              <a:buFont typeface="Arial" panose="020B0604020202020204" pitchFamily="34" charset="0"/>
              <a:buChar char="•"/>
            </a:pPr>
            <a:r>
              <a:rPr lang="en-US" sz="2800" dirty="0"/>
              <a:t>Hold all the records</a:t>
            </a:r>
          </a:p>
          <a:p>
            <a:pPr marL="285750" indent="-285750">
              <a:buFont typeface="Arial" panose="020B0604020202020204" pitchFamily="34" charset="0"/>
              <a:buChar char="•"/>
            </a:pPr>
            <a:r>
              <a:rPr lang="en-US" sz="2800" dirty="0"/>
              <a:t>~11-14 species extinct because flightless</a:t>
            </a:r>
          </a:p>
          <a:p>
            <a:pPr marL="285750" indent="-285750">
              <a:buFont typeface="Arial" panose="020B0604020202020204" pitchFamily="34" charset="0"/>
              <a:buChar char="•"/>
            </a:pPr>
            <a:endParaRPr lang="en-US" sz="2400" dirty="0">
              <a:solidFill>
                <a:schemeClr val="accent6">
                  <a:lumMod val="75000"/>
                </a:schemeClr>
              </a:solidFill>
            </a:endParaRPr>
          </a:p>
        </p:txBody>
      </p:sp>
    </p:spTree>
    <p:extLst>
      <p:ext uri="{BB962C8B-B14F-4D97-AF65-F5344CB8AC3E}">
        <p14:creationId xmlns:p14="http://schemas.microsoft.com/office/powerpoint/2010/main" val="31655554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Image result for giant flightless birds from north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76199"/>
            <a:ext cx="11555596" cy="579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824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err="1"/>
              <a:t>Apodiformes</a:t>
            </a:r>
            <a:endParaRPr lang="en-GB" dirty="0"/>
          </a:p>
        </p:txBody>
      </p:sp>
      <p:pic>
        <p:nvPicPr>
          <p:cNvPr id="2050" name="Picture 2" descr="http://billbaston.com/sitebuilder/images/Swifts_3826a_THM-459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6" y="920420"/>
            <a:ext cx="43719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rspb.org.uk/Images/swift_gpc_tcm9-175338.jpg?width=768&amp;height=432&amp;crop=auto"/>
          <p:cNvPicPr>
            <a:picLocks noChangeAspect="1" noChangeArrowheads="1"/>
          </p:cNvPicPr>
          <p:nvPr/>
        </p:nvPicPr>
        <p:blipFill rotWithShape="1">
          <a:blip r:embed="rId4">
            <a:extLst>
              <a:ext uri="{28A0092B-C50C-407E-A947-70E740481C1C}">
                <a14:useLocalDpi xmlns:a14="http://schemas.microsoft.com/office/drawing/2010/main" val="0"/>
              </a:ext>
            </a:extLst>
          </a:blip>
          <a:srcRect r="28281"/>
          <a:stretch/>
        </p:blipFill>
        <p:spPr bwMode="auto">
          <a:xfrm>
            <a:off x="7858125" y="3365995"/>
            <a:ext cx="437197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educationquizzes.com/library/Nature/BritishBirds/Common-Swift-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5411" y="298202"/>
            <a:ext cx="3366589" cy="27563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wift Apus apus vs passerine wing bones - Lizzie Harper">
            <a:extLst>
              <a:ext uri="{FF2B5EF4-FFF2-40B4-BE49-F238E27FC236}">
                <a16:creationId xmlns:a16="http://schemas.microsoft.com/office/drawing/2014/main" id="{590CE5F8-6DFD-4289-A340-2C92C931B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429000"/>
            <a:ext cx="3657600" cy="34082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261046-1869-6E15-6ACC-47B46761B284}"/>
              </a:ext>
            </a:extLst>
          </p:cNvPr>
          <p:cNvSpPr txBox="1"/>
          <p:nvPr/>
        </p:nvSpPr>
        <p:spPr>
          <a:xfrm>
            <a:off x="286238" y="1272717"/>
            <a:ext cx="3676162"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Swifts</a:t>
            </a:r>
          </a:p>
          <a:p>
            <a:pPr marL="285750" indent="-285750">
              <a:buFont typeface="Arial" panose="020B0604020202020204" pitchFamily="34" charset="0"/>
              <a:buChar char="•"/>
            </a:pPr>
            <a:r>
              <a:rPr lang="en-US" sz="2800" dirty="0"/>
              <a:t>Aerial foragers</a:t>
            </a:r>
          </a:p>
          <a:p>
            <a:pPr marL="285750" indent="-285750">
              <a:buFont typeface="Arial" panose="020B0604020202020204" pitchFamily="34" charset="0"/>
              <a:buChar char="•"/>
            </a:pPr>
            <a:r>
              <a:rPr lang="en-US" sz="2800" dirty="0">
                <a:solidFill>
                  <a:schemeClr val="accent6">
                    <a:lumMod val="75000"/>
                  </a:schemeClr>
                </a:solidFill>
              </a:rPr>
              <a:t>Convergent with?</a:t>
            </a:r>
          </a:p>
          <a:p>
            <a:pPr marL="285750" indent="-285750">
              <a:buFont typeface="Arial" panose="020B0604020202020204" pitchFamily="34" charset="0"/>
              <a:buChar char="•"/>
            </a:pPr>
            <a:r>
              <a:rPr lang="en-US" sz="2800" dirty="0"/>
              <a:t>Swooped wing shape and short forked tail</a:t>
            </a:r>
          </a:p>
          <a:p>
            <a:pPr marL="285750" indent="-285750">
              <a:buFont typeface="Arial" panose="020B0604020202020204" pitchFamily="34" charset="0"/>
              <a:buChar char="•"/>
            </a:pPr>
            <a:r>
              <a:rPr lang="en-US" sz="2800" dirty="0"/>
              <a:t>One synapomorphy</a:t>
            </a:r>
            <a:endParaRPr lang="en-US" sz="2400" dirty="0">
              <a:solidFill>
                <a:schemeClr val="accent6">
                  <a:lumMod val="75000"/>
                </a:schemeClr>
              </a:solidFill>
            </a:endParaRP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3208162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95"/>
            <a:ext cx="8229600" cy="1143000"/>
          </a:xfrm>
        </p:spPr>
        <p:txBody>
          <a:bodyPr/>
          <a:lstStyle/>
          <a:p>
            <a:r>
              <a:rPr lang="en-US" dirty="0"/>
              <a:t>Caprimulgiformes</a:t>
            </a:r>
            <a:endParaRPr lang="en-GB" dirty="0"/>
          </a:p>
        </p:txBody>
      </p:sp>
      <p:pic>
        <p:nvPicPr>
          <p:cNvPr id="3074" name="Picture 2" descr="https://www.rspb.org.uk/Images/1042009_tcm9-284352.jpg?width=1170&amp;crop=%280,616,2500,1656%29"/>
          <p:cNvPicPr>
            <a:picLocks noChangeAspect="1" noChangeArrowheads="1"/>
          </p:cNvPicPr>
          <p:nvPr/>
        </p:nvPicPr>
        <p:blipFill rotWithShape="1">
          <a:blip r:embed="rId3">
            <a:extLst>
              <a:ext uri="{28A0092B-C50C-407E-A947-70E740481C1C}">
                <a14:useLocalDpi xmlns:a14="http://schemas.microsoft.com/office/drawing/2010/main" val="0"/>
              </a:ext>
            </a:extLst>
          </a:blip>
          <a:srcRect r="32740"/>
          <a:stretch/>
        </p:blipFill>
        <p:spPr bwMode="auto">
          <a:xfrm>
            <a:off x="6248400" y="1016000"/>
            <a:ext cx="5410200" cy="3343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rranbirding.co.uk/images/p063_1_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503" y="3691927"/>
            <a:ext cx="4000500" cy="31022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1997" y="5372257"/>
            <a:ext cx="2910946" cy="646331"/>
          </a:xfrm>
          <a:prstGeom prst="rect">
            <a:avLst/>
          </a:prstGeom>
        </p:spPr>
        <p:txBody>
          <a:bodyPr wrap="square">
            <a:spAutoFit/>
          </a:bodyPr>
          <a:lstStyle/>
          <a:p>
            <a:r>
              <a:rPr lang="en-GB" dirty="0">
                <a:hlinkClick r:id="rId5"/>
              </a:rPr>
              <a:t>https://www.youtube.com/watch?v=7kJXiFPnlIE</a:t>
            </a:r>
            <a:r>
              <a:rPr lang="en-GB" dirty="0"/>
              <a:t> </a:t>
            </a:r>
          </a:p>
        </p:txBody>
      </p:sp>
      <p:sp>
        <p:nvSpPr>
          <p:cNvPr id="5" name="TextBox 4">
            <a:extLst>
              <a:ext uri="{FF2B5EF4-FFF2-40B4-BE49-F238E27FC236}">
                <a16:creationId xmlns:a16="http://schemas.microsoft.com/office/drawing/2014/main" id="{9310F820-E73E-3509-C9E7-0EAC11C5610D}"/>
              </a:ext>
            </a:extLst>
          </p:cNvPr>
          <p:cNvSpPr txBox="1"/>
          <p:nvPr/>
        </p:nvSpPr>
        <p:spPr>
          <a:xfrm>
            <a:off x="286237" y="1272717"/>
            <a:ext cx="4311903"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Nighthawks &amp; nightjars</a:t>
            </a:r>
          </a:p>
          <a:p>
            <a:pPr marL="285750" indent="-285750">
              <a:buFont typeface="Arial" panose="020B0604020202020204" pitchFamily="34" charset="0"/>
              <a:buChar char="•"/>
            </a:pPr>
            <a:r>
              <a:rPr lang="en-US" sz="2800" dirty="0"/>
              <a:t>90 species</a:t>
            </a:r>
          </a:p>
          <a:p>
            <a:pPr marL="285750" indent="-285750">
              <a:buFont typeface="Arial" panose="020B0604020202020204" pitchFamily="34" charset="0"/>
              <a:buChar char="•"/>
            </a:pPr>
            <a:r>
              <a:rPr lang="en-US" sz="2800" dirty="0"/>
              <a:t>Long wings, short legs, super short bill</a:t>
            </a:r>
          </a:p>
          <a:p>
            <a:pPr marL="285750" indent="-285750">
              <a:buFont typeface="Arial" panose="020B0604020202020204" pitchFamily="34" charset="0"/>
              <a:buChar char="•"/>
            </a:pPr>
            <a:r>
              <a:rPr lang="en-US" sz="2800" dirty="0"/>
              <a:t>Nocturnal</a:t>
            </a:r>
          </a:p>
          <a:p>
            <a:pPr marL="285750" indent="-285750">
              <a:buFont typeface="Arial" panose="020B0604020202020204" pitchFamily="34" charset="0"/>
              <a:buChar char="•"/>
            </a:pPr>
            <a:r>
              <a:rPr lang="en-US" sz="2800" dirty="0"/>
              <a:t>Aerial insect feeders</a:t>
            </a:r>
          </a:p>
          <a:p>
            <a:pPr marL="285750" indent="-285750">
              <a:buFont typeface="Arial" panose="020B0604020202020204" pitchFamily="34" charset="0"/>
              <a:buChar char="•"/>
            </a:pPr>
            <a:r>
              <a:rPr lang="en-US" sz="2800" dirty="0"/>
              <a:t>Nest on ground</a:t>
            </a:r>
          </a:p>
          <a:p>
            <a:pPr marL="285750" indent="-285750">
              <a:buFont typeface="Arial" panose="020B0604020202020204" pitchFamily="34" charset="0"/>
              <a:buChar char="•"/>
            </a:pPr>
            <a:r>
              <a:rPr lang="en-US" sz="2800" dirty="0"/>
              <a:t>Bill bristles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420601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336478"/>
          </a:xfrm>
        </p:spPr>
        <p:txBody>
          <a:bodyPr/>
          <a:lstStyle/>
          <a:p>
            <a:r>
              <a:rPr lang="en-US" dirty="0" err="1"/>
              <a:t>Strigiformes</a:t>
            </a:r>
            <a:endParaRPr lang="en-GB" dirty="0"/>
          </a:p>
        </p:txBody>
      </p:sp>
      <p:pic>
        <p:nvPicPr>
          <p:cNvPr id="3078" name="Picture 6" descr="http://static1.squarespace.com/static/547f69c8e4b083f708d2e834/t/55395e79e4b055015f9b060a/1429823112472/"/>
          <p:cNvPicPr>
            <a:picLocks noChangeAspect="1" noChangeArrowheads="1"/>
          </p:cNvPicPr>
          <p:nvPr/>
        </p:nvPicPr>
        <p:blipFill rotWithShape="1">
          <a:blip r:embed="rId3">
            <a:extLst>
              <a:ext uri="{28A0092B-C50C-407E-A947-70E740481C1C}">
                <a14:useLocalDpi xmlns:a14="http://schemas.microsoft.com/office/drawing/2010/main" val="0"/>
              </a:ext>
            </a:extLst>
          </a:blip>
          <a:srcRect l="16209" r="8417"/>
          <a:stretch/>
        </p:blipFill>
        <p:spPr bwMode="auto">
          <a:xfrm>
            <a:off x="7943638" y="990600"/>
            <a:ext cx="4248362" cy="37604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telegraph.co.uk/multimedia/archive/02467/owl_2467479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363" y="4072887"/>
            <a:ext cx="4450436" cy="2785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9999" y="5570904"/>
            <a:ext cx="2590800" cy="646331"/>
          </a:xfrm>
          <a:prstGeom prst="rect">
            <a:avLst/>
          </a:prstGeom>
        </p:spPr>
        <p:txBody>
          <a:bodyPr wrap="square">
            <a:spAutoFit/>
          </a:bodyPr>
          <a:lstStyle/>
          <a:p>
            <a:r>
              <a:rPr lang="en-US" dirty="0">
                <a:hlinkClick r:id="rId5"/>
              </a:rPr>
              <a:t>https://www.youtube.com/watch?v=d_FEaFgJyfA</a:t>
            </a:r>
            <a:r>
              <a:rPr lang="en-US" dirty="0"/>
              <a:t> </a:t>
            </a:r>
          </a:p>
        </p:txBody>
      </p:sp>
      <p:sp>
        <p:nvSpPr>
          <p:cNvPr id="5" name="TextBox 4">
            <a:extLst>
              <a:ext uri="{FF2B5EF4-FFF2-40B4-BE49-F238E27FC236}">
                <a16:creationId xmlns:a16="http://schemas.microsoft.com/office/drawing/2014/main" id="{9310F820-E73E-3509-C9E7-0EAC11C5610D}"/>
              </a:ext>
            </a:extLst>
          </p:cNvPr>
          <p:cNvSpPr txBox="1"/>
          <p:nvPr/>
        </p:nvSpPr>
        <p:spPr>
          <a:xfrm>
            <a:off x="286237" y="1272717"/>
            <a:ext cx="4450436"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200 species (</a:t>
            </a:r>
            <a:r>
              <a:rPr lang="en-US" sz="2800" dirty="0">
                <a:solidFill>
                  <a:schemeClr val="accent6">
                    <a:lumMod val="75000"/>
                  </a:schemeClr>
                </a:solidFill>
              </a:rPr>
              <a:t>2 families</a:t>
            </a:r>
            <a:r>
              <a:rPr lang="en-US" sz="2800" dirty="0"/>
              <a:t>)</a:t>
            </a:r>
          </a:p>
          <a:p>
            <a:pPr marL="285750" indent="-285750">
              <a:buFont typeface="Arial" panose="020B0604020202020204" pitchFamily="34" charset="0"/>
              <a:buChar char="•"/>
            </a:pPr>
            <a:r>
              <a:rPr lang="en-US" sz="2800" dirty="0"/>
              <a:t>Globally distributed</a:t>
            </a:r>
          </a:p>
          <a:p>
            <a:pPr marL="285750" indent="-285750">
              <a:buFont typeface="Arial" panose="020B0604020202020204" pitchFamily="34" charset="0"/>
              <a:buChar char="•"/>
            </a:pPr>
            <a:r>
              <a:rPr lang="en-US" sz="2800" dirty="0"/>
              <a:t>Huge body size variation</a:t>
            </a:r>
          </a:p>
          <a:p>
            <a:pPr marL="285750" indent="-285750">
              <a:buFont typeface="Arial" panose="020B0604020202020204" pitchFamily="34" charset="0"/>
              <a:buChar char="•"/>
            </a:pPr>
            <a:r>
              <a:rPr lang="en-US" sz="2800" dirty="0"/>
              <a:t>Facial disk</a:t>
            </a:r>
          </a:p>
          <a:p>
            <a:pPr marL="285750" indent="-285750">
              <a:buFont typeface="Arial" panose="020B0604020202020204" pitchFamily="34" charset="0"/>
              <a:buChar char="•"/>
            </a:pPr>
            <a:r>
              <a:rPr lang="en-US" sz="2800" dirty="0"/>
              <a:t>Nocturnal hunters</a:t>
            </a:r>
          </a:p>
          <a:p>
            <a:pPr marL="285750" indent="-285750">
              <a:buFont typeface="Arial" panose="020B0604020202020204" pitchFamily="34" charset="0"/>
              <a:buChar char="•"/>
            </a:pPr>
            <a:r>
              <a:rPr lang="en-US" sz="2800" dirty="0"/>
              <a:t>Prey swallowed whole</a:t>
            </a:r>
          </a:p>
          <a:p>
            <a:pPr marL="285750" indent="-285750">
              <a:buFont typeface="Arial" panose="020B0604020202020204" pitchFamily="34" charset="0"/>
              <a:buChar char="•"/>
            </a:pPr>
            <a:r>
              <a:rPr lang="en-US" sz="2800" dirty="0">
                <a:solidFill>
                  <a:schemeClr val="accent6">
                    <a:lumMod val="75000"/>
                  </a:schemeClr>
                </a:solidFill>
              </a:rPr>
              <a:t>Flight?</a:t>
            </a:r>
          </a:p>
          <a:p>
            <a:pPr marL="285750" indent="-285750">
              <a:buFont typeface="Arial" panose="020B0604020202020204" pitchFamily="34" charset="0"/>
              <a:buChar char="•"/>
            </a:pPr>
            <a:r>
              <a:rPr lang="en-US" sz="2800" dirty="0"/>
              <a:t>No nests</a:t>
            </a:r>
          </a:p>
          <a:p>
            <a:pPr marL="285750" indent="-285750">
              <a:buFont typeface="Arial" panose="020B0604020202020204" pitchFamily="34" charset="0"/>
              <a:buChar char="•"/>
            </a:pPr>
            <a:r>
              <a:rPr lang="en-US" sz="2800" dirty="0"/>
              <a:t>Territorial and don’t migrate</a:t>
            </a:r>
          </a:p>
        </p:txBody>
      </p:sp>
    </p:spTree>
    <p:extLst>
      <p:ext uri="{BB962C8B-B14F-4D97-AF65-F5344CB8AC3E}">
        <p14:creationId xmlns:p14="http://schemas.microsoft.com/office/powerpoint/2010/main" val="23135510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https://s-media-cache-ak0.pinimg.com/736x/b7/5d/25/b75d250e84f4119279601fab544b34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7996"/>
            <a:ext cx="5649761" cy="37517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hometrainingtools.com/media/catalog/product/cache/1/image/9df78eab33525d08d6e5fb8d27136e95/P/M/PM-PELLETS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1295400"/>
            <a:ext cx="5846524" cy="54196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18064" y="4876801"/>
            <a:ext cx="2667000" cy="646331"/>
          </a:xfrm>
          <a:prstGeom prst="rect">
            <a:avLst/>
          </a:prstGeom>
        </p:spPr>
        <p:txBody>
          <a:bodyPr wrap="square">
            <a:spAutoFit/>
          </a:bodyPr>
          <a:lstStyle/>
          <a:p>
            <a:r>
              <a:rPr lang="en-US" dirty="0">
                <a:hlinkClick r:id="rId5"/>
              </a:rPr>
              <a:t>https://www.youtube.com/watch?v=PTLaxqmcYeY</a:t>
            </a:r>
            <a:r>
              <a:rPr lang="en-US" dirty="0"/>
              <a:t> </a:t>
            </a:r>
          </a:p>
        </p:txBody>
      </p:sp>
    </p:spTree>
    <p:extLst>
      <p:ext uri="{BB962C8B-B14F-4D97-AF65-F5344CB8AC3E}">
        <p14:creationId xmlns:p14="http://schemas.microsoft.com/office/powerpoint/2010/main" val="27370685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descr="http://www.owlpages.com/pictures/articles-Owl+Physiology-Feather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0"/>
            <a:ext cx="5791200" cy="38638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people.eku.edu/ritchisong/554images/Barred_owl_feather.jpg"/>
          <p:cNvPicPr>
            <a:picLocks noChangeAspect="1" noChangeArrowheads="1"/>
          </p:cNvPicPr>
          <p:nvPr/>
        </p:nvPicPr>
        <p:blipFill rotWithShape="1">
          <a:blip r:embed="rId4">
            <a:extLst>
              <a:ext uri="{28A0092B-C50C-407E-A947-70E740481C1C}">
                <a14:useLocalDpi xmlns:a14="http://schemas.microsoft.com/office/drawing/2010/main" val="0"/>
              </a:ext>
            </a:extLst>
          </a:blip>
          <a:srcRect b="26199"/>
          <a:stretch/>
        </p:blipFill>
        <p:spPr bwMode="auto">
          <a:xfrm>
            <a:off x="5257800" y="4186651"/>
            <a:ext cx="6685026" cy="2422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044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152400"/>
            <a:ext cx="3962400" cy="1143000"/>
          </a:xfrm>
        </p:spPr>
        <p:txBody>
          <a:bodyPr>
            <a:normAutofit/>
          </a:bodyPr>
          <a:lstStyle/>
          <a:p>
            <a:r>
              <a:rPr lang="en-US" dirty="0" err="1"/>
              <a:t>Columbiformes</a:t>
            </a:r>
            <a:endParaRPr lang="en-GB" dirty="0"/>
          </a:p>
        </p:txBody>
      </p:sp>
      <p:pic>
        <p:nvPicPr>
          <p:cNvPr id="6146" name="Picture 2" descr="https://encrypted-tbn2.gstatic.com/images?q=tbn:ANd9GcQP-ZA3w9nZ6EWg7_QYlqL5FzO4RQfQp7jZSiiCQzp_qHNHAlZ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638" y="4524733"/>
            <a:ext cx="2980800" cy="22443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9/93/Rock_Pigeon_%28Columba_livia%29_in_Ia%C8%99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762000"/>
            <a:ext cx="4765272"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upload.wikimedia.org/wikipedia/commons/0/00/Ectopistes_migratorius_%28passenger_pigeon%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3216633"/>
            <a:ext cx="3117553" cy="295560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upload.wikimedia.org/wikipedia/en/9/9b/Frohawk_Dod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2600" y="4512033"/>
            <a:ext cx="2819400" cy="22951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961C919-56A0-427D-8BAA-1FF897C3ABF3}"/>
              </a:ext>
            </a:extLst>
          </p:cNvPr>
          <p:cNvSpPr txBox="1"/>
          <p:nvPr/>
        </p:nvSpPr>
        <p:spPr>
          <a:xfrm>
            <a:off x="7620000" y="5568772"/>
            <a:ext cx="1441746" cy="1200329"/>
          </a:xfrm>
          <a:prstGeom prst="rect">
            <a:avLst/>
          </a:prstGeom>
          <a:noFill/>
        </p:spPr>
        <p:txBody>
          <a:bodyPr wrap="square">
            <a:spAutoFit/>
          </a:bodyPr>
          <a:lstStyle/>
          <a:p>
            <a:r>
              <a:rPr lang="en-US" dirty="0">
                <a:hlinkClick r:id="rId7"/>
              </a:rPr>
              <a:t>https://www.youtube.com/watch?v=YXVLPqY1FrY</a:t>
            </a:r>
            <a:r>
              <a:rPr lang="en-US" dirty="0"/>
              <a:t> </a:t>
            </a:r>
          </a:p>
        </p:txBody>
      </p:sp>
      <p:sp>
        <p:nvSpPr>
          <p:cNvPr id="3" name="TextBox 2">
            <a:extLst>
              <a:ext uri="{FF2B5EF4-FFF2-40B4-BE49-F238E27FC236}">
                <a16:creationId xmlns:a16="http://schemas.microsoft.com/office/drawing/2014/main" id="{A480F90C-D214-617B-1EEE-C58EE9E11FEE}"/>
              </a:ext>
            </a:extLst>
          </p:cNvPr>
          <p:cNvSpPr txBox="1"/>
          <p:nvPr/>
        </p:nvSpPr>
        <p:spPr>
          <a:xfrm>
            <a:off x="286236" y="1272717"/>
            <a:ext cx="6419363"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Pigeons, doves, dodo</a:t>
            </a:r>
          </a:p>
          <a:p>
            <a:pPr marL="285750" indent="-285750">
              <a:buFont typeface="Arial" panose="020B0604020202020204" pitchFamily="34" charset="0"/>
              <a:buChar char="•"/>
            </a:pPr>
            <a:r>
              <a:rPr lang="en-US" sz="2800" dirty="0"/>
              <a:t>300 species</a:t>
            </a:r>
          </a:p>
          <a:p>
            <a:pPr marL="285750" indent="-285750">
              <a:buFont typeface="Arial" panose="020B0604020202020204" pitchFamily="34" charset="0"/>
              <a:buChar char="•"/>
            </a:pPr>
            <a:r>
              <a:rPr lang="en-US" sz="2800" dirty="0"/>
              <a:t>Short neck, bill, and legs</a:t>
            </a:r>
          </a:p>
          <a:p>
            <a:pPr marL="285750" indent="-285750">
              <a:buFont typeface="Arial" panose="020B0604020202020204" pitchFamily="34" charset="0"/>
              <a:buChar char="•"/>
            </a:pPr>
            <a:r>
              <a:rPr lang="en-US" sz="2800" dirty="0"/>
              <a:t>Large wing/flight muscles</a:t>
            </a:r>
          </a:p>
          <a:p>
            <a:pPr marL="285750" indent="-285750">
              <a:buFont typeface="Arial" panose="020B0604020202020204" pitchFamily="34" charset="0"/>
              <a:buChar char="•"/>
            </a:pPr>
            <a:r>
              <a:rPr lang="en-US" sz="2800" dirty="0">
                <a:solidFill>
                  <a:schemeClr val="accent6">
                    <a:lumMod val="75000"/>
                  </a:schemeClr>
                </a:solidFill>
              </a:rPr>
              <a:t>Eat?</a:t>
            </a:r>
          </a:p>
          <a:p>
            <a:pPr marL="285750" indent="-285750">
              <a:buFont typeface="Arial" panose="020B0604020202020204" pitchFamily="34" charset="0"/>
              <a:buChar char="•"/>
            </a:pPr>
            <a:r>
              <a:rPr lang="en-US" sz="2800" dirty="0"/>
              <a:t>Synapomorphy</a:t>
            </a:r>
          </a:p>
        </p:txBody>
      </p:sp>
    </p:spTree>
    <p:extLst>
      <p:ext uri="{BB962C8B-B14F-4D97-AF65-F5344CB8AC3E}">
        <p14:creationId xmlns:p14="http://schemas.microsoft.com/office/powerpoint/2010/main" val="868790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5206" y="228601"/>
            <a:ext cx="3835794" cy="646331"/>
          </a:xfrm>
          <a:prstGeom prst="rect">
            <a:avLst/>
          </a:prstGeom>
          <a:noFill/>
        </p:spPr>
        <p:txBody>
          <a:bodyPr wrap="none" rtlCol="0">
            <a:spAutoFit/>
          </a:bodyPr>
          <a:lstStyle/>
          <a:p>
            <a:r>
              <a:rPr lang="en-US" sz="3600" dirty="0"/>
              <a:t>Skeleton Continued</a:t>
            </a:r>
            <a:endParaRPr lang="en-GB" sz="3600" dirty="0"/>
          </a:p>
        </p:txBody>
      </p:sp>
      <p:pic>
        <p:nvPicPr>
          <p:cNvPr id="3074" name="Picture 2" descr="Image result for bird skele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438" y="874932"/>
            <a:ext cx="4800600" cy="59645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urcula - Wikipedia">
            <a:extLst>
              <a:ext uri="{FF2B5EF4-FFF2-40B4-BE49-F238E27FC236}">
                <a16:creationId xmlns:a16="http://schemas.microsoft.com/office/drawing/2014/main" id="{47C28861-7351-4734-A82F-ADBF32B31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681" y="3947838"/>
            <a:ext cx="4156478" cy="283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6837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err="1"/>
              <a:t>Ciconiiformes</a:t>
            </a:r>
            <a:endParaRPr lang="en-GB" dirty="0"/>
          </a:p>
        </p:txBody>
      </p:sp>
      <p:pic>
        <p:nvPicPr>
          <p:cNvPr id="7170" name="Picture 2" descr="http://dunescenter.org/wp/wp-content/uploads/2015/01/great-blue-heron-in-wa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275" y="700039"/>
            <a:ext cx="40386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in.gov/dnr/images/co-OI-ReaderPhoto1-MayJune15-l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900" y="928639"/>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farm4.static.flickr.com/3481/5752329530_3762e6b86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900" y="4301861"/>
            <a:ext cx="3733800" cy="249417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birdguides.com/media/large/00123000/001230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7325" y="4728541"/>
            <a:ext cx="2961173" cy="2176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38300" y="15608"/>
            <a:ext cx="2590800" cy="646331"/>
          </a:xfrm>
          <a:prstGeom prst="rect">
            <a:avLst/>
          </a:prstGeom>
        </p:spPr>
        <p:txBody>
          <a:bodyPr wrap="square">
            <a:spAutoFit/>
          </a:bodyPr>
          <a:lstStyle/>
          <a:p>
            <a:r>
              <a:rPr lang="en-US" dirty="0">
                <a:hlinkClick r:id="rId7"/>
              </a:rPr>
              <a:t>https://www.youtube.com/watch?v=1-p2AI9uTs0</a:t>
            </a:r>
            <a:r>
              <a:rPr lang="en-US" dirty="0"/>
              <a:t> </a:t>
            </a:r>
          </a:p>
        </p:txBody>
      </p:sp>
      <p:pic>
        <p:nvPicPr>
          <p:cNvPr id="1026" name="Picture 2" descr="Image result for ibis"/>
          <p:cNvPicPr>
            <a:picLocks noChangeAspect="1" noChangeArrowheads="1"/>
          </p:cNvPicPr>
          <p:nvPr/>
        </p:nvPicPr>
        <p:blipFill rotWithShape="1">
          <a:blip r:embed="rId8">
            <a:extLst>
              <a:ext uri="{28A0092B-C50C-407E-A947-70E740481C1C}">
                <a14:useLocalDpi xmlns:a14="http://schemas.microsoft.com/office/drawing/2010/main" val="0"/>
              </a:ext>
            </a:extLst>
          </a:blip>
          <a:srcRect l="6615" r="12287"/>
          <a:stretch/>
        </p:blipFill>
        <p:spPr bwMode="auto">
          <a:xfrm>
            <a:off x="5926811" y="4738639"/>
            <a:ext cx="2963190" cy="2057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2562F8-9120-4C14-98F4-8E4CC0CF71EA}"/>
              </a:ext>
            </a:extLst>
          </p:cNvPr>
          <p:cNvSpPr txBox="1"/>
          <p:nvPr/>
        </p:nvSpPr>
        <p:spPr>
          <a:xfrm>
            <a:off x="8087355" y="95934"/>
            <a:ext cx="2590800" cy="923330"/>
          </a:xfrm>
          <a:prstGeom prst="rect">
            <a:avLst/>
          </a:prstGeom>
          <a:noFill/>
        </p:spPr>
        <p:txBody>
          <a:bodyPr wrap="square">
            <a:spAutoFit/>
          </a:bodyPr>
          <a:lstStyle/>
          <a:p>
            <a:r>
              <a:rPr lang="en-US" dirty="0">
                <a:hlinkClick r:id="rId9"/>
              </a:rPr>
              <a:t>https://www.youtube.com/watch?v=QLV_K7DVeyU</a:t>
            </a:r>
            <a:r>
              <a:rPr lang="en-US" dirty="0"/>
              <a:t> </a:t>
            </a:r>
          </a:p>
        </p:txBody>
      </p:sp>
      <p:sp>
        <p:nvSpPr>
          <p:cNvPr id="4" name="TextBox 3">
            <a:extLst>
              <a:ext uri="{FF2B5EF4-FFF2-40B4-BE49-F238E27FC236}">
                <a16:creationId xmlns:a16="http://schemas.microsoft.com/office/drawing/2014/main" id="{648C309E-F1B1-2B7E-88B5-424819B7A5FF}"/>
              </a:ext>
            </a:extLst>
          </p:cNvPr>
          <p:cNvSpPr txBox="1"/>
          <p:nvPr/>
        </p:nvSpPr>
        <p:spPr>
          <a:xfrm>
            <a:off x="286237" y="1272717"/>
            <a:ext cx="25908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Herons, Ibis, Stork, Bittern</a:t>
            </a:r>
          </a:p>
          <a:p>
            <a:pPr marL="285750" indent="-285750">
              <a:buFont typeface="Arial" panose="020B0604020202020204" pitchFamily="34" charset="0"/>
              <a:buChar char="•"/>
            </a:pPr>
            <a:r>
              <a:rPr lang="en-US" sz="2800" dirty="0"/>
              <a:t>Tall, long-legged wading bird</a:t>
            </a:r>
          </a:p>
          <a:p>
            <a:pPr marL="285750" indent="-285750">
              <a:buFont typeface="Arial" panose="020B0604020202020204" pitchFamily="34" charset="0"/>
              <a:buChar char="•"/>
            </a:pPr>
            <a:r>
              <a:rPr lang="en-US" sz="2800" dirty="0">
                <a:solidFill>
                  <a:schemeClr val="accent6">
                    <a:lumMod val="75000"/>
                  </a:schemeClr>
                </a:solidFill>
              </a:rPr>
              <a:t>Eat?</a:t>
            </a:r>
          </a:p>
          <a:p>
            <a:pPr marL="285750" indent="-285750">
              <a:buFont typeface="Arial" panose="020B0604020202020204" pitchFamily="34" charset="0"/>
              <a:buChar char="•"/>
            </a:pPr>
            <a:r>
              <a:rPr lang="en-US" sz="2800" dirty="0"/>
              <a:t>6</a:t>
            </a:r>
            <a:r>
              <a:rPr lang="en-US" sz="2800" baseline="30000" dirty="0"/>
              <a:t>th</a:t>
            </a:r>
            <a:r>
              <a:rPr lang="en-US" sz="2800" dirty="0"/>
              <a:t> Vertebrae modified to form hinge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4407007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8" name="Picture 2" descr="http://3.bp.blogspot.com/-BXBmsApi0fw/UBXxK7hc5cI/AAAAAAAAASA/2spRR1JAfmU/s1600/anhinga-neck-muscl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148" y="110303"/>
            <a:ext cx="4505325" cy="68340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hinged vertebrae in herons"/>
          <p:cNvPicPr>
            <a:picLocks noChangeAspect="1" noChangeArrowheads="1"/>
          </p:cNvPicPr>
          <p:nvPr/>
        </p:nvPicPr>
        <p:blipFill rotWithShape="1">
          <a:blip r:embed="rId3">
            <a:extLst>
              <a:ext uri="{28A0092B-C50C-407E-A947-70E740481C1C}">
                <a14:useLocalDpi xmlns:a14="http://schemas.microsoft.com/office/drawing/2010/main" val="0"/>
              </a:ext>
            </a:extLst>
          </a:blip>
          <a:srcRect l="8333"/>
          <a:stretch/>
        </p:blipFill>
        <p:spPr bwMode="auto">
          <a:xfrm>
            <a:off x="1752600" y="381001"/>
            <a:ext cx="4191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7732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8229600" cy="1143000"/>
          </a:xfrm>
        </p:spPr>
        <p:txBody>
          <a:bodyPr/>
          <a:lstStyle/>
          <a:p>
            <a:r>
              <a:rPr lang="en-US" dirty="0" err="1"/>
              <a:t>Phoenicopteriformes</a:t>
            </a:r>
            <a:endParaRPr lang="en-GB" dirty="0"/>
          </a:p>
        </p:txBody>
      </p:sp>
      <p:sp>
        <p:nvSpPr>
          <p:cNvPr id="4" name="TextBox 3">
            <a:extLst>
              <a:ext uri="{FF2B5EF4-FFF2-40B4-BE49-F238E27FC236}">
                <a16:creationId xmlns:a16="http://schemas.microsoft.com/office/drawing/2014/main" id="{648C309E-F1B1-2B7E-88B5-424819B7A5FF}"/>
              </a:ext>
            </a:extLst>
          </p:cNvPr>
          <p:cNvSpPr txBox="1"/>
          <p:nvPr/>
        </p:nvSpPr>
        <p:spPr>
          <a:xfrm>
            <a:off x="609600" y="1659285"/>
            <a:ext cx="44958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Flamingos</a:t>
            </a:r>
          </a:p>
          <a:p>
            <a:pPr marL="285750" indent="-285750">
              <a:buFont typeface="Arial" panose="020B0604020202020204" pitchFamily="34" charset="0"/>
              <a:buChar char="•"/>
            </a:pPr>
            <a:r>
              <a:rPr lang="en-US" sz="2800" dirty="0"/>
              <a:t>4 species</a:t>
            </a:r>
          </a:p>
          <a:p>
            <a:pPr marL="285750" indent="-285750">
              <a:buFont typeface="Arial" panose="020B0604020202020204" pitchFamily="34" charset="0"/>
              <a:buChar char="•"/>
            </a:pPr>
            <a:r>
              <a:rPr lang="en-US" sz="2800" dirty="0"/>
              <a:t>Closest relative is the grebe</a:t>
            </a:r>
          </a:p>
          <a:p>
            <a:pPr marL="285750" indent="-285750">
              <a:buFont typeface="Arial" panose="020B0604020202020204" pitchFamily="34" charset="0"/>
              <a:buChar char="•"/>
            </a:pPr>
            <a:r>
              <a:rPr lang="en-US" sz="2800" dirty="0"/>
              <a:t>Americas and Africa/Europe</a:t>
            </a:r>
          </a:p>
          <a:p>
            <a:pPr marL="285750" indent="-285750">
              <a:buFont typeface="Arial" panose="020B0604020202020204" pitchFamily="34" charset="0"/>
              <a:buChar char="•"/>
            </a:pPr>
            <a:r>
              <a:rPr lang="en-US" sz="2800" dirty="0"/>
              <a:t>Colonial</a:t>
            </a:r>
          </a:p>
          <a:p>
            <a:pPr marL="285750" indent="-285750">
              <a:buFont typeface="Arial" panose="020B0604020202020204" pitchFamily="34" charset="0"/>
              <a:buChar char="•"/>
            </a:pPr>
            <a:r>
              <a:rPr lang="en-US" sz="2800" dirty="0">
                <a:solidFill>
                  <a:schemeClr val="accent6">
                    <a:lumMod val="75000"/>
                  </a:schemeClr>
                </a:solidFill>
              </a:rPr>
              <a:t>Filter feed on?</a:t>
            </a:r>
          </a:p>
          <a:p>
            <a:pPr marL="285750" indent="-285750">
              <a:buFont typeface="Arial" panose="020B0604020202020204" pitchFamily="34" charset="0"/>
              <a:buChar char="•"/>
            </a:pPr>
            <a:r>
              <a:rPr lang="en-US" sz="2800" dirty="0">
                <a:solidFill>
                  <a:schemeClr val="accent6">
                    <a:lumMod val="75000"/>
                  </a:schemeClr>
                </a:solidFill>
              </a:rPr>
              <a:t>Pink from?</a:t>
            </a:r>
          </a:p>
        </p:txBody>
      </p:sp>
      <p:pic>
        <p:nvPicPr>
          <p:cNvPr id="6" name="Picture 5" descr="A pink flamingo in water&#10;&#10;Description automatically generated">
            <a:extLst>
              <a:ext uri="{FF2B5EF4-FFF2-40B4-BE49-F238E27FC236}">
                <a16:creationId xmlns:a16="http://schemas.microsoft.com/office/drawing/2014/main" id="{266C5309-9292-8EE5-FA6B-65FCFE80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948" y="12700"/>
            <a:ext cx="5330052" cy="6858000"/>
          </a:xfrm>
          <a:prstGeom prst="rect">
            <a:avLst/>
          </a:prstGeom>
        </p:spPr>
      </p:pic>
    </p:spTree>
    <p:extLst>
      <p:ext uri="{BB962C8B-B14F-4D97-AF65-F5344CB8AC3E}">
        <p14:creationId xmlns:p14="http://schemas.microsoft.com/office/powerpoint/2010/main" val="7356047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DECB-6483-8DE8-5658-92FE4FF16857}"/>
              </a:ext>
            </a:extLst>
          </p:cNvPr>
          <p:cNvSpPr>
            <a:spLocks noGrp="1"/>
          </p:cNvSpPr>
          <p:nvPr>
            <p:ph type="title"/>
          </p:nvPr>
        </p:nvSpPr>
        <p:spPr>
          <a:xfrm>
            <a:off x="609600" y="274638"/>
            <a:ext cx="5101963" cy="1143000"/>
          </a:xfrm>
        </p:spPr>
        <p:txBody>
          <a:bodyPr/>
          <a:lstStyle/>
          <a:p>
            <a:r>
              <a:rPr lang="en-US" dirty="0" err="1"/>
              <a:t>Accipitriformes</a:t>
            </a:r>
            <a:endParaRPr lang="en-US" dirty="0"/>
          </a:p>
        </p:txBody>
      </p:sp>
      <p:sp>
        <p:nvSpPr>
          <p:cNvPr id="3" name="Content Placeholder 2">
            <a:extLst>
              <a:ext uri="{FF2B5EF4-FFF2-40B4-BE49-F238E27FC236}">
                <a16:creationId xmlns:a16="http://schemas.microsoft.com/office/drawing/2014/main" id="{278ADDC0-F4EA-3E70-B972-56A1DE19097D}"/>
              </a:ext>
            </a:extLst>
          </p:cNvPr>
          <p:cNvSpPr>
            <a:spLocks noGrp="1"/>
          </p:cNvSpPr>
          <p:nvPr>
            <p:ph idx="1"/>
          </p:nvPr>
        </p:nvSpPr>
        <p:spPr/>
        <p:txBody>
          <a:bodyPr>
            <a:normAutofit/>
          </a:bodyPr>
          <a:lstStyle/>
          <a:p>
            <a:r>
              <a:rPr lang="en-US" dirty="0"/>
              <a:t>Diurnal birds of prey</a:t>
            </a:r>
          </a:p>
          <a:p>
            <a:r>
              <a:rPr lang="en-US" dirty="0"/>
              <a:t>Synapomorphies</a:t>
            </a:r>
          </a:p>
          <a:p>
            <a:pPr lvl="1"/>
            <a:r>
              <a:rPr lang="en-US" dirty="0"/>
              <a:t>Hooked beak</a:t>
            </a:r>
          </a:p>
          <a:p>
            <a:pPr lvl="1"/>
            <a:r>
              <a:rPr lang="en-US" dirty="0"/>
              <a:t>Large soft cere</a:t>
            </a:r>
          </a:p>
          <a:p>
            <a:pPr lvl="1"/>
            <a:r>
              <a:rPr lang="en-US" dirty="0"/>
              <a:t>Long broad wings (</a:t>
            </a:r>
            <a:r>
              <a:rPr lang="en-US" dirty="0">
                <a:solidFill>
                  <a:schemeClr val="accent6">
                    <a:lumMod val="75000"/>
                  </a:schemeClr>
                </a:solidFill>
              </a:rPr>
              <a:t>type?</a:t>
            </a:r>
            <a:r>
              <a:rPr lang="en-US" dirty="0"/>
              <a:t>)</a:t>
            </a:r>
          </a:p>
          <a:p>
            <a:pPr lvl="1"/>
            <a:r>
              <a:rPr lang="en-US" dirty="0"/>
              <a:t>Strong legs and feet</a:t>
            </a:r>
          </a:p>
          <a:p>
            <a:pPr lvl="1"/>
            <a:r>
              <a:rPr lang="en-US" dirty="0">
                <a:solidFill>
                  <a:schemeClr val="accent6">
                    <a:lumMod val="75000"/>
                  </a:schemeClr>
                </a:solidFill>
              </a:rPr>
              <a:t>Eat?</a:t>
            </a:r>
          </a:p>
          <a:p>
            <a:r>
              <a:rPr lang="en-US" dirty="0"/>
              <a:t>4 families</a:t>
            </a:r>
          </a:p>
          <a:p>
            <a:endParaRPr lang="en-US" dirty="0"/>
          </a:p>
        </p:txBody>
      </p:sp>
      <p:pic>
        <p:nvPicPr>
          <p:cNvPr id="5" name="Picture 4" descr="A bird on a glove&#10;&#10;Description automatically generated">
            <a:extLst>
              <a:ext uri="{FF2B5EF4-FFF2-40B4-BE49-F238E27FC236}">
                <a16:creationId xmlns:a16="http://schemas.microsoft.com/office/drawing/2014/main" id="{185132FC-7A5C-A6AC-A9F8-67BF8963A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642" y="3733800"/>
            <a:ext cx="5002358" cy="3124200"/>
          </a:xfrm>
          <a:prstGeom prst="rect">
            <a:avLst/>
          </a:prstGeom>
        </p:spPr>
      </p:pic>
      <p:pic>
        <p:nvPicPr>
          <p:cNvPr id="7" name="Picture 6" descr="A bird with its mouth open&#10;&#10;Description automatically generated">
            <a:extLst>
              <a:ext uri="{FF2B5EF4-FFF2-40B4-BE49-F238E27FC236}">
                <a16:creationId xmlns:a16="http://schemas.microsoft.com/office/drawing/2014/main" id="{C6E20C0E-1DC3-330D-AC84-61F44E833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438" y="-33133"/>
            <a:ext cx="5724262" cy="3766934"/>
          </a:xfrm>
          <a:prstGeom prst="rect">
            <a:avLst/>
          </a:prstGeom>
        </p:spPr>
      </p:pic>
    </p:spTree>
    <p:extLst>
      <p:ext uri="{BB962C8B-B14F-4D97-AF65-F5344CB8AC3E}">
        <p14:creationId xmlns:p14="http://schemas.microsoft.com/office/powerpoint/2010/main" val="7156951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38609"/>
            <a:ext cx="4648200" cy="1143000"/>
          </a:xfrm>
        </p:spPr>
        <p:txBody>
          <a:bodyPr/>
          <a:lstStyle/>
          <a:p>
            <a:r>
              <a:rPr lang="en-US" dirty="0"/>
              <a:t>Cathartidae</a:t>
            </a:r>
          </a:p>
        </p:txBody>
      </p:sp>
      <p:pic>
        <p:nvPicPr>
          <p:cNvPr id="4098" name="Picture 2" descr="Image result for black v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488224"/>
            <a:ext cx="5915025" cy="44536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urkey vul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1" y="-25400"/>
            <a:ext cx="4648200" cy="37221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california cond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680818"/>
            <a:ext cx="5648325" cy="317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5571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audubon.org/cdn/farfuture/A-vAzhqK6oloWfvL-rbDhERk5irUUAb8LGaKui278Ok/mtime:1422549343/sites/default/files/Osprey_p25-7-145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406" y="1"/>
            <a:ext cx="5463595" cy="68228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audubon.org/cdn/farfuture/FCP3oKXhJDF7Vd447hCnMIXcDCqrqrtHxBXIbZ4KGB8/mtime:1423759659/sites/default/files/Osprey_map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 y="1732725"/>
            <a:ext cx="5090107" cy="50901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6DCDEC-E7D6-437E-8217-13358BB270AD}"/>
              </a:ext>
            </a:extLst>
          </p:cNvPr>
          <p:cNvSpPr txBox="1"/>
          <p:nvPr/>
        </p:nvSpPr>
        <p:spPr>
          <a:xfrm>
            <a:off x="2133599" y="6021681"/>
            <a:ext cx="2819402" cy="646331"/>
          </a:xfrm>
          <a:prstGeom prst="rect">
            <a:avLst/>
          </a:prstGeom>
          <a:noFill/>
        </p:spPr>
        <p:txBody>
          <a:bodyPr wrap="square">
            <a:spAutoFit/>
          </a:bodyPr>
          <a:lstStyle/>
          <a:p>
            <a:r>
              <a:rPr lang="en-US" dirty="0">
                <a:hlinkClick r:id="rId5"/>
              </a:rPr>
              <a:t>https://www.youtube.com/watch?v=nMw-PspfdkQ</a:t>
            </a:r>
            <a:r>
              <a:rPr lang="en-US" dirty="0"/>
              <a:t> </a:t>
            </a:r>
          </a:p>
        </p:txBody>
      </p:sp>
      <p:sp>
        <p:nvSpPr>
          <p:cNvPr id="2" name="Title 1">
            <a:extLst>
              <a:ext uri="{FF2B5EF4-FFF2-40B4-BE49-F238E27FC236}">
                <a16:creationId xmlns:a16="http://schemas.microsoft.com/office/drawing/2014/main" id="{FD339FF1-8DC0-16F6-8E24-D8C49E94C9E7}"/>
              </a:ext>
            </a:extLst>
          </p:cNvPr>
          <p:cNvSpPr>
            <a:spLocks noGrp="1"/>
          </p:cNvSpPr>
          <p:nvPr>
            <p:ph type="title"/>
          </p:nvPr>
        </p:nvSpPr>
        <p:spPr>
          <a:xfrm>
            <a:off x="304801" y="269463"/>
            <a:ext cx="4648200" cy="1143000"/>
          </a:xfrm>
        </p:spPr>
        <p:txBody>
          <a:bodyPr/>
          <a:lstStyle/>
          <a:p>
            <a:r>
              <a:rPr lang="en-US" dirty="0" err="1"/>
              <a:t>Pandionidae</a:t>
            </a:r>
            <a:endParaRPr lang="en-US" dirty="0"/>
          </a:p>
        </p:txBody>
      </p:sp>
    </p:spTree>
    <p:extLst>
      <p:ext uri="{BB962C8B-B14F-4D97-AF65-F5344CB8AC3E}">
        <p14:creationId xmlns:p14="http://schemas.microsoft.com/office/powerpoint/2010/main" val="3225065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943600" cy="1143000"/>
          </a:xfrm>
        </p:spPr>
        <p:txBody>
          <a:bodyPr/>
          <a:lstStyle/>
          <a:p>
            <a:r>
              <a:rPr lang="en-US" dirty="0" err="1"/>
              <a:t>Sagittaridae</a:t>
            </a:r>
            <a:endParaRPr lang="en-US" dirty="0"/>
          </a:p>
        </p:txBody>
      </p:sp>
      <p:pic>
        <p:nvPicPr>
          <p:cNvPr id="2050" name="Picture 2" descr="https://upload.wikimedia.org/wikipedia/commons/9/96/Sagittarius_serpentarius_-Namib-Naukluft_National_Park%2C_Namibia_-eating-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124201"/>
            <a:ext cx="5337175" cy="355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gittarius serpentarius SekretÃ¤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050" y="59948"/>
            <a:ext cx="4904898" cy="67381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41D485-86A6-4DA6-9A4D-473E8C9EEAA3}"/>
              </a:ext>
            </a:extLst>
          </p:cNvPr>
          <p:cNvSpPr txBox="1"/>
          <p:nvPr/>
        </p:nvSpPr>
        <p:spPr>
          <a:xfrm>
            <a:off x="2486501" y="1715870"/>
            <a:ext cx="4572000" cy="646331"/>
          </a:xfrm>
          <a:prstGeom prst="rect">
            <a:avLst/>
          </a:prstGeom>
          <a:noFill/>
        </p:spPr>
        <p:txBody>
          <a:bodyPr wrap="square">
            <a:spAutoFit/>
          </a:bodyPr>
          <a:lstStyle/>
          <a:p>
            <a:r>
              <a:rPr lang="en-US" dirty="0">
                <a:hlinkClick r:id="rId5"/>
              </a:rPr>
              <a:t>https://www.youtube.com/watch?v=H9-6n72UTQg</a:t>
            </a:r>
            <a:r>
              <a:rPr lang="en-US" dirty="0"/>
              <a:t> </a:t>
            </a:r>
          </a:p>
        </p:txBody>
      </p:sp>
    </p:spTree>
    <p:extLst>
      <p:ext uri="{BB962C8B-B14F-4D97-AF65-F5344CB8AC3E}">
        <p14:creationId xmlns:p14="http://schemas.microsoft.com/office/powerpoint/2010/main" val="1791499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awk tal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221" y="1253954"/>
            <a:ext cx="47625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awk be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5" y="0"/>
            <a:ext cx="4416425" cy="29295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hawk n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6269" y="3200230"/>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old world vul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32" y="4294740"/>
            <a:ext cx="3898492" cy="25632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65D507C-E3E0-4924-BB94-E2D4BC7D5CD7}"/>
              </a:ext>
            </a:extLst>
          </p:cNvPr>
          <p:cNvSpPr/>
          <p:nvPr/>
        </p:nvSpPr>
        <p:spPr>
          <a:xfrm>
            <a:off x="6613753" y="5988675"/>
            <a:ext cx="2743200" cy="646331"/>
          </a:xfrm>
          <a:prstGeom prst="rect">
            <a:avLst/>
          </a:prstGeom>
        </p:spPr>
        <p:txBody>
          <a:bodyPr wrap="square">
            <a:spAutoFit/>
          </a:bodyPr>
          <a:lstStyle/>
          <a:p>
            <a:r>
              <a:rPr lang="en-US" dirty="0">
                <a:hlinkClick r:id="rId7"/>
              </a:rPr>
              <a:t>https://www.youtube.com/watch?v=kbLE1-nOlSs</a:t>
            </a:r>
            <a:r>
              <a:rPr lang="en-US" dirty="0"/>
              <a:t> </a:t>
            </a:r>
          </a:p>
        </p:txBody>
      </p:sp>
      <p:sp>
        <p:nvSpPr>
          <p:cNvPr id="2" name="Title 1">
            <a:extLst>
              <a:ext uri="{FF2B5EF4-FFF2-40B4-BE49-F238E27FC236}">
                <a16:creationId xmlns:a16="http://schemas.microsoft.com/office/drawing/2014/main" id="{E8611945-7389-0EC1-5816-29F564D53F14}"/>
              </a:ext>
            </a:extLst>
          </p:cNvPr>
          <p:cNvSpPr>
            <a:spLocks noGrp="1"/>
          </p:cNvSpPr>
          <p:nvPr>
            <p:ph type="title"/>
          </p:nvPr>
        </p:nvSpPr>
        <p:spPr>
          <a:xfrm>
            <a:off x="1043924" y="98254"/>
            <a:ext cx="5943600" cy="1143000"/>
          </a:xfrm>
        </p:spPr>
        <p:txBody>
          <a:bodyPr/>
          <a:lstStyle/>
          <a:p>
            <a:r>
              <a:rPr lang="en-US" dirty="0"/>
              <a:t>Accipitridae</a:t>
            </a:r>
          </a:p>
        </p:txBody>
      </p:sp>
    </p:spTree>
    <p:extLst>
      <p:ext uri="{BB962C8B-B14F-4D97-AF65-F5344CB8AC3E}">
        <p14:creationId xmlns:p14="http://schemas.microsoft.com/office/powerpoint/2010/main" val="2118566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21057"/>
            <a:ext cx="4419600" cy="1143000"/>
          </a:xfrm>
        </p:spPr>
        <p:txBody>
          <a:bodyPr/>
          <a:lstStyle/>
          <a:p>
            <a:r>
              <a:rPr lang="en-US" dirty="0" err="1"/>
              <a:t>Falconiformes</a:t>
            </a:r>
            <a:endParaRPr lang="en-US" dirty="0"/>
          </a:p>
        </p:txBody>
      </p:sp>
      <p:pic>
        <p:nvPicPr>
          <p:cNvPr id="5122" name="Picture 2" descr="Image result for american kestr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83" y="3765795"/>
            <a:ext cx="2951151"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tooth fal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674" y="38100"/>
            <a:ext cx="4086726" cy="37761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4722" y="5326126"/>
            <a:ext cx="3053953" cy="646331"/>
          </a:xfrm>
          <a:prstGeom prst="rect">
            <a:avLst/>
          </a:prstGeom>
        </p:spPr>
        <p:txBody>
          <a:bodyPr wrap="square">
            <a:spAutoFit/>
          </a:bodyPr>
          <a:lstStyle/>
          <a:p>
            <a:r>
              <a:rPr lang="en-US" dirty="0">
                <a:hlinkClick r:id="rId5"/>
              </a:rPr>
              <a:t>https://www.youtube.com/watch?v=ovocT91G1ww</a:t>
            </a:r>
            <a:r>
              <a:rPr lang="en-US" dirty="0"/>
              <a:t> </a:t>
            </a:r>
          </a:p>
        </p:txBody>
      </p:sp>
      <p:pic>
        <p:nvPicPr>
          <p:cNvPr id="4098" name="Picture 2" descr="Mountain caracara.jpg"/>
          <p:cNvPicPr>
            <a:picLocks noChangeAspect="1" noChangeArrowheads="1"/>
          </p:cNvPicPr>
          <p:nvPr/>
        </p:nvPicPr>
        <p:blipFill rotWithShape="1">
          <a:blip r:embed="rId6">
            <a:extLst>
              <a:ext uri="{28A0092B-C50C-407E-A947-70E740481C1C}">
                <a14:useLocalDpi xmlns:a14="http://schemas.microsoft.com/office/drawing/2010/main" val="0"/>
              </a:ext>
            </a:extLst>
          </a:blip>
          <a:srcRect l="39137" t="7473" r="7913"/>
          <a:stretch/>
        </p:blipFill>
        <p:spPr bwMode="auto">
          <a:xfrm>
            <a:off x="7988298" y="3607291"/>
            <a:ext cx="2438401" cy="32126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9652AB8-42B2-8464-140B-83D0291D292F}"/>
              </a:ext>
            </a:extLst>
          </p:cNvPr>
          <p:cNvSpPr>
            <a:spLocks noGrp="1"/>
          </p:cNvSpPr>
          <p:nvPr>
            <p:ph idx="1"/>
          </p:nvPr>
        </p:nvSpPr>
        <p:spPr>
          <a:xfrm>
            <a:off x="609600" y="1600201"/>
            <a:ext cx="10972800" cy="4525963"/>
          </a:xfrm>
        </p:spPr>
        <p:txBody>
          <a:bodyPr>
            <a:normAutofit/>
          </a:bodyPr>
          <a:lstStyle/>
          <a:p>
            <a:r>
              <a:rPr lang="en-US" sz="2800" dirty="0"/>
              <a:t>60 sp.</a:t>
            </a:r>
          </a:p>
          <a:p>
            <a:r>
              <a:rPr lang="en-US" sz="2800" dirty="0"/>
              <a:t>Diurnal birds of prey</a:t>
            </a:r>
          </a:p>
          <a:p>
            <a:r>
              <a:rPr lang="en-US" sz="2800" dirty="0"/>
              <a:t>Not related to </a:t>
            </a:r>
            <a:r>
              <a:rPr lang="en-US" sz="2800" dirty="0" err="1"/>
              <a:t>acciptriformes</a:t>
            </a:r>
            <a:endParaRPr lang="en-US" sz="2800" dirty="0"/>
          </a:p>
          <a:p>
            <a:r>
              <a:rPr lang="en-US" sz="2800" dirty="0"/>
              <a:t>Slender wings</a:t>
            </a:r>
          </a:p>
          <a:p>
            <a:r>
              <a:rPr lang="en-US" sz="2800" dirty="0"/>
              <a:t>Strong hooked bill</a:t>
            </a:r>
          </a:p>
          <a:p>
            <a:r>
              <a:rPr lang="en-US" sz="2800" dirty="0">
                <a:solidFill>
                  <a:schemeClr val="accent6">
                    <a:lumMod val="75000"/>
                  </a:schemeClr>
                </a:solidFill>
              </a:rPr>
              <a:t>Kill with?</a:t>
            </a:r>
          </a:p>
          <a:p>
            <a:endParaRPr lang="en-US" sz="2800" dirty="0"/>
          </a:p>
        </p:txBody>
      </p:sp>
      <p:sp>
        <p:nvSpPr>
          <p:cNvPr id="4" name="Rectangle 3">
            <a:extLst>
              <a:ext uri="{FF2B5EF4-FFF2-40B4-BE49-F238E27FC236}">
                <a16:creationId xmlns:a16="http://schemas.microsoft.com/office/drawing/2014/main" id="{7BA779BB-EDEF-3645-AB43-E62F0E28A494}"/>
              </a:ext>
            </a:extLst>
          </p:cNvPr>
          <p:cNvSpPr/>
          <p:nvPr/>
        </p:nvSpPr>
        <p:spPr>
          <a:xfrm>
            <a:off x="840200" y="6209113"/>
            <a:ext cx="2858475"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hlinkClick r:id="rId7"/>
              </a:rPr>
              <a:t>https://youtu.be/uapP1yldldk</a:t>
            </a:r>
            <a:endParaRPr lang="en-US"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55540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5905"/>
            <a:ext cx="5486400" cy="1143000"/>
          </a:xfrm>
        </p:spPr>
        <p:txBody>
          <a:bodyPr/>
          <a:lstStyle/>
          <a:p>
            <a:r>
              <a:rPr lang="en-US" dirty="0"/>
              <a:t>Charadriiformes</a:t>
            </a:r>
            <a:endParaRPr lang="en-GB" dirty="0"/>
          </a:p>
        </p:txBody>
      </p:sp>
      <p:pic>
        <p:nvPicPr>
          <p:cNvPr id="2050" name="Picture 2" descr="https://upload.wikimedia.org/wikipedia/commons/4/4d/Gull_ca_u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041651"/>
            <a:ext cx="5326380" cy="39947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urfbirds.com/community-blogs/thefinancialbirder/files/2013/05/Woolmer-Pond-Hayling-Oysterbeds-1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2545"/>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C6D8CEA-0526-8DBD-659D-79EE1FCF9C42}"/>
              </a:ext>
            </a:extLst>
          </p:cNvPr>
          <p:cNvSpPr>
            <a:spLocks noGrp="1"/>
          </p:cNvSpPr>
          <p:nvPr>
            <p:ph idx="1"/>
          </p:nvPr>
        </p:nvSpPr>
        <p:spPr>
          <a:xfrm>
            <a:off x="457200" y="1603694"/>
            <a:ext cx="5486400" cy="4525963"/>
          </a:xfrm>
        </p:spPr>
        <p:txBody>
          <a:bodyPr>
            <a:normAutofit/>
          </a:bodyPr>
          <a:lstStyle/>
          <a:p>
            <a:r>
              <a:rPr lang="en-US" sz="2800" dirty="0"/>
              <a:t>Seabirds and waterbirds</a:t>
            </a:r>
          </a:p>
          <a:p>
            <a:r>
              <a:rPr lang="en-US" sz="2800" dirty="0"/>
              <a:t>60+ species</a:t>
            </a:r>
          </a:p>
          <a:p>
            <a:r>
              <a:rPr lang="en-US" sz="2800" dirty="0"/>
              <a:t>Medium size gray or white</a:t>
            </a:r>
          </a:p>
          <a:p>
            <a:r>
              <a:rPr lang="en-US" sz="2800" dirty="0"/>
              <a:t>Opportunistic</a:t>
            </a:r>
          </a:p>
          <a:p>
            <a:r>
              <a:rPr lang="en-US" sz="2800" dirty="0"/>
              <a:t>Webbed feet and strong fliers</a:t>
            </a:r>
          </a:p>
          <a:p>
            <a:r>
              <a:rPr lang="en-US" sz="2800" dirty="0"/>
              <a:t>Colonial nesters</a:t>
            </a:r>
          </a:p>
        </p:txBody>
      </p:sp>
    </p:spTree>
    <p:extLst>
      <p:ext uri="{BB962C8B-B14F-4D97-AF65-F5344CB8AC3E}">
        <p14:creationId xmlns:p14="http://schemas.microsoft.com/office/powerpoint/2010/main" val="4118173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4289</TotalTime>
  <Words>3028</Words>
  <Application>Microsoft Office PowerPoint</Application>
  <PresentationFormat>Widescreen</PresentationFormat>
  <Paragraphs>510</Paragraphs>
  <Slides>104</Slides>
  <Notes>40</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104</vt:i4>
      </vt:variant>
    </vt:vector>
  </HeadingPairs>
  <TitlesOfParts>
    <vt:vector size="113" baseType="lpstr">
      <vt:lpstr>AdvP444ED9</vt:lpstr>
      <vt:lpstr>AdvP4C4E74</vt:lpstr>
      <vt:lpstr>Arial</vt:lpstr>
      <vt:lpstr>Calibri</vt:lpstr>
      <vt:lpstr>Courier New</vt:lpstr>
      <vt:lpstr>Roboto</vt:lpstr>
      <vt:lpstr>Symbol</vt:lpstr>
      <vt:lpstr>Times New Roman</vt:lpstr>
      <vt:lpstr>Office Theme</vt:lpstr>
      <vt:lpstr>PowerPoint Presentation</vt:lpstr>
      <vt:lpstr>Dinosaur Groups</vt:lpstr>
      <vt:lpstr>PowerPoint Presentation</vt:lpstr>
      <vt:lpstr>Who did birds descend from?</vt:lpstr>
      <vt:lpstr>Dinosaur Cladogram</vt:lpstr>
      <vt:lpstr>Synapomorphies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Body Size</vt:lpstr>
      <vt:lpstr>PowerPoint Presentation</vt:lpstr>
      <vt:lpstr>PowerPoint Presentation</vt:lpstr>
      <vt:lpstr>PowerPoint Presentation</vt:lpstr>
      <vt:lpstr>Speed &amp; Weight Reduction</vt:lpstr>
      <vt:lpstr>Muscles</vt:lpstr>
      <vt:lpstr>PowerPoint Presentation</vt:lpstr>
      <vt:lpstr>PowerPoint Presentation</vt:lpstr>
      <vt:lpstr>The Wing and Flight</vt:lpstr>
      <vt:lpstr>Precision Control</vt:lpstr>
      <vt:lpstr>Vortices</vt:lpstr>
      <vt:lpstr>Role of the Tail?</vt:lpstr>
      <vt:lpstr>Flight</vt:lpstr>
      <vt:lpstr>PowerPoint Presentation</vt:lpstr>
      <vt:lpstr>Wings TYPES</vt:lpstr>
      <vt:lpstr>The Hindlimbs</vt:lpstr>
      <vt:lpstr>The Hindlimbs</vt:lpstr>
      <vt:lpstr>Diving vs. Surface Swimming</vt:lpstr>
      <vt:lpstr>Feather Maintenance</vt:lpstr>
      <vt:lpstr>Reproduction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Digestion</vt:lpstr>
      <vt:lpstr>Bird Lungs</vt:lpstr>
      <vt:lpstr>PowerPoint Presentation</vt:lpstr>
      <vt:lpstr>Bird Orders!</vt:lpstr>
      <vt:lpstr>Kuhl et al. 2021</vt:lpstr>
      <vt:lpstr>Struthioniformes</vt:lpstr>
      <vt:lpstr>Do they have wings?</vt:lpstr>
      <vt:lpstr>Anseriformes</vt:lpstr>
      <vt:lpstr>PowerPoint Presentation</vt:lpstr>
      <vt:lpstr>Galliformes</vt:lpstr>
      <vt:lpstr>Piciformes</vt:lpstr>
      <vt:lpstr>PowerPoint Presentation</vt:lpstr>
      <vt:lpstr>PowerPoint Presentation</vt:lpstr>
      <vt:lpstr>Ramphastidae (family)</vt:lpstr>
      <vt:lpstr>Bucerotiformes</vt:lpstr>
      <vt:lpstr>Trogoniformes</vt:lpstr>
      <vt:lpstr>Coraciiformes</vt:lpstr>
      <vt:lpstr>Cuculiformes</vt:lpstr>
      <vt:lpstr>Opisthocomiformes</vt:lpstr>
      <vt:lpstr>Psittaciformes</vt:lpstr>
      <vt:lpstr>Trochiliformes</vt:lpstr>
      <vt:lpstr>Gruiformes</vt:lpstr>
      <vt:lpstr>PowerPoint Presentation</vt:lpstr>
      <vt:lpstr>Apodiformes</vt:lpstr>
      <vt:lpstr>Caprimulgiformes</vt:lpstr>
      <vt:lpstr>Strigiformes</vt:lpstr>
      <vt:lpstr>PowerPoint Presentation</vt:lpstr>
      <vt:lpstr>PowerPoint Presentation</vt:lpstr>
      <vt:lpstr>Columbiformes</vt:lpstr>
      <vt:lpstr>Ciconiiformes</vt:lpstr>
      <vt:lpstr>PowerPoint Presentation</vt:lpstr>
      <vt:lpstr>Phoenicopteriformes</vt:lpstr>
      <vt:lpstr>Accipitriformes</vt:lpstr>
      <vt:lpstr>Cathartidae</vt:lpstr>
      <vt:lpstr>Pandionidae</vt:lpstr>
      <vt:lpstr>Sagittaridae</vt:lpstr>
      <vt:lpstr>Accipitridae</vt:lpstr>
      <vt:lpstr>Falconiformes</vt:lpstr>
      <vt:lpstr>Charadriiformes</vt:lpstr>
      <vt:lpstr>Passeriformes</vt:lpstr>
      <vt:lpstr>List of families haha</vt:lpstr>
      <vt:lpstr>Bird Presentations</vt:lpstr>
      <vt:lpstr>Bird Presentations</vt:lpstr>
      <vt:lpstr>Passeridae/Emberizidae (family)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 Brian</dc:creator>
  <cp:lastModifiedBy>Brian Gall</cp:lastModifiedBy>
  <cp:revision>155</cp:revision>
  <cp:lastPrinted>2023-10-18T14:51:49Z</cp:lastPrinted>
  <dcterms:created xsi:type="dcterms:W3CDTF">2015-11-09T11:57:17Z</dcterms:created>
  <dcterms:modified xsi:type="dcterms:W3CDTF">2025-11-14T18:54:32Z</dcterms:modified>
</cp:coreProperties>
</file>