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81" r:id="rId2"/>
    <p:sldId id="429" r:id="rId3"/>
    <p:sldId id="287" r:id="rId4"/>
    <p:sldId id="289" r:id="rId5"/>
    <p:sldId id="430" r:id="rId6"/>
    <p:sldId id="285" r:id="rId7"/>
    <p:sldId id="291" r:id="rId8"/>
    <p:sldId id="290" r:id="rId9"/>
    <p:sldId id="477" r:id="rId10"/>
    <p:sldId id="292" r:id="rId11"/>
    <p:sldId id="436" r:id="rId12"/>
    <p:sldId id="294" r:id="rId13"/>
    <p:sldId id="293" r:id="rId14"/>
    <p:sldId id="431" r:id="rId15"/>
    <p:sldId id="463" r:id="rId16"/>
    <p:sldId id="296" r:id="rId17"/>
    <p:sldId id="295" r:id="rId18"/>
    <p:sldId id="297" r:id="rId19"/>
    <p:sldId id="299" r:id="rId20"/>
    <p:sldId id="305" r:id="rId21"/>
    <p:sldId id="303" r:id="rId22"/>
    <p:sldId id="310" r:id="rId23"/>
    <p:sldId id="307" r:id="rId24"/>
    <p:sldId id="433" r:id="rId25"/>
    <p:sldId id="434" r:id="rId26"/>
    <p:sldId id="312" r:id="rId27"/>
    <p:sldId id="323" r:id="rId28"/>
    <p:sldId id="464" r:id="rId29"/>
    <p:sldId id="465" r:id="rId30"/>
    <p:sldId id="466" r:id="rId31"/>
    <p:sldId id="315" r:id="rId32"/>
    <p:sldId id="319" r:id="rId33"/>
    <p:sldId id="435" r:id="rId34"/>
    <p:sldId id="330" r:id="rId35"/>
    <p:sldId id="438" r:id="rId36"/>
    <p:sldId id="437" r:id="rId37"/>
    <p:sldId id="439" r:id="rId38"/>
    <p:sldId id="440" r:id="rId39"/>
    <p:sldId id="445" r:id="rId40"/>
    <p:sldId id="334" r:id="rId41"/>
    <p:sldId id="342" r:id="rId42"/>
    <p:sldId id="442" r:id="rId43"/>
    <p:sldId id="353" r:id="rId44"/>
    <p:sldId id="398" r:id="rId45"/>
    <p:sldId id="461" r:id="rId46"/>
    <p:sldId id="425" r:id="rId47"/>
    <p:sldId id="467" r:id="rId48"/>
    <p:sldId id="457" r:id="rId49"/>
    <p:sldId id="447" r:id="rId50"/>
    <p:sldId id="472" r:id="rId51"/>
    <p:sldId id="453" r:id="rId52"/>
    <p:sldId id="448" r:id="rId53"/>
    <p:sldId id="478" r:id="rId54"/>
    <p:sldId id="256" r:id="rId55"/>
    <p:sldId id="311" r:id="rId56"/>
    <p:sldId id="269" r:id="rId57"/>
    <p:sldId id="268" r:id="rId58"/>
    <p:sldId id="468" r:id="rId59"/>
    <p:sldId id="360" r:id="rId60"/>
    <p:sldId id="362" r:id="rId61"/>
    <p:sldId id="396" r:id="rId62"/>
    <p:sldId id="361" r:id="rId63"/>
    <p:sldId id="479" r:id="rId64"/>
    <p:sldId id="471" r:id="rId65"/>
    <p:sldId id="473" r:id="rId66"/>
    <p:sldId id="476" r:id="rId67"/>
    <p:sldId id="270" r:id="rId68"/>
    <p:sldId id="474" r:id="rId69"/>
    <p:sldId id="475" r:id="rId70"/>
    <p:sldId id="309" r:id="rId71"/>
    <p:sldId id="397" r:id="rId72"/>
    <p:sldId id="257" r:id="rId73"/>
    <p:sldId id="375" r:id="rId74"/>
    <p:sldId id="393" r:id="rId75"/>
    <p:sldId id="377" r:id="rId76"/>
    <p:sldId id="378" r:id="rId77"/>
    <p:sldId id="395" r:id="rId78"/>
    <p:sldId id="380" r:id="rId79"/>
    <p:sldId id="383" r:id="rId80"/>
    <p:sldId id="384" r:id="rId81"/>
    <p:sldId id="470" r:id="rId82"/>
    <p:sldId id="386" r:id="rId83"/>
    <p:sldId id="387" r:id="rId84"/>
    <p:sldId id="389" r:id="rId85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000"/>
    <a:srgbClr val="FF9B09"/>
    <a:srgbClr val="FF9933"/>
    <a:srgbClr val="2C13E7"/>
    <a:srgbClr val="26F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5097" autoAdjust="0"/>
  </p:normalViewPr>
  <p:slideViewPr>
    <p:cSldViewPr>
      <p:cViewPr varScale="1">
        <p:scale>
          <a:sx n="71" d="100"/>
          <a:sy n="71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791725-3B71-4208-AF2A-092DA16A1767}" type="datetimeFigureOut">
              <a:rPr lang="en-US"/>
              <a:pPr>
                <a:defRPr/>
              </a:pPr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884B65-F9F2-4C52-B266-6C6FCEE1B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79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jin.com/snake-vs-centipede.html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A53D50F-1A08-4D35-A5F1-43EB6DC4C210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970338" y="8774113"/>
            <a:ext cx="303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08" tIns="43904" rIns="87808" bIns="43904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6750C1-77A8-4B10-B044-E949159979B2}" type="slidenum">
              <a:rPr lang="en-US" altLang="en-US" sz="2400">
                <a:latin typeface="Times New Roman" pitchFamily="18" charset="0"/>
                <a:cs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853E3B-DCB1-4ABB-AA83-A7BEECF938C3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9A39048-CEB3-4D41-A1DA-CC50A7DD33C3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8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9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1FB02D9-AA54-413B-8136-5B0A87452384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ADEA070-5803-4C19-9ADB-0113F9BD17BA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970338" y="8774113"/>
            <a:ext cx="303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08" tIns="43904" rIns="87808" bIns="43904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F76803-2C65-4F01-B2E5-EB371C096098}" type="slidenum">
              <a:rPr lang="en-US" altLang="en-US" sz="2400">
                <a:latin typeface="Times New Roman" pitchFamily="18" charset="0"/>
                <a:cs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970338" y="8774113"/>
            <a:ext cx="303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08" tIns="43904" rIns="87808" bIns="43904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D90F1A-6909-4F96-8BD3-BC1B4D7DAE13}" type="slidenum">
              <a:rPr lang="en-US" altLang="en-US" sz="2400">
                <a:latin typeface="Times New Roman" pitchFamily="18" charset="0"/>
                <a:cs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4169A08-CCDD-497B-8DF1-2175DE75CAA6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CF53952-D908-405D-95EA-EFAD52CD59D7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2A2DF22-AA3A-48EC-9503-EA0F0729AC5F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DFD8C26-12D5-4D8B-A67C-E85B9C3FB0C2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The genus name Amphisbaena comes from Greek: </a:t>
            </a:r>
            <a:r>
              <a:rPr lang="en-US" dirty="0" err="1">
                <a:effectLst/>
              </a:rPr>
              <a:t>amphis</a:t>
            </a:r>
            <a:r>
              <a:rPr lang="en-US" dirty="0">
                <a:effectLst/>
              </a:rPr>
              <a:t> (both ways) + </a:t>
            </a:r>
            <a:r>
              <a:rPr lang="en-US" dirty="0" err="1">
                <a:effectLst/>
              </a:rPr>
              <a:t>bainein</a:t>
            </a:r>
            <a:r>
              <a:rPr lang="en-US" dirty="0">
                <a:effectLst/>
              </a:rPr>
              <a:t> (to go) — referring to the animal’s ability to move forward or backward with equal ease (head and tail look similar). – can actually crawl either direction in burrows.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Single species from central </a:t>
            </a:r>
            <a:r>
              <a:rPr lang="en-US" altLang="en-US" dirty="0" err="1"/>
              <a:t>florida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Pine flatwoods and scrub habitat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Insectivorous and common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err="1"/>
              <a:t>Amphisbaenidae</a:t>
            </a:r>
            <a:r>
              <a:rPr lang="en-US" altLang="en-US" dirty="0"/>
              <a:t> – largest family with most species (~187), restricted to south America, Caribbean, Africa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AE399-B786-52D8-F291-B39D5080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8263E661-5C76-4861-3726-57B3BE0046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CB34345F-9CF1-198A-579C-346C3A282D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err="1"/>
              <a:t>Amphisbaenidae</a:t>
            </a:r>
            <a:r>
              <a:rPr lang="en-US" altLang="en-US" dirty="0"/>
              <a:t> – largest family with most species (~187), restricted to south America, Caribbean, Africa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err="1"/>
              <a:t>Bipedidae</a:t>
            </a:r>
            <a:r>
              <a:rPr lang="en-US" altLang="en-US" dirty="0"/>
              <a:t> – reduced teeth, and fused to jaw bone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0080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Write on board? Order Squamata, suborder Ophidia (Gr.)/Serpentes (L.), also colub(e)r- = L.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9BFF77-5F9D-4968-88E0-289DD3978CC0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~160 mya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A48ACF-D6DB-4A83-9DB0-282E4E1F595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2 and 5 not in all Scolecophidia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D00A10-20B1-47A3-85DA-EE2803E89F7E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hlinkClick r:id="rId3"/>
              </a:rPr>
              <a:t>http://www.vidjin.com/snake-vs-centipede.html</a:t>
            </a: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546BE1-4796-4288-8455-EDE0C2279F90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Eaten alive</a:t>
            </a:r>
          </a:p>
          <a:p>
            <a:r>
              <a:rPr lang="en-US" dirty="0"/>
              <a:t>Constriction</a:t>
            </a:r>
          </a:p>
          <a:p>
            <a:r>
              <a:rPr lang="en-US" dirty="0"/>
              <a:t>Venom</a:t>
            </a:r>
          </a:p>
          <a:p>
            <a:endParaRPr lang="en-US" dirty="0"/>
          </a:p>
          <a:p>
            <a:r>
              <a:rPr lang="en-US" dirty="0"/>
              <a:t>Snakes that eat living prey often use the body to pin the prey to the substrate – may have been a precursor to constriction</a:t>
            </a:r>
          </a:p>
          <a:p>
            <a:r>
              <a:rPr lang="en-US" dirty="0"/>
              <a:t>Death is rapid – stops blood flow and cardiac function (less than a min, many less than 30 sec, 2 min max (anaconda)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84B65-F9F2-4C52-B266-6C6FCEE1B93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5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Proteinacious and enzymatic properties to all snake venoms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Variation in venom composition within and between species in part due to dietary differences</a:t>
            </a:r>
          </a:p>
          <a:p>
            <a:pPr eaLnBrk="1" hangingPunct="1"/>
            <a:r>
              <a:rPr lang="en-US" altLang="en-US"/>
              <a:t>Derived products used to treat hypertension and coagulation disorders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CB921C-B1A0-471F-9B2E-F1056279A72E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82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limb loss has occurred 25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84B65-F9F2-4C52-B266-6C6FCEE1B9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90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Proteinacious and enzymatic properties to all snake venoms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Variation in venom composition within and between species in part due to dietary differences</a:t>
            </a:r>
          </a:p>
          <a:p>
            <a:pPr eaLnBrk="1" hangingPunct="1"/>
            <a:r>
              <a:rPr lang="en-US" altLang="en-US"/>
              <a:t>Derived products used to treat hypertension and coagulation disorders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CB921C-B1A0-471F-9B2E-F1056279A72E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1054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 the old days, this was snake taxonomy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916AD8-9AFC-4C26-8FF7-0E58C4A499D1}" type="slidenum">
              <a:rPr lang="en-US" altLang="en-US"/>
              <a:pPr eaLnBrk="1" hangingPunct="1"/>
              <a:t>70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en-US" altLang="en-US" sz="1200" dirty="0" err="1"/>
              <a:t>Scolocophidia</a:t>
            </a:r>
            <a:endParaRPr lang="en-US" altLang="en-US" sz="1200" dirty="0"/>
          </a:p>
          <a:p>
            <a:pPr lvl="1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en-US" altLang="en-US" sz="1200" dirty="0" err="1"/>
              <a:t>Macrostomata</a:t>
            </a:r>
            <a:endParaRPr lang="en-US" altLang="en-US" sz="1200" dirty="0"/>
          </a:p>
          <a:p>
            <a:pPr lvl="1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en-US" altLang="en-US" sz="1200" dirty="0" err="1"/>
              <a:t>Caenophidia</a:t>
            </a:r>
            <a:endParaRPr lang="en-US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84B65-F9F2-4C52-B266-6C6FCEE1B93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55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prey on ant and termite nests, single individual may consume 1500 individuals in single feeding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84B65-F9F2-4C52-B266-6C6FCEE1B939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916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0A0F91-4E43-424A-B32C-C591C228D75C}" type="slidenum">
              <a:rPr lang="en-US" altLang="en-US"/>
              <a:pPr eaLnBrk="1" hangingPunct="1"/>
              <a:t>82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7E7C169-7F31-47D6-BCE6-3BBDF7F15DF4}" type="slidenum">
              <a:rPr lang="en-US" altLang="en-US" smtClean="0">
                <a:latin typeface="Times New Roman" pitchFamily="18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3A44E6-052E-4E9D-BCCB-B9804F7D8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777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2BA878-7A47-4164-8CBD-A315B0F15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295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7208AC-0438-419E-9D3F-C8BEBD022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8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17E323-F749-441B-B1B7-D9D653065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0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079A99-AF68-470B-BDB1-F6FB11C0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180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7A79C3-FA17-4344-AF57-FA7A35218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04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EF5F74-10EB-4E0D-B2A3-ACF95D6D6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46BDE5-B706-4E73-83F3-4C690EE52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11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D7BE29-80BC-475B-97CD-B0036B35B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153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536F45-93B3-4099-8081-9AD28E220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0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0E4DEA-6A7D-4CD0-BB34-802C2BB7B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09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4D981DB-0AE2-47AC-B462-62CA48568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watch?v=RLbkVanjHVU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youtube.com/watch?v=gEl6TXrkZnk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gif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gif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3NbPUTD5qA" TargetMode="Externa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hyperlink" Target="https://www.youtube.com/watch?v=IPfG4OdGEyI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4168775" y="3516314"/>
            <a:ext cx="2705100" cy="979487"/>
          </a:xfrm>
          <a:prstGeom prst="rect">
            <a:avLst/>
          </a:prstGeom>
          <a:solidFill>
            <a:srgbClr val="FF0000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7543800" y="-76200"/>
            <a:ext cx="3124200" cy="1143000"/>
          </a:xfrm>
        </p:spPr>
        <p:txBody>
          <a:bodyPr/>
          <a:lstStyle/>
          <a:p>
            <a:r>
              <a:rPr lang="en-US" altLang="en-US" b="1"/>
              <a:t>Squamata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3"/>
          <a:stretch>
            <a:fillRect/>
          </a:stretch>
        </p:blipFill>
        <p:spPr bwMode="auto">
          <a:xfrm>
            <a:off x="1524001" y="-9525"/>
            <a:ext cx="345916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5048251" y="152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Fish</a:t>
            </a: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5048250" y="1306514"/>
            <a:ext cx="153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Lissamphibia</a:t>
            </a:r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5048251" y="2133600"/>
            <a:ext cx="124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Mammalia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5048251" y="3135314"/>
            <a:ext cx="1287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Testudines</a:t>
            </a: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5048250" y="3516314"/>
            <a:ext cx="110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Lacertilia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5048251" y="4125914"/>
            <a:ext cx="123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Serpentes</a:t>
            </a:r>
          </a:p>
        </p:txBody>
      </p:sp>
      <p:sp>
        <p:nvSpPr>
          <p:cNvPr id="13323" name="TextBox 14"/>
          <p:cNvSpPr txBox="1">
            <a:spLocks noChangeArrowheads="1"/>
          </p:cNvSpPr>
          <p:nvPr/>
        </p:nvSpPr>
        <p:spPr bwMode="auto">
          <a:xfrm>
            <a:off x="5048251" y="4583114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Rhyncocephalia</a:t>
            </a:r>
          </a:p>
        </p:txBody>
      </p:sp>
      <p:sp>
        <p:nvSpPr>
          <p:cNvPr id="13324" name="TextBox 15"/>
          <p:cNvSpPr txBox="1">
            <a:spLocks noChangeArrowheads="1"/>
          </p:cNvSpPr>
          <p:nvPr/>
        </p:nvSpPr>
        <p:spPr bwMode="auto">
          <a:xfrm>
            <a:off x="5048251" y="5040314"/>
            <a:ext cx="127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Crocodylia</a:t>
            </a:r>
          </a:p>
        </p:txBody>
      </p:sp>
      <p:sp>
        <p:nvSpPr>
          <p:cNvPr id="13325" name="TextBox 16"/>
          <p:cNvSpPr txBox="1">
            <a:spLocks noChangeArrowheads="1"/>
          </p:cNvSpPr>
          <p:nvPr/>
        </p:nvSpPr>
        <p:spPr bwMode="auto">
          <a:xfrm>
            <a:off x="5048250" y="5726114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Aves</a:t>
            </a:r>
          </a:p>
        </p:txBody>
      </p:sp>
      <p:sp>
        <p:nvSpPr>
          <p:cNvPr id="13326" name="TextBox 2"/>
          <p:cNvSpPr txBox="1">
            <a:spLocks noChangeArrowheads="1"/>
          </p:cNvSpPr>
          <p:nvPr/>
        </p:nvSpPr>
        <p:spPr bwMode="auto">
          <a:xfrm>
            <a:off x="304800" y="55372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charset="0"/>
              </a:rPr>
              <a:t>3 Major orders/suborders</a:t>
            </a:r>
          </a:p>
        </p:txBody>
      </p:sp>
      <p:pic>
        <p:nvPicPr>
          <p:cNvPr id="133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8"/>
          <a:stretch>
            <a:fillRect/>
          </a:stretch>
        </p:blipFill>
        <p:spPr bwMode="auto">
          <a:xfrm>
            <a:off x="8895474" y="930545"/>
            <a:ext cx="2915525" cy="22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982912"/>
            <a:ext cx="2742323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10" y="4800600"/>
            <a:ext cx="270147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19800" y="582614"/>
            <a:ext cx="4648200" cy="10175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Skin Glands</a:t>
            </a:r>
          </a:p>
        </p:txBody>
      </p:sp>
      <p:pic>
        <p:nvPicPr>
          <p:cNvPr id="23555" name="Picture 2" descr="http://www.californiaherps.com/lizards/images/soccidentalistlsisk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152400"/>
            <a:ext cx="43719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d12.jpg picture by moshpitrockchi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133600"/>
            <a:ext cx="43783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209800" y="8382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itchFamily="18" charset="0"/>
                <a:cs typeface="Arial" charset="0"/>
              </a:rPr>
              <a:t>Sceloporus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6019800"/>
            <a:ext cx="1905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Iguana</a:t>
            </a:r>
          </a:p>
        </p:txBody>
      </p:sp>
      <p:sp>
        <p:nvSpPr>
          <p:cNvPr id="23559" name="Right Arrow 6"/>
          <p:cNvSpPr>
            <a:spLocks noChangeArrowheads="1"/>
          </p:cNvSpPr>
          <p:nvPr/>
        </p:nvSpPr>
        <p:spPr bwMode="auto">
          <a:xfrm rot="10800000">
            <a:off x="3810000" y="41910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00FF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23560" name="Right Arrow 7"/>
          <p:cNvSpPr>
            <a:spLocks noChangeArrowheads="1"/>
          </p:cNvSpPr>
          <p:nvPr/>
        </p:nvSpPr>
        <p:spPr bwMode="auto">
          <a:xfrm rot="10800000">
            <a:off x="8867775" y="42672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00FF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9031288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13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"/>
            <a:ext cx="504825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286000" y="5389564"/>
            <a:ext cx="2438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cs typeface="Arial" charset="0"/>
              </a:rPr>
              <a:t>Pleurodont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2514600" y="1120775"/>
            <a:ext cx="198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cs typeface="Arial" charset="0"/>
              </a:rPr>
              <a:t>Thecodont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2286000" y="3255964"/>
            <a:ext cx="2438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cs typeface="Arial" charset="0"/>
              </a:rPr>
              <a:t>Acrodont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8651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Squamate Reproduction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35433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73" y="808780"/>
            <a:ext cx="4458743" cy="309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495800"/>
            <a:ext cx="4035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oviparous/viviparous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Few ovoviviparous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Almost all have GSD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62000" y="114301"/>
            <a:ext cx="4267200" cy="762000"/>
          </a:xfrm>
        </p:spPr>
        <p:txBody>
          <a:bodyPr/>
          <a:lstStyle/>
          <a:p>
            <a:r>
              <a:rPr lang="en-US" altLang="en-US" dirty="0" err="1"/>
              <a:t>Parthenogensis</a:t>
            </a:r>
            <a:endParaRPr lang="en-US" altLang="en-US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6" y="990600"/>
            <a:ext cx="60737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11215"/>
          <a:stretch>
            <a:fillRect/>
          </a:stretch>
        </p:blipFill>
        <p:spPr bwMode="auto">
          <a:xfrm>
            <a:off x="7562813" y="-37605"/>
            <a:ext cx="208200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20302"/>
          <a:stretch>
            <a:fillRect/>
          </a:stretch>
        </p:blipFill>
        <p:spPr bwMode="auto">
          <a:xfrm>
            <a:off x="9583737" y="0"/>
            <a:ext cx="2608263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027" y="190500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female pops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Produce diploid 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Formed by hybridization</a:t>
            </a:r>
            <a:endParaRPr lang="en-GB" sz="2800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86518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Chemical Communication</a:t>
            </a:r>
          </a:p>
        </p:txBody>
      </p:sp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6" b="35667"/>
          <a:stretch>
            <a:fillRect/>
          </a:stretch>
        </p:blipFill>
        <p:spPr bwMode="auto">
          <a:xfrm>
            <a:off x="2667000" y="945792"/>
            <a:ext cx="6788150" cy="592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7513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chemeClr val="tx1"/>
                </a:solidFill>
              </a:rPr>
              <a:t>Traditional Division within Squamata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230688"/>
            <a:ext cx="3886200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75" y="4800601"/>
            <a:ext cx="15494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1" y="1550989"/>
            <a:ext cx="3736975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838201"/>
            <a:ext cx="44196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78325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991600" cy="8651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Squamate Systematics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057400" y="4191000"/>
            <a:ext cx="6400800" cy="20574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/>
              <a:t>Two major clades of Squamata: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3200" b="1"/>
              <a:t>Iguania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3200" b="1"/>
              <a:t>Scleroglossa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244601"/>
            <a:ext cx="32004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244600"/>
            <a:ext cx="19812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225551"/>
            <a:ext cx="2798762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8991600" cy="8651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Squamate Phylogeny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5486400" cy="5562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dirty="0"/>
              <a:t>Not monophyletic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Morphology disagrees with molecular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Lots of controversy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000" dirty="0"/>
              <a:t>Snakes position?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000" dirty="0" err="1"/>
              <a:t>Amphisbaenia</a:t>
            </a:r>
            <a:r>
              <a:rPr lang="en-US" altLang="en-US" sz="2000" dirty="0"/>
              <a:t> position (resolved)?</a:t>
            </a:r>
            <a:endParaRPr lang="en-US" altLang="en-US" dirty="0"/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What we know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000" dirty="0"/>
              <a:t>Squamata diverged 200MYA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000" dirty="0"/>
              <a:t>Never will be consensus (certainly between morphology and DNA)</a:t>
            </a:r>
          </a:p>
          <a:p>
            <a:pPr lvl="1" eaLnBrk="1" hangingPunct="1">
              <a:spcAft>
                <a:spcPts val="600"/>
              </a:spcAft>
            </a:pPr>
            <a:endParaRPr lang="en-US" altLang="en-US" sz="2000" dirty="0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8343901" y="197802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30725" name="Rectangle 13"/>
          <p:cNvSpPr>
            <a:spLocks noChangeArrowheads="1"/>
          </p:cNvSpPr>
          <p:nvPr/>
        </p:nvSpPr>
        <p:spPr bwMode="auto">
          <a:xfrm>
            <a:off x="9702801" y="1066800"/>
            <a:ext cx="1595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  <a:cs typeface="Arial" charset="0"/>
              </a:rPr>
              <a:t>Iguanomorpha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26" name="Rectangle 14"/>
          <p:cNvSpPr>
            <a:spLocks noChangeArrowheads="1"/>
          </p:cNvSpPr>
          <p:nvPr/>
        </p:nvSpPr>
        <p:spPr bwMode="auto">
          <a:xfrm>
            <a:off x="9601201" y="1824037"/>
            <a:ext cx="1798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800080"/>
                </a:solidFill>
                <a:cs typeface="Arial" charset="0"/>
              </a:rPr>
              <a:t>Gekkonomorpha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27" name="Rectangle 15"/>
          <p:cNvSpPr>
            <a:spLocks noChangeArrowheads="1"/>
          </p:cNvSpPr>
          <p:nvPr/>
        </p:nvSpPr>
        <p:spPr bwMode="auto">
          <a:xfrm>
            <a:off x="7772401" y="3043237"/>
            <a:ext cx="148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Scincomorpha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28" name="Rectangle 16"/>
          <p:cNvSpPr>
            <a:spLocks noChangeArrowheads="1"/>
          </p:cNvSpPr>
          <p:nvPr/>
        </p:nvSpPr>
        <p:spPr bwMode="auto">
          <a:xfrm>
            <a:off x="9601200" y="3398837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FF"/>
                </a:solidFill>
                <a:cs typeface="Arial" charset="0"/>
              </a:rPr>
              <a:t>Scincoidea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29" name="Rectangle 17"/>
          <p:cNvSpPr>
            <a:spLocks noChangeArrowheads="1"/>
          </p:cNvSpPr>
          <p:nvPr/>
        </p:nvSpPr>
        <p:spPr bwMode="auto">
          <a:xfrm>
            <a:off x="8001001" y="5862637"/>
            <a:ext cx="1392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FF00"/>
                </a:solidFill>
                <a:cs typeface="Arial" charset="0"/>
              </a:rPr>
              <a:t>Anguimorpha</a:t>
            </a:r>
            <a:endParaRPr lang="en-US" altLang="en-US" sz="1800">
              <a:cs typeface="Arial" charset="0"/>
            </a:endParaRPr>
          </a:p>
        </p:txBody>
      </p:sp>
      <p:sp>
        <p:nvSpPr>
          <p:cNvPr id="30730" name="Rectangle 18"/>
          <p:cNvSpPr>
            <a:spLocks noChangeArrowheads="1"/>
          </p:cNvSpPr>
          <p:nvPr/>
        </p:nvSpPr>
        <p:spPr bwMode="auto">
          <a:xfrm>
            <a:off x="9601200" y="6142037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charset="0"/>
              </a:rPr>
              <a:t>Platynota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31" name="Rectangle 19"/>
          <p:cNvSpPr>
            <a:spLocks noChangeArrowheads="1"/>
          </p:cNvSpPr>
          <p:nvPr/>
        </p:nvSpPr>
        <p:spPr bwMode="auto">
          <a:xfrm>
            <a:off x="9601201" y="5024437"/>
            <a:ext cx="1201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cs typeface="Arial" charset="0"/>
              </a:rPr>
              <a:t>Carusioidea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32" name="Rectangle 20"/>
          <p:cNvSpPr>
            <a:spLocks noChangeArrowheads="1"/>
          </p:cNvSpPr>
          <p:nvPr/>
        </p:nvSpPr>
        <p:spPr bwMode="auto">
          <a:xfrm>
            <a:off x="9601200" y="5456237"/>
            <a:ext cx="1109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charset="0"/>
              </a:rPr>
              <a:t>Anguidae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33" name="Rectangle 21"/>
          <p:cNvSpPr>
            <a:spLocks noChangeArrowheads="1"/>
          </p:cNvSpPr>
          <p:nvPr/>
        </p:nvSpPr>
        <p:spPr bwMode="auto">
          <a:xfrm>
            <a:off x="9601200" y="2255837"/>
            <a:ext cx="1358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charset="0"/>
              </a:rPr>
              <a:t>Cordyloidea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34" name="Rectangle 22"/>
          <p:cNvSpPr>
            <a:spLocks noChangeArrowheads="1"/>
          </p:cNvSpPr>
          <p:nvPr/>
        </p:nvSpPr>
        <p:spPr bwMode="auto">
          <a:xfrm>
            <a:off x="9601200" y="2713037"/>
            <a:ext cx="1325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charset="0"/>
              </a:rPr>
              <a:t>Lacertoidea</a:t>
            </a:r>
            <a:endParaRPr lang="en-US" altLang="en-US" sz="1400">
              <a:cs typeface="Arial" charset="0"/>
            </a:endParaRPr>
          </a:p>
        </p:txBody>
      </p:sp>
      <p:sp>
        <p:nvSpPr>
          <p:cNvPr id="30735" name="Rectangle 23"/>
          <p:cNvSpPr>
            <a:spLocks noChangeArrowheads="1"/>
          </p:cNvSpPr>
          <p:nvPr/>
        </p:nvSpPr>
        <p:spPr bwMode="auto">
          <a:xfrm>
            <a:off x="9677400" y="3859213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720B"/>
                </a:solidFill>
                <a:cs typeface="Arial" charset="0"/>
              </a:rPr>
              <a:t>Amphisbaenia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36" name="Rectangle 24"/>
          <p:cNvSpPr>
            <a:spLocks noChangeArrowheads="1"/>
          </p:cNvSpPr>
          <p:nvPr/>
        </p:nvSpPr>
        <p:spPr bwMode="auto">
          <a:xfrm>
            <a:off x="9677400" y="4316413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B5C2D"/>
                </a:solidFill>
                <a:cs typeface="Arial" charset="0"/>
              </a:rPr>
              <a:t>Serpentes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37" name="Rectangle 25"/>
          <p:cNvSpPr>
            <a:spLocks noChangeArrowheads="1"/>
          </p:cNvSpPr>
          <p:nvPr/>
        </p:nvSpPr>
        <p:spPr bwMode="auto">
          <a:xfrm>
            <a:off x="8229600" y="38814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720B"/>
                </a:solidFill>
                <a:cs typeface="Arial" charset="0"/>
              </a:rPr>
              <a:t>?</a:t>
            </a:r>
            <a:endParaRPr lang="en-US" altLang="en-US" sz="1800">
              <a:cs typeface="Arial" charset="0"/>
            </a:endParaRPr>
          </a:p>
        </p:txBody>
      </p:sp>
      <p:sp>
        <p:nvSpPr>
          <p:cNvPr id="30738" name="Rectangle 26"/>
          <p:cNvSpPr>
            <a:spLocks noChangeArrowheads="1"/>
          </p:cNvSpPr>
          <p:nvPr/>
        </p:nvSpPr>
        <p:spPr bwMode="auto">
          <a:xfrm>
            <a:off x="8229600" y="43386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B5C2D"/>
                </a:solidFill>
                <a:cs typeface="Arial" charset="0"/>
              </a:rPr>
              <a:t>?</a:t>
            </a:r>
            <a:endParaRPr lang="en-US" altLang="en-US" sz="1800">
              <a:cs typeface="Arial" charset="0"/>
            </a:endParaRPr>
          </a:p>
        </p:txBody>
      </p:sp>
      <p:pic>
        <p:nvPicPr>
          <p:cNvPr id="3073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0637"/>
            <a:ext cx="3048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0" name="Rectangle 28"/>
          <p:cNvSpPr>
            <a:spLocks noChangeArrowheads="1"/>
          </p:cNvSpPr>
          <p:nvPr/>
        </p:nvSpPr>
        <p:spPr bwMode="auto">
          <a:xfrm>
            <a:off x="7162801" y="1519237"/>
            <a:ext cx="108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~170MYA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41" name="Line 30"/>
          <p:cNvSpPr>
            <a:spLocks noChangeShapeType="1"/>
          </p:cNvSpPr>
          <p:nvPr/>
        </p:nvSpPr>
        <p:spPr bwMode="auto">
          <a:xfrm flipH="1">
            <a:off x="7010400" y="1671637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42" name="Rectangle 31"/>
          <p:cNvSpPr>
            <a:spLocks noChangeArrowheads="1"/>
          </p:cNvSpPr>
          <p:nvPr/>
        </p:nvSpPr>
        <p:spPr bwMode="auto">
          <a:xfrm>
            <a:off x="7696201" y="4643437"/>
            <a:ext cx="108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charset="0"/>
              </a:rPr>
              <a:t>~100MYA</a:t>
            </a:r>
            <a:endParaRPr lang="en-US" altLang="en-US" sz="1600">
              <a:cs typeface="Arial" charset="0"/>
            </a:endParaRPr>
          </a:p>
        </p:txBody>
      </p:sp>
      <p:sp>
        <p:nvSpPr>
          <p:cNvPr id="30743" name="Line 32"/>
          <p:cNvSpPr>
            <a:spLocks noChangeShapeType="1"/>
          </p:cNvSpPr>
          <p:nvPr/>
        </p:nvSpPr>
        <p:spPr bwMode="auto">
          <a:xfrm flipV="1">
            <a:off x="7924800" y="4186237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52401"/>
            <a:ext cx="8686800" cy="1139825"/>
          </a:xfrm>
        </p:spPr>
        <p:txBody>
          <a:bodyPr/>
          <a:lstStyle/>
          <a:p>
            <a:r>
              <a:rPr lang="en-US" altLang="en-US" sz="3800">
                <a:solidFill>
                  <a:schemeClr val="tx1"/>
                </a:solidFill>
              </a:rPr>
              <a:t>Families of Iguania</a:t>
            </a:r>
          </a:p>
        </p:txBody>
      </p:sp>
      <p:sp>
        <p:nvSpPr>
          <p:cNvPr id="32772" name="Rectangle 3"/>
          <p:cNvSpPr txBox="1">
            <a:spLocks noChangeArrowheads="1"/>
          </p:cNvSpPr>
          <p:nvPr/>
        </p:nvSpPr>
        <p:spPr bwMode="auto">
          <a:xfrm>
            <a:off x="3810000" y="4953000"/>
            <a:ext cx="5181600" cy="16002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cs typeface="Arial" charset="0"/>
              </a:rPr>
              <a:t>What characteristic differentiates these families from other squamates?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5"/>
          <a:stretch>
            <a:fillRect/>
          </a:stretch>
        </p:blipFill>
        <p:spPr bwMode="auto">
          <a:xfrm>
            <a:off x="7696199" y="-6350"/>
            <a:ext cx="3629995" cy="337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8"/>
          <a:stretch>
            <a:fillRect/>
          </a:stretch>
        </p:blipFill>
        <p:spPr bwMode="auto">
          <a:xfrm>
            <a:off x="8464202" y="3429000"/>
            <a:ext cx="3639691" cy="33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6430126" y="5312104"/>
            <a:ext cx="22082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charset="0"/>
              </a:rPr>
              <a:t>From: Sherbrooke &amp; Nagle 1996. Journal of Morphology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12" y="1295400"/>
            <a:ext cx="3289763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5"/>
          <a:stretch>
            <a:fillRect/>
          </a:stretch>
        </p:blipFill>
        <p:spPr bwMode="auto">
          <a:xfrm>
            <a:off x="2715750" y="3980759"/>
            <a:ext cx="3289763" cy="270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DF46C-14BD-45C5-BB59-E8FF0E2C484B}"/>
              </a:ext>
            </a:extLst>
          </p:cNvPr>
          <p:cNvSpPr txBox="1"/>
          <p:nvPr/>
        </p:nvSpPr>
        <p:spPr>
          <a:xfrm>
            <a:off x="2825347" y="304800"/>
            <a:ext cx="2690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Scale Types</a:t>
            </a:r>
          </a:p>
        </p:txBody>
      </p:sp>
      <p:pic>
        <p:nvPicPr>
          <p:cNvPr id="5" name="Picture 4" descr="A close-up of a reptile skin&#10;&#10;Description automatically generated">
            <a:extLst>
              <a:ext uri="{FF2B5EF4-FFF2-40B4-BE49-F238E27FC236}">
                <a16:creationId xmlns:a16="http://schemas.microsoft.com/office/drawing/2014/main" id="{BA791CE2-555D-5F06-DF0C-EE814DA5A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287667" cy="2956169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/>
          <a:stretch>
            <a:fillRect/>
          </a:stretch>
        </p:blipFill>
        <p:spPr bwMode="auto">
          <a:xfrm>
            <a:off x="985809" y="1155069"/>
            <a:ext cx="6193558" cy="563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0" y="228600"/>
            <a:ext cx="2971800" cy="8382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</a:rPr>
              <a:t>Agamidae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3795" name="Picture 6" descr="GR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257800" cy="27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biology.ucr.edu/people/faculty/Garland/Moloch_horridus_by_Ted_Garland_148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886200"/>
            <a:ext cx="450176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23934" y="3084513"/>
            <a:ext cx="2501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cs typeface="Arial" charset="0"/>
              </a:rPr>
              <a:t>Moloch</a:t>
            </a:r>
            <a:r>
              <a:rPr lang="en-US" altLang="en-US" sz="2000">
                <a:cs typeface="Arial" charset="0"/>
              </a:rPr>
              <a:t> </a:t>
            </a:r>
            <a:r>
              <a:rPr lang="en-US" altLang="en-US" sz="2000" i="1">
                <a:cs typeface="Arial" charset="0"/>
              </a:rPr>
              <a:t>horridus</a:t>
            </a:r>
            <a:r>
              <a:rPr lang="en-US" altLang="en-US" sz="2000">
                <a:cs typeface="Arial" charset="0"/>
              </a:rPr>
              <a:t> (Thorny Devil)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813221" y="2627368"/>
            <a:ext cx="2838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cs typeface="Arial" charset="0"/>
              </a:rPr>
              <a:t>Chlamydosaurus</a:t>
            </a:r>
            <a:r>
              <a:rPr lang="en-US" altLang="en-US" sz="2000" i="1" dirty="0">
                <a:cs typeface="Arial" charset="0"/>
              </a:rPr>
              <a:t> </a:t>
            </a:r>
            <a:r>
              <a:rPr lang="en-US" altLang="en-US" sz="2000" i="1" dirty="0" err="1">
                <a:cs typeface="Arial" charset="0"/>
              </a:rPr>
              <a:t>kingii</a:t>
            </a:r>
            <a:r>
              <a:rPr lang="en-US" altLang="en-US" sz="2000" i="1" dirty="0">
                <a:cs typeface="Arial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Arial" charset="0"/>
              </a:rPr>
              <a:t>(Frilled Lizard)</a:t>
            </a:r>
          </a:p>
        </p:txBody>
      </p:sp>
      <p:pic>
        <p:nvPicPr>
          <p:cNvPr id="7" name="Picture 8" descr="http://purgatorio1.com/wp-content/pics/frilledliz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45" y="3419476"/>
            <a:ext cx="45910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297114" y="201614"/>
            <a:ext cx="3494087" cy="865187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Agamidae</a:t>
            </a:r>
          </a:p>
        </p:txBody>
      </p:sp>
      <p:pic>
        <p:nvPicPr>
          <p:cNvPr id="35843" name="Picture 2" descr="http://www.timeslicefilms.com/graphics/project_pics/weird_na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b="20444"/>
          <a:stretch>
            <a:fillRect/>
          </a:stretch>
        </p:blipFill>
        <p:spPr bwMode="auto">
          <a:xfrm>
            <a:off x="5192714" y="3041650"/>
            <a:ext cx="39973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www.davidwallphoto.com/images/%7BBBD77620-06E3-485A-BB40-E3B9B310A767%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36676"/>
            <a:ext cx="3668713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1512887" y="1287464"/>
            <a:ext cx="367982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cs typeface="Arial" charset="0"/>
              </a:rPr>
              <a:t>Pogona vitticeps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cs typeface="Arial" charset="0"/>
              </a:rPr>
              <a:t>Bearded Dragon</a:t>
            </a:r>
          </a:p>
        </p:txBody>
      </p:sp>
      <p:pic>
        <p:nvPicPr>
          <p:cNvPr id="35846" name="Picture 4" descr="EDB6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7303" r="13567" b="5334"/>
          <a:stretch>
            <a:fillRect/>
          </a:stretch>
        </p:blipFill>
        <p:spPr bwMode="auto">
          <a:xfrm>
            <a:off x="6588126" y="0"/>
            <a:ext cx="40798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3"/>
          <p:cNvSpPr>
            <a:spLocks noChangeArrowheads="1"/>
          </p:cNvSpPr>
          <p:nvPr/>
        </p:nvSpPr>
        <p:spPr bwMode="auto">
          <a:xfrm>
            <a:off x="7191376" y="3062289"/>
            <a:ext cx="27781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chemeClr val="bg1"/>
                </a:solidFill>
                <a:cs typeface="Arial" charset="0"/>
              </a:rPr>
              <a:t>Draco volans</a:t>
            </a:r>
            <a:r>
              <a:rPr lang="en-US" altLang="en-US" sz="220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cs typeface="Arial" charset="0"/>
              </a:rPr>
              <a:t>Flying Dragon</a:t>
            </a:r>
          </a:p>
        </p:txBody>
      </p:sp>
      <p:sp>
        <p:nvSpPr>
          <p:cNvPr id="35848" name="Rectangle 2"/>
          <p:cNvSpPr>
            <a:spLocks noChangeArrowheads="1"/>
          </p:cNvSpPr>
          <p:nvPr/>
        </p:nvSpPr>
        <p:spPr bwMode="auto">
          <a:xfrm>
            <a:off x="9448800" y="3933825"/>
            <a:ext cx="990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  <a:hlinkClick r:id="rId6"/>
              </a:rPr>
              <a:t>http://www.youtube.com/watch?v=RLbkVanjHVU</a:t>
            </a:r>
            <a:r>
              <a:rPr lang="en-US" altLang="en-US" sz="1800"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34799" y="186900"/>
            <a:ext cx="3657600" cy="838200"/>
          </a:xfrm>
        </p:spPr>
        <p:txBody>
          <a:bodyPr/>
          <a:lstStyle/>
          <a:p>
            <a:r>
              <a:rPr lang="en-US" altLang="en-US" sz="3600" dirty="0" err="1">
                <a:solidFill>
                  <a:schemeClr val="tx1"/>
                </a:solidFill>
              </a:rPr>
              <a:t>Chamaeleonidae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pic>
        <p:nvPicPr>
          <p:cNvPr id="36867" name="Picture 5" descr="GR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7845" r="2702" b="1564"/>
          <a:stretch>
            <a:fillRect/>
          </a:stretch>
        </p:blipFill>
        <p:spPr bwMode="auto">
          <a:xfrm>
            <a:off x="307045" y="129639"/>
            <a:ext cx="4343400" cy="360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avit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319" y="4105513"/>
            <a:ext cx="3443288" cy="269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9"/>
          <a:stretch>
            <a:fillRect/>
          </a:stretch>
        </p:blipFill>
        <p:spPr bwMode="auto">
          <a:xfrm>
            <a:off x="9138343" y="1680473"/>
            <a:ext cx="285818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http://www.bio.davidson.edu/dorcas/animalphysiology/websites/2011/Councell/derm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00" y="1221245"/>
            <a:ext cx="4205580" cy="288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A94F6-D409-D519-71F2-B9B7F5A0E122}"/>
              </a:ext>
            </a:extLst>
          </p:cNvPr>
          <p:cNvSpPr txBox="1"/>
          <p:nvPr/>
        </p:nvSpPr>
        <p:spPr>
          <a:xfrm>
            <a:off x="205291" y="3706503"/>
            <a:ext cx="3443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Laterally compressed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Zygodactylous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Prehensile 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Projectile tongue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Turreted eyes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Insectivorous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Chromatophores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A30DF-395D-9F34-A4AA-21F414879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5434" r="32301" b="27365"/>
          <a:stretch>
            <a:fillRect/>
          </a:stretch>
        </p:blipFill>
        <p:spPr bwMode="auto">
          <a:xfrm>
            <a:off x="6096000" y="4189220"/>
            <a:ext cx="2415755" cy="264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5E76232-2D1F-C74E-5848-C05FBA91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45" y="4720758"/>
            <a:ext cx="2740600" cy="200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4BF6DD7-FB7B-E2CD-DB54-B703067A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0"/>
          <a:stretch>
            <a:fillRect/>
          </a:stretch>
        </p:blipFill>
        <p:spPr bwMode="auto">
          <a:xfrm>
            <a:off x="9885850" y="166255"/>
            <a:ext cx="2304171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410200" y="76200"/>
            <a:ext cx="48768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Adaptations for Arboreality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7501"/>
            <a:ext cx="17240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r="10455"/>
          <a:stretch>
            <a:fillRect/>
          </a:stretch>
        </p:blipFill>
        <p:spPr bwMode="auto">
          <a:xfrm>
            <a:off x="1489075" y="4183063"/>
            <a:ext cx="32575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0"/>
          <a:stretch>
            <a:fillRect/>
          </a:stretch>
        </p:blipFill>
        <p:spPr bwMode="auto">
          <a:xfrm>
            <a:off x="4746626" y="3529014"/>
            <a:ext cx="5921375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810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r="26215"/>
          <a:stretch>
            <a:fillRect/>
          </a:stretch>
        </p:blipFill>
        <p:spPr bwMode="auto">
          <a:xfrm>
            <a:off x="1544638" y="76200"/>
            <a:ext cx="342106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524000" y="5859464"/>
            <a:ext cx="5334000" cy="998537"/>
          </a:xfrm>
        </p:spPr>
        <p:txBody>
          <a:bodyPr/>
          <a:lstStyle/>
          <a:p>
            <a:r>
              <a:rPr lang="en-US" altLang="en-US" sz="3200"/>
              <a:t>Adaptations for Arboreality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67176"/>
            <a:ext cx="38100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0"/>
            <a:ext cx="5478462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3" descr="slide000 - 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54964" r="5164" b="3955"/>
          <a:stretch>
            <a:fillRect/>
          </a:stretch>
        </p:blipFill>
        <p:spPr bwMode="auto">
          <a:xfrm>
            <a:off x="1503362" y="3119439"/>
            <a:ext cx="3686176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 descr="slide000 - 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2489" r="5164" b="50732"/>
          <a:stretch>
            <a:fillRect/>
          </a:stretch>
        </p:blipFill>
        <p:spPr bwMode="auto">
          <a:xfrm>
            <a:off x="1503362" y="0"/>
            <a:ext cx="3686176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3"/>
          <p:cNvSpPr txBox="1">
            <a:spLocks noChangeArrowheads="1"/>
          </p:cNvSpPr>
          <p:nvPr/>
        </p:nvSpPr>
        <p:spPr bwMode="auto">
          <a:xfrm>
            <a:off x="1503362" y="5559426"/>
            <a:ext cx="207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cs typeface="Arial" charset="0"/>
              </a:rPr>
              <a:t>Harkness Nature 1977</a:t>
            </a:r>
          </a:p>
        </p:txBody>
      </p:sp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5434" r="32301" b="27365"/>
          <a:stretch>
            <a:fillRect/>
          </a:stretch>
        </p:blipFill>
        <p:spPr bwMode="auto">
          <a:xfrm>
            <a:off x="5265739" y="4214813"/>
            <a:ext cx="1474787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534400" cy="1143000"/>
          </a:xfrm>
        </p:spPr>
        <p:txBody>
          <a:bodyPr/>
          <a:lstStyle/>
          <a:p>
            <a:r>
              <a:rPr lang="en-US" altLang="en-US" sz="3600"/>
              <a:t>Dwarf Chameleons</a:t>
            </a:r>
            <a:br>
              <a:rPr lang="en-US" altLang="en-US" sz="3600"/>
            </a:br>
            <a:r>
              <a:rPr lang="en-US" altLang="en-US" sz="3600"/>
              <a:t>(</a:t>
            </a:r>
            <a:r>
              <a:rPr lang="en-US" altLang="en-US" sz="3600" i="1"/>
              <a:t>Bradypodion </a:t>
            </a:r>
            <a:r>
              <a:rPr lang="en-US" altLang="en-US" sz="3600"/>
              <a:t>and </a:t>
            </a:r>
            <a:r>
              <a:rPr lang="en-US" altLang="en-US" sz="3600" i="1"/>
              <a:t>Rhampholeon</a:t>
            </a:r>
            <a:r>
              <a:rPr lang="en-US" altLang="en-US" sz="3600"/>
              <a:t>)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/>
          <a:stretch>
            <a:fillRect/>
          </a:stretch>
        </p:blipFill>
        <p:spPr bwMode="auto">
          <a:xfrm>
            <a:off x="1524000" y="4648200"/>
            <a:ext cx="306863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/>
          <a:stretch>
            <a:fillRect/>
          </a:stretch>
        </p:blipFill>
        <p:spPr bwMode="auto">
          <a:xfrm>
            <a:off x="4592638" y="2724150"/>
            <a:ext cx="6075362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6502" r="6682"/>
          <a:stretch>
            <a:fillRect/>
          </a:stretch>
        </p:blipFill>
        <p:spPr bwMode="auto">
          <a:xfrm>
            <a:off x="1893888" y="1600200"/>
            <a:ext cx="2328862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713682" y="150421"/>
            <a:ext cx="30480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Iguanidae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/>
          <a:stretch>
            <a:fillRect/>
          </a:stretch>
        </p:blipFill>
        <p:spPr bwMode="auto">
          <a:xfrm>
            <a:off x="1477696" y="917691"/>
            <a:ext cx="434176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A216E-B543-7B75-5BA4-DAC8E0DBCC55}"/>
              </a:ext>
            </a:extLst>
          </p:cNvPr>
          <p:cNvSpPr txBox="1"/>
          <p:nvPr/>
        </p:nvSpPr>
        <p:spPr>
          <a:xfrm>
            <a:off x="205291" y="3706503"/>
            <a:ext cx="344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 &amp; S.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Herbivorous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Colon has partitions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7EA07-EA58-4030-33B8-587228EC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65" y="1"/>
            <a:ext cx="518854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F0753-1E89-5AE6-F634-C4B6958B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14" y="3159812"/>
            <a:ext cx="4190499" cy="266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upload.wikimedia.org/wikipedia/commons/c/c6/Common_chuckwalla.jpg">
            <a:extLst>
              <a:ext uri="{FF2B5EF4-FFF2-40B4-BE49-F238E27FC236}">
                <a16:creationId xmlns:a16="http://schemas.microsoft.com/office/drawing/2014/main" id="{8314BFA3-92D5-F216-21F3-7F96117E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2047" y="4880746"/>
            <a:ext cx="139834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7/74/Green_Iguana_Palo_Verde.JPG">
            <a:extLst>
              <a:ext uri="{FF2B5EF4-FFF2-40B4-BE49-F238E27FC236}">
                <a16:creationId xmlns:a16="http://schemas.microsoft.com/office/drawing/2014/main" id="{55D6BF04-3561-C353-0EDD-B96D26AA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48" y="4191990"/>
            <a:ext cx="3981435" cy="26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diagram of a human body&#10;&#10;Description automatically generated">
            <a:extLst>
              <a:ext uri="{FF2B5EF4-FFF2-40B4-BE49-F238E27FC236}">
                <a16:creationId xmlns:a16="http://schemas.microsoft.com/office/drawing/2014/main" id="{5B69E1CF-727E-1FAA-9B86-033AEC9D5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83" y="3781674"/>
            <a:ext cx="1994261" cy="24098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030" descr="Iguanin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08364"/>
            <a:ext cx="28194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55964"/>
            <a:ext cx="573405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1028" descr="Conolophus fee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"/>
            <a:ext cx="53149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4" name="Straight Arrow Connector 2"/>
          <p:cNvCxnSpPr>
            <a:cxnSpLocks noChangeShapeType="1"/>
          </p:cNvCxnSpPr>
          <p:nvPr/>
        </p:nvCxnSpPr>
        <p:spPr bwMode="auto">
          <a:xfrm>
            <a:off x="1752600" y="4545013"/>
            <a:ext cx="15240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7315200" y="1981201"/>
            <a:ext cx="271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charset="0"/>
              </a:rPr>
              <a:t>Conolophus subcristatus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Land iguana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4" y="3373438"/>
            <a:ext cx="5483225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4" descr="Amblyrhynchus basking - vertical r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698"/>
          <a:stretch>
            <a:fillRect/>
          </a:stretch>
        </p:blipFill>
        <p:spPr bwMode="auto">
          <a:xfrm>
            <a:off x="5210176" y="0"/>
            <a:ext cx="5457825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/>
          <p:cNvSpPr>
            <a:spLocks noChangeArrowheads="1"/>
          </p:cNvSpPr>
          <p:nvPr/>
        </p:nvSpPr>
        <p:spPr bwMode="auto">
          <a:xfrm>
            <a:off x="1901826" y="554038"/>
            <a:ext cx="2974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charset="0"/>
              </a:rPr>
              <a:t>Amblyrhynchus cristatus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Arial" charset="0"/>
              </a:rPr>
              <a:t>(Marine Iguana)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2528"/>
          <a:stretch>
            <a:fillRect/>
          </a:stretch>
        </p:blipFill>
        <p:spPr bwMode="auto">
          <a:xfrm>
            <a:off x="1676401" y="2286000"/>
            <a:ext cx="33940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8" name="Rectangle 2"/>
          <p:cNvSpPr>
            <a:spLocks noChangeArrowheads="1"/>
          </p:cNvSpPr>
          <p:nvPr/>
        </p:nvSpPr>
        <p:spPr bwMode="auto">
          <a:xfrm>
            <a:off x="2073275" y="1978026"/>
            <a:ext cx="2700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charset="0"/>
              </a:rPr>
              <a:t>Wikelski &amp; Thom, 2000. Nature</a:t>
            </a:r>
          </a:p>
        </p:txBody>
      </p:sp>
    </p:spTree>
    <p:extLst>
      <p:ext uri="{BB962C8B-B14F-4D97-AF65-F5344CB8AC3E}">
        <p14:creationId xmlns:p14="http://schemas.microsoft.com/office/powerpoint/2010/main" val="92201618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273800" y="641351"/>
            <a:ext cx="3200400" cy="1139825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Iguaninae</a:t>
            </a:r>
          </a:p>
        </p:txBody>
      </p:sp>
      <p:pic>
        <p:nvPicPr>
          <p:cNvPr id="50179" name="Picture 2" descr="http://upload.wikimedia.org/wikipedia/commons/c/c6/Common_chuckwa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0900"/>
            <a:ext cx="3556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46313" y="457200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charset="0"/>
              </a:rPr>
              <a:t>Sauromalus ater</a:t>
            </a:r>
          </a:p>
        </p:txBody>
      </p:sp>
      <p:pic>
        <p:nvPicPr>
          <p:cNvPr id="50181" name="Picture 4" descr="http://biology.ucr.edu/photo_gallery/Dipso_dorsalis_whole_1_7_April_2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66700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6678614" y="2297114"/>
            <a:ext cx="239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charset="0"/>
              </a:rPr>
              <a:t>Dipsosaurus dorsalis </a:t>
            </a:r>
          </a:p>
        </p:txBody>
      </p:sp>
    </p:spTree>
    <p:extLst>
      <p:ext uri="{BB962C8B-B14F-4D97-AF65-F5344CB8AC3E}">
        <p14:creationId xmlns:p14="http://schemas.microsoft.com/office/powerpoint/2010/main" val="98226820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9525000" cy="86518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Scales &amp; Skin Shedding</a:t>
            </a:r>
          </a:p>
        </p:txBody>
      </p:sp>
      <p:pic>
        <p:nvPicPr>
          <p:cNvPr id="14339" name="Picture 6" descr="EDB2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939" r="15704" b="7430"/>
          <a:stretch>
            <a:fillRect/>
          </a:stretch>
        </p:blipFill>
        <p:spPr bwMode="auto">
          <a:xfrm>
            <a:off x="7620000" y="762000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squam s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600"/>
            <a:ext cx="8543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25788" y="2971801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Shedding Skin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(during shedding)</a:t>
            </a: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32273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4" y="762000"/>
            <a:ext cx="27257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19801" y="2895600"/>
            <a:ext cx="4352925" cy="396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charset="0"/>
            </a:endParaRPr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2895601" y="3925888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Normal Skin Structure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(after shedding)</a:t>
            </a:r>
          </a:p>
        </p:txBody>
      </p:sp>
      <p:cxnSp>
        <p:nvCxnSpPr>
          <p:cNvPr id="14346" name="Straight Arrow Connector 7"/>
          <p:cNvCxnSpPr>
            <a:cxnSpLocks noChangeShapeType="1"/>
          </p:cNvCxnSpPr>
          <p:nvPr/>
        </p:nvCxnSpPr>
        <p:spPr bwMode="auto">
          <a:xfrm>
            <a:off x="4116388" y="4572000"/>
            <a:ext cx="0" cy="304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cxnSpLocks noChangeShapeType="1"/>
            <a:stCxn id="2" idx="3"/>
          </p:cNvCxnSpPr>
          <p:nvPr/>
        </p:nvCxnSpPr>
        <p:spPr bwMode="auto">
          <a:xfrm>
            <a:off x="5106988" y="3295650"/>
            <a:ext cx="68421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Picture 4" descr="A close up of a turtle shell&#10;&#10;AI-generated content may be incorrect.">
            <a:extLst>
              <a:ext uri="{FF2B5EF4-FFF2-40B4-BE49-F238E27FC236}">
                <a16:creationId xmlns:a16="http://schemas.microsoft.com/office/drawing/2014/main" id="{30A09609-EBF0-732A-EC5D-029E2AF58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" y="3151188"/>
            <a:ext cx="2590535" cy="14566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Iguana iguana</a:t>
            </a:r>
          </a:p>
        </p:txBody>
      </p:sp>
      <p:pic>
        <p:nvPicPr>
          <p:cNvPr id="51203" name="Picture 2" descr="http://upload.wikimedia.org/wikipedia/commons/7/74/Green_Iguana_Palo_Ver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1655764"/>
            <a:ext cx="7464425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8527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orytophaninae-Crotaphytina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6" y="-26988"/>
            <a:ext cx="3070225" cy="340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http://www.naturephoto-cz.eu/pic/sevcik/basiliscus-plumifrons--_DSC9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3352800"/>
            <a:ext cx="54340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2"/>
          <p:cNvSpPr>
            <a:spLocks noChangeArrowheads="1"/>
          </p:cNvSpPr>
          <p:nvPr/>
        </p:nvSpPr>
        <p:spPr bwMode="auto">
          <a:xfrm>
            <a:off x="5562600" y="2819401"/>
            <a:ext cx="155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cs typeface="Arial" charset="0"/>
              </a:rPr>
              <a:t>Basiliscus</a:t>
            </a:r>
            <a:endParaRPr lang="en-US" altLang="en-US" sz="2400">
              <a:cs typeface="Arial" charset="0"/>
            </a:endParaRPr>
          </a:p>
        </p:txBody>
      </p:sp>
      <p:pic>
        <p:nvPicPr>
          <p:cNvPr id="1026" name="Picture 2" descr="https://i.ytimg.com/vi/PgSvN70lJ6w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8820"/>
          <a:stretch/>
        </p:blipFill>
        <p:spPr bwMode="auto">
          <a:xfrm>
            <a:off x="1524000" y="0"/>
            <a:ext cx="4343400" cy="27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Corytophaninae-Crotaphytina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/>
          <a:stretch>
            <a:fillRect/>
          </a:stretch>
        </p:blipFill>
        <p:spPr bwMode="auto">
          <a:xfrm>
            <a:off x="7058026" y="20638"/>
            <a:ext cx="32432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http://farm2.static.flickr.com/1396/1184374438_86972543f6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/>
          <a:stretch>
            <a:fillRect/>
          </a:stretch>
        </p:blipFill>
        <p:spPr bwMode="auto">
          <a:xfrm>
            <a:off x="1697831" y="1819276"/>
            <a:ext cx="5138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1697831" y="5486401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 err="1">
                <a:solidFill>
                  <a:schemeClr val="bg1"/>
                </a:solidFill>
                <a:latin typeface="+mn-lt"/>
                <a:ea typeface="+mn-ea"/>
              </a:rPr>
              <a:t>Crotaphytus</a:t>
            </a:r>
            <a:r>
              <a:rPr lang="en-US" sz="1800" i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+mn-lt"/>
                <a:ea typeface="+mn-ea"/>
              </a:rPr>
              <a:t>collaris</a:t>
            </a:r>
            <a:endParaRPr lang="en-US" sz="1800" i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6086" name="TextBox 8"/>
          <p:cNvSpPr txBox="1">
            <a:spLocks noChangeArrowheads="1"/>
          </p:cNvSpPr>
          <p:nvPr/>
        </p:nvSpPr>
        <p:spPr bwMode="auto">
          <a:xfrm>
            <a:off x="6553200" y="63960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itchFamily="18" charset="0"/>
                <a:cs typeface="Arial" charset="0"/>
              </a:rPr>
              <a:t>Gambelia wislizenii</a:t>
            </a:r>
            <a:endParaRPr lang="en-US" altLang="en-US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46087" name="Picture 9" descr="http://richard-seaman.com/Reptiles/Usa/Nevada/ValleyOfFire/FemaleLongNosedLeopardLiz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b="17989"/>
          <a:stretch>
            <a:fillRect/>
          </a:stretch>
        </p:blipFill>
        <p:spPr bwMode="auto">
          <a:xfrm>
            <a:off x="5943600" y="3497264"/>
            <a:ext cx="47244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133600" y="381000"/>
            <a:ext cx="40386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b="1" kern="0" dirty="0" err="1">
                <a:solidFill>
                  <a:schemeClr val="tx1"/>
                </a:solidFill>
              </a:rPr>
              <a:t>Crptaphytidae</a:t>
            </a:r>
            <a:endParaRPr lang="en-US" altLang="en-US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http://dwrcdc.nr.utah.gov/rsgis2/images/Photos/gambwis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2327" r="32642" b="20888"/>
          <a:stretch>
            <a:fillRect/>
          </a:stretch>
        </p:blipFill>
        <p:spPr bwMode="auto">
          <a:xfrm>
            <a:off x="6096000" y="896938"/>
            <a:ext cx="447833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6305550" y="4873625"/>
            <a:ext cx="40576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i="1" dirty="0" err="1">
                <a:latin typeface="+mn-lt"/>
                <a:ea typeface="+mn-ea"/>
              </a:rPr>
              <a:t>Gambelia</a:t>
            </a:r>
            <a:r>
              <a:rPr lang="en-US" sz="3000" i="1" dirty="0">
                <a:latin typeface="+mn-lt"/>
                <a:ea typeface="+mn-ea"/>
              </a:rPr>
              <a:t> </a:t>
            </a:r>
            <a:r>
              <a:rPr lang="en-US" sz="3000" i="1" dirty="0" err="1">
                <a:latin typeface="+mn-lt"/>
                <a:ea typeface="+mn-ea"/>
              </a:rPr>
              <a:t>wislizenii</a:t>
            </a:r>
            <a:endParaRPr lang="en-US" sz="3000" dirty="0">
              <a:latin typeface="+mn-lt"/>
              <a:ea typeface="+mn-ea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62" y="0"/>
            <a:ext cx="4648200" cy="685800"/>
          </a:xfrm>
        </p:spPr>
        <p:txBody>
          <a:bodyPr/>
          <a:lstStyle/>
          <a:p>
            <a:r>
              <a:rPr lang="en-US" altLang="en-US" sz="4000" dirty="0" err="1">
                <a:solidFill>
                  <a:schemeClr val="tx1"/>
                </a:solidFill>
              </a:rPr>
              <a:t>Phrynosomatidae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 bwMode="auto">
          <a:xfrm>
            <a:off x="76200" y="688312"/>
            <a:ext cx="4704962" cy="43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 descr="http://uts.cc.utexas.edu/~varanus/Phrynosoma.JPG">
            <a:extLst>
              <a:ext uri="{FF2B5EF4-FFF2-40B4-BE49-F238E27FC236}">
                <a16:creationId xmlns:a16="http://schemas.microsoft.com/office/drawing/2014/main" id="{F98615C6-D2ED-CADD-E93D-1FB68A6E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32" y="4267200"/>
            <a:ext cx="3567317" cy="26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http://johnbokma.com/mexit/2006/12/31/spiny-lizard-sceloporus-species-in-hand-close-up.jpg">
            <a:extLst>
              <a:ext uri="{FF2B5EF4-FFF2-40B4-BE49-F238E27FC236}">
                <a16:creationId xmlns:a16="http://schemas.microsoft.com/office/drawing/2014/main" id="{5423E755-FC55-B95E-44EB-D344128C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"/>
          <a:stretch>
            <a:fillRect/>
          </a:stretch>
        </p:blipFill>
        <p:spPr bwMode="auto">
          <a:xfrm>
            <a:off x="8298700" y="1041626"/>
            <a:ext cx="3810751" cy="288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68DF8-66DD-D7D4-A176-2EC49AD6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26835"/>
            <a:ext cx="4184651" cy="295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A09E191-CCCC-7D5C-E7D0-E6580E89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36" y="1345146"/>
            <a:ext cx="3732632" cy="261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96D83-8BC1-AF3D-5BCC-11F295A49071}"/>
              </a:ext>
            </a:extLst>
          </p:cNvPr>
          <p:cNvSpPr txBox="1"/>
          <p:nvPr/>
        </p:nvSpPr>
        <p:spPr>
          <a:xfrm>
            <a:off x="195303" y="5181600"/>
            <a:ext cx="344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US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and spiny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Stout body and short tail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1"/>
            <a:ext cx="3962400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7" descr="http://uts.cc.utexas.edu/~varanus/Phrynoso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2026"/>
            <a:ext cx="4572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1524000" y="6488114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charset="0"/>
              </a:rPr>
              <a:t>Phrynosoma cornutum</a:t>
            </a:r>
          </a:p>
        </p:txBody>
      </p:sp>
      <p:pic>
        <p:nvPicPr>
          <p:cNvPr id="53253" name="Picture 9" descr="http://johnbokma.com/mexit/2006/12/31/spiny-lizard-sceloporus-species-in-hand-close-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"/>
          <a:stretch>
            <a:fillRect/>
          </a:stretch>
        </p:blipFill>
        <p:spPr bwMode="auto">
          <a:xfrm>
            <a:off x="5994400" y="0"/>
            <a:ext cx="4679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8367714" y="3170239"/>
            <a:ext cx="230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charset="0"/>
              </a:rPr>
              <a:t>Sceloporus serrifer</a:t>
            </a:r>
          </a:p>
        </p:txBody>
      </p:sp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4" y="3543300"/>
            <a:ext cx="4687887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980114" y="6488114"/>
            <a:ext cx="284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charset="0"/>
              </a:rPr>
              <a:t>Sceloporus occidentalis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9601200" y="2286000"/>
            <a:ext cx="914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charset="0"/>
                <a:hlinkClick r:id="rId2"/>
              </a:rPr>
              <a:t>http://www.youtube.com/watch?v=gEl6TXrkZnk</a:t>
            </a:r>
            <a:r>
              <a:rPr lang="en-US" altLang="en-US" sz="1800" dirty="0">
                <a:cs typeface="Arial" charset="0"/>
              </a:rPr>
              <a:t> 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8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1094790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4026"/>
            <a:ext cx="9144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4724400" y="76200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Evolution of Horn Length</a:t>
            </a:r>
          </a:p>
        </p:txBody>
      </p:sp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1600201" y="87313"/>
            <a:ext cx="2301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charset="0"/>
              </a:rPr>
              <a:t>Young &amp; Brodie, 2004. Science</a:t>
            </a:r>
          </a:p>
        </p:txBody>
      </p:sp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1611313" y="3794126"/>
            <a:ext cx="1600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>
              <a:spcBef>
                <a:spcPct val="0"/>
              </a:spcBef>
              <a:buNone/>
            </a:pPr>
            <a:r>
              <a:rPr lang="en-US" altLang="en-US" sz="1200" i="1">
                <a:cs typeface="Arial" charset="0"/>
              </a:rPr>
              <a:t>Phrynosoma macalli</a:t>
            </a:r>
            <a:endParaRPr lang="en-US" altLang="en-US" sz="1200"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1936" b="3751"/>
          <a:stretch>
            <a:fillRect/>
          </a:stretch>
        </p:blipFill>
        <p:spPr bwMode="auto">
          <a:xfrm>
            <a:off x="6251575" y="590551"/>
            <a:ext cx="443388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844925"/>
            <a:ext cx="443388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078288" cy="609600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</a:rPr>
              <a:t>Phrynosomatinae</a:t>
            </a:r>
          </a:p>
        </p:txBody>
      </p:sp>
      <p:pic>
        <p:nvPicPr>
          <p:cNvPr id="56323" name="Picture 6" descr="EDB2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4429" r="5159" b="8768"/>
          <a:stretch>
            <a:fillRect/>
          </a:stretch>
        </p:blipFill>
        <p:spPr bwMode="auto">
          <a:xfrm>
            <a:off x="1600201" y="928688"/>
            <a:ext cx="464026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7" descr="EDB2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21693" r="6526" b="7259"/>
          <a:stretch>
            <a:fillRect/>
          </a:stretch>
        </p:blipFill>
        <p:spPr bwMode="auto">
          <a:xfrm>
            <a:off x="5424488" y="3810001"/>
            <a:ext cx="4938712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 descr="EDB25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5331" r="22650" b="7259"/>
          <a:stretch>
            <a:fillRect/>
          </a:stretch>
        </p:blipFill>
        <p:spPr bwMode="auto">
          <a:xfrm>
            <a:off x="1865314" y="3810001"/>
            <a:ext cx="35591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10"/>
          <p:cNvSpPr>
            <a:spLocks noChangeArrowheads="1"/>
          </p:cNvSpPr>
          <p:nvPr/>
        </p:nvSpPr>
        <p:spPr bwMode="auto">
          <a:xfrm>
            <a:off x="1617663" y="939800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cs typeface="Arial" charset="0"/>
              </a:rPr>
              <a:t>Urosaurus graciosus</a:t>
            </a:r>
            <a:endParaRPr lang="en-US" altLang="en-US" sz="1400" b="1" i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327" name="Rectangle 11"/>
          <p:cNvSpPr>
            <a:spLocks noChangeArrowheads="1"/>
          </p:cNvSpPr>
          <p:nvPr/>
        </p:nvSpPr>
        <p:spPr bwMode="auto">
          <a:xfrm>
            <a:off x="8485188" y="6073776"/>
            <a:ext cx="1358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Uma notata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328" name="Rectangle 12"/>
          <p:cNvSpPr>
            <a:spLocks noChangeArrowheads="1"/>
          </p:cNvSpPr>
          <p:nvPr/>
        </p:nvSpPr>
        <p:spPr bwMode="auto">
          <a:xfrm>
            <a:off x="4056063" y="6378576"/>
            <a:ext cx="1358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Uma notata</a:t>
            </a:r>
          </a:p>
        </p:txBody>
      </p:sp>
      <p:pic>
        <p:nvPicPr>
          <p:cNvPr id="56329" name="Picture 15" descr="EDB6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t="9619" r="6419" b="5630"/>
          <a:stretch>
            <a:fillRect/>
          </a:stretch>
        </p:blipFill>
        <p:spPr bwMode="auto">
          <a:xfrm>
            <a:off x="6240464" y="928689"/>
            <a:ext cx="4287837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Rectangle 16"/>
          <p:cNvSpPr>
            <a:spLocks noChangeArrowheads="1"/>
          </p:cNvSpPr>
          <p:nvPr/>
        </p:nvSpPr>
        <p:spPr bwMode="auto">
          <a:xfrm>
            <a:off x="8258175" y="914400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cs typeface="Arial" charset="0"/>
              </a:rPr>
              <a:t>Urosaurus graciosus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685800"/>
          </a:xfrm>
        </p:spPr>
        <p:txBody>
          <a:bodyPr/>
          <a:lstStyle/>
          <a:p>
            <a:r>
              <a:rPr lang="en-US" altLang="en-US" i="1"/>
              <a:t>Uta stansburiana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38238"/>
            <a:ext cx="8153400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8426"/>
            <a:ext cx="859155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4191000" cy="838200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Hemipenes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3" b="37199"/>
          <a:stretch>
            <a:fillRect/>
          </a:stretch>
        </p:blipFill>
        <p:spPr bwMode="auto">
          <a:xfrm>
            <a:off x="6962776" y="-33338"/>
            <a:ext cx="37052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3527" r="36743" b="8817"/>
          <a:stretch>
            <a:fillRect/>
          </a:stretch>
        </p:blipFill>
        <p:spPr bwMode="auto">
          <a:xfrm>
            <a:off x="1524000" y="5300664"/>
            <a:ext cx="243840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6"/>
          <a:stretch>
            <a:fillRect/>
          </a:stretch>
        </p:blipFill>
        <p:spPr bwMode="auto">
          <a:xfrm>
            <a:off x="5105400" y="5283200"/>
            <a:ext cx="25146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4" y="5300664"/>
            <a:ext cx="2376487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7272338" y="1374775"/>
            <a:ext cx="12620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Lacertidae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1671638" y="4824414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Colubridae</a:t>
            </a:r>
          </a:p>
        </p:txBody>
      </p: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5192714" y="4824414"/>
            <a:ext cx="903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Boidae</a:t>
            </a:r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7454900" y="4824414"/>
            <a:ext cx="115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Viperidae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3200400" cy="990600"/>
          </a:xfrm>
        </p:spPr>
        <p:txBody>
          <a:bodyPr/>
          <a:lstStyle/>
          <a:p>
            <a:pPr eaLnBrk="1" hangingPunct="1"/>
            <a:r>
              <a:rPr lang="en-US" altLang="en-US" sz="3600" dirty="0" err="1">
                <a:solidFill>
                  <a:schemeClr val="tx1"/>
                </a:solidFill>
              </a:rPr>
              <a:t>Dactyloidae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pic>
        <p:nvPicPr>
          <p:cNvPr id="58371" name="Picture 1028" descr="Polychrotin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7" y="838200"/>
            <a:ext cx="3048000" cy="370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farm1.static.flickr.com/205/492687664_8e215e3e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6" y="1"/>
            <a:ext cx="3638549" cy="24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kingsnake.com/westindian/anolisoculatusmontanus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499" y="1"/>
            <a:ext cx="35215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53012-B231-691C-85CA-160BACE77011}"/>
              </a:ext>
            </a:extLst>
          </p:cNvPr>
          <p:cNvSpPr txBox="1"/>
          <p:nvPr/>
        </p:nvSpPr>
        <p:spPr>
          <a:xfrm>
            <a:off x="570799" y="4876800"/>
            <a:ext cx="344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Dewlap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Setae on 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Diurnal and arboreal</a:t>
            </a:r>
          </a:p>
        </p:txBody>
      </p:sp>
      <p:pic>
        <p:nvPicPr>
          <p:cNvPr id="6" name="Picture 5" descr="A diagram of lizards and trees&#10;&#10;Description automatically generated">
            <a:extLst>
              <a:ext uri="{FF2B5EF4-FFF2-40B4-BE49-F238E27FC236}">
                <a16:creationId xmlns:a16="http://schemas.microsoft.com/office/drawing/2014/main" id="{76F35C05-88CE-0FA6-C511-BD728B239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6" y="2514600"/>
            <a:ext cx="6172200" cy="4629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524990" y="164896"/>
            <a:ext cx="3657600" cy="6858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Gekkonidae</a:t>
            </a:r>
          </a:p>
        </p:txBody>
      </p:sp>
      <p:pic>
        <p:nvPicPr>
          <p:cNvPr id="62467" name="Picture 6" descr="Savit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32845" r="6042" b="15108"/>
          <a:stretch>
            <a:fillRect/>
          </a:stretch>
        </p:blipFill>
        <p:spPr bwMode="auto">
          <a:xfrm>
            <a:off x="7042069" y="35721"/>
            <a:ext cx="5129833" cy="249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78" y="4000129"/>
            <a:ext cx="2627313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0"/>
          <a:stretch>
            <a:fillRect/>
          </a:stretch>
        </p:blipFill>
        <p:spPr bwMode="auto">
          <a:xfrm>
            <a:off x="8458200" y="2736057"/>
            <a:ext cx="35179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 descr="GR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0931" r="1170" b="2411"/>
          <a:stretch>
            <a:fillRect/>
          </a:stretch>
        </p:blipFill>
        <p:spPr bwMode="auto">
          <a:xfrm>
            <a:off x="381000" y="1161679"/>
            <a:ext cx="6400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96BE8-9CC9-4F91-22B2-9B21D2866CE0}"/>
              </a:ext>
            </a:extLst>
          </p:cNvPr>
          <p:cNvSpPr txBox="1"/>
          <p:nvPr/>
        </p:nvSpPr>
        <p:spPr>
          <a:xfrm>
            <a:off x="383968" y="4146453"/>
            <a:ext cx="4569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1000+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Toe pads with extensive setae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 clutches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Lost eyelid (clear scale)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5" descr="EDB664">
            <a:extLst>
              <a:ext uri="{FF2B5EF4-FFF2-40B4-BE49-F238E27FC236}">
                <a16:creationId xmlns:a16="http://schemas.microsoft.com/office/drawing/2014/main" id="{2BAE1895-2F4F-F1F0-AA64-0EE16861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8728" r="4211" b="17117"/>
          <a:stretch>
            <a:fillRect/>
          </a:stretch>
        </p:blipFill>
        <p:spPr bwMode="auto">
          <a:xfrm>
            <a:off x="8887032" y="5194289"/>
            <a:ext cx="2921000" cy="160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3810000" cy="762000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</a:rPr>
              <a:t>Gekkonidae</a:t>
            </a:r>
          </a:p>
        </p:txBody>
      </p:sp>
      <p:pic>
        <p:nvPicPr>
          <p:cNvPr id="64515" name="Picture 3" descr="EDB2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781" r="9685" b="6798"/>
          <a:stretch>
            <a:fillRect/>
          </a:stretch>
        </p:blipFill>
        <p:spPr bwMode="auto">
          <a:xfrm>
            <a:off x="5922963" y="465138"/>
            <a:ext cx="4768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EDB6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8728" r="4211" b="17117"/>
          <a:stretch>
            <a:fillRect/>
          </a:stretch>
        </p:blipFill>
        <p:spPr bwMode="auto">
          <a:xfrm>
            <a:off x="1524000" y="4560888"/>
            <a:ext cx="4216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EDB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779" r="6105" b="6490"/>
          <a:stretch>
            <a:fillRect/>
          </a:stretch>
        </p:blipFill>
        <p:spPr bwMode="auto">
          <a:xfrm>
            <a:off x="1524000" y="1530350"/>
            <a:ext cx="42164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1589089" y="1530351"/>
            <a:ext cx="1914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Ptychozoon kuhli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9226550" y="533400"/>
            <a:ext cx="144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Gecko gecko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520" name="Rectangle 10"/>
          <p:cNvSpPr>
            <a:spLocks noChangeArrowheads="1"/>
          </p:cNvSpPr>
          <p:nvPr/>
        </p:nvSpPr>
        <p:spPr bwMode="auto">
          <a:xfrm>
            <a:off x="1524001" y="4586289"/>
            <a:ext cx="1914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Ptychozoon kuhli</a:t>
            </a:r>
          </a:p>
        </p:txBody>
      </p:sp>
      <p:pic>
        <p:nvPicPr>
          <p:cNvPr id="64521" name="Picture 4" descr="EDB6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2480" r="8211" b="7648"/>
          <a:stretch>
            <a:fillRect/>
          </a:stretch>
        </p:blipFill>
        <p:spPr bwMode="auto">
          <a:xfrm>
            <a:off x="5911850" y="3806826"/>
            <a:ext cx="47561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Rectangle 6"/>
          <p:cNvSpPr>
            <a:spLocks noChangeArrowheads="1"/>
          </p:cNvSpPr>
          <p:nvPr/>
        </p:nvSpPr>
        <p:spPr bwMode="auto">
          <a:xfrm>
            <a:off x="5930901" y="3813175"/>
            <a:ext cx="2182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000000"/>
                </a:solidFill>
                <a:cs typeface="Arial" charset="0"/>
              </a:rPr>
              <a:t>Teratoscincus scincus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esi-topics.com/fmf/2008/january08-KellarAutumnF2-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0591800" cy="65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0238" y="471489"/>
            <a:ext cx="8175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Setae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4876800"/>
            <a:ext cx="1447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Spatulae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647700"/>
            <a:ext cx="121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Scansors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cxnSp>
        <p:nvCxnSpPr>
          <p:cNvPr id="67591" name="Straight Arrow Connector 2"/>
          <p:cNvCxnSpPr>
            <a:cxnSpLocks noChangeShapeType="1"/>
          </p:cNvCxnSpPr>
          <p:nvPr/>
        </p:nvCxnSpPr>
        <p:spPr bwMode="auto">
          <a:xfrm>
            <a:off x="8658226" y="841375"/>
            <a:ext cx="409575" cy="4587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2" name="Straight Arrow Connector 8"/>
          <p:cNvCxnSpPr>
            <a:cxnSpLocks noChangeShapeType="1"/>
            <a:stCxn id="4" idx="2"/>
          </p:cNvCxnSpPr>
          <p:nvPr/>
        </p:nvCxnSpPr>
        <p:spPr bwMode="auto">
          <a:xfrm flipH="1">
            <a:off x="8250238" y="841376"/>
            <a:ext cx="408781" cy="182562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622"/>
            <a:ext cx="5029200" cy="42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319"/>
            <a:ext cx="80676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876300" y="152400"/>
            <a:ext cx="2971800" cy="8382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</a:rPr>
              <a:t>Scincidae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74756" name="Picture 5" descr="http://www.hr-rna.com/RNA/images/Reptiles%20and%20Amphibs/Five%20lined%20skink%20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>
            <a:fillRect/>
          </a:stretch>
        </p:blipFill>
        <p:spPr bwMode="auto">
          <a:xfrm>
            <a:off x="8912584" y="-8906"/>
            <a:ext cx="3278426" cy="313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Efasciatuseg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41" y="3154753"/>
            <a:ext cx="3769569" cy="246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2EC24-7E17-3AED-FED8-BACDCA328699}"/>
              </a:ext>
            </a:extLst>
          </p:cNvPr>
          <p:cNvSpPr txBox="1"/>
          <p:nvPr/>
        </p:nvSpPr>
        <p:spPr>
          <a:xfrm>
            <a:off x="383968" y="4146453"/>
            <a:ext cx="4569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1600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45% viviparous with complex placenta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Smooth shiny cycloid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Limb reduction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 descr="http://www.virginiaherpetologicalsociety.com/reptiles/lizards/broad-head-skink/Broadhead%20Skink%20%28Eumeces%20laticeps%29001%20copy.jpg">
            <a:extLst>
              <a:ext uri="{FF2B5EF4-FFF2-40B4-BE49-F238E27FC236}">
                <a16:creationId xmlns:a16="http://schemas.microsoft.com/office/drawing/2014/main" id="{B7A27E81-B85F-4182-0DC8-F03D99BE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36" y="4608943"/>
            <a:ext cx="3163064" cy="21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virginiaherpetologicalsociety.com/reptiles/lizards/broad-head-skink/Broadhead%20Skink%20%28Eumeces%20laticeps%29001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0674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http://www.bearriverranch.com/Animals/images/Lizard_Five_Lined_Sk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6" y="3028950"/>
            <a:ext cx="60674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8001000" y="838201"/>
            <a:ext cx="2262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Broad headed skink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(</a:t>
            </a:r>
            <a:r>
              <a:rPr lang="en-US" altLang="en-US" sz="1800" i="1">
                <a:cs typeface="Arial" charset="0"/>
              </a:rPr>
              <a:t>Plestiodon laticeps</a:t>
            </a:r>
            <a:r>
              <a:rPr lang="en-US" altLang="en-US" sz="1800">
                <a:cs typeface="Arial" charset="0"/>
              </a:rPr>
              <a:t>)</a:t>
            </a:r>
          </a:p>
        </p:txBody>
      </p:sp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2133600" y="6211888"/>
            <a:ext cx="233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Five lined skink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(</a:t>
            </a:r>
            <a:r>
              <a:rPr lang="en-US" altLang="en-US" sz="1800" i="1">
                <a:cs typeface="Arial" charset="0"/>
              </a:rPr>
              <a:t>Plestiodon faciatus</a:t>
            </a:r>
            <a:r>
              <a:rPr lang="en-US" altLang="en-US" sz="1800">
                <a:cs typeface="Arial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b="18879"/>
          <a:stretch/>
        </p:blipFill>
        <p:spPr bwMode="auto">
          <a:xfrm>
            <a:off x="101600" y="1276918"/>
            <a:ext cx="3098800" cy="283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4419600" cy="838200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</a:rPr>
              <a:t>Helodermatidae</a:t>
            </a:r>
          </a:p>
        </p:txBody>
      </p:sp>
      <p:pic>
        <p:nvPicPr>
          <p:cNvPr id="80900" name="Picture 3" descr="EDB23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9346" r="2948" b="27644"/>
          <a:stretch>
            <a:fillRect/>
          </a:stretch>
        </p:blipFill>
        <p:spPr bwMode="auto">
          <a:xfrm>
            <a:off x="6859588" y="4275137"/>
            <a:ext cx="53324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 descr="EDB2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6248" r="3789" b="5252"/>
          <a:stretch>
            <a:fillRect/>
          </a:stretch>
        </p:blipFill>
        <p:spPr bwMode="auto">
          <a:xfrm>
            <a:off x="3962400" y="1080015"/>
            <a:ext cx="3506787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5" descr="EDB23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6" t="24481" r="23367" b="3860"/>
          <a:stretch>
            <a:fillRect/>
          </a:stretch>
        </p:blipFill>
        <p:spPr bwMode="auto">
          <a:xfrm>
            <a:off x="3423443" y="3578225"/>
            <a:ext cx="3363913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6" descr="EDB38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1005" r="11159" b="9270"/>
          <a:stretch>
            <a:fillRect/>
          </a:stretch>
        </p:blipFill>
        <p:spPr bwMode="auto">
          <a:xfrm>
            <a:off x="7978775" y="76200"/>
            <a:ext cx="41116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8153400" y="211137"/>
            <a:ext cx="2090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cs typeface="Arial" charset="0"/>
              </a:rPr>
              <a:t>Heloderma suspectum</a:t>
            </a:r>
            <a:endParaRPr lang="en-US" altLang="en-US" sz="1800" dirty="0">
              <a:cs typeface="Arial" charset="0"/>
            </a:endParaRPr>
          </a:p>
        </p:txBody>
      </p:sp>
      <p:sp>
        <p:nvSpPr>
          <p:cNvPr id="80905" name="Rectangle 7"/>
          <p:cNvSpPr>
            <a:spLocks noChangeArrowheads="1"/>
          </p:cNvSpPr>
          <p:nvPr/>
        </p:nvSpPr>
        <p:spPr bwMode="auto">
          <a:xfrm>
            <a:off x="8385176" y="6476999"/>
            <a:ext cx="1933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cs typeface="Arial" charset="0"/>
              </a:rPr>
              <a:t>Heloderma horridum</a:t>
            </a:r>
            <a:endParaRPr lang="en-US" altLang="en-US" sz="1800"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B1B21-CF62-6BC9-48AA-01EB1357DCB2}"/>
              </a:ext>
            </a:extLst>
          </p:cNvPr>
          <p:cNvSpPr txBox="1"/>
          <p:nvPr/>
        </p:nvSpPr>
        <p:spPr>
          <a:xfrm>
            <a:off x="101600" y="4146453"/>
            <a:ext cx="3251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 US &amp;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Dermal osteoderms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Mandibular venom gland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29000"/>
                </a:solidFill>
              </a:rPr>
              <a:t>Predators 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067A-DD6B-D2BF-9E5D-1AB26229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rawing of a dinosaur's jaw&#10;&#10;Description automatically generated">
            <a:extLst>
              <a:ext uri="{FF2B5EF4-FFF2-40B4-BE49-F238E27FC236}">
                <a16:creationId xmlns:a16="http://schemas.microsoft.com/office/drawing/2014/main" id="{83C72F7B-EF1A-0ED7-6902-CFCB06EA4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6" y="0"/>
            <a:ext cx="7293864" cy="5470398"/>
          </a:xfrm>
        </p:spPr>
      </p:pic>
      <p:pic>
        <p:nvPicPr>
          <p:cNvPr id="6" name="Picture 5" descr="A hand holding a lizard with its mouth open&#10;&#10;Description automatically generated">
            <a:extLst>
              <a:ext uri="{FF2B5EF4-FFF2-40B4-BE49-F238E27FC236}">
                <a16:creationId xmlns:a16="http://schemas.microsoft.com/office/drawing/2014/main" id="{B2626376-4D12-73B2-2A9D-BB0A9C4B1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4187791" cy="3802515"/>
          </a:xfrm>
          <a:prstGeom prst="rect">
            <a:avLst/>
          </a:prstGeom>
        </p:spPr>
      </p:pic>
      <p:pic>
        <p:nvPicPr>
          <p:cNvPr id="8" name="Picture 7" descr="A diagram of a tooth&#10;&#10;Description automatically generated">
            <a:extLst>
              <a:ext uri="{FF2B5EF4-FFF2-40B4-BE49-F238E27FC236}">
                <a16:creationId xmlns:a16="http://schemas.microsoft.com/office/drawing/2014/main" id="{8A4FA21B-7EC4-A30C-9D2C-5CEDF9CFE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/>
        </p:blipFill>
        <p:spPr>
          <a:xfrm>
            <a:off x="373083" y="4267199"/>
            <a:ext cx="4046517" cy="25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043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81" y="-75210"/>
            <a:ext cx="405288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56" y="2434627"/>
            <a:ext cx="405447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2667000" cy="609600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</a:rPr>
              <a:t>Varanidae</a:t>
            </a:r>
          </a:p>
        </p:txBody>
      </p:sp>
      <p:pic>
        <p:nvPicPr>
          <p:cNvPr id="81925" name="Picture 4" descr="gigant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83" y="4497388"/>
            <a:ext cx="3854456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6111266" y="4520149"/>
            <a:ext cx="177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cs typeface="Arial" charset="0"/>
              </a:rPr>
              <a:t>Varanus giganteus</a:t>
            </a:r>
          </a:p>
        </p:txBody>
      </p:sp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98" y="1015999"/>
            <a:ext cx="4729162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80" y="5101627"/>
            <a:ext cx="2495550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92" y="5201641"/>
            <a:ext cx="1500188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7943055" y="6397028"/>
            <a:ext cx="1420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charset="0"/>
              </a:rPr>
              <a:t>Fry et al. PNAS</a:t>
            </a:r>
          </a:p>
        </p:txBody>
      </p:sp>
      <p:sp>
        <p:nvSpPr>
          <p:cNvPr id="81931" name="Rectangle 8"/>
          <p:cNvSpPr>
            <a:spLocks noChangeArrowheads="1"/>
          </p:cNvSpPr>
          <p:nvPr/>
        </p:nvSpPr>
        <p:spPr bwMode="auto">
          <a:xfrm>
            <a:off x="9887743" y="2434627"/>
            <a:ext cx="2081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  <a:cs typeface="Arial" charset="0"/>
              </a:rPr>
              <a:t>Varanus komodoensis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EDE41-84E3-3948-7A3D-EDBFD53566DD}"/>
              </a:ext>
            </a:extLst>
          </p:cNvPr>
          <p:cNvSpPr txBox="1"/>
          <p:nvPr/>
        </p:nvSpPr>
        <p:spPr>
          <a:xfrm>
            <a:off x="168456" y="4039798"/>
            <a:ext cx="385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Long forked tongue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Characteristic body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Active diurnal predators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9B09"/>
                </a:solidFill>
              </a:rPr>
              <a:t>How kill prey?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Largest living species (3m)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4" descr="Aal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45256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3733800" cy="6858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</a:rPr>
              <a:t>Amphisbaenia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83973" name="Picture 8" descr="Afuligin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74256"/>
            <a:ext cx="41751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/>
          <a:stretch>
            <a:fillRect/>
          </a:stretch>
        </p:blipFill>
        <p:spPr bwMode="auto">
          <a:xfrm>
            <a:off x="3720976" y="3574256"/>
            <a:ext cx="4203824" cy="31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74E5A570-5E43-DFEA-B674-5B5AC9269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57150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B429E-EB0A-9EC2-AB3D-091F949D6565}"/>
              </a:ext>
            </a:extLst>
          </p:cNvPr>
          <p:cNvSpPr txBox="1"/>
          <p:nvPr/>
        </p:nvSpPr>
        <p:spPr>
          <a:xfrm>
            <a:off x="92075" y="3941232"/>
            <a:ext cx="37646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206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Fossorial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Limbless or back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Heavily annulated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eyes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Skull shape unique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6 families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18999" r="7690" b="8688"/>
          <a:stretch>
            <a:fillRect/>
          </a:stretch>
        </p:blipFill>
        <p:spPr bwMode="auto">
          <a:xfrm>
            <a:off x="4064000" y="3276600"/>
            <a:ext cx="6604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315200" y="1066800"/>
            <a:ext cx="3429000" cy="838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Hemipenes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22858" r="1740" b="3094"/>
          <a:stretch>
            <a:fillRect/>
          </a:stretch>
        </p:blipFill>
        <p:spPr bwMode="auto">
          <a:xfrm>
            <a:off x="1524000" y="0"/>
            <a:ext cx="57912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238"/>
          <a:stretch>
            <a:fillRect/>
          </a:stretch>
        </p:blipFill>
        <p:spPr bwMode="auto">
          <a:xfrm>
            <a:off x="1524000" y="3276600"/>
            <a:ext cx="23431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53D4A-788B-6105-3E5C-29D346A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3886200" cy="1143000"/>
          </a:xfrm>
        </p:spPr>
        <p:txBody>
          <a:bodyPr/>
          <a:lstStyle/>
          <a:p>
            <a:r>
              <a:rPr lang="en-US" dirty="0"/>
              <a:t>Extremely unique skulls</a:t>
            </a:r>
          </a:p>
        </p:txBody>
      </p:sp>
      <p:pic>
        <p:nvPicPr>
          <p:cNvPr id="4" name="Picture 3" descr="Several skulls&#10;&#10;Description automatically generated">
            <a:extLst>
              <a:ext uri="{FF2B5EF4-FFF2-40B4-BE49-F238E27FC236}">
                <a16:creationId xmlns:a16="http://schemas.microsoft.com/office/drawing/2014/main" id="{095CA0B4-BECE-6F97-354B-1DF3139A6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11" y="-1979"/>
            <a:ext cx="6341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7264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IMG_55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3175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10000"/>
            <a:ext cx="31242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6" descr="348869740_5ac6fd8d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4821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798D7-20AF-8C30-2E47-1B35394F2227}"/>
              </a:ext>
            </a:extLst>
          </p:cNvPr>
          <p:cNvSpPr txBox="1"/>
          <p:nvPr/>
        </p:nvSpPr>
        <p:spPr>
          <a:xfrm>
            <a:off x="798980" y="389306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 err="1">
                <a:effectLst/>
              </a:rPr>
              <a:t>Rhineuridae</a:t>
            </a:r>
            <a:endParaRPr lang="en-US" sz="3600" dirty="0">
              <a:effectLst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Content Placeholder 2"/>
          <p:cNvSpPr>
            <a:spLocks noGrp="1"/>
          </p:cNvSpPr>
          <p:nvPr>
            <p:ph idx="1"/>
          </p:nvPr>
        </p:nvSpPr>
        <p:spPr>
          <a:xfrm>
            <a:off x="838200" y="66677"/>
            <a:ext cx="3581400" cy="533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b="1" dirty="0" err="1"/>
              <a:t>Amphisbaenidae</a:t>
            </a:r>
            <a:endParaRPr lang="en-US" altLang="en-US" dirty="0"/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b="6477"/>
          <a:stretch>
            <a:fillRect/>
          </a:stretch>
        </p:blipFill>
        <p:spPr bwMode="auto">
          <a:xfrm>
            <a:off x="469899" y="1570038"/>
            <a:ext cx="5234163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>
            <a:fillRect/>
          </a:stretch>
        </p:blipFill>
        <p:spPr bwMode="auto">
          <a:xfrm>
            <a:off x="6248400" y="527050"/>
            <a:ext cx="5667375" cy="428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4" name="TextBox 1"/>
          <p:cNvSpPr txBox="1">
            <a:spLocks noChangeArrowheads="1"/>
          </p:cNvSpPr>
          <p:nvPr/>
        </p:nvSpPr>
        <p:spPr bwMode="auto">
          <a:xfrm>
            <a:off x="1524000" y="3992563"/>
            <a:ext cx="158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  <a:cs typeface="Arial" panose="020B0604020202020204" pitchFamily="34" charset="0"/>
              </a:rPr>
              <a:t>Bipes biporus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4A708-D2BA-1D6D-6E8C-30576295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Content Placeholder 2">
            <a:extLst>
              <a:ext uri="{FF2B5EF4-FFF2-40B4-BE49-F238E27FC236}">
                <a16:creationId xmlns:a16="http://schemas.microsoft.com/office/drawing/2014/main" id="{CF08C30B-2249-9E49-820C-0B01231226E9}"/>
              </a:ext>
            </a:extLst>
          </p:cNvPr>
          <p:cNvSpPr txBox="1">
            <a:spLocks/>
          </p:cNvSpPr>
          <p:nvPr/>
        </p:nvSpPr>
        <p:spPr bwMode="auto">
          <a:xfrm>
            <a:off x="838200" y="533400"/>
            <a:ext cx="2124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n-US" altLang="en-US" b="1" dirty="0" err="1">
                <a:cs typeface="Arial" panose="020B0604020202020204" pitchFamily="34" charset="0"/>
              </a:rPr>
              <a:t>Bipedidae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134150" name="Picture 3">
            <a:extLst>
              <a:ext uri="{FF2B5EF4-FFF2-40B4-BE49-F238E27FC236}">
                <a16:creationId xmlns:a16="http://schemas.microsoft.com/office/drawing/2014/main" id="{AC5516F4-6322-1568-274B-AE32EA9D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14561"/>
          <a:stretch>
            <a:fillRect/>
          </a:stretch>
        </p:blipFill>
        <p:spPr bwMode="auto">
          <a:xfrm>
            <a:off x="8305800" y="228599"/>
            <a:ext cx="3598862" cy="355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2" name="Picture 4">
            <a:extLst>
              <a:ext uri="{FF2B5EF4-FFF2-40B4-BE49-F238E27FC236}">
                <a16:creationId xmlns:a16="http://schemas.microsoft.com/office/drawing/2014/main" id="{39B41280-D814-BB56-323C-3785DB80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/>
          <a:stretch>
            <a:fillRect/>
          </a:stretch>
        </p:blipFill>
        <p:spPr bwMode="auto">
          <a:xfrm>
            <a:off x="5943600" y="3496235"/>
            <a:ext cx="4267200" cy="32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3" name="Picture 4" descr="EDB2324">
            <a:extLst>
              <a:ext uri="{FF2B5EF4-FFF2-40B4-BE49-F238E27FC236}">
                <a16:creationId xmlns:a16="http://schemas.microsoft.com/office/drawing/2014/main" id="{51F93F15-D220-BE9C-2BFD-6014253E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7158" r="14131" b="20210"/>
          <a:stretch>
            <a:fillRect/>
          </a:stretch>
        </p:blipFill>
        <p:spPr bwMode="auto">
          <a:xfrm>
            <a:off x="1125538" y="1434148"/>
            <a:ext cx="3962399" cy="510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4" name="TextBox 1">
            <a:extLst>
              <a:ext uri="{FF2B5EF4-FFF2-40B4-BE49-F238E27FC236}">
                <a16:creationId xmlns:a16="http://schemas.microsoft.com/office/drawing/2014/main" id="{96FE7164-E0E0-68D2-41EC-54BD29AA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92563"/>
            <a:ext cx="158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  <a:cs typeface="Arial" panose="020B0604020202020204" pitchFamily="34" charset="0"/>
              </a:rPr>
              <a:t>Bipes biporus</a:t>
            </a:r>
          </a:p>
        </p:txBody>
      </p:sp>
    </p:spTree>
    <p:extLst>
      <p:ext uri="{BB962C8B-B14F-4D97-AF65-F5344CB8AC3E}">
        <p14:creationId xmlns:p14="http://schemas.microsoft.com/office/powerpoint/2010/main" val="75585185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67400" y="4495800"/>
            <a:ext cx="6019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“Life is short, but snakes are long.”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David </a:t>
            </a:r>
            <a:r>
              <a:rPr lang="en-US" altLang="en-US" sz="2800" dirty="0" err="1">
                <a:latin typeface="Arial" panose="020B0604020202020204" pitchFamily="34" charset="0"/>
              </a:rPr>
              <a:t>Quammen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pic>
        <p:nvPicPr>
          <p:cNvPr id="20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6076208" y="1943100"/>
            <a:ext cx="5429250" cy="838200"/>
          </a:xfrm>
        </p:spPr>
        <p:txBody>
          <a:bodyPr/>
          <a:lstStyle/>
          <a:p>
            <a:pPr eaLnBrk="1" hangingPunct="1"/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Evolution and Diversity of Serpentes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Evolutionary origin of snakes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420" y="1600201"/>
            <a:ext cx="8862180" cy="4525963"/>
          </a:xfrm>
        </p:spPr>
        <p:txBody>
          <a:bodyPr numCol="2"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Fossorial lizard ancestor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historical/majority view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Limblessness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refuted by DNA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Mosasaur ancestor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minority view (Cope)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Sister clades are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varanids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refuted by some DNA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3251948"/>
            <a:ext cx="4335462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>
            <a:fillRect/>
          </a:stretch>
        </p:blipFill>
        <p:spPr bwMode="auto">
          <a:xfrm>
            <a:off x="1524000" y="3251948"/>
            <a:ext cx="43656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13572-7C83-A331-7966-82B17B55DCA3}"/>
              </a:ext>
            </a:extLst>
          </p:cNvPr>
          <p:cNvSpPr txBox="1"/>
          <p:nvPr/>
        </p:nvSpPr>
        <p:spPr>
          <a:xfrm>
            <a:off x="381000" y="6324600"/>
            <a:ext cx="4269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29000"/>
                </a:solidFill>
              </a:rPr>
              <a:t>Very little fossil evidence – WHY?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Phylogenetic position of snakes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590800" y="1192214"/>
          <a:ext cx="7010400" cy="551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521592" imgH="5921253" progId="Paint.Picture">
                  <p:embed/>
                </p:oleObj>
              </mc:Choice>
              <mc:Fallback>
                <p:oleObj name="Bitmap Image" r:id="rId2" imgW="7521592" imgH="5921253" progId="Paint.Picture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192214"/>
                        <a:ext cx="7010400" cy="551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76400" y="6400800"/>
            <a:ext cx="1905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 i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 i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 i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 i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 i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 i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 i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 i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i="0" dirty="0">
                <a:solidFill>
                  <a:schemeClr val="tx1"/>
                </a:solidFill>
                <a:latin typeface="+mn-lt"/>
                <a:cs typeface="+mn-cs"/>
              </a:rPr>
              <a:t>Greene 1997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Synapomorphies of snakes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idx="1"/>
          </p:nvPr>
        </p:nvSpPr>
        <p:spPr>
          <a:xfrm>
            <a:off x="990600" y="1341438"/>
            <a:ext cx="9448800" cy="4525962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Lack limbs &amp; appendicular skeleton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Lack of mandibular symphysis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Obligate carnivory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Cloacal scent glands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Ecdysis in a single step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eye lids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 slender forked tongue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Left lung reduced</a:t>
            </a:r>
          </a:p>
          <a:p>
            <a:pPr marL="514350" indent="-514350" eaLnBrk="1" hangingPunct="1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1036" descr="C:\Andrew\Spring 2008\Herp TA\snakes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/>
          <a:stretch>
            <a:fillRect/>
          </a:stretch>
        </p:blipFill>
        <p:spPr bwMode="auto">
          <a:xfrm>
            <a:off x="6841177" y="3223290"/>
            <a:ext cx="5334000" cy="370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9753600" y="3244056"/>
            <a:ext cx="209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/>
              <a:t>Porthidium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nasutum</a:t>
            </a:r>
            <a:endParaRPr lang="en-US" altLang="en-US" sz="1800" i="1" dirty="0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Snake anatomy: external</a:t>
            </a:r>
          </a:p>
        </p:txBody>
      </p:sp>
      <p:pic>
        <p:nvPicPr>
          <p:cNvPr id="6147" name="Picture 8" descr="HEAD LATERAL labeled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4"/>
          <a:stretch>
            <a:fillRect/>
          </a:stretch>
        </p:blipFill>
        <p:spPr bwMode="auto">
          <a:xfrm>
            <a:off x="7037389" y="1085851"/>
            <a:ext cx="34448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HEAD DORSAL labeled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1" r="27328"/>
          <a:stretch>
            <a:fillRect/>
          </a:stretch>
        </p:blipFill>
        <p:spPr bwMode="auto">
          <a:xfrm>
            <a:off x="7208838" y="3048001"/>
            <a:ext cx="151765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HEAD VENTRAL labe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2895601"/>
            <a:ext cx="18891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pupils 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1"/>
          <a:stretch>
            <a:fillRect/>
          </a:stretch>
        </p:blipFill>
        <p:spPr bwMode="auto">
          <a:xfrm>
            <a:off x="1828800" y="1273175"/>
            <a:ext cx="291623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pupils 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4"/>
          <a:stretch>
            <a:fillRect/>
          </a:stretch>
        </p:blipFill>
        <p:spPr bwMode="auto">
          <a:xfrm>
            <a:off x="4724400" y="1273175"/>
            <a:ext cx="12763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ventral 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743200"/>
            <a:ext cx="30432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keeled smooth dorsa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16313"/>
            <a:ext cx="23780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Documents and Settings\Andrew Durso\My Documents\My Pictures\Desktops &amp; Other Images\Herpetology Images\pough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54828" r="12988" b="24309"/>
          <a:stretch>
            <a:fillRect/>
          </a:stretch>
        </p:blipFill>
        <p:spPr bwMode="auto">
          <a:xfrm>
            <a:off x="914400" y="4461627"/>
            <a:ext cx="487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Snake anatomy: internal</a:t>
            </a:r>
          </a:p>
        </p:txBody>
      </p:sp>
      <p:grpSp>
        <p:nvGrpSpPr>
          <p:cNvPr id="7172" name="Group 13"/>
          <p:cNvGrpSpPr>
            <a:grpSpLocks/>
          </p:cNvGrpSpPr>
          <p:nvPr/>
        </p:nvGrpSpPr>
        <p:grpSpPr bwMode="auto">
          <a:xfrm>
            <a:off x="6135689" y="1143000"/>
            <a:ext cx="6056311" cy="5715000"/>
            <a:chOff x="2688" y="1296"/>
            <a:chExt cx="2606" cy="2377"/>
          </a:xfrm>
        </p:grpSpPr>
        <p:pic>
          <p:nvPicPr>
            <p:cNvPr id="717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296"/>
              <a:ext cx="2606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Oval 11"/>
            <p:cNvSpPr>
              <a:spLocks noChangeArrowheads="1"/>
            </p:cNvSpPr>
            <p:nvPr/>
          </p:nvSpPr>
          <p:spPr bwMode="auto">
            <a:xfrm>
              <a:off x="2736" y="3120"/>
              <a:ext cx="384" cy="1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76" name="Oval 12"/>
            <p:cNvSpPr>
              <a:spLocks noChangeArrowheads="1"/>
            </p:cNvSpPr>
            <p:nvPr/>
          </p:nvSpPr>
          <p:spPr bwMode="auto">
            <a:xfrm>
              <a:off x="2880" y="3312"/>
              <a:ext cx="384" cy="14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b="-1807"/>
          <a:stretch>
            <a:fillRect/>
          </a:stretch>
        </p:blipFill>
        <p:spPr bwMode="auto">
          <a:xfrm>
            <a:off x="914400" y="1281282"/>
            <a:ext cx="46116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72200" y="1219200"/>
            <a:ext cx="4038600" cy="762000"/>
          </a:xfrm>
        </p:spPr>
        <p:txBody>
          <a:bodyPr/>
          <a:lstStyle/>
          <a:p>
            <a:r>
              <a:rPr lang="en-US" altLang="en-US"/>
              <a:t>Tail Autotomy</a:t>
            </a:r>
          </a:p>
        </p:txBody>
      </p:sp>
      <p:pic>
        <p:nvPicPr>
          <p:cNvPr id="18435" name="Picture 5" descr="EDB25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4830" r="37122" b="6000"/>
          <a:stretch>
            <a:fillRect/>
          </a:stretch>
        </p:blipFill>
        <p:spPr>
          <a:xfrm>
            <a:off x="1524000" y="3440114"/>
            <a:ext cx="3544888" cy="3417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148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 descr="lizard tail aut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440114"/>
            <a:ext cx="5516562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8490" r="49200" b="29276"/>
          <a:stretch>
            <a:fillRect/>
          </a:stretch>
        </p:blipFill>
        <p:spPr bwMode="auto">
          <a:xfrm>
            <a:off x="2057400" y="863600"/>
            <a:ext cx="44196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C:\Documents and Settings\Andrew Durso\My Documents\My Pictures\Desktops &amp; Other Images\Herpetology Images\pough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763" r="10823" b="70535"/>
          <a:stretch>
            <a:fillRect/>
          </a:stretch>
        </p:blipFill>
        <p:spPr bwMode="auto">
          <a:xfrm>
            <a:off x="6858000" y="823914"/>
            <a:ext cx="35623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534400" y="2457450"/>
            <a:ext cx="0" cy="2873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Trends in snake evolution</a:t>
            </a:r>
          </a:p>
        </p:txBody>
      </p:sp>
      <p:pic>
        <p:nvPicPr>
          <p:cNvPr id="8198" name="Picture 5" descr="C:\Documents and Settings\Andrew Durso\My Documents\My Pictures\Desktops &amp; Other Images\Herpetology Images\pough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75691" r="12988" b="467"/>
          <a:stretch>
            <a:fillRect/>
          </a:stretch>
        </p:blipFill>
        <p:spPr bwMode="auto">
          <a:xfrm>
            <a:off x="6858000" y="4911726"/>
            <a:ext cx="3562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 descr="C:\Documents and Settings\Andrew Durso\My Documents\My Pictures\Desktops &amp; Other Images\Herpetology Images\pough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8545" r="10823" b="45674"/>
          <a:stretch>
            <a:fillRect/>
          </a:stretch>
        </p:blipFill>
        <p:spPr bwMode="auto">
          <a:xfrm>
            <a:off x="6858000" y="2841625"/>
            <a:ext cx="356235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8534400" y="4560889"/>
            <a:ext cx="0" cy="288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1CFAF4-9607-7291-CEB3-0C764A747191}"/>
              </a:ext>
            </a:extLst>
          </p:cNvPr>
          <p:cNvSpPr txBox="1"/>
          <p:nvPr/>
        </p:nvSpPr>
        <p:spPr>
          <a:xfrm>
            <a:off x="558689" y="1482229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9933"/>
                </a:solidFill>
              </a:rPr>
              <a:t>Why all flexibility?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D694DB-86C0-E821-DA90-A152135B0AB2}"/>
              </a:ext>
            </a:extLst>
          </p:cNvPr>
          <p:cNvSpPr/>
          <p:nvPr/>
        </p:nvSpPr>
        <p:spPr bwMode="auto">
          <a:xfrm>
            <a:off x="3048000" y="1943894"/>
            <a:ext cx="990600" cy="35425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FB2741-EADF-7247-4550-1D70787578C9}"/>
              </a:ext>
            </a:extLst>
          </p:cNvPr>
          <p:cNvSpPr/>
          <p:nvPr/>
        </p:nvSpPr>
        <p:spPr bwMode="auto">
          <a:xfrm>
            <a:off x="4114800" y="1307308"/>
            <a:ext cx="990600" cy="35425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772DFA-C459-4C6C-5817-9C4AE878204B}"/>
              </a:ext>
            </a:extLst>
          </p:cNvPr>
          <p:cNvSpPr/>
          <p:nvPr/>
        </p:nvSpPr>
        <p:spPr bwMode="auto">
          <a:xfrm>
            <a:off x="5143500" y="823914"/>
            <a:ext cx="1181100" cy="35425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C:\Documents and Settings\Andrew Durso\My Documents\My Scans\2007-04 (Apr)\sca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942" r="41907" b="12135"/>
          <a:stretch>
            <a:fillRect/>
          </a:stretch>
        </p:blipFill>
        <p:spPr bwMode="auto">
          <a:xfrm>
            <a:off x="3352801" y="33338"/>
            <a:ext cx="541496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cdn.c.photoshelter.com/img-get/I0000Ewp4XkSUXAU/s/900/900/Colombia-6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03400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2"/>
          <p:cNvSpPr>
            <a:spLocks noChangeShapeType="1"/>
          </p:cNvSpPr>
          <p:nvPr/>
        </p:nvSpPr>
        <p:spPr bwMode="auto">
          <a:xfrm flipV="1">
            <a:off x="5943600" y="1219200"/>
            <a:ext cx="0" cy="525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 flipV="1">
            <a:off x="2590800" y="38862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209800" y="1219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Type I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2286000" y="6248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Type II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8229600" y="6172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Type III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8001000" y="12954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Type IV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3810000" y="35052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Prey girth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 rot="5400000">
            <a:off x="5022057" y="3283744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Prey mass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5562600" y="762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Light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5448300" y="6362699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Heavy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1392283" y="364331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Elongate</a:t>
            </a: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691686" y="364331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Bulky</a:t>
            </a:r>
          </a:p>
        </p:txBody>
      </p:sp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66900"/>
            <a:ext cx="2057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t="24561" r="243" b="8228"/>
          <a:stretch>
            <a:fillRect/>
          </a:stretch>
        </p:blipFill>
        <p:spPr bwMode="auto">
          <a:xfrm>
            <a:off x="3124200" y="3983038"/>
            <a:ext cx="275748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http://www.bio.davidson.edu/people/midorcas/animalphysiology/websites/2008/Eskew/Crotalusadamante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952875"/>
            <a:ext cx="24003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Trends in snake evolution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8C80-AE59-53CC-C91C-0C665F5E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190500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rgbClr val="F29000"/>
                </a:solidFill>
              </a:rPr>
              <a:t>Prey Capture Methods?</a:t>
            </a:r>
          </a:p>
        </p:txBody>
      </p:sp>
      <p:pic>
        <p:nvPicPr>
          <p:cNvPr id="5" name="Content Placeholder 4" descr="A snake eating a bird in a tree&#10;&#10;AI-generated content may be incorrect.">
            <a:extLst>
              <a:ext uri="{FF2B5EF4-FFF2-40B4-BE49-F238E27FC236}">
                <a16:creationId xmlns:a16="http://schemas.microsoft.com/office/drawing/2014/main" id="{A1884CF6-1717-6D5A-1723-0811BB02D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0"/>
            <a:ext cx="4255222" cy="4114800"/>
          </a:xfrm>
        </p:spPr>
      </p:pic>
      <p:pic>
        <p:nvPicPr>
          <p:cNvPr id="7" name="Picture 6" descr="A snake eating a rat&#10;&#10;AI-generated content may be incorrect.">
            <a:extLst>
              <a:ext uri="{FF2B5EF4-FFF2-40B4-BE49-F238E27FC236}">
                <a16:creationId xmlns:a16="http://schemas.microsoft.com/office/drawing/2014/main" id="{C9114798-B76C-4DF3-57A3-19B22F45F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3327"/>
            <a:ext cx="5714999" cy="57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3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29000"/>
                </a:solidFill>
              </a:rPr>
              <a:t>Venom Function?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5761"/>
            <a:ext cx="9067800" cy="5178425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Procuring food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Rapid immobilization and killing of prey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Facilitation of prey relocation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Acceleration of prey digestion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Defense against predators and antagonists</a:t>
            </a:r>
          </a:p>
        </p:txBody>
      </p:sp>
      <p:pic>
        <p:nvPicPr>
          <p:cNvPr id="4" name="Picture 3" descr="A snake with a drop of yellow liquid in its mouth&#10;&#10;Description automatically generated">
            <a:extLst>
              <a:ext uri="{FF2B5EF4-FFF2-40B4-BE49-F238E27FC236}">
                <a16:creationId xmlns:a16="http://schemas.microsoft.com/office/drawing/2014/main" id="{76888CD4-6E57-9C2C-8FCA-DBF50B6C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772237"/>
            <a:ext cx="3810868" cy="2972477"/>
          </a:xfrm>
          <a:prstGeom prst="rect">
            <a:avLst/>
          </a:prstGeom>
        </p:spPr>
      </p:pic>
      <p:pic>
        <p:nvPicPr>
          <p:cNvPr id="6" name="Picture 5" descr="A snake eating a rat on a rope&#10;&#10;Description automatically generated">
            <a:extLst>
              <a:ext uri="{FF2B5EF4-FFF2-40B4-BE49-F238E27FC236}">
                <a16:creationId xmlns:a16="http://schemas.microsoft.com/office/drawing/2014/main" id="{73742A1E-BED1-D595-2DB6-79D0D24E0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0" y="4191000"/>
            <a:ext cx="3826593" cy="2553714"/>
          </a:xfrm>
          <a:prstGeom prst="rect">
            <a:avLst/>
          </a:prstGeom>
        </p:spPr>
      </p:pic>
      <p:pic>
        <p:nvPicPr>
          <p:cNvPr id="8" name="Picture 7" descr="A rat and snake in a cage&#10;&#10;Description automatically generated">
            <a:extLst>
              <a:ext uri="{FF2B5EF4-FFF2-40B4-BE49-F238E27FC236}">
                <a16:creationId xmlns:a16="http://schemas.microsoft.com/office/drawing/2014/main" id="{F26388BD-D577-E2F0-D283-8B24219B3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40018"/>
            <a:ext cx="3928533" cy="2209800"/>
          </a:xfrm>
          <a:prstGeom prst="rect">
            <a:avLst/>
          </a:prstGeom>
        </p:spPr>
      </p:pic>
      <p:pic>
        <p:nvPicPr>
          <p:cNvPr id="10" name="Picture 9" descr="A snake coiled up on the ground&#10;&#10;Description automatically generated">
            <a:extLst>
              <a:ext uri="{FF2B5EF4-FFF2-40B4-BE49-F238E27FC236}">
                <a16:creationId xmlns:a16="http://schemas.microsoft.com/office/drawing/2014/main" id="{9EA87878-D003-1EFD-6368-4DC335187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72" y="4038600"/>
            <a:ext cx="4014391" cy="23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97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Venom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587" y="1143000"/>
            <a:ext cx="8229600" cy="5178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Two types of glands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Proteinaceous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Energetically expensive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Variable based on diet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Types: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29000"/>
                </a:solidFill>
              </a:rPr>
              <a:t>Products from venom?</a:t>
            </a:r>
          </a:p>
        </p:txBody>
      </p:sp>
      <p:pic>
        <p:nvPicPr>
          <p:cNvPr id="4" name="Picture 3" descr="A hand holding a chameleon on a beaker&#10;&#10;Description automatically generated">
            <a:extLst>
              <a:ext uri="{FF2B5EF4-FFF2-40B4-BE49-F238E27FC236}">
                <a16:creationId xmlns:a16="http://schemas.microsoft.com/office/drawing/2014/main" id="{4A16F5D6-CE19-7879-611D-A26BC4B9B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14800"/>
            <a:ext cx="4627757" cy="26031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F273965-D3AA-0838-C0EF-3084368C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 t="15475" r="40477" b="6429"/>
          <a:stretch>
            <a:fillRect/>
          </a:stretch>
        </p:blipFill>
        <p:spPr bwMode="auto">
          <a:xfrm>
            <a:off x="8554844" y="1143000"/>
            <a:ext cx="348475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35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http://srelherp.uga.edu/jd/jdweb/Herps/species/Forsnake/Lepah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" b="2219"/>
          <a:stretch>
            <a:fillRect/>
          </a:stretch>
        </p:blipFill>
        <p:spPr bwMode="auto">
          <a:xfrm>
            <a:off x="2667000" y="12700"/>
            <a:ext cx="9354554" cy="676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E6918-EA56-E405-4EC6-D016440A11F8}"/>
              </a:ext>
            </a:extLst>
          </p:cNvPr>
          <p:cNvSpPr txBox="1"/>
          <p:nvPr/>
        </p:nvSpPr>
        <p:spPr>
          <a:xfrm>
            <a:off x="68212" y="381000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Snake Fangs</a:t>
            </a:r>
          </a:p>
        </p:txBody>
      </p:sp>
    </p:spTree>
    <p:extLst>
      <p:ext uri="{BB962C8B-B14F-4D97-AF65-F5344CB8AC3E}">
        <p14:creationId xmlns:p14="http://schemas.microsoft.com/office/powerpoint/2010/main" val="30639157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r="1416"/>
          <a:stretch>
            <a:fillRect/>
          </a:stretch>
        </p:blipFill>
        <p:spPr bwMode="auto">
          <a:xfrm>
            <a:off x="1447800" y="61771"/>
            <a:ext cx="9813925" cy="673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14"/>
          <p:cNvSpPr txBox="1">
            <a:spLocks noChangeArrowheads="1"/>
          </p:cNvSpPr>
          <p:nvPr/>
        </p:nvSpPr>
        <p:spPr bwMode="auto">
          <a:xfrm>
            <a:off x="2209801" y="6096000"/>
            <a:ext cx="222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Heterodon platirhinos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eanthomas.net/oldsite/ma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8957" r="8109"/>
          <a:stretch>
            <a:fillRect/>
          </a:stretch>
        </p:blipFill>
        <p:spPr bwMode="auto">
          <a:xfrm>
            <a:off x="678418" y="64706"/>
            <a:ext cx="9532382" cy="664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7620000" y="314324"/>
            <a:ext cx="2506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/>
              <a:t>Dendroaspis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angusticeps</a:t>
            </a:r>
            <a:endParaRPr lang="en-US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99277782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1036" descr="C:\Andrew\Spring 2008\Herp TA\snakes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2023" b="3860"/>
          <a:stretch>
            <a:fillRect/>
          </a:stretch>
        </p:blipFill>
        <p:spPr bwMode="auto">
          <a:xfrm>
            <a:off x="762000" y="143256"/>
            <a:ext cx="10058400" cy="65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4"/>
          <p:cNvSpPr txBox="1">
            <a:spLocks noChangeArrowheads="1"/>
          </p:cNvSpPr>
          <p:nvPr/>
        </p:nvSpPr>
        <p:spPr bwMode="auto">
          <a:xfrm>
            <a:off x="8610600" y="304800"/>
            <a:ext cx="209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Porthidium nasutum</a:t>
            </a:r>
          </a:p>
        </p:txBody>
      </p:sp>
    </p:spTree>
    <p:extLst>
      <p:ext uri="{BB962C8B-B14F-4D97-AF65-F5344CB8AC3E}">
        <p14:creationId xmlns:p14="http://schemas.microsoft.com/office/powerpoint/2010/main" val="376396337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6591300" y="1371600"/>
            <a:ext cx="403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cs typeface="Arial" charset="0"/>
              </a:rPr>
              <a:t>Tail Autotomy</a:t>
            </a:r>
          </a:p>
        </p:txBody>
      </p:sp>
      <p:pic>
        <p:nvPicPr>
          <p:cNvPr id="19460" name="Picture 7" descr="EDB26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129" r="13258" b="9937"/>
          <a:stretch>
            <a:fillRect/>
          </a:stretch>
        </p:blipFill>
        <p:spPr bwMode="auto">
          <a:xfrm>
            <a:off x="5757864" y="3460750"/>
            <a:ext cx="49101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35426"/>
            <a:ext cx="423386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9" descr="C:\Andrew\Spring 2009\Herpetology\bauchot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29224" r="9457" b="26759"/>
          <a:stretch>
            <a:fillRect/>
          </a:stretch>
        </p:blipFill>
        <p:spPr bwMode="auto">
          <a:xfrm>
            <a:off x="685800" y="22141"/>
            <a:ext cx="9144000" cy="66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Snake Locomotion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76314"/>
            <a:ext cx="9148763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4CE65-3928-D49A-7DEF-1F4FB64DCC72}"/>
              </a:ext>
            </a:extLst>
          </p:cNvPr>
          <p:cNvSpPr txBox="1"/>
          <p:nvPr/>
        </p:nvSpPr>
        <p:spPr>
          <a:xfrm>
            <a:off x="6705600" y="6254234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https://www.youtube.com/watch?v=B3NbPUTD5qA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43C27-2CAF-871D-40F1-0025BCCAF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73803" y="-460197"/>
            <a:ext cx="5889268" cy="8747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4" y="0"/>
            <a:ext cx="1065212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Phylogenetic relationships among snakes</a:t>
            </a: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228600" y="5283858"/>
            <a:ext cx="58674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Can’t agree where snakes go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Can’t agree on positions within snakes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Molecular vs morphological data conflict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2 or 3 major groups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-1587"/>
            <a:ext cx="7467600" cy="685800"/>
          </a:xfrm>
        </p:spPr>
        <p:txBody>
          <a:bodyPr/>
          <a:lstStyle/>
          <a:p>
            <a:pPr eaLnBrk="1" hangingPunct="1"/>
            <a:r>
              <a:rPr lang="en-US" altLang="en-US" sz="3600" dirty="0" err="1"/>
              <a:t>Scolecophidia</a:t>
            </a:r>
            <a:r>
              <a:rPr lang="en-US" altLang="en-US" sz="3600" dirty="0"/>
              <a:t> – Blind snakes</a:t>
            </a:r>
          </a:p>
        </p:txBody>
      </p:sp>
      <p:pic>
        <p:nvPicPr>
          <p:cNvPr id="18435" name="Picture 4" descr="EDB2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14" y="3741737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EDB26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14" y="685799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8066314" y="2819400"/>
            <a:ext cx="1461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Typhlops elegans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8438" name="Picture 7" descr="EDB583-Typhlops tenu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14" y="3740149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5246915" y="4343400"/>
            <a:ext cx="13031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Lucida Grande" pitchFamily="1" charset="0"/>
              </a:rPr>
              <a:t>Typhlops tenuis</a:t>
            </a:r>
            <a:endParaRPr lang="en-US" altLang="en-US" sz="1200">
              <a:solidFill>
                <a:srgbClr val="000000"/>
              </a:solidFill>
              <a:latin typeface="Lucida Grande" pitchFamily="1" charset="0"/>
            </a:endParaRP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7990114" y="3962400"/>
            <a:ext cx="1461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Typhlops elegans</a:t>
            </a: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152400" y="1459706"/>
            <a:ext cx="288471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Global except NA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Short tail (often with spine)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No teeth on dentary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No enlarged ventral scales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Vestigial pelvic elements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Eyes vestigial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Very different diet patterns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5 families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US" altLang="en-US" sz="2400" dirty="0"/>
          </a:p>
        </p:txBody>
      </p:sp>
      <p:pic>
        <p:nvPicPr>
          <p:cNvPr id="18442" name="Picture 11" descr="EDB2654-Rhinotyphlo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14" y="685800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3799114" y="2971800"/>
            <a:ext cx="13965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Lucida Grande" pitchFamily="1" charset="0"/>
              </a:rPr>
              <a:t>Rhinotyphlops</a:t>
            </a:r>
            <a:endParaRPr lang="en-US" altLang="en-US" sz="1200">
              <a:solidFill>
                <a:srgbClr val="000000"/>
              </a:solidFill>
              <a:latin typeface="Lucida Grande" pitchFamily="1" charset="0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5943600" cy="6096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dirty="0"/>
              <a:t>Pythonidae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Africa, Asia, Australia, </a:t>
            </a:r>
            <a:br>
              <a:rPr lang="en-US" sz="2400" dirty="0"/>
            </a:br>
            <a:r>
              <a:rPr lang="en-US" sz="2400" dirty="0"/>
              <a:t>Central America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Eat mostly vertebrates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2 rows of teeth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Constrictors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Oviparous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Most have heat-sensing pits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Diverged ~85 </a:t>
            </a:r>
            <a:r>
              <a:rPr lang="en-US" sz="2400" dirty="0" err="1"/>
              <a:t>mya</a:t>
            </a:r>
            <a:endParaRPr lang="en-US" sz="2400" dirty="0"/>
          </a:p>
        </p:txBody>
      </p:sp>
      <p:pic>
        <p:nvPicPr>
          <p:cNvPr id="4" name="Picture 4" descr="galleryPython">
            <a:extLst>
              <a:ext uri="{FF2B5EF4-FFF2-40B4-BE49-F238E27FC236}">
                <a16:creationId xmlns:a16="http://schemas.microsoft.com/office/drawing/2014/main" id="{E60F52BB-C34F-34FF-C158-281343EB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19" y="76200"/>
            <a:ext cx="493051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large snake&#10;&#10;Description automatically generated">
            <a:extLst>
              <a:ext uri="{FF2B5EF4-FFF2-40B4-BE49-F238E27FC236}">
                <a16:creationId xmlns:a16="http://schemas.microsoft.com/office/drawing/2014/main" id="{5CC29D19-0986-CE47-FE40-C6CED1278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13728"/>
            <a:ext cx="2362200" cy="3401340"/>
          </a:xfrm>
          <a:prstGeom prst="rect">
            <a:avLst/>
          </a:prstGeom>
        </p:spPr>
      </p:pic>
      <p:pic>
        <p:nvPicPr>
          <p:cNvPr id="12" name="Picture 11" descr="A close up of a snake's face&#10;&#10;Description automatically generated">
            <a:extLst>
              <a:ext uri="{FF2B5EF4-FFF2-40B4-BE49-F238E27FC236}">
                <a16:creationId xmlns:a16="http://schemas.microsoft.com/office/drawing/2014/main" id="{BB4B84CF-40FD-4C99-61D5-F32C230B9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26" y="4393854"/>
            <a:ext cx="4451374" cy="19376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5" t="31587" r="20132" b="37685"/>
          <a:stretch>
            <a:fillRect/>
          </a:stretch>
        </p:blipFill>
        <p:spPr bwMode="auto">
          <a:xfrm>
            <a:off x="3541387" y="4256087"/>
            <a:ext cx="348598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18032" y="524961"/>
            <a:ext cx="4343400" cy="5334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Boidae</a:t>
            </a:r>
          </a:p>
        </p:txBody>
      </p:sp>
      <p:pic>
        <p:nvPicPr>
          <p:cNvPr id="21507" name="Picture 4" descr="B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73" y="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Corallus cani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2895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7239001" y="3352801"/>
            <a:ext cx="1390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Corallus caninus</a:t>
            </a:r>
            <a:endParaRPr lang="en-US" altLang="en-US" sz="1800"/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8492910" y="2435839"/>
            <a:ext cx="13058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FFFF00"/>
                </a:solidFill>
              </a:rPr>
              <a:t>Boa constrictor</a:t>
            </a:r>
            <a:endParaRPr lang="en-US" altLang="en-US" sz="1400" dirty="0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455387" y="1566209"/>
            <a:ext cx="592752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Neotropics, Madagascar, western 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Pelvic girdle, spurs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Few - Infrared sensitive pits on labials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Living to 9 meters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Viviparous</a:t>
            </a:r>
          </a:p>
        </p:txBody>
      </p:sp>
      <p:pic>
        <p:nvPicPr>
          <p:cNvPr id="2" name="Picture 1031" descr="EDB3981">
            <a:extLst>
              <a:ext uri="{FF2B5EF4-FFF2-40B4-BE49-F238E27FC236}">
                <a16:creationId xmlns:a16="http://schemas.microsoft.com/office/drawing/2014/main" id="{BD5EB0D9-DD95-C5AE-B937-7E47FFD7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4161887"/>
            <a:ext cx="4037012" cy="2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2667000" cy="4572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Boidae</a:t>
            </a:r>
          </a:p>
        </p:txBody>
      </p:sp>
      <p:pic>
        <p:nvPicPr>
          <p:cNvPr id="22531" name="Picture 1029" descr="EDB29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1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1030"/>
          <p:cNvSpPr>
            <a:spLocks noChangeArrowheads="1"/>
          </p:cNvSpPr>
          <p:nvPr/>
        </p:nvSpPr>
        <p:spPr bwMode="auto">
          <a:xfrm>
            <a:off x="7848601" y="2971801"/>
            <a:ext cx="1660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 err="1">
                <a:solidFill>
                  <a:srgbClr val="000000"/>
                </a:solidFill>
              </a:rPr>
              <a:t>Lichanura</a:t>
            </a:r>
            <a:r>
              <a:rPr lang="en-US" altLang="en-US" sz="1400" b="1" i="1" dirty="0">
                <a:solidFill>
                  <a:srgbClr val="000000"/>
                </a:solidFill>
              </a:rPr>
              <a:t> </a:t>
            </a:r>
            <a:r>
              <a:rPr lang="en-US" altLang="en-US" sz="1400" b="1" i="1" dirty="0" err="1">
                <a:solidFill>
                  <a:srgbClr val="000000"/>
                </a:solidFill>
              </a:rPr>
              <a:t>trivirgata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2533" name="Picture 1031" descr="EDB39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47244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032"/>
          <p:cNvSpPr>
            <a:spLocks noChangeArrowheads="1"/>
          </p:cNvSpPr>
          <p:nvPr/>
        </p:nvSpPr>
        <p:spPr bwMode="auto">
          <a:xfrm>
            <a:off x="4343400" y="3048001"/>
            <a:ext cx="12972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Charina bottae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2535" name="Picture 1033" descr="EDB2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36964"/>
            <a:ext cx="47244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1034"/>
          <p:cNvSpPr>
            <a:spLocks noChangeArrowheads="1"/>
          </p:cNvSpPr>
          <p:nvPr/>
        </p:nvSpPr>
        <p:spPr bwMode="auto">
          <a:xfrm>
            <a:off x="4343400" y="6248401"/>
            <a:ext cx="12972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Charina bottae</a:t>
            </a:r>
          </a:p>
        </p:txBody>
      </p:sp>
      <p:pic>
        <p:nvPicPr>
          <p:cNvPr id="22537" name="Picture 1036" descr="EDB35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44926"/>
            <a:ext cx="44196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037"/>
          <p:cNvSpPr txBox="1">
            <a:spLocks noChangeArrowheads="1"/>
          </p:cNvSpPr>
          <p:nvPr/>
        </p:nvSpPr>
        <p:spPr bwMode="auto">
          <a:xfrm>
            <a:off x="8001000" y="6172200"/>
            <a:ext cx="1428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Charina </a:t>
            </a:r>
            <a:r>
              <a:rPr lang="en-US" altLang="en-US" sz="1400" b="1" i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bottae</a:t>
            </a:r>
            <a:endParaRPr lang="en-US" altLang="en-US" sz="1400" b="1" i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"/>
            <a:ext cx="88646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7" descr="C:\Andrew\Spring 2009\Herpetology\titanoboa vertebra with eunectes vertebra in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15115" r="11604" b="11629"/>
          <a:stretch>
            <a:fillRect/>
          </a:stretch>
        </p:blipFill>
        <p:spPr bwMode="auto">
          <a:xfrm>
            <a:off x="8968536" y="2675572"/>
            <a:ext cx="3140074" cy="40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6409656" y="5791200"/>
            <a:ext cx="2068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i="1" dirty="0">
                <a:solidFill>
                  <a:schemeClr val="bg1"/>
                </a:solidFill>
              </a:rPr>
              <a:t>Titanoboa </a:t>
            </a:r>
            <a:r>
              <a:rPr lang="en-US" altLang="en-US" sz="1500" i="1" dirty="0" err="1">
                <a:solidFill>
                  <a:schemeClr val="bg1"/>
                </a:solidFill>
              </a:rPr>
              <a:t>cerrejonensis</a:t>
            </a:r>
            <a:endParaRPr lang="en-US" altLang="en-US" sz="1500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601200" y="381000"/>
            <a:ext cx="3424238" cy="26336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i="1" dirty="0"/>
              <a:t>Titanoboa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/>
              <a:t>12-15 m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2743200" cy="762000"/>
          </a:xfrm>
        </p:spPr>
        <p:txBody>
          <a:bodyPr/>
          <a:lstStyle/>
          <a:p>
            <a:pPr eaLnBrk="1" hangingPunct="1"/>
            <a:r>
              <a:rPr lang="en-US" altLang="en-US" sz="3600" dirty="0" err="1"/>
              <a:t>Colubridae</a:t>
            </a:r>
            <a:endParaRPr lang="en-US" altLang="en-US" sz="3600" dirty="0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86372" y="708245"/>
            <a:ext cx="550525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~ 300 genera, 2400 sp.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Worldwide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No unique traits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Supported by molecular data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NA = non-dangerous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Most oviparous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Many NA sp. aquatic</a:t>
            </a:r>
          </a:p>
        </p:txBody>
      </p:sp>
      <p:pic>
        <p:nvPicPr>
          <p:cNvPr id="24580" name="Picture 5" descr="EDB5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4" y="3980042"/>
            <a:ext cx="4172336" cy="2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13"/>
          <p:cNvSpPr>
            <a:spLocks noChangeArrowheads="1"/>
          </p:cNvSpPr>
          <p:nvPr/>
        </p:nvSpPr>
        <p:spPr bwMode="auto">
          <a:xfrm>
            <a:off x="685800" y="4222875"/>
            <a:ext cx="1792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FFFF00"/>
                </a:solidFill>
              </a:rPr>
              <a:t>Coluber constrictor</a:t>
            </a:r>
            <a:endParaRPr lang="en-US" altLang="en-US" sz="1600" dirty="0"/>
          </a:p>
        </p:txBody>
      </p:sp>
      <p:sp>
        <p:nvSpPr>
          <p:cNvPr id="24587" name="TextBox 14"/>
          <p:cNvSpPr txBox="1">
            <a:spLocks noChangeArrowheads="1"/>
          </p:cNvSpPr>
          <p:nvPr/>
        </p:nvSpPr>
        <p:spPr bwMode="auto">
          <a:xfrm>
            <a:off x="9886950" y="676957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Dasypeltis fasciata</a:t>
            </a:r>
          </a:p>
        </p:txBody>
      </p:sp>
      <p:pic>
        <p:nvPicPr>
          <p:cNvPr id="3" name="Picture 2" descr="A green snake on leaves&#10;&#10;AI-generated content may be incorrect.">
            <a:extLst>
              <a:ext uri="{FF2B5EF4-FFF2-40B4-BE49-F238E27FC236}">
                <a16:creationId xmlns:a16="http://schemas.microsoft.com/office/drawing/2014/main" id="{AFBB8D82-4F39-E473-AADD-F0F08FF2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98005"/>
            <a:ext cx="5026379" cy="2827338"/>
          </a:xfrm>
          <a:prstGeom prst="rect">
            <a:avLst/>
          </a:prstGeom>
        </p:spPr>
      </p:pic>
      <p:pic>
        <p:nvPicPr>
          <p:cNvPr id="5" name="Picture 4" descr="A snake coiled up on a rock&#10;&#10;AI-generated content may be incorrect.">
            <a:extLst>
              <a:ext uri="{FF2B5EF4-FFF2-40B4-BE49-F238E27FC236}">
                <a16:creationId xmlns:a16="http://schemas.microsoft.com/office/drawing/2014/main" id="{B51AD610-0D81-781C-C8BD-521A2C8D3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96" y="3980041"/>
            <a:ext cx="3469686" cy="2891405"/>
          </a:xfrm>
          <a:prstGeom prst="rect">
            <a:avLst/>
          </a:prstGeom>
        </p:spPr>
      </p:pic>
      <p:pic>
        <p:nvPicPr>
          <p:cNvPr id="7" name="Picture 6" descr="A snake on the ground&#10;&#10;AI-generated content may be incorrect.">
            <a:extLst>
              <a:ext uri="{FF2B5EF4-FFF2-40B4-BE49-F238E27FC236}">
                <a16:creationId xmlns:a16="http://schemas.microsoft.com/office/drawing/2014/main" id="{64184EA8-C78D-1333-9B1B-BAD20434E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099"/>
            <a:ext cx="5943600" cy="39654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3600"/>
              <a:t>Colubridae-IV</a:t>
            </a:r>
          </a:p>
        </p:txBody>
      </p:sp>
      <p:pic>
        <p:nvPicPr>
          <p:cNvPr id="25603" name="Picture 1028" descr="EDB5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029" descr="EDB4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1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30" descr="EDB34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015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032"/>
          <p:cNvSpPr>
            <a:spLocks noChangeArrowheads="1"/>
          </p:cNvSpPr>
          <p:nvPr/>
        </p:nvSpPr>
        <p:spPr bwMode="auto">
          <a:xfrm>
            <a:off x="2057401" y="2971800"/>
            <a:ext cx="1875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</a:rPr>
              <a:t>Opheodrys vernalis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07" name="Rectangle 1034"/>
          <p:cNvSpPr>
            <a:spLocks noChangeArrowheads="1"/>
          </p:cNvSpPr>
          <p:nvPr/>
        </p:nvSpPr>
        <p:spPr bwMode="auto">
          <a:xfrm>
            <a:off x="8077201" y="2819400"/>
            <a:ext cx="19690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</a:rPr>
              <a:t>Lampropeltis getulus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5608" name="Rectangle 1035"/>
          <p:cNvSpPr>
            <a:spLocks noChangeArrowheads="1"/>
          </p:cNvSpPr>
          <p:nvPr/>
        </p:nvSpPr>
        <p:spPr bwMode="auto">
          <a:xfrm>
            <a:off x="6858001" y="6324600"/>
            <a:ext cx="1925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</a:rPr>
              <a:t>Lampropeltis zonata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651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Limb Reduction and Loss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" b="22636"/>
          <a:stretch>
            <a:fillRect/>
          </a:stretch>
        </p:blipFill>
        <p:spPr bwMode="auto">
          <a:xfrm>
            <a:off x="1524000" y="3905251"/>
            <a:ext cx="47244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00125"/>
            <a:ext cx="4419600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0125"/>
            <a:ext cx="4724400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1"/>
            <a:ext cx="44196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dirty="0" err="1"/>
              <a:t>Colubridae</a:t>
            </a:r>
            <a:endParaRPr lang="en-US" altLang="en-US" sz="3600" dirty="0"/>
          </a:p>
        </p:txBody>
      </p:sp>
      <p:pic>
        <p:nvPicPr>
          <p:cNvPr id="27651" name="Picture 1028" descr="EDB29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29" descr="EDB29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30" descr="EDB559-Thamnophis elegans biscutat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1738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31" descr="EDB4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1738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032"/>
          <p:cNvSpPr>
            <a:spLocks noChangeArrowheads="1"/>
          </p:cNvSpPr>
          <p:nvPr/>
        </p:nvSpPr>
        <p:spPr bwMode="auto">
          <a:xfrm>
            <a:off x="3048001" y="6248400"/>
            <a:ext cx="21739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  <a:latin typeface="Lucida Grande" pitchFamily="1" charset="0"/>
              </a:rPr>
              <a:t>Thamnophis elegans</a:t>
            </a:r>
            <a:endParaRPr lang="en-US" altLang="en-US" sz="1200">
              <a:solidFill>
                <a:srgbClr val="000000"/>
              </a:solidFill>
              <a:latin typeface="Lucida Grande" pitchFamily="1" charset="0"/>
            </a:endParaRPr>
          </a:p>
        </p:txBody>
      </p:sp>
      <p:sp>
        <p:nvSpPr>
          <p:cNvPr id="27656" name="Rectangle 1033"/>
          <p:cNvSpPr>
            <a:spLocks noChangeArrowheads="1"/>
          </p:cNvSpPr>
          <p:nvPr/>
        </p:nvSpPr>
        <p:spPr bwMode="auto">
          <a:xfrm>
            <a:off x="7543800" y="3962400"/>
            <a:ext cx="24482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 pitchFamily="1" charset="0"/>
              </a:rPr>
              <a:t>Thamnophis ordinoides</a:t>
            </a:r>
            <a:endParaRPr lang="en-US" altLang="en-US" sz="1600" b="1" i="1">
              <a:solidFill>
                <a:srgbClr val="000000"/>
              </a:solidFill>
              <a:latin typeface="Lucida Grande" pitchFamily="1" charset="0"/>
            </a:endParaRPr>
          </a:p>
        </p:txBody>
      </p:sp>
      <p:sp>
        <p:nvSpPr>
          <p:cNvPr id="27657" name="Rectangle 1034"/>
          <p:cNvSpPr>
            <a:spLocks noChangeArrowheads="1"/>
          </p:cNvSpPr>
          <p:nvPr/>
        </p:nvSpPr>
        <p:spPr bwMode="auto">
          <a:xfrm>
            <a:off x="8001000" y="3124200"/>
            <a:ext cx="2099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  <a:latin typeface="Lucida Grande" pitchFamily="1" charset="0"/>
              </a:rPr>
              <a:t>Thamnophis sirtalis</a:t>
            </a:r>
          </a:p>
        </p:txBody>
      </p:sp>
      <p:sp>
        <p:nvSpPr>
          <p:cNvPr id="27658" name="Rectangle 1035"/>
          <p:cNvSpPr>
            <a:spLocks noChangeArrowheads="1"/>
          </p:cNvSpPr>
          <p:nvPr/>
        </p:nvSpPr>
        <p:spPr bwMode="auto">
          <a:xfrm>
            <a:off x="1981200" y="914400"/>
            <a:ext cx="2099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 pitchFamily="1" charset="0"/>
              </a:rPr>
              <a:t>Thamnophis sirtalis</a:t>
            </a:r>
            <a:endParaRPr lang="en-US" altLang="en-US" sz="1600" b="1" i="1">
              <a:solidFill>
                <a:srgbClr val="000000"/>
              </a:solidFill>
              <a:latin typeface="Lucida Grande" pitchFamily="1" charset="0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http://farm4.staticflickr.com/3261/3115673449_2f22212f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5826" r="9322" b="9877"/>
          <a:stretch>
            <a:fillRect/>
          </a:stretch>
        </p:blipFill>
        <p:spPr bwMode="auto">
          <a:xfrm>
            <a:off x="381000" y="3021872"/>
            <a:ext cx="5715000" cy="368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4375150" y="6335714"/>
            <a:ext cx="172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Nerodia fasciata</a:t>
            </a:r>
          </a:p>
        </p:txBody>
      </p:sp>
      <p:pic>
        <p:nvPicPr>
          <p:cNvPr id="28678" name="Picture 4" descr="http://farm8.staticflickr.com/7024/6670858883_d11c8b0186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9100" r="21007" b="29980"/>
          <a:stretch>
            <a:fillRect/>
          </a:stretch>
        </p:blipFill>
        <p:spPr bwMode="auto">
          <a:xfrm>
            <a:off x="6213476" y="160589"/>
            <a:ext cx="5368924" cy="3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6202364" y="3363914"/>
            <a:ext cx="141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Regina rigida</a:t>
            </a:r>
          </a:p>
        </p:txBody>
      </p:sp>
      <p:pic>
        <p:nvPicPr>
          <p:cNvPr id="28680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22774" r="17290" b="17613"/>
          <a:stretch>
            <a:fillRect/>
          </a:stretch>
        </p:blipFill>
        <p:spPr bwMode="auto">
          <a:xfrm>
            <a:off x="6213476" y="3849688"/>
            <a:ext cx="43021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20"/>
          <p:cNvSpPr txBox="1">
            <a:spLocks noChangeArrowheads="1"/>
          </p:cNvSpPr>
          <p:nvPr/>
        </p:nvSpPr>
        <p:spPr bwMode="auto">
          <a:xfrm>
            <a:off x="6183314" y="6335714"/>
            <a:ext cx="257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Storeria occipitomaculata</a:t>
            </a:r>
          </a:p>
        </p:txBody>
      </p:sp>
      <p:sp>
        <p:nvSpPr>
          <p:cNvPr id="28683" name="TextBox 22"/>
          <p:cNvSpPr txBox="1">
            <a:spLocks noChangeArrowheads="1"/>
          </p:cNvSpPr>
          <p:nvPr/>
        </p:nvSpPr>
        <p:spPr bwMode="auto">
          <a:xfrm>
            <a:off x="3962401" y="3352800"/>
            <a:ext cx="2130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Thamnophis sauritus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426003E-1E03-DC77-8029-02C5E80C0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25671" r="18338" b="13831"/>
          <a:stretch>
            <a:fillRect/>
          </a:stretch>
        </p:blipFill>
        <p:spPr bwMode="auto">
          <a:xfrm>
            <a:off x="1219200" y="68693"/>
            <a:ext cx="42672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EBF34-E040-E6AD-EFB3-1F23DEBA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96" y="532003"/>
            <a:ext cx="4744497" cy="6325996"/>
          </a:xfrm>
          <a:prstGeom prst="rect">
            <a:avLst/>
          </a:prstGeom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39848" y="353563"/>
            <a:ext cx="3810000" cy="4572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Viperidae</a:t>
            </a:r>
          </a:p>
        </p:txBody>
      </p:sp>
      <p:pic>
        <p:nvPicPr>
          <p:cNvPr id="30724" name="Picture 4" descr="EDB593-Sistrurus miliari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08" y="1442123"/>
            <a:ext cx="3384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693858" y="1134346"/>
            <a:ext cx="17305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 err="1">
                <a:latin typeface="Lucida Grande" pitchFamily="1" charset="0"/>
              </a:rPr>
              <a:t>Sistrurus</a:t>
            </a:r>
            <a:r>
              <a:rPr lang="en-US" altLang="en-US" sz="1400" b="1" i="1" dirty="0">
                <a:latin typeface="Lucida Grande" pitchFamily="1" charset="0"/>
              </a:rPr>
              <a:t> </a:t>
            </a:r>
            <a:r>
              <a:rPr lang="en-US" altLang="en-US" sz="1400" b="1" i="1" dirty="0" err="1">
                <a:latin typeface="Lucida Grande" pitchFamily="1" charset="0"/>
              </a:rPr>
              <a:t>miliarius</a:t>
            </a:r>
            <a:endParaRPr lang="en-US" altLang="en-US" sz="1200" dirty="0">
              <a:solidFill>
                <a:srgbClr val="000000"/>
              </a:solidFill>
              <a:latin typeface="Lucida Grande" pitchFamily="1" charset="0"/>
            </a:endParaRPr>
          </a:p>
        </p:txBody>
      </p:sp>
      <p:pic>
        <p:nvPicPr>
          <p:cNvPr id="30726" name="Picture 7" descr="EDB5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98" y="3750446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5098598" y="4111823"/>
            <a:ext cx="2093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0000"/>
                </a:solidFill>
                <a:latin typeface="Lucida Grande" pitchFamily="1" charset="0"/>
              </a:rPr>
              <a:t>Agkistrodon contortrix</a:t>
            </a:r>
            <a:endParaRPr lang="en-US" altLang="en-US" sz="1200" dirty="0">
              <a:solidFill>
                <a:srgbClr val="000000"/>
              </a:solidFill>
              <a:latin typeface="Lucida Grande" pitchFamily="1" charset="0"/>
            </a:endParaRPr>
          </a:p>
        </p:txBody>
      </p:sp>
      <p:pic>
        <p:nvPicPr>
          <p:cNvPr id="30728" name="Picture 9" descr="EDB29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07" y="4419600"/>
            <a:ext cx="352108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1828801" y="6324601"/>
            <a:ext cx="18666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</a:rPr>
              <a:t>Agkistrodon piscivorus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7667040" y="6323715"/>
            <a:ext cx="1458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0000"/>
                </a:solidFill>
              </a:rPr>
              <a:t>Crotalus </a:t>
            </a:r>
            <a:r>
              <a:rPr lang="en-US" altLang="en-US" sz="1400" b="1" i="1" dirty="0" err="1">
                <a:solidFill>
                  <a:srgbClr val="000000"/>
                </a:solidFill>
              </a:rPr>
              <a:t>horridus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30731" name="Rectangle 5"/>
          <p:cNvSpPr>
            <a:spLocks noChangeArrowheads="1"/>
          </p:cNvSpPr>
          <p:nvPr/>
        </p:nvSpPr>
        <p:spPr bwMode="auto">
          <a:xfrm>
            <a:off x="335800" y="1221979"/>
            <a:ext cx="35210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Not Australia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Front erectile fangs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Lost all other teeth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Some w/ infrared sensitive pits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800" dirty="0"/>
              <a:t>Live birth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0F710-550A-CFBA-4CD8-FE0BDBF915F6}"/>
              </a:ext>
            </a:extLst>
          </p:cNvPr>
          <p:cNvSpPr txBox="1"/>
          <p:nvPr/>
        </p:nvSpPr>
        <p:spPr>
          <a:xfrm>
            <a:off x="436796" y="3899623"/>
            <a:ext cx="2699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https://www.youtube.com/watch?v=IPfG4OdGEyI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EDB3905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07327"/>
            <a:ext cx="10363200" cy="706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981201" y="6019800"/>
            <a:ext cx="1667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Crotalus viridus</a:t>
            </a:r>
            <a:endParaRPr lang="en-US" altLang="en-US" sz="2400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353"/>
            <a:ext cx="3048000" cy="685800"/>
          </a:xfrm>
        </p:spPr>
        <p:txBody>
          <a:bodyPr/>
          <a:lstStyle/>
          <a:p>
            <a:pPr eaLnBrk="1" hangingPunct="1"/>
            <a:r>
              <a:rPr lang="en-US" altLang="en-US" sz="3600" dirty="0" err="1"/>
              <a:t>Elapidae</a:t>
            </a:r>
            <a:endParaRPr lang="en-US" altLang="en-US" sz="3600" dirty="0"/>
          </a:p>
        </p:txBody>
      </p:sp>
      <p:pic>
        <p:nvPicPr>
          <p:cNvPr id="32771" name="Picture 4" descr="EDB5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0407"/>
            <a:ext cx="47244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733800" y="2664008"/>
            <a:ext cx="1424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</a:rPr>
              <a:t>Pelamis platurus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2773" name="Picture 6" descr="EDB5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0408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829801" y="3121208"/>
            <a:ext cx="17844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FF00"/>
                </a:solidFill>
              </a:rPr>
              <a:t>Ophiophagus hannah</a:t>
            </a: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2777" name="Picture 11" descr="EDB4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57771"/>
            <a:ext cx="47244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120864" y="1336104"/>
            <a:ext cx="298847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Not Europe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Fixed front fangs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Most have teeth behind the fangs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Most oviparous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2400" dirty="0"/>
              <a:t>Cobras, Sea snakes, coral snakes</a:t>
            </a:r>
          </a:p>
        </p:txBody>
      </p:sp>
      <p:pic>
        <p:nvPicPr>
          <p:cNvPr id="2" name="Picture 13" descr="EDB557-Micrurus nigrocintus">
            <a:extLst>
              <a:ext uri="{FF2B5EF4-FFF2-40B4-BE49-F238E27FC236}">
                <a16:creationId xmlns:a16="http://schemas.microsoft.com/office/drawing/2014/main" id="{DAC982A8-D003-3634-0CC6-3A1BA379B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29117"/>
            <a:ext cx="4648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1E25-991C-B822-2BC1-926EF23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ok with a hand holding a book with images of a snake&#10;&#10;AI-generated content may be incorrect.">
            <a:extLst>
              <a:ext uri="{FF2B5EF4-FFF2-40B4-BE49-F238E27FC236}">
                <a16:creationId xmlns:a16="http://schemas.microsoft.com/office/drawing/2014/main" id="{A6DC1EDB-33A5-9AE2-25E1-D1DB26A61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24074" r="8047" b="22222"/>
          <a:stretch>
            <a:fillRect/>
          </a:stretch>
        </p:blipFill>
        <p:spPr>
          <a:xfrm>
            <a:off x="2133600" y="145868"/>
            <a:ext cx="7924800" cy="6566263"/>
          </a:xfrm>
        </p:spPr>
      </p:pic>
    </p:spTree>
    <p:extLst>
      <p:ext uri="{BB962C8B-B14F-4D97-AF65-F5344CB8AC3E}">
        <p14:creationId xmlns:p14="http://schemas.microsoft.com/office/powerpoint/2010/main" val="24503519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12239</TotalTime>
  <Words>1277</Words>
  <Application>Microsoft Office PowerPoint</Application>
  <PresentationFormat>Widescreen</PresentationFormat>
  <Paragraphs>408</Paragraphs>
  <Slides>84</Slides>
  <Notes>44</Notes>
  <HiddenSlides>26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Calibri</vt:lpstr>
      <vt:lpstr>Lucida Grande</vt:lpstr>
      <vt:lpstr>Times New Roman</vt:lpstr>
      <vt:lpstr>Verdana</vt:lpstr>
      <vt:lpstr>Blank Presentation</vt:lpstr>
      <vt:lpstr>Bitmap Image</vt:lpstr>
      <vt:lpstr>Squamata</vt:lpstr>
      <vt:lpstr>PowerPoint Presentation</vt:lpstr>
      <vt:lpstr>Scales &amp; Skin Shedding</vt:lpstr>
      <vt:lpstr>Hemipenes</vt:lpstr>
      <vt:lpstr>Hemipenes</vt:lpstr>
      <vt:lpstr>Tail Autotomy</vt:lpstr>
      <vt:lpstr>PowerPoint Presentation</vt:lpstr>
      <vt:lpstr>Limb Reduction and Loss</vt:lpstr>
      <vt:lpstr>PowerPoint Presentation</vt:lpstr>
      <vt:lpstr>Skin Glands</vt:lpstr>
      <vt:lpstr>PowerPoint Presentation</vt:lpstr>
      <vt:lpstr>PowerPoint Presentation</vt:lpstr>
      <vt:lpstr>Squamate Reproduction</vt:lpstr>
      <vt:lpstr>Parthenogensis</vt:lpstr>
      <vt:lpstr>Chemical Communication</vt:lpstr>
      <vt:lpstr>Traditional Division within Squamata</vt:lpstr>
      <vt:lpstr>Squamate Systematics</vt:lpstr>
      <vt:lpstr>Squamate Phylogeny</vt:lpstr>
      <vt:lpstr>Families of Iguania</vt:lpstr>
      <vt:lpstr>Agamidae</vt:lpstr>
      <vt:lpstr>Agamidae</vt:lpstr>
      <vt:lpstr>Chamaeleonidae</vt:lpstr>
      <vt:lpstr>Adaptations for Arboreality</vt:lpstr>
      <vt:lpstr>Adaptations for Arboreality</vt:lpstr>
      <vt:lpstr>Dwarf Chameleons (Bradypodion and Rhampholeon)</vt:lpstr>
      <vt:lpstr>Iguanidae</vt:lpstr>
      <vt:lpstr>PowerPoint Presentation</vt:lpstr>
      <vt:lpstr>PowerPoint Presentation</vt:lpstr>
      <vt:lpstr>Iguaninae</vt:lpstr>
      <vt:lpstr>Iguana iguana</vt:lpstr>
      <vt:lpstr>PowerPoint Presentation</vt:lpstr>
      <vt:lpstr>PowerPoint Presentation</vt:lpstr>
      <vt:lpstr>PowerPoint Presentation</vt:lpstr>
      <vt:lpstr>Phrynosomatidae</vt:lpstr>
      <vt:lpstr>PowerPoint Presentation</vt:lpstr>
      <vt:lpstr>PowerPoint Presentation</vt:lpstr>
      <vt:lpstr>PowerPoint Presentation</vt:lpstr>
      <vt:lpstr>Phrynosomatinae</vt:lpstr>
      <vt:lpstr>Uta stansburiana</vt:lpstr>
      <vt:lpstr>Dactyloidae</vt:lpstr>
      <vt:lpstr>Gekkonidae</vt:lpstr>
      <vt:lpstr>Gekkonidae</vt:lpstr>
      <vt:lpstr>PowerPoint Presentation</vt:lpstr>
      <vt:lpstr>Scincidae</vt:lpstr>
      <vt:lpstr>PowerPoint Presentation</vt:lpstr>
      <vt:lpstr>Helodermatidae</vt:lpstr>
      <vt:lpstr>PowerPoint Presentation</vt:lpstr>
      <vt:lpstr>Varanidae</vt:lpstr>
      <vt:lpstr>Amphisbaenia</vt:lpstr>
      <vt:lpstr>Extremely unique skulls</vt:lpstr>
      <vt:lpstr>PowerPoint Presentation</vt:lpstr>
      <vt:lpstr>PowerPoint Presentation</vt:lpstr>
      <vt:lpstr>PowerPoint Presentation</vt:lpstr>
      <vt:lpstr>Evolution and Diversity of Serpentes</vt:lpstr>
      <vt:lpstr>Evolutionary origin of snakes</vt:lpstr>
      <vt:lpstr>Phylogenetic position of snakes</vt:lpstr>
      <vt:lpstr>Synapomorphies of snakes</vt:lpstr>
      <vt:lpstr>Snake anatomy: external</vt:lpstr>
      <vt:lpstr>Snake anatomy: internal</vt:lpstr>
      <vt:lpstr>Trends in snake evolution</vt:lpstr>
      <vt:lpstr>PowerPoint Presentation</vt:lpstr>
      <vt:lpstr>Trends in snake evolution</vt:lpstr>
      <vt:lpstr>Prey Capture Methods?</vt:lpstr>
      <vt:lpstr>Venom Function?</vt:lpstr>
      <vt:lpstr>Venom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Snake Locomotion</vt:lpstr>
      <vt:lpstr>Phylogenetic relationships among snakes</vt:lpstr>
      <vt:lpstr>Scolecophidia – Blind snakes</vt:lpstr>
      <vt:lpstr>PowerPoint Presentation</vt:lpstr>
      <vt:lpstr>Boidae</vt:lpstr>
      <vt:lpstr>Boidae</vt:lpstr>
      <vt:lpstr>PowerPoint Presentation</vt:lpstr>
      <vt:lpstr>Colubridae</vt:lpstr>
      <vt:lpstr>Colubridae-IV</vt:lpstr>
      <vt:lpstr>Colubridae</vt:lpstr>
      <vt:lpstr>PowerPoint Presentation</vt:lpstr>
      <vt:lpstr>Viperidae</vt:lpstr>
      <vt:lpstr>PowerPoint Presentation</vt:lpstr>
      <vt:lpstr>Elapidae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Lissamphibia</dc:title>
  <dc:creator>gall</dc:creator>
  <cp:lastModifiedBy>Brian Gall</cp:lastModifiedBy>
  <cp:revision>324</cp:revision>
  <cp:lastPrinted>2012-04-12T21:24:53Z</cp:lastPrinted>
  <dcterms:created xsi:type="dcterms:W3CDTF">2012-01-16T17:32:42Z</dcterms:created>
  <dcterms:modified xsi:type="dcterms:W3CDTF">2025-10-27T14:08:54Z</dcterms:modified>
</cp:coreProperties>
</file>