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9" r:id="rId2"/>
    <p:sldId id="286" r:id="rId3"/>
    <p:sldId id="285" r:id="rId4"/>
    <p:sldId id="288" r:id="rId5"/>
    <p:sldId id="300" r:id="rId6"/>
    <p:sldId id="293" r:id="rId7"/>
    <p:sldId id="294" r:id="rId8"/>
    <p:sldId id="298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3E7"/>
    <a:srgbClr val="26F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5560" autoAdjust="0"/>
  </p:normalViewPr>
  <p:slideViewPr>
    <p:cSldViewPr>
      <p:cViewPr varScale="1">
        <p:scale>
          <a:sx n="80" d="100"/>
          <a:sy n="80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0914A8-785D-4687-B22A-7D06A4BF1118}" type="datetimeFigureOut">
              <a:rPr lang="en-US"/>
              <a:pPr>
                <a:defRPr/>
              </a:pPr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A660AC-F422-4B01-BF6C-CDC8D84AC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80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B5C7387-AB4C-466B-B43B-FCFDECC36F0D}" type="slidenum">
              <a:rPr lang="en-US" altLang="en-US" smtClean="0">
                <a:latin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Two rows teeth on upper jaw, one below</a:t>
            </a:r>
          </a:p>
          <a:p>
            <a:pPr eaLnBrk="1" hangingPunct="1">
              <a:spcBef>
                <a:spcPct val="0"/>
              </a:spcBef>
            </a:pPr>
            <a:r>
              <a:rPr lang="en-US" sz="1800" dirty="0">
                <a:effectLst/>
                <a:latin typeface="Arial" panose="020B0604020202020204" pitchFamily="34" charset="0"/>
              </a:rPr>
              <a:t>Acrodont dentition - teeth fused to the crest of the jaw bone, with no sockets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03D4F0-6B8D-4ACE-87FA-7AA440B62AD5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</a:t>
            </a:fld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BA4209-3D33-4B96-8E35-E25C4C53B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9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4ECCD5-435C-4346-A95B-1A8DF787DC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1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3FD54D-B7FE-4033-A62A-A4FB6A43E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5F73A5B-95F1-4A03-91BA-0A35AF1A3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1A2E16-08F0-4061-91DC-924B3BDAD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29BFA3-6457-4A77-AF89-D947BD216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1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75D827-9D49-44E2-BF63-BD9940AB6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C77807-04D5-46E7-8B9D-D544FB33F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974CF4-9707-47A1-B745-C704E98EA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9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4DB093-07BB-401A-8C43-4105CC83C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82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276BBF-FB50-48CD-9EFB-CAC4FC019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6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BB089328-6759-41C9-9D68-5FBBA2EBD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ChangeArrowheads="1"/>
          </p:cNvSpPr>
          <p:nvPr/>
        </p:nvSpPr>
        <p:spPr bwMode="auto">
          <a:xfrm>
            <a:off x="3474915" y="4652962"/>
            <a:ext cx="2552700" cy="488950"/>
          </a:xfrm>
          <a:prstGeom prst="rect">
            <a:avLst/>
          </a:prstGeom>
          <a:solidFill>
            <a:srgbClr val="FF0000">
              <a:alpha val="3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cs typeface="Arial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720011" y="214006"/>
            <a:ext cx="4622800" cy="1143000"/>
          </a:xfrm>
        </p:spPr>
        <p:txBody>
          <a:bodyPr/>
          <a:lstStyle/>
          <a:p>
            <a:r>
              <a:rPr lang="en-US" altLang="en-US" b="1" dirty="0" err="1"/>
              <a:t>Rhyncocephalia</a:t>
            </a:r>
            <a:endParaRPr lang="en-US" altLang="en-US" b="1" dirty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3"/>
          <a:stretch>
            <a:fillRect/>
          </a:stretch>
        </p:blipFill>
        <p:spPr bwMode="auto">
          <a:xfrm>
            <a:off x="660278" y="147637"/>
            <a:ext cx="3459163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184528" y="309562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Fish</a:t>
            </a: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4184527" y="1463676"/>
            <a:ext cx="1530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Lissamphibia</a:t>
            </a: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4184528" y="2290762"/>
            <a:ext cx="124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Mammalia</a:t>
            </a:r>
          </a:p>
        </p:txBody>
      </p:sp>
      <p:sp>
        <p:nvSpPr>
          <p:cNvPr id="13320" name="TextBox 11"/>
          <p:cNvSpPr txBox="1">
            <a:spLocks noChangeArrowheads="1"/>
          </p:cNvSpPr>
          <p:nvPr/>
        </p:nvSpPr>
        <p:spPr bwMode="auto">
          <a:xfrm>
            <a:off x="4184528" y="3292476"/>
            <a:ext cx="1287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Testudines</a:t>
            </a:r>
          </a:p>
        </p:txBody>
      </p:sp>
      <p:sp>
        <p:nvSpPr>
          <p:cNvPr id="13321" name="TextBox 12"/>
          <p:cNvSpPr txBox="1">
            <a:spLocks noChangeArrowheads="1"/>
          </p:cNvSpPr>
          <p:nvPr/>
        </p:nvSpPr>
        <p:spPr bwMode="auto">
          <a:xfrm>
            <a:off x="4184527" y="3673476"/>
            <a:ext cx="110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Lacertilia</a:t>
            </a:r>
          </a:p>
        </p:txBody>
      </p:sp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4184528" y="4283076"/>
            <a:ext cx="123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Serpentes</a:t>
            </a:r>
          </a:p>
        </p:txBody>
      </p:sp>
      <p:sp>
        <p:nvSpPr>
          <p:cNvPr id="13323" name="TextBox 14"/>
          <p:cNvSpPr txBox="1">
            <a:spLocks noChangeArrowheads="1"/>
          </p:cNvSpPr>
          <p:nvPr/>
        </p:nvSpPr>
        <p:spPr bwMode="auto">
          <a:xfrm>
            <a:off x="4184528" y="4740276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Rhyncocephalia</a:t>
            </a:r>
          </a:p>
        </p:txBody>
      </p:sp>
      <p:sp>
        <p:nvSpPr>
          <p:cNvPr id="13324" name="TextBox 15"/>
          <p:cNvSpPr txBox="1">
            <a:spLocks noChangeArrowheads="1"/>
          </p:cNvSpPr>
          <p:nvPr/>
        </p:nvSpPr>
        <p:spPr bwMode="auto">
          <a:xfrm>
            <a:off x="4184528" y="5197476"/>
            <a:ext cx="127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Crocodylia</a:t>
            </a:r>
          </a:p>
        </p:txBody>
      </p:sp>
      <p:sp>
        <p:nvSpPr>
          <p:cNvPr id="13325" name="TextBox 16"/>
          <p:cNvSpPr txBox="1">
            <a:spLocks noChangeArrowheads="1"/>
          </p:cNvSpPr>
          <p:nvPr/>
        </p:nvSpPr>
        <p:spPr bwMode="auto">
          <a:xfrm>
            <a:off x="4184527" y="5883276"/>
            <a:ext cx="692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cs typeface="Arial" charset="0"/>
              </a:rPr>
              <a:t>Aves</a:t>
            </a:r>
          </a:p>
        </p:txBody>
      </p:sp>
      <p:pic>
        <p:nvPicPr>
          <p:cNvPr id="133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011" y="1681956"/>
            <a:ext cx="5281084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phen_punc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1"/>
            <a:ext cx="5943600" cy="44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phen_guen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95858"/>
            <a:ext cx="5715000" cy="366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162800" y="2547181"/>
            <a:ext cx="4100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latin typeface="+mn-lt"/>
                <a:ea typeface="+mn-ea"/>
              </a:rPr>
              <a:t>Sphenodon</a:t>
            </a:r>
            <a:r>
              <a:rPr lang="en-US" sz="3200" i="1" dirty="0">
                <a:latin typeface="+mn-lt"/>
                <a:ea typeface="+mn-ea"/>
              </a:rPr>
              <a:t> </a:t>
            </a:r>
            <a:r>
              <a:rPr lang="en-US" sz="3200" i="1" dirty="0" err="1">
                <a:latin typeface="+mn-lt"/>
                <a:ea typeface="+mn-ea"/>
              </a:rPr>
              <a:t>guentheri</a:t>
            </a:r>
            <a:endParaRPr lang="en-US" sz="3200" dirty="0">
              <a:latin typeface="+mn-lt"/>
              <a:ea typeface="+mn-ea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14400" y="4898183"/>
            <a:ext cx="4168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 err="1">
                <a:latin typeface="+mn-lt"/>
                <a:ea typeface="+mn-ea"/>
              </a:rPr>
              <a:t>Sphenodon</a:t>
            </a:r>
            <a:r>
              <a:rPr lang="en-US" sz="3200" i="1" dirty="0">
                <a:latin typeface="+mn-lt"/>
                <a:ea typeface="+mn-ea"/>
              </a:rPr>
              <a:t> </a:t>
            </a:r>
            <a:r>
              <a:rPr lang="en-US" sz="3200" i="1" dirty="0" err="1">
                <a:latin typeface="+mn-lt"/>
                <a:ea typeface="+mn-ea"/>
              </a:rPr>
              <a:t>punctatus</a:t>
            </a:r>
            <a:endParaRPr lang="en-US" sz="3200" dirty="0"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0" y="639764"/>
            <a:ext cx="4229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dirty="0" err="1">
                <a:latin typeface="+mn-lt"/>
                <a:ea typeface="+mn-ea"/>
              </a:rPr>
              <a:t>Rhynchocephalia</a:t>
            </a:r>
            <a:endParaRPr lang="en-US" sz="3800" dirty="0">
              <a:latin typeface="+mn-lt"/>
              <a:ea typeface="+mn-ea"/>
            </a:endParaRPr>
          </a:p>
        </p:txBody>
      </p:sp>
      <p:pic>
        <p:nvPicPr>
          <p:cNvPr id="16387" name="Picture 5" descr="Sphen_punc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1195"/>
            <a:ext cx="4267200" cy="34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Sphenodontida1 - low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3522663"/>
            <a:ext cx="467836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Sphenodontida2 = low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829176"/>
            <a:ext cx="28352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56D279-2EC3-44A3-7839-04FA70B419DA}"/>
              </a:ext>
            </a:extLst>
          </p:cNvPr>
          <p:cNvSpPr txBox="1"/>
          <p:nvPr/>
        </p:nvSpPr>
        <p:spPr>
          <a:xfrm>
            <a:off x="6553200" y="1676400"/>
            <a:ext cx="49755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Historically abundant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Spiny crest down the 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 PENIS(ES)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Teeth are unique (rows and type)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Extension of </a:t>
            </a:r>
            <a:r>
              <a:rPr lang="en-US" sz="2400" dirty="0"/>
              <a:t>jaw bone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715964"/>
            <a:ext cx="5334000" cy="960437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Rhynchocephalia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781800" y="2767014"/>
            <a:ext cx="365760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i="1" dirty="0" err="1">
                <a:latin typeface="+mn-lt"/>
                <a:ea typeface="+mn-ea"/>
              </a:rPr>
              <a:t>Sphenodon</a:t>
            </a:r>
            <a:r>
              <a:rPr lang="en-US" sz="2600" i="1" dirty="0">
                <a:latin typeface="+mn-lt"/>
                <a:ea typeface="+mn-ea"/>
              </a:rPr>
              <a:t> </a:t>
            </a:r>
            <a:r>
              <a:rPr lang="en-US" sz="2600" i="1" dirty="0" err="1">
                <a:latin typeface="+mn-lt"/>
                <a:ea typeface="+mn-ea"/>
              </a:rPr>
              <a:t>punctatus</a:t>
            </a:r>
            <a:r>
              <a:rPr lang="en-US" sz="2600" dirty="0">
                <a:latin typeface="+mn-lt"/>
                <a:ea typeface="+mn-ea"/>
              </a:rPr>
              <a:t>: ~30 offshore islands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i="1" dirty="0" err="1">
                <a:latin typeface="+mn-lt"/>
                <a:ea typeface="+mn-ea"/>
              </a:rPr>
              <a:t>Sphenodon</a:t>
            </a:r>
            <a:r>
              <a:rPr lang="en-US" sz="2600" i="1" dirty="0">
                <a:latin typeface="+mn-lt"/>
                <a:ea typeface="+mn-ea"/>
              </a:rPr>
              <a:t> </a:t>
            </a:r>
            <a:r>
              <a:rPr lang="en-US" sz="2600" i="1" dirty="0" err="1">
                <a:latin typeface="+mn-lt"/>
                <a:ea typeface="+mn-ea"/>
              </a:rPr>
              <a:t>guntheri</a:t>
            </a:r>
            <a:r>
              <a:rPr lang="en-US" sz="2600" i="1" dirty="0">
                <a:latin typeface="+mn-lt"/>
                <a:ea typeface="+mn-ea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+mn-lt"/>
                <a:ea typeface="+mn-ea"/>
              </a:rPr>
              <a:t>found naturally on only one island </a:t>
            </a:r>
          </a:p>
        </p:txBody>
      </p:sp>
      <p:pic>
        <p:nvPicPr>
          <p:cNvPr id="17412" name="Picture 7" descr="http://upload.wikimedia.org/wikipedia/commons/7/7e/North_Island_Map_tuata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343400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Curved Left Arrow 7"/>
          <p:cNvSpPr>
            <a:spLocks noChangeArrowheads="1"/>
          </p:cNvSpPr>
          <p:nvPr/>
        </p:nvSpPr>
        <p:spPr bwMode="auto">
          <a:xfrm rot="5192504">
            <a:off x="5270501" y="3046413"/>
            <a:ext cx="930275" cy="5480050"/>
          </a:xfrm>
          <a:prstGeom prst="curvedLeftArrow">
            <a:avLst>
              <a:gd name="adj1" fmla="val 24981"/>
              <a:gd name="adj2" fmla="val 49908"/>
              <a:gd name="adj3" fmla="val 25000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7772400" cy="914400"/>
          </a:xfrm>
        </p:spPr>
        <p:txBody>
          <a:bodyPr/>
          <a:lstStyle/>
          <a:p>
            <a:r>
              <a:rPr lang="en-US" altLang="en-US" i="1"/>
              <a:t>Sphenodon</a:t>
            </a:r>
            <a:r>
              <a:rPr lang="en-US" altLang="en-US"/>
              <a:t> (“wedge tooth”)</a:t>
            </a:r>
          </a:p>
        </p:txBody>
      </p:sp>
      <p:pic>
        <p:nvPicPr>
          <p:cNvPr id="1026" name="Picture 2" descr="Image result for pleurodont denti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3" b="8852"/>
          <a:stretch/>
        </p:blipFill>
        <p:spPr bwMode="auto">
          <a:xfrm>
            <a:off x="5715000" y="1219200"/>
            <a:ext cx="4979432" cy="40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pleurodont denti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48" b="8852"/>
          <a:stretch/>
        </p:blipFill>
        <p:spPr bwMode="auto">
          <a:xfrm>
            <a:off x="1676401" y="2286001"/>
            <a:ext cx="3478551" cy="43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907579" y="990600"/>
            <a:ext cx="5257800" cy="865187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Tuatara Natural History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830763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3119438"/>
            <a:ext cx="5427662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r="6500"/>
          <a:stretch>
            <a:fillRect/>
          </a:stretch>
        </p:blipFill>
        <p:spPr bwMode="auto">
          <a:xfrm>
            <a:off x="533400" y="3446585"/>
            <a:ext cx="4114800" cy="322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811214"/>
            <a:ext cx="5562600" cy="865187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Reproductive Biology</a:t>
            </a:r>
          </a:p>
        </p:txBody>
      </p:sp>
      <p:pic>
        <p:nvPicPr>
          <p:cNvPr id="20484" name="Picture 6" descr="Sphenodon_copul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59646"/>
            <a:ext cx="8897938" cy="408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mg.scoop.co.nz/stories/images/0711/cad89e01b85eb55ea3dc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"/>
            <a:ext cx="3505200" cy="243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6324600" cy="865188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Threats to the Tuatara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6324600" cy="29384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dirty="0"/>
              <a:t>Vulnerable to extinction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Small clutches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Long incubation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Slow to mature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Infrequent reproduction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Introduced animals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152526"/>
            <a:ext cx="39243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7542214" y="6519864"/>
            <a:ext cx="3049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cs typeface="Arial" charset="0"/>
              </a:rPr>
              <a:t>New Zealand Department of Conservation</a:t>
            </a:r>
          </a:p>
        </p:txBody>
      </p:sp>
      <p:pic>
        <p:nvPicPr>
          <p:cNvPr id="21511" name="Picture 8" descr="http://www.teara.govt.nz/files/30661-g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r="8134"/>
          <a:stretch>
            <a:fillRect/>
          </a:stretch>
        </p:blipFill>
        <p:spPr bwMode="auto">
          <a:xfrm>
            <a:off x="3048001" y="4005262"/>
            <a:ext cx="30956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8635</TotalTime>
  <Words>116</Words>
  <Application>Microsoft Office PowerPoint</Application>
  <PresentationFormat>Widescreen</PresentationFormat>
  <Paragraphs>39</Paragraphs>
  <Slides>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Blank Presentation</vt:lpstr>
      <vt:lpstr>Rhyncocephalia</vt:lpstr>
      <vt:lpstr>PowerPoint Presentation</vt:lpstr>
      <vt:lpstr>PowerPoint Presentation</vt:lpstr>
      <vt:lpstr>Rhynchocephalia</vt:lpstr>
      <vt:lpstr>Sphenodon (“wedge tooth”)</vt:lpstr>
      <vt:lpstr>Tuatara Natural History</vt:lpstr>
      <vt:lpstr>Reproductive Biology</vt:lpstr>
      <vt:lpstr>Threats to the Tuatara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Lissamphibia</dc:title>
  <dc:creator>gall</dc:creator>
  <cp:lastModifiedBy>Brian Gall</cp:lastModifiedBy>
  <cp:revision>152</cp:revision>
  <cp:lastPrinted>2012-01-23T19:46:01Z</cp:lastPrinted>
  <dcterms:created xsi:type="dcterms:W3CDTF">2012-01-16T17:32:42Z</dcterms:created>
  <dcterms:modified xsi:type="dcterms:W3CDTF">2025-10-17T14:05:30Z</dcterms:modified>
</cp:coreProperties>
</file>