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4" r:id="rId6"/>
    <p:sldId id="267" r:id="rId7"/>
    <p:sldId id="263" r:id="rId8"/>
    <p:sldId id="262" r:id="rId9"/>
    <p:sldId id="268" r:id="rId10"/>
    <p:sldId id="266" r:id="rId11"/>
    <p:sldId id="274" r:id="rId12"/>
    <p:sldId id="275" r:id="rId13"/>
    <p:sldId id="276" r:id="rId14"/>
    <p:sldId id="278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8B00"/>
    <a:srgbClr val="DA8200"/>
    <a:srgbClr val="FF9900"/>
    <a:srgbClr val="2C13E7"/>
    <a:srgbClr val="26F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6" autoAdjust="0"/>
    <p:restoredTop sz="80639" autoAdjust="0"/>
  </p:normalViewPr>
  <p:slideViewPr>
    <p:cSldViewPr>
      <p:cViewPr varScale="1">
        <p:scale>
          <a:sx n="67" d="100"/>
          <a:sy n="67" d="100"/>
        </p:scale>
        <p:origin x="10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AF08CD-67C1-4F5A-AFFD-52BD18FE1CE1}" type="datetimeFigureOut">
              <a:rPr lang="en-US"/>
              <a:pPr>
                <a:defRPr/>
              </a:pPr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857683-A95F-4B67-AF12-ED8BCA7E7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89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B72F04-EC63-4928-831E-7DC2840BE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1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5FF81F-3DCD-438E-A6EE-16F4DA2BF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5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31995E-EAEC-42CE-916A-434AEDDF9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5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E3C9B0-D934-4670-8684-C6FC59009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0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C67C73-B521-4764-8CF4-5FB753E1C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638FEB-0891-40EE-A366-FCC108708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1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B638DA-0E4B-4D5E-932A-FF0A5A72F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6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E6910D-B868-47C3-9958-8B8A4B29A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6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D9EF1F-0CEE-4497-81AE-EDF6BAE99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1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C03581-2CAE-4E03-A270-8A69CE278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1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AD2E9D-87E0-43EC-A670-418E22288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3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6ED22504-92FC-459B-A3B2-38CAF4181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726238" y="269875"/>
            <a:ext cx="3636962" cy="1143000"/>
          </a:xfrm>
        </p:spPr>
        <p:txBody>
          <a:bodyPr/>
          <a:lstStyle/>
          <a:p>
            <a:r>
              <a:rPr lang="en-US" altLang="en-US" b="1"/>
              <a:t>Crocodylia</a:t>
            </a:r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3"/>
          <a:stretch>
            <a:fillRect/>
          </a:stretch>
        </p:blipFill>
        <p:spPr bwMode="auto">
          <a:xfrm>
            <a:off x="1524001" y="-9525"/>
            <a:ext cx="3459163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5048251" y="152400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fish</a:t>
            </a:r>
          </a:p>
        </p:txBody>
      </p:sp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5048250" y="1306514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lissamphibia</a:t>
            </a:r>
          </a:p>
        </p:txBody>
      </p:sp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5048251" y="2133600"/>
            <a:ext cx="124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mammalia</a:t>
            </a:r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5048251" y="3135314"/>
            <a:ext cx="123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testudines</a:t>
            </a:r>
          </a:p>
        </p:txBody>
      </p:sp>
      <p:sp>
        <p:nvSpPr>
          <p:cNvPr id="13320" name="TextBox 12"/>
          <p:cNvSpPr txBox="1">
            <a:spLocks noChangeArrowheads="1"/>
          </p:cNvSpPr>
          <p:nvPr/>
        </p:nvSpPr>
        <p:spPr bwMode="auto">
          <a:xfrm>
            <a:off x="5048250" y="3516314"/>
            <a:ext cx="1030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lacertilia</a:t>
            </a:r>
          </a:p>
        </p:txBody>
      </p:sp>
      <p:sp>
        <p:nvSpPr>
          <p:cNvPr id="13321" name="TextBox 13"/>
          <p:cNvSpPr txBox="1">
            <a:spLocks noChangeArrowheads="1"/>
          </p:cNvSpPr>
          <p:nvPr/>
        </p:nvSpPr>
        <p:spPr bwMode="auto">
          <a:xfrm>
            <a:off x="5048251" y="4125914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serpentes</a:t>
            </a:r>
          </a:p>
        </p:txBody>
      </p:sp>
      <p:sp>
        <p:nvSpPr>
          <p:cNvPr id="13322" name="TextBox 14"/>
          <p:cNvSpPr txBox="1">
            <a:spLocks noChangeArrowheads="1"/>
          </p:cNvSpPr>
          <p:nvPr/>
        </p:nvSpPr>
        <p:spPr bwMode="auto">
          <a:xfrm>
            <a:off x="5048250" y="4583114"/>
            <a:ext cx="1735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rhyncocephalia</a:t>
            </a:r>
          </a:p>
        </p:txBody>
      </p:sp>
      <p:sp>
        <p:nvSpPr>
          <p:cNvPr id="13323" name="TextBox 15"/>
          <p:cNvSpPr txBox="1">
            <a:spLocks noChangeArrowheads="1"/>
          </p:cNvSpPr>
          <p:nvPr/>
        </p:nvSpPr>
        <p:spPr bwMode="auto">
          <a:xfrm>
            <a:off x="5048251" y="5040314"/>
            <a:ext cx="122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crocodylia</a:t>
            </a:r>
          </a:p>
        </p:txBody>
      </p:sp>
      <p:sp>
        <p:nvSpPr>
          <p:cNvPr id="13324" name="TextBox 16"/>
          <p:cNvSpPr txBox="1">
            <a:spLocks noChangeArrowheads="1"/>
          </p:cNvSpPr>
          <p:nvPr/>
        </p:nvSpPr>
        <p:spPr bwMode="auto">
          <a:xfrm>
            <a:off x="5048251" y="5726114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aves</a:t>
            </a:r>
          </a:p>
        </p:txBody>
      </p:sp>
      <p:sp>
        <p:nvSpPr>
          <p:cNvPr id="13325" name="Rectangle 8"/>
          <p:cNvSpPr>
            <a:spLocks noChangeArrowheads="1"/>
          </p:cNvSpPr>
          <p:nvPr/>
        </p:nvSpPr>
        <p:spPr bwMode="auto">
          <a:xfrm>
            <a:off x="4191001" y="5040314"/>
            <a:ext cx="2079625" cy="369887"/>
          </a:xfrm>
          <a:prstGeom prst="rect">
            <a:avLst/>
          </a:prstGeom>
          <a:solidFill>
            <a:srgbClr val="FF0000">
              <a:alpha val="39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pic>
        <p:nvPicPr>
          <p:cNvPr id="133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6" y="1701800"/>
            <a:ext cx="393382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DB3455">
            <a:extLst>
              <a:ext uri="{FF2B5EF4-FFF2-40B4-BE49-F238E27FC236}">
                <a16:creationId xmlns:a16="http://schemas.microsoft.com/office/drawing/2014/main" id="{4E4890E0-AEF8-94AA-06F9-2012272E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22765" r="18901" b="16125"/>
          <a:stretch>
            <a:fillRect/>
          </a:stretch>
        </p:blipFill>
        <p:spPr bwMode="auto">
          <a:xfrm flipH="1">
            <a:off x="5885898" y="2742406"/>
            <a:ext cx="44577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457200" y="158245"/>
            <a:ext cx="7772400" cy="1143000"/>
          </a:xfrm>
        </p:spPr>
        <p:txBody>
          <a:bodyPr/>
          <a:lstStyle/>
          <a:p>
            <a:r>
              <a:rPr lang="en-US" altLang="en-US" dirty="0" err="1"/>
              <a:t>Crocodylian</a:t>
            </a:r>
            <a:r>
              <a:rPr lang="en-US" altLang="en-US" dirty="0"/>
              <a:t> Families</a:t>
            </a:r>
          </a:p>
        </p:txBody>
      </p:sp>
      <p:pic>
        <p:nvPicPr>
          <p:cNvPr id="2457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1909762"/>
            <a:ext cx="2311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2130424" y="5475288"/>
            <a:ext cx="3810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cs typeface="Arial" charset="0"/>
              </a:rPr>
              <a:t>sometimes considered a single family</a:t>
            </a:r>
          </a:p>
        </p:txBody>
      </p:sp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27776" r="8260" b="52046"/>
          <a:stretch>
            <a:fillRect/>
          </a:stretch>
        </p:blipFill>
        <p:spPr bwMode="auto">
          <a:xfrm>
            <a:off x="2974974" y="1325563"/>
            <a:ext cx="19478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3" t="48325" r="2547" b="34370"/>
          <a:stretch>
            <a:fillRect/>
          </a:stretch>
        </p:blipFill>
        <p:spPr bwMode="auto">
          <a:xfrm>
            <a:off x="2971799" y="2514601"/>
            <a:ext cx="2627312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5305" r="3871" b="63582"/>
          <a:stretch>
            <a:fillRect/>
          </a:stretch>
        </p:blipFill>
        <p:spPr bwMode="auto">
          <a:xfrm>
            <a:off x="2971800" y="3733800"/>
            <a:ext cx="19510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EDB3456">
            <a:extLst>
              <a:ext uri="{FF2B5EF4-FFF2-40B4-BE49-F238E27FC236}">
                <a16:creationId xmlns:a16="http://schemas.microsoft.com/office/drawing/2014/main" id="{24DA9502-D930-A0EC-4220-4A308A63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8527" r="6453" b="7436"/>
          <a:stretch>
            <a:fillRect/>
          </a:stretch>
        </p:blipFill>
        <p:spPr bwMode="auto">
          <a:xfrm>
            <a:off x="7539063" y="139700"/>
            <a:ext cx="463230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 up of a crocodile's face&#10;&#10;Description automatically generated">
            <a:extLst>
              <a:ext uri="{FF2B5EF4-FFF2-40B4-BE49-F238E27FC236}">
                <a16:creationId xmlns:a16="http://schemas.microsoft.com/office/drawing/2014/main" id="{331FD1F7-B930-5ABC-6066-7BA54D8952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/>
          <a:stretch/>
        </p:blipFill>
        <p:spPr>
          <a:xfrm>
            <a:off x="8350370" y="4832856"/>
            <a:ext cx="3869339" cy="20526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650726" y="288925"/>
            <a:ext cx="3179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atin typeface="+mn-lt"/>
                <a:ea typeface="+mn-ea"/>
              </a:rPr>
              <a:t>Crocodylidae</a:t>
            </a:r>
            <a:endParaRPr lang="en-US" sz="4000" dirty="0">
              <a:latin typeface="+mn-lt"/>
              <a:ea typeface="+mn-ea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11"/>
            <a:ext cx="4864378" cy="243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EDB34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8527" r="6453" b="7436"/>
          <a:stretch>
            <a:fillRect/>
          </a:stretch>
        </p:blipFill>
        <p:spPr bwMode="auto">
          <a:xfrm>
            <a:off x="1524001" y="3300413"/>
            <a:ext cx="557847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267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DB34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t="8527" r="19930" b="6984"/>
          <a:stretch>
            <a:fillRect/>
          </a:stretch>
        </p:blipFill>
        <p:spPr bwMode="auto">
          <a:xfrm>
            <a:off x="7045326" y="1058636"/>
            <a:ext cx="3622675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010400" y="338692"/>
            <a:ext cx="26084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atin typeface="+mn-lt"/>
                <a:ea typeface="+mn-ea"/>
              </a:rPr>
              <a:t>Gavialidae</a:t>
            </a:r>
            <a:endParaRPr lang="en-US" sz="4000" dirty="0">
              <a:latin typeface="+mn-lt"/>
              <a:ea typeface="+mn-ea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r="7536"/>
          <a:stretch>
            <a:fillRect/>
          </a:stretch>
        </p:blipFill>
        <p:spPr bwMode="auto">
          <a:xfrm>
            <a:off x="1684987" y="342985"/>
            <a:ext cx="4536269" cy="351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EDB34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22765" r="18901" b="16125"/>
          <a:stretch>
            <a:fillRect/>
          </a:stretch>
        </p:blipFill>
        <p:spPr bwMode="auto">
          <a:xfrm>
            <a:off x="1713963" y="4191000"/>
            <a:ext cx="44577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DB409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9468" r="5521" b="6178"/>
          <a:stretch/>
        </p:blipFill>
        <p:spPr bwMode="auto">
          <a:xfrm>
            <a:off x="6353577" y="1273013"/>
            <a:ext cx="4314423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05601" y="288925"/>
            <a:ext cx="30075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atin typeface="+mn-lt"/>
                <a:ea typeface="+mn-ea"/>
              </a:rPr>
              <a:t>Alligatoridae</a:t>
            </a:r>
            <a:endParaRPr lang="en-US" sz="4000" dirty="0">
              <a:latin typeface="+mn-lt"/>
              <a:ea typeface="+mn-ea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21640"/>
          <a:stretch>
            <a:fillRect/>
          </a:stretch>
        </p:blipFill>
        <p:spPr bwMode="auto">
          <a:xfrm>
            <a:off x="1752600" y="457200"/>
            <a:ext cx="4724400" cy="229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29" descr="Allig_mis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29000"/>
            <a:ext cx="566914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5305" r="3871" b="63582"/>
          <a:stretch>
            <a:fillRect/>
          </a:stretch>
        </p:blipFill>
        <p:spPr bwMode="auto">
          <a:xfrm rot="16200000">
            <a:off x="6980934" y="2835970"/>
            <a:ext cx="3703637" cy="260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676400" y="990600"/>
            <a:ext cx="3962400" cy="1143000"/>
          </a:xfrm>
        </p:spPr>
        <p:txBody>
          <a:bodyPr/>
          <a:lstStyle/>
          <a:p>
            <a:r>
              <a:rPr lang="en-US" altLang="en-US" sz="3000" b="1"/>
              <a:t>Spectacled Caiman</a:t>
            </a:r>
            <a:br>
              <a:rPr lang="en-US" altLang="en-US" sz="3000"/>
            </a:br>
            <a:r>
              <a:rPr lang="en-US" altLang="en-US" sz="3000"/>
              <a:t>(</a:t>
            </a:r>
            <a:r>
              <a:rPr lang="en-US" altLang="en-US" sz="3000" i="1"/>
              <a:t>Caiman crocodilus</a:t>
            </a:r>
            <a:r>
              <a:rPr lang="en-US" altLang="en-US" sz="3000"/>
              <a:t>)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3314700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4" y="0"/>
            <a:ext cx="490537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upload.wikimedia.org/wikipedia/commons/4/48/World.distribution.crocodilia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36525"/>
            <a:ext cx="9144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895600" y="4953000"/>
            <a:ext cx="33988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cs typeface="Arial" charset="0"/>
              </a:rPr>
              <a:t>= freshwater range</a:t>
            </a: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7391401" y="4960939"/>
            <a:ext cx="2778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cs typeface="Arial" charset="0"/>
              </a:rPr>
              <a:t>= marine range</a:t>
            </a: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2209800" y="4953001"/>
            <a:ext cx="685800" cy="561975"/>
          </a:xfrm>
          <a:prstGeom prst="rect">
            <a:avLst/>
          </a:prstGeom>
          <a:solidFill>
            <a:srgbClr val="26F70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6629400" y="4948238"/>
            <a:ext cx="731838" cy="563562"/>
          </a:xfrm>
          <a:prstGeom prst="rect">
            <a:avLst/>
          </a:prstGeom>
          <a:solidFill>
            <a:srgbClr val="2C13E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4419600" cy="838200"/>
          </a:xfrm>
        </p:spPr>
        <p:txBody>
          <a:bodyPr/>
          <a:lstStyle/>
          <a:p>
            <a:r>
              <a:rPr lang="en-US" altLang="en-US" b="1"/>
              <a:t>Characteristics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43" y="3741738"/>
            <a:ext cx="4362450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r="4248"/>
          <a:stretch>
            <a:fillRect/>
          </a:stretch>
        </p:blipFill>
        <p:spPr bwMode="auto">
          <a:xfrm>
            <a:off x="7534275" y="3741738"/>
            <a:ext cx="4657725" cy="31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0"/>
            <a:ext cx="434181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4"/>
          <a:stretch>
            <a:fillRect/>
          </a:stretch>
        </p:blipFill>
        <p:spPr bwMode="auto">
          <a:xfrm>
            <a:off x="3658526" y="914400"/>
            <a:ext cx="4169292" cy="274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DABBA-15C5-4778-7F82-65C2B9B7F8AD}"/>
              </a:ext>
            </a:extLst>
          </p:cNvPr>
          <p:cNvSpPr txBox="1"/>
          <p:nvPr/>
        </p:nvSpPr>
        <p:spPr>
          <a:xfrm>
            <a:off x="226176" y="1300380"/>
            <a:ext cx="34323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Muscular tail/limbs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Heavily armored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Aquatic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Oviparous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TSD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>
            <a:fillRect/>
          </a:stretch>
        </p:blipFill>
        <p:spPr bwMode="auto">
          <a:xfrm>
            <a:off x="6123276" y="2912052"/>
            <a:ext cx="603408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34636" y="2932834"/>
            <a:ext cx="6518564" cy="1485900"/>
          </a:xfrm>
        </p:spPr>
        <p:txBody>
          <a:bodyPr/>
          <a:lstStyle/>
          <a:p>
            <a:r>
              <a:rPr lang="en-US" altLang="en-US" sz="3000" b="1" dirty="0"/>
              <a:t>Breathing Adaptations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3" r="25076" b="9561"/>
          <a:stretch>
            <a:fillRect/>
          </a:stretch>
        </p:blipFill>
        <p:spPr bwMode="auto">
          <a:xfrm>
            <a:off x="1509712" y="0"/>
            <a:ext cx="573563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7312" b="3947"/>
          <a:stretch>
            <a:fillRect/>
          </a:stretch>
        </p:blipFill>
        <p:spPr bwMode="auto">
          <a:xfrm>
            <a:off x="7091364" y="-9525"/>
            <a:ext cx="3576637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390" name="Straight Arrow Connector 3"/>
          <p:cNvCxnSpPr>
            <a:cxnSpLocks noChangeShapeType="1"/>
          </p:cNvCxnSpPr>
          <p:nvPr/>
        </p:nvCxnSpPr>
        <p:spPr bwMode="auto">
          <a:xfrm>
            <a:off x="2209800" y="152400"/>
            <a:ext cx="381000" cy="9906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E03E35-ECCF-DEF2-6A80-FDB8BA3982C4}"/>
              </a:ext>
            </a:extLst>
          </p:cNvPr>
          <p:cNvSpPr txBox="1"/>
          <p:nvPr/>
        </p:nvSpPr>
        <p:spPr>
          <a:xfrm>
            <a:off x="684125" y="4267200"/>
            <a:ext cx="48542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Dorsal nostrils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Nares with fleshy valves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Eyes dorsal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Complete secondary palate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Flaps at back of throat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"/>
          <p:cNvGrpSpPr>
            <a:grpSpLocks/>
          </p:cNvGrpSpPr>
          <p:nvPr/>
        </p:nvGrpSpPr>
        <p:grpSpPr bwMode="auto">
          <a:xfrm>
            <a:off x="1609725" y="76200"/>
            <a:ext cx="5715000" cy="2286000"/>
            <a:chOff x="85725" y="76200"/>
            <a:chExt cx="5715000" cy="2286000"/>
          </a:xfrm>
        </p:grpSpPr>
        <p:pic>
          <p:nvPicPr>
            <p:cNvPr id="1741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13" t="-2" b="2"/>
            <a:stretch>
              <a:fillRect/>
            </a:stretch>
          </p:blipFill>
          <p:spPr bwMode="auto">
            <a:xfrm>
              <a:off x="4295775" y="76200"/>
              <a:ext cx="150495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" y="495300"/>
              <a:ext cx="5715000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081"/>
            <a:stretch>
              <a:fillRect/>
            </a:stretch>
          </p:blipFill>
          <p:spPr bwMode="auto">
            <a:xfrm>
              <a:off x="85725" y="76200"/>
              <a:ext cx="4719637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46101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4573588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85725"/>
            <a:ext cx="2506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772400" cy="1143000"/>
          </a:xfrm>
        </p:spPr>
        <p:txBody>
          <a:bodyPr/>
          <a:lstStyle/>
          <a:p>
            <a:pPr algn="l"/>
            <a:r>
              <a:rPr lang="en-US" altLang="en-US"/>
              <a:t>Permian Extinction</a:t>
            </a:r>
            <a:br>
              <a:rPr lang="en-US" altLang="en-US"/>
            </a:br>
            <a:r>
              <a:rPr lang="en-US" altLang="en-US"/>
              <a:t>251 mya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00200"/>
            <a:ext cx="7737475" cy="52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4" b="12646"/>
          <a:stretch>
            <a:fillRect/>
          </a:stretch>
        </p:blipFill>
        <p:spPr bwMode="auto">
          <a:xfrm>
            <a:off x="7219950" y="0"/>
            <a:ext cx="34480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3" b="8884"/>
          <a:stretch>
            <a:fillRect/>
          </a:stretch>
        </p:blipFill>
        <p:spPr bwMode="auto">
          <a:xfrm>
            <a:off x="5621338" y="-22225"/>
            <a:ext cx="5072062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342481"/>
            <a:ext cx="4652963" cy="344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2" t="5164" r="6223" b="31628"/>
          <a:stretch>
            <a:fillRect/>
          </a:stretch>
        </p:blipFill>
        <p:spPr bwMode="auto">
          <a:xfrm>
            <a:off x="1504950" y="-46038"/>
            <a:ext cx="4116388" cy="345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997529" y="3505200"/>
            <a:ext cx="4572000" cy="914400"/>
          </a:xfrm>
        </p:spPr>
        <p:txBody>
          <a:bodyPr/>
          <a:lstStyle/>
          <a:p>
            <a:r>
              <a:rPr lang="en-US" altLang="en-US" sz="4000" dirty="0"/>
              <a:t>Eyes &amp; Dentition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629400" y="152401"/>
            <a:ext cx="3886200" cy="785813"/>
          </a:xfrm>
        </p:spPr>
        <p:txBody>
          <a:bodyPr/>
          <a:lstStyle/>
          <a:p>
            <a:r>
              <a:rPr lang="en-US" altLang="en-US"/>
              <a:t>Parental Care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20" y="1"/>
            <a:ext cx="513848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0"/>
          <a:stretch/>
        </p:blipFill>
        <p:spPr bwMode="auto">
          <a:xfrm>
            <a:off x="6405918" y="3945676"/>
            <a:ext cx="4490682" cy="287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74792"/>
            <a:ext cx="48768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6571966" y="3201049"/>
            <a:ext cx="4076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EA8B00"/>
                </a:solidFill>
                <a:cs typeface="Arial" charset="0"/>
              </a:rPr>
              <a:t>What other tetrapod group has very similar parental care behaviors?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0400" y="1132315"/>
            <a:ext cx="34131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 nest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Guard nest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Help with hatching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Guard offspring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09800" y="-152400"/>
            <a:ext cx="7772400" cy="1143000"/>
          </a:xfrm>
        </p:spPr>
        <p:txBody>
          <a:bodyPr/>
          <a:lstStyle/>
          <a:p>
            <a:r>
              <a:rPr lang="en-US" altLang="en-US"/>
              <a:t>Consuming Food</a:t>
            </a:r>
          </a:p>
        </p:txBody>
      </p:sp>
      <p:pic>
        <p:nvPicPr>
          <p:cNvPr id="22531" name="Picture 2" descr="http://cdn1.arkive.org/media/70/7065B1FB-E908-4232-926B-5648221370D9/Presentation.Large/Saltwater-crocodile-feeding-on-barramun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8991600" cy="587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7600</TotalTime>
  <Words>94</Words>
  <Application>Microsoft Office PowerPoint</Application>
  <PresentationFormat>Widescreen</PresentationFormat>
  <Paragraphs>39</Paragraphs>
  <Slides>14</Slides>
  <Notes>3</Notes>
  <HiddenSlides>6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Blank Presentation</vt:lpstr>
      <vt:lpstr>Crocodylia</vt:lpstr>
      <vt:lpstr>PowerPoint Presentation</vt:lpstr>
      <vt:lpstr>Characteristics</vt:lpstr>
      <vt:lpstr>Breathing Adaptations</vt:lpstr>
      <vt:lpstr>PowerPoint Presentation</vt:lpstr>
      <vt:lpstr>Permian Extinction 251 mya</vt:lpstr>
      <vt:lpstr>Eyes &amp; Dentition</vt:lpstr>
      <vt:lpstr>Parental Care</vt:lpstr>
      <vt:lpstr>Consuming Food</vt:lpstr>
      <vt:lpstr>Crocodylian Families</vt:lpstr>
      <vt:lpstr>PowerPoint Presentation</vt:lpstr>
      <vt:lpstr>PowerPoint Presentation</vt:lpstr>
      <vt:lpstr>PowerPoint Presentation</vt:lpstr>
      <vt:lpstr>Spectacled Caiman (Caiman crocodilus)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Lissamphibia</dc:title>
  <dc:creator>gall</dc:creator>
  <cp:lastModifiedBy>Brian Gall</cp:lastModifiedBy>
  <cp:revision>143</cp:revision>
  <cp:lastPrinted>2012-01-23T19:46:01Z</cp:lastPrinted>
  <dcterms:created xsi:type="dcterms:W3CDTF">2012-01-16T17:32:42Z</dcterms:created>
  <dcterms:modified xsi:type="dcterms:W3CDTF">2025-10-17T13:56:12Z</dcterms:modified>
</cp:coreProperties>
</file>