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0" r:id="rId1"/>
  </p:sldMasterIdLst>
  <p:notesMasterIdLst>
    <p:notesMasterId r:id="rId37"/>
  </p:notesMasterIdLst>
  <p:handoutMasterIdLst>
    <p:handoutMasterId r:id="rId38"/>
  </p:handoutMasterIdLst>
  <p:sldIdLst>
    <p:sldId id="427" r:id="rId2"/>
    <p:sldId id="429" r:id="rId3"/>
    <p:sldId id="479" r:id="rId4"/>
    <p:sldId id="430" r:id="rId5"/>
    <p:sldId id="431" r:id="rId6"/>
    <p:sldId id="433" r:id="rId7"/>
    <p:sldId id="434" r:id="rId8"/>
    <p:sldId id="439" r:id="rId9"/>
    <p:sldId id="474" r:id="rId10"/>
    <p:sldId id="475" r:id="rId11"/>
    <p:sldId id="435" r:id="rId12"/>
    <p:sldId id="436" r:id="rId13"/>
    <p:sldId id="438" r:id="rId14"/>
    <p:sldId id="445" r:id="rId15"/>
    <p:sldId id="470" r:id="rId16"/>
    <p:sldId id="444" r:id="rId17"/>
    <p:sldId id="446" r:id="rId18"/>
    <p:sldId id="451" r:id="rId19"/>
    <p:sldId id="454" r:id="rId20"/>
    <p:sldId id="459" r:id="rId21"/>
    <p:sldId id="478" r:id="rId22"/>
    <p:sldId id="455" r:id="rId23"/>
    <p:sldId id="458" r:id="rId24"/>
    <p:sldId id="457" r:id="rId25"/>
    <p:sldId id="460" r:id="rId26"/>
    <p:sldId id="461" r:id="rId27"/>
    <p:sldId id="462" r:id="rId28"/>
    <p:sldId id="476" r:id="rId29"/>
    <p:sldId id="477" r:id="rId30"/>
    <p:sldId id="465" r:id="rId31"/>
    <p:sldId id="466" r:id="rId32"/>
    <p:sldId id="464" r:id="rId33"/>
    <p:sldId id="467" r:id="rId34"/>
    <p:sldId id="468" r:id="rId35"/>
    <p:sldId id="469" r:id="rId36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99CCFF"/>
    <a:srgbClr val="BAE7FE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6093" autoAdjust="0"/>
  </p:normalViewPr>
  <p:slideViewPr>
    <p:cSldViewPr>
      <p:cViewPr varScale="1">
        <p:scale>
          <a:sx n="80" d="100"/>
          <a:sy n="80" d="100"/>
        </p:scale>
        <p:origin x="53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fld id="{71A6EF2D-0849-487F-B23A-6A4CACDAC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22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fld id="{B1F173F0-E22C-4D8E-8C7A-C6BDDCDF4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85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A562256-A106-4FFA-99D5-09F5591F6DF7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31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5E668E4-6E90-42B6-99C7-E6DF62630FFA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13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7239DBC6-27A6-448F-BA0E-7B52F45D4133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15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6DA02BD-94C9-44E7-B50A-7AA910E70988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18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60F4DD0-00AE-4ABC-8198-A78CAA0DF842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23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D8E95797-49DD-4D69-B755-EEF47BF4D5E0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25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2DC84282-66C9-44E9-A057-7A9F6BBA3595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28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48EF55CC-C8FF-4968-8F57-4E4582CEB0C8}" type="slidenum">
              <a:rPr lang="en-US" altLang="en-US" smtClean="0">
                <a:ea typeface="ＭＳ Ｐゴシック" pitchFamily="34" charset="-128"/>
              </a:rPr>
              <a:pPr>
                <a:spcBef>
                  <a:spcPct val="0"/>
                </a:spcBef>
                <a:defRPr/>
              </a:pPr>
              <a:t>29</a:t>
            </a:fld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BD27D-8840-481D-B00F-0E4D2ACD2A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5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EF0128-D297-4944-9740-69FD641EC7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05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8DCF5-B61D-4A32-A405-2A926EDF1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9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A5BE73-B887-4A09-A53C-6C503AD2D6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4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F70EAE-9D82-4975-80EC-76FD400D01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72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6BFAB-8C09-4AFD-B3C1-2BA8ACCF4F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7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AE015-E31C-4A68-8838-D0A7078F1A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9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F61C9-7D6D-4156-ADC8-566F787E0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4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A05A9-49FA-4FE3-9184-9864CEB275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91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B3046-FE3D-4641-9617-005B38FE87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0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C96A4-760A-4F4C-90E6-B02F8E7583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7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90D9889-B474-48FA-A42F-273F5B048D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7620000" y="609600"/>
            <a:ext cx="3429000" cy="1143000"/>
          </a:xfrm>
        </p:spPr>
        <p:txBody>
          <a:bodyPr>
            <a:normAutofit/>
          </a:bodyPr>
          <a:lstStyle/>
          <a:p>
            <a:r>
              <a:rPr lang="en-US" altLang="en-US" sz="4800" dirty="0" err="1"/>
              <a:t>Testudines</a:t>
            </a:r>
            <a:endParaRPr lang="en-US" altLang="en-US" sz="4800" dirty="0"/>
          </a:p>
        </p:txBody>
      </p:sp>
      <p:pic>
        <p:nvPicPr>
          <p:cNvPr id="13318" name="Picture 6" descr="https://s3.amazonaws.com/lowres.cartoonstock.com/animals-box_turtle-delivery_man-delivery_guy-expectant_mother-expectant_parent-nfkn109_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0"/>
            <a:ext cx="6466442" cy="67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68E246-7521-9DA3-BD13-00BECD15CE25}"/>
              </a:ext>
            </a:extLst>
          </p:cNvPr>
          <p:cNvSpPr txBox="1"/>
          <p:nvPr/>
        </p:nvSpPr>
        <p:spPr>
          <a:xfrm>
            <a:off x="7158789" y="2362200"/>
            <a:ext cx="3886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315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Oviparous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TSD in most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Synapomorphies?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05000" y="304800"/>
            <a:ext cx="3771900" cy="762000"/>
          </a:xfrm>
        </p:spPr>
        <p:txBody>
          <a:bodyPr/>
          <a:lstStyle/>
          <a:p>
            <a:r>
              <a:rPr lang="en-US" altLang="en-US"/>
              <a:t>TSD Evolution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2057400" y="1295400"/>
            <a:ext cx="6248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cs typeface="Arial" pitchFamily="34" charset="0"/>
              </a:rPr>
              <a:t>Ancestral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cs typeface="Arial" pitchFamily="34" charset="0"/>
              </a:rPr>
              <a:t>Skewed sex ratios</a:t>
            </a:r>
          </a:p>
          <a:p>
            <a:pPr>
              <a:spcBef>
                <a:spcPct val="0"/>
              </a:spcBef>
            </a:pPr>
            <a:r>
              <a:rPr lang="en-US" altLang="en-US" sz="2800">
                <a:cs typeface="Arial" pitchFamily="34" charset="0"/>
              </a:rPr>
              <a:t>Precise pivotal temperature</a:t>
            </a:r>
          </a:p>
          <a:p>
            <a:pPr>
              <a:spcBef>
                <a:spcPct val="0"/>
              </a:spcBef>
            </a:pPr>
            <a:endParaRPr lang="en-US" altLang="en-US" sz="2800"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>
                <a:cs typeface="Arial" pitchFamily="34" charset="0"/>
              </a:rPr>
              <a:t>Benefits?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More space?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Higher fitness with delayed sex determination?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>
                <a:cs typeface="Arial" pitchFamily="34" charset="0"/>
              </a:rPr>
              <a:t>Differential fitness between sexes?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2895600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325" y="2078039"/>
            <a:ext cx="1601788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966913" y="152400"/>
            <a:ext cx="8229600" cy="865188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Extant Turtles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838200" y="1306758"/>
            <a:ext cx="7391400" cy="5486400"/>
          </a:xfrm>
        </p:spPr>
        <p:txBody>
          <a:bodyPr/>
          <a:lstStyle/>
          <a:p>
            <a:pPr marL="0" indent="0">
              <a:spcBef>
                <a:spcPct val="10000"/>
              </a:spcBef>
              <a:spcAft>
                <a:spcPts val="1200"/>
              </a:spcAft>
              <a:buNone/>
            </a:pPr>
            <a:r>
              <a:rPr lang="en-US" altLang="en-US" dirty="0"/>
              <a:t>Two suborder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7"/>
          <a:stretch>
            <a:fillRect/>
          </a:stretch>
        </p:blipFill>
        <p:spPr bwMode="auto">
          <a:xfrm>
            <a:off x="2209800" y="2016676"/>
            <a:ext cx="3733799" cy="238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18" y="4481617"/>
            <a:ext cx="3581400" cy="22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832" y="1306758"/>
            <a:ext cx="5134768" cy="311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6" y="4532005"/>
            <a:ext cx="3355976" cy="223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112963" y="0"/>
            <a:ext cx="3276600" cy="736600"/>
          </a:xfrm>
        </p:spPr>
        <p:txBody>
          <a:bodyPr>
            <a:normAutofit fontScale="90000"/>
          </a:bodyPr>
          <a:lstStyle/>
          <a:p>
            <a:r>
              <a:rPr lang="en-US" altLang="en-US" b="1"/>
              <a:t>Cryptodira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36600"/>
            <a:ext cx="4137025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2"/>
          <a:stretch>
            <a:fillRect/>
          </a:stretch>
        </p:blipFill>
        <p:spPr bwMode="auto">
          <a:xfrm>
            <a:off x="6300788" y="736600"/>
            <a:ext cx="437515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329" r="4089" b="3915"/>
          <a:stretch>
            <a:fillRect/>
          </a:stretch>
        </p:blipFill>
        <p:spPr bwMode="auto">
          <a:xfrm>
            <a:off x="6300788" y="4038600"/>
            <a:ext cx="436721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3688" r="2269" b="2377"/>
          <a:stretch>
            <a:fillRect/>
          </a:stretch>
        </p:blipFill>
        <p:spPr bwMode="auto">
          <a:xfrm>
            <a:off x="1524001" y="4038600"/>
            <a:ext cx="41370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Title 1"/>
          <p:cNvSpPr txBox="1">
            <a:spLocks/>
          </p:cNvSpPr>
          <p:nvPr/>
        </p:nvSpPr>
        <p:spPr bwMode="auto">
          <a:xfrm>
            <a:off x="6923088" y="0"/>
            <a:ext cx="32766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  <a:cs typeface="Arial" pitchFamily="34" charset="0"/>
              </a:rPr>
              <a:t>Pleurodira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096000" y="0"/>
            <a:ext cx="4572000" cy="68580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313516" y="152401"/>
            <a:ext cx="5753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>
                <a:latin typeface="+mn-lt"/>
                <a:ea typeface="+mn-ea"/>
              </a:rPr>
              <a:t>Trochlear Processes of </a:t>
            </a:r>
            <a:r>
              <a:rPr lang="en-US" sz="3200" dirty="0" err="1">
                <a:latin typeface="+mn-lt"/>
                <a:ea typeface="+mn-ea"/>
              </a:rPr>
              <a:t>Testudines</a:t>
            </a:r>
            <a:endParaRPr lang="en-US" sz="3200" dirty="0">
              <a:latin typeface="+mn-lt"/>
              <a:ea typeface="+mn-ea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0" y="6553201"/>
            <a:ext cx="3352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1200" dirty="0">
                <a:latin typeface="+mn-lt"/>
                <a:ea typeface="+mn-ea"/>
              </a:rPr>
              <a:t>from </a:t>
            </a:r>
            <a:r>
              <a:rPr lang="en-US" sz="1200" dirty="0" err="1">
                <a:latin typeface="+mn-lt"/>
                <a:ea typeface="+mn-ea"/>
              </a:rPr>
              <a:t>Pough</a:t>
            </a:r>
            <a:r>
              <a:rPr lang="en-US" sz="1200" dirty="0">
                <a:latin typeface="+mn-lt"/>
                <a:ea typeface="+mn-ea"/>
              </a:rPr>
              <a:t> et al., 1998</a:t>
            </a:r>
          </a:p>
        </p:txBody>
      </p:sp>
      <p:pic>
        <p:nvPicPr>
          <p:cNvPr id="28676" name="Picture 5" descr="Turtle_sku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6"/>
          <a:stretch>
            <a:fillRect/>
          </a:stretch>
        </p:blipFill>
        <p:spPr bwMode="auto">
          <a:xfrm>
            <a:off x="1757364" y="955675"/>
            <a:ext cx="451643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391400" y="1790701"/>
            <a:ext cx="2116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sz="3600" dirty="0" err="1">
                <a:latin typeface="+mn-lt"/>
                <a:ea typeface="+mn-ea"/>
              </a:rPr>
              <a:t>Pleurodira</a:t>
            </a:r>
            <a:endParaRPr lang="en-US" sz="3600" dirty="0">
              <a:latin typeface="+mn-lt"/>
              <a:ea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78700" y="4649789"/>
            <a:ext cx="2155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dirty="0" err="1">
                <a:latin typeface="+mn-lt"/>
                <a:ea typeface="+mn-ea"/>
              </a:rPr>
              <a:t>Cryptodira</a:t>
            </a:r>
            <a:endParaRPr lang="en-US" sz="3600" dirty="0">
              <a:latin typeface="+mn-lt"/>
              <a:ea typeface="+mn-ea"/>
            </a:endParaRPr>
          </a:p>
        </p:txBody>
      </p:sp>
      <p:pic>
        <p:nvPicPr>
          <p:cNvPr id="28679" name="Picture 5" descr="Turtle_skul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2"/>
          <a:stretch>
            <a:fillRect/>
          </a:stretch>
        </p:blipFill>
        <p:spPr bwMode="auto">
          <a:xfrm>
            <a:off x="1752600" y="3703638"/>
            <a:ext cx="4516438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12700"/>
            <a:ext cx="7299325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8153400" y="381001"/>
            <a:ext cx="97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(tortoises)</a:t>
            </a:r>
          </a:p>
        </p:txBody>
      </p:sp>
      <p:sp>
        <p:nvSpPr>
          <p:cNvPr id="29700" name="Rectangle 7"/>
          <p:cNvSpPr>
            <a:spLocks noChangeArrowheads="1"/>
          </p:cNvSpPr>
          <p:nvPr/>
        </p:nvSpPr>
        <p:spPr bwMode="auto">
          <a:xfrm>
            <a:off x="7905750" y="762001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(pond turtles)</a:t>
            </a:r>
          </a:p>
        </p:txBody>
      </p:sp>
      <p:sp>
        <p:nvSpPr>
          <p:cNvPr id="29701" name="Rectangle 9"/>
          <p:cNvSpPr>
            <a:spLocks noChangeArrowheads="1"/>
          </p:cNvSpPr>
          <p:nvPr/>
        </p:nvSpPr>
        <p:spPr bwMode="auto">
          <a:xfrm>
            <a:off x="8239126" y="1597026"/>
            <a:ext cx="265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(mud &amp; musk turtles) - GSD</a:t>
            </a:r>
          </a:p>
        </p:txBody>
      </p:sp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8566150" y="1981201"/>
            <a:ext cx="118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(river turtles)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8077201" y="3127376"/>
            <a:ext cx="1128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(sea turtles)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8521700" y="2743201"/>
            <a:ext cx="1765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(leatherback turtles)</a:t>
            </a:r>
          </a:p>
        </p:txBody>
      </p:sp>
      <p:sp>
        <p:nvSpPr>
          <p:cNvPr id="29705" name="Rectangle 17"/>
          <p:cNvSpPr>
            <a:spLocks noChangeArrowheads="1"/>
          </p:cNvSpPr>
          <p:nvPr/>
        </p:nvSpPr>
        <p:spPr bwMode="auto">
          <a:xfrm>
            <a:off x="8110538" y="2354264"/>
            <a:ext cx="1566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(snapping turtles)</a:t>
            </a:r>
          </a:p>
        </p:txBody>
      </p:sp>
      <p:sp>
        <p:nvSpPr>
          <p:cNvPr id="29706" name="Rectangle 19"/>
          <p:cNvSpPr>
            <a:spLocks noChangeArrowheads="1"/>
          </p:cNvSpPr>
          <p:nvPr/>
        </p:nvSpPr>
        <p:spPr bwMode="auto">
          <a:xfrm>
            <a:off x="8567739" y="3959226"/>
            <a:ext cx="1476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(pignosed turtle)</a:t>
            </a:r>
          </a:p>
        </p:txBody>
      </p:sp>
      <p:sp>
        <p:nvSpPr>
          <p:cNvPr id="29707" name="Rectangle 21"/>
          <p:cNvSpPr>
            <a:spLocks noChangeArrowheads="1"/>
          </p:cNvSpPr>
          <p:nvPr/>
        </p:nvSpPr>
        <p:spPr bwMode="auto">
          <a:xfrm>
            <a:off x="8153400" y="3505201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(softshell turtles) - GSD</a:t>
            </a:r>
          </a:p>
        </p:txBody>
      </p:sp>
      <p:sp>
        <p:nvSpPr>
          <p:cNvPr id="29708" name="Rectangle 23"/>
          <p:cNvSpPr>
            <a:spLocks noChangeArrowheads="1"/>
          </p:cNvSpPr>
          <p:nvPr/>
        </p:nvSpPr>
        <p:spPr bwMode="auto">
          <a:xfrm>
            <a:off x="7812088" y="4340226"/>
            <a:ext cx="3694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(Austro-American sideneck) - GSD</a:t>
            </a:r>
          </a:p>
        </p:txBody>
      </p:sp>
      <p:sp>
        <p:nvSpPr>
          <p:cNvPr id="29709" name="Rectangle 25"/>
          <p:cNvSpPr>
            <a:spLocks noChangeArrowheads="1"/>
          </p:cNvSpPr>
          <p:nvPr/>
        </p:nvSpPr>
        <p:spPr bwMode="auto">
          <a:xfrm>
            <a:off x="8382000" y="4724401"/>
            <a:ext cx="170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(African sidenecks)</a:t>
            </a:r>
          </a:p>
        </p:txBody>
      </p:sp>
      <p:sp>
        <p:nvSpPr>
          <p:cNvPr id="29710" name="Rectangle 27"/>
          <p:cNvSpPr>
            <a:spLocks noChangeArrowheads="1"/>
          </p:cNvSpPr>
          <p:nvPr/>
        </p:nvSpPr>
        <p:spPr bwMode="auto">
          <a:xfrm>
            <a:off x="8324850" y="5105401"/>
            <a:ext cx="2800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 (American sideneck river turtles)</a:t>
            </a:r>
            <a:endParaRPr lang="en-US" altLang="en-US" sz="240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9711" name="Rectangle 29"/>
          <p:cNvSpPr>
            <a:spLocks noChangeArrowheads="1"/>
          </p:cNvSpPr>
          <p:nvPr/>
        </p:nvSpPr>
        <p:spPr bwMode="auto">
          <a:xfrm>
            <a:off x="8293100" y="1"/>
            <a:ext cx="199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(Eurasian pond turtles)</a:t>
            </a:r>
          </a:p>
        </p:txBody>
      </p:sp>
      <p:sp>
        <p:nvSpPr>
          <p:cNvPr id="29712" name="Rectangle 30"/>
          <p:cNvSpPr>
            <a:spLocks noChangeArrowheads="1"/>
          </p:cNvSpPr>
          <p:nvPr/>
        </p:nvSpPr>
        <p:spPr bwMode="auto">
          <a:xfrm>
            <a:off x="8305800" y="1143001"/>
            <a:ext cx="1644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pitchFamily="34" charset="0"/>
              </a:rPr>
              <a:t>(big-headed turtle)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00201" y="77789"/>
            <a:ext cx="305699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dirty="0">
                <a:latin typeface="+mn-lt"/>
                <a:ea typeface="+mn-ea"/>
              </a:rPr>
              <a:t>The </a:t>
            </a:r>
            <a:r>
              <a:rPr lang="en-US" sz="1200" dirty="0" err="1">
                <a:latin typeface="+mn-lt"/>
                <a:ea typeface="+mn-ea"/>
              </a:rPr>
              <a:t>Timetree</a:t>
            </a:r>
            <a:r>
              <a:rPr lang="en-US" sz="1200" dirty="0">
                <a:latin typeface="+mn-lt"/>
                <a:ea typeface="+mn-ea"/>
              </a:rPr>
              <a:t> of Life, Hedges and Kumar. 2009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1" y="2557463"/>
            <a:ext cx="106182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latin typeface="+mn-lt"/>
                <a:ea typeface="+mn-ea"/>
              </a:rPr>
              <a:t>Cryptodira</a:t>
            </a:r>
            <a:endParaRPr lang="en-US" sz="1600" dirty="0">
              <a:latin typeface="+mn-lt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6401" y="4495800"/>
            <a:ext cx="104432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latin typeface="+mn-lt"/>
                <a:ea typeface="+mn-ea"/>
              </a:rPr>
              <a:t>Pluerodira</a:t>
            </a:r>
            <a:endParaRPr lang="en-US" sz="1600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F0E4F50-3FD9-CE32-1B9B-27902156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27" y="4386128"/>
            <a:ext cx="3200400" cy="242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6906A86-E029-0C7C-E5A9-9F53A5C1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11" y="4369160"/>
            <a:ext cx="3294185" cy="247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3352800" y="191846"/>
            <a:ext cx="23012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 err="1">
                <a:latin typeface="+mn-lt"/>
                <a:ea typeface="+mn-ea"/>
              </a:rPr>
              <a:t>Testudinidae</a:t>
            </a:r>
            <a:endParaRPr lang="en-US" sz="3200" dirty="0">
              <a:latin typeface="+mn-lt"/>
              <a:ea typeface="+mn-ea"/>
            </a:endParaRPr>
          </a:p>
        </p:txBody>
      </p:sp>
      <p:pic>
        <p:nvPicPr>
          <p:cNvPr id="30724" name="Picture 7" descr="Testudinidae - low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0"/>
          <a:stretch/>
        </p:blipFill>
        <p:spPr bwMode="auto">
          <a:xfrm>
            <a:off x="0" y="811790"/>
            <a:ext cx="8409111" cy="362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EDB4269">
            <a:extLst>
              <a:ext uri="{FF2B5EF4-FFF2-40B4-BE49-F238E27FC236}">
                <a16:creationId xmlns:a16="http://schemas.microsoft.com/office/drawing/2014/main" id="{7ED6F3EC-6F96-D1FB-BF42-F93C056A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3" t="6964" r="4807" b="6284"/>
          <a:stretch>
            <a:fillRect/>
          </a:stretch>
        </p:blipFill>
        <p:spPr bwMode="auto">
          <a:xfrm>
            <a:off x="9500101" y="0"/>
            <a:ext cx="26918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EDB4077">
            <a:extLst>
              <a:ext uri="{FF2B5EF4-FFF2-40B4-BE49-F238E27FC236}">
                <a16:creationId xmlns:a16="http://schemas.microsoft.com/office/drawing/2014/main" id="{9A935A34-9245-0FA6-76D7-028B31BF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6955" r="3226" b="7738"/>
          <a:stretch>
            <a:fillRect/>
          </a:stretch>
        </p:blipFill>
        <p:spPr bwMode="auto">
          <a:xfrm>
            <a:off x="8883966" y="2713892"/>
            <a:ext cx="3351814" cy="216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EDB4076">
            <a:extLst>
              <a:ext uri="{FF2B5EF4-FFF2-40B4-BE49-F238E27FC236}">
                <a16:creationId xmlns:a16="http://schemas.microsoft.com/office/drawing/2014/main" id="{2110C146-91D9-0395-EA30-1E4C565A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" t="6555" r="4985" b="4158"/>
          <a:stretch>
            <a:fillRect/>
          </a:stretch>
        </p:blipFill>
        <p:spPr bwMode="auto">
          <a:xfrm>
            <a:off x="9680859" y="4791590"/>
            <a:ext cx="255492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B721C-B659-5330-D107-1A7407F7B3A5}"/>
              </a:ext>
            </a:extLst>
          </p:cNvPr>
          <p:cNvSpPr txBox="1"/>
          <p:nvPr/>
        </p:nvSpPr>
        <p:spPr>
          <a:xfrm>
            <a:off x="321406" y="4951084"/>
            <a:ext cx="31678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Fully terrestrial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Long lived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Domed carapace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Scaled limbs and feet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00588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65"/>
          <a:stretch>
            <a:fillRect/>
          </a:stretch>
        </p:blipFill>
        <p:spPr bwMode="auto">
          <a:xfrm>
            <a:off x="1524000" y="3505200"/>
            <a:ext cx="577215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18425" y="475138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 dirty="0" err="1">
                <a:latin typeface="+mn-lt"/>
                <a:ea typeface="+mn-ea"/>
              </a:rPr>
              <a:t>Chelonoidis</a:t>
            </a:r>
            <a:r>
              <a:rPr lang="en-US" i="1" dirty="0">
                <a:latin typeface="+mn-lt"/>
                <a:ea typeface="+mn-ea"/>
              </a:rPr>
              <a:t> </a:t>
            </a:r>
            <a:r>
              <a:rPr lang="en-US" i="1" dirty="0" err="1">
                <a:latin typeface="+mn-lt"/>
                <a:ea typeface="+mn-ea"/>
              </a:rPr>
              <a:t>nigra</a:t>
            </a:r>
            <a:endParaRPr lang="en-US" dirty="0">
              <a:latin typeface="+mn-lt"/>
              <a:ea typeface="+mn-ea"/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0976" y="5268913"/>
            <a:ext cx="214347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latin typeface="+mn-lt"/>
                <a:ea typeface="+mn-ea"/>
              </a:rPr>
              <a:t>formerly </a:t>
            </a:r>
            <a:r>
              <a:rPr lang="en-US" sz="1800" i="1" dirty="0" err="1">
                <a:latin typeface="+mn-lt"/>
                <a:ea typeface="+mn-ea"/>
              </a:rPr>
              <a:t>Geochelone</a:t>
            </a:r>
            <a:endParaRPr lang="en-US" sz="1800" i="1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0"/>
            <a:ext cx="5709138" cy="428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4281854"/>
            <a:ext cx="2505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 dirty="0" err="1">
                <a:latin typeface="+mn-lt"/>
                <a:ea typeface="+mn-ea"/>
              </a:rPr>
              <a:t>Gopherus</a:t>
            </a:r>
            <a:r>
              <a:rPr lang="en-US" i="1" dirty="0">
                <a:latin typeface="+mn-lt"/>
                <a:ea typeface="+mn-ea"/>
              </a:rPr>
              <a:t> </a:t>
            </a:r>
            <a:r>
              <a:rPr lang="en-US" i="1" dirty="0" err="1">
                <a:latin typeface="+mn-lt"/>
                <a:ea typeface="+mn-ea"/>
              </a:rPr>
              <a:t>agassizii</a:t>
            </a:r>
            <a:endParaRPr lang="en-US" dirty="0">
              <a:latin typeface="+mn-lt"/>
              <a:ea typeface="+mn-ea"/>
            </a:endParaRP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612" y="3124200"/>
            <a:ext cx="5343526" cy="355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8229600" y="2662535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i="1" dirty="0" err="1">
                <a:latin typeface="+mn-lt"/>
                <a:ea typeface="+mn-ea"/>
              </a:rPr>
              <a:t>Gopherus</a:t>
            </a:r>
            <a:r>
              <a:rPr lang="en-US" i="1" dirty="0">
                <a:latin typeface="+mn-lt"/>
                <a:ea typeface="+mn-ea"/>
              </a:rPr>
              <a:t> </a:t>
            </a:r>
            <a:r>
              <a:rPr lang="en-US" i="1" dirty="0" err="1">
                <a:latin typeface="+mn-lt"/>
                <a:ea typeface="+mn-ea"/>
              </a:rPr>
              <a:t>polyphemus</a:t>
            </a:r>
            <a:endParaRPr lang="en-US" i="1" dirty="0">
              <a:latin typeface="+mn-lt"/>
              <a:ea typeface="+mn-ea"/>
            </a:endParaRPr>
          </a:p>
        </p:txBody>
      </p:sp>
      <p:pic>
        <p:nvPicPr>
          <p:cNvPr id="35846" name="Picture 7" descr="http://srelherp.uga.edu/SPARC/images/gopher_tortoise_r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057" y="180031"/>
            <a:ext cx="2969082" cy="247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5289948" y="152401"/>
            <a:ext cx="1815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 err="1">
                <a:latin typeface="+mn-lt"/>
                <a:ea typeface="+mn-ea"/>
              </a:rPr>
              <a:t>Emydidae</a:t>
            </a:r>
            <a:endParaRPr lang="en-US" sz="3200" dirty="0">
              <a:latin typeface="+mn-lt"/>
              <a:ea typeface="+mn-ea"/>
            </a:endParaRPr>
          </a:p>
        </p:txBody>
      </p:sp>
      <p:pic>
        <p:nvPicPr>
          <p:cNvPr id="36868" name="Picture 6" descr="Emydidae - 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06"/>
            <a:ext cx="5289948" cy="382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Chrysemys">
            <a:extLst>
              <a:ext uri="{FF2B5EF4-FFF2-40B4-BE49-F238E27FC236}">
                <a16:creationId xmlns:a16="http://schemas.microsoft.com/office/drawing/2014/main" id="{6CBA2E86-95B4-3C5C-62A5-F54302750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25" y="3788265"/>
            <a:ext cx="48339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9E34215F-75AD-024C-3F38-697671ADA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281" y="6436215"/>
            <a:ext cx="18610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2000" i="1" dirty="0" err="1">
                <a:latin typeface="+mn-lt"/>
                <a:ea typeface="+mn-ea"/>
              </a:rPr>
              <a:t>Chrysemys</a:t>
            </a:r>
            <a:r>
              <a:rPr lang="en-US" sz="2000" i="1" dirty="0">
                <a:latin typeface="+mn-lt"/>
                <a:ea typeface="+mn-ea"/>
              </a:rPr>
              <a:t> </a:t>
            </a:r>
            <a:r>
              <a:rPr lang="en-US" sz="2000" i="1" dirty="0" err="1">
                <a:latin typeface="+mn-lt"/>
                <a:ea typeface="+mn-ea"/>
              </a:rPr>
              <a:t>picta</a:t>
            </a:r>
            <a:endParaRPr lang="en-US" sz="2000" dirty="0">
              <a:latin typeface="+mn-lt"/>
              <a:ea typeface="+mn-ea"/>
            </a:endParaRPr>
          </a:p>
        </p:txBody>
      </p:sp>
      <p:pic>
        <p:nvPicPr>
          <p:cNvPr id="6" name="Picture 5" descr="GR19">
            <a:extLst>
              <a:ext uri="{FF2B5EF4-FFF2-40B4-BE49-F238E27FC236}">
                <a16:creationId xmlns:a16="http://schemas.microsoft.com/office/drawing/2014/main" id="{3A44FF31-5B4A-229D-8616-343CC2B24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57320" r="3645" b="4794"/>
          <a:stretch>
            <a:fillRect/>
          </a:stretch>
        </p:blipFill>
        <p:spPr bwMode="auto">
          <a:xfrm>
            <a:off x="8638035" y="1499191"/>
            <a:ext cx="3434783" cy="212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9B3575-D14A-5915-0AEC-AC5F82666574}"/>
              </a:ext>
            </a:extLst>
          </p:cNvPr>
          <p:cNvSpPr/>
          <p:nvPr/>
        </p:nvSpPr>
        <p:spPr>
          <a:xfrm>
            <a:off x="10070387" y="1448442"/>
            <a:ext cx="2048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i="1" dirty="0" err="1">
                <a:latin typeface="+mn-lt"/>
                <a:ea typeface="+mn-ea"/>
              </a:rPr>
              <a:t>Trachemys</a:t>
            </a:r>
            <a:r>
              <a:rPr lang="en-US" sz="2000" i="1" dirty="0">
                <a:latin typeface="+mn-lt"/>
                <a:ea typeface="+mn-ea"/>
              </a:rPr>
              <a:t> </a:t>
            </a:r>
            <a:r>
              <a:rPr lang="en-US" sz="2000" i="1" dirty="0" err="1">
                <a:latin typeface="+mn-lt"/>
                <a:ea typeface="+mn-ea"/>
              </a:rPr>
              <a:t>scripta</a:t>
            </a:r>
            <a:endParaRPr lang="en-US" sz="2000" dirty="0">
              <a:latin typeface="+mn-lt"/>
              <a:ea typeface="+mn-ea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8C70AB5-0442-8184-C518-98421346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162" y="3762743"/>
            <a:ext cx="3806825" cy="304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FD1A69-7BC0-3C0C-8C40-41586D6EB504}"/>
              </a:ext>
            </a:extLst>
          </p:cNvPr>
          <p:cNvSpPr/>
          <p:nvPr/>
        </p:nvSpPr>
        <p:spPr>
          <a:xfrm>
            <a:off x="10674475" y="3770680"/>
            <a:ext cx="1315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i="1" dirty="0" err="1">
                <a:latin typeface="+mn-lt"/>
                <a:ea typeface="+mn-ea"/>
              </a:rPr>
              <a:t>Graptemys</a:t>
            </a:r>
            <a:endParaRPr lang="en-US" sz="2000" dirty="0">
              <a:latin typeface="+mn-lt"/>
              <a:ea typeface="+mn-ea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A11F309-D041-0B0E-7E51-6B39DE2DF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4527" r="4897" b="5920"/>
          <a:stretch>
            <a:fillRect/>
          </a:stretch>
        </p:blipFill>
        <p:spPr bwMode="auto">
          <a:xfrm>
            <a:off x="5151568" y="1448442"/>
            <a:ext cx="3434783" cy="225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0EF728-81DC-E914-03E0-EE27FF35E319}"/>
              </a:ext>
            </a:extLst>
          </p:cNvPr>
          <p:cNvSpPr/>
          <p:nvPr/>
        </p:nvSpPr>
        <p:spPr>
          <a:xfrm>
            <a:off x="5151568" y="1418682"/>
            <a:ext cx="2120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i="1" dirty="0" err="1">
                <a:solidFill>
                  <a:srgbClr val="FFFF00"/>
                </a:solidFill>
                <a:latin typeface="+mn-lt"/>
                <a:ea typeface="+mn-ea"/>
              </a:rPr>
              <a:t>Terrapene</a:t>
            </a:r>
            <a:r>
              <a:rPr lang="en-US" sz="2000" i="1" dirty="0">
                <a:solidFill>
                  <a:srgbClr val="FFFF00"/>
                </a:solidFill>
                <a:latin typeface="+mn-lt"/>
                <a:ea typeface="+mn-ea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+mn-lt"/>
                <a:ea typeface="+mn-ea"/>
              </a:rPr>
              <a:t>carolina</a:t>
            </a:r>
            <a:endParaRPr lang="en-US" sz="2000" i="1" dirty="0">
              <a:solidFill>
                <a:srgbClr val="FFFF00"/>
              </a:solidFill>
              <a:latin typeface="+mn-lt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D02B0-6868-5A5D-31B3-EDC941250B97}"/>
              </a:ext>
            </a:extLst>
          </p:cNvPr>
          <p:cNvSpPr txBox="1"/>
          <p:nvPr/>
        </p:nvSpPr>
        <p:spPr>
          <a:xfrm>
            <a:off x="321406" y="4951084"/>
            <a:ext cx="2878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Pond and 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Large plastron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Skeletal elements in skull unite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26"/>
          <p:cNvSpPr txBox="1">
            <a:spLocks noChangeArrowheads="1"/>
          </p:cNvSpPr>
          <p:nvPr/>
        </p:nvSpPr>
        <p:spPr bwMode="auto">
          <a:xfrm>
            <a:off x="2345943" y="228601"/>
            <a:ext cx="7538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 err="1">
                <a:latin typeface="+mn-lt"/>
                <a:ea typeface="+mn-ea"/>
              </a:rPr>
              <a:t>Platysternidae</a:t>
            </a:r>
            <a:r>
              <a:rPr lang="en-US" sz="3200" dirty="0">
                <a:latin typeface="+mn-lt"/>
                <a:ea typeface="+mn-ea"/>
              </a:rPr>
              <a:t>: </a:t>
            </a:r>
            <a:r>
              <a:rPr lang="en-US" sz="3200" i="1" dirty="0" err="1">
                <a:latin typeface="+mn-lt"/>
                <a:ea typeface="+mn-ea"/>
              </a:rPr>
              <a:t>Platysternon</a:t>
            </a:r>
            <a:r>
              <a:rPr lang="en-US" sz="3200" i="1" dirty="0">
                <a:latin typeface="+mn-lt"/>
                <a:ea typeface="+mn-ea"/>
              </a:rPr>
              <a:t> </a:t>
            </a:r>
            <a:r>
              <a:rPr lang="en-US" sz="3200" i="1" dirty="0" err="1">
                <a:latin typeface="+mn-lt"/>
                <a:ea typeface="+mn-ea"/>
              </a:rPr>
              <a:t>megacephalum</a:t>
            </a:r>
            <a:endParaRPr lang="en-US" sz="3200" dirty="0">
              <a:latin typeface="+mn-lt"/>
              <a:ea typeface="+mn-ea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9" y="3581400"/>
            <a:ext cx="411797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4" y="3863975"/>
            <a:ext cx="3760787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2" descr="http://itgmv1.fzk.de/www/itg/uetz/herp/photos/Platysternon_megacephalu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860425"/>
            <a:ext cx="73533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7261"/>
            <a:ext cx="3549125" cy="2661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655" y="3981170"/>
            <a:ext cx="4866146" cy="276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itle 1"/>
          <p:cNvSpPr>
            <a:spLocks noGrp="1"/>
          </p:cNvSpPr>
          <p:nvPr>
            <p:ph type="title"/>
          </p:nvPr>
        </p:nvSpPr>
        <p:spPr>
          <a:xfrm>
            <a:off x="762000" y="247651"/>
            <a:ext cx="4249738" cy="838200"/>
          </a:xfrm>
        </p:spPr>
        <p:txBody>
          <a:bodyPr/>
          <a:lstStyle/>
          <a:p>
            <a:r>
              <a:rPr lang="en-US" altLang="en-US" sz="4000" dirty="0"/>
              <a:t>The Shell</a:t>
            </a:r>
          </a:p>
        </p:txBody>
      </p:sp>
      <p:pic>
        <p:nvPicPr>
          <p:cNvPr id="14341" name="Picture 6" descr="box_turtle_sh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1334" r="12471" b="7054"/>
          <a:stretch>
            <a:fillRect/>
          </a:stretch>
        </p:blipFill>
        <p:spPr bwMode="auto">
          <a:xfrm>
            <a:off x="4916371" y="431905"/>
            <a:ext cx="4066095" cy="316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61664"/>
            <a:ext cx="4467225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31C5488-4E3E-7B17-2F69-C363EB74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041" y="-65238"/>
            <a:ext cx="2925959" cy="251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93A2E-E5D0-9BA9-A152-8CDEC402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18147" b="2380"/>
          <a:stretch>
            <a:fillRect/>
          </a:stretch>
        </p:blipFill>
        <p:spPr bwMode="auto">
          <a:xfrm>
            <a:off x="9830560" y="2830081"/>
            <a:ext cx="2258337" cy="230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C9864B3-A97C-A5EA-2EFA-AC3BB827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3688" r="3313" b="10532"/>
          <a:stretch>
            <a:fillRect/>
          </a:stretch>
        </p:blipFill>
        <p:spPr bwMode="auto">
          <a:xfrm flipH="1">
            <a:off x="8805931" y="5304799"/>
            <a:ext cx="3282966" cy="157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EDB2297-Platysternon megacephal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15173" r="6163" b="6403"/>
          <a:stretch>
            <a:fillRect/>
          </a:stretch>
        </p:blipFill>
        <p:spPr bwMode="auto">
          <a:xfrm>
            <a:off x="1522412" y="2895600"/>
            <a:ext cx="54943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 descr="EDB6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t="21584" r="16626" b="12611"/>
          <a:stretch>
            <a:fillRect/>
          </a:stretch>
        </p:blipFill>
        <p:spPr bwMode="auto">
          <a:xfrm>
            <a:off x="1524001" y="0"/>
            <a:ext cx="44688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6934200" y="1277938"/>
            <a:ext cx="2631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i="1" dirty="0" err="1">
                <a:latin typeface="+mn-lt"/>
                <a:ea typeface="+mn-ea"/>
              </a:rPr>
              <a:t>Platysternon</a:t>
            </a:r>
            <a:r>
              <a:rPr lang="en-US" sz="1600" b="1" i="1" dirty="0">
                <a:latin typeface="+mn-lt"/>
                <a:ea typeface="+mn-ea"/>
              </a:rPr>
              <a:t> </a:t>
            </a:r>
            <a:r>
              <a:rPr lang="en-US" sz="1600" b="1" i="1" dirty="0" err="1">
                <a:latin typeface="+mn-lt"/>
                <a:ea typeface="+mn-ea"/>
              </a:rPr>
              <a:t>megacephalum</a:t>
            </a:r>
            <a:endParaRPr lang="en-US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r>
              <a:rPr lang="en-US" altLang="en-US"/>
              <a:t>Kinosternidae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1988" name="Picture 4" descr="http://www.wildlifedepartment.com/wildlifemgmt/turtles/Common%20Musk%20Tur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73612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6" descr="http://www.dnr.state.md.us/wildlife/Plants_Wildlife/herps/Testudines/EasternMuskTurtle/EasternMuskTurtle_John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116389"/>
            <a:ext cx="42862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2971800" cy="6096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Chelydridae</a:t>
            </a:r>
          </a:p>
        </p:txBody>
      </p:sp>
      <p:pic>
        <p:nvPicPr>
          <p:cNvPr id="43011" name="Picture 7" descr="EDB23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7097" r="5826" b="16707"/>
          <a:stretch>
            <a:fillRect/>
          </a:stretch>
        </p:blipFill>
        <p:spPr bwMode="auto">
          <a:xfrm>
            <a:off x="8001000" y="4037257"/>
            <a:ext cx="39909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9" descr="Alligator_snapper_op_800x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01" y="3198690"/>
            <a:ext cx="47244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11"/>
          <p:cNvSpPr>
            <a:spLocks noChangeArrowheads="1"/>
          </p:cNvSpPr>
          <p:nvPr/>
        </p:nvSpPr>
        <p:spPr bwMode="auto">
          <a:xfrm>
            <a:off x="3323450" y="6402047"/>
            <a:ext cx="22717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i="1" dirty="0" err="1">
                <a:latin typeface="Times New Roman" pitchFamily="18" charset="0"/>
                <a:cs typeface="Arial" pitchFamily="34" charset="0"/>
              </a:rPr>
              <a:t>Macrochelys</a:t>
            </a:r>
            <a:r>
              <a:rPr lang="en-US" altLang="en-US" sz="1600" b="1" i="1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1600" b="1" i="1" dirty="0" err="1">
                <a:latin typeface="Times New Roman" pitchFamily="18" charset="0"/>
                <a:cs typeface="Arial" pitchFamily="34" charset="0"/>
              </a:rPr>
              <a:t>temminckii</a:t>
            </a:r>
            <a:endParaRPr lang="en-US" altLang="en-US" sz="24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3014" name="Rectangle 12"/>
          <p:cNvSpPr>
            <a:spLocks noChangeArrowheads="1"/>
          </p:cNvSpPr>
          <p:nvPr/>
        </p:nvSpPr>
        <p:spPr bwMode="auto">
          <a:xfrm>
            <a:off x="8015288" y="6232770"/>
            <a:ext cx="19030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itchFamily="18" charset="0"/>
                <a:cs typeface="Arial" pitchFamily="34" charset="0"/>
              </a:rPr>
              <a:t>Chelydra serpentina</a:t>
            </a:r>
            <a:endParaRPr lang="en-US" altLang="en-US" sz="1600"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43015" name="Picture 2" descr="http://www.herpnet.net/Iowa-Herpetology/images/stories/reptiles/turtles/Chelydra_serpentina_Snapping_turtle/Chelydra_serpentina_snapping_turtle_plastr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76200"/>
            <a:ext cx="5191125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145795B6-8852-8A77-005B-D317E533B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4" y="662354"/>
            <a:ext cx="4435026" cy="2838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54033-9DE4-7F56-0FC6-745C2DCB2038}"/>
              </a:ext>
            </a:extLst>
          </p:cNvPr>
          <p:cNvSpPr txBox="1"/>
          <p:nvPr/>
        </p:nvSpPr>
        <p:spPr>
          <a:xfrm>
            <a:off x="252291" y="4632332"/>
            <a:ext cx="2878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Large head, can’t withdraw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Reduced plastron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Large body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Long-lived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752600" y="150692"/>
            <a:ext cx="57038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 err="1">
                <a:latin typeface="+mn-lt"/>
                <a:ea typeface="+mn-ea"/>
              </a:rPr>
              <a:t>Cheloniidae</a:t>
            </a:r>
            <a:r>
              <a:rPr lang="en-US" sz="3200" dirty="0">
                <a:latin typeface="+mn-lt"/>
                <a:ea typeface="+mn-ea"/>
              </a:rPr>
              <a:t> and </a:t>
            </a:r>
            <a:r>
              <a:rPr lang="en-US" sz="3200" dirty="0" err="1">
                <a:latin typeface="+mn-lt"/>
                <a:ea typeface="+mn-ea"/>
              </a:rPr>
              <a:t>Dermochelyidae</a:t>
            </a:r>
            <a:endParaRPr lang="en-US" sz="3200" dirty="0">
              <a:latin typeface="+mn-lt"/>
              <a:ea typeface="+mn-ea"/>
            </a:endParaRPr>
          </a:p>
        </p:txBody>
      </p:sp>
      <p:pic>
        <p:nvPicPr>
          <p:cNvPr id="44036" name="Picture 6" descr="Dermochelyidae - low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1"/>
          <a:stretch/>
        </p:blipFill>
        <p:spPr bwMode="auto">
          <a:xfrm>
            <a:off x="0" y="794205"/>
            <a:ext cx="6123042" cy="308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A81DDBE-C58E-8BF4-B287-DED314A5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618" y="3882781"/>
            <a:ext cx="409575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800px-Caretta_caretta_060417w2">
            <a:extLst>
              <a:ext uri="{FF2B5EF4-FFF2-40B4-BE49-F238E27FC236}">
                <a16:creationId xmlns:a16="http://schemas.microsoft.com/office/drawing/2014/main" id="{FBFBEAE7-E457-4B6D-59B9-24767E12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14646"/>
            <a:ext cx="3023302" cy="201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FD3F96-D6BA-77BA-82C0-3D980492B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/>
          <a:stretch>
            <a:fillRect/>
          </a:stretch>
        </p:blipFill>
        <p:spPr bwMode="auto">
          <a:xfrm>
            <a:off x="8763000" y="0"/>
            <a:ext cx="3319462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8A42290-5955-C1F7-744F-99CA08F2C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495" y="1192886"/>
            <a:ext cx="1954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dirty="0"/>
              <a:t>Green</a:t>
            </a:r>
          </a:p>
          <a:p>
            <a:pPr eaLnBrk="1" hangingPunct="1"/>
            <a:r>
              <a:rPr lang="en-US" altLang="en-US" dirty="0"/>
              <a:t>Loggerhead</a:t>
            </a:r>
          </a:p>
          <a:p>
            <a:pPr eaLnBrk="1" hangingPunct="1"/>
            <a:r>
              <a:rPr lang="en-US" altLang="en-US" dirty="0"/>
              <a:t>Kemps Ridley</a:t>
            </a:r>
          </a:p>
          <a:p>
            <a:pPr eaLnBrk="1" hangingPunct="1"/>
            <a:r>
              <a:rPr lang="en-US" altLang="en-US" dirty="0"/>
              <a:t>Hawksbill</a:t>
            </a:r>
          </a:p>
          <a:p>
            <a:pPr eaLnBrk="1" hangingPunct="1"/>
            <a:r>
              <a:rPr lang="en-US" altLang="en-US" dirty="0"/>
              <a:t>Flatback</a:t>
            </a:r>
          </a:p>
          <a:p>
            <a:pPr eaLnBrk="1" hangingPunct="1"/>
            <a:r>
              <a:rPr lang="en-US" altLang="en-US" dirty="0"/>
              <a:t>Olive ridley</a:t>
            </a:r>
            <a:endParaRPr lang="en-GB" alt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52F0647-CA97-0DA8-3A12-0922BA32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r="20667" b="12584"/>
          <a:stretch>
            <a:fillRect/>
          </a:stretch>
        </p:blipFill>
        <p:spPr bwMode="auto">
          <a:xfrm>
            <a:off x="-23199" y="3796293"/>
            <a:ext cx="4158582" cy="30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F087F6A-645C-B886-07CB-91AE121D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53139"/>
            <a:ext cx="2403489" cy="251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925888"/>
            <a:ext cx="409575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3124200" cy="685800"/>
          </a:xfrm>
        </p:spPr>
        <p:txBody>
          <a:bodyPr/>
          <a:lstStyle/>
          <a:p>
            <a:r>
              <a:rPr lang="en-US" altLang="en-US" sz="3600" b="1"/>
              <a:t>Cheloniidae</a:t>
            </a:r>
          </a:p>
        </p:txBody>
      </p:sp>
      <p:pic>
        <p:nvPicPr>
          <p:cNvPr id="45060" name="Picture 5" descr="800px-Caretta_caretta_060417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1"/>
            <a:ext cx="4800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524000" y="762000"/>
            <a:ext cx="1779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i="1" dirty="0" err="1">
                <a:solidFill>
                  <a:srgbClr val="FFFF00"/>
                </a:solidFill>
                <a:latin typeface="+mn-lt"/>
                <a:ea typeface="+mn-ea"/>
              </a:rPr>
              <a:t>Carreta</a:t>
            </a:r>
            <a:r>
              <a:rPr lang="en-US" sz="1400" i="1" dirty="0">
                <a:solidFill>
                  <a:srgbClr val="FFFF00"/>
                </a:solidFill>
                <a:latin typeface="+mn-lt"/>
                <a:ea typeface="+mn-ea"/>
              </a:rPr>
              <a:t> </a:t>
            </a:r>
            <a:r>
              <a:rPr lang="en-US" sz="1400" i="1" dirty="0" err="1">
                <a:solidFill>
                  <a:srgbClr val="FFFF00"/>
                </a:solidFill>
                <a:latin typeface="+mn-lt"/>
                <a:ea typeface="+mn-ea"/>
              </a:rPr>
              <a:t>carrea</a:t>
            </a:r>
            <a:endParaRPr lang="en-US" sz="1400" i="1" dirty="0">
              <a:solidFill>
                <a:srgbClr val="FFFF00"/>
              </a:solidFill>
              <a:latin typeface="+mn-lt"/>
              <a:ea typeface="+mn-ea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rgbClr val="FFFF00"/>
                </a:solidFill>
                <a:latin typeface="+mn-lt"/>
                <a:ea typeface="+mn-ea"/>
              </a:rPr>
              <a:t>Loggerhead sea turtle</a:t>
            </a:r>
          </a:p>
        </p:txBody>
      </p:sp>
      <p:pic>
        <p:nvPicPr>
          <p:cNvPr id="4506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917950"/>
            <a:ext cx="1998663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40501" y="6350000"/>
            <a:ext cx="1895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00" i="1" dirty="0" err="1">
                <a:solidFill>
                  <a:srgbClr val="FFFF00"/>
                </a:solidFill>
                <a:latin typeface="+mn-lt"/>
                <a:ea typeface="+mn-ea"/>
              </a:rPr>
              <a:t>Eretmochelys</a:t>
            </a:r>
            <a:r>
              <a:rPr lang="en-US" sz="1400" i="1" dirty="0">
                <a:solidFill>
                  <a:srgbClr val="FFFF00"/>
                </a:solidFill>
                <a:latin typeface="+mn-lt"/>
                <a:ea typeface="+mn-ea"/>
              </a:rPr>
              <a:t> </a:t>
            </a:r>
            <a:r>
              <a:rPr lang="en-US" sz="1400" i="1" dirty="0" err="1">
                <a:solidFill>
                  <a:srgbClr val="FFFF00"/>
                </a:solidFill>
                <a:latin typeface="+mn-lt"/>
                <a:ea typeface="+mn-ea"/>
              </a:rPr>
              <a:t>imbricata</a:t>
            </a:r>
            <a:endParaRPr lang="en-US" sz="1400" i="1" dirty="0">
              <a:solidFill>
                <a:srgbClr val="FFFF00"/>
              </a:solidFill>
              <a:latin typeface="+mn-lt"/>
              <a:ea typeface="+mn-ea"/>
            </a:endParaRPr>
          </a:p>
          <a:p>
            <a:pPr eaLnBrk="0" hangingPunct="0">
              <a:defRPr/>
            </a:pPr>
            <a:r>
              <a:rPr lang="en-US" sz="1400" dirty="0">
                <a:solidFill>
                  <a:srgbClr val="FFFF00"/>
                </a:solidFill>
                <a:latin typeface="+mn-lt"/>
                <a:ea typeface="+mn-ea"/>
              </a:rPr>
              <a:t>Hawksbill sea turtle</a:t>
            </a:r>
            <a:endParaRPr lang="en-US" sz="1400" dirty="0">
              <a:latin typeface="+mn-lt"/>
              <a:ea typeface="+mn-ea"/>
            </a:endParaRPr>
          </a:p>
        </p:txBody>
      </p:sp>
      <p:pic>
        <p:nvPicPr>
          <p:cNvPr id="450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/>
          <a:stretch>
            <a:fillRect/>
          </a:stretch>
        </p:blipFill>
        <p:spPr bwMode="auto">
          <a:xfrm>
            <a:off x="7272338" y="77788"/>
            <a:ext cx="3319462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5" name="TextBox 2"/>
          <p:cNvSpPr txBox="1">
            <a:spLocks noChangeArrowheads="1"/>
          </p:cNvSpPr>
          <p:nvPr/>
        </p:nvSpPr>
        <p:spPr bwMode="auto">
          <a:xfrm>
            <a:off x="1933576" y="4233864"/>
            <a:ext cx="19542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/>
              <a:t>Green</a:t>
            </a:r>
          </a:p>
          <a:p>
            <a:pPr eaLnBrk="1" hangingPunct="1"/>
            <a:r>
              <a:rPr lang="en-US" altLang="en-US"/>
              <a:t>Loggerhead</a:t>
            </a:r>
          </a:p>
          <a:p>
            <a:pPr eaLnBrk="1" hangingPunct="1"/>
            <a:r>
              <a:rPr lang="en-US" altLang="en-US"/>
              <a:t>Kemps Ridley</a:t>
            </a:r>
          </a:p>
          <a:p>
            <a:pPr eaLnBrk="1" hangingPunct="1"/>
            <a:r>
              <a:rPr lang="en-US" altLang="en-US"/>
              <a:t>Hawksbill</a:t>
            </a:r>
          </a:p>
          <a:p>
            <a:pPr eaLnBrk="1" hangingPunct="1"/>
            <a:r>
              <a:rPr lang="en-US" altLang="en-US"/>
              <a:t>Flatback</a:t>
            </a:r>
          </a:p>
          <a:p>
            <a:pPr eaLnBrk="1" hangingPunct="1"/>
            <a:r>
              <a:rPr lang="en-US" altLang="en-US"/>
              <a:t>Olive ridley</a:t>
            </a:r>
            <a:endParaRPr lang="en-GB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9" r="20667" b="12584"/>
          <a:stretch>
            <a:fillRect/>
          </a:stretch>
        </p:blipFill>
        <p:spPr bwMode="auto">
          <a:xfrm>
            <a:off x="2362200" y="1295400"/>
            <a:ext cx="75438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752600" y="228601"/>
            <a:ext cx="8686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 err="1">
                <a:latin typeface="+mn-lt"/>
                <a:ea typeface="+mn-ea"/>
              </a:rPr>
              <a:t>Dermochelyidae</a:t>
            </a:r>
            <a:r>
              <a:rPr lang="en-US" sz="3200" dirty="0">
                <a:latin typeface="+mn-lt"/>
                <a:ea typeface="+mn-ea"/>
              </a:rPr>
              <a:t>: </a:t>
            </a:r>
            <a:r>
              <a:rPr lang="en-US" sz="3200" i="1" dirty="0" err="1">
                <a:latin typeface="+mn-lt"/>
                <a:ea typeface="+mn-ea"/>
              </a:rPr>
              <a:t>Dermochelys</a:t>
            </a:r>
            <a:r>
              <a:rPr lang="en-US" sz="3200" i="1" dirty="0">
                <a:latin typeface="+mn-lt"/>
                <a:ea typeface="+mn-ea"/>
              </a:rPr>
              <a:t> </a:t>
            </a:r>
            <a:r>
              <a:rPr lang="en-US" sz="3200" i="1" dirty="0" err="1">
                <a:latin typeface="+mn-lt"/>
                <a:ea typeface="+mn-ea"/>
              </a:rPr>
              <a:t>coriacea</a:t>
            </a:r>
            <a:endParaRPr lang="en-US" sz="3200" i="1" dirty="0">
              <a:latin typeface="+mn-lt"/>
              <a:ea typeface="+mn-ea"/>
            </a:endParaRPr>
          </a:p>
          <a:p>
            <a:pPr algn="ctr" eaLnBrk="0" hangingPunct="0">
              <a:defRPr/>
            </a:pPr>
            <a:r>
              <a:rPr lang="en-US" sz="3200" dirty="0">
                <a:latin typeface="+mn-lt"/>
                <a:ea typeface="+mn-ea"/>
              </a:rPr>
              <a:t>(Leatherback)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86013" y="1295401"/>
            <a:ext cx="266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  <a:ea typeface="+mn-ea"/>
              </a:rPr>
              <a:t>Vulnerable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429001"/>
            <a:ext cx="44831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1"/>
            <a:ext cx="4419600" cy="462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1"/>
            <a:ext cx="4267200" cy="320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5" y="3312502"/>
            <a:ext cx="52959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5" descr="Trionychidae - 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2007" r="906" b="9108"/>
          <a:stretch>
            <a:fillRect/>
          </a:stretch>
        </p:blipFill>
        <p:spPr bwMode="auto">
          <a:xfrm>
            <a:off x="2209800" y="533401"/>
            <a:ext cx="7710488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2064" y="84139"/>
            <a:ext cx="177337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err="1">
                <a:latin typeface="+mn-lt"/>
                <a:ea typeface="+mn-ea"/>
              </a:rPr>
              <a:t>Trionychidae</a:t>
            </a:r>
            <a:endParaRPr lang="en-US" dirty="0">
              <a:latin typeface="+mn-lt"/>
              <a:ea typeface="+mn-ea"/>
            </a:endParaRPr>
          </a:p>
        </p:txBody>
      </p:sp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r="12927"/>
          <a:stretch>
            <a:fillRect/>
          </a:stretch>
        </p:blipFill>
        <p:spPr bwMode="auto">
          <a:xfrm>
            <a:off x="8480425" y="3876064"/>
            <a:ext cx="3711575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6CBD3-A083-ADDA-F68E-4660DE83AE03}"/>
              </a:ext>
            </a:extLst>
          </p:cNvPr>
          <p:cNvSpPr txBox="1"/>
          <p:nvPr/>
        </p:nvSpPr>
        <p:spPr>
          <a:xfrm>
            <a:off x="228600" y="4267200"/>
            <a:ext cx="2878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Carapace reduced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Covered with leathery skin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Fleshy proboscis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Do not bask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3444861" y="227014"/>
            <a:ext cx="55118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>
                <a:latin typeface="+mn-lt"/>
                <a:ea typeface="+mn-ea"/>
              </a:rPr>
              <a:t>Distribution of </a:t>
            </a:r>
            <a:r>
              <a:rPr lang="en-US" sz="3200" dirty="0" err="1">
                <a:latin typeface="+mn-lt"/>
                <a:ea typeface="+mn-ea"/>
              </a:rPr>
              <a:t>Carettochelyidae</a:t>
            </a:r>
            <a:endParaRPr lang="en-US" sz="3200" dirty="0">
              <a:latin typeface="+mn-lt"/>
              <a:ea typeface="+mn-ea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477000" y="5867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dirty="0">
                <a:latin typeface="+mn-lt"/>
                <a:ea typeface="+mn-ea"/>
              </a:rPr>
              <a:t>(from </a:t>
            </a:r>
            <a:r>
              <a:rPr lang="en-US" dirty="0" err="1">
                <a:latin typeface="+mn-lt"/>
                <a:ea typeface="+mn-ea"/>
              </a:rPr>
              <a:t>Pough</a:t>
            </a:r>
            <a:r>
              <a:rPr lang="en-US" dirty="0">
                <a:latin typeface="+mn-lt"/>
                <a:ea typeface="+mn-ea"/>
              </a:rPr>
              <a:t>, et al., 2004)</a:t>
            </a:r>
          </a:p>
        </p:txBody>
      </p:sp>
      <p:pic>
        <p:nvPicPr>
          <p:cNvPr id="49156" name="Picture 6" descr="Batag Carettoch - 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495426"/>
            <a:ext cx="9131300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AutoShape 7"/>
          <p:cNvSpPr>
            <a:spLocks noChangeArrowheads="1"/>
          </p:cNvSpPr>
          <p:nvPr/>
        </p:nvSpPr>
        <p:spPr bwMode="auto">
          <a:xfrm>
            <a:off x="6629400" y="4648200"/>
            <a:ext cx="533400" cy="228600"/>
          </a:xfrm>
          <a:prstGeom prst="leftArrow">
            <a:avLst>
              <a:gd name="adj1" fmla="val 50000"/>
              <a:gd name="adj2" fmla="val 58333"/>
            </a:avLst>
          </a:prstGeom>
          <a:solidFill>
            <a:srgbClr val="CC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655376" y="227014"/>
            <a:ext cx="7151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 err="1">
                <a:latin typeface="+mn-lt"/>
                <a:ea typeface="+mn-ea"/>
              </a:rPr>
              <a:t>Carettochelyidae</a:t>
            </a:r>
            <a:r>
              <a:rPr lang="en-US" sz="3200" dirty="0">
                <a:latin typeface="+mn-lt"/>
                <a:ea typeface="+mn-ea"/>
              </a:rPr>
              <a:t>:  </a:t>
            </a:r>
            <a:r>
              <a:rPr lang="en-US" sz="3200" i="1" dirty="0" err="1">
                <a:latin typeface="+mn-lt"/>
                <a:ea typeface="+mn-ea"/>
              </a:rPr>
              <a:t>Carettochelys</a:t>
            </a:r>
            <a:r>
              <a:rPr lang="en-US" sz="3200" i="1" dirty="0">
                <a:latin typeface="+mn-lt"/>
                <a:ea typeface="+mn-ea"/>
              </a:rPr>
              <a:t> </a:t>
            </a:r>
            <a:r>
              <a:rPr lang="en-US" sz="3200" i="1" dirty="0" err="1">
                <a:latin typeface="+mn-lt"/>
                <a:ea typeface="+mn-ea"/>
              </a:rPr>
              <a:t>insculpta</a:t>
            </a:r>
            <a:endParaRPr lang="en-US" sz="3200" dirty="0">
              <a:latin typeface="+mn-lt"/>
              <a:ea typeface="+mn-ea"/>
            </a:endParaRPr>
          </a:p>
        </p:txBody>
      </p:sp>
      <p:pic>
        <p:nvPicPr>
          <p:cNvPr id="50179" name="Picture 5" descr="Carettochel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9144000" cy="560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352192" y="228600"/>
            <a:ext cx="29718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Shell Shape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24" y="1975408"/>
            <a:ext cx="6042775" cy="477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26245" r="10403"/>
          <a:stretch>
            <a:fillRect/>
          </a:stretch>
        </p:blipFill>
        <p:spPr bwMode="auto">
          <a:xfrm>
            <a:off x="6553200" y="2057400"/>
            <a:ext cx="5137150" cy="373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331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33400"/>
            <a:ext cx="7772400" cy="8382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Families of Pleurodira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2514600"/>
            <a:ext cx="3581400" cy="20574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/>
              <a:t>Chelidae</a:t>
            </a:r>
          </a:p>
          <a:p>
            <a:pPr marL="0" indent="0" algn="ctr">
              <a:buNone/>
            </a:pPr>
            <a:r>
              <a:rPr lang="en-US" altLang="en-US"/>
              <a:t>Pelomedusida</a:t>
            </a:r>
          </a:p>
          <a:p>
            <a:pPr marL="0" indent="0" algn="ctr">
              <a:buNone/>
            </a:pPr>
            <a:r>
              <a:rPr lang="en-US" altLang="en-US"/>
              <a:t>Podocnemidae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027879" y="381001"/>
            <a:ext cx="4134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defRPr/>
            </a:pPr>
            <a:r>
              <a:rPr lang="en-US" sz="3200" dirty="0">
                <a:latin typeface="+mn-lt"/>
                <a:ea typeface="+mn-ea"/>
              </a:rPr>
              <a:t>Distribution of </a:t>
            </a:r>
            <a:r>
              <a:rPr lang="en-US" sz="3200" dirty="0" err="1">
                <a:latin typeface="+mn-lt"/>
                <a:ea typeface="+mn-ea"/>
              </a:rPr>
              <a:t>Chelidae</a:t>
            </a:r>
            <a:endParaRPr lang="en-US" sz="3200" dirty="0">
              <a:latin typeface="+mn-lt"/>
              <a:ea typeface="+mn-ea"/>
            </a:endParaRPr>
          </a:p>
        </p:txBody>
      </p:sp>
      <p:pic>
        <p:nvPicPr>
          <p:cNvPr id="52227" name="Picture 6" descr="Chelidae - low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10339" r="7449" b="13370"/>
          <a:stretch>
            <a:fillRect/>
          </a:stretch>
        </p:blipFill>
        <p:spPr bwMode="auto">
          <a:xfrm>
            <a:off x="1692275" y="1600200"/>
            <a:ext cx="88455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76200"/>
            <a:ext cx="2438400" cy="6096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Chelidae</a:t>
            </a:r>
          </a:p>
        </p:txBody>
      </p:sp>
      <p:pic>
        <p:nvPicPr>
          <p:cNvPr id="53251" name="Picture 4" descr="matamata-s450x337-2311-5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46482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 descr="Chelodina oblong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3910014"/>
            <a:ext cx="49022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8620126" y="6519863"/>
            <a:ext cx="18773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i="1" dirty="0" err="1">
                <a:solidFill>
                  <a:srgbClr val="FFFF00"/>
                </a:solidFill>
                <a:latin typeface="+mn-lt"/>
                <a:ea typeface="+mn-ea"/>
              </a:rPr>
              <a:t>Chelodina</a:t>
            </a:r>
            <a:r>
              <a:rPr lang="en-US" sz="1600" i="1" dirty="0">
                <a:solidFill>
                  <a:srgbClr val="FFFF00"/>
                </a:solidFill>
                <a:latin typeface="+mn-lt"/>
                <a:ea typeface="+mn-ea"/>
              </a:rPr>
              <a:t> </a:t>
            </a:r>
            <a:r>
              <a:rPr lang="en-US" sz="1600" i="1" dirty="0" err="1">
                <a:solidFill>
                  <a:srgbClr val="FFFF00"/>
                </a:solidFill>
                <a:latin typeface="+mn-lt"/>
                <a:ea typeface="+mn-ea"/>
              </a:rPr>
              <a:t>longicollis</a:t>
            </a:r>
            <a:endParaRPr lang="en-US" sz="1400" dirty="0">
              <a:solidFill>
                <a:srgbClr val="FFFF00"/>
              </a:solidFill>
              <a:latin typeface="+mn-lt"/>
              <a:ea typeface="+mn-ea"/>
            </a:endParaRPr>
          </a:p>
        </p:txBody>
      </p:sp>
      <p:sp>
        <p:nvSpPr>
          <p:cNvPr id="53254" name="Rectangle 10"/>
          <p:cNvSpPr>
            <a:spLocks noChangeArrowheads="1"/>
          </p:cNvSpPr>
          <p:nvPr/>
        </p:nvSpPr>
        <p:spPr bwMode="auto">
          <a:xfrm>
            <a:off x="1524001" y="3741738"/>
            <a:ext cx="17107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i="1">
                <a:latin typeface="Times New Roman" pitchFamily="18" charset="0"/>
                <a:cs typeface="Arial" pitchFamily="34" charset="0"/>
              </a:rPr>
              <a:t>Chelus fimbriatus</a:t>
            </a:r>
            <a:endParaRPr lang="en-US" altLang="en-US" sz="1400"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609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err="1">
                <a:latin typeface="+mn-lt"/>
              </a:rPr>
              <a:t>Chelidae</a:t>
            </a:r>
            <a:r>
              <a:rPr lang="en-US" sz="4000" dirty="0">
                <a:latin typeface="+mn-lt"/>
              </a:rPr>
              <a:t>:  </a:t>
            </a:r>
            <a:r>
              <a:rPr lang="en-US" sz="4000" i="1" dirty="0" err="1">
                <a:latin typeface="+mn-lt"/>
              </a:rPr>
              <a:t>Rheodytes</a:t>
            </a:r>
            <a:r>
              <a:rPr lang="en-US" sz="4000" i="1" dirty="0">
                <a:latin typeface="+mn-lt"/>
              </a:rPr>
              <a:t> </a:t>
            </a:r>
            <a:r>
              <a:rPr lang="en-US" sz="4000" i="1" dirty="0" err="1">
                <a:latin typeface="+mn-lt"/>
              </a:rPr>
              <a:t>leukops</a:t>
            </a:r>
            <a:endParaRPr lang="en-US" sz="4000" dirty="0">
              <a:latin typeface="+mn-lt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t="20763" r="23206" b="21968"/>
          <a:stretch>
            <a:fillRect/>
          </a:stretch>
        </p:blipFill>
        <p:spPr bwMode="auto">
          <a:xfrm>
            <a:off x="3048000" y="914401"/>
            <a:ext cx="5975350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6" t="50565"/>
          <a:stretch>
            <a:fillRect/>
          </a:stretch>
        </p:blipFill>
        <p:spPr bwMode="auto">
          <a:xfrm>
            <a:off x="1524000" y="4022726"/>
            <a:ext cx="41910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7" name="Picture 2" descr="http://cdn1.arkive.org/media/6F/6F59D15F-2D15-44CE-A325-950D6A3A5979/Presentation.Medium/Fitzroy-river-turtle-on-grou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16965" r="17195" b="15866"/>
          <a:stretch>
            <a:fillRect/>
          </a:stretch>
        </p:blipFill>
        <p:spPr bwMode="auto">
          <a:xfrm>
            <a:off x="5872164" y="4095750"/>
            <a:ext cx="4719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76200"/>
            <a:ext cx="3810000" cy="5334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Pelomedusidae</a:t>
            </a:r>
          </a:p>
        </p:txBody>
      </p:sp>
      <p:pic>
        <p:nvPicPr>
          <p:cNvPr id="55299" name="Picture 4" descr="Pelusios broadley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3413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male1plast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05314"/>
            <a:ext cx="3268663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7"/>
          <p:cNvSpPr>
            <a:spLocks noChangeArrowheads="1"/>
          </p:cNvSpPr>
          <p:nvPr/>
        </p:nvSpPr>
        <p:spPr bwMode="auto">
          <a:xfrm>
            <a:off x="1539876" y="638175"/>
            <a:ext cx="17683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>
                <a:solidFill>
                  <a:srgbClr val="FFFF00"/>
                </a:solidFill>
                <a:latin typeface="Lucida Grande"/>
                <a:cs typeface="Arial" pitchFamily="34" charset="0"/>
              </a:rPr>
              <a:t>Pelusios broadleyi</a:t>
            </a:r>
            <a:endParaRPr lang="en-US" altLang="en-US" sz="1200" i="1">
              <a:solidFill>
                <a:srgbClr val="FFFF00"/>
              </a:solidFill>
              <a:latin typeface="Lucida Grande"/>
              <a:cs typeface="Arial" pitchFamily="34" charset="0"/>
            </a:endParaRPr>
          </a:p>
        </p:txBody>
      </p:sp>
      <p:pic>
        <p:nvPicPr>
          <p:cNvPr id="55302" name="Picture 7" descr="Pelomdedusidae - lo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12621" r="16544" b="15485"/>
          <a:stretch>
            <a:fillRect/>
          </a:stretch>
        </p:blipFill>
        <p:spPr bwMode="auto">
          <a:xfrm>
            <a:off x="7162800" y="1"/>
            <a:ext cx="35052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5" descr="Pelomedu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657600"/>
            <a:ext cx="40243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3733800" cy="609600"/>
          </a:xfrm>
        </p:spPr>
        <p:txBody>
          <a:bodyPr>
            <a:normAutofit fontScale="90000"/>
          </a:bodyPr>
          <a:lstStyle/>
          <a:p>
            <a:r>
              <a:rPr lang="en-US" altLang="en-US" sz="3600"/>
              <a:t>Podocnemididae</a:t>
            </a:r>
            <a:endParaRPr lang="en-US" altLang="en-US" sz="1600"/>
          </a:p>
        </p:txBody>
      </p:sp>
      <p:pic>
        <p:nvPicPr>
          <p:cNvPr id="56323" name="Picture 4" descr="Podocnemis unifilis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7629" r="2"/>
          <a:stretch>
            <a:fillRect/>
          </a:stretch>
        </p:blipFill>
        <p:spPr bwMode="auto">
          <a:xfrm>
            <a:off x="5638800" y="3322638"/>
            <a:ext cx="5029200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8651875" y="3322639"/>
            <a:ext cx="2032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i="1" dirty="0" err="1">
                <a:latin typeface="+mn-lt"/>
                <a:ea typeface="+mn-ea"/>
              </a:rPr>
              <a:t>Podocnemis</a:t>
            </a:r>
            <a:r>
              <a:rPr lang="en-US" sz="1600" i="1" dirty="0">
                <a:latin typeface="+mn-lt"/>
                <a:ea typeface="+mn-ea"/>
              </a:rPr>
              <a:t> </a:t>
            </a:r>
            <a:r>
              <a:rPr lang="en-US" sz="1600" i="1" dirty="0" err="1">
                <a:latin typeface="+mn-lt"/>
                <a:ea typeface="+mn-ea"/>
              </a:rPr>
              <a:t>unifilis</a:t>
            </a:r>
            <a:endParaRPr lang="en-US" sz="1400" dirty="0">
              <a:latin typeface="+mn-lt"/>
              <a:ea typeface="+mn-ea"/>
            </a:endParaRPr>
          </a:p>
        </p:txBody>
      </p:sp>
      <p:pic>
        <p:nvPicPr>
          <p:cNvPr id="56325" name="Picture 6" descr="PexpansaA200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51175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Podocnemidae - low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8093" r="6731" b="17592"/>
          <a:stretch>
            <a:fillRect/>
          </a:stretch>
        </p:blipFill>
        <p:spPr bwMode="auto">
          <a:xfrm>
            <a:off x="6027738" y="0"/>
            <a:ext cx="464026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8713" b="9232"/>
          <a:stretch>
            <a:fillRect/>
          </a:stretch>
        </p:blipFill>
        <p:spPr bwMode="auto">
          <a:xfrm>
            <a:off x="1524000" y="723900"/>
            <a:ext cx="43624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2881314"/>
            <a:ext cx="226695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i="1" dirty="0" err="1">
                <a:latin typeface="+mn-lt"/>
                <a:ea typeface="+mn-ea"/>
              </a:rPr>
              <a:t>Podocnemis</a:t>
            </a:r>
            <a:r>
              <a:rPr lang="en-US" sz="1600" i="1" dirty="0">
                <a:latin typeface="+mn-lt"/>
                <a:ea typeface="+mn-ea"/>
              </a:rPr>
              <a:t> </a:t>
            </a:r>
            <a:r>
              <a:rPr lang="en-US" sz="1600" i="1" dirty="0" err="1">
                <a:latin typeface="+mn-lt"/>
                <a:ea typeface="+mn-ea"/>
              </a:rPr>
              <a:t>expansa</a:t>
            </a:r>
            <a:endParaRPr lang="en-US" sz="1600" dirty="0"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9" y="3048001"/>
            <a:ext cx="4460875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6" descr="http://www.empireoftheturtle.com/Florida/Terrapene_carolina_bauri_CNS_plast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62050"/>
            <a:ext cx="39624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5029200" cy="838200"/>
          </a:xfrm>
        </p:spPr>
        <p:txBody>
          <a:bodyPr/>
          <a:lstStyle/>
          <a:p>
            <a:r>
              <a:rPr lang="en-US" altLang="en-US" dirty="0"/>
              <a:t>The Shell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9"/>
          <a:stretch>
            <a:fillRect/>
          </a:stretch>
        </p:blipFill>
        <p:spPr bwMode="auto">
          <a:xfrm>
            <a:off x="6237288" y="0"/>
            <a:ext cx="4430712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43738" y="2592388"/>
            <a:ext cx="28194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 i="1" dirty="0" err="1">
                <a:solidFill>
                  <a:schemeClr val="bg1"/>
                </a:solidFill>
                <a:latin typeface="+mn-lt"/>
                <a:ea typeface="+mn-ea"/>
              </a:rPr>
              <a:t>Kinixys</a:t>
            </a:r>
            <a:r>
              <a:rPr lang="en-US" sz="1200" i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+mn-lt"/>
                <a:ea typeface="+mn-ea"/>
              </a:rPr>
              <a:t>homeana</a:t>
            </a:r>
            <a:r>
              <a:rPr lang="en-US" sz="1200" i="1" dirty="0">
                <a:solidFill>
                  <a:schemeClr val="bg1"/>
                </a:solidFill>
                <a:latin typeface="+mn-lt"/>
                <a:ea typeface="+mn-ea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(</a:t>
            </a:r>
            <a:r>
              <a:rPr lang="en-US" sz="1200" dirty="0" err="1">
                <a:solidFill>
                  <a:schemeClr val="bg1"/>
                </a:solidFill>
                <a:latin typeface="+mn-lt"/>
                <a:ea typeface="+mn-ea"/>
              </a:rPr>
              <a:t>Hingeback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+mn-ea"/>
              </a:rPr>
              <a:t> tortoise)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581400" y="0"/>
            <a:ext cx="5029200" cy="838200"/>
          </a:xfrm>
        </p:spPr>
        <p:txBody>
          <a:bodyPr/>
          <a:lstStyle/>
          <a:p>
            <a:r>
              <a:rPr lang="en-US" altLang="en-US" sz="4000" dirty="0"/>
              <a:t>The Shell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r="18147" b="2380"/>
          <a:stretch>
            <a:fillRect/>
          </a:stretch>
        </p:blipFill>
        <p:spPr bwMode="auto">
          <a:xfrm>
            <a:off x="1676400" y="838200"/>
            <a:ext cx="33528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4" y="838200"/>
            <a:ext cx="47577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6076" y="4256088"/>
            <a:ext cx="85234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800" i="1" dirty="0" err="1">
                <a:latin typeface="+mn-lt"/>
                <a:ea typeface="+mn-ea"/>
              </a:rPr>
              <a:t>Trionyx</a:t>
            </a:r>
            <a:endParaRPr lang="en-US" sz="1800" i="1" dirty="0">
              <a:latin typeface="+mn-lt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0" y="4086226"/>
            <a:ext cx="3505200" cy="3397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+mn-lt"/>
                <a:ea typeface="+mn-ea"/>
              </a:rPr>
              <a:t>The ancient marine turtle </a:t>
            </a:r>
            <a:r>
              <a:rPr lang="en-US" sz="1600" i="1" dirty="0" err="1">
                <a:latin typeface="+mn-lt"/>
                <a:ea typeface="+mn-ea"/>
              </a:rPr>
              <a:t>Protostega</a:t>
            </a:r>
            <a:endParaRPr lang="en-US" sz="1600" dirty="0">
              <a:latin typeface="+mn-lt"/>
              <a:ea typeface="+mn-ea"/>
            </a:endParaRPr>
          </a:p>
        </p:txBody>
      </p:sp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23688" r="3313" b="10532"/>
          <a:stretch>
            <a:fillRect/>
          </a:stretch>
        </p:blipFill>
        <p:spPr bwMode="auto">
          <a:xfrm>
            <a:off x="1524001" y="4759326"/>
            <a:ext cx="4386263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54" y="4473575"/>
            <a:ext cx="3101246" cy="24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209800" y="76200"/>
            <a:ext cx="7772400" cy="762000"/>
          </a:xfrm>
        </p:spPr>
        <p:txBody>
          <a:bodyPr/>
          <a:lstStyle/>
          <a:p>
            <a:r>
              <a:rPr lang="en-US" altLang="en-US"/>
              <a:t>Teeth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0"/>
            <a:ext cx="8686800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953000" y="76200"/>
            <a:ext cx="2133600" cy="6858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Limbs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4" y="-10318"/>
            <a:ext cx="2857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87020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900662"/>
            <a:ext cx="2824162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592" r="15172"/>
          <a:stretch>
            <a:fillRect/>
          </a:stretch>
        </p:blipFill>
        <p:spPr bwMode="auto">
          <a:xfrm>
            <a:off x="7696200" y="6351"/>
            <a:ext cx="29718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26245" r="10403"/>
          <a:stretch>
            <a:fillRect/>
          </a:stretch>
        </p:blipFill>
        <p:spPr bwMode="auto">
          <a:xfrm>
            <a:off x="4149725" y="4800600"/>
            <a:ext cx="2724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5986" b="16222"/>
          <a:stretch>
            <a:fillRect/>
          </a:stretch>
        </p:blipFill>
        <p:spPr bwMode="auto">
          <a:xfrm>
            <a:off x="7696200" y="4572000"/>
            <a:ext cx="2922588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9296400" cy="6858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How do </a:t>
            </a:r>
            <a:r>
              <a:rPr lang="en-US" altLang="en-US" dirty="0" err="1">
                <a:solidFill>
                  <a:schemeClr val="accent6">
                    <a:lumMod val="75000"/>
                  </a:schemeClr>
                </a:solidFill>
              </a:rPr>
              <a:t>tetrapods</a:t>
            </a:r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 ventilate the lungs?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715000" y="152400"/>
            <a:ext cx="4191000" cy="762000"/>
          </a:xfrm>
        </p:spPr>
        <p:txBody>
          <a:bodyPr/>
          <a:lstStyle/>
          <a:p>
            <a:r>
              <a:rPr lang="en-US" altLang="en-US"/>
              <a:t>TSD Patterns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 b="11224"/>
          <a:stretch>
            <a:fillRect/>
          </a:stretch>
        </p:blipFill>
        <p:spPr bwMode="auto">
          <a:xfrm>
            <a:off x="1700214" y="381000"/>
            <a:ext cx="310038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4111625"/>
            <a:ext cx="3533775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6" y="1087439"/>
            <a:ext cx="519112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1764" y="3340101"/>
            <a:ext cx="12906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  <a:ea typeface="+mn-ea"/>
              </a:rPr>
              <a:t>Type 1a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86376" y="5334001"/>
            <a:ext cx="11629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  <a:ea typeface="+mn-ea"/>
              </a:rPr>
              <a:t>Type 1b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56489" y="4262439"/>
            <a:ext cx="100104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atin typeface="+mn-lt"/>
                <a:ea typeface="+mn-ea"/>
              </a:rPr>
              <a:t>Type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10351</TotalTime>
  <Words>329</Words>
  <Application>Microsoft Office PowerPoint</Application>
  <PresentationFormat>Widescreen</PresentationFormat>
  <Paragraphs>131</Paragraphs>
  <Slides>35</Slides>
  <Notes>12</Notes>
  <HiddenSlides>21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Lucida Grande</vt:lpstr>
      <vt:lpstr>Times New Roman</vt:lpstr>
      <vt:lpstr>Office Theme</vt:lpstr>
      <vt:lpstr>Testudines</vt:lpstr>
      <vt:lpstr>The Shell</vt:lpstr>
      <vt:lpstr>Shell Shape</vt:lpstr>
      <vt:lpstr>The Shell</vt:lpstr>
      <vt:lpstr>The Shell</vt:lpstr>
      <vt:lpstr>Teeth</vt:lpstr>
      <vt:lpstr>Limbs</vt:lpstr>
      <vt:lpstr>How do tetrapods ventilate the lungs? </vt:lpstr>
      <vt:lpstr>TSD Patterns</vt:lpstr>
      <vt:lpstr>TSD Evolution</vt:lpstr>
      <vt:lpstr>Extant Turtles</vt:lpstr>
      <vt:lpstr>Cryptodira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Kinosternidae</vt:lpstr>
      <vt:lpstr>Chelydridae</vt:lpstr>
      <vt:lpstr>PowerPoint Presentation</vt:lpstr>
      <vt:lpstr>Cheloniidae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Families of Pleurodira</vt:lpstr>
      <vt:lpstr>PowerPoint Presentation</vt:lpstr>
      <vt:lpstr>Chelidae</vt:lpstr>
      <vt:lpstr>Chelidae:  Rheodytes leukops</vt:lpstr>
      <vt:lpstr>Pelomedusidae</vt:lpstr>
      <vt:lpstr>Podocnemididae</vt:lpstr>
    </vt:vector>
  </TitlesOfParts>
  <Company>Old Dominion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asavitzk</dc:creator>
  <cp:lastModifiedBy>Brian Gall</cp:lastModifiedBy>
  <cp:revision>201</cp:revision>
  <cp:lastPrinted>2012-03-27T19:22:35Z</cp:lastPrinted>
  <dcterms:created xsi:type="dcterms:W3CDTF">1999-02-22T18:53:32Z</dcterms:created>
  <dcterms:modified xsi:type="dcterms:W3CDTF">2025-10-17T13:46:37Z</dcterms:modified>
</cp:coreProperties>
</file>