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9" r:id="rId2"/>
    <p:sldId id="273" r:id="rId3"/>
    <p:sldId id="274" r:id="rId4"/>
    <p:sldId id="261" r:id="rId5"/>
    <p:sldId id="277" r:id="rId6"/>
    <p:sldId id="271" r:id="rId7"/>
    <p:sldId id="266" r:id="rId8"/>
    <p:sldId id="275" r:id="rId9"/>
    <p:sldId id="278" r:id="rId10"/>
    <p:sldId id="276" r:id="rId11"/>
    <p:sldId id="463" r:id="rId12"/>
    <p:sldId id="472" r:id="rId13"/>
    <p:sldId id="473" r:id="rId14"/>
    <p:sldId id="263" r:id="rId15"/>
    <p:sldId id="268" r:id="rId16"/>
    <p:sldId id="270" r:id="rId17"/>
    <p:sldId id="279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7900"/>
    <a:srgbClr val="CC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358" autoAdjust="0"/>
  </p:normalViewPr>
  <p:slideViewPr>
    <p:cSldViewPr>
      <p:cViewPr varScale="1">
        <p:scale>
          <a:sx n="66" d="100"/>
          <a:sy n="66" d="100"/>
        </p:scale>
        <p:origin x="97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7D67EF6-E48C-4CC1-9997-ED8E80A72731}" type="datetimeFigureOut">
              <a:rPr lang="en-US"/>
              <a:pPr>
                <a:defRPr/>
              </a:pPr>
              <a:t>10/13/2025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DD4D4FB-6D26-4CF5-9874-73FC9AC80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492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1938B6B-0003-4FAE-8D53-27BBD7034DCA}" type="slidenum">
              <a:rPr lang="en-US" altLang="en-US" sz="1100" smtClean="0">
                <a:latin typeface="Times New Roman" pitchFamily="18" charset="0"/>
                <a:ea typeface="ＭＳ Ｐゴシック" pitchFamily="34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z="110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1938B6B-0003-4FAE-8D53-27BBD7034DCA}" type="slidenum">
              <a:rPr lang="en-US" altLang="en-US" sz="1100" smtClean="0">
                <a:latin typeface="Times New Roman" pitchFamily="18" charset="0"/>
                <a:ea typeface="ＭＳ Ｐゴシック" pitchFamily="34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z="110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94FF10D-85DD-4FCB-AE9D-0E698E99297D}" type="slidenum">
              <a:rPr lang="en-US" altLang="en-US" sz="1100" smtClean="0">
                <a:latin typeface="Times New Roman" pitchFamily="18" charset="0"/>
                <a:ea typeface="ＭＳ Ｐゴシック" pitchFamily="34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z="110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r>
              <a:rPr lang="en-US" dirty="0"/>
              <a:t>Oxygen</a:t>
            </a:r>
            <a:r>
              <a:rPr lang="en-US" baseline="0" dirty="0"/>
              <a:t> to muscles was needed to sustain metabolism and locomotion</a:t>
            </a:r>
          </a:p>
          <a:p>
            <a:r>
              <a:rPr lang="en-US" baseline="0" dirty="0"/>
              <a:t>Occurred more than once in sauropsids and independently of each other.</a:t>
            </a:r>
          </a:p>
          <a:p>
            <a:r>
              <a:rPr lang="en-US" baseline="0" dirty="0"/>
              <a:t>Derived heart= right vs. left arch</a:t>
            </a:r>
          </a:p>
          <a:p>
            <a:r>
              <a:rPr lang="en-US" baseline="0" dirty="0"/>
              <a:t>Varanids, crocs, turtles = celiac artery from bird lost left aortic arch.</a:t>
            </a:r>
          </a:p>
          <a:p>
            <a:r>
              <a:rPr lang="en-US" dirty="0"/>
              <a:t>Single arch better</a:t>
            </a:r>
            <a:r>
              <a:rPr lang="en-US" baseline="0" dirty="0"/>
              <a:t> than two= less friction and turbulence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95C82410-05D7-4CE9-BC1C-2F33350A045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151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FAB09D9-136C-49FE-BF73-554F19DC3F76}" type="slidenum">
              <a:rPr lang="en-US" altLang="en-US" sz="1100" smtClean="0">
                <a:latin typeface="Times New Roman" pitchFamily="18" charset="0"/>
                <a:ea typeface="ＭＳ Ｐゴシック" pitchFamily="34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 sz="110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Modern turtles are anapsid, most lack a temporal fenestra. Some have re-evolved an opening for a shallower skull and stronger jaw muscles (such as the softshell in the collection)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737DFEA-EACE-4763-AD1F-4CA937A41A5D}" type="slidenum">
              <a:rPr lang="en-US" altLang="en-US" sz="1100" smtClean="0">
                <a:latin typeface="Times New Roman" pitchFamily="18" charset="0"/>
                <a:ea typeface="ＭＳ Ｐゴシック" pitchFamily="34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 sz="110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122751-EBE5-4020-A5C9-4A1C6822D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6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1778A85-7E95-4C18-8100-871487899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5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288A4EF-D42D-4DCD-ACE5-B6CF940A08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08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2EF8513-6B7B-4460-883C-53D13AA9B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94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4B04830-113E-4337-B34E-1F70C3953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F68D256-4F1A-44EE-B413-7CC840B19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5F2EA4E-67B6-40AF-A6D9-E18D07321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77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865F336-23EA-43C9-ABDB-1564F4F8A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0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0242C83-855A-4737-8157-A891D7B90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80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86AE3B9-9A05-40BF-9080-9084B0D2C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97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CCBFE7D-4220-44C0-9AD8-E8F1B5B43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4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19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7BCB805B-2C79-4C0E-8EEC-AE56090C6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oL8Gtvxfl0" TargetMode="External"/><Relationship Id="rId2" Type="http://schemas.openxmlformats.org/officeDocument/2006/relationships/hyperlink" Target="https://www.youtube.com/watch?v=Mu5WgpZcRe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5" t="2580" r="4816" b="2652"/>
          <a:stretch>
            <a:fillRect/>
          </a:stretch>
        </p:blipFill>
        <p:spPr bwMode="auto">
          <a:xfrm>
            <a:off x="1524000" y="1"/>
            <a:ext cx="9144000" cy="687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2819400" cy="1143000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Amniote Evolution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219200"/>
            <a:ext cx="1082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27900"/>
                </a:solidFill>
              </a:rPr>
              <a:t>Greater locomotor activity requires more ________?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279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27900"/>
                </a:solidFill>
              </a:rPr>
              <a:t>What do we need to do to increase O</a:t>
            </a:r>
            <a:r>
              <a:rPr lang="en-US" sz="3200" baseline="-25000" dirty="0">
                <a:solidFill>
                  <a:srgbClr val="F27900"/>
                </a:solidFill>
              </a:rPr>
              <a:t>2</a:t>
            </a:r>
            <a:r>
              <a:rPr lang="en-US" sz="3200" dirty="0">
                <a:solidFill>
                  <a:srgbClr val="F27900"/>
                </a:solidFill>
              </a:rPr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279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27900"/>
                </a:solidFill>
              </a:rPr>
              <a:t>Without changing the heart, how could we achieve this?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279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27900"/>
                </a:solidFill>
              </a:rPr>
              <a:t>Problems?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279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27900"/>
                </a:solidFill>
              </a:rPr>
              <a:t>How do </a:t>
            </a:r>
            <a:r>
              <a:rPr lang="en-US" sz="3200" dirty="0" err="1">
                <a:solidFill>
                  <a:srgbClr val="F27900"/>
                </a:solidFill>
              </a:rPr>
              <a:t>tetrapods</a:t>
            </a:r>
            <a:r>
              <a:rPr lang="en-US" sz="3200" dirty="0">
                <a:solidFill>
                  <a:srgbClr val="F27900"/>
                </a:solidFill>
              </a:rPr>
              <a:t> solve this problem?</a:t>
            </a:r>
          </a:p>
        </p:txBody>
      </p:sp>
    </p:spTree>
    <p:extLst>
      <p:ext uri="{BB962C8B-B14F-4D97-AF65-F5344CB8AC3E}">
        <p14:creationId xmlns:p14="http://schemas.microsoft.com/office/powerpoint/2010/main" val="164506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06278" y="281352"/>
            <a:ext cx="7877298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Sex Determination in Amniotes</a:t>
            </a: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627063" y="1233921"/>
            <a:ext cx="28552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27900"/>
                </a:solidFill>
                <a:cs typeface="Arial" pitchFamily="34" charset="0"/>
              </a:rPr>
              <a:t>Two mechanism?</a:t>
            </a:r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3" t="28363" r="1683" b="12949"/>
          <a:stretch>
            <a:fillRect/>
          </a:stretch>
        </p:blipFill>
        <p:spPr bwMode="auto">
          <a:xfrm>
            <a:off x="3482361" y="1578373"/>
            <a:ext cx="3089526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916" y="4695657"/>
            <a:ext cx="2575719" cy="171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521" y="4647547"/>
            <a:ext cx="2409824" cy="200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074" y="2971800"/>
            <a:ext cx="2116764" cy="141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9" b="12761"/>
          <a:stretch>
            <a:fillRect/>
          </a:stretch>
        </p:blipFill>
        <p:spPr bwMode="auto">
          <a:xfrm>
            <a:off x="548481" y="3062023"/>
            <a:ext cx="27781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14291" b="4993"/>
          <a:stretch>
            <a:fillRect/>
          </a:stretch>
        </p:blipFill>
        <p:spPr bwMode="auto">
          <a:xfrm>
            <a:off x="76200" y="5195455"/>
            <a:ext cx="2379663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6" r="17831" b="8676"/>
          <a:stretch>
            <a:fillRect/>
          </a:stretch>
        </p:blipFill>
        <p:spPr bwMode="auto">
          <a:xfrm>
            <a:off x="7959905" y="965173"/>
            <a:ext cx="2409825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" t="2106" r="1183" b="3479"/>
          <a:stretch>
            <a:fillRect/>
          </a:stretch>
        </p:blipFill>
        <p:spPr bwMode="auto">
          <a:xfrm>
            <a:off x="6027688" y="3308579"/>
            <a:ext cx="2708452" cy="188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BA09225A-636B-0E74-B77C-A25204ED5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878708"/>
            <a:ext cx="28552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27900"/>
                </a:solidFill>
                <a:cs typeface="Arial" pitchFamily="34" charset="0"/>
              </a:rPr>
              <a:t>Who has what?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val 2"/>
          <p:cNvSpPr>
            <a:spLocks noChangeArrowheads="1"/>
          </p:cNvSpPr>
          <p:nvPr/>
        </p:nvSpPr>
        <p:spPr bwMode="auto">
          <a:xfrm>
            <a:off x="4800600" y="-19050"/>
            <a:ext cx="5334000" cy="6629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cs typeface="Arial" pitchFamily="34" charset="0"/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3" t="11995" r="1566" b="7430"/>
          <a:stretch>
            <a:fillRect/>
          </a:stretch>
        </p:blipFill>
        <p:spPr bwMode="auto">
          <a:xfrm>
            <a:off x="5329239" y="1579564"/>
            <a:ext cx="4213225" cy="352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-123825"/>
            <a:ext cx="1524001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6" y="2819401"/>
            <a:ext cx="7143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>
            <a:cxnSpLocks noChangeShapeType="1"/>
            <a:stCxn id="22532" idx="3"/>
          </p:cNvCxnSpPr>
          <p:nvPr/>
        </p:nvCxnSpPr>
        <p:spPr bwMode="auto">
          <a:xfrm>
            <a:off x="3046414" y="638176"/>
            <a:ext cx="1982787" cy="1190625"/>
          </a:xfrm>
          <a:prstGeom prst="straightConnector1">
            <a:avLst/>
          </a:prstGeom>
          <a:noFill/>
          <a:ln w="57150" algn="ctr">
            <a:solidFill>
              <a:srgbClr val="FF0066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 rot="1861033">
            <a:off x="3136900" y="661988"/>
            <a:ext cx="1900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  <a:cs typeface="Arial" pitchFamily="34" charset="0"/>
              </a:rPr>
              <a:t>Female temps</a:t>
            </a:r>
          </a:p>
        </p:txBody>
      </p: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flipH="1">
            <a:off x="6477001" y="2686050"/>
            <a:ext cx="17463" cy="1485900"/>
          </a:xfrm>
          <a:prstGeom prst="straightConnector1">
            <a:avLst/>
          </a:prstGeom>
          <a:noFill/>
          <a:ln w="57150" algn="ctr">
            <a:solidFill>
              <a:srgbClr val="FF0066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81626" y="3505200"/>
            <a:ext cx="1019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itchFamily="18" charset="0"/>
                <a:cs typeface="Arial" pitchFamily="34" charset="0"/>
              </a:rPr>
              <a:t>aromatase</a:t>
            </a:r>
          </a:p>
        </p:txBody>
      </p:sp>
      <p:cxnSp>
        <p:nvCxnSpPr>
          <p:cNvPr id="27" name="Straight Arrow Connector 26"/>
          <p:cNvCxnSpPr>
            <a:cxnSpLocks noChangeShapeType="1"/>
            <a:stCxn id="60" idx="3"/>
          </p:cNvCxnSpPr>
          <p:nvPr/>
        </p:nvCxnSpPr>
        <p:spPr bwMode="auto">
          <a:xfrm>
            <a:off x="7113588" y="4371976"/>
            <a:ext cx="1441450" cy="200025"/>
          </a:xfrm>
          <a:prstGeom prst="straightConnector1">
            <a:avLst/>
          </a:prstGeom>
          <a:noFill/>
          <a:ln w="57150" algn="ctr">
            <a:solidFill>
              <a:srgbClr val="FF0066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8610601" y="4572001"/>
            <a:ext cx="1700213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  <a:cs typeface="Arial" pitchFamily="34" charset="0"/>
              </a:rPr>
              <a:t>Undifferentiated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  <a:cs typeface="Arial" pitchFamily="34" charset="0"/>
              </a:rPr>
              <a:t>gonads</a:t>
            </a:r>
          </a:p>
        </p:txBody>
      </p:sp>
      <p:cxnSp>
        <p:nvCxnSpPr>
          <p:cNvPr id="36" name="Straight Arrow Connector 35"/>
          <p:cNvCxnSpPr>
            <a:cxnSpLocks noChangeShapeType="1"/>
          </p:cNvCxnSpPr>
          <p:nvPr/>
        </p:nvCxnSpPr>
        <p:spPr bwMode="auto">
          <a:xfrm flipH="1">
            <a:off x="8097838" y="5218114"/>
            <a:ext cx="512762" cy="681037"/>
          </a:xfrm>
          <a:prstGeom prst="straightConnector1">
            <a:avLst/>
          </a:prstGeom>
          <a:noFill/>
          <a:ln w="57150" algn="ctr">
            <a:solidFill>
              <a:srgbClr val="FF0066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239001" y="5802314"/>
            <a:ext cx="1014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  <a:cs typeface="Arial" pitchFamily="34" charset="0"/>
              </a:rPr>
              <a:t>Ovaries</a:t>
            </a:r>
          </a:p>
        </p:txBody>
      </p:sp>
      <p:cxnSp>
        <p:nvCxnSpPr>
          <p:cNvPr id="3089" name="Curved Connector 3088"/>
          <p:cNvCxnSpPr>
            <a:cxnSpLocks noChangeShapeType="1"/>
            <a:stCxn id="38" idx="1"/>
            <a:endCxn id="38" idx="0"/>
          </p:cNvCxnSpPr>
          <p:nvPr/>
        </p:nvCxnSpPr>
        <p:spPr bwMode="auto">
          <a:xfrm rot="10800000" flipH="1">
            <a:off x="7239000" y="5802314"/>
            <a:ext cx="508000" cy="185737"/>
          </a:xfrm>
          <a:prstGeom prst="curvedConnector4">
            <a:avLst>
              <a:gd name="adj1" fmla="val -119931"/>
              <a:gd name="adj2" fmla="val 490417"/>
            </a:avLst>
          </a:prstGeom>
          <a:noFill/>
          <a:ln w="57150" algn="ctr">
            <a:solidFill>
              <a:srgbClr val="FF0066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5576888" y="5218114"/>
            <a:ext cx="1014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  <a:cs typeface="Arial" pitchFamily="34" charset="0"/>
              </a:rPr>
              <a:t>Estradiol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6049964" y="4171950"/>
            <a:ext cx="1063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  <a:cs typeface="Arial" pitchFamily="34" charset="0"/>
              </a:rPr>
              <a:t>estradiol</a:t>
            </a:r>
          </a:p>
        </p:txBody>
      </p:sp>
      <p:cxnSp>
        <p:nvCxnSpPr>
          <p:cNvPr id="72" name="Straight Arrow Connector 71"/>
          <p:cNvCxnSpPr>
            <a:cxnSpLocks noChangeShapeType="1"/>
          </p:cNvCxnSpPr>
          <p:nvPr/>
        </p:nvCxnSpPr>
        <p:spPr bwMode="auto">
          <a:xfrm flipH="1">
            <a:off x="4473575" y="6248400"/>
            <a:ext cx="3151188" cy="0"/>
          </a:xfrm>
          <a:prstGeom prst="straightConnector1">
            <a:avLst/>
          </a:prstGeom>
          <a:noFill/>
          <a:ln w="57150" algn="ctr">
            <a:solidFill>
              <a:srgbClr val="FF0066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2466975" y="5895975"/>
            <a:ext cx="2006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itchFamily="18" charset="0"/>
                <a:cs typeface="Arial" pitchFamily="34" charset="0"/>
              </a:rPr>
              <a:t>Cascade of differentiation</a:t>
            </a:r>
          </a:p>
        </p:txBody>
      </p:sp>
      <p:sp>
        <p:nvSpPr>
          <p:cNvPr id="22548" name="TextBox 42"/>
          <p:cNvSpPr txBox="1">
            <a:spLocks noChangeArrowheads="1"/>
          </p:cNvSpPr>
          <p:nvPr/>
        </p:nvSpPr>
        <p:spPr bwMode="auto">
          <a:xfrm>
            <a:off x="1854200" y="3013075"/>
            <a:ext cx="257968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>
                <a:latin typeface="Times New Roman" pitchFamily="18" charset="0"/>
                <a:cs typeface="Arial" pitchFamily="34" charset="0"/>
              </a:rPr>
              <a:t>TSD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>
                <a:latin typeface="Times New Roman" pitchFamily="18" charset="0"/>
                <a:cs typeface="Arial" pitchFamily="34" charset="0"/>
              </a:rPr>
              <a:t>Mechanism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30" grpId="0" animBg="1"/>
      <p:bldP spid="38" grpId="0"/>
      <p:bldP spid="56" grpId="0"/>
      <p:bldP spid="60" grpId="0"/>
      <p:bldP spid="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2"/>
          <p:cNvSpPr>
            <a:spLocks noChangeArrowheads="1"/>
          </p:cNvSpPr>
          <p:nvPr/>
        </p:nvSpPr>
        <p:spPr bwMode="auto">
          <a:xfrm>
            <a:off x="4800600" y="-19050"/>
            <a:ext cx="5334000" cy="6629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cs typeface="Arial" pitchFamily="34" charset="0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3" t="11995" r="1566" b="7430"/>
          <a:stretch>
            <a:fillRect/>
          </a:stretch>
        </p:blipFill>
        <p:spPr bwMode="auto">
          <a:xfrm>
            <a:off x="5329239" y="1579564"/>
            <a:ext cx="4213225" cy="352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-123825"/>
            <a:ext cx="1524001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6" y="2819401"/>
            <a:ext cx="7143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8" name="TextBox 9"/>
          <p:cNvSpPr txBox="1">
            <a:spLocks noChangeArrowheads="1"/>
          </p:cNvSpPr>
          <p:nvPr/>
        </p:nvSpPr>
        <p:spPr bwMode="auto">
          <a:xfrm>
            <a:off x="5791201" y="2286000"/>
            <a:ext cx="1406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  <a:cs typeface="Arial" pitchFamily="34" charset="0"/>
              </a:rPr>
              <a:t>testosterone</a:t>
            </a:r>
          </a:p>
        </p:txBody>
      </p:sp>
      <p:cxnSp>
        <p:nvCxnSpPr>
          <p:cNvPr id="23559" name="Straight Arrow Connector 11"/>
          <p:cNvCxnSpPr>
            <a:cxnSpLocks noChangeShapeType="1"/>
            <a:stCxn id="23556" idx="3"/>
          </p:cNvCxnSpPr>
          <p:nvPr/>
        </p:nvCxnSpPr>
        <p:spPr bwMode="auto">
          <a:xfrm>
            <a:off x="3046414" y="638176"/>
            <a:ext cx="1982787" cy="1190625"/>
          </a:xfrm>
          <a:prstGeom prst="straightConnector1">
            <a:avLst/>
          </a:prstGeom>
          <a:noFill/>
          <a:ln w="57150" algn="ctr">
            <a:solidFill>
              <a:srgbClr val="00B0F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560" name="TextBox 17"/>
          <p:cNvSpPr txBox="1">
            <a:spLocks noChangeArrowheads="1"/>
          </p:cNvSpPr>
          <p:nvPr/>
        </p:nvSpPr>
        <p:spPr bwMode="auto">
          <a:xfrm rot="1861033">
            <a:off x="3273425" y="661988"/>
            <a:ext cx="1627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  <a:cs typeface="Arial" pitchFamily="34" charset="0"/>
              </a:rPr>
              <a:t>Male temps</a:t>
            </a:r>
          </a:p>
        </p:txBody>
      </p:sp>
      <p:cxnSp>
        <p:nvCxnSpPr>
          <p:cNvPr id="23561" name="Straight Arrow Connector 21"/>
          <p:cNvCxnSpPr>
            <a:cxnSpLocks noChangeShapeType="1"/>
            <a:stCxn id="23558" idx="2"/>
          </p:cNvCxnSpPr>
          <p:nvPr/>
        </p:nvCxnSpPr>
        <p:spPr bwMode="auto">
          <a:xfrm flipH="1">
            <a:off x="6477001" y="2686050"/>
            <a:ext cx="17463" cy="1485900"/>
          </a:xfrm>
          <a:prstGeom prst="straightConnector1">
            <a:avLst/>
          </a:prstGeom>
          <a:noFill/>
          <a:ln w="57150" algn="ctr">
            <a:solidFill>
              <a:srgbClr val="00B0F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562" name="TextBox 25"/>
          <p:cNvSpPr txBox="1">
            <a:spLocks noChangeArrowheads="1"/>
          </p:cNvSpPr>
          <p:nvPr/>
        </p:nvSpPr>
        <p:spPr bwMode="auto">
          <a:xfrm>
            <a:off x="5126038" y="3505200"/>
            <a:ext cx="12747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l-GR" altLang="en-US" sz="1600">
                <a:latin typeface="Times New Roman" pitchFamily="18" charset="0"/>
                <a:cs typeface="Arial" pitchFamily="34" charset="0"/>
              </a:rPr>
              <a:t>5α</a:t>
            </a:r>
            <a:r>
              <a:rPr lang="en-US" altLang="en-US" sz="1600">
                <a:latin typeface="Times New Roman" pitchFamily="18" charset="0"/>
                <a:cs typeface="Arial" pitchFamily="34" charset="0"/>
              </a:rPr>
              <a:t> reductase </a:t>
            </a:r>
          </a:p>
        </p:txBody>
      </p:sp>
      <p:cxnSp>
        <p:nvCxnSpPr>
          <p:cNvPr id="23563" name="Straight Arrow Connector 26"/>
          <p:cNvCxnSpPr>
            <a:cxnSpLocks noChangeShapeType="1"/>
            <a:stCxn id="23569" idx="3"/>
          </p:cNvCxnSpPr>
          <p:nvPr/>
        </p:nvCxnSpPr>
        <p:spPr bwMode="auto">
          <a:xfrm>
            <a:off x="7519988" y="4525964"/>
            <a:ext cx="1035050" cy="46037"/>
          </a:xfrm>
          <a:prstGeom prst="straightConnector1">
            <a:avLst/>
          </a:prstGeom>
          <a:noFill/>
          <a:ln w="57150" algn="ctr">
            <a:solidFill>
              <a:srgbClr val="00B0F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564" name="TextBox 29"/>
          <p:cNvSpPr txBox="1">
            <a:spLocks noChangeArrowheads="1"/>
          </p:cNvSpPr>
          <p:nvPr/>
        </p:nvSpPr>
        <p:spPr bwMode="auto">
          <a:xfrm>
            <a:off x="8610601" y="4572001"/>
            <a:ext cx="1700213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  <a:cs typeface="Arial" pitchFamily="34" charset="0"/>
              </a:rPr>
              <a:t>Undifferentiated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  <a:cs typeface="Arial" pitchFamily="34" charset="0"/>
              </a:rPr>
              <a:t>gonads</a:t>
            </a:r>
          </a:p>
        </p:txBody>
      </p:sp>
      <p:cxnSp>
        <p:nvCxnSpPr>
          <p:cNvPr id="23565" name="Straight Arrow Connector 35"/>
          <p:cNvCxnSpPr>
            <a:cxnSpLocks noChangeShapeType="1"/>
          </p:cNvCxnSpPr>
          <p:nvPr/>
        </p:nvCxnSpPr>
        <p:spPr bwMode="auto">
          <a:xfrm flipH="1">
            <a:off x="8097838" y="5218114"/>
            <a:ext cx="512762" cy="681037"/>
          </a:xfrm>
          <a:prstGeom prst="straightConnector1">
            <a:avLst/>
          </a:prstGeom>
          <a:noFill/>
          <a:ln w="57150" algn="ctr">
            <a:solidFill>
              <a:srgbClr val="00B0F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566" name="TextBox 37"/>
          <p:cNvSpPr txBox="1">
            <a:spLocks noChangeArrowheads="1"/>
          </p:cNvSpPr>
          <p:nvPr/>
        </p:nvSpPr>
        <p:spPr bwMode="auto">
          <a:xfrm>
            <a:off x="7239001" y="5802314"/>
            <a:ext cx="1014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  <a:cs typeface="Arial" pitchFamily="34" charset="0"/>
              </a:rPr>
              <a:t>Testes</a:t>
            </a:r>
          </a:p>
        </p:txBody>
      </p:sp>
      <p:cxnSp>
        <p:nvCxnSpPr>
          <p:cNvPr id="23567" name="Curved Connector 3088"/>
          <p:cNvCxnSpPr>
            <a:cxnSpLocks noChangeShapeType="1"/>
            <a:stCxn id="23566" idx="1"/>
            <a:endCxn id="23566" idx="0"/>
          </p:cNvCxnSpPr>
          <p:nvPr/>
        </p:nvCxnSpPr>
        <p:spPr bwMode="auto">
          <a:xfrm rot="10800000" flipH="1">
            <a:off x="7239000" y="5802314"/>
            <a:ext cx="508000" cy="185737"/>
          </a:xfrm>
          <a:prstGeom prst="curvedConnector4">
            <a:avLst>
              <a:gd name="adj1" fmla="val -119931"/>
              <a:gd name="adj2" fmla="val 490417"/>
            </a:avLst>
          </a:prstGeom>
          <a:noFill/>
          <a:ln w="57150" algn="ctr">
            <a:solidFill>
              <a:srgbClr val="00B0F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568" name="TextBox 55"/>
          <p:cNvSpPr txBox="1">
            <a:spLocks noChangeArrowheads="1"/>
          </p:cNvSpPr>
          <p:nvPr/>
        </p:nvSpPr>
        <p:spPr bwMode="auto">
          <a:xfrm>
            <a:off x="5443538" y="5218114"/>
            <a:ext cx="1262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  <a:cs typeface="Arial" pitchFamily="34" charset="0"/>
              </a:rPr>
              <a:t>Androgens</a:t>
            </a:r>
          </a:p>
        </p:txBody>
      </p:sp>
      <p:sp>
        <p:nvSpPr>
          <p:cNvPr id="23569" name="TextBox 59"/>
          <p:cNvSpPr txBox="1">
            <a:spLocks noChangeArrowheads="1"/>
          </p:cNvSpPr>
          <p:nvPr/>
        </p:nvSpPr>
        <p:spPr bwMode="auto">
          <a:xfrm>
            <a:off x="6049964" y="4171951"/>
            <a:ext cx="1470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  <a:cs typeface="Arial" pitchFamily="34" charset="0"/>
              </a:rPr>
              <a:t>Dihydro-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  <a:cs typeface="Arial" pitchFamily="34" charset="0"/>
              </a:rPr>
              <a:t>testosterone </a:t>
            </a:r>
          </a:p>
        </p:txBody>
      </p:sp>
      <p:cxnSp>
        <p:nvCxnSpPr>
          <p:cNvPr id="23570" name="Straight Arrow Connector 71"/>
          <p:cNvCxnSpPr>
            <a:cxnSpLocks noChangeShapeType="1"/>
          </p:cNvCxnSpPr>
          <p:nvPr/>
        </p:nvCxnSpPr>
        <p:spPr bwMode="auto">
          <a:xfrm flipH="1">
            <a:off x="4473575" y="6248400"/>
            <a:ext cx="3151188" cy="0"/>
          </a:xfrm>
          <a:prstGeom prst="straightConnector1">
            <a:avLst/>
          </a:prstGeom>
          <a:noFill/>
          <a:ln w="57150" algn="ctr">
            <a:solidFill>
              <a:srgbClr val="00B0F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571" name="TextBox 74"/>
          <p:cNvSpPr txBox="1">
            <a:spLocks noChangeArrowheads="1"/>
          </p:cNvSpPr>
          <p:nvPr/>
        </p:nvSpPr>
        <p:spPr bwMode="auto">
          <a:xfrm>
            <a:off x="2466975" y="5895975"/>
            <a:ext cx="2006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itchFamily="18" charset="0"/>
                <a:cs typeface="Arial" pitchFamily="34" charset="0"/>
              </a:rPr>
              <a:t>Cascade of differentiation</a:t>
            </a:r>
          </a:p>
        </p:txBody>
      </p:sp>
      <p:sp>
        <p:nvSpPr>
          <p:cNvPr id="23572" name="TextBox 42"/>
          <p:cNvSpPr txBox="1">
            <a:spLocks noChangeArrowheads="1"/>
          </p:cNvSpPr>
          <p:nvPr/>
        </p:nvSpPr>
        <p:spPr bwMode="auto">
          <a:xfrm>
            <a:off x="1854200" y="3013075"/>
            <a:ext cx="257968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>
                <a:latin typeface="Times New Roman" pitchFamily="18" charset="0"/>
                <a:cs typeface="Arial" pitchFamily="34" charset="0"/>
              </a:rPr>
              <a:t>TSD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>
                <a:latin typeface="Times New Roman" pitchFamily="18" charset="0"/>
                <a:cs typeface="Arial" pitchFamily="34" charset="0"/>
              </a:rPr>
              <a:t>Mechanism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533400"/>
            <a:ext cx="4425950" cy="8382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Amniote Skulls</a:t>
            </a:r>
          </a:p>
        </p:txBody>
      </p:sp>
      <p:pic>
        <p:nvPicPr>
          <p:cNvPr id="184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36" t="34969" r="1718" b="42534"/>
          <a:stretch>
            <a:fillRect/>
          </a:stretch>
        </p:blipFill>
        <p:spPr bwMode="auto">
          <a:xfrm>
            <a:off x="6172201" y="4419600"/>
            <a:ext cx="433941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3" t="70142" r="1718" b="5753"/>
          <a:stretch>
            <a:fillRect/>
          </a:stretch>
        </p:blipFill>
        <p:spPr bwMode="auto">
          <a:xfrm>
            <a:off x="6172200" y="2057400"/>
            <a:ext cx="4267200" cy="213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b="5826"/>
          <a:stretch>
            <a:fillRect/>
          </a:stretch>
        </p:blipFill>
        <p:spPr bwMode="auto">
          <a:xfrm>
            <a:off x="1828800" y="4997450"/>
            <a:ext cx="4114800" cy="165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2255838"/>
            <a:ext cx="4329112" cy="236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A skull with a ruler&#10;&#10;AI-generated content may be incorrect.">
            <a:extLst>
              <a:ext uri="{FF2B5EF4-FFF2-40B4-BE49-F238E27FC236}">
                <a16:creationId xmlns:a16="http://schemas.microsoft.com/office/drawing/2014/main" id="{64F16B82-1A40-D222-74A8-7A36BF2B5A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799" y="-51435"/>
            <a:ext cx="3122141" cy="2332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9906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F27900"/>
                </a:solidFill>
              </a:rPr>
              <a:t>Draw a phylogeny of extant </a:t>
            </a:r>
            <a:r>
              <a:rPr lang="en-US" altLang="en-US" sz="4000" dirty="0" err="1">
                <a:solidFill>
                  <a:srgbClr val="F27900"/>
                </a:solidFill>
              </a:rPr>
              <a:t>tetrapods</a:t>
            </a:r>
            <a:r>
              <a:rPr lang="en-US" altLang="en-US" sz="4000" dirty="0">
                <a:solidFill>
                  <a:srgbClr val="F27900"/>
                </a:solidFill>
              </a:rPr>
              <a:t> based on the pattern of temporal fenestra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" r="2620"/>
          <a:stretch>
            <a:fillRect/>
          </a:stretch>
        </p:blipFill>
        <p:spPr bwMode="auto">
          <a:xfrm>
            <a:off x="457200" y="1286976"/>
            <a:ext cx="4484688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4" t="3590" b="13013"/>
          <a:stretch>
            <a:fillRect/>
          </a:stretch>
        </p:blipFill>
        <p:spPr bwMode="auto">
          <a:xfrm>
            <a:off x="6172200" y="1340122"/>
            <a:ext cx="5334000" cy="552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5584" t="3590" b="1301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7" name="TextBox 8"/>
          <p:cNvSpPr txBox="1">
            <a:spLocks noChangeArrowheads="1"/>
          </p:cNvSpPr>
          <p:nvPr/>
        </p:nvSpPr>
        <p:spPr bwMode="auto">
          <a:xfrm>
            <a:off x="1828800" y="4593252"/>
            <a:ext cx="2895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/>
              <a:t>Share 4 groups of genes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6550" y="6477001"/>
            <a:ext cx="2622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But see Hedges and Poling 1999….</a:t>
            </a:r>
            <a:endParaRPr lang="en-GB" sz="12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0A2CE2B-F8A8-2563-4165-4682AE3F88BB}"/>
              </a:ext>
            </a:extLst>
          </p:cNvPr>
          <p:cNvSpPr txBox="1">
            <a:spLocks/>
          </p:cNvSpPr>
          <p:nvPr/>
        </p:nvSpPr>
        <p:spPr bwMode="auto">
          <a:xfrm>
            <a:off x="749300" y="342900"/>
            <a:ext cx="7696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altLang="en-US" kern="0" dirty="0"/>
              <a:t>Major Radiations of </a:t>
            </a:r>
            <a:r>
              <a:rPr lang="en-US" altLang="en-US" kern="0" dirty="0" err="1"/>
              <a:t>Tetrapods</a:t>
            </a:r>
            <a:endParaRPr lang="en-US" altLang="en-US" kern="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EA61C-8679-4575-9FA1-12037F285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609600"/>
            <a:ext cx="7772400" cy="1676400"/>
          </a:xfrm>
        </p:spPr>
        <p:txBody>
          <a:bodyPr/>
          <a:lstStyle/>
          <a:p>
            <a:r>
              <a:rPr lang="en-US" dirty="0"/>
              <a:t>Linnean Ranks</a:t>
            </a:r>
          </a:p>
        </p:txBody>
      </p:sp>
    </p:spTree>
    <p:extLst>
      <p:ext uri="{BB962C8B-B14F-4D97-AF65-F5344CB8AC3E}">
        <p14:creationId xmlns:p14="http://schemas.microsoft.com/office/powerpoint/2010/main" val="1136491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 numCol="1"/>
          <a:lstStyle/>
          <a:p>
            <a:r>
              <a:rPr lang="en-US" dirty="0"/>
              <a:t>Divergence among Amniotes</a:t>
            </a:r>
          </a:p>
        </p:txBody>
      </p:sp>
      <p:pic>
        <p:nvPicPr>
          <p:cNvPr id="4" name="Picture 2" descr="https://www.mun.ca/biology/scarr/142016_Amnio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5"/>
          <a:stretch/>
        </p:blipFill>
        <p:spPr>
          <a:xfrm>
            <a:off x="7086600" y="895567"/>
            <a:ext cx="4723846" cy="612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0" name="Picture 2" descr="http://2.bp.blogspot.com/_ifNvMe6zXXc/S8eQjUWv3PI/AAAAAAAABP0/XUIZOkZBK_A/s1600/DimetrodonKnig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632" y="1143000"/>
            <a:ext cx="4459968" cy="296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https://upload.wikimedia.org/wikipedia/commons/4/42/Pristeroognathus_D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4233"/>
            <a:ext cx="4438196" cy="296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46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7772400" cy="1143000"/>
          </a:xfrm>
        </p:spPr>
        <p:txBody>
          <a:bodyPr numCol="1"/>
          <a:lstStyle/>
          <a:p>
            <a:r>
              <a:rPr lang="en-US" dirty="0"/>
              <a:t>Evolutionary Trends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752600"/>
            <a:ext cx="7772400" cy="4114800"/>
          </a:xfrm>
        </p:spPr>
        <p:txBody>
          <a:bodyPr numCol="1">
            <a:normAutofit/>
          </a:bodyPr>
          <a:lstStyle/>
          <a:p>
            <a:r>
              <a:rPr lang="en-US" dirty="0"/>
              <a:t>Conservation of water</a:t>
            </a:r>
          </a:p>
          <a:p>
            <a:r>
              <a:rPr lang="en-US" dirty="0"/>
              <a:t>Terrestrial locomotion systems</a:t>
            </a:r>
          </a:p>
          <a:p>
            <a:r>
              <a:rPr lang="en-US" dirty="0"/>
              <a:t>Powered flight</a:t>
            </a:r>
          </a:p>
          <a:p>
            <a:r>
              <a:rPr lang="en-US" dirty="0"/>
              <a:t>Endothermy</a:t>
            </a:r>
          </a:p>
          <a:p>
            <a:r>
              <a:rPr lang="en-US" dirty="0"/>
              <a:t>Parental care</a:t>
            </a:r>
          </a:p>
          <a:p>
            <a:r>
              <a:rPr lang="en-US" dirty="0"/>
              <a:t>Complex social behavior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892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0" y="304800"/>
            <a:ext cx="4343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err="1">
                <a:solidFill>
                  <a:schemeClr val="tx1"/>
                </a:solidFill>
                <a:latin typeface="+mn-lt"/>
              </a:rPr>
              <a:t>Amniote</a:t>
            </a:r>
            <a:r>
              <a:rPr lang="en-US" sz="4000" b="1" dirty="0">
                <a:solidFill>
                  <a:schemeClr val="tx1"/>
                </a:solidFill>
                <a:latin typeface="+mn-lt"/>
              </a:rPr>
              <a:t> Fossils</a:t>
            </a:r>
          </a:p>
        </p:txBody>
      </p:sp>
      <p:pic>
        <p:nvPicPr>
          <p:cNvPr id="15363" name="Picture 8" descr="Westlothi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9" y="1524001"/>
            <a:ext cx="88931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3"/>
          <p:cNvSpPr>
            <a:spLocks noChangeArrowheads="1"/>
          </p:cNvSpPr>
          <p:nvPr/>
        </p:nvSpPr>
        <p:spPr bwMode="auto">
          <a:xfrm>
            <a:off x="1746250" y="1616076"/>
            <a:ext cx="1504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1"/>
              <a:t>Westlothiana </a:t>
            </a:r>
            <a:r>
              <a:rPr lang="en-US" altLang="en-US" sz="1400"/>
              <a:t>sp.</a:t>
            </a:r>
          </a:p>
        </p:txBody>
      </p:sp>
      <p:pic>
        <p:nvPicPr>
          <p:cNvPr id="15368" name="Picture 8" descr="https://upload.wikimedia.org/wikipedia/commons/thumb/2/25/Sclerocephalus_hauseri_head.jpg/1024px-Sclerocephalus_hauseri_hea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771685"/>
            <a:ext cx="3439886" cy="311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://planetdinosaur.com/images/Westlothian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8" y="3276601"/>
            <a:ext cx="3806825" cy="338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0" y="152400"/>
            <a:ext cx="4343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err="1">
                <a:solidFill>
                  <a:schemeClr val="tx1"/>
                </a:solidFill>
                <a:latin typeface="+mn-lt"/>
              </a:rPr>
              <a:t>Amniote</a:t>
            </a:r>
            <a:r>
              <a:rPr lang="en-US" sz="4000" b="1" dirty="0">
                <a:solidFill>
                  <a:schemeClr val="tx1"/>
                </a:solidFill>
                <a:latin typeface="+mn-lt"/>
              </a:rPr>
              <a:t> Fossils</a:t>
            </a:r>
          </a:p>
        </p:txBody>
      </p:sp>
      <p:pic>
        <p:nvPicPr>
          <p:cNvPr id="15364" name="Picture 5" descr="Hylonomous lyel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3581400"/>
            <a:ext cx="8893175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2"/>
          <p:cNvSpPr txBox="1">
            <a:spLocks noChangeArrowheads="1"/>
          </p:cNvSpPr>
          <p:nvPr/>
        </p:nvSpPr>
        <p:spPr bwMode="auto">
          <a:xfrm>
            <a:off x="1752600" y="6046788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i="1"/>
              <a:t>Hylonomus lyelli</a:t>
            </a:r>
          </a:p>
        </p:txBody>
      </p:sp>
      <p:pic>
        <p:nvPicPr>
          <p:cNvPr id="56322" name="Picture 2" descr="https://upload.wikimedia.org/wikipedia/commons/5/56/Hylonomus_B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25" y="914401"/>
            <a:ext cx="6096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245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8"/>
          <a:stretch>
            <a:fillRect/>
          </a:stretch>
        </p:blipFill>
        <p:spPr bwMode="auto">
          <a:xfrm>
            <a:off x="3352800" y="4698998"/>
            <a:ext cx="2984197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057400" y="76200"/>
            <a:ext cx="8077200" cy="762000"/>
          </a:xfrm>
        </p:spPr>
        <p:txBody>
          <a:bodyPr/>
          <a:lstStyle/>
          <a:p>
            <a:r>
              <a:rPr lang="en-US" altLang="en-US" b="1"/>
              <a:t>Adaptations for Life on Land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71754"/>
            <a:ext cx="3955461" cy="263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997" y="1022025"/>
            <a:ext cx="4343400" cy="249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77900"/>
            <a:ext cx="3653631" cy="2954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5" t="11598" r="24425" b="23962"/>
          <a:stretch>
            <a:fillRect/>
          </a:stretch>
        </p:blipFill>
        <p:spPr bwMode="auto">
          <a:xfrm>
            <a:off x="7882236" y="3928096"/>
            <a:ext cx="3242963" cy="283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eg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3581400" cy="1143000"/>
          </a:xfrm>
        </p:spPr>
        <p:txBody>
          <a:bodyPr numCol="1"/>
          <a:lstStyle/>
          <a:p>
            <a:r>
              <a:rPr lang="en-US" dirty="0"/>
              <a:t>Locomotion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763000" cy="5029200"/>
          </a:xfrm>
        </p:spPr>
        <p:txBody>
          <a:bodyPr numCol="1">
            <a:normAutofit fontScale="70000" lnSpcReduction="20000"/>
          </a:bodyPr>
          <a:lstStyle/>
          <a:p>
            <a:r>
              <a:rPr lang="en-US" sz="4000" dirty="0"/>
              <a:t>Ancestral </a:t>
            </a:r>
          </a:p>
          <a:p>
            <a:pPr lvl="1"/>
            <a:r>
              <a:rPr lang="en-US" dirty="0"/>
              <a:t>Lateral undulation</a:t>
            </a:r>
          </a:p>
          <a:p>
            <a:pPr lvl="1"/>
            <a:r>
              <a:rPr lang="en-US" sz="1300" dirty="0">
                <a:hlinkClick r:id="rId2"/>
              </a:rPr>
              <a:t>https://www.youtube.com/watch?v=Mu5WgpZcReg</a:t>
            </a:r>
            <a:endParaRPr lang="en-US" sz="1300" dirty="0"/>
          </a:p>
          <a:p>
            <a:pPr lvl="1"/>
            <a:r>
              <a:rPr lang="en-US" dirty="0"/>
              <a:t>Limbs lateral, alternate</a:t>
            </a:r>
          </a:p>
          <a:p>
            <a:pPr lvl="1"/>
            <a:r>
              <a:rPr lang="en-US" dirty="0"/>
              <a:t>Power: axial muscles</a:t>
            </a:r>
          </a:p>
          <a:p>
            <a:pPr lvl="1"/>
            <a:r>
              <a:rPr lang="en-US" dirty="0"/>
              <a:t>Conflict</a:t>
            </a:r>
          </a:p>
          <a:p>
            <a:endParaRPr lang="en-US" dirty="0"/>
          </a:p>
          <a:p>
            <a:r>
              <a:rPr lang="en-US" sz="4000" dirty="0" err="1"/>
              <a:t>Synapsids</a:t>
            </a:r>
            <a:endParaRPr lang="en-US" sz="4000" dirty="0"/>
          </a:p>
          <a:p>
            <a:pPr lvl="1"/>
            <a:r>
              <a:rPr lang="en-US" dirty="0"/>
              <a:t>Upright</a:t>
            </a:r>
          </a:p>
          <a:p>
            <a:pPr lvl="1"/>
            <a:r>
              <a:rPr lang="en-US" sz="1600" dirty="0">
                <a:hlinkClick r:id="rId3"/>
              </a:rPr>
              <a:t>https://www.youtube.com/watch?v=CoL8Gtvxfl0</a:t>
            </a:r>
            <a:r>
              <a:rPr lang="en-US" sz="1600" dirty="0"/>
              <a:t> </a:t>
            </a:r>
          </a:p>
          <a:p>
            <a:pPr lvl="1"/>
            <a:r>
              <a:rPr lang="en-US" dirty="0"/>
              <a:t>Diaphragm</a:t>
            </a:r>
          </a:p>
          <a:p>
            <a:endParaRPr lang="en-US" dirty="0"/>
          </a:p>
          <a:p>
            <a:r>
              <a:rPr lang="en-US" sz="4000" dirty="0" err="1"/>
              <a:t>Sauropsids</a:t>
            </a:r>
            <a:endParaRPr lang="en-US" dirty="0"/>
          </a:p>
          <a:p>
            <a:pPr lvl="1"/>
            <a:r>
              <a:rPr lang="en-US" dirty="0"/>
              <a:t>Lateral undulation</a:t>
            </a:r>
          </a:p>
          <a:p>
            <a:pPr lvl="1"/>
            <a:r>
              <a:rPr lang="en-US" dirty="0"/>
              <a:t>Bipedal</a:t>
            </a:r>
          </a:p>
          <a:p>
            <a:pPr lvl="1"/>
            <a:r>
              <a:rPr lang="en-US" dirty="0" err="1"/>
              <a:t>Gastralia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" t="12305" r="4061" b="58464"/>
          <a:stretch/>
        </p:blipFill>
        <p:spPr>
          <a:xfrm rot="16200000">
            <a:off x="3871682" y="2628535"/>
            <a:ext cx="6734638" cy="15240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BE3DD4-0FAB-42D9-A37D-5DEA689CBD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" t="55178" r="4061"/>
          <a:stretch/>
        </p:blipFill>
        <p:spPr>
          <a:xfrm>
            <a:off x="5177814" y="4953000"/>
            <a:ext cx="5490187" cy="1905000"/>
          </a:xfrm>
          <a:prstGeom prst="rect">
            <a:avLst/>
          </a:prstGeom>
        </p:spPr>
      </p:pic>
      <p:pic>
        <p:nvPicPr>
          <p:cNvPr id="57346" name="Picture 2" descr="https://classconnection.s3.amazonaws.com/292/flashcards/454292/png/human_ventilation130583399509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820" y="-10886"/>
            <a:ext cx="4722180" cy="295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74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astra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67138"/>
            <a:ext cx="7370284" cy="549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3581400" cy="1143000"/>
          </a:xfrm>
        </p:spPr>
        <p:txBody>
          <a:bodyPr numCol="1"/>
          <a:lstStyle/>
          <a:p>
            <a:r>
              <a:rPr lang="en-US" dirty="0"/>
              <a:t>Locomotion</a:t>
            </a:r>
          </a:p>
        </p:txBody>
      </p:sp>
    </p:spTree>
    <p:extLst>
      <p:ext uri="{BB962C8B-B14F-4D97-AF65-F5344CB8AC3E}">
        <p14:creationId xmlns:p14="http://schemas.microsoft.com/office/powerpoint/2010/main" val="39213186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287</Words>
  <Application>Microsoft Office PowerPoint</Application>
  <PresentationFormat>Widescreen</PresentationFormat>
  <Paragraphs>84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Blank Presentation</vt:lpstr>
      <vt:lpstr>Amniote Evolution</vt:lpstr>
      <vt:lpstr>Divergence among Amniotes</vt:lpstr>
      <vt:lpstr>Evolutionary Trends </vt:lpstr>
      <vt:lpstr>Amniote Fossils</vt:lpstr>
      <vt:lpstr>Amniote Fossils</vt:lpstr>
      <vt:lpstr>Adaptations for Life on Land</vt:lpstr>
      <vt:lpstr>PowerPoint Presentation</vt:lpstr>
      <vt:lpstr>Locomotion</vt:lpstr>
      <vt:lpstr>Locomotion</vt:lpstr>
      <vt:lpstr>PowerPoint Presentation</vt:lpstr>
      <vt:lpstr>Sex Determination in Amniotes</vt:lpstr>
      <vt:lpstr>PowerPoint Presentation</vt:lpstr>
      <vt:lpstr>PowerPoint Presentation</vt:lpstr>
      <vt:lpstr>Amniote Skulls</vt:lpstr>
      <vt:lpstr>Draw a phylogeny of extant tetrapods based on the pattern of temporal fenestra</vt:lpstr>
      <vt:lpstr>PowerPoint Presentation</vt:lpstr>
      <vt:lpstr>Linnean Ranks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Amniote Evolution</dc:title>
  <dc:creator>gall</dc:creator>
  <cp:lastModifiedBy>Brian Gall</cp:lastModifiedBy>
  <cp:revision>65</cp:revision>
  <dcterms:created xsi:type="dcterms:W3CDTF">2012-03-08T21:33:27Z</dcterms:created>
  <dcterms:modified xsi:type="dcterms:W3CDTF">2025-10-13T13:32:26Z</dcterms:modified>
</cp:coreProperties>
</file>