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73" r:id="rId14"/>
    <p:sldId id="274" r:id="rId15"/>
    <p:sldId id="275" r:id="rId16"/>
    <p:sldId id="272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9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2" r:id="rId43"/>
    <p:sldId id="305" r:id="rId44"/>
    <p:sldId id="306" r:id="rId45"/>
    <p:sldId id="310" r:id="rId46"/>
    <p:sldId id="315" r:id="rId47"/>
    <p:sldId id="319" r:id="rId48"/>
    <p:sldId id="322" r:id="rId49"/>
    <p:sldId id="326" r:id="rId50"/>
    <p:sldId id="327" r:id="rId51"/>
    <p:sldId id="356" r:id="rId52"/>
    <p:sldId id="325" r:id="rId53"/>
    <p:sldId id="347" r:id="rId54"/>
    <p:sldId id="330" r:id="rId55"/>
    <p:sldId id="357" r:id="rId56"/>
    <p:sldId id="518" r:id="rId57"/>
    <p:sldId id="358" r:id="rId58"/>
    <p:sldId id="359" r:id="rId59"/>
    <p:sldId id="362" r:id="rId60"/>
    <p:sldId id="360" r:id="rId61"/>
    <p:sldId id="363" r:id="rId62"/>
    <p:sldId id="364" r:id="rId63"/>
    <p:sldId id="365" r:id="rId64"/>
    <p:sldId id="366" r:id="rId65"/>
    <p:sldId id="367" r:id="rId66"/>
    <p:sldId id="382" r:id="rId67"/>
    <p:sldId id="422" r:id="rId68"/>
    <p:sldId id="431" r:id="rId69"/>
    <p:sldId id="517" r:id="rId7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A01"/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0FED84-E419-4354-A2E3-3F88BC3C1EAF}" type="datetimeFigureOut">
              <a:rPr lang="en-US"/>
              <a:pPr>
                <a:defRPr/>
              </a:pPr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EE761F-DE49-412A-A748-27CF41573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B47EB87-5F00-4AFF-A44F-F4E675D53CCB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EF3606-BB6E-43BC-8D9C-9427C011FF7E}" type="slidenum">
              <a:rPr lang="en-US" altLang="en-US"/>
              <a:pPr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C37EEF-0339-43A5-AE11-C52B2C2BE8E4}" type="slidenum">
              <a:rPr lang="en-US" altLang="en-US"/>
              <a:pPr eaLnBrk="1" hangingPunct="1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75A8AD-B10C-4D39-9D81-8298CE995F5B}" type="slidenum">
              <a:rPr lang="en-US" altLang="en-US"/>
              <a:pPr eaLnBrk="1" hangingPunct="1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9EA0C6-1BA6-4BFD-A026-9DF5F4FA4F2F}" type="slidenum">
              <a:rPr lang="en-US" altLang="en-US"/>
              <a:pPr eaLnBrk="1" hangingPunct="1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9EA0C6-1BA6-4BFD-A026-9DF5F4FA4F2F}" type="slidenum">
              <a:rPr lang="en-US" altLang="en-US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001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153BB6-CC36-4D85-9895-45CEC5D1DA71}" type="slidenum">
              <a:rPr lang="en-US" altLang="en-US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B8588C-E50A-41F6-BFF7-DCB142BED7B4}" type="slidenum">
              <a:rPr lang="en-US" altLang="en-US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371E11-7537-485B-A985-1A3ECF76B719}" type="slidenum">
              <a:rPr lang="en-US" altLang="en-US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2A359A-06C1-4235-B8BB-E42EC54ED46D}" type="slidenum">
              <a:rPr lang="en-US" altLang="en-US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EE6642-9278-45BA-A20A-0AFAF6F13CBE}" type="slidenum">
              <a:rPr lang="en-US" altLang="en-US"/>
              <a:pPr eaLnBrk="1" hangingPunct="1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7EF18B-2836-45F7-B89E-97B3C5DD3C38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612DB3-21C7-407D-8C6D-9DAFCF32DAAB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A06CA0-8DF2-464F-8638-693E03720758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794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02FB21B-F8F4-45AD-8E9A-F25C645794B6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79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794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9996E3-197F-444C-BFFF-ED1C78AEB720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9DDC0A-191C-41FC-8C47-182EF837753D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1689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9C65DB-D24D-4B6F-B90A-021E2D314C20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896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0DEFE9-C14C-4939-9AFB-1E2C9FF91E7A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89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896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A42A75-44E3-42E3-A79D-02D06A12E9CF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750A19-0DC5-4764-A3ED-6A7399D76333}" type="slidenum">
              <a:rPr lang="en-US" altLang="en-US"/>
              <a:pPr eaLnBrk="1" hangingPunct="1">
                <a:spcBef>
                  <a:spcPct val="0"/>
                </a:spcBef>
              </a:pPr>
              <a:t>62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Extinct </a:t>
            </a:r>
            <a:r>
              <a:rPr lang="en-US" b="1" dirty="0">
                <a:solidFill>
                  <a:srgbClr val="FF0000"/>
                </a:solidFill>
              </a:rPr>
              <a:t>sister taxon of </a:t>
            </a:r>
            <a:r>
              <a:rPr lang="en-US" b="1" dirty="0" err="1">
                <a:solidFill>
                  <a:srgbClr val="FF0000"/>
                </a:solidFill>
              </a:rPr>
              <a:t>Anura</a:t>
            </a:r>
            <a:endParaRPr lang="en-US" b="1" dirty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Frog-like, but with many ancestral features</a:t>
            </a: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&gt;9 vertebrae; no fusion of caudal vertebrae</a:t>
            </a: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Distinct tail</a:t>
            </a: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Free ribs</a:t>
            </a: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U-shaped pelvic girdle with slightly elongated ilia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/>
              <a:t>Relatively complete fossil from Lower (early) Triassic (230 MYA) in Madagascar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defRPr/>
            </a:pPr>
            <a:r>
              <a:rPr lang="en-US" dirty="0" err="1"/>
              <a:t>Anura</a:t>
            </a:r>
            <a:r>
              <a:rPr lang="en-US" dirty="0"/>
              <a:t> + </a:t>
            </a:r>
            <a:r>
              <a:rPr lang="en-US" i="1" dirty="0" err="1"/>
              <a:t>Triadobatrachus</a:t>
            </a:r>
            <a:r>
              <a:rPr lang="en-US" dirty="0"/>
              <a:t> =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Salientia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A266C8-D6A2-478F-8C6B-CC93880CFCDA}" type="slidenum">
              <a:rPr lang="en-US" altLang="en-US"/>
              <a:pPr eaLnBrk="1" hangingPunct="1">
                <a:spcBef>
                  <a:spcPct val="0"/>
                </a:spcBef>
              </a:pPr>
              <a:t>64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A5BA53-32E8-47EA-9A5A-1D3C11F9F114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3CE912-D689-4B2B-954E-384BFB8D368D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210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3BCA92-C946-406F-A86F-E6C23B037242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094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EC6577-D6AA-4C50-B8AA-D8DB98480137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09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78E5E9D-6A1B-4EAA-B866-8F8974FFBBE6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09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04C6CF-3FFC-4EC9-A6BB-4048ADA633CE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2324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2287E8-DF8B-475E-B7AC-1D8810AEAC1C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245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0A72A9-0935-44E0-9D64-CE740BE0121D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245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27607D-A305-4AA4-9F93-340B1DD35937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24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195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C21F9C-ADD5-4F6D-A107-0D5AA27CF513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2344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C0E56-8C16-43E7-90B2-5C26BB37D235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450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A99DA3-C6DA-4DF9-9DA3-29A9D510CEA3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45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612E75-FDF1-4E3C-8024-7EFA94E88536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45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5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12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35B40A-B757-4572-9134-575F889C947F}" type="slidenum">
              <a:rPr lang="en-US" altLang="en-US" sz="1100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  <p:sp>
        <p:nvSpPr>
          <p:cNvPr id="2785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E54B98-F7EC-49D4-AB47-7D8942B8E806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53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1585DE-9A42-4FCC-A1E7-FA334F9C3861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5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9FCE96-A9B6-4498-83B1-0ED2ADA2406F}" type="slidenum">
              <a:rPr lang="en-US" altLang="en-US" sz="1100">
                <a:solidFill>
                  <a:schemeClr val="accent2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sz="11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18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3ECDB28-3365-4011-8813-D66737A4CE3F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A49EF1-3991-4558-8CA0-34DA37C063CB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Geotrypetes is found in western Africa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F43EC6-5415-4E15-8754-B2D40C6DFD56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C3A304-95C9-4743-8C4C-FA23776395C7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A7266C-DA99-47E0-BEB4-29796E4983A9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712BE8-E565-44E3-B7E3-515D001999A5}" type="slidenum">
              <a:rPr lang="en-US" altLang="en-US"/>
              <a:pPr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AF640-0994-4639-8EE3-FFCF472D6BBB}" type="slidenum">
              <a:rPr lang="en-US" altLang="en-US"/>
              <a:pPr eaLnBrk="1" hangingPunct="1"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6908D0-F88E-43F7-A83F-B481FB05E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8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398B6E-28A6-4B91-9F17-7490C2AC2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3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79F1BB-A39A-4442-9171-742E42949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39A7A1-9CB9-4C51-B7CB-983E2A04F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0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1CE02A-29CD-4C1C-9DF5-A71E8078D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8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708BBC-0F71-4723-BE0B-0DD938F20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8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DD2E47-50C1-45B5-B428-002ADE4A5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0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F4D136-2EF6-46FA-B01A-5143E0DBC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B8C3D9-EDDE-4B79-B918-522A16EEB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7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558C81-6322-44EC-B36E-0B9E7B45A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8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1E653D-C43E-4481-8479-4608FD12A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8F2C46FE-F507-4A8A-BF2B-1ACB25DB3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DMvL4zOLSeM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1lAfOTR9tY4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1lAfOTR9tY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NDDXKmXlM8" TargetMode="Externa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4" Type="http://schemas.openxmlformats.org/officeDocument/2006/relationships/image" Target="../media/image1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3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39.pn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Picture 17" descr="http://media-2.web.britannica.com/eb-media/28/600x400x117228-004-8084EA3A.jpg.pagespeed.ic.nur3jP7ay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"/>
          <a:stretch/>
        </p:blipFill>
        <p:spPr bwMode="auto">
          <a:xfrm>
            <a:off x="1600200" y="952920"/>
            <a:ext cx="9220200" cy="59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914985" y="304800"/>
            <a:ext cx="43556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Amphibia (class)</a:t>
            </a:r>
          </a:p>
        </p:txBody>
      </p:sp>
      <p:sp>
        <p:nvSpPr>
          <p:cNvPr id="13319" name="TextBox 13"/>
          <p:cNvSpPr txBox="1">
            <a:spLocks noChangeArrowheads="1"/>
          </p:cNvSpPr>
          <p:nvPr/>
        </p:nvSpPr>
        <p:spPr bwMode="auto">
          <a:xfrm>
            <a:off x="6092825" y="6318915"/>
            <a:ext cx="60991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Three Orders of Living Amphibians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Eocaecilia micropo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4" y="2479675"/>
            <a:ext cx="6938963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876800" cy="1143000"/>
          </a:xfrm>
        </p:spPr>
        <p:txBody>
          <a:bodyPr/>
          <a:lstStyle/>
          <a:p>
            <a:r>
              <a:rPr lang="en-US" altLang="en-US" b="1"/>
              <a:t>Fossil Evidence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64" y="1072"/>
            <a:ext cx="478850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458787" y="6435725"/>
            <a:ext cx="2130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cs typeface="Arial" panose="020B0604020202020204" pitchFamily="34" charset="0"/>
              </a:rPr>
              <a:t>Eocaecilia micropoda</a:t>
            </a:r>
            <a:endParaRPr lang="en-US" altLang="en-US" sz="1600">
              <a:cs typeface="Arial" panose="020B0604020202020204" pitchFamily="34" charset="0"/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1692827" y="1149172"/>
            <a:ext cx="4435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From ~190 MYA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Skull identifies it as caecilian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Girdles and limbs present</a:t>
            </a: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8534400" y="6143625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panose="020B0604020202020204" pitchFamily="34" charset="0"/>
              </a:rPr>
              <a:t>Jenkins and Walsh, 1993. Nature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1" y="-228600"/>
            <a:ext cx="8943975" cy="1143000"/>
          </a:xfrm>
        </p:spPr>
        <p:txBody>
          <a:bodyPr/>
          <a:lstStyle/>
          <a:p>
            <a:r>
              <a:rPr lang="en-US" altLang="en-US" dirty="0"/>
              <a:t>Gymnophiona Synapomorphies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7641" b="17136"/>
          <a:stretch>
            <a:fillRect/>
          </a:stretch>
        </p:blipFill>
        <p:spPr bwMode="auto">
          <a:xfrm>
            <a:off x="6888164" y="4124326"/>
            <a:ext cx="3248025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7" y="745332"/>
            <a:ext cx="431165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 descr="EDB695-Ichthyophis bannani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6387" r="4593" b="26280"/>
          <a:stretch>
            <a:fillRect/>
          </a:stretch>
        </p:blipFill>
        <p:spPr bwMode="auto">
          <a:xfrm>
            <a:off x="304800" y="836525"/>
            <a:ext cx="414655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996812" y="3962246"/>
            <a:ext cx="50991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Long annulated body – </a:t>
            </a:r>
            <a:r>
              <a:rPr lang="en-US" altLang="en-US" sz="2200" dirty="0">
                <a:solidFill>
                  <a:srgbClr val="FF7A01"/>
                </a:solidFill>
                <a:cs typeface="Arial" panose="020B0604020202020204" pitchFamily="34" charset="0"/>
              </a:rPr>
              <a:t>why?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Reduced/absent tail – </a:t>
            </a:r>
            <a:r>
              <a:rPr lang="en-US" altLang="en-US" sz="2200" dirty="0">
                <a:solidFill>
                  <a:srgbClr val="FF7A01"/>
                </a:solidFill>
                <a:cs typeface="Arial" panose="020B0604020202020204" pitchFamily="34" charset="0"/>
              </a:rPr>
              <a:t>define tail?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Limbless (no girdles)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Left lung reduced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Eyes reduced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Dermal scales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Phallodeum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cs typeface="Arial" panose="020B0604020202020204" pitchFamily="34" charset="0"/>
              </a:rPr>
              <a:t>Tentacle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23347"/>
            <a:ext cx="63246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51269"/>
            <a:ext cx="5451108" cy="185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8077201" y="1676400"/>
            <a:ext cx="2613025" cy="6858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Caecilian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3200" b="1">
                <a:solidFill>
                  <a:schemeClr val="tx1"/>
                </a:solidFill>
              </a:rPr>
              <a:t>Traits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6389" name="Picture 6" descr="caecilian s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9"/>
          <a:stretch>
            <a:fillRect/>
          </a:stretch>
        </p:blipFill>
        <p:spPr bwMode="auto">
          <a:xfrm>
            <a:off x="1697038" y="228600"/>
            <a:ext cx="63801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1103313" y="163514"/>
            <a:ext cx="39624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Skin, longitudinal section</a:t>
            </a:r>
          </a:p>
        </p:txBody>
      </p:sp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5334000" y="6491288"/>
            <a:ext cx="180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panose="020B0604020202020204" pitchFamily="34" charset="0"/>
              </a:rPr>
              <a:t>Dermophis</a:t>
            </a:r>
            <a:r>
              <a:rPr lang="en-US" altLang="en-US" sz="1800">
                <a:cs typeface="Arial" panose="020B0604020202020204" pitchFamily="34" charset="0"/>
              </a:rPr>
              <a:t> skull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7447" y="154992"/>
            <a:ext cx="6554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Phallodeum of a </a:t>
            </a:r>
            <a:r>
              <a:rPr lang="en-US" altLang="en-US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Geotrypetes</a:t>
            </a:r>
            <a:r>
              <a:rPr lang="en-US" altLang="en-US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seraphini</a:t>
            </a:r>
            <a:endParaRPr lang="en-US" altLang="en-US" sz="2400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7010400" y="6248401"/>
            <a:ext cx="347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(from Duellman &amp; Trueb, 1986)</a:t>
            </a:r>
          </a:p>
        </p:txBody>
      </p:sp>
      <p:pic>
        <p:nvPicPr>
          <p:cNvPr id="17412" name="Picture 5" descr="Copy of phallodeu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4970"/>
            <a:ext cx="6400800" cy="334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F11F5CC-FF58-4D68-BC39-6314F664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70" y="212724"/>
            <a:ext cx="51816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6425147-3660-46C9-B4A8-332B8A71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53" y="3124200"/>
            <a:ext cx="2711994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5305328-B577-4DD6-B029-476F8A05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91" y="6339357"/>
            <a:ext cx="294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From: Gower and Wilkinson 2002.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D85C4-3A30-5CC0-ECD3-1E65D947A698}"/>
              </a:ext>
            </a:extLst>
          </p:cNvPr>
          <p:cNvSpPr/>
          <p:nvPr/>
        </p:nvSpPr>
        <p:spPr bwMode="auto">
          <a:xfrm>
            <a:off x="7162800" y="2819400"/>
            <a:ext cx="4876800" cy="2971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7620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Caecilian Phylogeny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800100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886201" y="685801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Family assignments based on genetic data</a:t>
            </a: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4114801" y="6400801"/>
            <a:ext cx="4227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panose="020B0604020202020204" pitchFamily="34" charset="0"/>
              </a:rPr>
              <a:t>From: Frost et al. 2006. The Amphibian Tree of Life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0"/>
            <a:ext cx="4495800" cy="7620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Caecilian Phylogeny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733800" y="6858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Family assignments based on genetic data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90613"/>
            <a:ext cx="6553200" cy="579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7105650" y="6581776"/>
            <a:ext cx="223043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Wilkinson et al. 2011. Zootaxa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of caecilian families and associated genera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1"/>
            <a:ext cx="89916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743200" y="381000"/>
            <a:ext cx="678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</a:rPr>
              <a:t>Distribution of </a:t>
            </a:r>
            <a:r>
              <a:rPr lang="en-US" sz="3200" dirty="0" err="1">
                <a:solidFill>
                  <a:schemeClr val="tx1"/>
                </a:solidFill>
                <a:latin typeface="+mn-lt"/>
                <a:ea typeface="+mn-ea"/>
              </a:rPr>
              <a:t>Ichthyophiidae</a:t>
            </a:r>
            <a:endParaRPr 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8458200" y="6276975"/>
            <a:ext cx="308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(from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</a:rPr>
              <a:t>Pough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, et al., 2004)</a:t>
            </a:r>
          </a:p>
        </p:txBody>
      </p:sp>
      <p:pic>
        <p:nvPicPr>
          <p:cNvPr id="22532" name="Picture 5" descr="Ichthyophi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5342"/>
            <a:ext cx="7924800" cy="581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4419600" cy="609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Ichthyophiidea</a:t>
            </a:r>
            <a:endParaRPr lang="en-US" altLang="en-US" sz="3600"/>
          </a:p>
        </p:txBody>
      </p:sp>
      <p:pic>
        <p:nvPicPr>
          <p:cNvPr id="23555" name="Picture 6" descr="EDB697-Ichthyophis bannan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1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EDB695-Ichthyophis bannani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94126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6858000" y="304801"/>
            <a:ext cx="280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cs typeface="Arial" panose="020B0604020202020204" pitchFamily="34" charset="0"/>
              </a:rPr>
              <a:t>Ichthyophis bannanicus</a:t>
            </a:r>
            <a:endParaRPr lang="en-US" altLang="en-US" sz="1400" b="1" i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3558" name="Picture 9" descr="EDB013-Ichthyophis bannanic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4953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7569201" y="460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23560" name="Picture 11" descr="EDB7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6164"/>
            <a:ext cx="48006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131417" y="238125"/>
            <a:ext cx="4808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</a:rPr>
              <a:t>Distribution of </a:t>
            </a:r>
            <a:r>
              <a:rPr lang="en-US" sz="3200" dirty="0" err="1">
                <a:solidFill>
                  <a:schemeClr val="tx1"/>
                </a:solidFill>
                <a:latin typeface="+mn-lt"/>
                <a:ea typeface="+mn-ea"/>
              </a:rPr>
              <a:t>Caeciliidae</a:t>
            </a:r>
            <a:endParaRPr lang="en-US" sz="32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7620000" y="6219825"/>
            <a:ext cx="308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</a:rPr>
              <a:t>(from Pough, et al., 2004)</a:t>
            </a:r>
            <a:endParaRPr lang="en-US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24580" name="Picture 6" descr="Caecilil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2989" r="61839" b="10309"/>
          <a:stretch>
            <a:fillRect/>
          </a:stretch>
        </p:blipFill>
        <p:spPr bwMode="auto">
          <a:xfrm>
            <a:off x="21465" y="-76200"/>
            <a:ext cx="520014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EDB025-Dermophis mexicana">
            <a:extLst>
              <a:ext uri="{FF2B5EF4-FFF2-40B4-BE49-F238E27FC236}">
                <a16:creationId xmlns:a16="http://schemas.microsoft.com/office/drawing/2014/main" id="{3F3D5F6C-17D8-6732-E086-FCAF6973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144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etal dentition caecilian">
            <a:extLst>
              <a:ext uri="{FF2B5EF4-FFF2-40B4-BE49-F238E27FC236}">
                <a16:creationId xmlns:a16="http://schemas.microsoft.com/office/drawing/2014/main" id="{69CF00AC-02D6-4935-5E67-F560189C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3550"/>
          <a:stretch>
            <a:fillRect/>
          </a:stretch>
        </p:blipFill>
        <p:spPr bwMode="auto">
          <a:xfrm>
            <a:off x="5221605" y="4200172"/>
            <a:ext cx="3384481" cy="185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533400" y="273050"/>
            <a:ext cx="7872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Lissamphibia Synapomorphies</a:t>
            </a:r>
          </a:p>
        </p:txBody>
      </p:sp>
      <p:pic>
        <p:nvPicPr>
          <p:cNvPr id="14341" name="Picture 3" descr="lissamp-chars_pedicellate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2309814"/>
            <a:ext cx="61722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-4762"/>
            <a:ext cx="2961904" cy="405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4267201"/>
            <a:ext cx="1528762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39" y="4267201"/>
            <a:ext cx="1163637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EDB025-Dermophis mexi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2574925" y="17414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cs typeface="Arial" panose="020B0604020202020204" pitchFamily="34" charset="0"/>
            </a:endParaRPr>
          </a:p>
        </p:txBody>
      </p:sp>
      <p:sp>
        <p:nvSpPr>
          <p:cNvPr id="25604" name="Text Box 13"/>
          <p:cNvSpPr txBox="1">
            <a:spLocks noChangeArrowheads="1"/>
          </p:cNvSpPr>
          <p:nvPr/>
        </p:nvSpPr>
        <p:spPr bwMode="auto">
          <a:xfrm>
            <a:off x="7696201" y="3227388"/>
            <a:ext cx="2226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Dermophis mexicana</a:t>
            </a: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2560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905000" y="0"/>
            <a:ext cx="7772400" cy="6858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Caeciliidae</a:t>
            </a:r>
            <a:endParaRPr lang="en-US" altLang="en-US"/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2" y="685800"/>
            <a:ext cx="4770438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fetal dentition caecil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3550"/>
          <a:stretch>
            <a:fillRect/>
          </a:stretch>
        </p:blipFill>
        <p:spPr bwMode="auto">
          <a:xfrm>
            <a:off x="990600" y="3906347"/>
            <a:ext cx="5297489" cy="289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7467601" y="5105400"/>
            <a:ext cx="2079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Fetal Teeth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57158"/>
          <a:stretch>
            <a:fillRect/>
          </a:stretch>
        </p:blipFill>
        <p:spPr bwMode="auto">
          <a:xfrm>
            <a:off x="10045701" y="3729036"/>
            <a:ext cx="2024063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 r="7628"/>
          <a:stretch>
            <a:fillRect/>
          </a:stretch>
        </p:blipFill>
        <p:spPr bwMode="auto">
          <a:xfrm>
            <a:off x="10333039" y="5253036"/>
            <a:ext cx="15589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15" descr="EDB034-Boulengerula tai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681036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6" descr="EDB035-Boulengerula tait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81037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7"/>
          <p:cNvSpPr txBox="1">
            <a:spLocks noChangeArrowheads="1"/>
          </p:cNvSpPr>
          <p:nvPr/>
        </p:nvSpPr>
        <p:spPr bwMode="auto">
          <a:xfrm>
            <a:off x="3721100" y="2890836"/>
            <a:ext cx="2489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Lucida Grande"/>
                <a:cs typeface="Arial" panose="020B0604020202020204" pitchFamily="34" charset="0"/>
              </a:rPr>
              <a:t>Boulengerula taitana</a:t>
            </a:r>
            <a:endParaRPr lang="en-US" altLang="en-US" sz="1200" i="1">
              <a:solidFill>
                <a:srgbClr val="FFFF00"/>
              </a:solidFill>
              <a:latin typeface="Lucida Grande"/>
              <a:cs typeface="Arial" panose="020B0604020202020204" pitchFamily="34" charset="0"/>
            </a:endParaRPr>
          </a:p>
        </p:txBody>
      </p:sp>
      <p:pic>
        <p:nvPicPr>
          <p:cNvPr id="26631" name="Picture 19" descr="EDB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787774"/>
            <a:ext cx="44958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0" descr="EDB0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3195636"/>
            <a:ext cx="24939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2"/>
          <p:cNvSpPr txBox="1">
            <a:spLocks noChangeArrowheads="1"/>
          </p:cNvSpPr>
          <p:nvPr/>
        </p:nvSpPr>
        <p:spPr bwMode="auto">
          <a:xfrm>
            <a:off x="1562100" y="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cs typeface="Arial" panose="020B0604020202020204" pitchFamily="34" charset="0"/>
              </a:rPr>
              <a:t>Herpelidae</a:t>
            </a:r>
            <a:endParaRPr lang="en-US" altLang="en-US" sz="36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033713" y="657224"/>
            <a:ext cx="4572001" cy="3116262"/>
            <a:chOff x="-802" y="661553"/>
            <a:chExt cx="4572000" cy="3116263"/>
          </a:xfrm>
        </p:grpSpPr>
        <p:pic>
          <p:nvPicPr>
            <p:cNvPr id="26641" name="Picture 5" descr="EDB005-Herpel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2" y="661553"/>
              <a:ext cx="4572000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2" name="Text Box 12"/>
            <p:cNvSpPr txBox="1">
              <a:spLocks noChangeArrowheads="1"/>
            </p:cNvSpPr>
            <p:nvPr/>
          </p:nvSpPr>
          <p:spPr bwMode="auto">
            <a:xfrm>
              <a:off x="1370798" y="3203141"/>
              <a:ext cx="930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>
                  <a:solidFill>
                    <a:srgbClr val="FFFF00"/>
                  </a:solidFill>
                  <a:cs typeface="Arial" panose="020B0604020202020204" pitchFamily="34" charset="0"/>
                </a:rPr>
                <a:t>Herpele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605713" y="657225"/>
            <a:ext cx="4572000" cy="3114675"/>
            <a:chOff x="4571198" y="661553"/>
            <a:chExt cx="4572000" cy="3114675"/>
          </a:xfrm>
        </p:grpSpPr>
        <p:sp>
          <p:nvSpPr>
            <p:cNvPr id="26639" name="Picture 8" descr="EDB017-Boulengerula boulengerula"/>
            <p:cNvSpPr>
              <a:spLocks noChangeAspect="1" noChangeArrowheads="1"/>
            </p:cNvSpPr>
            <p:nvPr/>
          </p:nvSpPr>
          <p:spPr bwMode="auto">
            <a:xfrm>
              <a:off x="4571198" y="661553"/>
              <a:ext cx="4572000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Text Box 15"/>
            <p:cNvSpPr txBox="1">
              <a:spLocks noChangeArrowheads="1"/>
            </p:cNvSpPr>
            <p:nvPr/>
          </p:nvSpPr>
          <p:spPr bwMode="auto">
            <a:xfrm>
              <a:off x="5070475" y="3293628"/>
              <a:ext cx="28171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>
                  <a:solidFill>
                    <a:srgbClr val="FFFF00"/>
                  </a:solidFill>
                  <a:latin typeface="Lucida Grande"/>
                  <a:cs typeface="Arial" panose="020B0604020202020204" pitchFamily="34" charset="0"/>
                </a:rPr>
                <a:t>Boulengerula boulengerula</a:t>
              </a:r>
              <a:endParaRPr lang="en-US" altLang="en-US" sz="1200">
                <a:solidFill>
                  <a:srgbClr val="000000"/>
                </a:solidFill>
                <a:latin typeface="Lucida Grande"/>
                <a:cs typeface="Arial" panose="020B0604020202020204" pitchFamily="34" charset="0"/>
              </a:endParaRPr>
            </a:p>
          </p:txBody>
        </p:sp>
      </p:grpSp>
      <p:sp>
        <p:nvSpPr>
          <p:cNvPr id="26636" name="TextBox 19"/>
          <p:cNvSpPr txBox="1">
            <a:spLocks noChangeArrowheads="1"/>
          </p:cNvSpPr>
          <p:nvPr/>
        </p:nvSpPr>
        <p:spPr bwMode="auto">
          <a:xfrm>
            <a:off x="8262938" y="166689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Kupfer et al. 2006. Nature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73401" y="3729036"/>
            <a:ext cx="9104313" cy="312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6638" name="Rectangle 1"/>
          <p:cNvSpPr>
            <a:spLocks noChangeArrowheads="1"/>
          </p:cNvSpPr>
          <p:nvPr/>
        </p:nvSpPr>
        <p:spPr bwMode="auto">
          <a:xfrm>
            <a:off x="5451476" y="42864"/>
            <a:ext cx="228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panose="020B0604020202020204" pitchFamily="34" charset="0"/>
                <a:hlinkClick r:id="rId8"/>
              </a:rPr>
              <a:t>http://www.youtube.com/watch?v=DMvL4zOLSeM</a:t>
            </a:r>
            <a:r>
              <a:rPr lang="en-US" altLang="en-US" sz="140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 descr="A map of the family herpetidae&#10;&#10;Description automatically generated">
            <a:extLst>
              <a:ext uri="{FF2B5EF4-FFF2-40B4-BE49-F238E27FC236}">
                <a16:creationId xmlns:a16="http://schemas.microsoft.com/office/drawing/2014/main" id="{AFDEEF6B-1254-FD89-095F-972FFE56FE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" y="989789"/>
            <a:ext cx="7604126" cy="537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EDB005-Herp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14462" r="8133" b="16611"/>
          <a:stretch>
            <a:fillRect/>
          </a:stretch>
        </p:blipFill>
        <p:spPr bwMode="auto">
          <a:xfrm>
            <a:off x="15176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2346325" y="5791201"/>
            <a:ext cx="1504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cs typeface="Arial" panose="020B0604020202020204" pitchFamily="34" charset="0"/>
              </a:rPr>
              <a:t>Herpele</a:t>
            </a:r>
            <a:endParaRPr lang="en-US" altLang="en-US" sz="2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4678363" y="76200"/>
            <a:ext cx="294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+mn-lt"/>
                <a:ea typeface="+mn-ea"/>
              </a:rPr>
              <a:t>Typhlonectidae</a:t>
            </a:r>
            <a:endParaRPr 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7551738" y="6381750"/>
            <a:ext cx="308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(from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</a:rPr>
              <a:t>Pough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, et al., 2004)</a:t>
            </a:r>
          </a:p>
        </p:txBody>
      </p:sp>
      <p:pic>
        <p:nvPicPr>
          <p:cNvPr id="28676" name="Picture 6" descr="Typhlonect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9006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EDB690-Typhlonectes compressicauda">
            <a:extLst>
              <a:ext uri="{FF2B5EF4-FFF2-40B4-BE49-F238E27FC236}">
                <a16:creationId xmlns:a16="http://schemas.microsoft.com/office/drawing/2014/main" id="{B090CA9F-9E5B-03CF-E189-C93292DD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1112838"/>
            <a:ext cx="4178583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46D686-77D9-0362-D037-EC7BC4559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443" y="2133600"/>
            <a:ext cx="309785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E610394-9159-86BA-7784-75B1DC4AA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428" y="490855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  <a:hlinkClick r:id="rId6"/>
              </a:rPr>
              <a:t>http://www.youtube.com/watch?v=1lAfOTR9tY4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EDB690-Typhlonectes compressicau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015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14"/>
          <p:cNvSpPr txBox="1">
            <a:spLocks noChangeArrowheads="1"/>
          </p:cNvSpPr>
          <p:nvPr/>
        </p:nvSpPr>
        <p:spPr bwMode="auto">
          <a:xfrm>
            <a:off x="2209801" y="6324600"/>
            <a:ext cx="30228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Typhlonectes compressicauda</a:t>
            </a: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4572000" cy="609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Typhlonectidae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74613"/>
            <a:ext cx="437197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476500" y="1692276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  <a:hlinkClick r:id="rId4"/>
              </a:rPr>
              <a:t>http://www.youtube.com/watch?v=1lAfOTR9tY4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EDB037-Hypogeophis rostr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4572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EDB038-Hypogeophis rostr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EDB4279-Hypogeophis rostr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1738"/>
            <a:ext cx="45720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EDB4278-Hypogeophis rostr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015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4876800" y="3581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Hypogeophis rostratus</a:t>
            </a: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8382000" y="35814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30728" name="Text Box 18"/>
          <p:cNvSpPr txBox="1">
            <a:spLocks noChangeArrowheads="1"/>
          </p:cNvSpPr>
          <p:nvPr/>
        </p:nvSpPr>
        <p:spPr bwMode="auto">
          <a:xfrm>
            <a:off x="7924800" y="64008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30729" name="Rectangle 19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Indotyphlidae</a:t>
            </a:r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609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Dermophiidae</a:t>
            </a:r>
          </a:p>
        </p:txBody>
      </p:sp>
      <p:pic>
        <p:nvPicPr>
          <p:cNvPr id="31747" name="Picture 4" descr="EDB014-Shistometopum thomen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1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EDB002-Shistometopum thom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2538"/>
            <a:ext cx="44958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2590800" y="35814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Shistometopum thomense</a:t>
            </a:r>
            <a:endParaRPr lang="en-US" altLang="en-US" sz="1400" b="1" i="1">
              <a:solidFill>
                <a:srgbClr val="FFFF00"/>
              </a:solidFill>
              <a:latin typeface="Lucida Grande"/>
              <a:cs typeface="Arial" panose="020B0604020202020204" pitchFamily="34" charset="0"/>
            </a:endParaRPr>
          </a:p>
        </p:txBody>
      </p:sp>
      <p:pic>
        <p:nvPicPr>
          <p:cNvPr id="31750" name="Picture 9" descr="EDB010-Shistometopum thomen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1"/>
            <a:ext cx="32766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 descr="EDB715-Shistometopum thomen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08450"/>
            <a:ext cx="403383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1" descr="EDB711-Shistometopum thomen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39576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2"/>
          <p:cNvSpPr>
            <a:spLocks noChangeArrowheads="1"/>
          </p:cNvSpPr>
          <p:nvPr/>
        </p:nvSpPr>
        <p:spPr bwMode="auto">
          <a:xfrm>
            <a:off x="8915400" y="5029200"/>
            <a:ext cx="699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panose="020B0604020202020204" pitchFamily="34" charset="0"/>
              </a:rPr>
              <a:t>Male</a:t>
            </a:r>
            <a:r>
              <a:rPr lang="en-US" altLang="en-US" sz="16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1754" name="Rectangle 13"/>
          <p:cNvSpPr>
            <a:spLocks noChangeArrowheads="1"/>
          </p:cNvSpPr>
          <p:nvPr/>
        </p:nvSpPr>
        <p:spPr bwMode="auto">
          <a:xfrm>
            <a:off x="8763000" y="5867400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panose="020B0604020202020204" pitchFamily="34" charset="0"/>
              </a:rPr>
              <a:t>Female</a:t>
            </a:r>
            <a:endParaRPr lang="en-US" altLang="en-US" sz="16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636714" y="130176"/>
            <a:ext cx="8955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cs typeface="Arial" panose="020B0604020202020204" pitchFamily="34" charset="0"/>
              </a:rPr>
              <a:t>A new family of Caecilians from India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868" r="2901" b="54324"/>
          <a:stretch>
            <a:fillRect/>
          </a:stretch>
        </p:blipFill>
        <p:spPr bwMode="auto">
          <a:xfrm>
            <a:off x="1524001" y="3581400"/>
            <a:ext cx="50260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77926"/>
            <a:ext cx="4114800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2774951" y="1801814"/>
            <a:ext cx="2606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cs typeface="Arial" panose="020B0604020202020204" pitchFamily="34" charset="0"/>
              </a:rPr>
              <a:t>Chikilidae</a:t>
            </a:r>
          </a:p>
        </p:txBody>
      </p:sp>
      <p:sp>
        <p:nvSpPr>
          <p:cNvPr id="32774" name="TextBox 2"/>
          <p:cNvSpPr txBox="1">
            <a:spLocks noChangeArrowheads="1"/>
          </p:cNvSpPr>
          <p:nvPr/>
        </p:nvSpPr>
        <p:spPr bwMode="auto">
          <a:xfrm>
            <a:off x="6934200" y="5105401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Kamei et al. 2012. Proceedings of the Royal Society B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" b="8722"/>
          <a:stretch>
            <a:fillRect/>
          </a:stretch>
        </p:blipFill>
        <p:spPr bwMode="auto">
          <a:xfrm>
            <a:off x="1524000" y="4002089"/>
            <a:ext cx="3429000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02088"/>
            <a:ext cx="2855912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/>
          <a:stretch>
            <a:fillRect/>
          </a:stretch>
        </p:blipFill>
        <p:spPr bwMode="auto">
          <a:xfrm>
            <a:off x="1828800" y="1"/>
            <a:ext cx="85344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210800" cy="1143000"/>
          </a:xfrm>
        </p:spPr>
        <p:txBody>
          <a:bodyPr/>
          <a:lstStyle/>
          <a:p>
            <a:r>
              <a:rPr lang="en-US" altLang="en-US" b="1" dirty="0" err="1"/>
              <a:t>Urodela</a:t>
            </a:r>
            <a:r>
              <a:rPr lang="en-US" altLang="en-US" b="1" dirty="0"/>
              <a:t> (salamanders)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7254"/>
            <a:ext cx="8763000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 descr="Untitled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70142"/>
            <a:ext cx="4114800" cy="151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763000" y="4883150"/>
            <a:ext cx="3292475" cy="1987550"/>
            <a:chOff x="5850741" y="4870466"/>
            <a:chExt cx="3293259" cy="1987533"/>
          </a:xfrm>
        </p:grpSpPr>
        <p:pic>
          <p:nvPicPr>
            <p:cNvPr id="133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0741" y="4870466"/>
              <a:ext cx="3293259" cy="1987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19" name="TextBox 4"/>
            <p:cNvSpPr txBox="1">
              <a:spLocks noChangeArrowheads="1"/>
            </p:cNvSpPr>
            <p:nvPr/>
          </p:nvSpPr>
          <p:spPr bwMode="auto">
            <a:xfrm>
              <a:off x="8034401" y="4890700"/>
              <a:ext cx="11095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</a:rPr>
                <a:t>© John White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B89016-E3D7-C745-63DB-AE6C2F950D09}"/>
              </a:ext>
            </a:extLst>
          </p:cNvPr>
          <p:cNvSpPr txBox="1"/>
          <p:nvPr/>
        </p:nvSpPr>
        <p:spPr>
          <a:xfrm>
            <a:off x="5168272" y="5276760"/>
            <a:ext cx="2527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A01"/>
                </a:solidFill>
              </a:rPr>
              <a:t>Any thoughts on Salamander distribution?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3" descr="lissamp-chars_opercular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7" y="2200275"/>
            <a:ext cx="88265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95" y="1248"/>
            <a:ext cx="3589506" cy="228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019800" cy="838200"/>
          </a:xfrm>
        </p:spPr>
        <p:txBody>
          <a:bodyPr/>
          <a:lstStyle/>
          <a:p>
            <a:r>
              <a:rPr lang="en-US" altLang="en-US" sz="3200" b="1"/>
              <a:t>Urodela Synapomorphies</a:t>
            </a:r>
            <a:endParaRPr lang="en-US" altLang="en-US" sz="240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8" t="76488" r="24313" b="1299"/>
          <a:stretch>
            <a:fillRect/>
          </a:stretch>
        </p:blipFill>
        <p:spPr bwMode="auto">
          <a:xfrm>
            <a:off x="9020175" y="-45342"/>
            <a:ext cx="2841625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 descr="C:\Users\gall\Pictures\Herps\Ringed Salama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0069" b="6894"/>
          <a:stretch>
            <a:fillRect/>
          </a:stretch>
        </p:blipFill>
        <p:spPr bwMode="auto">
          <a:xfrm>
            <a:off x="1524000" y="762001"/>
            <a:ext cx="44958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4985"/>
            <a:ext cx="4800600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838200" y="4038600"/>
            <a:ext cx="564283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Limbs =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Tail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Distinct head, neck, body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Distinct costal grooves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External gills in larvae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Reduced but ossified skull</a:t>
            </a:r>
          </a:p>
        </p:txBody>
      </p:sp>
      <p:sp>
        <p:nvSpPr>
          <p:cNvPr id="14343" name="Rectangle 2"/>
          <p:cNvSpPr>
            <a:spLocks noChangeArrowheads="1"/>
          </p:cNvSpPr>
          <p:nvPr/>
        </p:nvSpPr>
        <p:spPr bwMode="auto">
          <a:xfrm>
            <a:off x="6781800" y="5486400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No middle ear!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/>
              <a:t>Fertilization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/>
              <a:t>Many retain larval traits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7239000" y="533400"/>
            <a:ext cx="3200400" cy="990600"/>
          </a:xfrm>
        </p:spPr>
        <p:txBody>
          <a:bodyPr/>
          <a:lstStyle/>
          <a:p>
            <a:r>
              <a:rPr lang="en-US" altLang="en-US"/>
              <a:t>Costal Grooves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69"/>
          <a:stretch>
            <a:fillRect/>
          </a:stretch>
        </p:blipFill>
        <p:spPr bwMode="auto">
          <a:xfrm>
            <a:off x="303212" y="1143000"/>
            <a:ext cx="5570538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7467600" y="6442076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(from: Lopez and Brodie 1977)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7018" y="2628900"/>
            <a:ext cx="5730082" cy="4229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07100" y="2244725"/>
            <a:ext cx="6108700" cy="4079875"/>
            <a:chOff x="1600200" y="1906052"/>
            <a:chExt cx="6108630" cy="4080565"/>
          </a:xfrm>
        </p:grpSpPr>
        <p:pic>
          <p:nvPicPr>
            <p:cNvPr id="1536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906052"/>
              <a:ext cx="6108630" cy="4080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8" name="TextBox 4"/>
            <p:cNvSpPr txBox="1">
              <a:spLocks noChangeArrowheads="1"/>
            </p:cNvSpPr>
            <p:nvPr/>
          </p:nvSpPr>
          <p:spPr bwMode="auto">
            <a:xfrm>
              <a:off x="5715000" y="5562600"/>
              <a:ext cx="196079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 i="1">
                  <a:solidFill>
                    <a:schemeClr val="bg1"/>
                  </a:solidFill>
                </a:rPr>
                <a:t>Ambystoma gracile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F08337-81C5-483F-9E38-28D5F4C3D1C0}"/>
              </a:ext>
            </a:extLst>
          </p:cNvPr>
          <p:cNvSpPr txBox="1"/>
          <p:nvPr/>
        </p:nvSpPr>
        <p:spPr>
          <a:xfrm flipH="1">
            <a:off x="2286001" y="385158"/>
            <a:ext cx="510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A01"/>
                </a:solidFill>
              </a:rPr>
              <a:t>Do they have a function?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82926"/>
            <a:ext cx="4910138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5803900" y="914400"/>
            <a:ext cx="4800600" cy="914400"/>
          </a:xfrm>
        </p:spPr>
        <p:txBody>
          <a:bodyPr/>
          <a:lstStyle/>
          <a:p>
            <a:r>
              <a:rPr lang="en-US" altLang="en-US"/>
              <a:t>Spermatophores</a:t>
            </a:r>
          </a:p>
        </p:txBody>
      </p:sp>
      <p:pic>
        <p:nvPicPr>
          <p:cNvPr id="16388" name="Picture 1026" descr="spermatoph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2226"/>
            <a:ext cx="4246562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028"/>
          <p:cNvSpPr txBox="1">
            <a:spLocks noChangeArrowheads="1"/>
          </p:cNvSpPr>
          <p:nvPr/>
        </p:nvSpPr>
        <p:spPr bwMode="auto">
          <a:xfrm>
            <a:off x="6926263" y="2746376"/>
            <a:ext cx="264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(from Duellman &amp; Trueb, 1986)</a:t>
            </a:r>
          </a:p>
        </p:txBody>
      </p:sp>
      <p:pic>
        <p:nvPicPr>
          <p:cNvPr id="16390" name="Picture 2" descr="http://news.msu.edu/media/photo/2010/08/1b65dd64-7148-4add-8478-d6c2162371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63785" r="23347"/>
          <a:stretch>
            <a:fillRect/>
          </a:stretch>
        </p:blipFill>
        <p:spPr bwMode="auto">
          <a:xfrm>
            <a:off x="1544638" y="4375150"/>
            <a:ext cx="424656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18200" y="19644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https://www.youtube.com/watch?v=GNDDXKmXlM8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9" descr="spermathe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1"/>
            <a:ext cx="4560888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31007" r="40025" b="18120"/>
          <a:stretch>
            <a:fillRect/>
          </a:stretch>
        </p:blipFill>
        <p:spPr bwMode="auto">
          <a:xfrm rot="10800000" flipH="1" flipV="1">
            <a:off x="6477000" y="3389314"/>
            <a:ext cx="41910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1028"/>
          <p:cNvSpPr txBox="1">
            <a:spLocks noChangeArrowheads="1"/>
          </p:cNvSpPr>
          <p:nvPr/>
        </p:nvSpPr>
        <p:spPr bwMode="auto">
          <a:xfrm>
            <a:off x="2438401" y="6094414"/>
            <a:ext cx="2640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(from Duellman &amp; Trueb, 1986)</a:t>
            </a:r>
          </a:p>
        </p:txBody>
      </p:sp>
      <p:sp>
        <p:nvSpPr>
          <p:cNvPr id="17414" name="Title 2"/>
          <p:cNvSpPr>
            <a:spLocks noGrp="1"/>
          </p:cNvSpPr>
          <p:nvPr>
            <p:ph type="title"/>
          </p:nvPr>
        </p:nvSpPr>
        <p:spPr>
          <a:xfrm>
            <a:off x="1408113" y="457200"/>
            <a:ext cx="4800601" cy="914400"/>
          </a:xfrm>
        </p:spPr>
        <p:txBody>
          <a:bodyPr/>
          <a:lstStyle/>
          <a:p>
            <a:r>
              <a:rPr lang="en-US" altLang="en-US"/>
              <a:t>Sperm Storage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r>
              <a:rPr lang="en-US" altLang="en-US"/>
              <a:t>Paedomorphosis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905000" y="1219200"/>
            <a:ext cx="7772400" cy="4114800"/>
          </a:xfrm>
        </p:spPr>
        <p:txBody>
          <a:bodyPr/>
          <a:lstStyle/>
          <a:p>
            <a:r>
              <a:rPr lang="en-US" altLang="en-US" dirty="0"/>
              <a:t>Retain gill slits or gills</a:t>
            </a:r>
          </a:p>
          <a:p>
            <a:r>
              <a:rPr lang="en-US" altLang="en-US" dirty="0"/>
              <a:t>No eyelids</a:t>
            </a:r>
          </a:p>
          <a:p>
            <a:r>
              <a:rPr lang="en-US" altLang="en-US" dirty="0"/>
              <a:t>Larval teeth</a:t>
            </a:r>
          </a:p>
          <a:p>
            <a:r>
              <a:rPr lang="en-US" altLang="en-US" dirty="0"/>
              <a:t>Stay aquatic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 bwMode="auto">
          <a:xfrm>
            <a:off x="6919118" y="1524000"/>
            <a:ext cx="441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711575"/>
            <a:ext cx="48482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7208837" y="1154112"/>
            <a:ext cx="384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/>
              <a:t>Ambystoma mexicanum </a:t>
            </a:r>
            <a:r>
              <a:rPr lang="en-US" altLang="en-US" sz="1800" b="1" dirty="0"/>
              <a:t>(Axolotl)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8763000" cy="1752600"/>
          </a:xfrm>
        </p:spPr>
        <p:txBody>
          <a:bodyPr/>
          <a:lstStyle/>
          <a:p>
            <a:r>
              <a:rPr lang="en-US" altLang="en-US" sz="3600">
                <a:solidFill>
                  <a:schemeClr val="tx1"/>
                </a:solidFill>
              </a:rPr>
              <a:t>Latest Phylogeny</a:t>
            </a:r>
            <a:br>
              <a:rPr lang="en-US" altLang="en-US" sz="3600">
                <a:solidFill>
                  <a:schemeClr val="tx1"/>
                </a:solidFill>
              </a:rPr>
            </a:br>
            <a:r>
              <a:rPr lang="en-US" altLang="en-US" sz="3200">
                <a:solidFill>
                  <a:schemeClr val="tx1"/>
                </a:solidFill>
              </a:rPr>
              <a:t>Based on Complete Mitochondrial Genomes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 sz="2000">
                <a:solidFill>
                  <a:schemeClr val="tx1"/>
                </a:solidFill>
              </a:rPr>
              <a:t>Zhang &amp; Wake.  2009.  Molec. Phylog. &amp; Evol., 53:492-508.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1"/>
          <a:stretch>
            <a:fillRect/>
          </a:stretch>
        </p:blipFill>
        <p:spPr>
          <a:xfrm>
            <a:off x="1524000" y="1631950"/>
            <a:ext cx="6286500" cy="56832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86868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76200"/>
            <a:ext cx="91027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533400"/>
          </a:xfrm>
        </p:spPr>
        <p:txBody>
          <a:bodyPr/>
          <a:lstStyle/>
          <a:p>
            <a:r>
              <a:rPr lang="en-US" altLang="en-US" sz="2400"/>
              <a:t>Salamander Families</a:t>
            </a:r>
          </a:p>
        </p:txBody>
      </p:sp>
      <p:sp>
        <p:nvSpPr>
          <p:cNvPr id="21507" name="Rectangle 1027"/>
          <p:cNvSpPr>
            <a:spLocks noChangeArrowheads="1"/>
          </p:cNvSpPr>
          <p:nvPr/>
        </p:nvSpPr>
        <p:spPr bwMode="auto">
          <a:xfrm>
            <a:off x="2209800" y="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2"/>
              </a:solidFill>
            </a:endParaRPr>
          </a:p>
        </p:txBody>
      </p:sp>
      <p:grpSp>
        <p:nvGrpSpPr>
          <p:cNvPr id="21508" name="Group 27675"/>
          <p:cNvGrpSpPr>
            <a:grpSpLocks/>
          </p:cNvGrpSpPr>
          <p:nvPr/>
        </p:nvGrpSpPr>
        <p:grpSpPr bwMode="auto">
          <a:xfrm>
            <a:off x="2438401" y="720726"/>
            <a:ext cx="5668963" cy="5832475"/>
            <a:chOff x="914400" y="720725"/>
            <a:chExt cx="5668234" cy="5832475"/>
          </a:xfrm>
        </p:grpSpPr>
        <p:sp>
          <p:nvSpPr>
            <p:cNvPr id="21509" name="Text Box 1028"/>
            <p:cNvSpPr txBox="1">
              <a:spLocks noChangeArrowheads="1"/>
            </p:cNvSpPr>
            <p:nvPr/>
          </p:nvSpPr>
          <p:spPr bwMode="auto">
            <a:xfrm>
              <a:off x="4098924" y="1635125"/>
              <a:ext cx="1703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Hynobiidae</a:t>
              </a:r>
              <a:endParaRPr lang="en-US" altLang="en-US" sz="1800"/>
            </a:p>
          </p:txBody>
        </p:sp>
        <p:sp>
          <p:nvSpPr>
            <p:cNvPr id="21510" name="Text Box 1029"/>
            <p:cNvSpPr txBox="1">
              <a:spLocks noChangeArrowheads="1"/>
            </p:cNvSpPr>
            <p:nvPr/>
          </p:nvSpPr>
          <p:spPr bwMode="auto">
            <a:xfrm>
              <a:off x="4114800" y="1177925"/>
              <a:ext cx="23621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Cryptobranchidae</a:t>
              </a:r>
            </a:p>
          </p:txBody>
        </p:sp>
        <p:sp>
          <p:nvSpPr>
            <p:cNvPr id="21511" name="Text Box 1030"/>
            <p:cNvSpPr txBox="1">
              <a:spLocks noChangeArrowheads="1"/>
            </p:cNvSpPr>
            <p:nvPr/>
          </p:nvSpPr>
          <p:spPr bwMode="auto">
            <a:xfrm>
              <a:off x="4114800" y="3813175"/>
              <a:ext cx="13230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Proteidae</a:t>
              </a:r>
            </a:p>
          </p:txBody>
        </p:sp>
        <p:sp>
          <p:nvSpPr>
            <p:cNvPr id="21512" name="Text Box 1031"/>
            <p:cNvSpPr txBox="1">
              <a:spLocks noChangeArrowheads="1"/>
            </p:cNvSpPr>
            <p:nvPr/>
          </p:nvSpPr>
          <p:spPr bwMode="auto">
            <a:xfrm>
              <a:off x="4083049" y="873125"/>
              <a:ext cx="13098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err="1"/>
                <a:t>Sirenidae</a:t>
              </a:r>
              <a:endParaRPr lang="en-US" altLang="en-US" sz="1800" b="1" dirty="0"/>
            </a:p>
          </p:txBody>
        </p:sp>
        <p:sp>
          <p:nvSpPr>
            <p:cNvPr id="21513" name="Text Box 1032"/>
            <p:cNvSpPr txBox="1">
              <a:spLocks noChangeArrowheads="1"/>
            </p:cNvSpPr>
            <p:nvPr/>
          </p:nvSpPr>
          <p:spPr bwMode="auto">
            <a:xfrm>
              <a:off x="4114799" y="2092325"/>
              <a:ext cx="2207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Dicamptodontidae</a:t>
              </a:r>
            </a:p>
          </p:txBody>
        </p:sp>
        <p:sp>
          <p:nvSpPr>
            <p:cNvPr id="21514" name="Text Box 1033"/>
            <p:cNvSpPr txBox="1">
              <a:spLocks noChangeArrowheads="1"/>
            </p:cNvSpPr>
            <p:nvPr/>
          </p:nvSpPr>
          <p:spPr bwMode="auto">
            <a:xfrm>
              <a:off x="4098925" y="2538413"/>
              <a:ext cx="24372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Ambystomatidae</a:t>
              </a:r>
            </a:p>
          </p:txBody>
        </p:sp>
        <p:sp>
          <p:nvSpPr>
            <p:cNvPr id="21515" name="Text Box 1034"/>
            <p:cNvSpPr txBox="1">
              <a:spLocks noChangeArrowheads="1"/>
            </p:cNvSpPr>
            <p:nvPr/>
          </p:nvSpPr>
          <p:spPr bwMode="auto">
            <a:xfrm>
              <a:off x="4114800" y="3235325"/>
              <a:ext cx="21773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Salamandridae</a:t>
              </a:r>
            </a:p>
          </p:txBody>
        </p:sp>
        <p:sp>
          <p:nvSpPr>
            <p:cNvPr id="21516" name="Text Box 1035"/>
            <p:cNvSpPr txBox="1">
              <a:spLocks noChangeArrowheads="1"/>
            </p:cNvSpPr>
            <p:nvPr/>
          </p:nvSpPr>
          <p:spPr bwMode="auto">
            <a:xfrm>
              <a:off x="4114800" y="4651375"/>
              <a:ext cx="24678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Rhyacotritonidae</a:t>
              </a:r>
            </a:p>
          </p:txBody>
        </p:sp>
        <p:sp>
          <p:nvSpPr>
            <p:cNvPr id="21517" name="Text Box 1036"/>
            <p:cNvSpPr txBox="1">
              <a:spLocks noChangeArrowheads="1"/>
            </p:cNvSpPr>
            <p:nvPr/>
          </p:nvSpPr>
          <p:spPr bwMode="auto">
            <a:xfrm>
              <a:off x="4114800" y="5108575"/>
              <a:ext cx="2039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Amphiumidae</a:t>
              </a:r>
            </a:p>
          </p:txBody>
        </p:sp>
        <p:sp>
          <p:nvSpPr>
            <p:cNvPr id="21518" name="Text Box 1037"/>
            <p:cNvSpPr txBox="1">
              <a:spLocks noChangeArrowheads="1"/>
            </p:cNvSpPr>
            <p:nvPr/>
          </p:nvSpPr>
          <p:spPr bwMode="auto">
            <a:xfrm>
              <a:off x="4114799" y="5854701"/>
              <a:ext cx="2207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Plethodontidae</a:t>
              </a:r>
            </a:p>
          </p:txBody>
        </p:sp>
        <p:sp>
          <p:nvSpPr>
            <p:cNvPr id="21519" name="Text Box 1039"/>
            <p:cNvSpPr txBox="1">
              <a:spLocks noChangeArrowheads="1"/>
            </p:cNvSpPr>
            <p:nvPr/>
          </p:nvSpPr>
          <p:spPr bwMode="auto">
            <a:xfrm>
              <a:off x="2286000" y="720725"/>
              <a:ext cx="17303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GYMNOPHIONA</a:t>
              </a:r>
            </a:p>
          </p:txBody>
        </p:sp>
        <p:sp>
          <p:nvSpPr>
            <p:cNvPr id="21520" name="Text Box 1040"/>
            <p:cNvSpPr txBox="1">
              <a:spLocks noChangeArrowheads="1"/>
            </p:cNvSpPr>
            <p:nvPr/>
          </p:nvSpPr>
          <p:spPr bwMode="auto">
            <a:xfrm>
              <a:off x="2577465" y="6216650"/>
              <a:ext cx="895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ANURA</a:t>
              </a:r>
            </a:p>
          </p:txBody>
        </p:sp>
        <p:sp>
          <p:nvSpPr>
            <p:cNvPr id="21521" name="AutoShape 1046"/>
            <p:cNvSpPr>
              <a:spLocks noChangeAspect="1" noChangeArrowheads="1" noTextEdit="1"/>
            </p:cNvSpPr>
            <p:nvPr/>
          </p:nvSpPr>
          <p:spPr bwMode="auto">
            <a:xfrm>
              <a:off x="1371600" y="873125"/>
              <a:ext cx="2806700" cy="554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Line 1048"/>
            <p:cNvSpPr>
              <a:spLocks noChangeShapeType="1"/>
            </p:cNvSpPr>
            <p:nvPr/>
          </p:nvSpPr>
          <p:spPr bwMode="auto">
            <a:xfrm>
              <a:off x="1371600" y="27273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1049"/>
            <p:cNvSpPr>
              <a:spLocks noChangeShapeType="1"/>
            </p:cNvSpPr>
            <p:nvPr/>
          </p:nvSpPr>
          <p:spPr bwMode="auto">
            <a:xfrm>
              <a:off x="1854200" y="1584325"/>
              <a:ext cx="0" cy="22860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1050"/>
            <p:cNvSpPr>
              <a:spLocks noChangeShapeType="1"/>
            </p:cNvSpPr>
            <p:nvPr/>
          </p:nvSpPr>
          <p:spPr bwMode="auto">
            <a:xfrm>
              <a:off x="1854200" y="1584325"/>
              <a:ext cx="18288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1051"/>
            <p:cNvSpPr>
              <a:spLocks noChangeShapeType="1"/>
            </p:cNvSpPr>
            <p:nvPr/>
          </p:nvSpPr>
          <p:spPr bwMode="auto">
            <a:xfrm>
              <a:off x="1854200" y="38703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1052"/>
            <p:cNvSpPr>
              <a:spLocks noChangeShapeType="1"/>
            </p:cNvSpPr>
            <p:nvPr/>
          </p:nvSpPr>
          <p:spPr bwMode="auto">
            <a:xfrm>
              <a:off x="2082800" y="2955925"/>
              <a:ext cx="0" cy="16002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1053"/>
            <p:cNvSpPr>
              <a:spLocks noChangeShapeType="1"/>
            </p:cNvSpPr>
            <p:nvPr/>
          </p:nvSpPr>
          <p:spPr bwMode="auto">
            <a:xfrm>
              <a:off x="2082800" y="2955925"/>
              <a:ext cx="914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1054"/>
            <p:cNvSpPr>
              <a:spLocks noChangeShapeType="1"/>
            </p:cNvSpPr>
            <p:nvPr/>
          </p:nvSpPr>
          <p:spPr bwMode="auto">
            <a:xfrm>
              <a:off x="2997200" y="2498725"/>
              <a:ext cx="0" cy="925512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1055"/>
            <p:cNvSpPr>
              <a:spLocks noChangeShapeType="1"/>
            </p:cNvSpPr>
            <p:nvPr/>
          </p:nvSpPr>
          <p:spPr bwMode="auto">
            <a:xfrm>
              <a:off x="3683000" y="1355725"/>
              <a:ext cx="0" cy="4572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1056"/>
            <p:cNvSpPr>
              <a:spLocks noChangeShapeType="1"/>
            </p:cNvSpPr>
            <p:nvPr/>
          </p:nvSpPr>
          <p:spPr bwMode="auto">
            <a:xfrm>
              <a:off x="3683000" y="1355725"/>
              <a:ext cx="457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57"/>
            <p:cNvSpPr>
              <a:spLocks noChangeShapeType="1"/>
            </p:cNvSpPr>
            <p:nvPr/>
          </p:nvSpPr>
          <p:spPr bwMode="auto">
            <a:xfrm>
              <a:off x="3683000" y="1812925"/>
              <a:ext cx="457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Line 1058"/>
            <p:cNvSpPr>
              <a:spLocks noChangeShapeType="1"/>
            </p:cNvSpPr>
            <p:nvPr/>
          </p:nvSpPr>
          <p:spPr bwMode="auto">
            <a:xfrm>
              <a:off x="2997200" y="2498725"/>
              <a:ext cx="457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Line 1059"/>
            <p:cNvSpPr>
              <a:spLocks noChangeShapeType="1"/>
            </p:cNvSpPr>
            <p:nvPr/>
          </p:nvSpPr>
          <p:spPr bwMode="auto">
            <a:xfrm>
              <a:off x="3454400" y="2270125"/>
              <a:ext cx="0" cy="4572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Line 1060"/>
            <p:cNvSpPr>
              <a:spLocks noChangeShapeType="1"/>
            </p:cNvSpPr>
            <p:nvPr/>
          </p:nvSpPr>
          <p:spPr bwMode="auto">
            <a:xfrm>
              <a:off x="3454400" y="2270125"/>
              <a:ext cx="6858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1061"/>
            <p:cNvSpPr>
              <a:spLocks noChangeShapeType="1"/>
            </p:cNvSpPr>
            <p:nvPr/>
          </p:nvSpPr>
          <p:spPr bwMode="auto">
            <a:xfrm>
              <a:off x="3454400" y="2727325"/>
              <a:ext cx="6858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1068"/>
            <p:cNvSpPr>
              <a:spLocks noChangeShapeType="1"/>
            </p:cNvSpPr>
            <p:nvPr/>
          </p:nvSpPr>
          <p:spPr bwMode="auto">
            <a:xfrm>
              <a:off x="2997200" y="3424237"/>
              <a:ext cx="113665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1069"/>
            <p:cNvSpPr>
              <a:spLocks noChangeShapeType="1"/>
            </p:cNvSpPr>
            <p:nvPr/>
          </p:nvSpPr>
          <p:spPr bwMode="auto">
            <a:xfrm>
              <a:off x="2082800" y="4556125"/>
              <a:ext cx="279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1070"/>
            <p:cNvSpPr>
              <a:spLocks noChangeShapeType="1"/>
            </p:cNvSpPr>
            <p:nvPr/>
          </p:nvSpPr>
          <p:spPr bwMode="auto">
            <a:xfrm>
              <a:off x="2692400" y="4840287"/>
              <a:ext cx="0" cy="9144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Line 1071"/>
            <p:cNvSpPr>
              <a:spLocks noChangeShapeType="1"/>
            </p:cNvSpPr>
            <p:nvPr/>
          </p:nvSpPr>
          <p:spPr bwMode="auto">
            <a:xfrm>
              <a:off x="2692400" y="4840287"/>
              <a:ext cx="1422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Line 1072"/>
            <p:cNvSpPr>
              <a:spLocks noChangeShapeType="1"/>
            </p:cNvSpPr>
            <p:nvPr/>
          </p:nvSpPr>
          <p:spPr bwMode="auto">
            <a:xfrm>
              <a:off x="2692400" y="5754687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Line 1073"/>
            <p:cNvSpPr>
              <a:spLocks noChangeShapeType="1"/>
            </p:cNvSpPr>
            <p:nvPr/>
          </p:nvSpPr>
          <p:spPr bwMode="auto">
            <a:xfrm>
              <a:off x="2921000" y="5297488"/>
              <a:ext cx="0" cy="725488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Line 1074"/>
            <p:cNvSpPr>
              <a:spLocks noChangeShapeType="1"/>
            </p:cNvSpPr>
            <p:nvPr/>
          </p:nvSpPr>
          <p:spPr bwMode="auto">
            <a:xfrm>
              <a:off x="2921000" y="5297486"/>
              <a:ext cx="1193801" cy="1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Line 1075"/>
            <p:cNvSpPr>
              <a:spLocks noChangeShapeType="1"/>
            </p:cNvSpPr>
            <p:nvPr/>
          </p:nvSpPr>
          <p:spPr bwMode="auto">
            <a:xfrm>
              <a:off x="2921000" y="6022974"/>
              <a:ext cx="1193801" cy="1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Line 1076"/>
            <p:cNvSpPr>
              <a:spLocks noChangeShapeType="1"/>
            </p:cNvSpPr>
            <p:nvPr/>
          </p:nvSpPr>
          <p:spPr bwMode="auto">
            <a:xfrm>
              <a:off x="1371600" y="2727325"/>
              <a:ext cx="0" cy="36576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Line 1077"/>
            <p:cNvSpPr>
              <a:spLocks noChangeShapeType="1"/>
            </p:cNvSpPr>
            <p:nvPr/>
          </p:nvSpPr>
          <p:spPr bwMode="auto">
            <a:xfrm>
              <a:off x="1371600" y="6384925"/>
              <a:ext cx="11430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Line 1078"/>
            <p:cNvSpPr>
              <a:spLocks noChangeShapeType="1"/>
            </p:cNvSpPr>
            <p:nvPr/>
          </p:nvSpPr>
          <p:spPr bwMode="auto">
            <a:xfrm flipH="1">
              <a:off x="1143000" y="34131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Line 1079"/>
            <p:cNvSpPr>
              <a:spLocks noChangeShapeType="1"/>
            </p:cNvSpPr>
            <p:nvPr/>
          </p:nvSpPr>
          <p:spPr bwMode="auto">
            <a:xfrm flipV="1">
              <a:off x="1143000" y="898525"/>
              <a:ext cx="0" cy="25146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Line 1080"/>
            <p:cNvSpPr>
              <a:spLocks noChangeShapeType="1"/>
            </p:cNvSpPr>
            <p:nvPr/>
          </p:nvSpPr>
          <p:spPr bwMode="auto">
            <a:xfrm>
              <a:off x="1143000" y="898525"/>
              <a:ext cx="1168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Line 1049"/>
            <p:cNvSpPr>
              <a:spLocks noChangeShapeType="1"/>
            </p:cNvSpPr>
            <p:nvPr/>
          </p:nvSpPr>
          <p:spPr bwMode="auto">
            <a:xfrm>
              <a:off x="1600200" y="1101725"/>
              <a:ext cx="0" cy="20574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Line 1050"/>
            <p:cNvSpPr>
              <a:spLocks noChangeShapeType="1"/>
            </p:cNvSpPr>
            <p:nvPr/>
          </p:nvSpPr>
          <p:spPr bwMode="auto">
            <a:xfrm>
              <a:off x="1600200" y="1101725"/>
              <a:ext cx="25400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1051"/>
            <p:cNvSpPr>
              <a:spLocks noChangeShapeType="1"/>
            </p:cNvSpPr>
            <p:nvPr/>
          </p:nvSpPr>
          <p:spPr bwMode="auto">
            <a:xfrm>
              <a:off x="1600200" y="3159125"/>
              <a:ext cx="2540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Line 1078"/>
            <p:cNvSpPr>
              <a:spLocks noChangeShapeType="1"/>
            </p:cNvSpPr>
            <p:nvPr/>
          </p:nvSpPr>
          <p:spPr bwMode="auto">
            <a:xfrm flipH="1">
              <a:off x="914400" y="21685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Line 1070"/>
            <p:cNvSpPr>
              <a:spLocks noChangeShapeType="1"/>
            </p:cNvSpPr>
            <p:nvPr/>
          </p:nvSpPr>
          <p:spPr bwMode="auto">
            <a:xfrm>
              <a:off x="2362200" y="3997325"/>
              <a:ext cx="0" cy="13970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Line 1071"/>
            <p:cNvSpPr>
              <a:spLocks noChangeShapeType="1"/>
            </p:cNvSpPr>
            <p:nvPr/>
          </p:nvSpPr>
          <p:spPr bwMode="auto">
            <a:xfrm>
              <a:off x="2362200" y="3997325"/>
              <a:ext cx="177165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Line 1069"/>
            <p:cNvSpPr>
              <a:spLocks noChangeShapeType="1"/>
            </p:cNvSpPr>
            <p:nvPr/>
          </p:nvSpPr>
          <p:spPr bwMode="auto">
            <a:xfrm>
              <a:off x="2362200" y="5387339"/>
              <a:ext cx="330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81200" y="612558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Sirenidae</a:t>
            </a:r>
            <a:endParaRPr lang="en-US" altLang="en-US" dirty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772400" y="6481763"/>
            <a:ext cx="280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(from Pough, et al., 2004)</a:t>
            </a:r>
          </a:p>
        </p:txBody>
      </p:sp>
      <p:pic>
        <p:nvPicPr>
          <p:cNvPr id="22532" name="Picture 4" descr="Siren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7177"/>
            <a:ext cx="5334000" cy="412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http://www.nwflec.com/sitebuildercontent/sitebuilderpictures/lessersiren.jpg">
            <a:extLst>
              <a:ext uri="{FF2B5EF4-FFF2-40B4-BE49-F238E27FC236}">
                <a16:creationId xmlns:a16="http://schemas.microsoft.com/office/drawing/2014/main" id="{BB48EC0F-926A-3EDB-045F-05756A4C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28" y="762000"/>
            <a:ext cx="615297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opy of Pseudobr2">
            <a:extLst>
              <a:ext uri="{FF2B5EF4-FFF2-40B4-BE49-F238E27FC236}">
                <a16:creationId xmlns:a16="http://schemas.microsoft.com/office/drawing/2014/main" id="{732D3BA2-8322-C59C-3A36-CBF00098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83804"/>
            <a:ext cx="4737100" cy="231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40093" y="499357"/>
            <a:ext cx="3417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Cryptobranchidae</a:t>
            </a:r>
            <a:endParaRPr lang="en-US" altLang="en-US" dirty="0"/>
          </a:p>
        </p:txBody>
      </p:sp>
      <p:pic>
        <p:nvPicPr>
          <p:cNvPr id="27652" name="Picture 5" descr="Cryptobranchidae-Rhyacotritonidae map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7" b="4112"/>
          <a:stretch/>
        </p:blipFill>
        <p:spPr bwMode="auto">
          <a:xfrm>
            <a:off x="8229600" y="152400"/>
            <a:ext cx="3962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498616" y="3998782"/>
            <a:ext cx="36923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Two genera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Fully aquatic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Lack gills?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Synapomorphies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1 gill slit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External fertilization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Lateral skin folds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No eyelids</a:t>
            </a:r>
          </a:p>
        </p:txBody>
      </p:sp>
      <p:pic>
        <p:nvPicPr>
          <p:cNvPr id="2" name="Picture 2" descr="Andrias japonicus">
            <a:extLst>
              <a:ext uri="{FF2B5EF4-FFF2-40B4-BE49-F238E27FC236}">
                <a16:creationId xmlns:a16="http://schemas.microsoft.com/office/drawing/2014/main" id="{75E07D94-825A-6B24-17CB-116E99DD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43" y="2562225"/>
            <a:ext cx="3341357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6616A2-565F-48C5-3279-1D839D72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315502"/>
            <a:ext cx="3840493" cy="287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2C96B67-455B-9F40-F2CB-4E49B3E9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8" y="1084132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04800"/>
            <a:ext cx="84963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7"/>
          <p:cNvSpPr txBox="1">
            <a:spLocks noChangeArrowheads="1"/>
          </p:cNvSpPr>
          <p:nvPr/>
        </p:nvSpPr>
        <p:spPr bwMode="auto">
          <a:xfrm>
            <a:off x="1143000" y="457200"/>
            <a:ext cx="2234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Hynobiidae</a:t>
            </a:r>
            <a:endParaRPr lang="en-US" altLang="en-US" dirty="0"/>
          </a:p>
        </p:txBody>
      </p:sp>
      <p:pic>
        <p:nvPicPr>
          <p:cNvPr id="43012" name="Picture 1029" descr="Hynobi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" y="1317625"/>
            <a:ext cx="4276306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EDB041-Onycodactylus japonicus">
            <a:extLst>
              <a:ext uri="{FF2B5EF4-FFF2-40B4-BE49-F238E27FC236}">
                <a16:creationId xmlns:a16="http://schemas.microsoft.com/office/drawing/2014/main" id="{7EA62A82-F4D8-C04F-24E7-DFBCD146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7095" r="7176" b="5174"/>
          <a:stretch>
            <a:fillRect/>
          </a:stretch>
        </p:blipFill>
        <p:spPr bwMode="auto">
          <a:xfrm>
            <a:off x="7961313" y="101599"/>
            <a:ext cx="459263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EDB738-Hynobius dunni">
            <a:extLst>
              <a:ext uri="{FF2B5EF4-FFF2-40B4-BE49-F238E27FC236}">
                <a16:creationId xmlns:a16="http://schemas.microsoft.com/office/drawing/2014/main" id="{498FC668-8382-6C37-2C42-6C74CB85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5623" r="5190" b="5238"/>
          <a:stretch>
            <a:fillRect/>
          </a:stretch>
        </p:blipFill>
        <p:spPr bwMode="auto">
          <a:xfrm>
            <a:off x="4419600" y="704015"/>
            <a:ext cx="3656013" cy="245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EDB044-Hynobius leechi">
            <a:extLst>
              <a:ext uri="{FF2B5EF4-FFF2-40B4-BE49-F238E27FC236}">
                <a16:creationId xmlns:a16="http://schemas.microsoft.com/office/drawing/2014/main" id="{6A9E3E2F-A5B1-62BC-FC27-2FB80165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9190" r="5190" b="6120"/>
          <a:stretch>
            <a:fillRect/>
          </a:stretch>
        </p:blipFill>
        <p:spPr bwMode="auto">
          <a:xfrm>
            <a:off x="3856074" y="3299331"/>
            <a:ext cx="4219539" cy="269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0B90BA8-662F-D5BD-74AF-EE3DED55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219449"/>
            <a:ext cx="4495800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A69A5-1056-A00B-9E2E-12DF263B7F1E}"/>
              </a:ext>
            </a:extLst>
          </p:cNvPr>
          <p:cNvSpPr txBox="1"/>
          <p:nvPr/>
        </p:nvSpPr>
        <p:spPr>
          <a:xfrm>
            <a:off x="333631" y="5291484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Ambystoma</a:t>
            </a:r>
            <a:r>
              <a:rPr lang="en-US" sz="2400" dirty="0"/>
              <a:t> of 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External fertilization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33140A5-35D9-FB11-8DED-7212DA367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563" y="2796094"/>
            <a:ext cx="279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  <a:latin typeface="Lucida Grande"/>
              </a:rPr>
              <a:t>Onycodactylus japonicus</a:t>
            </a:r>
            <a:endParaRPr lang="en-US" altLang="en-US" sz="120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EEDE03E-DCE6-5A81-7A48-5D684AE6F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763" y="2407157"/>
            <a:ext cx="1841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  <a:latin typeface="Lucida Grande"/>
              </a:rPr>
              <a:t>Hynobius dunni</a:t>
            </a:r>
            <a:endParaRPr lang="en-US" altLang="en-US" sz="120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031060E3-EBAA-FEBE-CF7A-66CE52282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688" y="5547232"/>
            <a:ext cx="1852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000000"/>
                </a:solidFill>
                <a:latin typeface="Lucida Grande"/>
              </a:rPr>
              <a:t>Hynobius leechi</a:t>
            </a:r>
            <a:endParaRPr lang="en-US" altLang="en-US" sz="1400" b="1" i="1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7180642-43C4-FB79-3A72-C0AB69AEF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6613" y="3354894"/>
            <a:ext cx="201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Ranodon sibiricus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Dicamptodontidae</a:t>
            </a:r>
            <a:endParaRPr lang="en-US" altLang="en-US" sz="1800" dirty="0"/>
          </a:p>
        </p:txBody>
      </p:sp>
      <p:pic>
        <p:nvPicPr>
          <p:cNvPr id="46084" name="Picture 4" descr="Amphiumidae-Dicamptodontidae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3008" r="47632" b="38120"/>
          <a:stretch/>
        </p:blipFill>
        <p:spPr bwMode="auto">
          <a:xfrm>
            <a:off x="12700" y="994569"/>
            <a:ext cx="4191000" cy="380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1"/>
          <p:cNvSpPr txBox="1">
            <a:spLocks noChangeArrowheads="1"/>
          </p:cNvSpPr>
          <p:nvPr/>
        </p:nvSpPr>
        <p:spPr bwMode="auto">
          <a:xfrm>
            <a:off x="403225" y="5035928"/>
            <a:ext cx="3409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Pacific NW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Large (up to 30 cm)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Startles predators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2-4 species</a:t>
            </a:r>
          </a:p>
        </p:txBody>
      </p:sp>
      <p:pic>
        <p:nvPicPr>
          <p:cNvPr id="4" name="Picture 6" descr="EDB180-Dicamptodon copei">
            <a:extLst>
              <a:ext uri="{FF2B5EF4-FFF2-40B4-BE49-F238E27FC236}">
                <a16:creationId xmlns:a16="http://schemas.microsoft.com/office/drawing/2014/main" id="{65833D36-4083-1A99-745A-F94C4FA64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8463" r="4045" b="6102"/>
          <a:stretch>
            <a:fillRect/>
          </a:stretch>
        </p:blipFill>
        <p:spPr bwMode="auto">
          <a:xfrm>
            <a:off x="7496175" y="3784600"/>
            <a:ext cx="4695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ttps://40.media.tumblr.com/bcb5c54a3be04adacd0a3fb07f6a3e4e/tumblr_nh21yqLvDf1rlj62po2_500.png">
            <a:extLst>
              <a:ext uri="{FF2B5EF4-FFF2-40B4-BE49-F238E27FC236}">
                <a16:creationId xmlns:a16="http://schemas.microsoft.com/office/drawing/2014/main" id="{1A5274FC-721F-CD2C-3873-4840BBBD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3855244"/>
            <a:ext cx="3335859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601AC7B-0DB1-CED7-6DC0-0822D56B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41" y="0"/>
            <a:ext cx="3335859" cy="44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153084-B232-26E2-0220-ACC1E72DD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934" y="2049175"/>
            <a:ext cx="2949607" cy="1673800"/>
          </a:xfrm>
          <a:prstGeom prst="rect">
            <a:avLst/>
          </a:prstGeom>
        </p:spPr>
      </p:pic>
      <p:pic>
        <p:nvPicPr>
          <p:cNvPr id="7" name="Picture 7" descr="EDB170">
            <a:extLst>
              <a:ext uri="{FF2B5EF4-FFF2-40B4-BE49-F238E27FC236}">
                <a16:creationId xmlns:a16="http://schemas.microsoft.com/office/drawing/2014/main" id="{550AF377-4082-83B7-9124-24A5C6641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34" y="88651"/>
            <a:ext cx="2819400" cy="192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-381000" y="106364"/>
            <a:ext cx="586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Ambystomatidae</a:t>
            </a:r>
            <a:endParaRPr lang="en-US" altLang="en-US" sz="1800" dirty="0"/>
          </a:p>
        </p:txBody>
      </p:sp>
      <p:pic>
        <p:nvPicPr>
          <p:cNvPr id="51204" name="Picture 4" descr="Ambystomat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4788627" cy="38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EDB153-Ambystoma tigrinum">
            <a:extLst>
              <a:ext uri="{FF2B5EF4-FFF2-40B4-BE49-F238E27FC236}">
                <a16:creationId xmlns:a16="http://schemas.microsoft.com/office/drawing/2014/main" id="{A7037D88-A55D-6216-3780-B6AB7A63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>
            <a:fillRect/>
          </a:stretch>
        </p:blipFill>
        <p:spPr bwMode="auto">
          <a:xfrm>
            <a:off x="7224713" y="0"/>
            <a:ext cx="496728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B67AD229-7B03-140D-77DF-F2114AD60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925" y="2376488"/>
            <a:ext cx="196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/>
              <a:t>Ambystoma tigrinum</a:t>
            </a:r>
            <a:endParaRPr lang="en-US" altLang="en-US" sz="12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991CD0-FCB0-E9B4-B8CF-AAA3A492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2" y="4495799"/>
            <a:ext cx="3381756" cy="225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EDB163-Ambystoma maculatum">
            <a:extLst>
              <a:ext uri="{FF2B5EF4-FFF2-40B4-BE49-F238E27FC236}">
                <a16:creationId xmlns:a16="http://schemas.microsoft.com/office/drawing/2014/main" id="{5432FDFF-63F3-0A35-DF6E-9B28FF7F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7129" r="4942" b="5110"/>
          <a:stretch>
            <a:fillRect/>
          </a:stretch>
        </p:blipFill>
        <p:spPr bwMode="auto">
          <a:xfrm>
            <a:off x="7273925" y="3568700"/>
            <a:ext cx="49561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DD240683-D3CF-70C5-D1F2-D254768B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13" y="3784600"/>
            <a:ext cx="1608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latin typeface="Lucida Grande"/>
              </a:rPr>
              <a:t>Spermatophores</a:t>
            </a:r>
            <a:endParaRPr lang="en-US" altLang="en-US" sz="1400" b="1">
              <a:solidFill>
                <a:srgbClr val="FF0000"/>
              </a:solidFill>
              <a:latin typeface="Lucida Grande"/>
            </a:endParaRPr>
          </a:p>
        </p:txBody>
      </p:sp>
      <p:cxnSp>
        <p:nvCxnSpPr>
          <p:cNvPr id="7" name="Straight Arrow Connector 5">
            <a:extLst>
              <a:ext uri="{FF2B5EF4-FFF2-40B4-BE49-F238E27FC236}">
                <a16:creationId xmlns:a16="http://schemas.microsoft.com/office/drawing/2014/main" id="{35DE6F48-0AB4-4440-EB6A-58C3B041C59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81900" y="4237037"/>
            <a:ext cx="533400" cy="15240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4">
            <a:extLst>
              <a:ext uri="{FF2B5EF4-FFF2-40B4-BE49-F238E27FC236}">
                <a16:creationId xmlns:a16="http://schemas.microsoft.com/office/drawing/2014/main" id="{CDD17917-EB9A-E71C-4AFE-3BEDBE40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r="6403"/>
          <a:stretch>
            <a:fillRect/>
          </a:stretch>
        </p:blipFill>
        <p:spPr bwMode="auto">
          <a:xfrm>
            <a:off x="3667780" y="4809331"/>
            <a:ext cx="3167049" cy="19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42BDE5-D0A8-7794-1B6A-F58188133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366" y="6443017"/>
            <a:ext cx="2654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Ambystoma </a:t>
            </a:r>
            <a:r>
              <a:rPr lang="en-US" altLang="en-US" sz="1800" i="1" dirty="0" err="1"/>
              <a:t>opacum</a:t>
            </a:r>
            <a:endParaRPr lang="en-US" altLang="en-US" sz="1800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39687" y="342611"/>
            <a:ext cx="2940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Salamandridae</a:t>
            </a:r>
            <a:endParaRPr lang="en-US" altLang="en-US" sz="1800" dirty="0"/>
          </a:p>
        </p:txBody>
      </p:sp>
      <p:pic>
        <p:nvPicPr>
          <p:cNvPr id="57348" name="Picture 4" descr="Salamandr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6800"/>
            <a:ext cx="8074025" cy="292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"/>
          <p:cNvSpPr txBox="1">
            <a:spLocks noChangeArrowheads="1"/>
          </p:cNvSpPr>
          <p:nvPr/>
        </p:nvSpPr>
        <p:spPr bwMode="auto">
          <a:xfrm>
            <a:off x="304800" y="4267200"/>
            <a:ext cx="6524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Major radiations in US, Europe, Asia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Includes some “true” salamanders, as well as “newts”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Origin of “newt”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What is a newt?</a:t>
            </a:r>
          </a:p>
        </p:txBody>
      </p:sp>
      <p:pic>
        <p:nvPicPr>
          <p:cNvPr id="2" name="Picture 11" descr="EDB811-Lyciasalamandra luschani">
            <a:extLst>
              <a:ext uri="{FF2B5EF4-FFF2-40B4-BE49-F238E27FC236}">
                <a16:creationId xmlns:a16="http://schemas.microsoft.com/office/drawing/2014/main" id="{DE2AFEB2-4532-6AD2-EBE6-D5163EE2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741738"/>
            <a:ext cx="45720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">
            <a:extLst>
              <a:ext uri="{FF2B5EF4-FFF2-40B4-BE49-F238E27FC236}">
                <a16:creationId xmlns:a16="http://schemas.microsoft.com/office/drawing/2014/main" id="{0093057B-1865-2EC4-5DF4-6292A637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700" y="6223000"/>
            <a:ext cx="287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</a:rPr>
              <a:t>Lyciasalamandra luschani</a:t>
            </a:r>
            <a:endParaRPr lang="en-US" altLang="en-US" sz="1200">
              <a:solidFill>
                <a:srgbClr val="000000"/>
              </a:solidFill>
              <a:latin typeface="Lucida Grande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18A329C-2982-2DD4-0F75-94194CA36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38" y="129753"/>
            <a:ext cx="3895161" cy="292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39687" y="342611"/>
            <a:ext cx="2940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Salamandridae</a:t>
            </a:r>
            <a:endParaRPr lang="en-US" altLang="en-US" sz="1800" dirty="0"/>
          </a:p>
        </p:txBody>
      </p:sp>
      <p:pic>
        <p:nvPicPr>
          <p:cNvPr id="4" name="Picture 5" descr="EDB119-Notophthalmus viridescens">
            <a:extLst>
              <a:ext uri="{FF2B5EF4-FFF2-40B4-BE49-F238E27FC236}">
                <a16:creationId xmlns:a16="http://schemas.microsoft.com/office/drawing/2014/main" id="{AEDF2096-4EF8-8DF9-C3DB-0D1E16C8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6814"/>
            <a:ext cx="4648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EDB123-Notophthalmus viridescens">
            <a:extLst>
              <a:ext uri="{FF2B5EF4-FFF2-40B4-BE49-F238E27FC236}">
                <a16:creationId xmlns:a16="http://schemas.microsoft.com/office/drawing/2014/main" id="{006375B5-3F29-40E1-F45C-29E1CA61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46800" r="12895" b="11929"/>
          <a:stretch>
            <a:fillRect/>
          </a:stretch>
        </p:blipFill>
        <p:spPr bwMode="auto">
          <a:xfrm>
            <a:off x="203200" y="4570702"/>
            <a:ext cx="46736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CE1E7983-F7E6-D4C2-8848-7CCBF159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902364"/>
            <a:ext cx="2849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</a:rPr>
              <a:t>Notophthalmus viridescens</a:t>
            </a:r>
          </a:p>
        </p:txBody>
      </p:sp>
      <p:pic>
        <p:nvPicPr>
          <p:cNvPr id="7" name="Picture 7" descr="EDB106-Taricha granulosa">
            <a:extLst>
              <a:ext uri="{FF2B5EF4-FFF2-40B4-BE49-F238E27FC236}">
                <a16:creationId xmlns:a16="http://schemas.microsoft.com/office/drawing/2014/main" id="{F7E4E394-4052-5C86-5B58-A431D009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7719" r="5347" b="7912"/>
          <a:stretch>
            <a:fillRect/>
          </a:stretch>
        </p:blipFill>
        <p:spPr bwMode="auto">
          <a:xfrm>
            <a:off x="5029200" y="939799"/>
            <a:ext cx="7010400" cy="45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CE773F79-3120-C8A9-1A29-1967D84C0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5549395"/>
            <a:ext cx="35124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 dirty="0" err="1"/>
              <a:t>Taricha</a:t>
            </a:r>
            <a:r>
              <a:rPr lang="en-US" altLang="en-US" sz="1600" b="1" i="1" dirty="0"/>
              <a:t> granulosa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94273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697038" y="14288"/>
            <a:ext cx="8832850" cy="823912"/>
          </a:xfrm>
        </p:spPr>
        <p:txBody>
          <a:bodyPr/>
          <a:lstStyle/>
          <a:p>
            <a:r>
              <a:rPr lang="en-US" altLang="en-US" sz="3400"/>
              <a:t>Salamandridae: “Modern European Newts”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8200"/>
            <a:ext cx="916781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3352800" y="5943600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Triturus cristatus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133600" y="59436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(from Pough, et al., 2004)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943210" y="838200"/>
            <a:ext cx="23807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/>
              <a:t>Proteidae</a:t>
            </a:r>
            <a:endParaRPr lang="en-US" altLang="en-US" sz="2400" dirty="0"/>
          </a:p>
        </p:txBody>
      </p:sp>
      <p:pic>
        <p:nvPicPr>
          <p:cNvPr id="73732" name="Picture 4" descr="Prote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0"/>
            <a:ext cx="461645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1"/>
          <p:cNvSpPr txBox="1">
            <a:spLocks noChangeArrowheads="1"/>
          </p:cNvSpPr>
          <p:nvPr/>
        </p:nvSpPr>
        <p:spPr bwMode="auto">
          <a:xfrm>
            <a:off x="609600" y="1762948"/>
            <a:ext cx="3581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dirty="0"/>
              <a:t>Synapomorphies: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Gills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Aquatic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Large caudal fin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Maxillary bones (part of upper jaw) absent</a:t>
            </a:r>
          </a:p>
        </p:txBody>
      </p:sp>
      <p:pic>
        <p:nvPicPr>
          <p:cNvPr id="2" name="Picture 4" descr="Copy of Necturus_lewisi">
            <a:extLst>
              <a:ext uri="{FF2B5EF4-FFF2-40B4-BE49-F238E27FC236}">
                <a16:creationId xmlns:a16="http://schemas.microsoft.com/office/drawing/2014/main" id="{51D28C2F-FBD0-5CE1-191F-8EC99482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" y="4064000"/>
            <a:ext cx="488156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http://digimorph.org/specimens/Necturus_maculosus/mudpuppy.jpg">
            <a:extLst>
              <a:ext uri="{FF2B5EF4-FFF2-40B4-BE49-F238E27FC236}">
                <a16:creationId xmlns:a16="http://schemas.microsoft.com/office/drawing/2014/main" id="{8D0ECD4B-3468-4288-3E7A-4CBA9336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64000"/>
            <a:ext cx="431641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13F6C7B-E91B-4FD8-65D1-7BD833207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6354732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/>
              <a:t>Necturus</a:t>
            </a:r>
            <a:r>
              <a:rPr lang="en-US" altLang="en-US" sz="1800" i="1" dirty="0"/>
              <a:t> </a:t>
            </a:r>
            <a:r>
              <a:rPr lang="en-US" altLang="en-US" sz="1800" i="1" dirty="0" err="1"/>
              <a:t>lewisi</a:t>
            </a:r>
            <a:endParaRPr lang="en-US" altLang="en-US" sz="18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D4D5C4B-647B-C88D-EC73-14A1A46D5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6380132"/>
            <a:ext cx="2274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FFFF00"/>
                </a:solidFill>
              </a:rPr>
              <a:t>Necturus maculosus</a:t>
            </a:r>
            <a:endParaRPr lang="en-US" altLang="en-US"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84987" y="485200"/>
            <a:ext cx="3259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Rhyacotritonidae</a:t>
            </a:r>
            <a:endParaRPr lang="en-US" altLang="en-US" sz="1800" dirty="0"/>
          </a:p>
        </p:txBody>
      </p:sp>
      <p:pic>
        <p:nvPicPr>
          <p:cNvPr id="77828" name="Picture 4" descr="Cryptobranchidae-Rhyacotritonidae ma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2849" r="40630" b="58307"/>
          <a:stretch>
            <a:fillRect/>
          </a:stretch>
        </p:blipFill>
        <p:spPr bwMode="auto">
          <a:xfrm>
            <a:off x="5326064" y="411164"/>
            <a:ext cx="5189537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8A7673D-A21E-41E5-61BD-BCD9DA3E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7" y="1981200"/>
            <a:ext cx="3667125" cy="275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6D753C7D-1C33-9AB9-F78D-5AB9A13F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41020"/>
            <a:ext cx="2498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/>
              <a:t>Rhyacotriton olympicus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0A4A4-5F2B-9E68-51BC-8796C4BF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9" b="4166"/>
          <a:stretch>
            <a:fillRect/>
          </a:stretch>
        </p:blipFill>
        <p:spPr bwMode="auto">
          <a:xfrm>
            <a:off x="2514600" y="4380430"/>
            <a:ext cx="3113087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28600" y="193676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Amphiumidae</a:t>
            </a:r>
            <a:endParaRPr lang="en-US" altLang="en-US" sz="1800" dirty="0"/>
          </a:p>
        </p:txBody>
      </p:sp>
      <p:pic>
        <p:nvPicPr>
          <p:cNvPr id="80900" name="Picture 4" descr="Amphiumidae-Dicamptodont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6" t="10349" r="2528" b="21260"/>
          <a:stretch>
            <a:fillRect/>
          </a:stretch>
        </p:blipFill>
        <p:spPr bwMode="auto">
          <a:xfrm>
            <a:off x="838200" y="1101725"/>
            <a:ext cx="520769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opy of Amphiuma">
            <a:extLst>
              <a:ext uri="{FF2B5EF4-FFF2-40B4-BE49-F238E27FC236}">
                <a16:creationId xmlns:a16="http://schemas.microsoft.com/office/drawing/2014/main" id="{E89AAF90-2485-D0D9-6EC6-6F08AFB4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/>
          <a:stretch>
            <a:fillRect/>
          </a:stretch>
        </p:blipFill>
        <p:spPr bwMode="auto">
          <a:xfrm>
            <a:off x="6045893" y="3382523"/>
            <a:ext cx="6129338" cy="347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EDB061">
            <a:extLst>
              <a:ext uri="{FF2B5EF4-FFF2-40B4-BE49-F238E27FC236}">
                <a16:creationId xmlns:a16="http://schemas.microsoft.com/office/drawing/2014/main" id="{0BE3C0DE-FEAC-757D-FB43-286586A1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5687" r="4945" b="6613"/>
          <a:stretch>
            <a:fillRect/>
          </a:stretch>
        </p:blipFill>
        <p:spPr bwMode="auto">
          <a:xfrm>
            <a:off x="7581006" y="219076"/>
            <a:ext cx="45815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CE2CAEE5-8BA6-5841-A420-F6EE49F18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302419"/>
            <a:ext cx="2484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FFFF00"/>
                </a:solidFill>
                <a:latin typeface="Verdana" panose="020B0604030504040204" pitchFamily="34" charset="0"/>
              </a:rPr>
              <a:t>Amphiuma</a:t>
            </a:r>
            <a:r>
              <a:rPr lang="en-US" altLang="en-US" sz="1800" b="1" i="1" dirty="0">
                <a:solidFill>
                  <a:srgbClr val="FFFF00"/>
                </a:solidFill>
                <a:latin typeface="Verdana" panose="020B0604030504040204" pitchFamily="34" charset="0"/>
              </a:rPr>
              <a:t> means</a:t>
            </a:r>
            <a:endParaRPr lang="en-US" altLang="en-US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533400"/>
          </a:xfrm>
        </p:spPr>
        <p:txBody>
          <a:bodyPr/>
          <a:lstStyle/>
          <a:p>
            <a:r>
              <a:rPr lang="en-US" altLang="en-US" sz="2400"/>
              <a:t>Salamander Families</a:t>
            </a:r>
          </a:p>
        </p:txBody>
      </p:sp>
      <p:sp>
        <p:nvSpPr>
          <p:cNvPr id="83971" name="Rectangle 1027"/>
          <p:cNvSpPr>
            <a:spLocks noChangeArrowheads="1"/>
          </p:cNvSpPr>
          <p:nvPr/>
        </p:nvSpPr>
        <p:spPr bwMode="auto">
          <a:xfrm>
            <a:off x="2209800" y="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2"/>
              </a:solidFill>
            </a:endParaRPr>
          </a:p>
        </p:txBody>
      </p:sp>
      <p:grpSp>
        <p:nvGrpSpPr>
          <p:cNvPr id="83972" name="Group 27675"/>
          <p:cNvGrpSpPr>
            <a:grpSpLocks/>
          </p:cNvGrpSpPr>
          <p:nvPr/>
        </p:nvGrpSpPr>
        <p:grpSpPr bwMode="auto">
          <a:xfrm>
            <a:off x="2438401" y="720726"/>
            <a:ext cx="5668963" cy="5832475"/>
            <a:chOff x="914400" y="720725"/>
            <a:chExt cx="5668234" cy="5832475"/>
          </a:xfrm>
        </p:grpSpPr>
        <p:sp>
          <p:nvSpPr>
            <p:cNvPr id="83973" name="Text Box 1028"/>
            <p:cNvSpPr txBox="1">
              <a:spLocks noChangeArrowheads="1"/>
            </p:cNvSpPr>
            <p:nvPr/>
          </p:nvSpPr>
          <p:spPr bwMode="auto">
            <a:xfrm>
              <a:off x="4098924" y="1635125"/>
              <a:ext cx="1703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Hynobiidae</a:t>
              </a:r>
              <a:endParaRPr lang="en-US" altLang="en-US" sz="1800"/>
            </a:p>
          </p:txBody>
        </p:sp>
        <p:sp>
          <p:nvSpPr>
            <p:cNvPr id="83974" name="Text Box 1029"/>
            <p:cNvSpPr txBox="1">
              <a:spLocks noChangeArrowheads="1"/>
            </p:cNvSpPr>
            <p:nvPr/>
          </p:nvSpPr>
          <p:spPr bwMode="auto">
            <a:xfrm>
              <a:off x="4114800" y="1177925"/>
              <a:ext cx="23621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Cryptobranchidae</a:t>
              </a:r>
            </a:p>
          </p:txBody>
        </p:sp>
        <p:sp>
          <p:nvSpPr>
            <p:cNvPr id="83975" name="Text Box 1030"/>
            <p:cNvSpPr txBox="1">
              <a:spLocks noChangeArrowheads="1"/>
            </p:cNvSpPr>
            <p:nvPr/>
          </p:nvSpPr>
          <p:spPr bwMode="auto">
            <a:xfrm>
              <a:off x="4114800" y="3813175"/>
              <a:ext cx="13230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Proteidae</a:t>
              </a:r>
            </a:p>
          </p:txBody>
        </p:sp>
        <p:sp>
          <p:nvSpPr>
            <p:cNvPr id="83976" name="Text Box 1031"/>
            <p:cNvSpPr txBox="1">
              <a:spLocks noChangeArrowheads="1"/>
            </p:cNvSpPr>
            <p:nvPr/>
          </p:nvSpPr>
          <p:spPr bwMode="auto">
            <a:xfrm>
              <a:off x="4083049" y="873125"/>
              <a:ext cx="13098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Sirenidae</a:t>
              </a:r>
            </a:p>
          </p:txBody>
        </p:sp>
        <p:sp>
          <p:nvSpPr>
            <p:cNvPr id="83977" name="Text Box 1032"/>
            <p:cNvSpPr txBox="1">
              <a:spLocks noChangeArrowheads="1"/>
            </p:cNvSpPr>
            <p:nvPr/>
          </p:nvSpPr>
          <p:spPr bwMode="auto">
            <a:xfrm>
              <a:off x="4114799" y="2092325"/>
              <a:ext cx="2177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Dicamptodontidae</a:t>
              </a:r>
            </a:p>
          </p:txBody>
        </p:sp>
        <p:sp>
          <p:nvSpPr>
            <p:cNvPr id="83978" name="Text Box 1033"/>
            <p:cNvSpPr txBox="1">
              <a:spLocks noChangeArrowheads="1"/>
            </p:cNvSpPr>
            <p:nvPr/>
          </p:nvSpPr>
          <p:spPr bwMode="auto">
            <a:xfrm>
              <a:off x="4098925" y="2538413"/>
              <a:ext cx="24372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Ambystomatidae</a:t>
              </a:r>
            </a:p>
          </p:txBody>
        </p:sp>
        <p:sp>
          <p:nvSpPr>
            <p:cNvPr id="83979" name="Text Box 1034"/>
            <p:cNvSpPr txBox="1">
              <a:spLocks noChangeArrowheads="1"/>
            </p:cNvSpPr>
            <p:nvPr/>
          </p:nvSpPr>
          <p:spPr bwMode="auto">
            <a:xfrm>
              <a:off x="4114800" y="3235325"/>
              <a:ext cx="21773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Salamandridae</a:t>
              </a:r>
            </a:p>
          </p:txBody>
        </p:sp>
        <p:sp>
          <p:nvSpPr>
            <p:cNvPr id="83980" name="Text Box 1035"/>
            <p:cNvSpPr txBox="1">
              <a:spLocks noChangeArrowheads="1"/>
            </p:cNvSpPr>
            <p:nvPr/>
          </p:nvSpPr>
          <p:spPr bwMode="auto">
            <a:xfrm>
              <a:off x="4114800" y="4651375"/>
              <a:ext cx="24678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Rhyacotritonidae</a:t>
              </a:r>
            </a:p>
          </p:txBody>
        </p:sp>
        <p:sp>
          <p:nvSpPr>
            <p:cNvPr id="83981" name="Text Box 1036"/>
            <p:cNvSpPr txBox="1">
              <a:spLocks noChangeArrowheads="1"/>
            </p:cNvSpPr>
            <p:nvPr/>
          </p:nvSpPr>
          <p:spPr bwMode="auto">
            <a:xfrm>
              <a:off x="4114800" y="5108575"/>
              <a:ext cx="2039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Amphiumidae</a:t>
              </a:r>
            </a:p>
          </p:txBody>
        </p:sp>
        <p:sp>
          <p:nvSpPr>
            <p:cNvPr id="83982" name="Text Box 1037"/>
            <p:cNvSpPr txBox="1">
              <a:spLocks noChangeArrowheads="1"/>
            </p:cNvSpPr>
            <p:nvPr/>
          </p:nvSpPr>
          <p:spPr bwMode="auto">
            <a:xfrm>
              <a:off x="4114799" y="5854701"/>
              <a:ext cx="2207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</a:rPr>
                <a:t>Plethodontidae</a:t>
              </a:r>
            </a:p>
          </p:txBody>
        </p:sp>
        <p:sp>
          <p:nvSpPr>
            <p:cNvPr id="83983" name="Text Box 1039"/>
            <p:cNvSpPr txBox="1">
              <a:spLocks noChangeArrowheads="1"/>
            </p:cNvSpPr>
            <p:nvPr/>
          </p:nvSpPr>
          <p:spPr bwMode="auto">
            <a:xfrm>
              <a:off x="2286000" y="720725"/>
              <a:ext cx="17303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GYMNOPHIONA</a:t>
              </a:r>
            </a:p>
          </p:txBody>
        </p:sp>
        <p:sp>
          <p:nvSpPr>
            <p:cNvPr id="83984" name="Text Box 1040"/>
            <p:cNvSpPr txBox="1">
              <a:spLocks noChangeArrowheads="1"/>
            </p:cNvSpPr>
            <p:nvPr/>
          </p:nvSpPr>
          <p:spPr bwMode="auto">
            <a:xfrm>
              <a:off x="2577465" y="6216650"/>
              <a:ext cx="8953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ANURA</a:t>
              </a:r>
            </a:p>
          </p:txBody>
        </p:sp>
        <p:sp>
          <p:nvSpPr>
            <p:cNvPr id="83985" name="AutoShape 1046"/>
            <p:cNvSpPr>
              <a:spLocks noChangeAspect="1" noChangeArrowheads="1" noTextEdit="1"/>
            </p:cNvSpPr>
            <p:nvPr/>
          </p:nvSpPr>
          <p:spPr bwMode="auto">
            <a:xfrm>
              <a:off x="1371600" y="873125"/>
              <a:ext cx="2806700" cy="554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Line 1048"/>
            <p:cNvSpPr>
              <a:spLocks noChangeShapeType="1"/>
            </p:cNvSpPr>
            <p:nvPr/>
          </p:nvSpPr>
          <p:spPr bwMode="auto">
            <a:xfrm>
              <a:off x="1371600" y="27273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7" name="Line 1049"/>
            <p:cNvSpPr>
              <a:spLocks noChangeShapeType="1"/>
            </p:cNvSpPr>
            <p:nvPr/>
          </p:nvSpPr>
          <p:spPr bwMode="auto">
            <a:xfrm>
              <a:off x="1854200" y="1584325"/>
              <a:ext cx="0" cy="22860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8" name="Line 1050"/>
            <p:cNvSpPr>
              <a:spLocks noChangeShapeType="1"/>
            </p:cNvSpPr>
            <p:nvPr/>
          </p:nvSpPr>
          <p:spPr bwMode="auto">
            <a:xfrm>
              <a:off x="1854200" y="1584325"/>
              <a:ext cx="18288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9" name="Line 1051"/>
            <p:cNvSpPr>
              <a:spLocks noChangeShapeType="1"/>
            </p:cNvSpPr>
            <p:nvPr/>
          </p:nvSpPr>
          <p:spPr bwMode="auto">
            <a:xfrm>
              <a:off x="1854200" y="38703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0" name="Line 1052"/>
            <p:cNvSpPr>
              <a:spLocks noChangeShapeType="1"/>
            </p:cNvSpPr>
            <p:nvPr/>
          </p:nvSpPr>
          <p:spPr bwMode="auto">
            <a:xfrm>
              <a:off x="2082800" y="2955925"/>
              <a:ext cx="0" cy="16002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1" name="Line 1053"/>
            <p:cNvSpPr>
              <a:spLocks noChangeShapeType="1"/>
            </p:cNvSpPr>
            <p:nvPr/>
          </p:nvSpPr>
          <p:spPr bwMode="auto">
            <a:xfrm>
              <a:off x="2082800" y="2955925"/>
              <a:ext cx="914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2" name="Line 1054"/>
            <p:cNvSpPr>
              <a:spLocks noChangeShapeType="1"/>
            </p:cNvSpPr>
            <p:nvPr/>
          </p:nvSpPr>
          <p:spPr bwMode="auto">
            <a:xfrm>
              <a:off x="2997200" y="2498725"/>
              <a:ext cx="0" cy="925512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3" name="Line 1055"/>
            <p:cNvSpPr>
              <a:spLocks noChangeShapeType="1"/>
            </p:cNvSpPr>
            <p:nvPr/>
          </p:nvSpPr>
          <p:spPr bwMode="auto">
            <a:xfrm>
              <a:off x="3683000" y="1355725"/>
              <a:ext cx="0" cy="4572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4" name="Line 1056"/>
            <p:cNvSpPr>
              <a:spLocks noChangeShapeType="1"/>
            </p:cNvSpPr>
            <p:nvPr/>
          </p:nvSpPr>
          <p:spPr bwMode="auto">
            <a:xfrm>
              <a:off x="3683000" y="1355725"/>
              <a:ext cx="457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5" name="Line 1057"/>
            <p:cNvSpPr>
              <a:spLocks noChangeShapeType="1"/>
            </p:cNvSpPr>
            <p:nvPr/>
          </p:nvSpPr>
          <p:spPr bwMode="auto">
            <a:xfrm>
              <a:off x="3683000" y="1812925"/>
              <a:ext cx="457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6" name="Line 1058"/>
            <p:cNvSpPr>
              <a:spLocks noChangeShapeType="1"/>
            </p:cNvSpPr>
            <p:nvPr/>
          </p:nvSpPr>
          <p:spPr bwMode="auto">
            <a:xfrm>
              <a:off x="2997200" y="2498725"/>
              <a:ext cx="457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7" name="Line 1059"/>
            <p:cNvSpPr>
              <a:spLocks noChangeShapeType="1"/>
            </p:cNvSpPr>
            <p:nvPr/>
          </p:nvSpPr>
          <p:spPr bwMode="auto">
            <a:xfrm>
              <a:off x="3454400" y="2270125"/>
              <a:ext cx="0" cy="4572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8" name="Line 1060"/>
            <p:cNvSpPr>
              <a:spLocks noChangeShapeType="1"/>
            </p:cNvSpPr>
            <p:nvPr/>
          </p:nvSpPr>
          <p:spPr bwMode="auto">
            <a:xfrm>
              <a:off x="3454400" y="2270125"/>
              <a:ext cx="6858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9" name="Line 1061"/>
            <p:cNvSpPr>
              <a:spLocks noChangeShapeType="1"/>
            </p:cNvSpPr>
            <p:nvPr/>
          </p:nvSpPr>
          <p:spPr bwMode="auto">
            <a:xfrm>
              <a:off x="3454400" y="2727325"/>
              <a:ext cx="6858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0" name="Line 1068"/>
            <p:cNvSpPr>
              <a:spLocks noChangeShapeType="1"/>
            </p:cNvSpPr>
            <p:nvPr/>
          </p:nvSpPr>
          <p:spPr bwMode="auto">
            <a:xfrm>
              <a:off x="2997200" y="3424237"/>
              <a:ext cx="113665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1" name="Line 1069"/>
            <p:cNvSpPr>
              <a:spLocks noChangeShapeType="1"/>
            </p:cNvSpPr>
            <p:nvPr/>
          </p:nvSpPr>
          <p:spPr bwMode="auto">
            <a:xfrm>
              <a:off x="2082800" y="4556125"/>
              <a:ext cx="279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2" name="Line 1070"/>
            <p:cNvSpPr>
              <a:spLocks noChangeShapeType="1"/>
            </p:cNvSpPr>
            <p:nvPr/>
          </p:nvSpPr>
          <p:spPr bwMode="auto">
            <a:xfrm>
              <a:off x="2692400" y="4840287"/>
              <a:ext cx="0" cy="9144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3" name="Line 1071"/>
            <p:cNvSpPr>
              <a:spLocks noChangeShapeType="1"/>
            </p:cNvSpPr>
            <p:nvPr/>
          </p:nvSpPr>
          <p:spPr bwMode="auto">
            <a:xfrm>
              <a:off x="2692400" y="4840287"/>
              <a:ext cx="1422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4" name="Line 1072"/>
            <p:cNvSpPr>
              <a:spLocks noChangeShapeType="1"/>
            </p:cNvSpPr>
            <p:nvPr/>
          </p:nvSpPr>
          <p:spPr bwMode="auto">
            <a:xfrm>
              <a:off x="2692400" y="5754687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5" name="Line 1073"/>
            <p:cNvSpPr>
              <a:spLocks noChangeShapeType="1"/>
            </p:cNvSpPr>
            <p:nvPr/>
          </p:nvSpPr>
          <p:spPr bwMode="auto">
            <a:xfrm>
              <a:off x="2921000" y="5297488"/>
              <a:ext cx="0" cy="725488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6" name="Line 1074"/>
            <p:cNvSpPr>
              <a:spLocks noChangeShapeType="1"/>
            </p:cNvSpPr>
            <p:nvPr/>
          </p:nvSpPr>
          <p:spPr bwMode="auto">
            <a:xfrm>
              <a:off x="2921000" y="5297486"/>
              <a:ext cx="1193801" cy="1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7" name="Line 1075"/>
            <p:cNvSpPr>
              <a:spLocks noChangeShapeType="1"/>
            </p:cNvSpPr>
            <p:nvPr/>
          </p:nvSpPr>
          <p:spPr bwMode="auto">
            <a:xfrm>
              <a:off x="2921000" y="6022974"/>
              <a:ext cx="1193801" cy="1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8" name="Line 1076"/>
            <p:cNvSpPr>
              <a:spLocks noChangeShapeType="1"/>
            </p:cNvSpPr>
            <p:nvPr/>
          </p:nvSpPr>
          <p:spPr bwMode="auto">
            <a:xfrm>
              <a:off x="1371600" y="2727325"/>
              <a:ext cx="0" cy="36576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9" name="Line 1077"/>
            <p:cNvSpPr>
              <a:spLocks noChangeShapeType="1"/>
            </p:cNvSpPr>
            <p:nvPr/>
          </p:nvSpPr>
          <p:spPr bwMode="auto">
            <a:xfrm>
              <a:off x="1371600" y="6384925"/>
              <a:ext cx="11430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0" name="Line 1078"/>
            <p:cNvSpPr>
              <a:spLocks noChangeShapeType="1"/>
            </p:cNvSpPr>
            <p:nvPr/>
          </p:nvSpPr>
          <p:spPr bwMode="auto">
            <a:xfrm flipH="1">
              <a:off x="1143000" y="34131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1" name="Line 1079"/>
            <p:cNvSpPr>
              <a:spLocks noChangeShapeType="1"/>
            </p:cNvSpPr>
            <p:nvPr/>
          </p:nvSpPr>
          <p:spPr bwMode="auto">
            <a:xfrm flipV="1">
              <a:off x="1143000" y="898525"/>
              <a:ext cx="0" cy="25146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2" name="Line 1080"/>
            <p:cNvSpPr>
              <a:spLocks noChangeShapeType="1"/>
            </p:cNvSpPr>
            <p:nvPr/>
          </p:nvSpPr>
          <p:spPr bwMode="auto">
            <a:xfrm>
              <a:off x="1143000" y="898525"/>
              <a:ext cx="11684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3" name="Line 1049"/>
            <p:cNvSpPr>
              <a:spLocks noChangeShapeType="1"/>
            </p:cNvSpPr>
            <p:nvPr/>
          </p:nvSpPr>
          <p:spPr bwMode="auto">
            <a:xfrm>
              <a:off x="1600200" y="1101725"/>
              <a:ext cx="0" cy="20574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4" name="Line 1050"/>
            <p:cNvSpPr>
              <a:spLocks noChangeShapeType="1"/>
            </p:cNvSpPr>
            <p:nvPr/>
          </p:nvSpPr>
          <p:spPr bwMode="auto">
            <a:xfrm>
              <a:off x="1600200" y="1101725"/>
              <a:ext cx="25400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5" name="Line 1051"/>
            <p:cNvSpPr>
              <a:spLocks noChangeShapeType="1"/>
            </p:cNvSpPr>
            <p:nvPr/>
          </p:nvSpPr>
          <p:spPr bwMode="auto">
            <a:xfrm>
              <a:off x="1600200" y="3159125"/>
              <a:ext cx="2540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6" name="Line 1078"/>
            <p:cNvSpPr>
              <a:spLocks noChangeShapeType="1"/>
            </p:cNvSpPr>
            <p:nvPr/>
          </p:nvSpPr>
          <p:spPr bwMode="auto">
            <a:xfrm flipH="1">
              <a:off x="914400" y="2168525"/>
              <a:ext cx="2286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7" name="Line 1070"/>
            <p:cNvSpPr>
              <a:spLocks noChangeShapeType="1"/>
            </p:cNvSpPr>
            <p:nvPr/>
          </p:nvSpPr>
          <p:spPr bwMode="auto">
            <a:xfrm>
              <a:off x="2362200" y="3997325"/>
              <a:ext cx="0" cy="139700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8" name="Line 1071"/>
            <p:cNvSpPr>
              <a:spLocks noChangeShapeType="1"/>
            </p:cNvSpPr>
            <p:nvPr/>
          </p:nvSpPr>
          <p:spPr bwMode="auto">
            <a:xfrm>
              <a:off x="2362200" y="3997325"/>
              <a:ext cx="177165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9" name="Line 1069"/>
            <p:cNvSpPr>
              <a:spLocks noChangeShapeType="1"/>
            </p:cNvSpPr>
            <p:nvPr/>
          </p:nvSpPr>
          <p:spPr bwMode="auto">
            <a:xfrm>
              <a:off x="2362200" y="5387339"/>
              <a:ext cx="330200" cy="0"/>
            </a:xfrm>
            <a:prstGeom prst="line">
              <a:avLst/>
            </a:prstGeom>
            <a:noFill/>
            <a:ln w="2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3"/>
          <p:cNvSpPr>
            <a:spLocks noChangeArrowheads="1"/>
          </p:cNvSpPr>
          <p:nvPr/>
        </p:nvSpPr>
        <p:spPr bwMode="auto">
          <a:xfrm>
            <a:off x="868361" y="1392238"/>
            <a:ext cx="7191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 dirty="0">
                <a:solidFill>
                  <a:srgbClr val="3F3FE1"/>
                </a:solidFill>
              </a:rPr>
              <a:t>3.</a:t>
            </a: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533400" y="495511"/>
            <a:ext cx="7872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Lissamphibia Synapomorphies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630363" y="1600200"/>
            <a:ext cx="53800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Fat bodies develop from germinal ridge (gonad cells)</a:t>
            </a: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868361" y="3197225"/>
            <a:ext cx="7191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 dirty="0">
                <a:solidFill>
                  <a:srgbClr val="3F3FE1"/>
                </a:solidFill>
              </a:rPr>
              <a:t>4.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1630362" y="3428999"/>
            <a:ext cx="35810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Two types of glands</a:t>
            </a:r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15562" r="42062" b="12575"/>
          <a:stretch>
            <a:fillRect/>
          </a:stretch>
        </p:blipFill>
        <p:spPr bwMode="auto">
          <a:xfrm>
            <a:off x="7834533" y="1981200"/>
            <a:ext cx="4340644" cy="474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/>
          <a:stretch>
            <a:fillRect/>
          </a:stretch>
        </p:blipFill>
        <p:spPr bwMode="auto">
          <a:xfrm>
            <a:off x="2590801" y="4149591"/>
            <a:ext cx="4725988" cy="269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12276" r="33754" b="31883"/>
          <a:stretch>
            <a:fillRect/>
          </a:stretch>
        </p:blipFill>
        <p:spPr bwMode="auto">
          <a:xfrm>
            <a:off x="1600200" y="1447801"/>
            <a:ext cx="5562600" cy="511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1" y="1981200"/>
            <a:ext cx="322897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TextBox 1"/>
          <p:cNvSpPr txBox="1">
            <a:spLocks noChangeArrowheads="1"/>
          </p:cNvSpPr>
          <p:nvPr/>
        </p:nvSpPr>
        <p:spPr bwMode="auto">
          <a:xfrm>
            <a:off x="4191001" y="409576"/>
            <a:ext cx="3775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Synapomorphies</a:t>
            </a:r>
          </a:p>
        </p:txBody>
      </p:sp>
      <p:sp>
        <p:nvSpPr>
          <p:cNvPr id="84997" name="TextBox 2"/>
          <p:cNvSpPr txBox="1">
            <a:spLocks noChangeArrowheads="1"/>
          </p:cNvSpPr>
          <p:nvPr/>
        </p:nvSpPr>
        <p:spPr bwMode="auto">
          <a:xfrm>
            <a:off x="7319964" y="6016626"/>
            <a:ext cx="3195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From: Duellman and Trueb, 1986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1" y="1532069"/>
            <a:ext cx="7073899" cy="532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39825"/>
            <a:ext cx="458045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0" name="TextBox 3"/>
          <p:cNvSpPr txBox="1">
            <a:spLocks noChangeArrowheads="1"/>
          </p:cNvSpPr>
          <p:nvPr/>
        </p:nvSpPr>
        <p:spPr bwMode="auto">
          <a:xfrm>
            <a:off x="4114801" y="409576"/>
            <a:ext cx="387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Tongue Projection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2286000" y="6259514"/>
            <a:ext cx="280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(from Pough, et al., 2004)</a:t>
            </a:r>
          </a:p>
        </p:txBody>
      </p:sp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2276495" y="533401"/>
            <a:ext cx="291778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Distribution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/>
              <a:t>Plethodontidae</a:t>
            </a:r>
            <a:endParaRPr lang="en-US" altLang="en-US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7A01"/>
                </a:solidFill>
              </a:rPr>
              <a:t>Thoughts?</a:t>
            </a:r>
          </a:p>
        </p:txBody>
      </p:sp>
      <p:pic>
        <p:nvPicPr>
          <p:cNvPr id="87044" name="Picture 6" descr="Plethodont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-163217"/>
            <a:ext cx="5029201" cy="7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"/>
          <p:cNvSpPr txBox="1">
            <a:spLocks noChangeArrowheads="1"/>
          </p:cNvSpPr>
          <p:nvPr/>
        </p:nvSpPr>
        <p:spPr bwMode="auto">
          <a:xfrm>
            <a:off x="304800" y="2057400"/>
            <a:ext cx="5791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Thought to originate from Appalachian mountains (stream)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Age of clades suggested disbursed from E to W US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Major radiations in central and South America &amp; western US – </a:t>
            </a:r>
            <a:r>
              <a:rPr lang="en-US" altLang="en-US" sz="2400" dirty="0">
                <a:solidFill>
                  <a:srgbClr val="FF7A01"/>
                </a:solidFill>
              </a:rPr>
              <a:t>How?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How do we explain the population in Europe?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0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6" y="2439989"/>
            <a:ext cx="91916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1"/>
          <p:cNvSpPr txBox="1">
            <a:spLocks noChangeArrowheads="1"/>
          </p:cNvSpPr>
          <p:nvPr/>
        </p:nvSpPr>
        <p:spPr bwMode="auto">
          <a:xfrm>
            <a:off x="3449638" y="228601"/>
            <a:ext cx="523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Plethodon Biogeography</a:t>
            </a:r>
          </a:p>
        </p:txBody>
      </p:sp>
      <p:sp>
        <p:nvSpPr>
          <p:cNvPr id="3" name="5-Point Star 2"/>
          <p:cNvSpPr/>
          <p:nvPr/>
        </p:nvSpPr>
        <p:spPr bwMode="auto">
          <a:xfrm>
            <a:off x="3505200" y="3733800"/>
            <a:ext cx="152400" cy="1524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>
              <a:ea typeface="ＭＳ Ｐゴシック" pitchFamily="1" charset="-128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1"/>
            <a:ext cx="106838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6" y="3376613"/>
            <a:ext cx="52546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638800" y="2947988"/>
            <a:ext cx="304800" cy="785812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7869" flipH="1">
            <a:off x="2939257" y="3861594"/>
            <a:ext cx="5270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87639"/>
            <a:ext cx="8382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8686800" y="2994025"/>
            <a:ext cx="19812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flipH="1">
            <a:off x="6096000" y="3006726"/>
            <a:ext cx="2362200" cy="46672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4434">
            <a:off x="4934744" y="2623344"/>
            <a:ext cx="1106488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3351213"/>
            <a:ext cx="44767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Box 1"/>
          <p:cNvSpPr txBox="1">
            <a:spLocks noChangeArrowheads="1"/>
          </p:cNvSpPr>
          <p:nvPr/>
        </p:nvSpPr>
        <p:spPr bwMode="auto">
          <a:xfrm>
            <a:off x="3276601" y="3059114"/>
            <a:ext cx="199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Karsenia koreana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5"/>
          <a:stretch>
            <a:fillRect/>
          </a:stretch>
        </p:blipFill>
        <p:spPr bwMode="auto">
          <a:xfrm>
            <a:off x="7315200" y="-17463"/>
            <a:ext cx="3352800" cy="338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45464" y="4973639"/>
            <a:ext cx="22621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Min et al. 2005. Nature</a:t>
            </a:r>
          </a:p>
        </p:txBody>
      </p:sp>
      <p:sp>
        <p:nvSpPr>
          <p:cNvPr id="89094" name="TextBox 2"/>
          <p:cNvSpPr txBox="1">
            <a:spLocks noChangeArrowheads="1"/>
          </p:cNvSpPr>
          <p:nvPr/>
        </p:nvSpPr>
        <p:spPr bwMode="auto">
          <a:xfrm>
            <a:off x="2743200" y="965200"/>
            <a:ext cx="259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New Species from Korea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525838" y="76200"/>
            <a:ext cx="5084762" cy="838200"/>
          </a:xfrm>
        </p:spPr>
        <p:txBody>
          <a:bodyPr/>
          <a:lstStyle/>
          <a:p>
            <a:r>
              <a:rPr lang="en-US" altLang="en-US" b="1" dirty="0"/>
              <a:t>Anura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73" y="920496"/>
            <a:ext cx="91440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16" name="Group 19"/>
          <p:cNvGrpSpPr>
            <a:grpSpLocks/>
          </p:cNvGrpSpPr>
          <p:nvPr/>
        </p:nvGrpSpPr>
        <p:grpSpPr bwMode="auto">
          <a:xfrm>
            <a:off x="3429001" y="5334000"/>
            <a:ext cx="5021263" cy="1371600"/>
            <a:chOff x="1143000" y="1372937"/>
            <a:chExt cx="7353979" cy="3919282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4495800" y="3048000"/>
              <a:ext cx="182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1143000" y="2743200"/>
              <a:ext cx="2667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auto">
            <a:xfrm rot="5400000" flipH="1">
              <a:off x="2819400" y="2895600"/>
              <a:ext cx="198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rot="5400000" flipH="1">
              <a:off x="3581400" y="3962400"/>
              <a:ext cx="182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10"/>
            <p:cNvSpPr>
              <a:spLocks noChangeShapeType="1"/>
            </p:cNvSpPr>
            <p:nvPr/>
          </p:nvSpPr>
          <p:spPr bwMode="auto">
            <a:xfrm>
              <a:off x="4495800" y="4876800"/>
              <a:ext cx="182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1"/>
            <p:cNvSpPr>
              <a:spLocks noChangeShapeType="1"/>
            </p:cNvSpPr>
            <p:nvPr/>
          </p:nvSpPr>
          <p:spPr bwMode="auto">
            <a:xfrm>
              <a:off x="3810000" y="38862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2"/>
            <p:cNvSpPr>
              <a:spLocks noChangeShapeType="1"/>
            </p:cNvSpPr>
            <p:nvPr/>
          </p:nvSpPr>
          <p:spPr bwMode="auto">
            <a:xfrm>
              <a:off x="3810000" y="1905000"/>
              <a:ext cx="2514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3"/>
            <p:cNvSpPr txBox="1">
              <a:spLocks noChangeArrowheads="1"/>
            </p:cNvSpPr>
            <p:nvPr/>
          </p:nvSpPr>
          <p:spPr bwMode="auto">
            <a:xfrm>
              <a:off x="6388249" y="1372937"/>
              <a:ext cx="2108730" cy="96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Gymnophiona</a:t>
              </a:r>
            </a:p>
          </p:txBody>
        </p:sp>
        <p:sp>
          <p:nvSpPr>
            <p:cNvPr id="13325" name="Text Box 14"/>
            <p:cNvSpPr txBox="1">
              <a:spLocks noChangeArrowheads="1"/>
            </p:cNvSpPr>
            <p:nvPr/>
          </p:nvSpPr>
          <p:spPr bwMode="auto">
            <a:xfrm>
              <a:off x="6388249" y="2588969"/>
              <a:ext cx="1300360" cy="96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Urodela</a:t>
              </a:r>
            </a:p>
          </p:txBody>
        </p:sp>
        <p:sp>
          <p:nvSpPr>
            <p:cNvPr id="13326" name="Text Box 15"/>
            <p:cNvSpPr txBox="1">
              <a:spLocks noChangeArrowheads="1"/>
            </p:cNvSpPr>
            <p:nvPr/>
          </p:nvSpPr>
          <p:spPr bwMode="auto">
            <a:xfrm>
              <a:off x="6371790" y="4324817"/>
              <a:ext cx="1132469" cy="96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</a:rPr>
                <a:t>Anura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91E2792-B2DD-E5AF-3905-997BE916E854}"/>
              </a:ext>
            </a:extLst>
          </p:cNvPr>
          <p:cNvSpPr txBox="1"/>
          <p:nvPr/>
        </p:nvSpPr>
        <p:spPr>
          <a:xfrm>
            <a:off x="174771" y="4028539"/>
            <a:ext cx="4324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A01"/>
                </a:solidFill>
              </a:rPr>
              <a:t>What do you think about frog distribution compared to salamanders?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8AC0-298B-5ED6-0DAF-E84764D32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CC6F705A-05EE-D252-86F2-8A92E9A4F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/>
          <a:stretch>
            <a:fillRect/>
          </a:stretch>
        </p:blipFill>
        <p:spPr>
          <a:xfrm>
            <a:off x="305212" y="50292"/>
            <a:ext cx="11581576" cy="67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85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7074" y="176213"/>
            <a:ext cx="3886200" cy="838200"/>
          </a:xfrm>
        </p:spPr>
        <p:txBody>
          <a:bodyPr/>
          <a:lstStyle/>
          <a:p>
            <a:r>
              <a:rPr lang="en-US" altLang="en-US" sz="3200" b="1" dirty="0"/>
              <a:t>Synapomorphies</a:t>
            </a:r>
            <a:endParaRPr lang="en-US" altLang="en-US" sz="2400" dirty="0"/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901949" y="1258889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Lithobates palustris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748507"/>
            <a:ext cx="281940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6" y="3678238"/>
            <a:ext cx="2535238" cy="28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90974"/>
            <a:ext cx="3330574" cy="27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00" y="199232"/>
            <a:ext cx="27686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7" name="TextBox 1"/>
          <p:cNvSpPr txBox="1">
            <a:spLocks noChangeArrowheads="1"/>
          </p:cNvSpPr>
          <p:nvPr/>
        </p:nvSpPr>
        <p:spPr bwMode="auto">
          <a:xfrm>
            <a:off x="11734800" y="1628776"/>
            <a:ext cx="139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BFC81-82A5-70C4-962D-4C44EC134DFF}"/>
              </a:ext>
            </a:extLst>
          </p:cNvPr>
          <p:cNvSpPr txBox="1"/>
          <p:nvPr/>
        </p:nvSpPr>
        <p:spPr>
          <a:xfrm>
            <a:off x="457200" y="1443832"/>
            <a:ext cx="5867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arabicPeriod"/>
            </a:pPr>
            <a:r>
              <a:rPr lang="en-US" sz="2400" dirty="0"/>
              <a:t>No tail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Head and trunk fused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Caudal vertebrae fused into urostyle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9 or less vertebrae (most 8)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Hind limbs longer than fore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Fused limb bones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Functional middle ear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True larynx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Tongue attached anteriorly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External fertilization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No teeth on lower jaw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400" dirty="0"/>
              <a:t>Tadpoles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Anuran Skeleton</a:t>
            </a:r>
          </a:p>
        </p:txBody>
      </p:sp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1752600" y="914400"/>
            <a:ext cx="8686800" cy="5867400"/>
            <a:chOff x="914400" y="1447800"/>
            <a:chExt cx="7315200" cy="4986338"/>
          </a:xfrm>
        </p:grpSpPr>
        <p:pic>
          <p:nvPicPr>
            <p:cNvPr id="15364" name="Picture 5" descr="G01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94"/>
            <a:stretch>
              <a:fillRect/>
            </a:stretch>
          </p:blipFill>
          <p:spPr bwMode="auto">
            <a:xfrm>
              <a:off x="914400" y="1447800"/>
              <a:ext cx="7315200" cy="498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Oval 6"/>
            <p:cNvSpPr>
              <a:spLocks noChangeArrowheads="1"/>
            </p:cNvSpPr>
            <p:nvPr/>
          </p:nvSpPr>
          <p:spPr bwMode="auto">
            <a:xfrm>
              <a:off x="1676400" y="2819400"/>
              <a:ext cx="914400" cy="3048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67" name="Oval 8"/>
            <p:cNvSpPr>
              <a:spLocks noChangeArrowheads="1"/>
            </p:cNvSpPr>
            <p:nvPr/>
          </p:nvSpPr>
          <p:spPr bwMode="auto">
            <a:xfrm>
              <a:off x="1524000" y="3962400"/>
              <a:ext cx="1143000" cy="3048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69" name="Oval 6"/>
            <p:cNvSpPr>
              <a:spLocks noChangeArrowheads="1"/>
            </p:cNvSpPr>
            <p:nvPr/>
          </p:nvSpPr>
          <p:spPr bwMode="auto">
            <a:xfrm>
              <a:off x="5334000" y="5145088"/>
              <a:ext cx="1143000" cy="3048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370" name="Oval 7"/>
            <p:cNvSpPr>
              <a:spLocks noChangeArrowheads="1"/>
            </p:cNvSpPr>
            <p:nvPr/>
          </p:nvSpPr>
          <p:spPr bwMode="auto">
            <a:xfrm>
              <a:off x="3200400" y="1498600"/>
              <a:ext cx="1143000" cy="3048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200025"/>
            <a:ext cx="6189664" cy="9906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Tadpoles</a:t>
            </a:r>
            <a:r>
              <a:rPr lang="en-US" altLang="en-US" dirty="0">
                <a:solidFill>
                  <a:srgbClr val="FF7A01"/>
                </a:solidFill>
              </a:rPr>
              <a:t> - goal?</a:t>
            </a:r>
          </a:p>
        </p:txBody>
      </p:sp>
      <p:pic>
        <p:nvPicPr>
          <p:cNvPr id="18435" name="Picture 4" descr="tad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017838"/>
            <a:ext cx="9131300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1" t="5608" r="10168" b="24040"/>
          <a:stretch>
            <a:fillRect/>
          </a:stretch>
        </p:blipFill>
        <p:spPr bwMode="auto">
          <a:xfrm>
            <a:off x="7386638" y="0"/>
            <a:ext cx="330835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4" b="71199"/>
          <a:stretch>
            <a:fillRect/>
          </a:stretch>
        </p:blipFill>
        <p:spPr bwMode="auto">
          <a:xfrm>
            <a:off x="1580521" y="1374775"/>
            <a:ext cx="5749925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1578943" y="13462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solidFill>
                  <a:schemeClr val="bg1"/>
                </a:solidFill>
              </a:rPr>
              <a:t>Megophrys</a:t>
            </a:r>
            <a:r>
              <a:rPr lang="en-US" altLang="en-US" sz="1800" i="1" dirty="0">
                <a:solidFill>
                  <a:schemeClr val="bg1"/>
                </a:solidFill>
              </a:rPr>
              <a:t> </a:t>
            </a:r>
            <a:r>
              <a:rPr lang="en-US" altLang="en-US" sz="1800" i="1" dirty="0" err="1">
                <a:solidFill>
                  <a:schemeClr val="bg1"/>
                </a:solidFill>
              </a:rPr>
              <a:t>nasuta</a:t>
            </a:r>
            <a:endParaRPr lang="en-US" altLang="en-US" sz="1800" i="1" dirty="0">
              <a:solidFill>
                <a:schemeClr val="bg1"/>
              </a:solidFill>
            </a:endParaRP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8967789" y="25908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Ascaphus truei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/>
          <p:cNvSpPr>
            <a:spLocks noChangeArrowheads="1"/>
          </p:cNvSpPr>
          <p:nvPr/>
        </p:nvSpPr>
        <p:spPr bwMode="auto">
          <a:xfrm>
            <a:off x="685799" y="1276259"/>
            <a:ext cx="7191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5.</a:t>
            </a: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2133601" y="304800"/>
            <a:ext cx="7872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Lissamphibia Synapomorphies</a:t>
            </a: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1447800" y="1484222"/>
            <a:ext cx="42211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Green rods in the retina</a:t>
            </a:r>
          </a:p>
        </p:txBody>
      </p:sp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685799" y="1938246"/>
            <a:ext cx="7191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6.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1447800" y="2170022"/>
            <a:ext cx="37068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Levator bulbi muscle</a:t>
            </a:r>
          </a:p>
        </p:txBody>
      </p:sp>
      <p:sp>
        <p:nvSpPr>
          <p:cNvPr id="18439" name="Rectangle 13"/>
          <p:cNvSpPr>
            <a:spLocks noChangeArrowheads="1"/>
          </p:cNvSpPr>
          <p:nvPr/>
        </p:nvSpPr>
        <p:spPr bwMode="auto">
          <a:xfrm>
            <a:off x="685799" y="2624046"/>
            <a:ext cx="7191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7.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1447800" y="2855822"/>
            <a:ext cx="3298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Unique respiration</a:t>
            </a:r>
          </a:p>
        </p:txBody>
      </p: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8" b="31393"/>
          <a:stretch>
            <a:fillRect/>
          </a:stretch>
        </p:blipFill>
        <p:spPr bwMode="auto">
          <a:xfrm>
            <a:off x="2362200" y="4419601"/>
            <a:ext cx="7767638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685799" y="3309846"/>
            <a:ext cx="7191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8.</a:t>
            </a:r>
          </a:p>
        </p:txBody>
      </p:sp>
      <p:sp>
        <p:nvSpPr>
          <p:cNvPr id="18443" name="Rectangle 12"/>
          <p:cNvSpPr>
            <a:spLocks noChangeArrowheads="1"/>
          </p:cNvSpPr>
          <p:nvPr/>
        </p:nvSpPr>
        <p:spPr bwMode="auto">
          <a:xfrm>
            <a:off x="1447800" y="3541622"/>
            <a:ext cx="31972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Short straight ribs</a:t>
            </a:r>
          </a:p>
        </p:txBody>
      </p:sp>
      <p:pic>
        <p:nvPicPr>
          <p:cNvPr id="18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376363"/>
            <a:ext cx="32988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2895600" cy="838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Tadpoles</a:t>
            </a:r>
          </a:p>
        </p:txBody>
      </p:sp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5072868" y="3337719"/>
            <a:ext cx="4016375" cy="4221162"/>
            <a:chOff x="5157627" y="990600"/>
            <a:chExt cx="4016803" cy="4220753"/>
          </a:xfrm>
        </p:grpSpPr>
        <p:pic>
          <p:nvPicPr>
            <p:cNvPr id="163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7" t="10780" r="14763" b="9102"/>
            <a:stretch>
              <a:fillRect/>
            </a:stretch>
          </p:blipFill>
          <p:spPr bwMode="auto">
            <a:xfrm>
              <a:off x="5157627" y="998947"/>
              <a:ext cx="3986373" cy="421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2" name="TextBox 2"/>
            <p:cNvSpPr txBox="1">
              <a:spLocks noChangeArrowheads="1"/>
            </p:cNvSpPr>
            <p:nvPr/>
          </p:nvSpPr>
          <p:spPr bwMode="auto">
            <a:xfrm>
              <a:off x="6553200" y="990600"/>
              <a:ext cx="262123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 err="1"/>
                <a:t>Dendrobates</a:t>
              </a:r>
              <a:r>
                <a:rPr lang="en-US" altLang="en-US" sz="1800" i="1" dirty="0"/>
                <a:t> tinctorius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(cobalt poison dart frog)</a:t>
              </a:r>
            </a:p>
          </p:txBody>
        </p:sp>
      </p:grp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39259" r="11153" b="37656"/>
          <a:stretch>
            <a:fillRect/>
          </a:stretch>
        </p:blipFill>
        <p:spPr bwMode="auto">
          <a:xfrm>
            <a:off x="5047468" y="986658"/>
            <a:ext cx="3328987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304800" y="5715000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6600"/>
                </a:solidFill>
              </a:rPr>
              <a:t>Differences between tadpoles and salamander larvae?</a:t>
            </a:r>
          </a:p>
        </p:txBody>
      </p:sp>
      <p:pic>
        <p:nvPicPr>
          <p:cNvPr id="3" name="Picture 2" descr="A picture containing ground, outdoor, salamander&#10;&#10;Description automatically generated">
            <a:extLst>
              <a:ext uri="{FF2B5EF4-FFF2-40B4-BE49-F238E27FC236}">
                <a16:creationId xmlns:a16="http://schemas.microsoft.com/office/drawing/2014/main" id="{818323B2-C8E5-7EAC-9537-1C99D03FC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10" y="-1"/>
            <a:ext cx="2895599" cy="4347259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7AD6E90A-51F8-B4D7-3E7A-5218C092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r="15323"/>
          <a:stretch>
            <a:fillRect/>
          </a:stretch>
        </p:blipFill>
        <p:spPr bwMode="auto">
          <a:xfrm>
            <a:off x="359165" y="1655772"/>
            <a:ext cx="2825750" cy="358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3F011F6C-20D9-9CC0-D4C3-D956C0E80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954" y="1376373"/>
            <a:ext cx="2181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Spiracle</a:t>
            </a:r>
          </a:p>
        </p:txBody>
      </p:sp>
      <p:cxnSp>
        <p:nvCxnSpPr>
          <p:cNvPr id="5" name="Straight Arrow Connector 6">
            <a:extLst>
              <a:ext uri="{FF2B5EF4-FFF2-40B4-BE49-F238E27FC236}">
                <a16:creationId xmlns:a16="http://schemas.microsoft.com/office/drawing/2014/main" id="{7F5229E2-B82E-3950-D8D2-EF407CD0A0B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07129" y="2084397"/>
            <a:ext cx="452437" cy="16002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10025"/>
            <a:ext cx="3759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62376"/>
            <a:ext cx="2286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460" name="Straight Arrow Connector 6"/>
          <p:cNvCxnSpPr>
            <a:cxnSpLocks noChangeShapeType="1"/>
            <a:stCxn id="19458" idx="0"/>
          </p:cNvCxnSpPr>
          <p:nvPr/>
        </p:nvCxnSpPr>
        <p:spPr bwMode="auto">
          <a:xfrm flipV="1">
            <a:off x="3708400" y="2362201"/>
            <a:ext cx="939800" cy="1647825"/>
          </a:xfrm>
          <a:prstGeom prst="straightConnector1">
            <a:avLst/>
          </a:prstGeom>
          <a:noFill/>
          <a:ln w="152400" algn="ctr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1" name="Straight Arrow Connector 12"/>
          <p:cNvCxnSpPr>
            <a:cxnSpLocks noChangeShapeType="1"/>
            <a:endCxn id="19459" idx="0"/>
          </p:cNvCxnSpPr>
          <p:nvPr/>
        </p:nvCxnSpPr>
        <p:spPr bwMode="auto">
          <a:xfrm>
            <a:off x="7956550" y="2362201"/>
            <a:ext cx="654050" cy="1400175"/>
          </a:xfrm>
          <a:prstGeom prst="straightConnector1">
            <a:avLst/>
          </a:prstGeom>
          <a:noFill/>
          <a:ln w="152400" algn="ctr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5437" b="6059"/>
          <a:stretch>
            <a:fillRect/>
          </a:stretch>
        </p:blipFill>
        <p:spPr bwMode="auto">
          <a:xfrm>
            <a:off x="5896610" y="-10192"/>
            <a:ext cx="2979737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60" y="-10192"/>
            <a:ext cx="2711450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6465" r="3819" b="10225"/>
          <a:stretch>
            <a:fillRect/>
          </a:stretch>
        </p:blipFill>
        <p:spPr bwMode="auto">
          <a:xfrm>
            <a:off x="0" y="-18923"/>
            <a:ext cx="32004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 descr="https://classconnection.s3.amazonaws.com/887/flashcards/334887/jpg/glued13477274465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825" y="0"/>
            <a:ext cx="3398175" cy="22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676400" y="1066801"/>
            <a:ext cx="8915400" cy="40354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Clutch Structure: </a:t>
            </a:r>
            <a:r>
              <a:rPr lang="en-US" altLang="en-US" sz="2200" dirty="0"/>
              <a:t>masses, single eggs, strings, </a:t>
            </a:r>
          </a:p>
          <a:p>
            <a:pPr marL="0" indent="0"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Deposition site: </a:t>
            </a:r>
            <a:r>
              <a:rPr lang="en-US" altLang="en-US" sz="2200" dirty="0"/>
              <a:t>aquatic, terrestrial, arboreal, cutaneous</a:t>
            </a:r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endParaRPr lang="en-US" altLang="en-US" sz="2200" dirty="0"/>
          </a:p>
          <a:p>
            <a:pPr marL="0" indent="0"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Larval Development: </a:t>
            </a:r>
            <a:r>
              <a:rPr lang="en-US" altLang="en-US" sz="2200" dirty="0"/>
              <a:t>free-living, direct development</a:t>
            </a:r>
          </a:p>
          <a:p>
            <a:pPr marL="0" indent="0"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Parental Care: </a:t>
            </a:r>
            <a:r>
              <a:rPr lang="en-US" altLang="en-US" sz="2200" dirty="0"/>
              <a:t>none, nest construction, egg attendance, carry eggs/larvae, feeding larvae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16411" r="7185" b="6030"/>
          <a:stretch>
            <a:fillRect/>
          </a:stretch>
        </p:blipFill>
        <p:spPr bwMode="auto">
          <a:xfrm>
            <a:off x="5930900" y="1941514"/>
            <a:ext cx="3225800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/>
          <a:stretch>
            <a:fillRect/>
          </a:stretch>
        </p:blipFill>
        <p:spPr bwMode="auto">
          <a:xfrm>
            <a:off x="2057400" y="1943100"/>
            <a:ext cx="3505200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11359" r="9605" b="15518"/>
          <a:stretch>
            <a:fillRect/>
          </a:stretch>
        </p:blipFill>
        <p:spPr bwMode="auto">
          <a:xfrm>
            <a:off x="2895600" y="5102226"/>
            <a:ext cx="25146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 b="4547"/>
          <a:stretch>
            <a:fillRect/>
          </a:stretch>
        </p:blipFill>
        <p:spPr bwMode="auto">
          <a:xfrm>
            <a:off x="5943600" y="4737101"/>
            <a:ext cx="1468438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8108" r="11424" b="8746"/>
          <a:stretch>
            <a:fillRect/>
          </a:stretch>
        </p:blipFill>
        <p:spPr bwMode="auto">
          <a:xfrm>
            <a:off x="7543800" y="4843463"/>
            <a:ext cx="2973388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TextBox 4"/>
          <p:cNvSpPr txBox="1">
            <a:spLocks noChangeArrowheads="1"/>
          </p:cNvSpPr>
          <p:nvPr/>
        </p:nvSpPr>
        <p:spPr bwMode="auto">
          <a:xfrm>
            <a:off x="1828800" y="304800"/>
            <a:ext cx="7543800" cy="55403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Components of Amphibian Reproduction</a:t>
            </a: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0" y="76200"/>
            <a:ext cx="1631950" cy="447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5257800" cy="32766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tx1"/>
                </a:solidFill>
              </a:rPr>
              <a:t>Stem Batrachian Fossil from the Early Permian of Texas</a:t>
            </a:r>
            <a:br>
              <a:rPr lang="en-US" altLang="en-US" sz="3000" dirty="0">
                <a:solidFill>
                  <a:schemeClr val="tx1"/>
                </a:solidFill>
              </a:rPr>
            </a:b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chemeClr val="tx1"/>
                </a:solidFill>
              </a:rPr>
              <a:t>(Anderson et al. 2008.  Nature)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1905000" y="3886200"/>
            <a:ext cx="41148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 i="1"/>
              <a:t>Gerobatrachus hottoni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2670" b="1167"/>
          <a:stretch>
            <a:fillRect/>
          </a:stretch>
        </p:blipFill>
        <p:spPr bwMode="auto">
          <a:xfrm>
            <a:off x="6405564" y="0"/>
            <a:ext cx="426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C431B8-FA9B-3348-14B6-3814EC1D7A83}"/>
              </a:ext>
            </a:extLst>
          </p:cNvPr>
          <p:cNvSpPr txBox="1"/>
          <p:nvPr/>
        </p:nvSpPr>
        <p:spPr>
          <a:xfrm>
            <a:off x="1715544" y="5562600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7A01"/>
                </a:solidFill>
              </a:rPr>
              <a:t>How many vertebrae?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914400"/>
          </a:xfrm>
        </p:spPr>
        <p:txBody>
          <a:bodyPr/>
          <a:lstStyle/>
          <a:p>
            <a:r>
              <a:rPr lang="en-US" altLang="en-US"/>
              <a:t>Fossil Frog</a:t>
            </a:r>
          </a:p>
        </p:txBody>
      </p:sp>
      <p:pic>
        <p:nvPicPr>
          <p:cNvPr id="22531" name="Picture 4" descr="Triadobatrach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676400"/>
            <a:ext cx="91440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5257800" y="5768975"/>
            <a:ext cx="1989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Triadobatrachus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153400" y="1219200"/>
            <a:ext cx="2376488" cy="1524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chemeClr val="tx1"/>
                </a:solidFill>
              </a:rPr>
              <a:t>Anuran Phylogeny</a:t>
            </a:r>
            <a:br>
              <a:rPr lang="en-US" altLang="en-US" sz="3200">
                <a:solidFill>
                  <a:schemeClr val="tx1"/>
                </a:solidFill>
              </a:rPr>
            </a:br>
            <a:r>
              <a:rPr lang="en-US" altLang="en-US" sz="3200">
                <a:solidFill>
                  <a:schemeClr val="tx1"/>
                </a:solidFill>
              </a:rPr>
              <a:t>(complete)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8113714" y="3957638"/>
            <a:ext cx="25542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Frost et al.  2006.  The Amphibian Tree of Life.  Bull. Amer. Mus. Nat. Hist.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" y="181800"/>
            <a:ext cx="6383337" cy="66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1371600" y="28575"/>
            <a:ext cx="3124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chemeClr val="tx2"/>
                </a:solidFill>
              </a:rPr>
              <a:t>Hylidae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43000"/>
            <a:ext cx="7162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019BAC68-1252-3304-9AC2-6982B746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1"/>
          <a:stretch>
            <a:fillRect/>
          </a:stretch>
        </p:blipFill>
        <p:spPr bwMode="auto">
          <a:xfrm>
            <a:off x="6835775" y="4268788"/>
            <a:ext cx="3752850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3214A31A-F8A3-458E-2943-2AED4ECE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165850"/>
            <a:ext cx="176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Hyla</a:t>
            </a:r>
            <a:r>
              <a:rPr lang="en-US" sz="16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versicolor</a:t>
            </a:r>
            <a:endParaRPr lang="en-US" sz="1600" i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Hyla</a:t>
            </a:r>
            <a:r>
              <a:rPr lang="en-US" sz="16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chrysoscelis</a:t>
            </a:r>
            <a:endParaRPr lang="en-US" sz="1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FF9D0B-0C44-8044-801E-5F9C1B0C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0677525" y="3522663"/>
            <a:ext cx="1320800" cy="31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hiltonpond.org/images/FrogCricketN01.jpg">
            <a:extLst>
              <a:ext uri="{FF2B5EF4-FFF2-40B4-BE49-F238E27FC236}">
                <a16:creationId xmlns:a16="http://schemas.microsoft.com/office/drawing/2014/main" id="{74EDA814-5B1B-69B7-2DCF-BF923666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79" y="1594814"/>
            <a:ext cx="2343150" cy="244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virginiaherpetologicalsociety.com/amphibians/frogsandtoads/northern-spring-peeper/Pseudacris%20crucifer%20male%20calling%206%20Pete%27s%20Pond%2027%20March%202009.jpg">
            <a:extLst>
              <a:ext uri="{FF2B5EF4-FFF2-40B4-BE49-F238E27FC236}">
                <a16:creationId xmlns:a16="http://schemas.microsoft.com/office/drawing/2014/main" id="{09E12240-5EC2-AABE-96E0-0032BEE7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593" y="66675"/>
            <a:ext cx="311273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-up of a frog's foot&#10;&#10;Description automatically generated">
            <a:extLst>
              <a:ext uri="{FF2B5EF4-FFF2-40B4-BE49-F238E27FC236}">
                <a16:creationId xmlns:a16="http://schemas.microsoft.com/office/drawing/2014/main" id="{CC1CACD6-669E-DE42-BE7F-E89AFDF11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643074"/>
            <a:ext cx="2825750" cy="215567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0185"/>
            <a:ext cx="6589207" cy="357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1656303" y="193674"/>
            <a:ext cx="35814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chemeClr val="tx2"/>
                </a:solidFill>
              </a:rPr>
              <a:t>Bufonidae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2" descr="http://scienceblogs.com/tetrapodzoology/Bidder's_organ_Davis_1936_Sept-2009.jpg">
            <a:extLst>
              <a:ext uri="{FF2B5EF4-FFF2-40B4-BE49-F238E27FC236}">
                <a16:creationId xmlns:a16="http://schemas.microsoft.com/office/drawing/2014/main" id="{0E170943-9C39-796A-744B-D8672764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39" y="3585729"/>
            <a:ext cx="4560965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-up of a toad&#10;&#10;Description automatically generated">
            <a:extLst>
              <a:ext uri="{FF2B5EF4-FFF2-40B4-BE49-F238E27FC236}">
                <a16:creationId xmlns:a16="http://schemas.microsoft.com/office/drawing/2014/main" id="{91925984-3389-71DB-436A-6D4A4408E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27" y="1478044"/>
            <a:ext cx="2710483" cy="2107685"/>
          </a:xfrm>
          <a:prstGeom prst="rect">
            <a:avLst/>
          </a:prstGeom>
        </p:spPr>
      </p:pic>
      <p:pic>
        <p:nvPicPr>
          <p:cNvPr id="4" name="Picture 3" descr="A frog on a wood surface&#10;&#10;Description automatically generated">
            <a:extLst>
              <a:ext uri="{FF2B5EF4-FFF2-40B4-BE49-F238E27FC236}">
                <a16:creationId xmlns:a16="http://schemas.microsoft.com/office/drawing/2014/main" id="{406CF852-5D45-B5DA-D154-D396BA948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49" y="4462030"/>
            <a:ext cx="2395970" cy="2395970"/>
          </a:xfrm>
          <a:prstGeom prst="rect">
            <a:avLst/>
          </a:prstGeom>
        </p:spPr>
      </p:pic>
      <p:pic>
        <p:nvPicPr>
          <p:cNvPr id="5" name="Picture 4" descr="Many black and white worms&#10;&#10;Description automatically generated with medium confidence">
            <a:extLst>
              <a:ext uri="{FF2B5EF4-FFF2-40B4-BE49-F238E27FC236}">
                <a16:creationId xmlns:a16="http://schemas.microsoft.com/office/drawing/2014/main" id="{31EFCEE4-F41C-3C68-2EB7-C338AC5641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15" y="0"/>
            <a:ext cx="3245790" cy="190500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FF853A0D-1741-131A-C2ED-07DB9801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98648"/>
            <a:ext cx="388843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Lucida Grande"/>
              </a:rPr>
              <a:t>Synapomorphies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Lucida Grande"/>
              </a:rPr>
              <a:t>Most terrestrial (dryer skin)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Lucida Grande"/>
              </a:rPr>
              <a:t>Clutch size varies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Lucida Grande"/>
              </a:rPr>
              <a:t>Couple genera viviparous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Lucida Grande"/>
              </a:rPr>
              <a:t>Tadpole aggregations</a:t>
            </a:r>
            <a:endParaRPr lang="en-US" altLang="en-US" sz="2200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7052323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b-DSCN1466">
            <a:extLst>
              <a:ext uri="{FF2B5EF4-FFF2-40B4-BE49-F238E27FC236}">
                <a16:creationId xmlns:a16="http://schemas.microsoft.com/office/drawing/2014/main" id="{63B12CD0-BD73-C21F-D366-CD08F93A4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18880" r="22312" b="21029"/>
          <a:stretch/>
        </p:blipFill>
        <p:spPr bwMode="auto">
          <a:xfrm>
            <a:off x="158091" y="2058337"/>
            <a:ext cx="3238500" cy="279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237" y="393700"/>
            <a:ext cx="3352799" cy="1143000"/>
          </a:xfrm>
        </p:spPr>
        <p:txBody>
          <a:bodyPr/>
          <a:lstStyle/>
          <a:p>
            <a:pPr eaLnBrk="1" hangingPunct="1"/>
            <a:r>
              <a:rPr lang="en-US" altLang="en-US" sz="3000" i="1" dirty="0" err="1">
                <a:solidFill>
                  <a:schemeClr val="tx1"/>
                </a:solidFill>
              </a:rPr>
              <a:t>Atelopus</a:t>
            </a:r>
            <a:r>
              <a:rPr lang="en-US" altLang="en-US" sz="3000" i="1" dirty="0">
                <a:solidFill>
                  <a:schemeClr val="tx1"/>
                </a:solidFill>
              </a:rPr>
              <a:t> </a:t>
            </a:r>
            <a:r>
              <a:rPr lang="en-US" altLang="en-US" sz="3000" dirty="0">
                <a:solidFill>
                  <a:schemeClr val="tx1"/>
                </a:solidFill>
              </a:rPr>
              <a:t>sp.</a:t>
            </a:r>
            <a:endParaRPr lang="en-US" altLang="en-US" sz="3000" i="1" dirty="0">
              <a:solidFill>
                <a:schemeClr val="tx1"/>
              </a:solidFill>
            </a:endParaRPr>
          </a:p>
        </p:txBody>
      </p:sp>
      <p:pic>
        <p:nvPicPr>
          <p:cNvPr id="107523" name="Picture 3" descr="anura026 - cropped&amp;adjus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12506" r="8772" b="9953"/>
          <a:stretch>
            <a:fillRect/>
          </a:stretch>
        </p:blipFill>
        <p:spPr bwMode="auto">
          <a:xfrm>
            <a:off x="35256" y="-141580"/>
            <a:ext cx="342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anura027 - cropped&amp;adjus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t="12617" r="8093"/>
          <a:stretch>
            <a:fillRect/>
          </a:stretch>
        </p:blipFill>
        <p:spPr bwMode="auto">
          <a:xfrm>
            <a:off x="8153400" y="197509"/>
            <a:ext cx="3785012" cy="35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anura028 - cropped&amp;adjus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/>
          <a:stretch>
            <a:fillRect/>
          </a:stretch>
        </p:blipFill>
        <p:spPr bwMode="auto">
          <a:xfrm>
            <a:off x="8153400" y="3616609"/>
            <a:ext cx="3842409" cy="322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749388" y="1752144"/>
            <a:ext cx="4023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Most critically endangered</a:t>
            </a:r>
            <a:endParaRPr lang="en-US" altLang="en-US" sz="2800" dirty="0"/>
          </a:p>
        </p:txBody>
      </p:sp>
      <p:pic>
        <p:nvPicPr>
          <p:cNvPr id="107526" name="Picture 6" descr="Atelopus varius - Cannate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7" y="4425950"/>
            <a:ext cx="32385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ssible new Atelopus - Paul Ouboter">
            <a:extLst>
              <a:ext uri="{FF2B5EF4-FFF2-40B4-BE49-F238E27FC236}">
                <a16:creationId xmlns:a16="http://schemas.microsoft.com/office/drawing/2014/main" id="{C2B794A8-B4F4-32A0-D285-5770074E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53" y="3296433"/>
            <a:ext cx="4656138" cy="33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522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9"/>
          <p:cNvSpPr>
            <a:spLocks noChangeArrowheads="1"/>
          </p:cNvSpPr>
          <p:nvPr/>
        </p:nvSpPr>
        <p:spPr bwMode="auto">
          <a:xfrm>
            <a:off x="838200" y="208250"/>
            <a:ext cx="28956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chemeClr val="tx2"/>
                </a:solidFill>
              </a:rPr>
              <a:t>Ranidae</a:t>
            </a: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161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0841"/>
            <a:ext cx="6799537" cy="358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7" descr="http://www.earlham.edu/%7Emuttijo/rpipien.jpg">
            <a:extLst>
              <a:ext uri="{FF2B5EF4-FFF2-40B4-BE49-F238E27FC236}">
                <a16:creationId xmlns:a16="http://schemas.microsoft.com/office/drawing/2014/main" id="{7B33EEFA-61F3-3396-B6BF-58A21D8B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221" b="8781"/>
          <a:stretch>
            <a:fillRect/>
          </a:stretch>
        </p:blipFill>
        <p:spPr bwMode="auto">
          <a:xfrm>
            <a:off x="7315200" y="2144486"/>
            <a:ext cx="300894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EDB2168-Rana sylvatica">
            <a:extLst>
              <a:ext uri="{FF2B5EF4-FFF2-40B4-BE49-F238E27FC236}">
                <a16:creationId xmlns:a16="http://schemas.microsoft.com/office/drawing/2014/main" id="{FEBC2C9C-5E26-6B7E-CC91-1407318C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7336" r="6102" b="7620"/>
          <a:stretch>
            <a:fillRect/>
          </a:stretch>
        </p:blipFill>
        <p:spPr bwMode="auto">
          <a:xfrm>
            <a:off x="9110504" y="0"/>
            <a:ext cx="308149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EDB2150-Rana palustris">
            <a:extLst>
              <a:ext uri="{FF2B5EF4-FFF2-40B4-BE49-F238E27FC236}">
                <a16:creationId xmlns:a16="http://schemas.microsoft.com/office/drawing/2014/main" id="{C2934E17-2529-ABB9-BA8C-678F7D08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7214" r="7001" b="5273"/>
          <a:stretch>
            <a:fillRect/>
          </a:stretch>
        </p:blipFill>
        <p:spPr bwMode="auto">
          <a:xfrm>
            <a:off x="6038996" y="4495800"/>
            <a:ext cx="3392506" cy="242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ttp://www.virginiaherpetologicalsociety.com/amphibians/frogsandtoads/southern-leopard-frog/Southern%20Leopard%20Frog%20%28Rana%20sphenocephala%291012.JPG">
            <a:extLst>
              <a:ext uri="{FF2B5EF4-FFF2-40B4-BE49-F238E27FC236}">
                <a16:creationId xmlns:a16="http://schemas.microsoft.com/office/drawing/2014/main" id="{3B53AF74-847C-43B0-1F52-EC6C0C1B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37" y="4046538"/>
            <a:ext cx="2773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BAAE1-EB5F-1C15-5D91-AEA928AC233C}"/>
              </a:ext>
            </a:extLst>
          </p:cNvPr>
          <p:cNvSpPr txBox="1"/>
          <p:nvPr/>
        </p:nvSpPr>
        <p:spPr>
          <a:xfrm>
            <a:off x="990600" y="5105400"/>
            <a:ext cx="3252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400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real synapomorphies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“pond” dwellers</a:t>
            </a:r>
          </a:p>
        </p:txBody>
      </p:sp>
    </p:spTree>
    <p:extLst>
      <p:ext uri="{BB962C8B-B14F-4D97-AF65-F5344CB8AC3E}">
        <p14:creationId xmlns:p14="http://schemas.microsoft.com/office/powerpoint/2010/main" val="180791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2133601" y="304800"/>
            <a:ext cx="7872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Lissamphibia Synapomorphies</a:t>
            </a:r>
          </a:p>
        </p:txBody>
      </p:sp>
      <p:sp>
        <p:nvSpPr>
          <p:cNvPr id="19459" name="Rectangle 13"/>
          <p:cNvSpPr>
            <a:spLocks noChangeArrowheads="1"/>
          </p:cNvSpPr>
          <p:nvPr/>
        </p:nvSpPr>
        <p:spPr bwMode="auto">
          <a:xfrm>
            <a:off x="1862138" y="1447801"/>
            <a:ext cx="717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9.</a:t>
            </a:r>
          </a:p>
        </p:txBody>
      </p:sp>
      <p:sp>
        <p:nvSpPr>
          <p:cNvPr id="19460" name="Rectangle 15"/>
          <p:cNvSpPr>
            <a:spLocks noChangeArrowheads="1"/>
          </p:cNvSpPr>
          <p:nvPr/>
        </p:nvSpPr>
        <p:spPr bwMode="auto">
          <a:xfrm>
            <a:off x="2624138" y="1679575"/>
            <a:ext cx="40052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Two occipital condyles</a:t>
            </a:r>
          </a:p>
        </p:txBody>
      </p:sp>
      <p:pic>
        <p:nvPicPr>
          <p:cNvPr id="19461" name="Picture 2" descr="http://www.ucumberlands.edu/academics/biology/faculty/kuss/courses/skeletal%20system/pairedoccipitalcondyl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2309814"/>
            <a:ext cx="5192712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http://www.ucumberlands.edu/academics/biology/faculty/kuss/courses/skeletal%20system/singleoccipitalcondy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4648200"/>
            <a:ext cx="72755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2133601" y="304800"/>
            <a:ext cx="7872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Lissamphibia Synapomorphies</a:t>
            </a:r>
          </a:p>
        </p:txBody>
      </p:sp>
      <p:sp>
        <p:nvSpPr>
          <p:cNvPr id="20483" name="Rectangle 13"/>
          <p:cNvSpPr>
            <a:spLocks noChangeArrowheads="1"/>
          </p:cNvSpPr>
          <p:nvPr/>
        </p:nvSpPr>
        <p:spPr bwMode="auto">
          <a:xfrm>
            <a:off x="1752600" y="1520826"/>
            <a:ext cx="10747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10.</a:t>
            </a:r>
          </a:p>
        </p:txBody>
      </p:sp>
      <p:sp>
        <p:nvSpPr>
          <p:cNvPr id="20484" name="Rectangle 17"/>
          <p:cNvSpPr>
            <a:spLocks noChangeArrowheads="1"/>
          </p:cNvSpPr>
          <p:nvPr/>
        </p:nvSpPr>
        <p:spPr bwMode="auto">
          <a:xfrm>
            <a:off x="2514600" y="1752600"/>
            <a:ext cx="456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  Reduction in skull bones</a:t>
            </a:r>
          </a:p>
        </p:txBody>
      </p:sp>
      <p:sp>
        <p:nvSpPr>
          <p:cNvPr id="20485" name="Rectangle 13"/>
          <p:cNvSpPr>
            <a:spLocks noChangeArrowheads="1"/>
          </p:cNvSpPr>
          <p:nvPr/>
        </p:nvSpPr>
        <p:spPr bwMode="auto">
          <a:xfrm>
            <a:off x="1784351" y="2282826"/>
            <a:ext cx="10271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3F3FE1"/>
                </a:solidFill>
              </a:rPr>
              <a:t>11.</a:t>
            </a:r>
          </a:p>
        </p:txBody>
      </p:sp>
      <p:sp>
        <p:nvSpPr>
          <p:cNvPr id="20486" name="Rectangle 19"/>
          <p:cNvSpPr>
            <a:spLocks noChangeArrowheads="1"/>
          </p:cNvSpPr>
          <p:nvPr/>
        </p:nvSpPr>
        <p:spPr bwMode="auto">
          <a:xfrm>
            <a:off x="2546350" y="2514600"/>
            <a:ext cx="40719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</a:rPr>
              <a:t>  No true nails or claws</a:t>
            </a:r>
          </a:p>
        </p:txBody>
      </p:sp>
      <p:pic>
        <p:nvPicPr>
          <p:cNvPr id="20487" name="Picture 2" descr="http://www.boneclones.com/images/bc-094-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2" b="22780"/>
          <a:stretch>
            <a:fillRect/>
          </a:stretch>
        </p:blipFill>
        <p:spPr bwMode="auto">
          <a:xfrm>
            <a:off x="5867400" y="3948114"/>
            <a:ext cx="48006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http://www.visualphotos.com/photo/1x7572039/webbed_foot_of_a_hybrid_african_clawed_frog_silurana_sp_these_frogs_hybridized_from_various_spe_BH03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r="17258" b="11005"/>
          <a:stretch>
            <a:fillRect/>
          </a:stretch>
        </p:blipFill>
        <p:spPr bwMode="auto">
          <a:xfrm>
            <a:off x="1589088" y="3948113"/>
            <a:ext cx="41957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24000" y="263236"/>
            <a:ext cx="4953000" cy="1143000"/>
          </a:xfrm>
        </p:spPr>
        <p:txBody>
          <a:bodyPr/>
          <a:lstStyle/>
          <a:p>
            <a:r>
              <a:rPr lang="en-US" altLang="en-US" b="1" dirty="0"/>
              <a:t>Gymnophiona</a:t>
            </a:r>
            <a:br>
              <a:rPr lang="en-US" altLang="en-US" b="1" dirty="0"/>
            </a:br>
            <a:r>
              <a:rPr lang="en-US" altLang="en-US" sz="3600" b="1" dirty="0"/>
              <a:t>Caecilians</a:t>
            </a:r>
            <a:endParaRPr lang="en-US" altLang="en-US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318"/>
            <a:ext cx="35052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9"/>
          <a:stretch>
            <a:fillRect/>
          </a:stretch>
        </p:blipFill>
        <p:spPr bwMode="auto">
          <a:xfrm>
            <a:off x="7088188" y="2159001"/>
            <a:ext cx="3600450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3" y="1790699"/>
            <a:ext cx="6232507" cy="239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6931" r="2361" b="4527"/>
          <a:stretch>
            <a:fillRect/>
          </a:stretch>
        </p:blipFill>
        <p:spPr bwMode="auto">
          <a:xfrm>
            <a:off x="6959600" y="4183064"/>
            <a:ext cx="3760788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736600" y="4267200"/>
            <a:ext cx="4953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Split ~200MYA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Fossorial or aquatic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Pantropical distribution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Body size varies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Diverse reproductive modes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1074</Words>
  <Application>Microsoft Office PowerPoint</Application>
  <PresentationFormat>Widescreen</PresentationFormat>
  <Paragraphs>330</Paragraphs>
  <Slides>69</Slides>
  <Notes>28</Notes>
  <HiddenSlides>13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ＭＳ Ｐゴシック</vt:lpstr>
      <vt:lpstr>Arial</vt:lpstr>
      <vt:lpstr>Calibri</vt:lpstr>
      <vt:lpstr>Lucida Grande</vt:lpstr>
      <vt:lpstr>Times New Roman</vt:lpstr>
      <vt:lpstr>Verdana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Gymnophiona Caecilians</vt:lpstr>
      <vt:lpstr>Fossil Evidence</vt:lpstr>
      <vt:lpstr>Gymnophiona Synapomorphies</vt:lpstr>
      <vt:lpstr>Caecilian Traits</vt:lpstr>
      <vt:lpstr>PowerPoint Presentation</vt:lpstr>
      <vt:lpstr>Caecilian Phylogeny</vt:lpstr>
      <vt:lpstr>Caecilian Phylogeny</vt:lpstr>
      <vt:lpstr>Summary of caecilian families and associated genera</vt:lpstr>
      <vt:lpstr>PowerPoint Presentation</vt:lpstr>
      <vt:lpstr>Ichthyophiidea</vt:lpstr>
      <vt:lpstr>PowerPoint Presentation</vt:lpstr>
      <vt:lpstr>Caeciliidae</vt:lpstr>
      <vt:lpstr>PowerPoint Presentation</vt:lpstr>
      <vt:lpstr>PowerPoint Presentation</vt:lpstr>
      <vt:lpstr>PowerPoint Presentation</vt:lpstr>
      <vt:lpstr>Typhlonectidae</vt:lpstr>
      <vt:lpstr>Indotyphlidae</vt:lpstr>
      <vt:lpstr>Dermophiidae</vt:lpstr>
      <vt:lpstr>PowerPoint Presentation</vt:lpstr>
      <vt:lpstr>PowerPoint Presentation</vt:lpstr>
      <vt:lpstr>Urodela (salamanders)</vt:lpstr>
      <vt:lpstr>Urodela Synapomorphies</vt:lpstr>
      <vt:lpstr>Costal Grooves</vt:lpstr>
      <vt:lpstr>Spermatophores</vt:lpstr>
      <vt:lpstr>Sperm Storage</vt:lpstr>
      <vt:lpstr>Paedomorphosis</vt:lpstr>
      <vt:lpstr>Latest Phylogeny Based on Complete Mitochondrial Genomes Zhang &amp; Wake.  2009.  Molec. Phylog. &amp; Evol., 53:492-508.</vt:lpstr>
      <vt:lpstr>PowerPoint Presentation</vt:lpstr>
      <vt:lpstr>Salamander Families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Salamandridae: “Modern European Newts”</vt:lpstr>
      <vt:lpstr>PowerPoint Presentation</vt:lpstr>
      <vt:lpstr>PowerPoint Presentation</vt:lpstr>
      <vt:lpstr>PowerPoint Presentation</vt:lpstr>
      <vt:lpstr>Salamander Families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Anura</vt:lpstr>
      <vt:lpstr>PowerPoint Presentation</vt:lpstr>
      <vt:lpstr>Synapomorphies</vt:lpstr>
      <vt:lpstr>Anuran Skeleton</vt:lpstr>
      <vt:lpstr>Tadpoles - goal?</vt:lpstr>
      <vt:lpstr>Tadpoles</vt:lpstr>
      <vt:lpstr>PowerPoint Presentation</vt:lpstr>
      <vt:lpstr>PowerPoint Presentation</vt:lpstr>
      <vt:lpstr>Stem Batrachian Fossil from the Early Permian of Texas  (Anderson et al. 2008.  Nature)</vt:lpstr>
      <vt:lpstr>Fossil Frog</vt:lpstr>
      <vt:lpstr>Anuran Phylogeny (complete)</vt:lpstr>
      <vt:lpstr>PowerPoint Presentation</vt:lpstr>
      <vt:lpstr>PowerPoint Presentation</vt:lpstr>
      <vt:lpstr>Atelopus sp.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Gall, Brian</dc:creator>
  <cp:lastModifiedBy>Brian Gall</cp:lastModifiedBy>
  <cp:revision>25</cp:revision>
  <dcterms:created xsi:type="dcterms:W3CDTF">2013-04-19T14:27:25Z</dcterms:created>
  <dcterms:modified xsi:type="dcterms:W3CDTF">2025-10-08T13:08:22Z</dcterms:modified>
</cp:coreProperties>
</file>