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3" r:id="rId2"/>
    <p:sldId id="298" r:id="rId3"/>
    <p:sldId id="308" r:id="rId4"/>
    <p:sldId id="299" r:id="rId5"/>
    <p:sldId id="267" r:id="rId6"/>
    <p:sldId id="279" r:id="rId7"/>
    <p:sldId id="306" r:id="rId8"/>
    <p:sldId id="268" r:id="rId9"/>
    <p:sldId id="269" r:id="rId10"/>
    <p:sldId id="303" r:id="rId11"/>
    <p:sldId id="300" r:id="rId12"/>
    <p:sldId id="270" r:id="rId13"/>
    <p:sldId id="304" r:id="rId14"/>
    <p:sldId id="305" r:id="rId15"/>
    <p:sldId id="301" r:id="rId16"/>
    <p:sldId id="302" r:id="rId17"/>
    <p:sldId id="281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ECFF"/>
    <a:srgbClr val="CCFFCC"/>
    <a:srgbClr val="3F3FE1"/>
    <a:srgbClr val="31E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86569" autoAdjust="0"/>
  </p:normalViewPr>
  <p:slideViewPr>
    <p:cSldViewPr>
      <p:cViewPr varScale="1">
        <p:scale>
          <a:sx n="72" d="100"/>
          <a:sy n="72" d="100"/>
        </p:scale>
        <p:origin x="18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47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5A7F837-9C4D-4EDF-AB58-7B13FBF5486C}" type="datetimeFigureOut">
              <a:rPr lang="en-US"/>
              <a:pPr>
                <a:defRPr/>
              </a:pPr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4624336-68F1-4704-85FB-2C50F743C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96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the first genetic studies on Coelacanth 90’s suggested Actinistia as the ancestor</a:t>
            </a:r>
          </a:p>
          <a:p>
            <a:r>
              <a:rPr lang="en-US" dirty="0"/>
              <a:t>Morphological evidence suggested </a:t>
            </a:r>
            <a:r>
              <a:rPr lang="en-US" dirty="0" err="1"/>
              <a:t>Dipnoi</a:t>
            </a:r>
            <a:r>
              <a:rPr lang="en-US" dirty="0"/>
              <a:t> (functional lung that is structurally closer to </a:t>
            </a:r>
            <a:r>
              <a:rPr lang="en-US" dirty="0" err="1"/>
              <a:t>tetrapods</a:t>
            </a:r>
            <a:r>
              <a:rPr lang="en-US" dirty="0"/>
              <a:t>, single basal bone in the limbs, skull morphology matches, vertebrae are more similar to </a:t>
            </a:r>
            <a:r>
              <a:rPr lang="en-US" dirty="0" err="1"/>
              <a:t>tetrapods</a:t>
            </a:r>
            <a:r>
              <a:rPr lang="en-US" dirty="0"/>
              <a:t>)</a:t>
            </a:r>
          </a:p>
          <a:p>
            <a:r>
              <a:rPr lang="en-US" dirty="0"/>
              <a:t>Modern genetic studies all support </a:t>
            </a:r>
            <a:r>
              <a:rPr lang="en-US" dirty="0" err="1"/>
              <a:t>Dipnoi</a:t>
            </a:r>
            <a:r>
              <a:rPr lang="en-US" dirty="0"/>
              <a:t> as the ancestor – strong support</a:t>
            </a:r>
          </a:p>
          <a:p>
            <a:endParaRPr lang="en-US" dirty="0"/>
          </a:p>
          <a:p>
            <a:r>
              <a:rPr lang="en-US" b="1" dirty="0"/>
              <a:t>Lung and Air-Breathing</a:t>
            </a:r>
            <a:r>
              <a:rPr lang="en-US" dirty="0"/>
              <a:t>: Lungfishes possess a functional lung homologous to tetrapod lungs, enabling air-breathing. This is a critical adaptation for the fish-tetrapod transition in Devonian environments with fluctuating oxygen levels. Coelacanths lack functional lungs, relying on gills, with their "lung" reduced to a vestigial fatty organ.</a:t>
            </a:r>
          </a:p>
          <a:p>
            <a:r>
              <a:rPr lang="en-US" dirty="0"/>
              <a:t>Studies (e.g., Long &amp; Clement, 2020) highlight lungfish lung morphology (e.g., </a:t>
            </a:r>
            <a:r>
              <a:rPr lang="en-US" i="1" dirty="0" err="1"/>
              <a:t>Neoceratodus</a:t>
            </a:r>
            <a:r>
              <a:rPr lang="en-US" dirty="0"/>
              <a:t> paired lungs) as structurally closer to early </a:t>
            </a:r>
            <a:r>
              <a:rPr lang="en-US" dirty="0" err="1"/>
              <a:t>tetrapodomorph</a:t>
            </a:r>
            <a:r>
              <a:rPr lang="en-US" dirty="0"/>
              <a:t> fossils like </a:t>
            </a:r>
            <a:r>
              <a:rPr lang="en-US" i="1" dirty="0"/>
              <a:t>Tiktaalik</a:t>
            </a:r>
            <a:r>
              <a:rPr lang="en-US" dirty="0"/>
              <a:t> than coelacanth anatomy.</a:t>
            </a:r>
          </a:p>
          <a:p>
            <a:r>
              <a:rPr lang="en-US" b="1" dirty="0"/>
              <a:t>Fin-to-Limb Transition</a:t>
            </a:r>
            <a:r>
              <a:rPr lang="en-US" dirty="0"/>
              <a:t>: Lungfish paired fins (pectoral and pelvic) contain a single basal bone (humerus/femur homolog) articulating with the girdle, mirroring tetrapod limb structure more closely than coelacanth fins, which have simpler, less robust skeletal supports.</a:t>
            </a:r>
          </a:p>
          <a:p>
            <a:r>
              <a:rPr lang="en-US" dirty="0"/>
              <a:t>Fossil lungfishes (e.g., </a:t>
            </a:r>
            <a:r>
              <a:rPr lang="en-US" i="1" dirty="0" err="1"/>
              <a:t>Gogonasus</a:t>
            </a:r>
            <a:r>
              <a:rPr lang="en-US" dirty="0"/>
              <a:t>, ~380 Mya) show fin endoskeletons with elements analogous to tetrapod limb bones, supporting homology (Clack, 2012).</a:t>
            </a:r>
          </a:p>
          <a:p>
            <a:r>
              <a:rPr lang="en-US" b="1" dirty="0"/>
              <a:t>Cranial and Dental Features</a:t>
            </a:r>
            <a:r>
              <a:rPr lang="en-US" dirty="0"/>
              <a:t>: Lungfishes share with early </a:t>
            </a:r>
            <a:r>
              <a:rPr lang="en-US" dirty="0" err="1"/>
              <a:t>tetrapods</a:t>
            </a:r>
            <a:r>
              <a:rPr lang="en-US" dirty="0"/>
              <a:t> a palate structure (e.g., </a:t>
            </a:r>
            <a:r>
              <a:rPr lang="en-US" dirty="0" err="1"/>
              <a:t>autostyly</a:t>
            </a:r>
            <a:r>
              <a:rPr lang="en-US" dirty="0"/>
              <a:t>, where the palatoquadrate fuses to the skull) and tooth plates suited for crushing, resembling early </a:t>
            </a:r>
            <a:r>
              <a:rPr lang="en-US" dirty="0" err="1"/>
              <a:t>tetrapodomorphs</a:t>
            </a:r>
            <a:r>
              <a:rPr lang="en-US" dirty="0"/>
              <a:t> (</a:t>
            </a:r>
            <a:r>
              <a:rPr lang="en-US" i="1" dirty="0" err="1"/>
              <a:t>Eusthenopteron</a:t>
            </a:r>
            <a:r>
              <a:rPr lang="en-US" dirty="0"/>
              <a:t>). Coelacanths have a more divergent intracranial joint and simpler dentition.</a:t>
            </a:r>
          </a:p>
          <a:p>
            <a:r>
              <a:rPr lang="en-US" dirty="0"/>
              <a:t>Studies of Devonian fossils (e.g., Ahlberg &amp; Johanson, 1998) note lungfish-like cranial kinesis in stem-</a:t>
            </a:r>
            <a:r>
              <a:rPr lang="en-US" dirty="0" err="1"/>
              <a:t>tetrapods</a:t>
            </a:r>
            <a:r>
              <a:rPr lang="en-US" dirty="0"/>
              <a:t>, suggesting shared ancestry.</a:t>
            </a:r>
          </a:p>
          <a:p>
            <a:r>
              <a:rPr lang="en-US" b="1" dirty="0"/>
              <a:t>Vertebral and Axial Skeleton</a:t>
            </a:r>
            <a:r>
              <a:rPr lang="en-US" dirty="0"/>
              <a:t>: Lungfishes exhibit a notochord with rudimentary centra, akin to early </a:t>
            </a:r>
            <a:r>
              <a:rPr lang="en-US" dirty="0" err="1"/>
              <a:t>tetrapodomorphs</a:t>
            </a:r>
            <a:r>
              <a:rPr lang="en-US" dirty="0"/>
              <a:t>, whereas coelacanths have a persistent, less ossified notochord. Fossil lungfishes (</a:t>
            </a:r>
            <a:r>
              <a:rPr lang="en-US" i="1" dirty="0" err="1"/>
              <a:t>Griphognathus</a:t>
            </a:r>
            <a:r>
              <a:rPr lang="en-US" dirty="0"/>
              <a:t>) show vertebral patterns closer to </a:t>
            </a:r>
            <a:r>
              <a:rPr lang="en-US" dirty="0" err="1"/>
              <a:t>tetrapods</a:t>
            </a:r>
            <a:r>
              <a:rPr lang="en-US" dirty="0"/>
              <a:t> than coelacanths (Long, 2010).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624336-68F1-4704-85FB-2C50F743CD0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53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An order of fishes that originated approximately 365 </a:t>
            </a:r>
            <a:r>
              <a:rPr lang="en-US" dirty="0" err="1"/>
              <a:t>mya</a:t>
            </a:r>
            <a:endParaRPr 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Have a unique combination of characters that make them the likely ancestors to modern </a:t>
            </a:r>
            <a:r>
              <a:rPr lang="en-US" dirty="0" err="1"/>
              <a:t>tetrapods</a:t>
            </a:r>
            <a:endParaRPr lang="en-US" dirty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Possess both lungs and gills (just like the </a:t>
            </a:r>
            <a:r>
              <a:rPr lang="en-US" dirty="0" err="1"/>
              <a:t>sarcopterigians</a:t>
            </a:r>
            <a:r>
              <a:rPr lang="en-US" dirty="0"/>
              <a:t>)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Have paired fins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No dorsal or anal fin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Dorsally positioned eyes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Frontal bones (located between the eyes) in the skull (unlike other fish, but similar to </a:t>
            </a:r>
            <a:r>
              <a:rPr lang="en-US" dirty="0" err="1"/>
              <a:t>tetrapods</a:t>
            </a:r>
            <a:r>
              <a:rPr lang="en-US" dirty="0"/>
              <a:t>)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err="1"/>
              <a:t>Labyrinthodont</a:t>
            </a:r>
            <a:r>
              <a:rPr lang="en-US" dirty="0"/>
              <a:t> dentition (the dentine (calcified tissue surrounding the pulp cavity of a tooth and comprising the bulk of the tooth) folded in a complex pattern).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8FD9AC7-BF4D-4AA2-97DC-94778CBF27D3}" type="slidenum">
              <a:rPr lang="en-US" altLang="en-US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4A0550C-A42A-42AB-BD7E-E97414C69C5A}" type="slidenum">
              <a:rPr lang="en-US" altLang="en-US" sz="1100" smtClean="0">
                <a:latin typeface="Times New Roman" pitchFamily="18" charset="0"/>
                <a:ea typeface="ＭＳ Ｐゴシック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1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Intermediate between the sarcopterygian fishes like the Elpistostegids and stem tetrapods that have limbs and digits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The body scales, fin rays, lower jaw and palate are comparable to those in more primitive sarcopterygians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Has a shortened skull roof, a modified ear region, a mobile neck, a functional wrist joint, and other features that precursor to tetrapods.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Life in shallow-water, marginal and subaerial habitats.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Elpistostegids</a:t>
            </a:r>
            <a:r>
              <a:rPr lang="en-US" dirty="0"/>
              <a:t> had tetrapod like features, but were definitely fish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Stegocephalians</a:t>
            </a:r>
            <a:r>
              <a:rPr lang="en-US" dirty="0"/>
              <a:t>: </a:t>
            </a:r>
            <a:r>
              <a:rPr lang="en-US" dirty="0" err="1"/>
              <a:t>Tetrapoda</a:t>
            </a:r>
            <a:r>
              <a:rPr lang="en-US" dirty="0"/>
              <a:t> + all extinct taxa more closely related to them than to other lobe-fined fishes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Known as stem </a:t>
            </a:r>
            <a:r>
              <a:rPr lang="en-US" dirty="0" err="1"/>
              <a:t>tetrapods</a:t>
            </a:r>
            <a:endParaRPr 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Had a number features that identify them as </a:t>
            </a:r>
            <a:r>
              <a:rPr lang="en-US" dirty="0" err="1"/>
              <a:t>tetrapods</a:t>
            </a:r>
            <a:endParaRPr lang="en-US" dirty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weight-bearing LIMBS (not fins)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err="1"/>
              <a:t>Polydactyly</a:t>
            </a:r>
            <a:r>
              <a:rPr lang="en-US" dirty="0"/>
              <a:t> (many digits), between 6 and 8 per limb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Plus all the features present in </a:t>
            </a:r>
            <a:r>
              <a:rPr lang="en-US" dirty="0" err="1"/>
              <a:t>elpistostegids</a:t>
            </a:r>
            <a:endParaRPr lang="en-US" dirty="0"/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Lungs and gills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Caudal fin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/>
              <a:t>No dorsal or anal fin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err="1"/>
              <a:t>Labyrinthodont</a:t>
            </a:r>
            <a:r>
              <a:rPr lang="en-US" dirty="0"/>
              <a:t> teeth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Likely semi-aquatic based on the skull morphology (retained fish-like breathing mechanisms – based on palate morphology)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Likely stayed close to the shore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Many other features would have also changed, sensory and hearing structures, but don’t preserve in fossils.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3329BB1-B48A-4354-83EB-EA1753401E44}" type="slidenum">
              <a:rPr lang="en-US" altLang="en-US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Originated approximately 360 mya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Carnivorous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Approximately 20 – 120 cm long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Bones of the limbs (radius, ulna, tibia, fibula) are much more robust than the elpistostegids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Bones in the hands are reorganized in these, likely to faciliate walking, but still more adapted for water than land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Fossils from Greenland, and eastern Europe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8F995D2-5033-4958-B00C-ABE6A2D7F69E}" type="slidenum">
              <a:rPr lang="en-US" altLang="en-US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A3439C7-E927-4A2A-A79A-A7E85258ABE6}" type="slidenum">
              <a:rPr lang="en-US" altLang="en-US" sz="11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z="110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Escape predation from aquatic predators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Provided a nursery that was relatively free from predators (giant lobe-fin predators)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Take advantage of terrestrial prey (e.g., insects)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Move between pools in seasonally dry environment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B24C5DD-EE2A-4022-9C5D-5194841E1546}" type="slidenum">
              <a:rPr lang="en-US" altLang="en-US" smtClean="0">
                <a:solidFill>
                  <a:srgbClr val="000000"/>
                </a:solidFill>
                <a:ea typeface="ＭＳ Ｐゴシック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Water is very bouyant and supports body weight – on land must have structures to support weight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Terrestrial environments are dry – must have ways to avoid water loss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Sensory stimuli are very different – air is poor conductor of sound and electricity, lateral line no longer effective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C222AEA-A137-4925-A597-30F17EE195CE}" type="slidenum">
              <a:rPr lang="en-US" altLang="en-US" smtClean="0">
                <a:ea typeface="ＭＳ Ｐゴシック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EA4228-FA51-4C95-81EF-3184ADC58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2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7DA28C4-4A5A-46FD-8791-4D02E37D5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5AFEC88-B920-469F-8179-F56F1EF71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0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F12CFA9-E5E7-48AE-B58C-AC4BC5415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7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C6F868-1477-4842-95DB-9B03334A1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9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FE68EE1-A17E-43E9-96E5-3506FD073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4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56489BC-B061-452A-8934-B62B50DE8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0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0844E1-EE76-4EC1-9B62-E37B74C26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9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46B815-19F2-4779-B0DB-8FA9BC873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5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889FF7B-FB48-4944-8379-401277FD5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5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7120E1-2056-47AC-8E83-D76FA936D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8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194120E0-E4BA-413E-954A-02A66EB2B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2875"/>
            <a:ext cx="5181600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228600" y="2895600"/>
            <a:ext cx="4800600" cy="685800"/>
          </a:xfrm>
        </p:spPr>
        <p:txBody>
          <a:bodyPr/>
          <a:lstStyle/>
          <a:p>
            <a:r>
              <a:rPr lang="en-US" altLang="en-US" sz="5000" dirty="0"/>
              <a:t>Tetrapod Origins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 descr="https://upload.wikimedia.org/wikipedia/commons/d/d5/Tulerpeton12D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7"/>
          <a:stretch/>
        </p:blipFill>
        <p:spPr bwMode="auto">
          <a:xfrm>
            <a:off x="3054350" y="2971799"/>
            <a:ext cx="9137650" cy="391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914400" y="203915"/>
            <a:ext cx="10363200" cy="1143000"/>
          </a:xfrm>
        </p:spPr>
        <p:txBody>
          <a:bodyPr/>
          <a:lstStyle/>
          <a:p>
            <a:r>
              <a:rPr lang="en-US" altLang="en-US" i="1" dirty="0" err="1"/>
              <a:t>Tulerpeton</a:t>
            </a:r>
            <a:endParaRPr lang="en-GB" altLang="en-US" i="1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10363200" cy="4114800"/>
          </a:xfrm>
        </p:spPr>
        <p:txBody>
          <a:bodyPr/>
          <a:lstStyle/>
          <a:p>
            <a:r>
              <a:rPr lang="en-GB" altLang="en-US" sz="2400" dirty="0"/>
              <a:t>6 fingers and toes</a:t>
            </a:r>
          </a:p>
          <a:p>
            <a:r>
              <a:rPr lang="en-GB" altLang="en-US" sz="2400" dirty="0"/>
              <a:t>More robust limbs and girdles</a:t>
            </a:r>
          </a:p>
          <a:p>
            <a:r>
              <a:rPr lang="en-GB" altLang="en-US" sz="2400" dirty="0"/>
              <a:t>True neck (head disconnected from girdle)</a:t>
            </a:r>
          </a:p>
          <a:p>
            <a:r>
              <a:rPr lang="en-GB" altLang="en-US" sz="2400" dirty="0"/>
              <a:t>No gills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8436" name="Picture 2" descr="https://upload.wikimedia.org/wikipedia/commons/thumb/d/d8/Zachelmie_tracks_vs_selected_Devonian_fossils.svg/960px-Zachelmie_tracks_vs_selected_Devonian_fossil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915400" cy="9906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tx1"/>
                </a:solidFill>
              </a:rPr>
              <a:t>General Phylogeny of Early Tetrapods</a:t>
            </a:r>
          </a:p>
        </p:txBody>
      </p:sp>
      <p:pic>
        <p:nvPicPr>
          <p:cNvPr id="22531" name="Picture 6" descr="440747a-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6801"/>
            <a:ext cx="6248400" cy="55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23556" name="Picture 2" descr="https://letterstocreationists.files.wordpress.com/2014/04/evol-tetrapods-pad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2" y="166688"/>
            <a:ext cx="9158288" cy="669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209800" y="2743200"/>
            <a:ext cx="7772400" cy="1143000"/>
          </a:xfrm>
        </p:spPr>
        <p:txBody>
          <a:bodyPr/>
          <a:lstStyle/>
          <a:p>
            <a:r>
              <a:rPr lang="en-US" altLang="en-US"/>
              <a:t>How does a land animal evolve in water?</a:t>
            </a:r>
            <a:endParaRPr lang="en-GB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6600"/>
                </a:solidFill>
              </a:rPr>
              <a:t>Why the transition to land?</a:t>
            </a:r>
          </a:p>
        </p:txBody>
      </p:sp>
      <p:pic>
        <p:nvPicPr>
          <p:cNvPr id="25603" name="Picture 2" descr="http://www.indiana.edu/%7Eensiweb/images/cartoon.wh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1066800"/>
            <a:ext cx="73342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fish swimming in the water&#10;&#10;Description automatically generated">
            <a:extLst>
              <a:ext uri="{FF2B5EF4-FFF2-40B4-BE49-F238E27FC236}">
                <a16:creationId xmlns:a16="http://schemas.microsoft.com/office/drawing/2014/main" id="{9E576257-EF76-91BD-B76F-E2620C9912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626"/>
            <a:ext cx="5333999" cy="3000374"/>
          </a:xfrm>
          <a:prstGeom prst="rect">
            <a:avLst/>
          </a:prstGeom>
        </p:spPr>
      </p:pic>
      <p:pic>
        <p:nvPicPr>
          <p:cNvPr id="5" name="Picture 4" descr="A dragonfly and centipede in a forest&#10;&#10;Description automatically generated">
            <a:extLst>
              <a:ext uri="{FF2B5EF4-FFF2-40B4-BE49-F238E27FC236}">
                <a16:creationId xmlns:a16="http://schemas.microsoft.com/office/drawing/2014/main" id="{3D3BF8BD-1925-D62B-6DEA-F0C0494AE4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68" y="1981200"/>
            <a:ext cx="6901132" cy="4876800"/>
          </a:xfrm>
          <a:prstGeom prst="rect">
            <a:avLst/>
          </a:prstGeom>
        </p:spPr>
      </p:pic>
      <p:pic>
        <p:nvPicPr>
          <p:cNvPr id="7" name="Picture 6" descr="A frog in a pond&#10;&#10;Description automatically generated">
            <a:extLst>
              <a:ext uri="{FF2B5EF4-FFF2-40B4-BE49-F238E27FC236}">
                <a16:creationId xmlns:a16="http://schemas.microsoft.com/office/drawing/2014/main" id="{41FF4151-0EB4-15F1-5418-515F6F3C94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175"/>
            <a:ext cx="7576349" cy="3918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828800" y="-76200"/>
            <a:ext cx="8610600" cy="1143000"/>
          </a:xfrm>
        </p:spPr>
        <p:txBody>
          <a:bodyPr/>
          <a:lstStyle/>
          <a:p>
            <a:r>
              <a:rPr lang="en-US" altLang="en-US" sz="5400" dirty="0">
                <a:solidFill>
                  <a:schemeClr val="tx1"/>
                </a:solidFill>
              </a:rPr>
              <a:t>Challenges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8DA4BC-95C7-3CED-9356-7580D1D3F419}"/>
              </a:ext>
            </a:extLst>
          </p:cNvPr>
          <p:cNvSpPr txBox="1"/>
          <p:nvPr/>
        </p:nvSpPr>
        <p:spPr>
          <a:xfrm>
            <a:off x="457200" y="1219200"/>
            <a:ext cx="590796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Gravity more intense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Water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Drastic temperature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Sensing environment different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Obtaining oxygen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Reproduction without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Feeding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Getting rid of waste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3DC2EA-B95D-CFB6-11A2-7BA222A64F03}"/>
              </a:ext>
            </a:extLst>
          </p:cNvPr>
          <p:cNvSpPr txBox="1"/>
          <p:nvPr/>
        </p:nvSpPr>
        <p:spPr>
          <a:xfrm>
            <a:off x="7543800" y="2743200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Work with people around you and explain how these challenges were 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6629400" cy="1295400"/>
          </a:xfrm>
        </p:spPr>
        <p:txBody>
          <a:bodyPr/>
          <a:lstStyle/>
          <a:p>
            <a:pPr algn="l"/>
            <a:r>
              <a:rPr lang="en-US" altLang="en-US" sz="4000" b="1" dirty="0">
                <a:solidFill>
                  <a:srgbClr val="0070C0"/>
                </a:solidFill>
              </a:rPr>
              <a:t>Ancestors of </a:t>
            </a:r>
            <a:r>
              <a:rPr lang="en-US" altLang="en-US" sz="4000" b="1" dirty="0" err="1">
                <a:solidFill>
                  <a:srgbClr val="0070C0"/>
                </a:solidFill>
              </a:rPr>
              <a:t>Tetrapods</a:t>
            </a:r>
            <a:r>
              <a:rPr lang="en-US" altLang="en-US" sz="4000" b="1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t="12476" r="3205" b="7648"/>
          <a:stretch/>
        </p:blipFill>
        <p:spPr bwMode="auto">
          <a:xfrm>
            <a:off x="1569234" y="4894247"/>
            <a:ext cx="4322061" cy="192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4" y="1524000"/>
            <a:ext cx="2833687" cy="221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2286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5869524" y="1219201"/>
            <a:ext cx="2687637" cy="2028825"/>
            <a:chOff x="381000" y="3886200"/>
            <a:chExt cx="3810000" cy="279082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886200"/>
              <a:ext cx="3810000" cy="279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800100" y="5943600"/>
              <a:ext cx="5334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6858000" y="3200400"/>
            <a:ext cx="3810000" cy="2057400"/>
            <a:chOff x="4761571" y="1678524"/>
            <a:chExt cx="3810000" cy="2057400"/>
          </a:xfrm>
        </p:grpSpPr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4761571" y="1678524"/>
              <a:ext cx="3810000" cy="2057400"/>
              <a:chOff x="5181600" y="1382486"/>
              <a:chExt cx="3810000" cy="2057400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"/>
              <a:stretch>
                <a:fillRect/>
              </a:stretch>
            </p:blipFill>
            <p:spPr bwMode="auto">
              <a:xfrm>
                <a:off x="5181600" y="1382486"/>
                <a:ext cx="3810000" cy="2057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Rectangle 3"/>
              <p:cNvSpPr>
                <a:spLocks noChangeArrowheads="1"/>
              </p:cNvSpPr>
              <p:nvPr/>
            </p:nvSpPr>
            <p:spPr bwMode="auto">
              <a:xfrm>
                <a:off x="5410200" y="2819400"/>
                <a:ext cx="533400" cy="60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4990171" y="3294687"/>
              <a:ext cx="15953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/>
                <a:t>Phlegethontia</a:t>
              </a:r>
              <a:endParaRPr lang="en-US" altLang="en-US" sz="1800"/>
            </a:p>
          </p:txBody>
        </p:sp>
      </p:grpSp>
      <p:pic>
        <p:nvPicPr>
          <p:cNvPr id="28679" name="Picture 7" descr="http://media-1.web.britannica.com/eb-media/18/125918-004-0CF15C0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2"/>
          <a:stretch/>
        </p:blipFill>
        <p:spPr bwMode="auto">
          <a:xfrm>
            <a:off x="6748888" y="5636951"/>
            <a:ext cx="3113824" cy="107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9" descr="data:image/jpeg;base64,/9j/4AAQSkZJRgABAQAAAQABAAD/2wCEAAkGBxQTEBUUEhQWFhQXGBoYGBgYFhocGhweHhkYGhYcGB0cHCggHh4mHRwcITEhJSorLi4wGiAzODQsNygtLiwBCgoKDg0OGxAQGiwkIB8sLCwsKywsLCwsLCwsLCwsLCwsLCwsLCwsLCwsLCwsLDcsLCwsKywsNysrNysrLCsrK//AABEIAJ4A8AMBIgACEQEDEQH/xAAcAAEAAgIDAQAAAAAAAAAAAAAABQYEBwECAwj/xAA9EAACAQIEBAQDBgUEAQUBAAABAhEAAwQSITEFBkFhEyJRcTKBkQcUI0JSoWJyscHRM4KS4XMkQ1Pw8RX/xAAZAQEBAQEBAQAAAAAAAAAAAAAAAgMBBAX/xAAhEQACAgICAwEBAQAAAAAAAAAAAQIREiEDMSJBURMEMv/aAAwDAQACEQMRAD8A3jSlKAUpSgFKUoBSlKAUpSgFKUoBSlKAUpSgFKUoBSlcTQHNR3GuJrh7L3W1y7Dqx/Ko7k6Vk4vFLbQvcYKgEliYAFa345x/72Dctgiyk+FOmdo1eD0H5T3JrjOpWz05d5tvI627wN038QVDFgAogeVQBJghq2SK0AmN8Kwzi3LKvkAYzO5JPTzbfSt58GssmHtq7m4wUZnJksY1NdOySM4VzXArmhIpSlAKUpQClKUApSlAKUpQClKUApSlAKUpQClKUApSlAK4oa8r15VBLEADckwBQHrUXxvjtnCqGvOBJhVGrMfRV3NV7ifPiSyYRPGcA+YnLaHfNu3stVOzjPOb178Z4g3CAozDUIqkkhB6DtO9cckjqi2Z3EcVcx5V8SBasDW3YLTJ/Ve01MRAGg1qC4txUFclsatFtFUSeo8orDwnDnxuL8NLotWgM15yRCjSMoJ+InNEiNKv/D8RwjhxhLtrxT+Yt4lwx31j2ECpWyujB5c+zaEBxV0nNqbSCBr+UsdT8orYuFsKiBEGVVAAA2AGwFUrEfaCrA/d7LNH5rh8NT7aEn6VXeL8z4tgJvi2GkAIsHoYB3Y6+lWcxZtya62rgYAjUESK1Hy5wi/xC4fGuXDhgfOS7a7+QCYk9Y2HetsYLDrbVUQBVUAADYAAAAfKhLMilKUApSlAKUpQClK4NAc0qGTmXDl3Q3ApQlTIgSN4NSWHxK3BKMGHqpBH1FLB70oKUApSuCaAVwWqqczc+4bCSs+LdAnw7ep7SdhWvb/2iY7FtFuMNbP6FDP82bT6CuWKZu3NXm2JQbsv1FfPvHsRdKjNib7N6Zyc38w2/ao/g+AJJYogJ3uXcp9dhFFJF4M+jhj7cfGn/Nf81ivzDhQYOJsA/wDmT/NaQs8HREMvZUCJORdtdxUViMRF3KiLdtjX/TUEnptOlcyO/mvpvLi3POBsIWbEW2Iny22DufZVmtYca50fGOC6FUBm3aiR2N3bNt7DbWo/h3Dr18ytrKvrlAnb5mpOxy+qE+K7amcqQrExoDG1S+RdFR4yEXHkMYZcw0JZgPYBQDpHSu1nCYzFGBIUAkEjw0j3aT32q63eH2sNaz2rdtWgAErmM+uu5rhHcIkDKrNqzbmRrI69vSs5SeNxReFFew3JVmyv/qLwY6ZvyrtA9Wb20rK//n4dR5Mtq2dGLZRA9e2mutenM3DiXFtCXcyzM2wA3Jqr3+BPicTh8IpLO2pO8KCM7npoDpVccW1bexJKOyTfG3MTdFrBWmOm+XMf5oOgBPViPnVy4B9mmb8TGNrMlEaSezvpp/CoAq78v8Ds4W0LdlQB1b8zHqWPU1KitUqMHNs8MPhVtqERQqqIAA0ivaax8djUtIXuMFUdT/QeprXmM5xv3WVlbwEGsQC0aRmzbEzEDrNUSkbLzVyDWrH5txaEs91QojylASxOygAgz2q1cmcQxN/xLl90KyFVUWACJzaySeg964C1UpSgFKUoDg1C81cX+64V7oXM3wqOmY/DM9Jqbqv878MfEYC9at/GwlfcEHTvQI1rwVry2yUYObjlHZgJzPqHidpLA+lbI5LynCi4ghbjM4jaJyrHyUfWtX4Li4sEW7vlbNJQjzCBqSu4B9av3KfE1w9u3hLpACgW7NwwFuBek7Zx+41FZx72XLoudCa65qr3OHOGHwFsNeMu05La6u0dvTvWhBJcZ4taw1o3LzhVGmvU+gHU1qXmPnvFYsMuGBs2SIBJh2nqT0HYfWqbxPmy9jb5u4kGFHktj4E9p0Yx1rpexF1redVKr1P5jrpHas553US1EzLXCzcUgnKoaYX4m7nsfWsQYS742W1cCoNCS2/WPevX7zee1oQi6AwZYj0HpWPg7RunLZHlXQknyzpMmNdthvNSlJWa40rJC/btoZa42m7AjQx61HIrXGy4UXG/iYT852mpjAcsl3nJ4gAIGbRZGxipw3blm4lu4ECMSNIAMRJ096h2unbFEfwvlW65m++eNxmAAj9R1qXxXDxhrEoRJOigCWJgDzfPaK74vjoFzwU8zHYKJ+ZA6d6yBy5fuXVvXiIAkKNl6besipi5t+RVJdHs2O+6oqNNy8wEAevqQOlRHHfvJ8M5gp6djoB+01JLbt2L7eI5ZiglmImNdB0EenesrDXEv6n4I8oH0+taR/10EpTdIkMO1tipdvEYCZ6fIbAD96i+beNpaNtRlZ5kKOh0gkTpUT4l84l0tsFyKATG38v7VjY/hym7kEtcMZn08knefU9BUucVLs47Tpntj+YEW05B8+UIT1eBJCjpqalPsSwTXGxOMuAebLZtkawFlrkH3Kj/AGGqhde3evizbXMV0B9B+ck7aaVeeXeDnCIUs3iqsSSAwIBM6xEd60zUdszlc1Rs4VHcX4stkQPPcPwoDqff0Hc1X7/EcUohrtoDo2TzxEyPNE1GvetYdS7Obt5hJJj/AG5jsAD/AIrqmmtEKH07Y/DvdIe++Zp0VT5QT+VR6j1qv4tvDutdUZngImYaDLILkddyZrKv8YRVGYlmEnygZQT3O5rytcAxWLMW18NDp4jgiB/CNyf2ors0bSRE8ORnuZEBuXW+J4L3JOvlUaKP4mgbTO1bX5Q4S+Hw+RzqWZgJBygnRSRuRXvy9y9awloJaGv5nPxMepJ/tUuK0Mm7OaUpQ4K4Nc15XVkR6+lAek1wa12eI4jBu6hzeNsgG27brBKsDEiddexry4XzXibcPe/G8Ux4YGRrbgHMn8oI6+lU4slSPX7VuBTbXF2V/FtSHIG9uDO2pIIH1qJvYq1iLeVxmQTlIbRSQJaBqII3HU1sTg3FbeKtFlB/S6MCCDEkEHpB3rT3EEtYPE4lB5bCXIRJ8zQqwntmk/KsZL2aR2XTD87Lh+HoTN3EEtbt2zozFSYZhuFiNa1xi1e9ea5eu57zCXuQIUa+RBsAO3zmsO6bh8TEXz4ZeD/EF2ULXfhVkJaLXfiZhlQ/F209SNYrmVo0jFI5u2VLW7aDTUk9gQZ/7rtxLGqWFvRgCC4IOULI0J6V1v3GQMzAA7D0UehPVq6cH4USc9yQp1A6udNSPQVLaS2U5fBhsJeuorMCqsDCDd9votT2CwosAeMui6hQPL/+1n27qoBmcZ+s+noP22rB49iPHtZbe+0jcyNYnaPWsI8znKq19Oq1ssXDsal20GQg6SFGxJ9f8VhYjlu5iGD3WCAEnKN2mPKegAHSonkO21pwH1UbegmdT8qv13EpbAyy8aL11jWY3n+1bSX5vR1PJbKvytwu2j371wRqFUTuAdB7nSasGO4qXi2gBY/QA9SaqfEeKO10WiCpZmMD9O5PY1IYJ0QliQOkk9tyT09Kz5p4+tslSpUeXM3B08J2AZnUaEnrIn9hUdy7xZcgLNJEgx0jt1/7rtx7jqtayoWmRrBGnXLO/pVf5X5ae6rXHcKsnpPUktHeqhOoXIuDcX49krhOJXw12/CjOICmSYBgZY3gQJPUGvPHY5bNohmLO7LnYd5B+cfSpHH25uJbRTquQDrvLH+lQ/GxbS7+MQqqwgAbx8UAdZgk12EYTdkS12RnLdzKz3AGhm3C65fy9Nuo75qttni91wDb+HX4zlUxA1P1+pqJ5P5fxuNC+AvhYaArXniWgEEIJ1332nrW0uXPs/sYcfis+IYxrcjKIn4VGg3reUUzJTopODt4jFvKln0yjJ8M/mJbYA1Y7PJGIaA9y1bEDYFz+8Ctg2bKqIUBR6AAD9q9KYoluyucH5Qw9ghyDduaee5Bj+UAZR8hVhUV2rmunBSlK6BSlKAV1IrtXBoCk87cuPcuribGbOqlXUESwGqwCIJEnTvWssfxwZh5g7BluCPKQ4IJJB9Rv3reHMOMNnC37o3S27D3CmP3/pXzhZvPdtpbW2uX4gzCXIM7kVpDkx7H4rkV3ReeWftIt4a21vw/ELOzSrayYP4pPvHyqs3yb91r99g95nzZE2Wen+TUC/BHVvwW9wDH0Mf1HSs61euWbUBJZfibQmes7e1ebleXRpCNdkjbtXPFNy+QqrIC7+h+pqKuXrl2+GZcoUGI+W/esRsZiHMsjjqJEDsTOsfWrZwi1asiLpUufOo1if6H3NQlSNLTdGDbwTOQ13MFQeS0JknfzfIb1MW8G7wS0HQgDRQPlXS9iFGZswjU5p1MEyP66Vn8qYRrh8RtE3g7mRI9/wC1JLV0UkuiC4ZwhreIV7gLqJhm6z1I6A9ParelgKoLjUbKANv4jUrxa2FtkiAQPkO5qu8vY9L90m9cGRNGB8oknyx6jQ1lyQc9+jjWJmNbuEZiPKB0WAdhp7xU5wu+rhYjygQBrHrTj3Gra2GZSpQDLIOm2g9ap/KnGJzgPECNYGb29Irrbnx69FxSTVknzXhRBdPKwGYsPc6D96p/LV44nFy7ZltJIWdFaYaf81Mc14iVOVoXUJGpLR5REay0VXuH8H+7KLiu2bQNAOv1GnXetYxeFMia8vEu+Lsq6EMAUiNevpA/vVbw3Exh5tE7RA9Z9q6Ypr7Wg6ONs0SCVHfXSKqlnM9wFfO7bmdhpJj+lTxfzuqkypNxLjh+P5LjXYzXSMqr6DdmHudK8eU+TzxLEk31/DBzXWURI6KG79ugNc4Hhwsp8JuYm4QioNWJ6BewO/y9a3PyjwQYTDrb0znzOR1Y7x2G1bxio9GE52SuEwq20CIoVV0CqIAHoBWQKAVzVGYpSlAKUpQClKUApSlAKUpQGFxfD+JYup+u26/VSK+auEM2W3lQk+Eq5Z1EnT+lfUDLXzJxa6cJ96AkMmIuoOkCQLZ+ayR71E+jTjdMzPEuKwLADMuUBTIG+8bVgYtna5cEDL8JH6YAmPU67V25VtEBmvXDMqsknSZ82WIaD07TU5wrh5a3mUCXMkyTJkiTPT0rKbp9FZZdEtwm3bK2ifKzxnnUp0gT1rL4zy0lzzWh+IA3lMQ/Yeh71EjD+Bld5YKFkT3JJPc/2rNw/NFsBmkk9BBnfQe1ckmn4msIxrZCcQwSFRlBKZsqjrufi7yCIq8cLw7IiTocsj5TvWuOHcUP3mX1Qy4kGFOu5G0knTsKu+O4gSFGb4gZGxnSAT032rSdpEQavZ24laa+jK1zLZ6n9Xt61F8C4LbVmkZxJyqdu5Pr/avPiPHNPCttqzFR+ldp/wCqzMNfRLeTNAA09Z6zWXJKSjSOzdsx+K4EMCVJC5WkdAY3PesLg3CsM1uUQExHmJLCP6HfXrPaunEOJvcV0sW2d9i2Xyg99aweGcOvoh1UMYzL167nod67FvEJ7PfD8FnEKxvPkVpAc6jYyD2ivPmvHhUypGdiZ12EeYgenSTXi7Xg7KpJggH009fbb51g8IwxvBAxLak3MxkSdQsfwiPnVJO7fo5mq0R+CS9cdUUl1IIJH+m2mxPUDtvV94FwG3h1AYNdvPoFUedjpP8AKAeu1ZnAOGPcfw8KinIILnZe07SN4FbK4By+mHBIOa63xXCNT2HoO1b5WZN0RfKfKAsXDiL0NfbaNVtj0Xv6tVuAoK5oQKUpQClKUApSlAKUpQClKUApSlAcGvn/AO1bhXh8Uf8A+LFBXafUQhI7ggf8hX0Capn2j8s/e7AdFzXbOYqP1KR519zAI7qK4zqNMDC3raBWVZXZxMxpHbT1PtXS3xy6rLYwxiFAmMx/h9z271JYWdEvMSCD4bHTMRMq3UXBPwmoPhuBNnEZ7slGkhtvqR8J6g+o71HfZqtLRasBw249oq9xxiF85s3AD4ibZrbKYLDzaSal8ZYQ2GyqFhSJEddtPeofg+Kt27vircLXFkKpUADeNFAAWSST1mszG2ry2AEyNbI88axqTHy0rh1NnpwXlq21mXB8wgdJ30npP7VDojWLrW7hJAIyMeuvlkbyNvpUlZxNx/Dt2y5yr5gdZmNRG237114nhrl8G3fkXPKq3IEKdtSNgYFdj8OvoYmwjBoAYNGo6HeBUXgMOXuEMdAdd4ke+tY/DMUba+G4OeCFJkTB1+frXHC8e1t5uKSWBywJDDYx7EjWjhcXRNlksmFygBejRvrqR8t5rH4njRbMll2knYTuPfrWA/FbjQVt5V1lrh2jct/jSsW6ue5+EDibzMwSB5O+Ubtv7CvPxQlfkU5oluWwcRdYEkIEYgAb/qM9YIGnWpR+Xxh8QGuQ1hmLEW2Ac6jy665Toco2io7Gcq8Tw6JfNtSqSWt2tWAJBYxPvpJ2rM4XzAt4A3wGGoL7DSIJEyp9R3remt+jOzafLmJwz2h91K+GNMq6R2I3B9/WpcVRbODAU3MMct0bHo3WGHWdPoKtvBceL9i3eWQHUMAdxVRkpdEuNGdSgpVkilKUApSlAKUpQClKUApSlAKUpQCuuWu1KAp/M/JaX8z28odpzo0+HcMQCSPMjgbMvzmtd4mzdsMyFCWGmRl84jSV/LcXuNfWt5msDivB7OIXLeQMOh6jupGoPtQpOjRPAvBe4xaC06zKwB69flUvxXHL4bJYOZjA0Bj5aVYOO/Zux1s3M0SPMctzsM43/wBwqqYbAYnDNluDI0/+55WPsfgb5GspJ+i1O0e2Gw1ywq3LYJb8ynYjqB1BBrMx3F0e3rbKncjzGY6GvC/xQpHjWnQdGynL7DLK1gY3jdsq2X4p+h9Y3mK8/HndSRplR5402b1sqil9S0CSU9TJ/wDulV+xw7E2mYIlwoQwUjK2QmTI1nepzlniKWUuZvKSxEaEQJAjtUgePWolW19uw9BXqisVSN4ccJxtuimnEBrpt3lcIx2LEZRrpB1Ou5q3cH4ULTNdTzMRCs11kKwDA8kCNZ26ViY9Djh4GGsvcvaaqpASepfYDrvrVhx3LWIwYGcG/Zj/AFFBlY3V1XU6EQQD3rfjxqmj5v8ARCUX4ssnAeaTatquK8wLHzrnfL6AkqMw7/WuvMXKVnFKcVg3CXCJOWClyJ+NSImqh4lu4kLiSBHwlwMp/i/erHylxS6lhsLcCnxFuCyykEklCQGyzuZg9qSjXRHHKzpy7jm+4pcY+bwpbTqFbp71sHgmF8LDWbf6LaL9FAP71q3huKR8MLTHLCZSI1UxGvsZq/cpcwHE2wrKVvIoFwaRm2MdjBNeTiXZ6JLRYxXNcCua3IFKUoBSlKAUpSgFKUoBSlKAUpSgFKUoBSlKA4iulyyrCGAI9CJ/rXpSgK7jOTsK5JVGtk9bVxkH/EHL+1Q2N+zxH2uz/wCW3bf94Bq9Uih22jWj/ZRbZiWuLljQLayx7a1k8P8AslwSMGum5ej8rMQmv8IOvzrYUVxFBbMXh/DrVlMlm2ttfRAAP2rKy1zXNDhDcT5Xwl9s12wpb9Syjf8AJCD+9YnCuSsFh38S1YAeZzMzuZmZ87HWeverJXUigNQ8ZAXH31jRrkjoJIU79zOtZ3As3ii5kuEmCVEmNwNV1B7Gtivw22SxKKc/xSJmmC4cloEWxGYye/Sow3ZeWqMu2ZFdq4Fc1ZApSlAKUpQClKUApSlAKUpQH//Z"/>
          <p:cNvSpPr>
            <a:spLocks noChangeAspect="1" noChangeArrowheads="1"/>
          </p:cNvSpPr>
          <p:nvPr/>
        </p:nvSpPr>
        <p:spPr bwMode="auto">
          <a:xfrm>
            <a:off x="1679575" y="-715963"/>
            <a:ext cx="22860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11" descr="data:image/jpeg;base64,/9j/4AAQSkZJRgABAQAAAQABAAD/2wCEAAkGBxQTEBUUEhQWFhQXGBoYGBgYFhocGhweHhkYGhYcGB0cHCggHh4mHRwcITEhJSorLi4wGiAzODQsNygtLiwBCgoKDg0OGxAQGiwkIB8sLCwsKywsLCwsLCwsLCwsLCwsLCwsLCwsLCwsLCwsLDcsLCwsKywsNysrNysrLCsrK//AABEIAJ4A8AMBIgACEQEDEQH/xAAcAAEAAgIDAQAAAAAAAAAAAAAABQYEBwECAwj/xAA9EAACAQIEBAQDBgUEAQUBAAABAhEAAwQSITEFBkFhEyJRcTKBkQcUI0JSoWJyscHRM4KS4XMkQ1Pw8RX/xAAZAQEBAQEBAQAAAAAAAAAAAAAAAgMBBAX/xAAhEQACAgICAwEBAQAAAAAAAAAAAQIREiEDMSJBURMEMv/aAAwDAQACEQMRAD8A3jSlKAUpSgFKUoBSlKAUpSgFKUoBSlKAUpSgFKUoBSlcTQHNR3GuJrh7L3W1y7Dqx/Ko7k6Vk4vFLbQvcYKgEliYAFa345x/72Dctgiyk+FOmdo1eD0H5T3JrjOpWz05d5tvI627wN038QVDFgAogeVQBJghq2SK0AmN8Kwzi3LKvkAYzO5JPTzbfSt58GssmHtq7m4wUZnJksY1NdOySM4VzXArmhIpSlAKUpQClKUApSlAKUpQClKUApSlAKUpQClKUApSlAK4oa8r15VBLEADckwBQHrUXxvjtnCqGvOBJhVGrMfRV3NV7ifPiSyYRPGcA+YnLaHfNu3stVOzjPOb178Z4g3CAozDUIqkkhB6DtO9cckjqi2Z3EcVcx5V8SBasDW3YLTJ/Ve01MRAGg1qC4txUFclsatFtFUSeo8orDwnDnxuL8NLotWgM15yRCjSMoJ+InNEiNKv/D8RwjhxhLtrxT+Yt4lwx31j2ECpWyujB5c+zaEBxV0nNqbSCBr+UsdT8orYuFsKiBEGVVAAA2AGwFUrEfaCrA/d7LNH5rh8NT7aEn6VXeL8z4tgJvi2GkAIsHoYB3Y6+lWcxZtya62rgYAjUESK1Hy5wi/xC4fGuXDhgfOS7a7+QCYk9Y2HetsYLDrbVUQBVUAADYAAAAfKhLMilKUApSlAKUpQClK4NAc0qGTmXDl3Q3ApQlTIgSN4NSWHxK3BKMGHqpBH1FLB70oKUApSuCaAVwWqqczc+4bCSs+LdAnw7ep7SdhWvb/2iY7FtFuMNbP6FDP82bT6CuWKZu3NXm2JQbsv1FfPvHsRdKjNib7N6Zyc38w2/ao/g+AJJYogJ3uXcp9dhFFJF4M+jhj7cfGn/Nf81ivzDhQYOJsA/wDmT/NaQs8HREMvZUCJORdtdxUViMRF3KiLdtjX/TUEnptOlcyO/mvpvLi3POBsIWbEW2Iny22DufZVmtYca50fGOC6FUBm3aiR2N3bNt7DbWo/h3Dr18ytrKvrlAnb5mpOxy+qE+K7amcqQrExoDG1S+RdFR4yEXHkMYZcw0JZgPYBQDpHSu1nCYzFGBIUAkEjw0j3aT32q63eH2sNaz2rdtWgAErmM+uu5rhHcIkDKrNqzbmRrI69vSs5SeNxReFFew3JVmyv/qLwY6ZvyrtA9Wb20rK//n4dR5Mtq2dGLZRA9e2mutenM3DiXFtCXcyzM2wA3Jqr3+BPicTh8IpLO2pO8KCM7npoDpVccW1bexJKOyTfG3MTdFrBWmOm+XMf5oOgBPViPnVy4B9mmb8TGNrMlEaSezvpp/CoAq78v8Ds4W0LdlQB1b8zHqWPU1KitUqMHNs8MPhVtqERQqqIAA0ivaax8djUtIXuMFUdT/QeprXmM5xv3WVlbwEGsQC0aRmzbEzEDrNUSkbLzVyDWrH5txaEs91QojylASxOygAgz2q1cmcQxN/xLl90KyFVUWACJzaySeg964C1UpSgFKUoDg1C81cX+64V7oXM3wqOmY/DM9Jqbqv878MfEYC9at/GwlfcEHTvQI1rwVry2yUYObjlHZgJzPqHidpLA+lbI5LynCi4ghbjM4jaJyrHyUfWtX4Li4sEW7vlbNJQjzCBqSu4B9av3KfE1w9u3hLpACgW7NwwFuBek7Zx+41FZx72XLoudCa65qr3OHOGHwFsNeMu05La6u0dvTvWhBJcZ4taw1o3LzhVGmvU+gHU1qXmPnvFYsMuGBs2SIBJh2nqT0HYfWqbxPmy9jb5u4kGFHktj4E9p0Yx1rpexF1redVKr1P5jrpHas553US1EzLXCzcUgnKoaYX4m7nsfWsQYS742W1cCoNCS2/WPevX7zee1oQi6AwZYj0HpWPg7RunLZHlXQknyzpMmNdthvNSlJWa40rJC/btoZa42m7AjQx61HIrXGy4UXG/iYT852mpjAcsl3nJ4gAIGbRZGxipw3blm4lu4ECMSNIAMRJ096h2unbFEfwvlW65m++eNxmAAj9R1qXxXDxhrEoRJOigCWJgDzfPaK74vjoFzwU8zHYKJ+ZA6d6yBy5fuXVvXiIAkKNl6besipi5t+RVJdHs2O+6oqNNy8wEAevqQOlRHHfvJ8M5gp6djoB+01JLbt2L7eI5ZiglmImNdB0EenesrDXEv6n4I8oH0+taR/10EpTdIkMO1tipdvEYCZ6fIbAD96i+beNpaNtRlZ5kKOh0gkTpUT4l84l0tsFyKATG38v7VjY/hym7kEtcMZn08knefU9BUucVLs47Tpntj+YEW05B8+UIT1eBJCjpqalPsSwTXGxOMuAebLZtkawFlrkH3Kj/AGGqhde3evizbXMV0B9B+ck7aaVeeXeDnCIUs3iqsSSAwIBM6xEd60zUdszlc1Rs4VHcX4stkQPPcPwoDqff0Hc1X7/EcUohrtoDo2TzxEyPNE1GvetYdS7Obt5hJJj/AG5jsAD/AIrqmmtEKH07Y/DvdIe++Zp0VT5QT+VR6j1qv4tvDutdUZngImYaDLILkddyZrKv8YRVGYlmEnygZQT3O5rytcAxWLMW18NDp4jgiB/CNyf2ors0bSRE8ORnuZEBuXW+J4L3JOvlUaKP4mgbTO1bX5Q4S+Hw+RzqWZgJBygnRSRuRXvy9y9awloJaGv5nPxMepJ/tUuK0Mm7OaUpQ4K4Nc15XVkR6+lAek1wa12eI4jBu6hzeNsgG27brBKsDEiddexry4XzXibcPe/G8Ux4YGRrbgHMn8oI6+lU4slSPX7VuBTbXF2V/FtSHIG9uDO2pIIH1qJvYq1iLeVxmQTlIbRSQJaBqII3HU1sTg3FbeKtFlB/S6MCCDEkEHpB3rT3EEtYPE4lB5bCXIRJ8zQqwntmk/KsZL2aR2XTD87Lh+HoTN3EEtbt2zozFSYZhuFiNa1xi1e9ea5eu57zCXuQIUa+RBsAO3zmsO6bh8TEXz4ZeD/EF2ULXfhVkJaLXfiZhlQ/F209SNYrmVo0jFI5u2VLW7aDTUk9gQZ/7rtxLGqWFvRgCC4IOULI0J6V1v3GQMzAA7D0UehPVq6cH4USc9yQp1A6udNSPQVLaS2U5fBhsJeuorMCqsDCDd9votT2CwosAeMui6hQPL/+1n27qoBmcZ+s+noP22rB49iPHtZbe+0jcyNYnaPWsI8znKq19Oq1ssXDsal20GQg6SFGxJ9f8VhYjlu5iGD3WCAEnKN2mPKegAHSonkO21pwH1UbegmdT8qv13EpbAyy8aL11jWY3n+1bSX5vR1PJbKvytwu2j371wRqFUTuAdB7nSasGO4qXi2gBY/QA9SaqfEeKO10WiCpZmMD9O5PY1IYJ0QliQOkk9tyT09Kz5p4+tslSpUeXM3B08J2AZnUaEnrIn9hUdy7xZcgLNJEgx0jt1/7rtx7jqtayoWmRrBGnXLO/pVf5X5ae6rXHcKsnpPUktHeqhOoXIuDcX49krhOJXw12/CjOICmSYBgZY3gQJPUGvPHY5bNohmLO7LnYd5B+cfSpHH25uJbRTquQDrvLH+lQ/GxbS7+MQqqwgAbx8UAdZgk12EYTdkS12RnLdzKz3AGhm3C65fy9Nuo75qttni91wDb+HX4zlUxA1P1+pqJ5P5fxuNC+AvhYaArXniWgEEIJ1332nrW0uXPs/sYcfis+IYxrcjKIn4VGg3reUUzJTopODt4jFvKln0yjJ8M/mJbYA1Y7PJGIaA9y1bEDYFz+8Ctg2bKqIUBR6AAD9q9KYoluyucH5Qw9ghyDduaee5Bj+UAZR8hVhUV2rmunBSlK6BSlKAV1IrtXBoCk87cuPcuribGbOqlXUESwGqwCIJEnTvWssfxwZh5g7BluCPKQ4IJJB9Rv3reHMOMNnC37o3S27D3CmP3/pXzhZvPdtpbW2uX4gzCXIM7kVpDkx7H4rkV3ReeWftIt4a21vw/ELOzSrayYP4pPvHyqs3yb91r99g95nzZE2Wen+TUC/BHVvwW9wDH0Mf1HSs61euWbUBJZfibQmes7e1ebleXRpCNdkjbtXPFNy+QqrIC7+h+pqKuXrl2+GZcoUGI+W/esRsZiHMsjjqJEDsTOsfWrZwi1asiLpUufOo1if6H3NQlSNLTdGDbwTOQ13MFQeS0JknfzfIb1MW8G7wS0HQgDRQPlXS9iFGZswjU5p1MEyP66Vn8qYRrh8RtE3g7mRI9/wC1JLV0UkuiC4ZwhreIV7gLqJhm6z1I6A9ParelgKoLjUbKANv4jUrxa2FtkiAQPkO5qu8vY9L90m9cGRNGB8oknyx6jQ1lyQc9+jjWJmNbuEZiPKB0WAdhp7xU5wu+rhYjygQBrHrTj3Gra2GZSpQDLIOm2g9ap/KnGJzgPECNYGb29Irrbnx69FxSTVknzXhRBdPKwGYsPc6D96p/LV44nFy7ZltJIWdFaYaf81Mc14iVOVoXUJGpLR5REay0VXuH8H+7KLiu2bQNAOv1GnXetYxeFMia8vEu+Lsq6EMAUiNevpA/vVbw3Exh5tE7RA9Z9q6Ypr7Wg6ONs0SCVHfXSKqlnM9wFfO7bmdhpJj+lTxfzuqkypNxLjh+P5LjXYzXSMqr6DdmHudK8eU+TzxLEk31/DBzXWURI6KG79ugNc4Hhwsp8JuYm4QioNWJ6BewO/y9a3PyjwQYTDrb0znzOR1Y7x2G1bxio9GE52SuEwq20CIoVV0CqIAHoBWQKAVzVGYpSlAKUpQClKUApSlAKUpQGFxfD+JYup+u26/VSK+auEM2W3lQk+Eq5Z1EnT+lfUDLXzJxa6cJ96AkMmIuoOkCQLZ+ayR71E+jTjdMzPEuKwLADMuUBTIG+8bVgYtna5cEDL8JH6YAmPU67V25VtEBmvXDMqsknSZ82WIaD07TU5wrh5a3mUCXMkyTJkiTPT0rKbp9FZZdEtwm3bK2ifKzxnnUp0gT1rL4zy0lzzWh+IA3lMQ/Yeh71EjD+Bld5YKFkT3JJPc/2rNw/NFsBmkk9BBnfQe1ckmn4msIxrZCcQwSFRlBKZsqjrufi7yCIq8cLw7IiTocsj5TvWuOHcUP3mX1Qy4kGFOu5G0knTsKu+O4gSFGb4gZGxnSAT032rSdpEQavZ24laa+jK1zLZ6n9Xt61F8C4LbVmkZxJyqdu5Pr/avPiPHNPCttqzFR+ldp/wCqzMNfRLeTNAA09Z6zWXJKSjSOzdsx+K4EMCVJC5WkdAY3PesLg3CsM1uUQExHmJLCP6HfXrPaunEOJvcV0sW2d9i2Xyg99aweGcOvoh1UMYzL167nod67FvEJ7PfD8FnEKxvPkVpAc6jYyD2ivPmvHhUypGdiZ12EeYgenSTXi7Xg7KpJggH009fbb51g8IwxvBAxLak3MxkSdQsfwiPnVJO7fo5mq0R+CS9cdUUl1IIJH+m2mxPUDtvV94FwG3h1AYNdvPoFUedjpP8AKAeu1ZnAOGPcfw8KinIILnZe07SN4FbK4By+mHBIOa63xXCNT2HoO1b5WZN0RfKfKAsXDiL0NfbaNVtj0Xv6tVuAoK5oQKUpQClKUApSlAKUpQClKUApSlAcGvn/AO1bhXh8Uf8A+LFBXafUQhI7ggf8hX0Capn2j8s/e7AdFzXbOYqP1KR519zAI7qK4zqNMDC3raBWVZXZxMxpHbT1PtXS3xy6rLYwxiFAmMx/h9z271JYWdEvMSCD4bHTMRMq3UXBPwmoPhuBNnEZ7slGkhtvqR8J6g+o71HfZqtLRasBw249oq9xxiF85s3AD4ibZrbKYLDzaSal8ZYQ2GyqFhSJEddtPeofg+Kt27vircLXFkKpUADeNFAAWSST1mszG2ry2AEyNbI88axqTHy0rh1NnpwXlq21mXB8wgdJ30npP7VDojWLrW7hJAIyMeuvlkbyNvpUlZxNx/Dt2y5yr5gdZmNRG237114nhrl8G3fkXPKq3IEKdtSNgYFdj8OvoYmwjBoAYNGo6HeBUXgMOXuEMdAdd4ke+tY/DMUba+G4OeCFJkTB1+frXHC8e1t5uKSWBywJDDYx7EjWjhcXRNlksmFygBejRvrqR8t5rH4njRbMll2knYTuPfrWA/FbjQVt5V1lrh2jct/jSsW6ue5+EDibzMwSB5O+Ubtv7CvPxQlfkU5oluWwcRdYEkIEYgAb/qM9YIGnWpR+Xxh8QGuQ1hmLEW2Ac6jy665Toco2io7Gcq8Tw6JfNtSqSWt2tWAJBYxPvpJ2rM4XzAt4A3wGGoL7DSIJEyp9R3remt+jOzafLmJwz2h91K+GNMq6R2I3B9/WpcVRbODAU3MMct0bHo3WGHWdPoKtvBceL9i3eWQHUMAdxVRkpdEuNGdSgpVkilKUApSlAKUpQClKUApSlAKUpQCuuWu1KAp/M/JaX8z28odpzo0+HcMQCSPMjgbMvzmtd4mzdsMyFCWGmRl84jSV/LcXuNfWt5msDivB7OIXLeQMOh6jupGoPtQpOjRPAvBe4xaC06zKwB69flUvxXHL4bJYOZjA0Bj5aVYOO/Zux1s3M0SPMctzsM43/wBwqqYbAYnDNluDI0/+55WPsfgb5GspJ+i1O0e2Gw1ywq3LYJb8ynYjqB1BBrMx3F0e3rbKncjzGY6GvC/xQpHjWnQdGynL7DLK1gY3jdsq2X4p+h9Y3mK8/HndSRplR5402b1sqil9S0CSU9TJ/wDulV+xw7E2mYIlwoQwUjK2QmTI1nepzlniKWUuZvKSxEaEQJAjtUgePWolW19uw9BXqisVSN4ccJxtuimnEBrpt3lcIx2LEZRrpB1Ou5q3cH4ULTNdTzMRCs11kKwDA8kCNZ26ViY9Djh4GGsvcvaaqpASepfYDrvrVhx3LWIwYGcG/Zj/AFFBlY3V1XU6EQQD3rfjxqmj5v8ARCUX4ssnAeaTatquK8wLHzrnfL6AkqMw7/WuvMXKVnFKcVg3CXCJOWClyJ+NSImqh4lu4kLiSBHwlwMp/i/erHylxS6lhsLcCnxFuCyykEklCQGyzuZg9qSjXRHHKzpy7jm+4pcY+bwpbTqFbp71sHgmF8LDWbf6LaL9FAP71q3huKR8MLTHLCZSI1UxGvsZq/cpcwHE2wrKVvIoFwaRm2MdjBNeTiXZ6JLRYxXNcCua3IFKUoBSlKAUpSgFKUoBSlKAUpSgFKUoBSlKA4iulyyrCGAI9CJ/rXpSgK7jOTsK5JVGtk9bVxkH/EHL+1Q2N+zxH2uz/wCW3bf94Bq9Uih22jWj/ZRbZiWuLljQLayx7a1k8P8AslwSMGum5ej8rMQmv8IOvzrYUVxFBbMXh/DrVlMlm2ttfRAAP2rKy1zXNDhDcT5Xwl9s12wpb9Syjf8AJCD+9YnCuSsFh38S1YAeZzMzuZmZ87HWeverJXUigNQ8ZAXH31jRrkjoJIU79zOtZ3As3ii5kuEmCVEmNwNV1B7Gtivw22SxKKc/xSJmmC4cloEWxGYye/Sow3ZeWqMu2ZFdq4Fc1ZApSlAKUpQClKUApSlAKUpQH//Z"/>
          <p:cNvSpPr>
            <a:spLocks noChangeAspect="1" noChangeArrowheads="1"/>
          </p:cNvSpPr>
          <p:nvPr/>
        </p:nvSpPr>
        <p:spPr bwMode="auto">
          <a:xfrm>
            <a:off x="1831975" y="-563563"/>
            <a:ext cx="22860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13" descr="data:image/jpeg;base64,/9j/4AAQSkZJRgABAQAAAQABAAD/2wCEAAkGBxQTEBUUEhQWFhQXGBoYGBgYFhocGhweHhkYGhYcGB0cHCggHh4mHRwcITEhJSorLi4wGiAzODQsNygtLiwBCgoKDg0OGxAQGiwkIB8sLCwsKywsLCwsLCwsLCwsLCwsLCwsLCwsLCwsLCwsLDcsLCwsKywsNysrNysrLCsrK//AABEIAJ4A8AMBIgACEQEDEQH/xAAcAAEAAgIDAQAAAAAAAAAAAAAABQYEBwECAwj/xAA9EAACAQIEBAQDBgUEAQUBAAABAhEAAwQSITEFBkFhEyJRcTKBkQcUI0JSoWJyscHRM4KS4XMkQ1Pw8RX/xAAZAQEBAQEBAQAAAAAAAAAAAAAAAgMBBAX/xAAhEQACAgICAwEBAQAAAAAAAAAAAQIREiEDMSJBURMEMv/aAAwDAQACEQMRAD8A3jSlKAUpSgFKUoBSlKAUpSgFKUoBSlKAUpSgFKUoBSlcTQHNR3GuJrh7L3W1y7Dqx/Ko7k6Vk4vFLbQvcYKgEliYAFa345x/72Dctgiyk+FOmdo1eD0H5T3JrjOpWz05d5tvI627wN038QVDFgAogeVQBJghq2SK0AmN8Kwzi3LKvkAYzO5JPTzbfSt58GssmHtq7m4wUZnJksY1NdOySM4VzXArmhIpSlAKUpQClKUApSlAKUpQClKUApSlAKUpQClKUApSlAK4oa8r15VBLEADckwBQHrUXxvjtnCqGvOBJhVGrMfRV3NV7ifPiSyYRPGcA+YnLaHfNu3stVOzjPOb178Z4g3CAozDUIqkkhB6DtO9cckjqi2Z3EcVcx5V8SBasDW3YLTJ/Ve01MRAGg1qC4txUFclsatFtFUSeo8orDwnDnxuL8NLotWgM15yRCjSMoJ+InNEiNKv/D8RwjhxhLtrxT+Yt4lwx31j2ECpWyujB5c+zaEBxV0nNqbSCBr+UsdT8orYuFsKiBEGVVAAA2AGwFUrEfaCrA/d7LNH5rh8NT7aEn6VXeL8z4tgJvi2GkAIsHoYB3Y6+lWcxZtya62rgYAjUESK1Hy5wi/xC4fGuXDhgfOS7a7+QCYk9Y2HetsYLDrbVUQBVUAADYAAAAfKhLMilKUApSlAKUpQClK4NAc0qGTmXDl3Q3ApQlTIgSN4NSWHxK3BKMGHqpBH1FLB70oKUApSuCaAVwWqqczc+4bCSs+LdAnw7ep7SdhWvb/2iY7FtFuMNbP6FDP82bT6CuWKZu3NXm2JQbsv1FfPvHsRdKjNib7N6Zyc38w2/ao/g+AJJYogJ3uXcp9dhFFJF4M+jhj7cfGn/Nf81ivzDhQYOJsA/wDmT/NaQs8HREMvZUCJORdtdxUViMRF3KiLdtjX/TUEnptOlcyO/mvpvLi3POBsIWbEW2Iny22DufZVmtYca50fGOC6FUBm3aiR2N3bNt7DbWo/h3Dr18ytrKvrlAnb5mpOxy+qE+K7amcqQrExoDG1S+RdFR4yEXHkMYZcw0JZgPYBQDpHSu1nCYzFGBIUAkEjw0j3aT32q63eH2sNaz2rdtWgAErmM+uu5rhHcIkDKrNqzbmRrI69vSs5SeNxReFFew3JVmyv/qLwY6ZvyrtA9Wb20rK//n4dR5Mtq2dGLZRA9e2mutenM3DiXFtCXcyzM2wA3Jqr3+BPicTh8IpLO2pO8KCM7npoDpVccW1bexJKOyTfG3MTdFrBWmOm+XMf5oOgBPViPnVy4B9mmb8TGNrMlEaSezvpp/CoAq78v8Ds4W0LdlQB1b8zHqWPU1KitUqMHNs8MPhVtqERQqqIAA0ivaax8djUtIXuMFUdT/QeprXmM5xv3WVlbwEGsQC0aRmzbEzEDrNUSkbLzVyDWrH5txaEs91QojylASxOygAgz2q1cmcQxN/xLl90KyFVUWACJzaySeg964C1UpSgFKUoDg1C81cX+64V7oXM3wqOmY/DM9Jqbqv878MfEYC9at/GwlfcEHTvQI1rwVry2yUYObjlHZgJzPqHidpLA+lbI5LynCi4ghbjM4jaJyrHyUfWtX4Li4sEW7vlbNJQjzCBqSu4B9av3KfE1w9u3hLpACgW7NwwFuBek7Zx+41FZx72XLoudCa65qr3OHOGHwFsNeMu05La6u0dvTvWhBJcZ4taw1o3LzhVGmvU+gHU1qXmPnvFYsMuGBs2SIBJh2nqT0HYfWqbxPmy9jb5u4kGFHktj4E9p0Yx1rpexF1redVKr1P5jrpHas553US1EzLXCzcUgnKoaYX4m7nsfWsQYS742W1cCoNCS2/WPevX7zee1oQi6AwZYj0HpWPg7RunLZHlXQknyzpMmNdthvNSlJWa40rJC/btoZa42m7AjQx61HIrXGy4UXG/iYT852mpjAcsl3nJ4gAIGbRZGxipw3blm4lu4ECMSNIAMRJ096h2unbFEfwvlW65m++eNxmAAj9R1qXxXDxhrEoRJOigCWJgDzfPaK74vjoFzwU8zHYKJ+ZA6d6yBy5fuXVvXiIAkKNl6besipi5t+RVJdHs2O+6oqNNy8wEAevqQOlRHHfvJ8M5gp6djoB+01JLbt2L7eI5ZiglmImNdB0EenesrDXEv6n4I8oH0+taR/10EpTdIkMO1tipdvEYCZ6fIbAD96i+beNpaNtRlZ5kKOh0gkTpUT4l84l0tsFyKATG38v7VjY/hym7kEtcMZn08knefU9BUucVLs47Tpntj+YEW05B8+UIT1eBJCjpqalPsSwTXGxOMuAebLZtkawFlrkH3Kj/AGGqhde3evizbXMV0B9B+ck7aaVeeXeDnCIUs3iqsSSAwIBM6xEd60zUdszlc1Rs4VHcX4stkQPPcPwoDqff0Hc1X7/EcUohrtoDo2TzxEyPNE1GvetYdS7Obt5hJJj/AG5jsAD/AIrqmmtEKH07Y/DvdIe++Zp0VT5QT+VR6j1qv4tvDutdUZngImYaDLILkddyZrKv8YRVGYlmEnygZQT3O5rytcAxWLMW18NDp4jgiB/CNyf2ors0bSRE8ORnuZEBuXW+J4L3JOvlUaKP4mgbTO1bX5Q4S+Hw+RzqWZgJBygnRSRuRXvy9y9awloJaGv5nPxMepJ/tUuK0Mm7OaUpQ4K4Nc15XVkR6+lAek1wa12eI4jBu6hzeNsgG27brBKsDEiddexry4XzXibcPe/G8Ux4YGRrbgHMn8oI6+lU4slSPX7VuBTbXF2V/FtSHIG9uDO2pIIH1qJvYq1iLeVxmQTlIbRSQJaBqII3HU1sTg3FbeKtFlB/S6MCCDEkEHpB3rT3EEtYPE4lB5bCXIRJ8zQqwntmk/KsZL2aR2XTD87Lh+HoTN3EEtbt2zozFSYZhuFiNa1xi1e9ea5eu57zCXuQIUa+RBsAO3zmsO6bh8TEXz4ZeD/EF2ULXfhVkJaLXfiZhlQ/F209SNYrmVo0jFI5u2VLW7aDTUk9gQZ/7rtxLGqWFvRgCC4IOULI0J6V1v3GQMzAA7D0UehPVq6cH4USc9yQp1A6udNSPQVLaS2U5fBhsJeuorMCqsDCDd9votT2CwosAeMui6hQPL/+1n27qoBmcZ+s+noP22rB49iPHtZbe+0jcyNYnaPWsI8znKq19Oq1ssXDsal20GQg6SFGxJ9f8VhYjlu5iGD3WCAEnKN2mPKegAHSonkO21pwH1UbegmdT8qv13EpbAyy8aL11jWY3n+1bSX5vR1PJbKvytwu2j371wRqFUTuAdB7nSasGO4qXi2gBY/QA9SaqfEeKO10WiCpZmMD9O5PY1IYJ0QliQOkk9tyT09Kz5p4+tslSpUeXM3B08J2AZnUaEnrIn9hUdy7xZcgLNJEgx0jt1/7rtx7jqtayoWmRrBGnXLO/pVf5X5ae6rXHcKsnpPUktHeqhOoXIuDcX49krhOJXw12/CjOICmSYBgZY3gQJPUGvPHY5bNohmLO7LnYd5B+cfSpHH25uJbRTquQDrvLH+lQ/GxbS7+MQqqwgAbx8UAdZgk12EYTdkS12RnLdzKz3AGhm3C65fy9Nuo75qttni91wDb+HX4zlUxA1P1+pqJ5P5fxuNC+AvhYaArXniWgEEIJ1332nrW0uXPs/sYcfis+IYxrcjKIn4VGg3reUUzJTopODt4jFvKln0yjJ8M/mJbYA1Y7PJGIaA9y1bEDYFz+8Ctg2bKqIUBR6AAD9q9KYoluyucH5Qw9ghyDduaee5Bj+UAZR8hVhUV2rmunBSlK6BSlKAV1IrtXBoCk87cuPcuribGbOqlXUESwGqwCIJEnTvWssfxwZh5g7BluCPKQ4IJJB9Rv3reHMOMNnC37o3S27D3CmP3/pXzhZvPdtpbW2uX4gzCXIM7kVpDkx7H4rkV3ReeWftIt4a21vw/ELOzSrayYP4pPvHyqs3yb91r99g95nzZE2Wen+TUC/BHVvwW9wDH0Mf1HSs61euWbUBJZfibQmes7e1ebleXRpCNdkjbtXPFNy+QqrIC7+h+pqKuXrl2+GZcoUGI+W/esRsZiHMsjjqJEDsTOsfWrZwi1asiLpUufOo1if6H3NQlSNLTdGDbwTOQ13MFQeS0JknfzfIb1MW8G7wS0HQgDRQPlXS9iFGZswjU5p1MEyP66Vn8qYRrh8RtE3g7mRI9/wC1JLV0UkuiC4ZwhreIV7gLqJhm6z1I6A9ParelgKoLjUbKANv4jUrxa2FtkiAQPkO5qu8vY9L90m9cGRNGB8oknyx6jQ1lyQc9+jjWJmNbuEZiPKB0WAdhp7xU5wu+rhYjygQBrHrTj3Gra2GZSpQDLIOm2g9ap/KnGJzgPECNYGb29Irrbnx69FxSTVknzXhRBdPKwGYsPc6D96p/LV44nFy7ZltJIWdFaYaf81Mc14iVOVoXUJGpLR5REay0VXuH8H+7KLiu2bQNAOv1GnXetYxeFMia8vEu+Lsq6EMAUiNevpA/vVbw3Exh5tE7RA9Z9q6Ypr7Wg6ONs0SCVHfXSKqlnM9wFfO7bmdhpJj+lTxfzuqkypNxLjh+P5LjXYzXSMqr6DdmHudK8eU+TzxLEk31/DBzXWURI6KG79ugNc4Hhwsp8JuYm4QioNWJ6BewO/y9a3PyjwQYTDrb0znzOR1Y7x2G1bxio9GE52SuEwq20CIoVV0CqIAHoBWQKAVzVGYpSlAKUpQClKUApSlAKUpQGFxfD+JYup+u26/VSK+auEM2W3lQk+Eq5Z1EnT+lfUDLXzJxa6cJ96AkMmIuoOkCQLZ+ayR71E+jTjdMzPEuKwLADMuUBTIG+8bVgYtna5cEDL8JH6YAmPU67V25VtEBmvXDMqsknSZ82WIaD07TU5wrh5a3mUCXMkyTJkiTPT0rKbp9FZZdEtwm3bK2ifKzxnnUp0gT1rL4zy0lzzWh+IA3lMQ/Yeh71EjD+Bld5YKFkT3JJPc/2rNw/NFsBmkk9BBnfQe1ckmn4msIxrZCcQwSFRlBKZsqjrufi7yCIq8cLw7IiTocsj5TvWuOHcUP3mX1Qy4kGFOu5G0knTsKu+O4gSFGb4gZGxnSAT032rSdpEQavZ24laa+jK1zLZ6n9Xt61F8C4LbVmkZxJyqdu5Pr/avPiPHNPCttqzFR+ldp/wCqzMNfRLeTNAA09Z6zWXJKSjSOzdsx+K4EMCVJC5WkdAY3PesLg3CsM1uUQExHmJLCP6HfXrPaunEOJvcV0sW2d9i2Xyg99aweGcOvoh1UMYzL167nod67FvEJ7PfD8FnEKxvPkVpAc6jYyD2ivPmvHhUypGdiZ12EeYgenSTXi7Xg7KpJggH009fbb51g8IwxvBAxLak3MxkSdQsfwiPnVJO7fo5mq0R+CS9cdUUl1IIJH+m2mxPUDtvV94FwG3h1AYNdvPoFUedjpP8AKAeu1ZnAOGPcfw8KinIILnZe07SN4FbK4By+mHBIOa63xXCNT2HoO1b5WZN0RfKfKAsXDiL0NfbaNVtj0Xv6tVuAoK5oQKUpQClKUApSlAKUpQClKUApSlAcGvn/AO1bhXh8Uf8A+LFBXafUQhI7ggf8hX0Capn2j8s/e7AdFzXbOYqP1KR519zAI7qK4zqNMDC3raBWVZXZxMxpHbT1PtXS3xy6rLYwxiFAmMx/h9z271JYWdEvMSCD4bHTMRMq3UXBPwmoPhuBNnEZ7slGkhtvqR8J6g+o71HfZqtLRasBw249oq9xxiF85s3AD4ibZrbKYLDzaSal8ZYQ2GyqFhSJEddtPeofg+Kt27vircLXFkKpUADeNFAAWSST1mszG2ry2AEyNbI88axqTHy0rh1NnpwXlq21mXB8wgdJ30npP7VDojWLrW7hJAIyMeuvlkbyNvpUlZxNx/Dt2y5yr5gdZmNRG237114nhrl8G3fkXPKq3IEKdtSNgYFdj8OvoYmwjBoAYNGo6HeBUXgMOXuEMdAdd4ke+tY/DMUba+G4OeCFJkTB1+frXHC8e1t5uKSWBywJDDYx7EjWjhcXRNlksmFygBejRvrqR8t5rH4njRbMll2knYTuPfrWA/FbjQVt5V1lrh2jct/jSsW6ue5+EDibzMwSB5O+Ubtv7CvPxQlfkU5oluWwcRdYEkIEYgAb/qM9YIGnWpR+Xxh8QGuQ1hmLEW2Ac6jy665Toco2io7Gcq8Tw6JfNtSqSWt2tWAJBYxPvpJ2rM4XzAt4A3wGGoL7DSIJEyp9R3remt+jOzafLmJwz2h91K+GNMq6R2I3B9/WpcVRbODAU3MMct0bHo3WGHWdPoKtvBceL9i3eWQHUMAdxVRkpdEuNGdSgpVkilKUApSlAKUpQClKUApSlAKUpQCuuWu1KAp/M/JaX8z28odpzo0+HcMQCSPMjgbMvzmtd4mzdsMyFCWGmRl84jSV/LcXuNfWt5msDivB7OIXLeQMOh6jupGoPtQpOjRPAvBe4xaC06zKwB69flUvxXHL4bJYOZjA0Bj5aVYOO/Zux1s3M0SPMctzsM43/wBwqqYbAYnDNluDI0/+55WPsfgb5GspJ+i1O0e2Gw1ywq3LYJb8ynYjqB1BBrMx3F0e3rbKncjzGY6GvC/xQpHjWnQdGynL7DLK1gY3jdsq2X4p+h9Y3mK8/HndSRplR5402b1sqil9S0CSU9TJ/wDulV+xw7E2mYIlwoQwUjK2QmTI1nepzlniKWUuZvKSxEaEQJAjtUgePWolW19uw9BXqisVSN4ccJxtuimnEBrpt3lcIx2LEZRrpB1Ou5q3cH4ULTNdTzMRCs11kKwDA8kCNZ26ViY9Djh4GGsvcvaaqpASepfYDrvrVhx3LWIwYGcG/Zj/AFFBlY3V1XU6EQQD3rfjxqmj5v8ARCUX4ssnAeaTatquK8wLHzrnfL6AkqMw7/WuvMXKVnFKcVg3CXCJOWClyJ+NSImqh4lu4kLiSBHwlwMp/i/erHylxS6lhsLcCnxFuCyykEklCQGyzuZg9qSjXRHHKzpy7jm+4pcY+bwpbTqFbp71sHgmF8LDWbf6LaL9FAP71q3huKR8MLTHLCZSI1UxGvsZq/cpcwHE2wrKVvIoFwaRm2MdjBNeTiXZ6JLRYxXNcCua3IFKUoBSlKAUpSgFKUoBSlKAUpSgFKUoBSlKA4iulyyrCGAI9CJ/rXpSgK7jOTsK5JVGtk9bVxkH/EHL+1Q2N+zxH2uz/wCW3bf94Bq9Uih22jWj/ZRbZiWuLljQLayx7a1k8P8AslwSMGum5ej8rMQmv8IOvzrYUVxFBbMXh/DrVlMlm2ttfRAAP2rKy1zXNDhDcT5Xwl9s12wpb9Syjf8AJCD+9YnCuSsFh38S1YAeZzMzuZmZ87HWeverJXUigNQ8ZAXH31jRrkjoJIU79zOtZ3As3ii5kuEmCVEmNwNV1B7Gtivw22SxKKc/xSJmmC4cloEWxGYye/Sow3ZeWqMu2ZFdq4Fc1ZApSlAKUpQClKUApSlAKUpQH//Z"/>
          <p:cNvSpPr>
            <a:spLocks noChangeAspect="1" noChangeArrowheads="1"/>
          </p:cNvSpPr>
          <p:nvPr/>
        </p:nvSpPr>
        <p:spPr bwMode="auto">
          <a:xfrm>
            <a:off x="1984375" y="-411163"/>
            <a:ext cx="22860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86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24" y="4038600"/>
            <a:ext cx="1698987" cy="118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6" descr="http://nd06.jxs.cz/307/706/64676cfbc5_101790941_o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3" b="18756"/>
          <a:stretch/>
        </p:blipFill>
        <p:spPr bwMode="auto">
          <a:xfrm flipH="1">
            <a:off x="3487494" y="3453085"/>
            <a:ext cx="2602568" cy="11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09800" y="76200"/>
            <a:ext cx="7772400" cy="1143000"/>
          </a:xfrm>
        </p:spPr>
        <p:txBody>
          <a:bodyPr/>
          <a:lstStyle/>
          <a:p>
            <a:r>
              <a:rPr lang="en-US" altLang="en-US"/>
              <a:t>Which Sarcopterygian?</a:t>
            </a:r>
            <a:endParaRPr lang="en-GB" altLang="en-US"/>
          </a:p>
        </p:txBody>
      </p:sp>
      <p:sp>
        <p:nvSpPr>
          <p:cNvPr id="14339" name="AutoShape 2" descr="data:image/jpeg;base64,/9j/4AAQSkZJRgABAQAAAQABAAD/2wCEAAkGBxQTEhQUEhQWFRUVGBkVFRgXGBcYGBcaFxgYGBgYGBgaHCggGBwlHBcYITEhJSkrLi4uFx8zODMsNygtLiwBCgoKDg0OGhAQGiwkHyQsLCwsLCwsLCwsLCwsLCwsLCwsLCwsLCwsLCwsLCwsLCwsLCwsLCwsNzcsLCw3LCw3K//AABEIAMUBAAMBIgACEQEDEQH/xAAbAAABBQEBAAAAAAAAAAAAAAAFAAEDBAYCB//EADsQAAIBAwMCBAQEBQMDBQEAAAECEQADIQQSMQVBIlFhcQYTMoGRobHRFEJSwfAj4fEVYpIWJDNDggf/xAAYAQEBAQEBAAAAAAAAAAAAAAAAAgEDBP/EACIRAAICAgMAAgMBAAAAAAAAAAABAhESIQMxQRNRIjJxYf/aAAwDAQACEQMRAD8A8PJpqcrTUAqVPTUAqVKlQD0jSpUA1NXcVyRQCpUqVAKlSpUAqVKlQCpUqVAKlT0qAapt2B7VFUnYe1AcE1zNOaagFSpUqAVKlSoBTSpUqAVKlSoDommNImmmgFSpUqAVKlSoBTSpUqAcGkaanoBqVPFNQCpUqVAKlSpUAqVKlQCp6Y08UA1THge1Q1OeB7f2oCE01dEU1ANSpyKVANSp6aKAVKlT0AxpUqVAdCmpGkKAVNSp4oBqVKlQCpUqVAKnpqegHBpRTV0KA4Ip6kEHBrh1igGpUhTmgFFPSpqAanilNKgGipzwPb+1RVN2Ht/ahhGaaKc0ooC7b6UzIGB/pxDD6iFEMRBMniu7nR44uIfrj6sm3O4ceQ547Uh1i55JPgztyflmV71ANe8RiNrJ9nMseeaGk46cNuBJ+Wh5P13W8Pby7fnTv0wBMOrMXFsEboBAJcERn+XIqu3UnknAJKNjztiFj0rs9XeVICDaWYALAlhBkDnFATDobEjPhiZ2PIyRGwAtyD9hQ3VWDbdkblTBjirn/V242oVChdpWVwSQYJ5BJqgxk/4PyoDmugtOFroUBxFOFPlWq0WmhNxtoQBlMh8dxHf0pWGslgbivsyQjN3j0EnvW0ZZlYPFMRW21egtbd1pEYboO7JA8pYz+VD9LbUutr5e4fUQoBYmD4gRzFTe6NMxFPso/b09t7uUY7Z3KDkxxuxj1pNo03AMLafdsCe4/eqoywCbfeuK1lvXJb/0zbV1UzmGGTImeaD9R0luN1tuSSVjCicZ/wA4pQTsF09XNP01m5wKvJ0tBzJ96m0VTAorsITwDR06dRwop0tyeKWMWBFsN/TUg0zf00ZVTPH3mugpPNLFAI6NuwpfwreVHVXyFNckdq0UAzYPka4NujqsCOCPemawD2rAAwlP8uir6EdsVA+iI8q0wptarsjA9v7VOLR74qW7pYMfh7RVRVkt0DiprmKs3FriDRoWQmnW2SCQCas2tOxztJz5Ve0Nq4CYtjzIYH/BWBsFnTPAO0weMVGbRHII+1avT32Knwrjgdx7Gq2p0xZgpU7yMf55UaJU2Zz5ddARVvU2GVipUhh5/wCZqvt9Kk6Ec1zUwsmpl03nWgLC4Tt2uRPPIA7ck+KomsvdulF/1HGARjA7mTQq8JzwB5nNWrXU2SNsSBz3zyKqzKoudH65/C3PmKNxAIAb1jMfb8zT6n4qv3Z3lSxnaQqqRuMxIA/egd1ixk0kIB5HEUydUZig+vUvmJ/qHxjwzAznEn70ObUrt2lQWE+KTJ8u8YqDSW9xOBgT4sD8q4u2ozAz2BqbNoe5qAfT0xGMDtV/pDSWA4Ilh55xP40Mt290AAyfLvWk6R0oopLfUfyA7e9ZJ0VFWzpLLNxxNTfwh/5/apjK4yBVhdQCM/fv+dcW76O1AwaQlpBGOQKnOkx51elYMGJxI8zxUZJiJznNFZgOSwBJk+veKTJ2OatW7gKndBORPEj2rlYzweOeRVaJsqXbTRimuWyRVhtV4ioXGM+c/sa4Jz6edVsxkKJHOfwqlqXcNC8VfvWSGEHFOXAkxVIFBtQ6rlcedc2975HEd6vK6t3B9KZbJXt6xSzKIbrBRJ/3rrTauSCAGj+oTUGt05YqYkDBipL5CJ4cH+9UmS19mu6Pr+msI1OmdW7FWBU/fbI+/wCNFL6dMEG1psnv8z9IrzJHfMipPnFcg/gfKukeRLtHCfE30zW67VWQW+VZhRON5P3J70MfXpMlTHmGMe1DbesDAmM+cSD712+uYAAACePCII9DRzT6RK42tWXnNmN2YmIkyfbzpr91FCsGLEzHmv8AnnQvU9QY4PnPH96rvcNQ3Z1UGEL+pX+gExycn/aqZjyFQia7sqZqSqG31J8ue8CurlmSD2qXZQ0DhcZwfUGuVA7n2pK3maYEdqGi+X6j71HUm0+pqSzp905zQHNsGOYpbMxMfnRLR9EdyADB7nsvvRjUfD1pbf1sGEjc38xwAAvYEnGZqcgQ9B0GxBcILM/0+g/tP7UeRczwTVbT3cRxGB7AxU3zsgdyK5SezqtD/KAxkzJ48zUZ0QMkGKmt3gfzqTf2BqTbZQOm5EgnypDTN3U/aiqtTFvX+/eibN7Ao0WSZj0PFRXdDcBBUAj0NHNucxH+Z9K7BHIHtVZk4oyey4GO9Wj2P6iuEcAEfhWtBnnHf0j3qK9bQ4YBjk8D/PzrfkQcDKaK6QSG/Wn1Gs5ERI5Ga0J6NbPACz5EVUu9DUfzgd4P+edWpIlxYKtkECME/lTnWbQe5FXP/T7gkjbHI5Bn8KiHRbin6ZnHPettGbIF6mpjdjzA/UV2hS4uPPjFSL8POeVAjmWFWdN0JwpJZV7ggEx6mlobB+s0xYAK2T29O9Vr2kgFAZYZo9o/hxQdxusfsBz9zFX9P0m3Jb5ctwJn2PMCsfIkMWZbRMU3HbhWCz2xyPvXfU18fhDbcRPlHHlE/rW7t9PEQttR6RifwiprencHO0jAAVSCSex5AA5qflX0Z8ezzhtEznwq3/if2qxb6Pcb/wCq5/4NH6V6B/EhW2M9qZiAWP5+f+d6sm+QuB4omRBHOO/lR8leG4nmf8IbeHVgfUEU0x2mvWNPcAI3gOpBkMB/bH/NBPjHouk+UbtoC04yQIAbzEecTmqU7dUMNWefi8ScVNbRm4FX9K1tVwJNF+jraBDXOSeOIHpWtk0ZOz08sViCTkAST9wKnt6QsCWhQPCZE5njtmrRvtbtbFbeWAKlQpEEmQYPPnQvWdRe43jMHjw4A9IFU0SmGn0FlbSRcLOR44CwMTG3lee5rjTXksgjaGXyP3z38vxoTZ6jc3KdxhcSRJAJyPac4q81hLrAW2jmWbE4xC8/cnscUglEStjJryrGG2qY4Ez6R6DvUlzXg7YYkFgTmcz/AJzU+p6JtDFdjk9mJWJH8pkyZjmh2it/LkFQWYESDJXkQR55HHlUOvDUgo5ke/cftXKt4p5MRVBNRGDIIwRUwv1J1st3LpERIHpmkmqbbMCcz7T2+1V949RXRE8H8aGFuzrDJn3FTjV+9CWtHypAEDg/rRo2wpa1kiaspfzig9gxwZ/epd3iB7Cf+ahxQyDPzh/t3qRXEj1oC+oJcSMcc8d5/wA8qmu6kyIjMD85MfaswNyDbAGSaRVTQs63MZmc+X+RXba0YB5P7T+NTi/CrQSZJ5aPbFPbtgYziMihl3XxEZnvVe71Mj7yPbuDWVIWgzeZZMfVHp+dc37gjsciZ8pzQL/qYnHfn+3vXFrU3GDqFPi4J8Iz6nP4Up+mWaU6gZ9BTfxyRziOR3/2zWYvaO+6jc4kR4QMGPM1YTUXkgsluRxkwB7VmAyNJZ6jIYrAVcsT5AcjzqHT9Q+Y6BAdq7hPBJI5Pl7fvWYfUuzQ7DafFstnwknn2ohotUxA2rAHAA4q0qAx6BfF7c2FHJnETMx50buXWtkwQf7fvQ3V9cAAtq25oMwQQo8ye/tQLW9ZnC10vJbRPRpdR17ZJYg8xFAOp9be8u2MTzQhFNxhJx3NFl0yGACFC87jmDOcDmrjH0iU/AXaJFWU1xECeMVObqLKhRHYxznvUGpspyk5zEfpVtHNTCI0Cofpzgyx+niVA4znMdxilc0iXXVC9sFiF3BSCvrIiam1WquOodgxAGxWXa0Scbl+qTJ8v0qxY0t61b+Y9q5tLfX8tlQEg7TuKxzHvxWGljS9GGnBLJaukzsLODPlCHnPnQ3V6K7bg30+YlwiVDIDJbwgR9LT9u1WV6H8/e5J3sPDuJG3BXEkH7wZnGKVvS6hb1uzcuWbZC/VcYEGATOBgSrRJzPGcSlKy6Lms6H8ok2dtxYkDcN4HMGefZZqtpup2VXe2nRkBALGd+7IITsIJpfE2muW7W8XrTozBC1oyZIMCIiTHM9vWhN7WbEAuYbEq+WHrA9QPzqoLdky+ij1u+j3DctKyK+djfUsYPuDzVJb8VBqXLPumScyT6edcpdBo0aXrepirNvU0I3U/wA2spAPpqRUtq+D3oCuo9ant6iKUbYbmeM0wQe3+1Cl1P8Ag/OrK6v/AA+lTibZe+Qex/3NcNYbymB+NRJqvv8A78VOmsHnBrGmLIzu7+371BeumR2iT6+1Xk1k+R8orprgjj/j+9ZRoLe9UVlDcJk7V/mMHwj1/bvRYqp5Ht/aubsCIEEkEY7z3nkekUd0EM1i3YUNDSYjdAPOfDPhHHmautrNwUgEAjHEEen61nOoXJO0Sewn8PzrRdVuLbt2l7kY9lAA59xWR40/2ZbZELs/zAT5c1X1eu7TI/THAobq7pHfn9aptdY81uNE2TajUZ8PP6VE+oYjxO0eQMD9a5FNtqkY2cxxGP1qz07RG44WYB5Y9v3qz03phuSZAVYn79hRwW1tgbFEiCRmR5yfOrjGzlKQ2l6SEfxKfl/1fsPX1qXVdPBcfKRmt43NIHByYxwO1Wr+oZgVTg4zGTxk9vf0qO1euAm2N4JA4gCGGTJ7VtEW2Ta61pAP/bo+4gbizAwPIQMk+f70Hfap8SncPPj0iiOjtqCMHaCZIxmMD045puo3kMbpYtmeSPvS0FFlfpOk/h23i4QSPF/Nj8o71Pqviq6W2fLLWrgNtlnL/jxgT/fFDdGzXZthbhuN4dgXIBxvJgiBzPpVnpenurdtra+W7KBtl7agcDliJIHlxVp2arXY7652uMh3IpyZlLlofykE5OeJwfOKjL6UNvulrjA/U7cjIEgZ48mFHOr6zVWj8u7p1VWVpA23dwBneJJyCRxJG6gR19tlRTZtgjM7eDIxMY4nNZa82ay11LTWoFyzZdcAzuuQZJBEPO0xOfUUHZd6+NBvLCDgFRImSBxM94ANH9NpX1JM3YIHACsoyV3EzAmCYyaC6/59m6bblCvZ9pAYegB/EdvuK5OXJ7R0SgAusaB7TQ4ABJKlSGUx/SVMRQ844rZakWmtr843GfJKp9JAPhAO3d4h5Hz8qq67pm5JRURSZIUSQPPH71Sv0xmZFyn30Su9KWPCxn14P4cVAnR7pYBUJJyOIjzkmI7VrBV3V0Hq5rPh/U2rYu3LFxEPdhEe45X7gVQt22PCk+wJ/SgJA9SLfNVN1LdQF9NTFSLq/wDDQ3fXQegClvVe3+cVMNdQcPXYasAZTWx5+XNdXNVI57z9xQhXqVLgrGjbCXRdKbl4E8J4yc9iI4zz+hqTr9/ffMcJ4B9pn85/Kruib5Ona5JDNBEGCeQoI5g80BF6ooq6HuAmuAhp3vgc1KibllWH4TH2rVFktkSW5rR9H6Sq22u4e5bndbIwoxDf93PEfpQm5ddlVPlkqDCwrAAnBJaBMnua1ei0jWUQWybl1QrNsXdtJODzJUEYMRiapa7JltEVvUPqST8sgBh/8e1UkiNoB4J+rHnVXWKVcKSQGlWHEMvmK0vw/qrYVlun5LmXlYUANAkKAV5Ak+Z/lmKo9ZK3nYgr4CoG2CX2LEwOARGft2q1yZao541sH2nhVU7id21F4LepOJBbgYnzqW9qWtI0ZFyJ9wIgf3paK9DKTLMvHtEQKldQzSwIWTAyACx5mqn/AAiP9KukA2gvzEqvBIPDHuQf7VSu3ZOcDy/T70Y6gu/aLY8XBMGY8pP6UOfSYO4ER5STIPlXIq9lTU6tgXGZcyNqhSRPZVEQYGIMdqfR2LjtsW0FMfSzAcRJ8/y7Grdjq+m+WbZt73Iy4Yhhn+RUHb1/LEUtV0JZS5bLQ0A7yN0GOSoI7n8sc12baLpMuNrGLJZLEbQQu76QG2zDeU9u01Ru2l+Y7NDKW8Q5BAImP6Sf71b1Ni/aQ7NltMZU/N34AG5mGRAEAAAQKo6PpWo1N3Yi2w4BJ8SovbMRz9p5qFJM3Eu9MtoSy2Ctp2UkBmJXsYyePCPaKu3ujBwLV1xcuKFykjaXVXKbpzyomOQal0nwFqLNxb+ouWWW2C8Av9S5XlVEDnnsPOqvWeknUaknxAqN1x7awCpyIJxu7Z7edFWVVYknj2JugArcYMAyKWAK7gO8QD4SexjvxVFmuWVDAeFexxOTgY9Z7VX6l1b5LizaJFtQDlVV9xEmW5Puc/hXGn6/fSI8UyRuPGZwe/nNJGbDOi0wuz8l1s7gVfam9rgkNPICDkCPXFc9M6ddt3d/zlG0A2324zghlYyrgZByM1X0ly67i9cs2wU2g7SF3gmd0hoLKV4I/mrQ6i9YvIwi5aIOWDRPBggmCMjPrWvZStI61XxNeWUubX3SJKpIDAksMAER9+1AEc/MQBksWiREwqBRBJzjJBGf6qg6t1Cwkp8tiVxJfdBgQT/3D0MVW6X1UPqF+Zba8sEKgEkeWOD6z61TZzS9L3WbCXWMW7AViwDWp3b4H0kqFIx7HOaF6n4b2WxuABPJ3jcPQ4A+0mt7fvKouEDZuEbSiw0ZUEjI/wB6F6PqVg//ACCZAkEAqPP7Exjt5muDcnKkdY0o2edW+mMxMZETP5Ae9dno10FRAJYwIP8AnlW06/oLYZbmmVZyWVW8M4ghSYOCZIIH6130no15tQklQwGcxtkcTt7gkY9a6NOwmqMXqeklFJY5GapjSuRuCsV84MV7FrLLWVZbluUXwsEuA/V3g+Jh655g1iendD1OoxYUKinaGuHagA827nHABOaSSj2TFtmM3GrfTNM166lscuQPYdz+E1p+tfCP8JbZtSVdnJ2taZiFPYEFVJn1FQfC2j+V82+xgIpCsIweTz3iB/8AqptUUiv8W60FktoNoQeIcSe0geQ/WgIYHmR7VNqGa4zXDMsST96rMtEGFtJ1Aqu0EEREMJWP0q7p79vBfap/qHPpH7Z9qz1qwzZAmK6ay3cHmKB21Ro9R1VA4UMbmMnhZbyAycROaN9L66/h2hFxtEusAcxtaDGB+GTWEa2wGRnt/wAVyHNU3ZGCPRtJ8RtcvqLpBbKFrTMN+4gjd4oYCOIiJorq9Xp0IJRDcyCVMzu7tBjd5mvMFtHDJJY4jkiprC3zEKxngRkzxiqjJJ9GOJsgVncYxx5HyPkan0+tVwRcUQIzkQQcZGYrJ3nu2WQOpknAB3T2Ix/aaL2hDe/Ndk1NaWzzyWD/AML7dcWSABsAgQBOKHdQ6hkFCPsIj3qh1ZIYFRhh+mKr/KkAGuUvotfYWbVfIDW9PbI2xLbfQSxIHiOR6TVTSdQZyVXcTyWMz77jS6bfDKAzllQeFZuALMkxwCTPOaI/xAMkmT654EAZ7Dirii5Sro4W1qNjMpDKIlWdR/MBJzgSfPvXWntkKW1Btjb9Oxs98yrSefw96H6/UCNvYkZ7jzIn96u6XoBd1VN107Q21RukNkGQYAiudqL6LVyRauX9RcRWAvm39UtuZWMRKySRgcGO9Hfhzqtu2rB58RySJ7AQR2/A81V6i76YJbuqflovMyvbgjwyDIjtEVmOo/EYKmF8QOAGjwnH2Nb8m9GJGrvJpNTfFwKrsBtCFMFhJ3eq7SMER4SapdQ6eml3NbW1vZgSv0bR3jPAjtH1cUCufETAqzoEdhMoR5idwIgTE16D0nXXtRY+Re06Nau2iAWuIjEOMMJMyeQYHmKh01t7L3dowdqwkTYBAALXBvVhzPGPCAMDyqHUi47F7lxUA7Gcj0I4Hb7Cl8S6m9bvC3dUrctfQsAWwDgKqgQRxDSZ20ctfA+o1CA3Ltm0TlkJLn/9FcDngSPWucU7KlLRnrdq0WD3LZuPcYKCzFbYJAAwoyfvXp3ROi6ZLe0WlVmwXXwu0eZWMenesJq9L/CMym9avKZYFOV2xKww8J745mu7fxi20fJDA/zbuB6CeftVzdMRSaDPxxeS2UsqN91nBVWWQw4Xxd+c9sGihsxZhLdm00qzMqxJBkzHI57etZq7qd7279ybhTFvbgHdyYzu4H50/Uuv3LV0oQy+EEqwwd4z4TwO2PI1qTk0znSjoranqiaZm+YkvlQOVGI5I+9R/wDq832gD5BAGxkMccz7wKqazVM7hQYDH/TCruMxt2wTLVavdLWwq3Loti4reIKwJBHG9QYBnyxI5rpm46JxRy1jV3CL226rk/UVIEQIiY8o8j6Uf6Z8QqCtqHRkQIEZYB2wJHHJPl3FDn6gdQJLkqDxuPjmMiQRMYyMEH0qf4j63Nm3Z09oLaSSyt4mJAUKWJncQJ/D7VylHNtstOkifrHU0dANiXe21ySBu5aQe2IzQ/WW1tWhb+WsY/018W4mWPh7gQBVDo2p/ibgLIqhfFCgovhIiIOQfKpus2LitvF07+YUcRxBU9ueKzjgkU26GGgBtsXRQVEFUMAR/KQcBu3P2rP3bK74AwCZDAktB5jsPSjOkBu2Qd5NwE7mJMCMxB9/1okvwXeNrevJXcCf5vKADu/LvRyi/wBew01+wGu6awElEYscEK0GcCRuBnOY7VStaW4uHSGAJOPp2xJxOBIM+oo4Ohm3bt6jUSROBbMhQpnxwJzB4/WivRPiDS3GuC7mYgbCFIHaM/2mid9hr6ONf8P2RbtqFZrk+Nwu6ZWTPkATHHY80H1XwohIAN4MeALZYCI5hcDPetXrNJYYKbDXAqjbsUttYkgCX/ljxDnM1DoNRbRnIJl9oIZi0bZ8ILHiTOTRwt3ZilWqMpf6K1ltptsCYIYggHz29v2rU6H4OvBPn3CFIEC2ELXCphZHk0HAmYoivULZB+aPAgLiQI3CDnHOOalX4oW2VuAAsWACxvJUScCPDjvWtbJb0UL3w299FQC2rqwdAzQV2sAxAgnA7e1XOq6S3b0y/Ke08FRdZQCzsQTOcqMGM1Wbq907i8ruJaHAHhJ3KRgEedZ/TatHubLRRbYM3GYwsTlVBySYPt6V2ha2+jlKOqH1ulBhoBGDHb7eVXuipbctZZgMSFPtmD2NGddp7Ys7dttd4lRuk7h4hLZj7x2rOWNKjyxKoySZHp7Vso220R1pme6k99rjbl2BcBY8Kr2UfaoHe+AJttByDtOfKK2//ThcvD/T+YwnaIPhiOexPr2qXX9JLud7m2AZKsCDIBAOCMZrzxk2eqUTJaXR3ZVnCAxEGGgERMf1DkeorR3epMlvZbc2zJMxtJjK78/pjmpF09rRgXrMM1wR4jMwTJA7LIM+woHc6nd1LfLYghTIMRtn15j0q/6Zvwut1m7qLaWr267bUbdqkKe2SSDu44ODWdY3bbwdODJ2qAgyT5Y5x9ua9A+GujaNHRrs3SwzO4AH0AMQP2pfEF3R6e+3yNwI8LMW3D2Scges5rJSadItRTjb7MBrumXGZTdtbdslyuZURM9xmB9/M13qPie4n0kZM8y0dvSYj8PSij6e5qTcuW8rMFd0EjB2gcRP6Vmr5G9lAAPBY+nIyKlqtsRdukegfAnVLOs1G7XlSgQKgYgSQwPijkRPhODNaP8A/pGusIqHTtG7wFba8COQF+ny/CvP+h3Fe26ttHyxOIBJ7FRI9qv6m9ZnazMG/wC4tPHnkxXXjg3tHObrTM1YFrUI6qgW8uUiAW9yTkec+c1BqPhvWW2UXbRAOQSylSMfzKxHcfjRq1pLKubjOWPY/SQPLET7+VFOiaW7rHUWrR/hw0XLpIwB4iIJnPGJia5uTcsaK0o2RF7lpPmEW32jKjhIHeYPFdPpBrP9e4hJRFUqp8Q5MwOea1vxL0DSMEuKy2zazdtI0h1AMqFnDAwZHlQEfEC274Fy0bSlFVXURvKltu4ERO0xPoKqVqVNkR2rM9cupp1HgusWgNK584nEflNWQ9pptXG+U9xZC7RMNPLcA4PHeKOdX19hwqpv+YxAO4EbAeZj1wB3ob1jpaPatq24/L+mDBM+Tdj5g1cr6EWi98P/AAyjWxt27cmSYk9zAknyk+VG+o23t2hbVbYVRBKqH3QIAZSM45Jmaw3/AFm5aUfJtsqgQVM+eWUmc9/XNSabqeouuCQyIMmcEx5dxUL8ei2rCWt11u0UKoAhYL8tCVDYAYiZ2R5KAPeTIzR2yLz3LhICGFWeROCT7eVLqOquqS24qDjwiW88n1P6CqvS+votxVvr81SCADIIJGDIz+M1wUpOVeHSSqOzUXHMH5YtzdddyWSQDmBukAEYk9/Kr/UL98uAHCrAgbMTwFLTiKxAuOl3cjKqgq21xwecfaM1f0vU77h0D2llgXZjv3dwoHbiusNaeznN2HNb1/U2QN9tSk+Nhug+amThiM8frV3pNqyl0FUtsrEOQSBukeH1A+2axOr6Lqmyzq1oHd4C3keRExRPoepYqfmkshwGCsG4hU3RG0edZy1Icf49G++J/jwW1FpLRk4CfywZGAORWK1nTdJ9eouJuUyoDm3J/pJzOe+D61z1G/bdlcM3gXYCTkcSPxH3oBrksP8A/Wzkd13H3zxWfJ4PjCYGnJJQGG7M7uPWZPnUuk1xR1b5aIgIJRQPFHIkccHnzrFnXNbYhRxjIir1vVXrqMbaHwxvYcAE7RJ9SY+9dlKNHPF2EOv9Tvay+5cqFJxs42gQFUH0HJ71T0mntWgxbxQfD/UWg4iYj3oedcyvFpSQIyVlm94/tWm6XZIsG/8AJ2s7Ebj/ACwBGwMPU5Fc5SstRoju9G1Fy38+5pdtssAH3QxA58M5x51PZTarYp+k279xzuueDcC4JHi7YXH40T6todltyB2n7V34W8WcOVbRsukagk2nIG+7atM5ACySinge/wCVcfHPTg9hiGKsqlgRniJHtFKlXGXp6V0jy7WIwVV34AA4zxHM0S0NgWdOtz6jcYjyiIj37/jSpVJS7COgvYJ8Uwdp3fSfbuPSs18RoU8QMljJ+9KlUemvo0XwR06dJeu7zLE4jiAe/wBq89Qy0nMmT9+aelVMiHZbtNIMY9vSn1WrLETk4knk4pUqqPRU+w5b+GAy72uuSAGiBtyJiOfzoEOuahD8tLjLbDfQpKrz5TSpVr10QXr3xFeDFhtEwI2/4a05QarR3C8h4DhgT9QAgxSpVw5PP6XD0FXNGunQsuTAnzPcGcwQRM1Z+Ebj39xdyVEeE5nBMFj2xSpV6XpnDtWE+rWlABUQpLLt5iFkENyOKAfEvzLVu2y3D44MABdsg9xz96elXJs6rwpfCLm7qkF3xABiQeDEAT+M/aiHxRo0F43UUKUVQAANuAcxHPr6U1KukEsTJN2Zlur3DP0+Z8K9vtUa6rdkKqtMyoj8RxSpVjYov6DqN9T4bzieYOMenFO3UnZhmJwI7ev50qVS2ag3o+jLqIDMVOASuNx8WT58Cgl7qLWT8pIgEqCfQkcfalSrK0gmHvhPS29TdK3kV/8ATZ5M9iBAiPPHl60f1HTLNg/LRMkMdwx9A3cQeSo70qVdktHFv8gHqb/ynuKiqGLb90HG0A7QswOOaJaLUxZuXNql5S4CRMb1LQAZAiAMUqVEayvrL73bge4xZ3gljEyq+E/aBV7qOpNzSy0TsyfOBSpUTK8P/9k="/>
          <p:cNvSpPr>
            <a:spLocks noChangeAspect="1" noChangeArrowheads="1"/>
          </p:cNvSpPr>
          <p:nvPr/>
        </p:nvSpPr>
        <p:spPr bwMode="auto">
          <a:xfrm>
            <a:off x="1679575" y="-1401763"/>
            <a:ext cx="3810000" cy="292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40" name="AutoShape 4" descr="data:image/jpeg;base64,/9j/4AAQSkZJRgABAQAAAQABAAD/2wCEAAkGBxQTEhQUEhQWFRUVGBkVFRgXGBcYGBcaFxgYGBgYGBgaHCggGBwlHBcYITEhJSkrLi4uFx8zODMsNygtLiwBCgoKDg0OGhAQGiwkHyQsLCwsLCwsLCwsLCwsLCwsLCwsLCwsLCwsLCwsLCwsLCwsLCwsLCwsNzcsLCw3LCw3K//AABEIAMUBAAMBIgACEQEDEQH/xAAbAAABBQEBAAAAAAAAAAAAAAAFAAEDBAYCB//EADsQAAIBAwMCBAQEBQMDBQEAAAECEQADIQQSMQVBIlFhcQYTMoGRobHRFEJSwfAj4fEVYpIWJDNDggf/xAAYAQEBAQEBAAAAAAAAAAAAAAAAAgEDBP/EACIRAAICAgMAAgMBAAAAAAAAAAABAhESIQMxQRNRIjJxYf/aAAwDAQACEQMRAD8A8PJpqcrTUAqVPTUAqVKlQD0jSpUA1NXcVyRQCpUqVAKlSpUAqVKlQCpUqVAKlT0qAapt2B7VFUnYe1AcE1zNOaagFSpUqAVKlSoBTSpUqAVKlSoDommNImmmgFSpUqAVKlSoBTSpUqAcGkaanoBqVPFNQCpUqVAKlSpUAqVKlQCp6Y08UA1THge1Q1OeB7f2oCE01dEU1ANSpyKVANSp6aKAVKlT0AxpUqVAdCmpGkKAVNSp4oBqVKlQCpUqVAKnpqegHBpRTV0KA4Ip6kEHBrh1igGpUhTmgFFPSpqAanilNKgGipzwPb+1RVN2Ht/ahhGaaKc0ooC7b6UzIGB/pxDD6iFEMRBMniu7nR44uIfrj6sm3O4ceQ547Uh1i55JPgztyflmV71ANe8RiNrJ9nMseeaGk46cNuBJ+Wh5P13W8Pby7fnTv0wBMOrMXFsEboBAJcERn+XIqu3UnknAJKNjztiFj0rs9XeVICDaWYALAlhBkDnFATDobEjPhiZ2PIyRGwAtyD9hQ3VWDbdkblTBjirn/V242oVChdpWVwSQYJ5BJqgxk/4PyoDmugtOFroUBxFOFPlWq0WmhNxtoQBlMh8dxHf0pWGslgbivsyQjN3j0EnvW0ZZlYPFMRW21egtbd1pEYboO7JA8pYz+VD9LbUutr5e4fUQoBYmD4gRzFTe6NMxFPso/b09t7uUY7Z3KDkxxuxj1pNo03AMLafdsCe4/eqoywCbfeuK1lvXJb/0zbV1UzmGGTImeaD9R0luN1tuSSVjCicZ/wA4pQTsF09XNP01m5wKvJ0tBzJ96m0VTAorsITwDR06dRwop0tyeKWMWBFsN/TUg0zf00ZVTPH3mugpPNLFAI6NuwpfwreVHVXyFNckdq0UAzYPka4NujqsCOCPemawD2rAAwlP8uir6EdsVA+iI8q0wptarsjA9v7VOLR74qW7pYMfh7RVRVkt0DiprmKs3FriDRoWQmnW2SCQCas2tOxztJz5Ve0Nq4CYtjzIYH/BWBsFnTPAO0weMVGbRHII+1avT32Knwrjgdx7Gq2p0xZgpU7yMf55UaJU2Zz5ddARVvU2GVipUhh5/wCZqvt9Kk6Ec1zUwsmpl03nWgLC4Tt2uRPPIA7ck+KomsvdulF/1HGARjA7mTQq8JzwB5nNWrXU2SNsSBz3zyKqzKoudH65/C3PmKNxAIAb1jMfb8zT6n4qv3Z3lSxnaQqqRuMxIA/egd1ixk0kIB5HEUydUZig+vUvmJ/qHxjwzAznEn70ObUrt2lQWE+KTJ8u8YqDSW9xOBgT4sD8q4u2ozAz2BqbNoe5qAfT0xGMDtV/pDSWA4Ilh55xP40Mt290AAyfLvWk6R0oopLfUfyA7e9ZJ0VFWzpLLNxxNTfwh/5/apjK4yBVhdQCM/fv+dcW76O1AwaQlpBGOQKnOkx51elYMGJxI8zxUZJiJznNFZgOSwBJk+veKTJ2OatW7gKndBORPEj2rlYzweOeRVaJsqXbTRimuWyRVhtV4ioXGM+c/sa4Jz6edVsxkKJHOfwqlqXcNC8VfvWSGEHFOXAkxVIFBtQ6rlcedc2975HEd6vK6t3B9KZbJXt6xSzKIbrBRJ/3rrTauSCAGj+oTUGt05YqYkDBipL5CJ4cH+9UmS19mu6Pr+msI1OmdW7FWBU/fbI+/wCNFL6dMEG1psnv8z9IrzJHfMipPnFcg/gfKukeRLtHCfE30zW67VWQW+VZhRON5P3J70MfXpMlTHmGMe1DbesDAmM+cSD712+uYAAACePCII9DRzT6RK42tWXnNmN2YmIkyfbzpr91FCsGLEzHmv8AnnQvU9QY4PnPH96rvcNQ3Z1UGEL+pX+gExycn/aqZjyFQia7sqZqSqG31J8ue8CurlmSD2qXZQ0DhcZwfUGuVA7n2pK3maYEdqGi+X6j71HUm0+pqSzp905zQHNsGOYpbMxMfnRLR9EdyADB7nsvvRjUfD1pbf1sGEjc38xwAAvYEnGZqcgQ9B0GxBcILM/0+g/tP7UeRczwTVbT3cRxGB7AxU3zsgdyK5SezqtD/KAxkzJ48zUZ0QMkGKmt3gfzqTf2BqTbZQOm5EgnypDTN3U/aiqtTFvX+/eibN7Ao0WSZj0PFRXdDcBBUAj0NHNucxH+Z9K7BHIHtVZk4oyey4GO9Wj2P6iuEcAEfhWtBnnHf0j3qK9bQ4YBjk8D/PzrfkQcDKaK6QSG/Wn1Gs5ERI5Ga0J6NbPACz5EVUu9DUfzgd4P+edWpIlxYKtkECME/lTnWbQe5FXP/T7gkjbHI5Bn8KiHRbin6ZnHPettGbIF6mpjdjzA/UV2hS4uPPjFSL8POeVAjmWFWdN0JwpJZV7ggEx6mlobB+s0xYAK2T29O9Vr2kgFAZYZo9o/hxQdxusfsBz9zFX9P0m3Jb5ctwJn2PMCsfIkMWZbRMU3HbhWCz2xyPvXfU18fhDbcRPlHHlE/rW7t9PEQttR6RifwiprencHO0jAAVSCSex5AA5qflX0Z8ezzhtEznwq3/if2qxb6Pcb/wCq5/4NH6V6B/EhW2M9qZiAWP5+f+d6sm+QuB4omRBHOO/lR8leG4nmf8IbeHVgfUEU0x2mvWNPcAI3gOpBkMB/bH/NBPjHouk+UbtoC04yQIAbzEecTmqU7dUMNWefi8ScVNbRm4FX9K1tVwJNF+jraBDXOSeOIHpWtk0ZOz08sViCTkAST9wKnt6QsCWhQPCZE5njtmrRvtbtbFbeWAKlQpEEmQYPPnQvWdRe43jMHjw4A9IFU0SmGn0FlbSRcLOR44CwMTG3lee5rjTXksgjaGXyP3z38vxoTZ6jc3KdxhcSRJAJyPac4q81hLrAW2jmWbE4xC8/cnscUglEStjJryrGG2qY4Ez6R6DvUlzXg7YYkFgTmcz/AJzU+p6JtDFdjk9mJWJH8pkyZjmh2it/LkFQWYESDJXkQR55HHlUOvDUgo5ke/cftXKt4p5MRVBNRGDIIwRUwv1J1st3LpERIHpmkmqbbMCcz7T2+1V949RXRE8H8aGFuzrDJn3FTjV+9CWtHypAEDg/rRo2wpa1kiaspfzig9gxwZ/epd3iB7Cf+ahxQyDPzh/t3qRXEj1oC+oJcSMcc8d5/wA8qmu6kyIjMD85MfaswNyDbAGSaRVTQs63MZmc+X+RXba0YB5P7T+NTi/CrQSZJ5aPbFPbtgYziMihl3XxEZnvVe71Mj7yPbuDWVIWgzeZZMfVHp+dc37gjsciZ8pzQL/qYnHfn+3vXFrU3GDqFPi4J8Iz6nP4Up+mWaU6gZ9BTfxyRziOR3/2zWYvaO+6jc4kR4QMGPM1YTUXkgsluRxkwB7VmAyNJZ6jIYrAVcsT5AcjzqHT9Q+Y6BAdq7hPBJI5Pl7fvWYfUuzQ7DafFstnwknn2ohotUxA2rAHAA4q0qAx6BfF7c2FHJnETMx50buXWtkwQf7fvQ3V9cAAtq25oMwQQo8ye/tQLW9ZnC10vJbRPRpdR17ZJYg8xFAOp9be8u2MTzQhFNxhJx3NFl0yGACFC87jmDOcDmrjH0iU/AXaJFWU1xECeMVObqLKhRHYxznvUGpspyk5zEfpVtHNTCI0Cofpzgyx+niVA4znMdxilc0iXXVC9sFiF3BSCvrIiam1WquOodgxAGxWXa0Scbl+qTJ8v0qxY0t61b+Y9q5tLfX8tlQEg7TuKxzHvxWGljS9GGnBLJaukzsLODPlCHnPnQ3V6K7bg30+YlwiVDIDJbwgR9LT9u1WV6H8/e5J3sPDuJG3BXEkH7wZnGKVvS6hb1uzcuWbZC/VcYEGATOBgSrRJzPGcSlKy6Lms6H8ok2dtxYkDcN4HMGefZZqtpup2VXe2nRkBALGd+7IITsIJpfE2muW7W8XrTozBC1oyZIMCIiTHM9vWhN7WbEAuYbEq+WHrA9QPzqoLdky+ij1u+j3DctKyK+djfUsYPuDzVJb8VBqXLPumScyT6edcpdBo0aXrepirNvU0I3U/wA2spAPpqRUtq+D3oCuo9ant6iKUbYbmeM0wQe3+1Cl1P8Ag/OrK6v/AA+lTibZe+Qex/3NcNYbymB+NRJqvv8A78VOmsHnBrGmLIzu7+371BeumR2iT6+1Xk1k+R8orprgjj/j+9ZRoLe9UVlDcJk7V/mMHwj1/bvRYqp5Ht/aubsCIEEkEY7z3nkekUd0EM1i3YUNDSYjdAPOfDPhHHmautrNwUgEAjHEEen61nOoXJO0Sewn8PzrRdVuLbt2l7kY9lAA59xWR40/2ZbZELs/zAT5c1X1eu7TI/THAobq7pHfn9aptdY81uNE2TajUZ8PP6VE+oYjxO0eQMD9a5FNtqkY2cxxGP1qz07RG44WYB5Y9v3qz03phuSZAVYn79hRwW1tgbFEiCRmR5yfOrjGzlKQ2l6SEfxKfl/1fsPX1qXVdPBcfKRmt43NIHByYxwO1Wr+oZgVTg4zGTxk9vf0qO1euAm2N4JA4gCGGTJ7VtEW2Ta61pAP/bo+4gbizAwPIQMk+f70Hfap8SncPPj0iiOjtqCMHaCZIxmMD045puo3kMbpYtmeSPvS0FFlfpOk/h23i4QSPF/Nj8o71Pqviq6W2fLLWrgNtlnL/jxgT/fFDdGzXZthbhuN4dgXIBxvJgiBzPpVnpenurdtra+W7KBtl7agcDliJIHlxVp2arXY7652uMh3IpyZlLlofykE5OeJwfOKjL6UNvulrjA/U7cjIEgZ48mFHOr6zVWj8u7p1VWVpA23dwBneJJyCRxJG6gR19tlRTZtgjM7eDIxMY4nNZa82ay11LTWoFyzZdcAzuuQZJBEPO0xOfUUHZd6+NBvLCDgFRImSBxM94ANH9NpX1JM3YIHACsoyV3EzAmCYyaC6/59m6bblCvZ9pAYegB/EdvuK5OXJ7R0SgAusaB7TQ4ABJKlSGUx/SVMRQ844rZakWmtr843GfJKp9JAPhAO3d4h5Hz8qq67pm5JRURSZIUSQPPH71Sv0xmZFyn30Su9KWPCxn14P4cVAnR7pYBUJJyOIjzkmI7VrBV3V0Hq5rPh/U2rYu3LFxEPdhEe45X7gVQt22PCk+wJ/SgJA9SLfNVN1LdQF9NTFSLq/wDDQ3fXQegClvVe3+cVMNdQcPXYasAZTWx5+XNdXNVI57z9xQhXqVLgrGjbCXRdKbl4E8J4yc9iI4zz+hqTr9/ffMcJ4B9pn85/Kruib5Ona5JDNBEGCeQoI5g80BF6ooq6HuAmuAhp3vgc1KibllWH4TH2rVFktkSW5rR9H6Sq22u4e5bndbIwoxDf93PEfpQm5ddlVPlkqDCwrAAnBJaBMnua1ei0jWUQWybl1QrNsXdtJODzJUEYMRiapa7JltEVvUPqST8sgBh/8e1UkiNoB4J+rHnVXWKVcKSQGlWHEMvmK0vw/qrYVlun5LmXlYUANAkKAV5Ak+Z/lmKo9ZK3nYgr4CoG2CX2LEwOARGft2q1yZao541sH2nhVU7id21F4LepOJBbgYnzqW9qWtI0ZFyJ9wIgf3paK9DKTLMvHtEQKldQzSwIWTAyACx5mqn/AAiP9KukA2gvzEqvBIPDHuQf7VSu3ZOcDy/T70Y6gu/aLY8XBMGY8pP6UOfSYO4ER5STIPlXIq9lTU6tgXGZcyNqhSRPZVEQYGIMdqfR2LjtsW0FMfSzAcRJ8/y7Grdjq+m+WbZt73Iy4Yhhn+RUHb1/LEUtV0JZS5bLQ0A7yN0GOSoI7n8sc12baLpMuNrGLJZLEbQQu76QG2zDeU9u01Ru2l+Y7NDKW8Q5BAImP6Sf71b1Ni/aQ7NltMZU/N34AG5mGRAEAAAQKo6PpWo1N3Yi2w4BJ8SovbMRz9p5qFJM3Eu9MtoSy2Ctp2UkBmJXsYyePCPaKu3ujBwLV1xcuKFykjaXVXKbpzyomOQal0nwFqLNxb+ouWWW2C8Av9S5XlVEDnnsPOqvWeknUaknxAqN1x7awCpyIJxu7Z7edFWVVYknj2JugArcYMAyKWAK7gO8QD4SexjvxVFmuWVDAeFexxOTgY9Z7VX6l1b5LizaJFtQDlVV9xEmW5Puc/hXGn6/fSI8UyRuPGZwe/nNJGbDOi0wuz8l1s7gVfam9rgkNPICDkCPXFc9M6ddt3d/zlG0A2324zghlYyrgZByM1X0ly67i9cs2wU2g7SF3gmd0hoLKV4I/mrQ6i9YvIwi5aIOWDRPBggmCMjPrWvZStI61XxNeWUubX3SJKpIDAksMAER9+1AEc/MQBksWiREwqBRBJzjJBGf6qg6t1Cwkp8tiVxJfdBgQT/3D0MVW6X1UPqF+Zba8sEKgEkeWOD6z61TZzS9L3WbCXWMW7AViwDWp3b4H0kqFIx7HOaF6n4b2WxuABPJ3jcPQ4A+0mt7fvKouEDZuEbSiw0ZUEjI/wB6F6PqVg//ACCZAkEAqPP7Exjt5muDcnKkdY0o2edW+mMxMZETP5Ae9dno10FRAJYwIP8AnlW06/oLYZbmmVZyWVW8M4ghSYOCZIIH6130no15tQklQwGcxtkcTt7gkY9a6NOwmqMXqeklFJY5GapjSuRuCsV84MV7FrLLWVZbluUXwsEuA/V3g+Jh655g1iendD1OoxYUKinaGuHagA827nHABOaSSj2TFtmM3GrfTNM166lscuQPYdz+E1p+tfCP8JbZtSVdnJ2taZiFPYEFVJn1FQfC2j+V82+xgIpCsIweTz3iB/8AqptUUiv8W60FktoNoQeIcSe0geQ/WgIYHmR7VNqGa4zXDMsST96rMtEGFtJ1Aqu0EEREMJWP0q7p79vBfap/qHPpH7Z9qz1qwzZAmK6ay3cHmKB21Ro9R1VA4UMbmMnhZbyAycROaN9L66/h2hFxtEusAcxtaDGB+GTWEa2wGRnt/wAVyHNU3ZGCPRtJ8RtcvqLpBbKFrTMN+4gjd4oYCOIiJorq9Xp0IJRDcyCVMzu7tBjd5mvMFtHDJJY4jkiprC3zEKxngRkzxiqjJJ9GOJsgVncYxx5HyPkan0+tVwRcUQIzkQQcZGYrJ3nu2WQOpknAB3T2Ix/aaL2hDe/Ndk1NaWzzyWD/AML7dcWSABsAgQBOKHdQ6hkFCPsIj3qh1ZIYFRhh+mKr/KkAGuUvotfYWbVfIDW9PbI2xLbfQSxIHiOR6TVTSdQZyVXcTyWMz77jS6bfDKAzllQeFZuALMkxwCTPOaI/xAMkmT654EAZ7Dirii5Sro4W1qNjMpDKIlWdR/MBJzgSfPvXWntkKW1Btjb9Oxs98yrSefw96H6/UCNvYkZ7jzIn96u6XoBd1VN107Q21RukNkGQYAiudqL6LVyRauX9RcRWAvm39UtuZWMRKySRgcGO9Hfhzqtu2rB58RySJ7AQR2/A81V6i76YJbuqflovMyvbgjwyDIjtEVmOo/EYKmF8QOAGjwnH2Nb8m9GJGrvJpNTfFwKrsBtCFMFhJ3eq7SMER4SapdQ6eml3NbW1vZgSv0bR3jPAjtH1cUCufETAqzoEdhMoR5idwIgTE16D0nXXtRY+Re06Nau2iAWuIjEOMMJMyeQYHmKh01t7L3dowdqwkTYBAALXBvVhzPGPCAMDyqHUi47F7lxUA7Gcj0I4Hb7Cl8S6m9bvC3dUrctfQsAWwDgKqgQRxDSZ20ctfA+o1CA3Ltm0TlkJLn/9FcDngSPWucU7KlLRnrdq0WD3LZuPcYKCzFbYJAAwoyfvXp3ROi6ZLe0WlVmwXXwu0eZWMenesJq9L/CMym9avKZYFOV2xKww8J745mu7fxi20fJDA/zbuB6CeftVzdMRSaDPxxeS2UsqN91nBVWWQw4Xxd+c9sGihsxZhLdm00qzMqxJBkzHI57etZq7qd7279ybhTFvbgHdyYzu4H50/Uuv3LV0oQy+EEqwwd4z4TwO2PI1qTk0znSjoranqiaZm+YkvlQOVGI5I+9R/wDq832gD5BAGxkMccz7wKqazVM7hQYDH/TCruMxt2wTLVavdLWwq3Loti4reIKwJBHG9QYBnyxI5rpm46JxRy1jV3CL226rk/UVIEQIiY8o8j6Uf6Z8QqCtqHRkQIEZYB2wJHHJPl3FDn6gdQJLkqDxuPjmMiQRMYyMEH0qf4j63Nm3Z09oLaSSyt4mJAUKWJncQJ/D7VylHNtstOkifrHU0dANiXe21ySBu5aQe2IzQ/WW1tWhb+WsY/018W4mWPh7gQBVDo2p/ibgLIqhfFCgovhIiIOQfKpus2LitvF07+YUcRxBU9ueKzjgkU26GGgBtsXRQVEFUMAR/KQcBu3P2rP3bK74AwCZDAktB5jsPSjOkBu2Qd5NwE7mJMCMxB9/1okvwXeNrevJXcCf5vKADu/LvRyi/wBew01+wGu6awElEYscEK0GcCRuBnOY7VStaW4uHSGAJOPp2xJxOBIM+oo4Ohm3bt6jUSROBbMhQpnxwJzB4/WivRPiDS3GuC7mYgbCFIHaM/2mid9hr6ONf8P2RbtqFZrk+Nwu6ZWTPkATHHY80H1XwohIAN4MeALZYCI5hcDPetXrNJYYKbDXAqjbsUttYkgCX/ljxDnM1DoNRbRnIJl9oIZi0bZ8ILHiTOTRwt3ZilWqMpf6K1ltptsCYIYggHz29v2rU6H4OvBPn3CFIEC2ELXCphZHk0HAmYoivULZB+aPAgLiQI3CDnHOOalX4oW2VuAAsWACxvJUScCPDjvWtbJb0UL3w299FQC2rqwdAzQV2sAxAgnA7e1XOq6S3b0y/Ke08FRdZQCzsQTOcqMGM1Wbq907i8ruJaHAHhJ3KRgEedZ/TatHubLRRbYM3GYwsTlVBySYPt6V2ha2+jlKOqH1ulBhoBGDHb7eVXuipbctZZgMSFPtmD2NGddp7Ys7dttd4lRuk7h4hLZj7x2rOWNKjyxKoySZHp7Vso220R1pme6k99rjbl2BcBY8Kr2UfaoHe+AJttByDtOfKK2//ThcvD/T+YwnaIPhiOexPr2qXX9JLud7m2AZKsCDIBAOCMZrzxk2eqUTJaXR3ZVnCAxEGGgERMf1DkeorR3epMlvZbc2zJMxtJjK78/pjmpF09rRgXrMM1wR4jMwTJA7LIM+woHc6nd1LfLYghTIMRtn15j0q/6Zvwut1m7qLaWr267bUbdqkKe2SSDu44ODWdY3bbwdODJ2qAgyT5Y5x9ua9A+GujaNHRrs3SwzO4AH0AMQP2pfEF3R6e+3yNwI8LMW3D2Scges5rJSadItRTjb7MBrumXGZTdtbdslyuZURM9xmB9/M13qPie4n0kZM8y0dvSYj8PSij6e5qTcuW8rMFd0EjB2gcRP6Vmr5G9lAAPBY+nIyKlqtsRdukegfAnVLOs1G7XlSgQKgYgSQwPijkRPhODNaP8A/pGusIqHTtG7wFba8COQF+ny/CvP+h3Fe26ttHyxOIBJ7FRI9qv6m9ZnazMG/wC4tPHnkxXXjg3tHObrTM1YFrUI6qgW8uUiAW9yTkec+c1BqPhvWW2UXbRAOQSylSMfzKxHcfjRq1pLKubjOWPY/SQPLET7+VFOiaW7rHUWrR/hw0XLpIwB4iIJnPGJia5uTcsaK0o2RF7lpPmEW32jKjhIHeYPFdPpBrP9e4hJRFUqp8Q5MwOea1vxL0DSMEuKy2zazdtI0h1AMqFnDAwZHlQEfEC274Fy0bSlFVXURvKltu4ERO0xPoKqVqVNkR2rM9cupp1HgusWgNK584nEflNWQ9pptXG+U9xZC7RMNPLcA4PHeKOdX19hwqpv+YxAO4EbAeZj1wB3ob1jpaPatq24/L+mDBM+Tdj5g1cr6EWi98P/AAyjWxt27cmSYk9zAknyk+VG+o23t2hbVbYVRBKqH3QIAZSM45Jmaw3/AFm5aUfJtsqgQVM+eWUmc9/XNSabqeouuCQyIMmcEx5dxUL8ei2rCWt11u0UKoAhYL8tCVDYAYiZ2R5KAPeTIzR2yLz3LhICGFWeROCT7eVLqOquqS24qDjwiW88n1P6CqvS+votxVvr81SCADIIJGDIz+M1wUpOVeHSSqOzUXHMH5YtzdddyWSQDmBukAEYk9/Kr/UL98uAHCrAgbMTwFLTiKxAuOl3cjKqgq21xwecfaM1f0vU77h0D2llgXZjv3dwoHbiusNaeznN2HNb1/U2QN9tSk+Nhug+amThiM8frV3pNqyl0FUtsrEOQSBukeH1A+2axOr6Lqmyzq1oHd4C3keRExRPoepYqfmkshwGCsG4hU3RG0edZy1Icf49G++J/jwW1FpLRk4CfywZGAORWK1nTdJ9eouJuUyoDm3J/pJzOe+D61z1G/bdlcM3gXYCTkcSPxH3oBrksP8A/Wzkd13H3zxWfJ4PjCYGnJJQGG7M7uPWZPnUuk1xR1b5aIgIJRQPFHIkccHnzrFnXNbYhRxjIir1vVXrqMbaHwxvYcAE7RJ9SY+9dlKNHPF2EOv9Tvay+5cqFJxs42gQFUH0HJ71T0mntWgxbxQfD/UWg4iYj3oedcyvFpSQIyVlm94/tWm6XZIsG/8AJ2s7Ebj/ACwBGwMPU5Fc5SstRoju9G1Fy38+5pdtssAH3QxA58M5x51PZTarYp+k279xzuueDcC4JHi7YXH40T6todltyB2n7V34W8WcOVbRsukagk2nIG+7atM5ACySinge/wCVcfHPTg9hiGKsqlgRniJHtFKlXGXp6V0jy7WIwVV34AA4zxHM0S0NgWdOtz6jcYjyiIj37/jSpVJS7COgvYJ8Uwdp3fSfbuPSs18RoU8QMljJ+9KlUemvo0XwR06dJeu7zLE4jiAe/wBq89Qy0nMmT9+aelVMiHZbtNIMY9vSn1WrLETk4knk4pUqqPRU+w5b+GAy72uuSAGiBtyJiOfzoEOuahD8tLjLbDfQpKrz5TSpVr10QXr3xFeDFhtEwI2/4a05QarR3C8h4DhgT9QAgxSpVw5PP6XD0FXNGunQsuTAnzPcGcwQRM1Z+Ebj39xdyVEeE5nBMFj2xSpV6XpnDtWE+rWlABUQpLLt5iFkENyOKAfEvzLVu2y3D44MABdsg9xz96elXJs6rwpfCLm7qkF3xABiQeDEAT+M/aiHxRo0F43UUKUVQAANuAcxHPr6U1KukEsTJN2Zlur3DP0+Z8K9vtUa6rdkKqtMyoj8RxSpVjYov6DqN9T4bzieYOMenFO3UnZhmJwI7ev50qVS2ag3o+jLqIDMVOASuNx8WT58Cgl7qLWT8pIgEqCfQkcfalSrK0gmHvhPS29TdK3kV/8ATZ5M9iBAiPPHl60f1HTLNg/LRMkMdwx9A3cQeSo70qVdktHFv8gHqb/ynuKiqGLb90HG0A7QswOOaJaLUxZuXNql5S4CRMb1LQAZAiAMUqVEayvrL73bge4xZ3gljEyq+E/aBV7qOpNzSy0TsyfOBSpUTK8P/9k="/>
          <p:cNvSpPr>
            <a:spLocks noChangeAspect="1" noChangeArrowheads="1"/>
          </p:cNvSpPr>
          <p:nvPr/>
        </p:nvSpPr>
        <p:spPr bwMode="auto">
          <a:xfrm>
            <a:off x="1831975" y="-1249363"/>
            <a:ext cx="3810000" cy="292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219201"/>
            <a:ext cx="37338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http://palaeo.gly.bris.ac.uk/palaeofiles/fossilgroups/Osteichthyes/latime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1524000"/>
            <a:ext cx="471805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http://nationalzoo.si.edu/ActivitiesAndEvents/Celebrations/images/Ambassadors/yonahlossee%20salaman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5157788"/>
            <a:ext cx="2593975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5511800" y="4191001"/>
            <a:ext cx="527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800" dirty="0"/>
              <a:t>?</a:t>
            </a:r>
            <a:endParaRPr lang="en-GB" altLang="en-US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FDE1A8-B7F0-4BDB-97DB-07BC5DA2B50D}"/>
              </a:ext>
            </a:extLst>
          </p:cNvPr>
          <p:cNvSpPr txBox="1"/>
          <p:nvPr/>
        </p:nvSpPr>
        <p:spPr>
          <a:xfrm>
            <a:off x="7543800" y="5021264"/>
            <a:ext cx="4521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Work with a partner to build two potential cladograms that highlight the possible relationship between sarcopterygians and </a:t>
            </a:r>
            <a:r>
              <a:rPr lang="en-US" sz="2000" dirty="0" err="1">
                <a:solidFill>
                  <a:srgbClr val="FF6600"/>
                </a:solidFill>
              </a:rPr>
              <a:t>tetropods</a:t>
            </a:r>
            <a:endParaRPr lang="en-US" sz="20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0A1F-95CD-E8E1-7882-0867CF8D3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So which is it?</a:t>
            </a:r>
          </a:p>
        </p:txBody>
      </p:sp>
      <p:pic>
        <p:nvPicPr>
          <p:cNvPr id="7" name="Content Placeholder 6" descr="A diagram of a species of fish&#10;&#10;Description automatically generated with medium confidence">
            <a:extLst>
              <a:ext uri="{FF2B5EF4-FFF2-40B4-BE49-F238E27FC236}">
                <a16:creationId xmlns:a16="http://schemas.microsoft.com/office/drawing/2014/main" id="{34F8DC0D-2B39-D0B8-114A-726AFEA25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623" y="1254059"/>
            <a:ext cx="6975047" cy="503753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F2A297-CED6-6736-FF23-288D58DED45C}"/>
              </a:ext>
            </a:extLst>
          </p:cNvPr>
          <p:cNvSpPr txBox="1"/>
          <p:nvPr/>
        </p:nvSpPr>
        <p:spPr>
          <a:xfrm>
            <a:off x="9448800" y="216953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Brinkmann et al. 2004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DE7BB-0961-DE95-AFD5-557A659E4D86}"/>
              </a:ext>
            </a:extLst>
          </p:cNvPr>
          <p:cNvSpPr txBox="1"/>
          <p:nvPr/>
        </p:nvSpPr>
        <p:spPr>
          <a:xfrm>
            <a:off x="152400" y="1143000"/>
            <a:ext cx="456727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Morphology → </a:t>
            </a:r>
            <a:r>
              <a:rPr lang="en-US" sz="2400" dirty="0" err="1"/>
              <a:t>Dipnoi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sz="2000" dirty="0"/>
              <a:t>Functional lung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sz="2000" dirty="0"/>
              <a:t>Single basal bone in limb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sz="2000" dirty="0"/>
              <a:t>Skull morphology matches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sz="2000" dirty="0"/>
              <a:t>Dentition matches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sz="2000" dirty="0"/>
              <a:t>Vertebrae similar to </a:t>
            </a:r>
            <a:r>
              <a:rPr lang="en-US" sz="2000" dirty="0" err="1"/>
              <a:t>tetrapods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Genetic?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sz="2000" dirty="0"/>
              <a:t>Original → Actinistia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sz="2000" dirty="0"/>
              <a:t>Modern → </a:t>
            </a:r>
            <a:r>
              <a:rPr lang="en-US" sz="2000" dirty="0" err="1"/>
              <a:t>Dipnoi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091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 dirty="0" err="1"/>
              <a:t>Tetrapodomorpha</a:t>
            </a:r>
            <a:r>
              <a:rPr lang="en-US" altLang="en-US" dirty="0"/>
              <a:t> (infraclass)</a:t>
            </a:r>
            <a:endParaRPr lang="en-GB" altLang="en-US" dirty="0"/>
          </a:p>
        </p:txBody>
      </p:sp>
      <p:pic>
        <p:nvPicPr>
          <p:cNvPr id="15364" name="Picture 2" descr="https://upload.wikimedia.org/wikipedia/commons/thumb/8/8a/Eusthenopteron_model.jpg/1280px-Eusthenopteron_mo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277" y="1066616"/>
            <a:ext cx="6019800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https://upload.wikimedia.org/wikipedia/commons/thumb/d/d4/Eusthenopteron_foordi.jpg/1280px-Eusthenopteron_foord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4" y="4724401"/>
            <a:ext cx="4859337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338" y="972837"/>
            <a:ext cx="3533461" cy="359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7E9998-56F1-441A-9DFD-E5ABB71EFACC}"/>
              </a:ext>
            </a:extLst>
          </p:cNvPr>
          <p:cNvSpPr txBox="1"/>
          <p:nvPr/>
        </p:nvSpPr>
        <p:spPr>
          <a:xfrm>
            <a:off x="685800" y="4717961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Lungs and gills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Scales lost the dentine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Skull bones modified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Unique teeth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Bones of limbs distinct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Internal nostrils!!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5F5AA9-9AC7-4168-ACED-9B6FA139BB43}"/>
              </a:ext>
            </a:extLst>
          </p:cNvPr>
          <p:cNvSpPr txBox="1"/>
          <p:nvPr/>
        </p:nvSpPr>
        <p:spPr>
          <a:xfrm>
            <a:off x="1700212" y="3886200"/>
            <a:ext cx="1994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/>
              <a:t>Eusthenopteron</a:t>
            </a:r>
            <a:endParaRPr lang="en-US" sz="20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7772400" cy="838200"/>
          </a:xfrm>
        </p:spPr>
        <p:txBody>
          <a:bodyPr/>
          <a:lstStyle/>
          <a:p>
            <a:r>
              <a:rPr lang="en-US" altLang="en-US" dirty="0" err="1"/>
              <a:t>Elpistostegids</a:t>
            </a:r>
            <a:endParaRPr lang="en-US" altLang="en-US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4008"/>
            <a:ext cx="6356238" cy="263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82986"/>
            <a:ext cx="3962400" cy="264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914400" y="1484772"/>
            <a:ext cx="533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Lungs and gills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Paired fins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Lost dorsal/anal fin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Dorsal eyes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Frontal bones more like </a:t>
            </a:r>
            <a:r>
              <a:rPr lang="en-US" altLang="en-US" sz="2400" dirty="0" err="1"/>
              <a:t>tetrapods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Labyrinthodont dentition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FF6600"/>
                </a:solidFill>
              </a:rPr>
              <a:t>Fish?</a:t>
            </a:r>
          </a:p>
        </p:txBody>
      </p:sp>
      <p:pic>
        <p:nvPicPr>
          <p:cNvPr id="3" name="Picture 2" descr="A lizard on a rock&#10;&#10;Description automatically generated">
            <a:extLst>
              <a:ext uri="{FF2B5EF4-FFF2-40B4-BE49-F238E27FC236}">
                <a16:creationId xmlns:a16="http://schemas.microsoft.com/office/drawing/2014/main" id="{0B90AD0F-6124-F493-F9B4-532FB2C75B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267334"/>
            <a:ext cx="4234815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4343400" cy="10668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tx1"/>
                </a:solidFill>
              </a:rPr>
              <a:t>T</a:t>
            </a:r>
            <a:r>
              <a:rPr lang="en-US" altLang="en-US" sz="4000" i="1">
                <a:solidFill>
                  <a:schemeClr val="tx1"/>
                </a:solidFill>
              </a:rPr>
              <a:t>iktaalik roseae</a:t>
            </a:r>
            <a:endParaRPr lang="en-US" altLang="en-US" sz="4000">
              <a:solidFill>
                <a:schemeClr val="tx1"/>
              </a:solidFill>
            </a:endParaRPr>
          </a:p>
        </p:txBody>
      </p:sp>
      <p:pic>
        <p:nvPicPr>
          <p:cNvPr id="17411" name="Picture 4" descr="nature04637-f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404" y="854123"/>
            <a:ext cx="4568825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nature04637-f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747" y="1143000"/>
            <a:ext cx="3484563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7035800" y="530226"/>
            <a:ext cx="287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0838" indent="-3508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itchFamily="18" charset="0"/>
              </a:rPr>
              <a:t>Daeschler et al., 2006. Nature</a:t>
            </a:r>
          </a:p>
        </p:txBody>
      </p:sp>
      <p:pic>
        <p:nvPicPr>
          <p:cNvPr id="17414" name="Picture 6" descr="nature04637-f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59" y="4612481"/>
            <a:ext cx="399573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B3A790-BFA4-4EC8-9B7F-C3A68D58D0D9}"/>
              </a:ext>
            </a:extLst>
          </p:cNvPr>
          <p:cNvSpPr txBox="1"/>
          <p:nvPr/>
        </p:nvSpPr>
        <p:spPr>
          <a:xfrm>
            <a:off x="1050107" y="5886435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Habitat?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4A4A8144-27DA-89C6-378E-AECD4071B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90" y="1536680"/>
            <a:ext cx="3484563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Mix of primitive traits and derived traits</a:t>
            </a:r>
          </a:p>
          <a:p>
            <a:pPr lvl="1" eaLnBrk="1" hangingPunct="1">
              <a:spcBef>
                <a:spcPct val="0"/>
              </a:spcBef>
            </a:pPr>
            <a:endParaRPr lang="en-US" altLang="en-US" sz="2000" dirty="0"/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/>
              <a:t>Scales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/>
              <a:t>Fin rays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/>
              <a:t>Lower jaw and palate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/>
              <a:t>Well-dev gills</a:t>
            </a:r>
          </a:p>
          <a:p>
            <a:pPr lvl="1" eaLnBrk="1" hangingPunct="1">
              <a:spcBef>
                <a:spcPct val="0"/>
              </a:spcBef>
            </a:pPr>
            <a:endParaRPr lang="en-US" altLang="en-US" sz="2000" dirty="0"/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/>
              <a:t>Short skull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/>
              <a:t>Modified inner ear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/>
              <a:t>Mobile neck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/>
              <a:t>Functional wrist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93F61-B47C-4775-A802-10B5B5833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28600"/>
            <a:ext cx="7772400" cy="838200"/>
          </a:xfrm>
        </p:spPr>
        <p:txBody>
          <a:bodyPr/>
          <a:lstStyle/>
          <a:p>
            <a:r>
              <a:rPr lang="en-US" i="1" dirty="0" err="1"/>
              <a:t>Elginerpeton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A4B8A-A093-42C0-A5DA-C0D837D38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2528552"/>
            <a:ext cx="6343652" cy="4114800"/>
          </a:xfrm>
        </p:spPr>
        <p:txBody>
          <a:bodyPr/>
          <a:lstStyle/>
          <a:p>
            <a:r>
              <a:rPr lang="en-US" sz="2800" dirty="0"/>
              <a:t>Scotland</a:t>
            </a:r>
          </a:p>
          <a:p>
            <a:r>
              <a:rPr lang="en-US" sz="2800" dirty="0"/>
              <a:t>Missing most bones</a:t>
            </a:r>
          </a:p>
          <a:p>
            <a:r>
              <a:rPr lang="en-US" sz="2800" dirty="0"/>
              <a:t>Some traits fish-like, others tetrapod-like</a:t>
            </a:r>
          </a:p>
          <a:p>
            <a:r>
              <a:rPr lang="en-US" sz="2800" dirty="0"/>
              <a:t>NOT CLEAR</a:t>
            </a:r>
          </a:p>
        </p:txBody>
      </p:sp>
      <p:pic>
        <p:nvPicPr>
          <p:cNvPr id="1026" name="Picture 2" descr="elginerpeton skeleton">
            <a:extLst>
              <a:ext uri="{FF2B5EF4-FFF2-40B4-BE49-F238E27FC236}">
                <a16:creationId xmlns:a16="http://schemas.microsoft.com/office/drawing/2014/main" id="{9F2666B2-EC49-4CA4-877F-F2C84BA2F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1452563"/>
            <a:ext cx="6272327" cy="112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ginerpeton | Sauropedia Wiki | Fandom">
            <a:extLst>
              <a:ext uri="{FF2B5EF4-FFF2-40B4-BE49-F238E27FC236}">
                <a16:creationId xmlns:a16="http://schemas.microsoft.com/office/drawing/2014/main" id="{ABDFB1A7-14A5-4EEA-8879-ED70999F94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9" t="18264" r="11792" b="14992"/>
          <a:stretch/>
        </p:blipFill>
        <p:spPr bwMode="auto">
          <a:xfrm>
            <a:off x="6400800" y="4038600"/>
            <a:ext cx="556588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448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828800" y="304800"/>
            <a:ext cx="86868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000" dirty="0" err="1"/>
              <a:t>Stegocephali</a:t>
            </a:r>
            <a:endParaRPr lang="en-US" altLang="en-US" sz="4000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8279" r="3349" b="10109"/>
          <a:stretch>
            <a:fillRect/>
          </a:stretch>
        </p:blipFill>
        <p:spPr bwMode="auto">
          <a:xfrm>
            <a:off x="1506538" y="3836988"/>
            <a:ext cx="9161463" cy="302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09" r="15393"/>
          <a:stretch/>
        </p:blipFill>
        <p:spPr bwMode="auto">
          <a:xfrm>
            <a:off x="4343400" y="1762331"/>
            <a:ext cx="7696201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D83B56-07DB-4F3B-81EF-E4AEE1FB53A2}"/>
              </a:ext>
            </a:extLst>
          </p:cNvPr>
          <p:cNvSpPr txBox="1"/>
          <p:nvPr/>
        </p:nvSpPr>
        <p:spPr>
          <a:xfrm>
            <a:off x="4180211" y="3313768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/>
              <a:t>Acanthostega</a:t>
            </a:r>
            <a:endParaRPr lang="en-US" sz="2800" i="1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663F20C-874F-055A-465E-222344C5B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88" t="52209" b="28235"/>
          <a:stretch/>
        </p:blipFill>
        <p:spPr bwMode="auto">
          <a:xfrm>
            <a:off x="10661562" y="1549812"/>
            <a:ext cx="146564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AC8FE151-1E32-BBB1-E68E-187F592F2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43" y="1343629"/>
            <a:ext cx="4040157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~360MYA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LIMBS!!!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Polydactyly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Limb bones more robust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Girdles more flexible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/>
              <a:t>Mobile neck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FF6600"/>
                </a:solidFill>
              </a:rPr>
              <a:t>Fish like traits?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09800" y="69850"/>
            <a:ext cx="7772400" cy="762000"/>
          </a:xfrm>
        </p:spPr>
        <p:txBody>
          <a:bodyPr/>
          <a:lstStyle/>
          <a:p>
            <a:r>
              <a:rPr lang="en-US" altLang="en-US" dirty="0"/>
              <a:t>Early </a:t>
            </a:r>
            <a:r>
              <a:rPr lang="en-US" altLang="en-US" dirty="0" err="1"/>
              <a:t>Stegocephalians</a:t>
            </a:r>
            <a:endParaRPr lang="en-US" altLang="en-US" dirty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68"/>
          <a:stretch>
            <a:fillRect/>
          </a:stretch>
        </p:blipFill>
        <p:spPr bwMode="auto">
          <a:xfrm>
            <a:off x="4191000" y="1605785"/>
            <a:ext cx="7772401" cy="220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https://upload.wikimedia.org/wikipedia/commons/7/7f/Ichthyostega_B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4" y="3810000"/>
            <a:ext cx="7810553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3A7328-693F-4926-A109-6745BDF3429D}"/>
              </a:ext>
            </a:extLst>
          </p:cNvPr>
          <p:cNvSpPr txBox="1"/>
          <p:nvPr/>
        </p:nvSpPr>
        <p:spPr>
          <a:xfrm>
            <a:off x="1600200" y="4121150"/>
            <a:ext cx="222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/>
              <a:t>Ichthyostega</a:t>
            </a:r>
            <a:endParaRPr lang="en-US" sz="28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C63317-1380-4431-B245-BECD23CA2E42}"/>
              </a:ext>
            </a:extLst>
          </p:cNvPr>
          <p:cNvSpPr txBox="1"/>
          <p:nvPr/>
        </p:nvSpPr>
        <p:spPr>
          <a:xfrm>
            <a:off x="391591" y="1590831"/>
            <a:ext cx="2885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What has changed relative to </a:t>
            </a:r>
            <a:r>
              <a:rPr lang="en-US" sz="2400" i="1" dirty="0" err="1">
                <a:solidFill>
                  <a:srgbClr val="FF6600"/>
                </a:solidFill>
              </a:rPr>
              <a:t>Acanthostega</a:t>
            </a:r>
            <a:r>
              <a:rPr lang="en-US" sz="2400" dirty="0">
                <a:solidFill>
                  <a:srgbClr val="FF6600"/>
                </a:solidFill>
              </a:rPr>
              <a:t>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3209</TotalTime>
  <Words>1059</Words>
  <Application>Microsoft Office PowerPoint</Application>
  <PresentationFormat>Widescreen</PresentationFormat>
  <Paragraphs>143</Paragraphs>
  <Slides>17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Calibri</vt:lpstr>
      <vt:lpstr>Times New Roman</vt:lpstr>
      <vt:lpstr>Blank Presentation</vt:lpstr>
      <vt:lpstr>Tetrapod Origins</vt:lpstr>
      <vt:lpstr>Which Sarcopterygian?</vt:lpstr>
      <vt:lpstr>So which is it?</vt:lpstr>
      <vt:lpstr>Tetrapodomorpha (infraclass)</vt:lpstr>
      <vt:lpstr>Elpistostegids</vt:lpstr>
      <vt:lpstr>Tiktaalik roseae</vt:lpstr>
      <vt:lpstr>Elginerpeton</vt:lpstr>
      <vt:lpstr>PowerPoint Presentation</vt:lpstr>
      <vt:lpstr>Early Stegocephalians</vt:lpstr>
      <vt:lpstr>Tulerpeton</vt:lpstr>
      <vt:lpstr>PowerPoint Presentation</vt:lpstr>
      <vt:lpstr>General Phylogeny of Early Tetrapods</vt:lpstr>
      <vt:lpstr>PowerPoint Presentation</vt:lpstr>
      <vt:lpstr>How does a land animal evolve in water?</vt:lpstr>
      <vt:lpstr>Why the transition to land?</vt:lpstr>
      <vt:lpstr>Challenges</vt:lpstr>
      <vt:lpstr>Ancestors of Tetrapods?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Systematics Overview</dc:title>
  <dc:creator>gall</dc:creator>
  <cp:lastModifiedBy>Brian Gall</cp:lastModifiedBy>
  <cp:revision>137</cp:revision>
  <dcterms:created xsi:type="dcterms:W3CDTF">2012-01-10T20:03:14Z</dcterms:created>
  <dcterms:modified xsi:type="dcterms:W3CDTF">2025-09-29T13:37:53Z</dcterms:modified>
</cp:coreProperties>
</file>