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30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97" r:id="rId25"/>
    <p:sldId id="278" r:id="rId26"/>
    <p:sldId id="279" r:id="rId27"/>
    <p:sldId id="298" r:id="rId28"/>
    <p:sldId id="280" r:id="rId29"/>
    <p:sldId id="281" r:id="rId30"/>
    <p:sldId id="310" r:id="rId31"/>
    <p:sldId id="299" r:id="rId32"/>
    <p:sldId id="300" r:id="rId33"/>
    <p:sldId id="301" r:id="rId34"/>
    <p:sldId id="302" r:id="rId35"/>
    <p:sldId id="303" r:id="rId36"/>
    <p:sldId id="304" r:id="rId37"/>
    <p:sldId id="306" r:id="rId38"/>
    <p:sldId id="305" r:id="rId39"/>
    <p:sldId id="282" r:id="rId40"/>
    <p:sldId id="283" r:id="rId41"/>
    <p:sldId id="284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87" r:id="rId50"/>
    <p:sldId id="31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4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4C393-BC4B-468D-BC22-8D523912C3B5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D00E2-605F-4F34-967C-6D5A1219B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86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Osteichthyes – are the bony fishes (as opposed to Chondrichthyes)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3E5F547-4ACD-4EB0-BFA7-C6518C80F7D4}" type="slidenum">
              <a:rPr lang="en-US" altLang="en-US" smtClean="0"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Lungfishes: subclass Dipnoi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Three living genera with six species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Possess gills and lungs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Omnivorous – fish, insects, worms, plant matter, almost anything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Can burrow into the mud and estivate through the dry season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Very long-lived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Have fleshy and bony structures at the base of the fin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Believed one of these led to modern tetrapods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Likely occurred in shallow seas or brackish regions where fresh and salt water converge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Provided a nursery relatively free from predators and likely abundant food sources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“Walking” using their fleshy fins provides a very energetically inexpensive form of locomotion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This likely facilitated the transition to land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Many authors still disagree on which group is the ancestors of tetrapods.  A recent paper analyzing molecular evidence suggests the lungfishes are the ancestor.  But morphological evidence suggests the actinisia, and most authors still view this as correct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A6EB34C-C075-43A1-BE07-3B410D1DEE07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Lungfishes: subclass Dipnoi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Three living genera with six species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Possess gills and lungs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Omnivorous – fish, insects, worms, plant matter, almost anything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Can burrow into the mud and estivate through the dry season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Very long-lived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Have fleshy and bony structures at the base of the fin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Believed one of these led to modern tetrapods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Likely occurred in shallow seas or brackish regions where fresh and salt water converge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Provided a nursery relatively free from predators and likely abundant food sources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“Walking” using their fleshy fins provides a very energetically inexpensive form of locomotion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This likely facilitated the transition to land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Many authors still disagree on which group is the ancestors of tetrapods.  A recent paper analyzing molecular evidence suggests the lungfishes are the ancestor.  But morphological evidence suggests the actinisia, and most authors still view this as correct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A6EB34C-C075-43A1-BE07-3B410D1DEE07}" type="slidenum">
              <a:rPr lang="en-US" altLang="en-US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224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51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13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74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832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015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36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64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48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46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92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42A83-7573-4893-B3E5-D49238938B68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5DEB6-B5B6-46CE-984B-0C6828C6B2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46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WuRQJSMj68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h6R0yY2WzI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9qjXIId6dQ" TargetMode="External"/><Relationship Id="rId5" Type="http://schemas.openxmlformats.org/officeDocument/2006/relationships/hyperlink" Target="https://www.youtube.com/watch?v=GomeIaCmQPw" TargetMode="Externa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9wJOAtSk6shttps://www.youtube.com/watch?v=H9wJOAtSk6s" TargetMode="External"/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hyperlink" Target="https://www.youtube.com/watch?v=sabk7Khq0kQ" TargetMode="Externa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T1SQtavaUM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UpC-LdHOza0" TargetMode="Externa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VfZCa6rPk6I" TargetMode="External"/><Relationship Id="rId4" Type="http://schemas.openxmlformats.org/officeDocument/2006/relationships/hyperlink" Target="https://www.youtube.com/watch?v=fzP3l_XOe6M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hyperlink" Target="https://www.youtube.com/watch?v=GzaeYzAC8Ro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15.png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XF8gZ2ADfMQ" TargetMode="External"/><Relationship Id="rId4" Type="http://schemas.openxmlformats.org/officeDocument/2006/relationships/hyperlink" Target="https://www.youtube.com/watch?v=8BfnZFo6S_c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youtube.com/watch?v=mC1UM6eE6eU" TargetMode="External"/><Relationship Id="rId4" Type="http://schemas.openxmlformats.org/officeDocument/2006/relationships/hyperlink" Target="https://www.youtube.com/watch?v=gAO37K7DPQ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https://www.youtube.com/watch?v=M2BZeLEVtak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3Pi1O9IRD8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www.signalsofspring.net/aces/graphics/fish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991542"/>
            <a:ext cx="8985250" cy="57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65832" y="228600"/>
            <a:ext cx="3054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Bony Fish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6675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69" y="94326"/>
            <a:ext cx="8229600" cy="1143000"/>
          </a:xfrm>
        </p:spPr>
        <p:txBody>
          <a:bodyPr/>
          <a:lstStyle/>
          <a:p>
            <a:r>
              <a:rPr lang="en-US" dirty="0"/>
              <a:t>Major Groups of </a:t>
            </a:r>
            <a:r>
              <a:rPr lang="en-US" dirty="0" err="1"/>
              <a:t>Actinopterygii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1412"/>
            <a:ext cx="10972800" cy="4525963"/>
          </a:xfrm>
        </p:spPr>
        <p:txBody>
          <a:bodyPr>
            <a:normAutofit/>
          </a:bodyPr>
          <a:lstStyle/>
          <a:p>
            <a:r>
              <a:rPr lang="en-GB" sz="2800" dirty="0"/>
              <a:t>North and Central America</a:t>
            </a:r>
          </a:p>
          <a:p>
            <a:r>
              <a:rPr lang="en-GB" sz="2800" dirty="0"/>
              <a:t>1-4m long</a:t>
            </a:r>
          </a:p>
          <a:p>
            <a:r>
              <a:rPr lang="en-GB" sz="2800" dirty="0"/>
              <a:t>Ambush hunters</a:t>
            </a:r>
          </a:p>
          <a:p>
            <a:r>
              <a:rPr lang="en-GB" sz="2800" dirty="0"/>
              <a:t>Interlocking scales</a:t>
            </a:r>
          </a:p>
          <a:p>
            <a:r>
              <a:rPr lang="en-GB" sz="2800" dirty="0"/>
              <a:t>Gas bladder well vascularized</a:t>
            </a:r>
          </a:p>
        </p:txBody>
      </p:sp>
      <p:pic>
        <p:nvPicPr>
          <p:cNvPr id="9218" name="Picture 2" descr="https://upload.wikimedia.org/wikipedia/commons/d/d8/Lepisosteus_oculat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19547"/>
            <a:ext cx="6248400" cy="42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0" y="60198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3"/>
              </a:rPr>
              <a:t>https://www.youtube.com/watch?v=vWuRQJSMj68</a:t>
            </a:r>
            <a:r>
              <a:rPr lang="en-GB" dirty="0"/>
              <a:t> </a:t>
            </a:r>
          </a:p>
        </p:txBody>
      </p:sp>
      <p:pic>
        <p:nvPicPr>
          <p:cNvPr id="9220" name="Picture 4" descr="http://www.earthlife.net/fish/images/anatomy/sc-ganoi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07" y="4444488"/>
            <a:ext cx="3655093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classconnection.s3.amazonaws.com/720/flashcards/396720/jpg/ganoid_scales-143BCDF30DB3DBE99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620" y="20782"/>
            <a:ext cx="403538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292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/>
              <a:t>Major Groups of </a:t>
            </a:r>
            <a:r>
              <a:rPr lang="en-US" dirty="0" err="1"/>
              <a:t>Actinopterygii</a:t>
            </a:r>
            <a:endParaRPr lang="en-GB" dirty="0"/>
          </a:p>
        </p:txBody>
      </p:sp>
      <p:pic>
        <p:nvPicPr>
          <p:cNvPr id="1026" name="Picture 2" descr="http://wildlife.ohiodnr.gov/Portals/wildlife/Species%20and%20Habitats/Species%20Guide%20Index/Images/bowf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8191"/>
            <a:ext cx="6096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uture-digital.com/aquarium_info/info_north_american_freshwater_fish/north_american_freshwater_fish_pics/bowfin_map_479x38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340" y="3445292"/>
            <a:ext cx="4181475" cy="334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lyfishsouthjersey.weebly.com/uploads/4/0/9/1/4091768/9732600_or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b="13095"/>
          <a:stretch/>
        </p:blipFill>
        <p:spPr bwMode="auto">
          <a:xfrm>
            <a:off x="3048001" y="3783085"/>
            <a:ext cx="3262539" cy="293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ustralianmuseum.net.au/Uploads/Images/3123/jungleperch_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1" t="31193"/>
          <a:stretch/>
        </p:blipFill>
        <p:spPr bwMode="auto">
          <a:xfrm>
            <a:off x="9288274" y="1218191"/>
            <a:ext cx="2715495" cy="205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847" y="5352571"/>
            <a:ext cx="1981200" cy="609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Not the same as snakehead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4610F2-A727-6742-F7FF-9ACC1DE33A89}"/>
              </a:ext>
            </a:extLst>
          </p:cNvPr>
          <p:cNvSpPr txBox="1"/>
          <p:nvPr/>
        </p:nvSpPr>
        <p:spPr>
          <a:xfrm>
            <a:off x="228600" y="1524000"/>
            <a:ext cx="26751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Bowfin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Native to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Scales highly evolved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Asymmetrical caudal fin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Gas bladder well vascularized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Bony gular plate</a:t>
            </a:r>
          </a:p>
        </p:txBody>
      </p:sp>
    </p:spTree>
    <p:extLst>
      <p:ext uri="{BB962C8B-B14F-4D97-AF65-F5344CB8AC3E}">
        <p14:creationId xmlns:p14="http://schemas.microsoft.com/office/powerpoint/2010/main" val="1868252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47" y="990600"/>
            <a:ext cx="903509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8723504">
            <a:off x="3814522" y="2232791"/>
            <a:ext cx="595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Bichirs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 rot="19053364">
            <a:off x="5466223" y="1852028"/>
            <a:ext cx="1757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Sturgeons and Paddlefish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 rot="19053364">
            <a:off x="6331260" y="2082709"/>
            <a:ext cx="1244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Lepisosteiformes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 rot="19053364">
            <a:off x="7347437" y="2196235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Amiiformes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548441" y="457200"/>
            <a:ext cx="147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Extinct Order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286366" y="826533"/>
            <a:ext cx="0" cy="87268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855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Osteoglossomorpha</a:t>
            </a:r>
            <a:r>
              <a:rPr lang="en-US" dirty="0"/>
              <a:t> (superorder)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9601200" cy="4525963"/>
          </a:xfrm>
        </p:spPr>
        <p:txBody>
          <a:bodyPr/>
          <a:lstStyle/>
          <a:p>
            <a:r>
              <a:rPr lang="en-US" dirty="0"/>
              <a:t>Tropical freshwater fish</a:t>
            </a:r>
          </a:p>
          <a:p>
            <a:r>
              <a:rPr lang="en-US" dirty="0"/>
              <a:t>United by single trait</a:t>
            </a:r>
          </a:p>
          <a:p>
            <a:r>
              <a:rPr lang="en-US" dirty="0"/>
              <a:t>2 orders</a:t>
            </a:r>
            <a:endParaRPr lang="en-GB" dirty="0"/>
          </a:p>
        </p:txBody>
      </p:sp>
      <p:pic>
        <p:nvPicPr>
          <p:cNvPr id="4" name="Picture 4" descr="http://people.eku.edu/ritchisong/teleostskull.jpg">
            <a:extLst>
              <a:ext uri="{FF2B5EF4-FFF2-40B4-BE49-F238E27FC236}">
                <a16:creationId xmlns:a16="http://schemas.microsoft.com/office/drawing/2014/main" id="{CFA21FCB-304B-D54B-0C28-388A0E7C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12141"/>
            <a:ext cx="6571013" cy="474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49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1" y="23102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Osteoglossiformes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554" y="1238347"/>
            <a:ext cx="3783466" cy="4525963"/>
          </a:xfrm>
        </p:spPr>
        <p:txBody>
          <a:bodyPr>
            <a:normAutofit/>
          </a:bodyPr>
          <a:lstStyle/>
          <a:p>
            <a:r>
              <a:rPr lang="en-GB" sz="2800" dirty="0"/>
              <a:t>250 sp.</a:t>
            </a:r>
          </a:p>
          <a:p>
            <a:r>
              <a:rPr lang="en-GB" sz="2800" dirty="0"/>
              <a:t>Tropical freshwater</a:t>
            </a:r>
          </a:p>
          <a:p>
            <a:r>
              <a:rPr lang="en-GB" sz="2800" dirty="0"/>
              <a:t>Southern hemisphere</a:t>
            </a:r>
            <a:endParaRPr lang="en-GB" sz="2400" dirty="0"/>
          </a:p>
          <a:p>
            <a:r>
              <a:rPr lang="en-GB" sz="2800" dirty="0"/>
              <a:t>Well-known fish</a:t>
            </a:r>
          </a:p>
          <a:p>
            <a:pPr lvl="1"/>
            <a:r>
              <a:rPr lang="en-GB" sz="2400" dirty="0"/>
              <a:t>Arapaima</a:t>
            </a:r>
          </a:p>
          <a:p>
            <a:pPr lvl="1"/>
            <a:r>
              <a:rPr lang="en-GB" sz="2400" dirty="0"/>
              <a:t>Arowana</a:t>
            </a:r>
          </a:p>
          <a:p>
            <a:pPr lvl="1"/>
            <a:r>
              <a:rPr lang="en-GB" sz="2400" dirty="0"/>
              <a:t>Elephant fishes</a:t>
            </a:r>
          </a:p>
        </p:txBody>
      </p:sp>
      <p:pic>
        <p:nvPicPr>
          <p:cNvPr id="4100" name="Picture 4" descr="http://newswatch.nationalgeographic.com/files/2014/06/IMG_2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5467597" cy="410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rowana.co.uk/uploads/Platinum-golden-crossb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26" y="4041274"/>
            <a:ext cx="4953000" cy="283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farm2.static.flickr.com/1301/4697490280_a7e13119f8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16" y="4020400"/>
            <a:ext cx="3783466" cy="28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1193.photobucket.com/albums/aa344/jamaica1972/Mormyruslongirostris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11696"/>
          <a:stretch/>
        </p:blipFill>
        <p:spPr bwMode="auto">
          <a:xfrm>
            <a:off x="1523815" y="5405203"/>
            <a:ext cx="1861457" cy="14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44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 err="1"/>
              <a:t>Elapomorpha</a:t>
            </a:r>
            <a:r>
              <a:rPr lang="en-US" dirty="0"/>
              <a:t> (superorder)</a:t>
            </a:r>
            <a:endParaRPr lang="en-GB" dirty="0"/>
          </a:p>
        </p:txBody>
      </p:sp>
      <p:pic>
        <p:nvPicPr>
          <p:cNvPr id="5122" name="Picture 2" descr="https://upload.wikimedia.org/wikipedia/commons/8/80/LeptocephalusCong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1" y="3276600"/>
            <a:ext cx="623590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cflas.org/wp-content/uploads/moray-larv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39733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FD9A92-D948-4D06-B872-3B95ED7667DF}"/>
              </a:ext>
            </a:extLst>
          </p:cNvPr>
          <p:cNvSpPr txBox="1"/>
          <p:nvPr/>
        </p:nvSpPr>
        <p:spPr>
          <a:xfrm>
            <a:off x="533400" y="1269509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800 sp.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Marine and eel-like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Single unique characteristic</a:t>
            </a:r>
          </a:p>
        </p:txBody>
      </p:sp>
    </p:spTree>
    <p:extLst>
      <p:ext uri="{BB962C8B-B14F-4D97-AF65-F5344CB8AC3E}">
        <p14:creationId xmlns:p14="http://schemas.microsoft.com/office/powerpoint/2010/main" val="3902996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82EBB-6FF4-6479-08BA-67E56D08BB40}"/>
              </a:ext>
            </a:extLst>
          </p:cNvPr>
          <p:cNvSpPr txBox="1"/>
          <p:nvPr/>
        </p:nvSpPr>
        <p:spPr>
          <a:xfrm>
            <a:off x="457200" y="2043017"/>
            <a:ext cx="59145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Shallow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Burrow (sand, mud, rock crevices)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predatory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Elongated dorsal fine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328" y="609600"/>
            <a:ext cx="406762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Anguilliformes (the eels)</a:t>
            </a:r>
            <a:endParaRPr lang="en-GB" dirty="0"/>
          </a:p>
        </p:txBody>
      </p:sp>
      <p:pic>
        <p:nvPicPr>
          <p:cNvPr id="6146" name="Picture 2" descr="http://a-z-animals.com/media/animals/images/original/moray_eel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4" b="12551"/>
          <a:stretch/>
        </p:blipFill>
        <p:spPr bwMode="auto">
          <a:xfrm>
            <a:off x="1066800" y="3962401"/>
            <a:ext cx="5018314" cy="281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kayakwars.com/images/3540/1373044824_angler3540_team8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772" y="206830"/>
            <a:ext cx="5820228" cy="43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1.staticflickr.com/1/109/303368238_4a98d7e9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717632"/>
            <a:ext cx="3124200" cy="208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upload.wikimedia.org/wikipedia/commons/thumb/1/19/Eel-life-circle1.svg/524px-Eel-life-circle1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800" y="2628900"/>
            <a:ext cx="4681306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C11C8C-968B-4295-A54A-854262120C41}"/>
              </a:ext>
            </a:extLst>
          </p:cNvPr>
          <p:cNvSpPr txBox="1"/>
          <p:nvPr/>
        </p:nvSpPr>
        <p:spPr>
          <a:xfrm>
            <a:off x="6286501" y="5233421"/>
            <a:ext cx="23513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https://www.youtube.com/watch?v=ph6R0yY2WzI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911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American Eel</a:t>
            </a:r>
            <a:endParaRPr lang="en-GB" dirty="0"/>
          </a:p>
        </p:txBody>
      </p:sp>
      <p:pic>
        <p:nvPicPr>
          <p:cNvPr id="7170" name="Picture 2" descr="http://cdn1.arkive.org/media/67/6791E8A7-67FD-42E1-A38C-F1479A819EB5/Presentation.Large/American-eel-swimm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8" b="31750"/>
          <a:stretch/>
        </p:blipFill>
        <p:spPr bwMode="auto">
          <a:xfrm>
            <a:off x="1922592" y="838201"/>
            <a:ext cx="8440609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bibliotecapleyades.net/imagenes_misterios/bermuda_sargas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584028"/>
            <a:ext cx="3971925" cy="31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american eel distribu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8" descr="data:image/jpeg;base64,/9j/4AAQSkZJRgABAQAAAQABAAD/2wCEAAkGBxQREhUSEhMVFhUXGBoXFxUXGRoYGRgbGRoWFhwYHBsYHigiHBsoHRgWIjEhJSkrMC4uGB8zODMsNygtLisBCgoKDg0OGxAQGywkHyQsLCwsLCwsLCwsLCwsLCwsLCwsLCwsLCwsLCwsLCwsLCwsLCwsLCwsLCwsLCwsLCwsLP/AABEIANcA6gMBIgACEQEDEQH/xAAcAAABBQEBAQAAAAAAAAAAAAAAAgMEBQYHAQj/xABAEAACAgAEAwYDBwIFBAEFAQABAgMRAAQSIQUxQQYTIlFhcTKBkRQjQqGxwfAHUhVigtHhJDNyskNTkpPS8Rb/xAAYAQEBAQEBAAAAAAAAAAAAAAAAAgEDBP/EAB8RAQEBAQACAwEBAQAAAAAAAAABEQIhMRJBUWEiA//aAAwDAQACEQMRAD8A1v8AWziUcGUjZyNReQICLstl5ozsN6qStXQlfnVdluJZjOPJIW0xlUK0FFliQWUab0fdtp1XqDXtsMYn+s3HDPxRorNZfTHGhAAbUFaS73Ooso5EEL5Wcbv+nPCBlskgRtfeEyd4QRqU/AQp3Claaj/ccT0jv00cXwnyPIi+VAe/TpeAvqTbxWADXTlf08sLaTY9D5HzP7WceND5GvzI+eOTiUJgevyo35cufPHkJ5jr1Pn6/t8sJCaBsbvoeZPvhT781+Y3/wCfywEbjOdaGFpETW1qoG9W7KgLUCdIuzQJoHEn7QmjvNa6K1a7Gmjvq1cqrriNGhQXtI6kFWkZvDRsHuxQJvf3A5AABEnCEf8A7o1c/CNSoNQIJC6jXM7XQvYDG5G5MSYisi60cMrbgqQymuoIvy6YWwrck35/sBhjJ8MihUpBGkQY2e7ULZ5XtzO2Hjd7bn8gMYx4x2JOv16fpX5YSum9i4PLfVXn+IVhSZfcljqPrdD5XV+ow66giiLGAAKxUZvPTZdgWh7yEk20IdnjGpQLjolhpJJ0n8JoWQDX5nMu8zpw+SWSQWGjEffZUOCo0PISBCaBsK22q6JFY1R7KMY27ydp3YE93IAuXLHkCijWYxt4C5Bo3dnFTlc4tc37RcVnIkOUXRFPTJLYgVX7oP3skiEEM1whe9IG5DjoOndm+CuojnzL65wuwA0Rx6h0TU1vRosWPWqBOKSSHMQqySaI7kIbMMNSsXJc6IwdTHdhRoABedECT2GjzSm/+nOVeyO6ZyiFQsYEWrcC0OqMqoUk0TvdyL5n8XfHMxk9Spmpo0YDUoaXujTHT0YEglSKOx0+mM5JnkzTXEyiHLErCsVFGJQosgdfCw0llCCwCW1WQAvmUyM2azOaAGay0bOT3rRQg6kCIUBcuXU7MG0laJUEEHEPi3B81w9WlSSbP5Y1qidlE0NGy6uKDrZ3UgUAN6Bwut62m+2XF8xk8qZokVnDKNwWCrRLO9FdhV2PntuM72vzKMzfaYXjzKxocrLBK/8A1Gs0vdMoFx6nBb8Xw86F6fifHEhgE0aNmYTQfu2jYIjV421HdKJvegOdDcZzgPEohncpFkAJ8pmGqTKSm+5KEMJ40m3VQN/BsdAresTyjmOmdhMvmI8hAucdnn025f4hZJCMbOoqKGomzVnELtdnsykqLGkRy2kLmBMjFH74tGg1AeFQy0xptIlBIIxrMM5vLJLG8UihkdSjKeRVgQQfcE46OrkM2Sn4MQjrH9nGopmdLSNW7mI23gbdyTQDBSdiaXV8G4tHmUDxsp2/CbB6WD1H6csWXFOHRzwpw3OLJMHTR35CrqZVLavi1B6WywXTZrrWMZmMjLw1ljzDIEsCDMKNCtzAja9lkpRsTTA7XRqbzqOudbDEDsjHF9uzaSqjTnRIjNpJMdBdKqWYqF8Fnwgl1NDHmU4ojCnIRvU0D6gn9OY/PELslIP8XmkcqWlg0QlAa0RP4tR3FnUhBBHJtuWJ5llTxLK6PgwYMdHUYMGDAfLPajhOdiz6SZuICaeV5gsQSWWhXi0xc6ANcrKsb647ZwCN1y8feAhiC5Q//HrJfuh6Jq0D0Ucsc24bPI3HcyihQIZDChjorFl4zoWNEBAXZVBJ1aWNaQTt1KLNBhyN89O1/kdvnWOfbl/0EzBStnctsT02Y/tXzw9qFX0w3rBIroT8tiP35YO7BPLYeW1n5eX6+2Ic3t14jz6D9vc/zlj0avT23/hx6qeZuv59cBby3/T3wETiMjqvhQSH+wUNtgTqcgCsNFcwCGUR0eaFmWh4eTAEBgNRqmBNC1okyZ5QgJO9bkDqeYUfzy88SRjW6Qt15e4B/wDU4a1sGOwK1056uf6ViFxnjawMkQpppASkdrqNAn4SwJsjSOQs7lRZxJyZeOIfaHRn/EVGlST0UEk8/wBcA9qbmR8v+QSfy+mEJkDnWMJLJEtd8ykqzA39yDQIsUWOxCkAbtauiYVf5dd+leeDgmuHMBVa455Hd1YAkN3YqnHTwcjdDYbADG8+285vlpeHcPiy8YigjSONeSIAoHyHX1xJwYMdXdC4jwqLMFDKmrQSV3I5iiDRFgjYg2DiNxfhhkaFllaOOFtbxoD4wullA0EEUVqqIKswq9JW2xWcUZoRJmVWWZlSlgQgDnZIG1k7WTZAXwjchgxXBsvHOJJVaRW+0TjWjSwyMBK+0gsG/NTy25HlKXKy5UB8kTYJZ4GNpNd38RAR7N6hVn4rGHOBqO7LCXvS7u7vuBrZiWUKd0AO2k7it97xPLAczjlt1wvV1DyMPDnaUjLtknjCySvX2baXUAWeNtD7hhzNEHBmuyy5aWOYywtl1mV2TNIhERYaA0DAARs0hjJFbkXd3dUM39jzM80mXLZMwp38kj6t0kd1aNHYkqupiVoHYaQdgZHavPjibQZeBWfKkGaSZtSRSjQQkS7Wxt0Y7VSnmQQLlnt1lma6Jgxg+xHanTJ/h2bf75FHcSt/88dbDUa1yADdgKbc9DjeYpRswjWHrxAFQfQkE/8AqPphriOQjzEbQzIrxuKZW3B6/W976Yk4MBz/ADn9NCyPFHn8xGhNpsrOg56TIfEyg1W4NbEnEDgfY/iEPEcvPMYHjh7xTKjlS6MrqLjKE3ZVq1Va8+uOn4MAYMGDAGDBgwHBOxMMGbzmazryU5zLN3eoqB9590umtL7lSG1EhgNrOrHUHav2GOQZ6bLx52LORREQTRxs4QL3DSFhq1EmtmpdgoD6SSKOOsZbNpN4o3DqCRqG4vlz9r+oxy6ce/0uVaX1G9+vXn8/rhOWcso6VsevLDkm9Dz/AEG5/wBvnhhI/ERt57i+XhJG48l+uMSd5/3EfKj8/LDZJS9vlvR9m6fMYdQUavp6en8+ePSLNEbD9T/x+vpjGEGPUKK+pJr8t8K7qvhNfp58v9sJJb4QRt+Ln/D/ADbCxH5sT9B+lYBgZYd4X8OogW2ncgWFUm7rdjXmThriGfhy2lpnVSTSk7sT1qrPXpyGKLtQ+YkdcvErhZRfeLKsRYq6eAOAzINAJJCnZvQg2MfCEebLZyQyMzwMyo+nTEQV3ULYvTJW5J8IPPFYrPGrgEnexXT298Rp8ujspezpuqZhu2xFKQDY2r388PvN6H3o0MCjqNz/AHEfoP574lhpJJsuNUDsQN/s7tqV+fhDNbRk9KOkdRV40vDeMRTkqjEOoto3BRwOV6W3q/xCwfPFEE3s7n9PbCMxlUkrWitXLUAavba+WKnWKneNfjD8S7UP/io4fFFKxeNSZRqRYtB7xj4lZHBVwLCjxUpO9pYdm49OZkRdQRYYyF1sVtnkHwk0tCMURztvIYY41npftnd9+ywmEuqxhN9D6JQz0XBBaOtJXm3ljpvjXT5eNIZ9WYnZAU1d0WB0nTLopx4SRqCiIHci8OKhHlf93M/StsZyHtVlEdoAZECKGDaSVcHclebGrBY1+IXjRx+IBrNEAgVp5+YIsexxyvty696bmy6kqzAMVNgtvpsEWByB6X6nzOHim1DaqryFftj1lvny8vPEDMvIpaRTqChvuxV7AEVdXZB6jnz6YxKp7XcNfM5WRIUVpAyyqhLITQBGllZaaxYJsWOXUansJ2m+2wBZgI83GAJ4CNLKdwGCnfS1WMZ7gfEppnGuEBTrpgSNIvkVcAkkjmOhG3XETtflssjpmZEkbMH7uIRStHI9BzpBDClGosSOoW72GLlzw6c3LjqeDHLuzfazNwSt9sR5IZACiRkSvAVqy7sE1XfJb+HYGycdI4bnkzEUc8R1RyKroaItWAINHcbHkcdHVJwYMGAMGDBgDBgwYDhScETMcQXLK0k+XyxYy6wojQNT/ZvCtSEyaHN1QUgcttrleEx5dQmXd4UBJ0LTR2b2qQNW+9KV3xZCT/Kw+X+14bExUbjlfmCd/arPvjjuuFtqIsmYViD3Uh2r4oj1P+cE1z5Y9OccMS0UihRVqBILO52RtR5L+HzxKzCEaa56v15/zy9sLVqHUkn23q9/Lb+HBiDLxKOvHIq+QkQxny272vXesTYYl0jQeX4lo35+YwslvQ+n/PX8sQpchESD9mS/79KAjp8Q8WAmqoUHc+Zvf+fLBIdtuu312xXNkgCQpm82qZ3rpVSsQLvkB0wRwSEApmZGBAILpGefnoVDy9b573gYjdpskfusxG7JJCwFiqMTMhlQqdjaptyNgUcexL3ecNP4CjnQzOxDkxuxTVYUFQvhWromtiTMeKZQSWierNFHHLfrIw/LEPiq5ruaiVFb/wCoh7x1FgkqkiqpJrkW+RqjsbPxdoKA/P364aWQ8iDe/Q1zofliBwTiWpI4pnH2jQCylXj1EbMUEiqWrqQNr5DEzikxjhkYOiEK1PIaRTRosfK8SkvU3/FX+Yb9cAAHMeL23PqKxWcB41DMiASjVJqdEZjqKWSNPeBWkUD8VbgYtWJ58ugvzJAv2xraqOJ8KTvUzTI7d2AGVJHVtKsHDqF+J1pqXrqPULhH26KXiFZdUWKKOVu8jJKS/aHjZiKULrEsLWQxvfryuo13Jsneh/Pe8NyE0T6kr7gk17UP1xu+MbOvGHRKPP8AI4O+XlYvyvfy5YXeIhRYlLsRerUze7XXtvVf74lJyaWlDHb08r2GGZ80g0SawLFhSa1Ag9ACeZ8jirn4i7rpXwrVf5jtRs9B7b+uEcPyquA7yCKMi+8YEmTy0X8e2+oauXW8dJx+uk4/TjZ8gnSCw6GTle+9AAnpzr3xDaydTG2PUm9vIeQ9BjziuSd59GSlaVVjV3QMiSm2dSVV4G1KKS63FjnyNtwLs8uaDanz8JQ0yyRxpqsEWrmEahtewBG1gWMXJIuSRRyyFkmKxuyRK3fOPAqAJrP3jFRekjZSSL6Y0v8ASfOqcs+WBa8tIY9LEEqD4wAQxJQWVUtR8BBAqg12xSHK5eDIZdABJKjMg8REaOJGke7JtwqljzLHyOMzw3ifEcjqWAxTiTl3vgSFrkdm0ooZwxYfiu/Q7FOx4MZjsP2rXPRsrNH9oiJWVEvbSSmvSwtAxBIU2a6nGnwBgwYMAYMGDAZXDbeIkdBV+t9Pblfv9fS5H4T8qOGwa6+9gi/Or/nLHB5ipxybfY/qQCfpf1OE96NVC/7tgfb+D1wtpNr5Dz2P5A88Nxlru7vl7DldepOAceYD39QR+vTAovk1+1ftj0Hqdugv5fv+mPJqI6G9h157YBMR5nSdzty5fX3PzwlHAdqBGwJ8J5nVvt12/TEgCsZ+fMSxysC292LCkMtnT0B5bGiNwfnsmtk1dTuCCPPavfb98LlPqf574qP8ZO2qOyDdqRX57j88Rs9nGl2IAUclG9/+R6+1fXbGziqnFL45xFWVY0hXMMbb8DBStMCqswLvY2CHpzGK6fhcRywdMlmZ5EMbpl2lEMSuNgvdgqqaS1nSg2X4jvhxZNPi6qQ5/wBJ1V86rF7xbNd1BLMFZyqllC7HbkbNAL+InlVnFX/Lb/n0n5vi0GaywR8ykcwZS3d7vE6sD/22srsCPEKpuoO9X2f4gmZiLJKJtMkid4NO+lzpNKAPgKEbdRirzsGaMcauszZuTRK6JmO7iyqs1KGXbWpCuGC2w0bbnUZHCezRGZ7oTz28TucwH8fgeJQjqQUN6zpdQrARkb8wvnw3rz4+13PKsa2TQ5DYkk8+Q3PX8zhOWdZEUg35151uD5c+XPGZkzH2YvBM807pmBEwYFlnSUgo8RUHTLHYtA10jHmQQ4yaWbSzAhmW1YgkKxAuufzxnwZ8GlICDUTQA3s7fTlij4jnO9NckHIeZ/uP7D58+Vdmc6dQQlpHG+ndqvbURelOtE1e9XviOkzNTPDIDXw2hA67jXRb16dMVzzjeeM9k5niIuowz0a8IB1Eb0urwmuZPIEUd/CXVkaUPu8cl0WYK7+YJJLBgRXX02x5lFdmMsihPCFRb1FV5tqNUCTQoWPANz0YGavMKsQ74y6UKxFSyNZ0s/ipUOqtRqjXO9rWuOxGdiy+Zc5ueMS6Y4Yi40ljJbHQb0hSYt9rsUSaW+gZ/ifdMWbSIUjLu16nu6VVRdyTv7mgASccW7TRNJoYtA0INMwel16lKESMtSKCtkBSvq29TMh2Jzc8LRZRnhjlcSSSyp3fLYafCJX0nUyAgKC13yxjW9znZxeISR56KcKkkSGP7lS1MNV6iQfEClgi/DVjGe7Udjs+pj+xzs7GwQY4ljUbDUzM2rVZugDYB2233XZTs7Fw7LjLwlioNksbJJABNDYchsB68yTi4wHKOzvY3O5PigfXJJCzs7Sju1jpo1DAxkkqdQVQRvQPIXq6vgwYAwYMGAMGDBgMrhEm9Dz5+w/gHzwvCU3JPyHy/wCbxweY3mIbBoDVRo+RO14SG8RXTtQ22I2sef8APlh2VqF+w8+ZrCIh1AoHz3O23+559cAoaR0r/Sf1rDbML6EcyDQ3O21/P64dTrudtv0OFO1AnywELNZyOOgVJJF0oFgfMjFbxDNpKBSSBgdmYrQG1j4jzHpzAxO4nk7jva0BN8rFWR86+tYpK/l46cSOnEleAb+e38/bCtOE9eWF746OpDCv0/l4ueFTCUwQvZuZQ3LcIrzLfoe7APnRHXFMPPr+mFVRB2O42PLbccqNg7gg7YyzU2a1DMDPmWBsGUb9LWKNGAPUAqR76h0xS8SlTKyifvLleVCBI5SNUXwsCVBCJpL+JgfE9D4gMeDiWlQqxItVWliAADdaQo2+eIxYd8MxoKygVrRhvtQOmRGogWLBvfEZd1GXdSuJZuWLLKsSyB35TMndp4rZpNUpCqSdRAY2SeR60a5VZkC5jK8jujzTiRSBs2tHAsjegi7MRti0kzZLatI1VXeMTI+/OmatPK6ArlWGAgH8v5m+vriuYvmYj5LJJCGCKF1u0hC3Vt5WSaAoCz0w+T+v6f8A8x4Rp3/Tf1rbniPwrhfEs2UaPLRwQtpYSzuCxQiyQiGw1UQDtvuRvVKXfZngiZ1pWkd+7ibuzEtqHYqrtqarIAZRSsPxX0GNxwrg8GVi7mCJI49/AoABvnfn88Zzs12G+x5j7Qc1JKaoq4A5ooPwEA2wJsgmgo/DZ2OMGZ7P9jIso4fW8gjGmBX01EtACqA1MBsHO4G3Uk6bBgwDawKGLgeJgAT5gXQ/M/XDmDBgDBgwYAwYMGAMGDBgMfJPQ5G9/lXMn0x4CQAFPoLU/XYjC0HiJ9AL9d7/AG+mHMcHmR9LCydJbkDuAL22G/649ml0LZsAdRR9AN+eHW5geW/7fv8AljOZzNGZttxdIvvsD7nz6A154qTVSateH54ShiUKkNpBFknYEfDyO+4sj1wjixYx+Bm+IagBRoXtYo86+lYi8PzXduI6FDWurkSw8RP/AI+BgB0pflaxeXhs79TvzPlvhfFL4rONKxBBdiDtRdiParx4DidxXKaT3gqi1EV1r4tyeoI+mIBUHHXmyzw682X09YcsGnywjVv5YcxqiVFH3x4X39seGya8sexggfM4D02cBJ5fnzx6T7YbJJwCnH1xFzuZ7lO8YMRdGt9I38R61y5ef0lr7fnhniEeuJ1JKgqQWXcgEcwCDf0wFR/T+GTiLpG8zgsjHMja1CsCFSvgLLMgDD8K8id17lHGFAVRQAAA8gNgMYP+jSwDKSd0dUglMcrEEE92qpH4Tuq92E8J5HV7DfYwGDBii7XcVly8SjLqWmdqQaGkHhBdiVTeiF030LrgL3BjGp20d5VEcCmFniUSGRg+mQZLfR3dWDnF21f/ABtyw5ke1ssziNcugJzHc+KX4V0ZiQlwqkrIBD8JFeMeLAa7BjGcP7aM8et441qCOUhpG7wl0gbVoWOu6uUrrsbodgLKyOHdq5JZsuhgUJMQpYSEsrmPNSbKEor/ANMRer8Y223DV4MYebtZLHLmbKP3TOFhDRqxAZVDN4i4UBtTNpqlJxd9neMvmXbUqqvcwuACG3dswrU42ZSI1I5c8Be4MGDAGDBgwGCyedFKkh0sTQYEFHN76ZBsTd7eFtjticYf4d/zvHmbyiCeePSvdssbaKuMhg6nwnayVN1sQF63iI+T0ghJZUF0oUq1e3eqwA3quQ+mON9uFmXCs8WEUpG3hYXd9COvqT9MVGQkCvrIvRG8lf8AiFX9GxZJwkSKe9klk1AqLbRpB1XXdBdze5POhjO8L+7mWKW2jlDRhiWJBYWyMSb5pYJ6Eg/CLqeqrn1UzJrckdnm9E/Jr+p2/wBWNM610seX+14zE8DIxUnxKbB/Rh+vveNJksx3iB/PmPI9R/PTDv8ATv8AUTicBKEJYNhgl2GrnQ6EXdDnikBPkP58sauRbFfT0Pnih4qv3l8tSgkf5gWBP/qP9ON4v0cX6Qgd8DGuXXARv8v5+2PKsiunP6Y6Or3TXnjzTQ54U2PBvv0wCAP5eFL5E74Uv7nCZ30i/KqA5kkgBR5kkgAeZGAHbTuTt1Jw+OzeYz8cscZbLrWnvpI3DWQGpEbSSKIt7FHlZBrRdnuybAxz5sjvFp1hQ/do/Qs3ORl6clB3okBhr8YKns7wCPJoVSyzUXc0NR3N0NhuWPnvuTi2wYMAYazeYWJGkc0qgknnsPIDmfTDuPGUHmL/AON8Bnoe1kWkF0dWOrYDUAyyNFpvbe0J3oAEXVjCsx2rhUArbG0tfhKh+pvlVGwf7T87XPcPjlRkeNWDc1OwbkaJG9EgXh0ZZTuyJZ+LYGzVc638sBVZXtJE8TSU3gdYmUDUdbFRpFcwC3Pbbflhlu1sPhCK7MzKNICgjW8aBjZ5VIG86DdRWL1YVHJQLOo0Bz8/f1wkZSMVSJty8I231frv74Ch/wD9jl7ACubosSoGhWilmDNZv4Yztz8Q22NXfDs4s8aSpelxYvY1hZyqG7Rd+fhG+xXf/SSPY1h1FAAAAAHIDYDAe4MGDAGDBgwHNuGZaSCGDNSSr3Jgjy5A+CBYtehy7tvZLAk8iUHIE4tZjt4TuBY622zLde14OzTrMc1lWP3M8YmRRauomDRzKfI6xq26ucNRh0Z4SVd4nI1jYFT4l1UNn0MoYAVZ2oGhz6n25dT7S4Foaf7dr8x0PvjNcd4cxJKA0H1qdJcBqOoMBvpOp9+l+gxoXlutjZ8t9t99j6Vj2xVC+YvaqFjmK2FYmXEy4yUOVzM51HXFpFDdSXK2a1SISRvtsDzs8gF8Izsi2LplIUn8MnhVg+n1BHkQQRdDfYML54xWbQx5haBpyYyOmnS8iH3Btf8AV7Yvm6vm6uf8Wl8o/wD7W/8A2xU8Q4i7OBGnfzvQjhj2JAIsmyQijVZY0Nx5jDmX4a2dzK5PU0cZQyyupAYop0GNTzUksvirlq5GsdI4JwPL5KPustCkSdQooseVsebH1JJxWSelTmRiW7N50W5iiK9ESS5KoEfEFS71WNXlvjNcS4g8WqOaJ8tPQIR173UpYLaGMkNZOn0LLsbAPbMGNU472Q4RmeKQSOcykBVu7KpGWZGUjUja2VlatyDyDgcwcaPP9i8xHEzwzrLINTCJowivsKQMGtTYNEk89/PG8jiVbCgCySaFWSbJ26k4XgOWSZGeOJp5IWjhU+Iuy61F7yFRdRjqxII3NUCcK4e6rmMuz0UEq3fK2DIh+UjRn0q8dPdQQQQCCKIPI+mON8LBlyy6ozEWUjRZ8BthQI3AHTqAB5YDs2DFf2fznfZaGS7JQaiavUPC4NbWGDA+2LDAGDBjGZzNzxnul75dE8rsywzyB1kkeRKZIyCAGAI3HoawGzwY539vzbcnzK+ZOXzJ1MVj8YqLwrfeeA3WobbbWEeakMsak5lkEiFS0OZWvg1ayYQGBbVVkBR5DkG0wYMGAMGDBgDBgwYAwYMGAMGDBgOacG4kcpLlRmIpInSMwTqEM2kNp7t2dbOh2TZ7O9g7hiug7T8O7hvtkRKjUPtKeJlaM7GXSPhddiWA3VTd0Ksu0XBPtITSVRhqUsQSTG6srJsR1KsN+aDFvGlACyaAFncmup9cZn0nPGMYkwskAk0SD0IO4r05b4dmuqJFfQkdfS6vDWay5y0rRBdSeKSKv7GPii9NLkAbVpZR0ODKzKWbff6AfXrz+mOVmOVmHJJfCbBojY/89Dij7RZcSFBIgJIIbqLUhkI6jm5B5/TF4p13uCd6HQXYB9ffFXxgWENkEvuL5eF62xvPtvPsn+nGQZs3PP4u7hT7MpZg2tm7qV621UoVBuTZY+Rvo+KLsRlhHkoqFa9U3/5nabf18eL3HV2GDBgwBgwYMAY5p2r4WmRzDT6tMOakHxMAqzkOSAKFBwt2SfFfmMdHmmVBbsqjzYgD6nFBxbP8PmI7/NwlbMfdnMBUYtXhZA4DmuhB2J8zgIvZnJmbIRKrzRrKXmEsTKpCtKXVbNnxo18vPcGsNcPya5PMGcZl0yejQyyuWRpCwKOrMSAoQkagarSDWjGo8MsbIjFVK6Q8dCgRVodxY/IjGT7LdmZcvBmYZIotWpoopB4WkyxptNqSybvKALFMbArmG2Bxzriuak76WpZQBI4AEjgCmIAADUMaHgPE2Z3hXUSCsgjmRonhha00mx94e8jlCsvhofEdi1ycjC/jMcTXvq0qb9brfAc9izcoZfvpviHOWQ9R5tjXcZ+1LI7wBnXTEBH4aDB2YsLI5ilYE8ipFUbtF4ZCDYhjBG4Ohf8AbEvAZLLZjPlw7K2yt4KAU6TKR5UzL3S71zugQasuE5jNNMwnQLHpsV0sIwFjawWkU7/gBoXZu8GAyOUTPRZeKyXkMStLdk6yYVYeJmogGVqUUSoodCsz59nUadI2YsFFD7l/CQTvclb30Fha8WrwYDMyZzP+P7paAGlhuTboOW/JGY9d05G8MR5viAs6N2AaiopWMUZKCjyDa6s7m9zyOtwYDO8Zy+ZLRmN2pUGsiwSS6WwVSAzBdR0sCDVYaizmeLNcYVRqYWo3powEu/LvDe/LmdidPgwGP4LxrNzsCqq0XeBS4XYju8uzCwSCAzzAMDXgAskU2wwYMAYMGDAYri0GmaCLXJK8cchklNAlCy6Fcih3lgEHa9DetISI34qB5g3yF3Vexr0s4vOOcKkZxPBpLhdDRsaEgu1N70y29dDrINbEUUcmupCuyag1imBGxUizRDA37bc8c+vbl3ulA0RTHxbhdmNbkbdLtjzxXcbcsqlwAFYWbFbhlodTvXp+uLCQRmgpq9/CSABY5gdduXviLNCZFKACjyveuekg7EDwnbcihtjIyNP2MzJkycWogsuqMkbf9t2jFj+7Sovpd1tWLvHOeyvE1ysxEraI5RTknwLKtBWJPLUoK6uumMeWOhwyq6hkYMpFhlIIIPUEcxjq7F4qeKdoocu2hizPzKopYi+VnkvsSMSM/wAYggBMs0aVVgsNXiNABeZJOwAG5xhsvB9pklzDgqJJCQtkclCAsQbsKigi+eodBjLcZbi5zHbtEDH7NOVAJsGG9rPIyChQ8+u9Y1Helo9cYBLLahrUbixe1j6Y5jlOGpm82MmwcwkTNIyuykCNlVULDcWXB57heoJx1MDGtjnPGOy+a7szzKM3mC99zG2hAp/D3kh1BANvCF5i9tVqTsVLJLKUZ4oWAIizKRy7kEaEeOckINr1KTud2x0XDXfjXopr06r0nTV1Wqq1el3gORZng2byWoRtNlPhLfZ3ieC2bQJO6bxUWIBYIvMXsCRqezHbF1XuuI6VdbrMoPunF7agN4mrnY0mtm3rGnznC482lZmFT8Qq7IDbEahRFgCwNum+MzP2MkaaR07iGPlGqGRrArxOhpQ53+HagBvzwGj4hkos7CTHJRZSiZiFvGoLKWCSIQQNSC6PNfTECHP0zx5NzmTEqxmIvGI42PeG2lClg3hor4iNUfhAJOK7hvZHNQyK8eaSJQ1sqo7LICbYFC4VSf7qYg/mcQ7SPk8yYVykSxaXcaXUO+nRclKKXd1BVqJ1Ag7EYDX5OYuisyMhIso1WvoaJGHsYfJ9vmKiSTK1GwVril7xgDvZVkTYCjSknnQONTwfjMGbTvMvKsi7i1O4IJXcHcbg8x0wE/BgwYAwYMGAMGDBgDBgwYAwYMGAMGDDE2bRGCswDMLVepAKqSB1ouo/1DAP4reI8CgnJZ0pyKMiEo/pbIQSB5GxiywYDH5nKSwf95DIo2E8QJNf5418Snz06l2vw8hHQpIQUfUDqDaW6jTsa5EdeXrjcYrs/wAFilbXRSTrJGdLEVQDH8QHQNdViLz+IvH4yfEeFByGTZ+RsmiN9z1sefy8qqv8IlA7utKWWKd43dWxtm0LsbNndeZJ8zjaDs4TtJmJCvkoWMsP8zKL+aaMRJ+zAy415PXQFNl2curAf2GQko46AEKbIIBOoJOpGSdSMlnuCpBH3rIjsu4ULQUkimJv4dQQsdgAL6Ym8XlnhhUpLALZFTTCw2cgWtzMNlLEbVtjz7d3zMEkkREOlCukHZFZydYJ2LaNJAIKv5bVfHYNMEEUJcaAVQBVfxFWoUukUAHrkFC9KGM832zzfa9/pZ2eSJZZyj6nlJR3fXYjEkOodQ3x3q89tgAOg45nkuL50QpAqRIqoq0iSKTQo07SXv1I8W/xA+LDqcbzuXUbxIpbYyRu/StJbvrOw5k3td8xi9dNjo+DGf7L9qY86WjA0yxgF1U60prAZXHSwdjRHl1xoMa0znITIjIHaMsCA6adS31XUCL9wcZPJcB4jFICM4CgIJ1l5O83pgVf4BQBGluZ6Ab7LBgK/jPC/tEbJ3skd1RRqoqdQ+R6jqB0xk5P6Zo9tJm52lKlTL4NXwlatgWKAE0pYkf3csbzBgMPwTsQxRTmpnVht3UJQR6VoC20a7Okt4StatO9WbnhvZWPLzmeJ31aBGA51gDUGc38RLUBuSF6Dc3f4MBkm7MZszNJ/iDhTIzhQslhCxZUAMxj2FLfd1Q5Xi54Tw5o5JHkJZiFRXaQuWVQN9GlVjJbUSq2Dsb6C0wYCmyPEnCqkobX3xhYsmjVsWV1C6lYEadwQNyDRFYucUfbHh7zZaQwM6zKtqYjpkYAh2hDWCofSFsEb0emLPhkitEhR9a6RT6ter11Am9/U4CTgwYMAYMGDAGDBgwBiq433IaEz3vKiR0SKcsrKbFHdlVfI6tJsMRi1xz3+suaaPh80yGmheAofJ++jk/aPAdCwYh8G4guZy8WYT4ZY1kH+oA1+eJmAMGDBgDBgwYCj4j2XilkaUM8TPWvRoKuRsCySKy6qoagASAASQBWZ4p2OzAbWrd7pNxsulZE9kakY87LMdVkVRrHQsGMxmOSxZzMpNLlZInEo7pkZkJXQ9bsYm0ghkfbUCdAAs4tspkNbK2YfvSFNBwAoVqsaORPLxNZoAA7sTsuN8JGYUEELKl93J5XVqa5o1AFfY7EAjEPxNURwyyLLHrV6jkddS3qoxqQFvfUQNqNYnqI6i1/p3kwRJLuK0RqoNABUEm9czcpG9jwjreNkrGyKIArfaj7b39cZv8Ap4UOU1oyNqkkJKnUNm0qCfMIqDb8+eNJHGFFKABZOwrckkn3JJOLdCsGDBgETPpUsFLUCdK1Z9BdC/fDHDc6Jk1hSviZSDR3UlTupIIscwfzxA4z2ny+VbRI9ybVGg1Mb2AP4VJ6aiOuMtxvtPIYO5ycEsahdKnwrKQgFhFBOkBaGs8roCytjXQsGOYDjH/QGDK5tszK7BxLpZljQsDpBlLOaAJPxG9Q8GwW84Nxnvc0Fc5mIyMHWMsGiJWJ1ZBqQOoIGuvhuOxRLAhs8eBr5Yalc6gAyjzB3YjfluK98Z6LP5Xh+gu6xrmZhFEqxsF133aL4RQ8IXdh0O9UAGnxRcBX7Nk1PdNRZnEUcQRkEspcKY1J3UONW++knD/EOI5aRGibNRrY8WmVA2knfndA0RfvVHErhufSYExU0YOlZFKlHrY6SpOwPhN1uDgJmDBgwBgwYMAYMGDAGKDi/Ztc9lpMvm70SEsVRqIOrUp1VuRS0Krbe8GDAI7C8Bk4flvsjyCRI3buX5MY2OoBh0YEsNtqA5chosGDAGDBgwBgwYMAYMGDAGMjxHsrMJzPl59vGxhkvSzsxb4wDpHiffSTuBuAADBgYykPH5OGOXCF4m7zvoyw1B4AoYqQKL6epNMqgWCBe1j7bZVsvFmVZ2WYXGoUh2Iu13oA7HmQPXBgxkZFNlP6hszuGy3gWvgkBcWWG6uqi9ujdD6Xqc1x2JMr9sstEVVlobtqoKADVEkgb1z3wYMCVjeFI0SyNIKeR55GINka5DIoJ60jILF/lhppmabMCNSsvcKIboBwpYuytvoJeRV8Q/AreIcjBjn/AFy/pfD3is9wKhBqKNr/ABaC6+mlywBN89rAGJHEuHiUHvNj8a0BtQ0kWRZ29ueDBjb7LfKMnZWJSdNob1LIgVHDXeq0AIPPkd73w1nOANmT/wBXK04UgBHplHOiqH7sNpJ8ZBberx7gxnyrPlUbiHBDFqly0hQTRlJG0RliNOxsgEeDUPCQdhzoDGt/p5nlfLvEF0mCUo3iZgxdVn1AtuAe95dKODBi+a6cXWpwYMGKWMGDBgDBgwYD/9k="/>
          <p:cNvSpPr>
            <a:spLocks noChangeAspect="1" noChangeArrowheads="1"/>
          </p:cNvSpPr>
          <p:nvPr/>
        </p:nvSpPr>
        <p:spPr bwMode="auto">
          <a:xfrm>
            <a:off x="1679575" y="-982663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8" name="Picture 10" descr="http://coastalaction.org/Wordpress/wp-content/uploads/2015/03/eel-anguille-distribution-e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3"/>
          <a:stretch/>
        </p:blipFill>
        <p:spPr bwMode="auto">
          <a:xfrm>
            <a:off x="1984376" y="3480414"/>
            <a:ext cx="3502129" cy="337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47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 err="1"/>
              <a:t>Albuliformes</a:t>
            </a:r>
            <a:r>
              <a:rPr lang="en-US" dirty="0"/>
              <a:t> (bonefish)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647"/>
            <a:ext cx="10972800" cy="4525963"/>
          </a:xfrm>
        </p:spPr>
        <p:txBody>
          <a:bodyPr>
            <a:normAutofit/>
          </a:bodyPr>
          <a:lstStyle/>
          <a:p>
            <a:r>
              <a:rPr lang="en-GB" sz="2800" dirty="0"/>
              <a:t>Major sport fish</a:t>
            </a:r>
          </a:p>
          <a:p>
            <a:r>
              <a:rPr lang="en-GB" sz="2800" dirty="0"/>
              <a:t>Shallow coastal waters</a:t>
            </a:r>
          </a:p>
          <a:p>
            <a:r>
              <a:rPr lang="en-GB" sz="2800" dirty="0"/>
              <a:t>Move to sea grass flats with tide</a:t>
            </a:r>
          </a:p>
          <a:p>
            <a:r>
              <a:rPr lang="en-GB" sz="2800" dirty="0"/>
              <a:t>Swim bladder for respiration</a:t>
            </a:r>
          </a:p>
        </p:txBody>
      </p:sp>
      <p:pic>
        <p:nvPicPr>
          <p:cNvPr id="8194" name="Picture 2" descr="http://www.floridasportsman.com/files/2013/01/Bonefis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0802"/>
            <a:ext cx="5905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tailingcharters.com/images/357_Florida_Keys_Tarp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87715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135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skeleton&#10;&#10;Description automatically generated">
            <a:extLst>
              <a:ext uri="{FF2B5EF4-FFF2-40B4-BE49-F238E27FC236}">
                <a16:creationId xmlns:a16="http://schemas.microsoft.com/office/drawing/2014/main" id="{5A0FE7A9-31D5-FD15-F102-1013FB7FD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12" y="1485739"/>
            <a:ext cx="3886200" cy="4325394"/>
          </a:xfrm>
          <a:prstGeom prst="rect">
            <a:avLst/>
          </a:prstGeom>
        </p:spPr>
      </p:pic>
      <p:pic>
        <p:nvPicPr>
          <p:cNvPr id="9220" name="Picture 4" descr="http://3cjk5c22w895tcyfgoajcl1b.wpengine.netdna-cdn.com/wp-content/uploads/2012/03/Herr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65997"/>
            <a:ext cx="5382024" cy="30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274638"/>
            <a:ext cx="9067799" cy="1143000"/>
          </a:xfrm>
        </p:spPr>
        <p:txBody>
          <a:bodyPr>
            <a:normAutofit/>
          </a:bodyPr>
          <a:lstStyle/>
          <a:p>
            <a:r>
              <a:rPr lang="en-US" dirty="0" err="1"/>
              <a:t>Clupeomorpha</a:t>
            </a:r>
            <a:r>
              <a:rPr lang="en-US" dirty="0"/>
              <a:t> (superorder)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17638"/>
            <a:ext cx="5181600" cy="1791927"/>
          </a:xfrm>
        </p:spPr>
        <p:txBody>
          <a:bodyPr>
            <a:normAutofit/>
          </a:bodyPr>
          <a:lstStyle/>
          <a:p>
            <a:r>
              <a:rPr lang="en-US" sz="2400" dirty="0"/>
              <a:t>Herring, shad, sardines, anchovies</a:t>
            </a:r>
          </a:p>
          <a:p>
            <a:r>
              <a:rPr lang="en-US" sz="2400" dirty="0"/>
              <a:t>Marine schooling fishes</a:t>
            </a:r>
          </a:p>
          <a:p>
            <a:r>
              <a:rPr lang="en-US" sz="2400" dirty="0"/>
              <a:t>Specialized feeders</a:t>
            </a:r>
            <a:endParaRPr lang="en-GB" sz="2400" dirty="0"/>
          </a:p>
        </p:txBody>
      </p:sp>
      <p:pic>
        <p:nvPicPr>
          <p:cNvPr id="9222" name="Picture 6" descr="http://i57.photobucket.com/albums/g236/blldgdj/015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4114800"/>
            <a:ext cx="34798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73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7391400" cy="1143000"/>
          </a:xfrm>
        </p:spPr>
        <p:txBody>
          <a:bodyPr>
            <a:normAutofit/>
          </a:bodyPr>
          <a:lstStyle/>
          <a:p>
            <a:r>
              <a:rPr lang="en-US" dirty="0"/>
              <a:t>Osteichthyes (superclass)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5257800" cy="3048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Most diverse vert group</a:t>
            </a:r>
          </a:p>
          <a:p>
            <a:r>
              <a:rPr lang="en-US" dirty="0"/>
              <a:t>420 MYA</a:t>
            </a:r>
          </a:p>
          <a:p>
            <a:r>
              <a:rPr lang="en-US" dirty="0"/>
              <a:t>Ancestral traits:</a:t>
            </a:r>
          </a:p>
          <a:p>
            <a:pPr lvl="1"/>
            <a:r>
              <a:rPr lang="en-US" dirty="0"/>
              <a:t>Fins have extra bones</a:t>
            </a:r>
          </a:p>
          <a:p>
            <a:pPr lvl="1"/>
            <a:r>
              <a:rPr lang="en-US" dirty="0"/>
              <a:t>Skull thicker</a:t>
            </a:r>
          </a:p>
          <a:p>
            <a:pPr lvl="1"/>
            <a:r>
              <a:rPr lang="en-US" dirty="0"/>
              <a:t>Brain small</a:t>
            </a:r>
          </a:p>
          <a:p>
            <a:pPr lvl="1"/>
            <a:r>
              <a:rPr lang="en-US" dirty="0"/>
              <a:t>Scales still thick</a:t>
            </a:r>
            <a:endParaRPr lang="en-GB" dirty="0"/>
          </a:p>
        </p:txBody>
      </p:sp>
      <p:pic>
        <p:nvPicPr>
          <p:cNvPr id="2050" name="Picture 2" descr="https://upload.wikimedia.org/wikipedia/commons/a/ab/Life_restoration_of_Guiyu_oneiro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4"/>
          <a:stretch/>
        </p:blipFill>
        <p:spPr bwMode="auto">
          <a:xfrm>
            <a:off x="914400" y="4038600"/>
            <a:ext cx="3615173" cy="27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.dailymail.co.uk/i/pix/2009/03/26/article-0-0417C560000005DC-768_468x3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1902177"/>
            <a:ext cx="6553200" cy="49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/>
          <a:srcRect r="37452" b="62515"/>
          <a:stretch/>
        </p:blipFill>
        <p:spPr>
          <a:xfrm>
            <a:off x="-7831877" y="3591577"/>
            <a:ext cx="3537857" cy="220033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/>
          <a:srcRect l="44868" t="30178" r="560" b="50761"/>
          <a:stretch/>
        </p:blipFill>
        <p:spPr>
          <a:xfrm>
            <a:off x="-3962400" y="4038600"/>
            <a:ext cx="3603960" cy="1306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D3E19A-0BDF-0F07-3E0D-90307CA2C605}"/>
              </a:ext>
            </a:extLst>
          </p:cNvPr>
          <p:cNvSpPr txBox="1"/>
          <p:nvPr/>
        </p:nvSpPr>
        <p:spPr>
          <a:xfrm>
            <a:off x="8458200" y="1458800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Guiyu </a:t>
            </a:r>
            <a:r>
              <a:rPr lang="en-US" sz="2400" i="1" dirty="0" err="1"/>
              <a:t>oneiros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524297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Ostariophysi</a:t>
            </a:r>
            <a:r>
              <a:rPr lang="en-US" dirty="0"/>
              <a:t> (superorder)</a:t>
            </a:r>
            <a:endParaRPr lang="en-GB" dirty="0"/>
          </a:p>
        </p:txBody>
      </p:sp>
      <p:pic>
        <p:nvPicPr>
          <p:cNvPr id="1026" name="Picture 2" descr="http://www.fao.org/fileadmin/user_upload/affris/img/slide_milkfish/slide_milkfis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219200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racticalfishkeeping.co.uk/custom/images/large/52bd6d2257be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2"/>
          <a:stretch/>
        </p:blipFill>
        <p:spPr bwMode="auto">
          <a:xfrm flipH="1">
            <a:off x="7772400" y="4184423"/>
            <a:ext cx="2819400" cy="258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00201"/>
            <a:ext cx="57912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Most diverse freshwater fishes</a:t>
            </a:r>
          </a:p>
          <a:p>
            <a:r>
              <a:rPr lang="en-US" sz="2800" dirty="0"/>
              <a:t>2 unique traits</a:t>
            </a:r>
          </a:p>
          <a:p>
            <a:r>
              <a:rPr lang="en-US" sz="2800" dirty="0"/>
              <a:t>5 orders, 11 families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25883" y="1952135"/>
            <a:ext cx="3154361" cy="610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468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27" y="151093"/>
            <a:ext cx="8229600" cy="1143000"/>
          </a:xfrm>
        </p:spPr>
        <p:txBody>
          <a:bodyPr/>
          <a:lstStyle/>
          <a:p>
            <a:r>
              <a:rPr lang="en-US" dirty="0" err="1"/>
              <a:t>Cypriniformes</a:t>
            </a:r>
            <a:r>
              <a:rPr lang="en-US" dirty="0"/>
              <a:t> (order)</a:t>
            </a:r>
            <a:endParaRPr lang="en-GB" dirty="0"/>
          </a:p>
        </p:txBody>
      </p:sp>
      <p:pic>
        <p:nvPicPr>
          <p:cNvPr id="2050" name="Picture 2" descr="Karper 593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8" b="10996"/>
          <a:stretch/>
        </p:blipFill>
        <p:spPr bwMode="auto">
          <a:xfrm>
            <a:off x="6587998" y="2131039"/>
            <a:ext cx="5562600" cy="24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enr.sd.gov/des/sw/images/Pimephales%20Promela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171" y="-85227"/>
            <a:ext cx="427672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bitis biwae(Hamamatsu,Shizuoka,Japan,2007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4"/>
          <a:stretch/>
        </p:blipFill>
        <p:spPr bwMode="auto">
          <a:xfrm>
            <a:off x="-6927" y="4761696"/>
            <a:ext cx="5715000" cy="21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gallery.nanfa.org/d/36287-3/ukcarp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869" y="451460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kinethmoi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8"/>
          <a:stretch/>
        </p:blipFill>
        <p:spPr bwMode="auto">
          <a:xfrm>
            <a:off x="8755664" y="4558960"/>
            <a:ext cx="3421653" cy="22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9291F-1840-0D6A-39F5-3A369C3DF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17638"/>
            <a:ext cx="5181600" cy="2925762"/>
          </a:xfrm>
        </p:spPr>
        <p:txBody>
          <a:bodyPr>
            <a:normAutofit/>
          </a:bodyPr>
          <a:lstStyle/>
          <a:p>
            <a:r>
              <a:rPr lang="en-US" sz="2400" dirty="0"/>
              <a:t>Carps and minnows</a:t>
            </a:r>
          </a:p>
          <a:p>
            <a:r>
              <a:rPr lang="en-US" sz="2400" dirty="0"/>
              <a:t>11 families</a:t>
            </a:r>
          </a:p>
          <a:p>
            <a:r>
              <a:rPr lang="en-US" sz="2400" dirty="0"/>
              <a:t>Absent Australia and S.A.</a:t>
            </a:r>
          </a:p>
          <a:p>
            <a:r>
              <a:rPr lang="en-GB" sz="2400" dirty="0"/>
              <a:t>Unique traits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Pharyngeal teeth?</a:t>
            </a:r>
          </a:p>
        </p:txBody>
      </p:sp>
    </p:spTree>
    <p:extLst>
      <p:ext uri="{BB962C8B-B14F-4D97-AF65-F5344CB8AC3E}">
        <p14:creationId xmlns:p14="http://schemas.microsoft.com/office/powerpoint/2010/main" val="2457321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382905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Gymnotiformes</a:t>
            </a:r>
            <a:br>
              <a:rPr lang="en-US" dirty="0"/>
            </a:br>
            <a:r>
              <a:rPr lang="en-US" dirty="0"/>
              <a:t>(order)</a:t>
            </a:r>
            <a:endParaRPr lang="en-GB" dirty="0"/>
          </a:p>
        </p:txBody>
      </p:sp>
      <p:pic>
        <p:nvPicPr>
          <p:cNvPr id="3076" name="Picture 4" descr="http://fishbreeds.net/wp-content/uploads/2012/05/knifef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4000500"/>
            <a:ext cx="5619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fishinrules.com/images/State-Images/Florida/Freshwater/Identification/Clown_Knife_Fish/clown_knif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793" y="0"/>
            <a:ext cx="6029207" cy="38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svsu.edu/%7Etkschult/moia/images/amazon-eel-710x3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4"/>
          <a:stretch/>
        </p:blipFill>
        <p:spPr bwMode="auto">
          <a:xfrm>
            <a:off x="10886" y="3870752"/>
            <a:ext cx="4789714" cy="292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53000" y="4267200"/>
            <a:ext cx="114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https://www.youtube.com/watch?v=GomeIaCmQPw</a:t>
            </a:r>
            <a:r>
              <a:rPr lang="en-US" dirty="0"/>
              <a:t>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EC0AB6-830D-299C-6ED3-BBE38CC2C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17638"/>
            <a:ext cx="5181600" cy="2925762"/>
          </a:xfrm>
        </p:spPr>
        <p:txBody>
          <a:bodyPr>
            <a:normAutofit/>
          </a:bodyPr>
          <a:lstStyle/>
          <a:p>
            <a:r>
              <a:rPr lang="en-US" sz="2400" dirty="0"/>
              <a:t>Knifefish</a:t>
            </a:r>
          </a:p>
          <a:p>
            <a:r>
              <a:rPr lang="en-US" sz="2400" dirty="0"/>
              <a:t>Elongated anal fin</a:t>
            </a:r>
          </a:p>
          <a:p>
            <a:r>
              <a:rPr lang="en-US" sz="2400" dirty="0"/>
              <a:t>Lack pelvic and dorsal fin (most)</a:t>
            </a:r>
          </a:p>
          <a:p>
            <a:r>
              <a:rPr lang="en-US" sz="2400" dirty="0"/>
              <a:t>Caudal reduced or absent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7B71C-0BE1-03CF-2860-B8CD7E2B623E}"/>
              </a:ext>
            </a:extLst>
          </p:cNvPr>
          <p:cNvSpPr txBox="1"/>
          <p:nvPr/>
        </p:nvSpPr>
        <p:spPr>
          <a:xfrm>
            <a:off x="9448800" y="3105834"/>
            <a:ext cx="2532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https://www.youtube.com/watch?v=V9qjXIId6dQ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6885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57" y="276227"/>
            <a:ext cx="4572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Siluriformes</a:t>
            </a:r>
            <a:r>
              <a:rPr lang="en-US" dirty="0"/>
              <a:t> (order)</a:t>
            </a:r>
            <a:endParaRPr lang="en-GB" dirty="0"/>
          </a:p>
        </p:txBody>
      </p:sp>
      <p:pic>
        <p:nvPicPr>
          <p:cNvPr id="4098" name="Picture 2" descr="http://teakdoor.com/Gallery/albums/userpics/10004/Mekong_Giant_catf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9506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pi.ning.com/files/e1f7JW76fC6snrCnQgaOtxYldvfmVEF-6CXlLid*O2dJbAK4q*FNw7y5tg0*aLtQsSjUo8JyMFkn*xb*H68JqG7x2qM2HdyM/flathea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287" y="5249"/>
            <a:ext cx="411071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pload.wikimedia.org/wikipedia/commons/thumb/5/54/Blue_catfish_tenn_aquarium.JPG/800px-Blue_catfish_tenn_aquari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6" b="9072"/>
          <a:stretch/>
        </p:blipFill>
        <p:spPr bwMode="auto">
          <a:xfrm>
            <a:off x="3695907" y="5106462"/>
            <a:ext cx="3447596" cy="177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d3k4erco76x75g.cloudfront.net/wp-content/uploads/2013/06/Candiru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604" y="2840783"/>
            <a:ext cx="3447596" cy="20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 placoderm sisters, is there an armored catfish? | The Pterosaur Heresies">
            <a:extLst>
              <a:ext uri="{FF2B5EF4-FFF2-40B4-BE49-F238E27FC236}">
                <a16:creationId xmlns:a16="http://schemas.microsoft.com/office/drawing/2014/main" id="{F382D101-52E2-4936-8451-B8FB87785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03" y="3955363"/>
            <a:ext cx="5067300" cy="292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4B45C1-8B5D-FF95-E030-7C6139DBC279}"/>
              </a:ext>
            </a:extLst>
          </p:cNvPr>
          <p:cNvSpPr txBox="1">
            <a:spLocks/>
          </p:cNvSpPr>
          <p:nvPr/>
        </p:nvSpPr>
        <p:spPr>
          <a:xfrm>
            <a:off x="419100" y="1401683"/>
            <a:ext cx="6515100" cy="292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Catfish </a:t>
            </a:r>
          </a:p>
          <a:p>
            <a:r>
              <a:rPr lang="en-US" sz="2400" dirty="0"/>
              <a:t>Barbels around mouth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function?</a:t>
            </a:r>
            <a:r>
              <a:rPr lang="en-US" sz="2400" dirty="0"/>
              <a:t>)</a:t>
            </a:r>
          </a:p>
          <a:p>
            <a:r>
              <a:rPr lang="en-US" sz="2400" dirty="0"/>
              <a:t>Hollow spine on dorsal and pectoral fin</a:t>
            </a:r>
          </a:p>
          <a:p>
            <a:pPr lvl="1"/>
            <a:r>
              <a:rPr lang="en-US" sz="2000" dirty="0"/>
              <a:t>some w/ venom</a:t>
            </a:r>
          </a:p>
          <a:p>
            <a:r>
              <a:rPr lang="en-US" sz="2400" dirty="0"/>
              <a:t>Bottom dwellers - negatively buoyant</a:t>
            </a:r>
          </a:p>
          <a:p>
            <a:r>
              <a:rPr lang="en-US" sz="2400" dirty="0"/>
              <a:t>Shallow flowing water</a:t>
            </a:r>
          </a:p>
          <a:p>
            <a:r>
              <a:rPr lang="en-US" sz="2400" dirty="0"/>
              <a:t>2 body forms</a:t>
            </a:r>
          </a:p>
        </p:txBody>
      </p:sp>
    </p:spTree>
    <p:extLst>
      <p:ext uri="{BB962C8B-B14F-4D97-AF65-F5344CB8AC3E}">
        <p14:creationId xmlns:p14="http://schemas.microsoft.com/office/powerpoint/2010/main" val="1441680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Catfish of Indiana</a:t>
            </a:r>
          </a:p>
        </p:txBody>
      </p:sp>
      <p:pic>
        <p:nvPicPr>
          <p:cNvPr id="2054" name="Picture 6" descr="Image result for channel catfis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1" y="1281035"/>
            <a:ext cx="5597139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blue catfis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7" b="20554"/>
          <a:stretch/>
        </p:blipFill>
        <p:spPr bwMode="auto">
          <a:xfrm>
            <a:off x="6685784" y="1251347"/>
            <a:ext cx="533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5518" r="15253"/>
          <a:stretch/>
        </p:blipFill>
        <p:spPr>
          <a:xfrm>
            <a:off x="172216" y="3695171"/>
            <a:ext cx="6605919" cy="2172229"/>
          </a:xfrm>
          <a:prstGeom prst="rect">
            <a:avLst/>
          </a:prstGeom>
        </p:spPr>
      </p:pic>
      <p:pic>
        <p:nvPicPr>
          <p:cNvPr id="2058" name="Picture 10" descr="Image result for bullhead catfish distribution united stat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5" b="8447"/>
          <a:stretch/>
        </p:blipFill>
        <p:spPr bwMode="auto">
          <a:xfrm>
            <a:off x="7086600" y="3863182"/>
            <a:ext cx="4933184" cy="24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874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r>
              <a:rPr lang="en-US" dirty="0" err="1"/>
              <a:t>Euteleostei</a:t>
            </a:r>
            <a:r>
              <a:rPr lang="en-US" dirty="0"/>
              <a:t> (superorder)</a:t>
            </a:r>
            <a:endParaRPr lang="en-GB" dirty="0"/>
          </a:p>
        </p:txBody>
      </p:sp>
      <p:pic>
        <p:nvPicPr>
          <p:cNvPr id="2050" name="Picture 2" descr="http://adiposeboatworks.com/wordpress/wp-content/uploads/2011/02/adipos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09" y="3085368"/>
            <a:ext cx="3177041" cy="138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ucl.ac.uk/museums-static/obl4he/vertebratediversity/Cladogram_3_Teleostei_phylogen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68362"/>
            <a:ext cx="8610600" cy="211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041" y="3085368"/>
            <a:ext cx="5143500" cy="374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C854F-74F2-4841-B837-A6E97D9082F2}"/>
              </a:ext>
            </a:extLst>
          </p:cNvPr>
          <p:cNvSpPr txBox="1"/>
          <p:nvPr/>
        </p:nvSpPr>
        <p:spPr>
          <a:xfrm>
            <a:off x="5562600" y="2286000"/>
            <a:ext cx="4021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Ostariophysi (</a:t>
            </a:r>
            <a:r>
              <a:rPr lang="en-US" sz="1600" dirty="0" err="1"/>
              <a:t>cypriniformes</a:t>
            </a:r>
            <a:r>
              <a:rPr lang="en-US" sz="1600" dirty="0"/>
              <a:t>, </a:t>
            </a:r>
            <a:r>
              <a:rPr lang="en-US" sz="1600" dirty="0" err="1"/>
              <a:t>siluriformes</a:t>
            </a:r>
            <a:r>
              <a:rPr lang="en-US" sz="1600" dirty="0"/>
              <a:t>, etc.)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EC2EDA-5205-3409-6E4D-FBF037D35988}"/>
              </a:ext>
            </a:extLst>
          </p:cNvPr>
          <p:cNvCxnSpPr>
            <a:cxnSpLocks/>
          </p:cNvCxnSpPr>
          <p:nvPr/>
        </p:nvCxnSpPr>
        <p:spPr>
          <a:xfrm>
            <a:off x="4648200" y="2438400"/>
            <a:ext cx="990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836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Esociformes</a:t>
            </a:r>
            <a:r>
              <a:rPr lang="en-US" dirty="0"/>
              <a:t> (Order)</a:t>
            </a:r>
            <a:endParaRPr lang="en-GB" dirty="0"/>
          </a:p>
        </p:txBody>
      </p:sp>
      <p:pic>
        <p:nvPicPr>
          <p:cNvPr id="3076" name="Picture 4" descr="http://www.luckylures.nl/info/rossini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020" y="3924298"/>
            <a:ext cx="3940629" cy="295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ritterzone.com/animal-pictures-nature/stock-photos/Muskellunge-Esox-masquinongy-Musky-EEFSM-2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8" b="7237"/>
          <a:stretch/>
        </p:blipFill>
        <p:spPr bwMode="auto">
          <a:xfrm>
            <a:off x="3048000" y="4702628"/>
            <a:ext cx="4608871" cy="217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m8.i.pbase.com/v3/59/68959/2/45324878.mudminnowlarge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284" y="2184594"/>
            <a:ext cx="3154136" cy="17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lakescientist.com/wp-content/uploads/2014/08/northern-pike-distribu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1" y="4350361"/>
            <a:ext cx="3653649" cy="23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77F12-099E-C2C3-5CCA-AD24D91BFF9A}"/>
              </a:ext>
            </a:extLst>
          </p:cNvPr>
          <p:cNvSpPr txBox="1">
            <a:spLocks/>
          </p:cNvSpPr>
          <p:nvPr/>
        </p:nvSpPr>
        <p:spPr>
          <a:xfrm>
            <a:off x="419100" y="1401683"/>
            <a:ext cx="6515100" cy="292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Pickerals</a:t>
            </a:r>
            <a:r>
              <a:rPr lang="en-US" sz="2400" dirty="0"/>
              <a:t>, pikes, muskie, mudminnows</a:t>
            </a:r>
          </a:p>
          <a:p>
            <a:r>
              <a:rPr lang="en-US" sz="2400" dirty="0"/>
              <a:t>Ambush predators</a:t>
            </a:r>
          </a:p>
          <a:p>
            <a:r>
              <a:rPr lang="en-US" sz="2400" dirty="0"/>
              <a:t>Long snout, sharp teeth</a:t>
            </a:r>
          </a:p>
          <a:p>
            <a:r>
              <a:rPr lang="en-US" sz="2400" dirty="0"/>
              <a:t>2 popular sport fish</a:t>
            </a:r>
          </a:p>
        </p:txBody>
      </p:sp>
    </p:spTree>
    <p:extLst>
      <p:ext uri="{BB962C8B-B14F-4D97-AF65-F5344CB8AC3E}">
        <p14:creationId xmlns:p14="http://schemas.microsoft.com/office/powerpoint/2010/main" val="1323983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Grass pickerel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grass picker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1"/>
            <a:ext cx="9144000" cy="266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487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57890"/>
            <a:ext cx="10972800" cy="1143000"/>
          </a:xfrm>
        </p:spPr>
        <p:txBody>
          <a:bodyPr/>
          <a:lstStyle/>
          <a:p>
            <a:r>
              <a:rPr lang="en-US" dirty="0" err="1"/>
              <a:t>Salmoniformes</a:t>
            </a:r>
            <a:r>
              <a:rPr lang="en-US" dirty="0"/>
              <a:t> (order)</a:t>
            </a:r>
            <a:endParaRPr lang="en-GB" dirty="0"/>
          </a:p>
        </p:txBody>
      </p:sp>
      <p:pic>
        <p:nvPicPr>
          <p:cNvPr id="4098" name="Picture 2" descr="http://www.manitoupontoonboats.com/blog/wp-content/uploads/2013/01/salmon-jump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2" y="3528965"/>
            <a:ext cx="3281283" cy="214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3/36/Lahontan_cutthroat_trout_image_USF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55550"/>
            <a:ext cx="5638800" cy="274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flyfishingportraits.com/wp-content/uploads/2013/10/Chinook-Sca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65426"/>
            <a:ext cx="2743200" cy="183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7543" y="21772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https://www.youtube.com/watch?v=sabk7Khq0kQ</a:t>
            </a:r>
            <a:r>
              <a:rPr lang="en-GB" dirty="0"/>
              <a:t> </a:t>
            </a:r>
          </a:p>
        </p:txBody>
      </p:sp>
      <p:pic>
        <p:nvPicPr>
          <p:cNvPr id="4104" name="Picture 8" descr="http://www.pacificbio.org/initiatives/ESIN/MapImages/springchinoo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066800"/>
            <a:ext cx="3733800" cy="287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greenspringtroutfarms.com/yahoo_site_admin/assets/images/P3140126.91122549_st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741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162800" y="1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8"/>
              </a:rPr>
              <a:t>https://www.youtube.com/watch?v=H9wJOAtSk6shttps://www.youtube.com/watch?v=H9wJOAtSk6s</a:t>
            </a:r>
            <a:r>
              <a:rPr lang="en-GB" sz="12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356CE-529E-3437-C69F-6F8DA8AE4A6A}"/>
              </a:ext>
            </a:extLst>
          </p:cNvPr>
          <p:cNvSpPr txBox="1">
            <a:spLocks/>
          </p:cNvSpPr>
          <p:nvPr/>
        </p:nvSpPr>
        <p:spPr>
          <a:xfrm>
            <a:off x="419100" y="1401683"/>
            <a:ext cx="6515100" cy="292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66 sp.</a:t>
            </a:r>
          </a:p>
          <a:p>
            <a:r>
              <a:rPr lang="en-US" sz="2400" dirty="0"/>
              <a:t>Scales small and thin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Two major lineages?</a:t>
            </a:r>
          </a:p>
        </p:txBody>
      </p:sp>
    </p:spTree>
    <p:extLst>
      <p:ext uri="{BB962C8B-B14F-4D97-AF65-F5344CB8AC3E}">
        <p14:creationId xmlns:p14="http://schemas.microsoft.com/office/powerpoint/2010/main" val="214558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Perciformes</a:t>
            </a:r>
            <a:r>
              <a:rPr lang="en-US" dirty="0"/>
              <a:t> (order)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423" y="1517825"/>
            <a:ext cx="5438776" cy="2209800"/>
          </a:xfrm>
        </p:spPr>
        <p:txBody>
          <a:bodyPr>
            <a:normAutofit/>
          </a:bodyPr>
          <a:lstStyle/>
          <a:p>
            <a:r>
              <a:rPr lang="en-US" sz="2800" dirty="0"/>
              <a:t>Largest order</a:t>
            </a:r>
          </a:p>
          <a:p>
            <a:r>
              <a:rPr lang="en-US" sz="2800" dirty="0" err="1"/>
              <a:t>Ctenoid</a:t>
            </a:r>
            <a:r>
              <a:rPr lang="en-US" sz="2800" dirty="0"/>
              <a:t> scales</a:t>
            </a:r>
          </a:p>
          <a:p>
            <a:r>
              <a:rPr lang="en-US" sz="2800" dirty="0"/>
              <a:t>Dorsal and anal fins divided</a:t>
            </a:r>
          </a:p>
          <a:p>
            <a:r>
              <a:rPr lang="en-US" sz="2800" dirty="0"/>
              <a:t>May be slit into many orders</a:t>
            </a:r>
          </a:p>
          <a:p>
            <a:endParaRPr lang="en-GB" sz="2800" dirty="0"/>
          </a:p>
        </p:txBody>
      </p:sp>
      <p:pic>
        <p:nvPicPr>
          <p:cNvPr id="5122" name="Picture 2" descr="http://www.outdooralabama.com/sites/default/files/fishing/images/SunfishRedearA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1"/>
            <a:ext cx="381000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7/7f/YellowPer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6" y="3434443"/>
            <a:ext cx="431482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isaacszabophotography.com/NANFA/2012/Rainbow%20Dart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1" y="3810001"/>
            <a:ext cx="4568428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020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/>
          <a:lstStyle/>
          <a:p>
            <a:r>
              <a:rPr lang="en-US" dirty="0"/>
              <a:t>Devonian Fishes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9601200" cy="4525963"/>
          </a:xfrm>
        </p:spPr>
        <p:txBody>
          <a:bodyPr/>
          <a:lstStyle/>
          <a:p>
            <a:r>
              <a:rPr lang="en-US" dirty="0"/>
              <a:t>Diversified right after origin</a:t>
            </a:r>
          </a:p>
          <a:p>
            <a:r>
              <a:rPr lang="en-US" dirty="0"/>
              <a:t>Dominant for &gt;50MY - “Age of Fishes”</a:t>
            </a:r>
          </a:p>
          <a:p>
            <a:r>
              <a:rPr lang="en-US" dirty="0"/>
              <a:t>2 major radiations</a:t>
            </a:r>
            <a:endParaRPr lang="en-GB" dirty="0"/>
          </a:p>
        </p:txBody>
      </p:sp>
      <p:pic>
        <p:nvPicPr>
          <p:cNvPr id="3076" name="Picture 4" descr="http://moreintelligentlife.com/sites/default/files/1113IL_FT_COE_02_M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43220"/>
            <a:ext cx="4724399" cy="351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fish on a table&#10;&#10;Description automatically generated">
            <a:extLst>
              <a:ext uri="{FF2B5EF4-FFF2-40B4-BE49-F238E27FC236}">
                <a16:creationId xmlns:a16="http://schemas.microsoft.com/office/drawing/2014/main" id="{1757E093-B8AE-FFE7-747A-945D24E8C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55" y="2762754"/>
            <a:ext cx="6029127" cy="401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69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ycloid and Ctenoid Scales - The Australian Museum">
            <a:extLst>
              <a:ext uri="{FF2B5EF4-FFF2-40B4-BE49-F238E27FC236}">
                <a16:creationId xmlns:a16="http://schemas.microsoft.com/office/drawing/2014/main" id="{92A86F01-0FA7-4591-89BA-A5301CAE3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45" y="990600"/>
            <a:ext cx="831804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7596D-31C6-4F01-8C06-E0DB3AF3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919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Let’s summarize scale types</a:t>
            </a:r>
          </a:p>
        </p:txBody>
      </p:sp>
    </p:spTree>
    <p:extLst>
      <p:ext uri="{BB962C8B-B14F-4D97-AF65-F5344CB8AC3E}">
        <p14:creationId xmlns:p14="http://schemas.microsoft.com/office/powerpoint/2010/main" val="3762550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 err="1"/>
              <a:t>Cichlidae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1"/>
            <a:ext cx="57912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1800 sp.</a:t>
            </a:r>
          </a:p>
          <a:p>
            <a:r>
              <a:rPr lang="en-US" sz="2800" dirty="0"/>
              <a:t>Popular aquarium fish</a:t>
            </a:r>
          </a:p>
          <a:p>
            <a:r>
              <a:rPr lang="en-US" sz="2800" dirty="0"/>
              <a:t>Single synapomorphy</a:t>
            </a:r>
          </a:p>
          <a:p>
            <a:r>
              <a:rPr lang="en-US" sz="2800" dirty="0"/>
              <a:t>Diverse in Africa &amp; S. America</a:t>
            </a:r>
          </a:p>
        </p:txBody>
      </p:sp>
      <p:pic>
        <p:nvPicPr>
          <p:cNvPr id="1026" name="Picture 2" descr="Image result for cichlid feeding special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76052"/>
            <a:ext cx="4243388" cy="545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fish&#10;&#10;Description automatically generated">
            <a:extLst>
              <a:ext uri="{FF2B5EF4-FFF2-40B4-BE49-F238E27FC236}">
                <a16:creationId xmlns:a16="http://schemas.microsoft.com/office/drawing/2014/main" id="{4AB27A14-1F9B-8DC9-1CE0-C9474876B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810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12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Toxotidae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Archerfish</a:t>
            </a:r>
          </a:p>
          <a:p>
            <a:r>
              <a:rPr lang="en-US" dirty="0"/>
              <a:t>7 sp.</a:t>
            </a:r>
          </a:p>
          <a:p>
            <a:r>
              <a:rPr lang="en-US" dirty="0"/>
              <a:t>SE Asia</a:t>
            </a:r>
          </a:p>
          <a:p>
            <a:r>
              <a:rPr lang="en-US" dirty="0" err="1"/>
              <a:t>Brachish</a:t>
            </a:r>
            <a:r>
              <a:rPr lang="en-US" dirty="0"/>
              <a:t> water</a:t>
            </a:r>
          </a:p>
          <a:p>
            <a:endParaRPr lang="en-US" dirty="0"/>
          </a:p>
        </p:txBody>
      </p:sp>
      <p:pic>
        <p:nvPicPr>
          <p:cNvPr id="2050" name="Picture 2" descr="Image result for archer fis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57"/>
          <a:stretch/>
        </p:blipFill>
        <p:spPr bwMode="auto">
          <a:xfrm>
            <a:off x="6435212" y="2057401"/>
            <a:ext cx="4232789" cy="463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1800" y="4114800"/>
            <a:ext cx="205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https://www.youtube.com/watch?v=4T1SQtavaUM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8529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Percidae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8510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Fresh and brackish water</a:t>
            </a:r>
          </a:p>
          <a:p>
            <a:r>
              <a:rPr lang="en-US" sz="2800" dirty="0"/>
              <a:t>Common species here in NA</a:t>
            </a:r>
          </a:p>
          <a:p>
            <a:r>
              <a:rPr lang="en-US" sz="2800" dirty="0"/>
              <a:t>Characteristics:</a:t>
            </a:r>
          </a:p>
        </p:txBody>
      </p:sp>
      <p:pic>
        <p:nvPicPr>
          <p:cNvPr id="3074" name="Picture 2" descr="Image result for wall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3581401"/>
            <a:ext cx="4090987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e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7" y="1485106"/>
            <a:ext cx="3827463" cy="19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walleye tee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26" y="3553859"/>
            <a:ext cx="4575175" cy="309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022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867400" cy="1143000"/>
          </a:xfrm>
        </p:spPr>
        <p:txBody>
          <a:bodyPr/>
          <a:lstStyle/>
          <a:p>
            <a:r>
              <a:rPr lang="en-US" dirty="0" err="1"/>
              <a:t>Scaridae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Parrotfish</a:t>
            </a:r>
          </a:p>
          <a:p>
            <a:r>
              <a:rPr lang="en-US" dirty="0"/>
              <a:t>Shallow tropical water</a:t>
            </a:r>
          </a:p>
          <a:p>
            <a:r>
              <a:rPr lang="en-US" dirty="0"/>
              <a:t>Distinct teeth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Food?</a:t>
            </a:r>
          </a:p>
        </p:txBody>
      </p:sp>
      <p:pic>
        <p:nvPicPr>
          <p:cNvPr id="4098" name="Picture 2" descr="Image result for parrotfish bea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6057900" y="3571874"/>
            <a:ext cx="461010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arrotfish teet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7162800" y="126579"/>
            <a:ext cx="4884964" cy="330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11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Labridae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Wrasses</a:t>
            </a:r>
          </a:p>
          <a:p>
            <a:r>
              <a:rPr lang="en-US" dirty="0"/>
              <a:t>Marine</a:t>
            </a:r>
          </a:p>
          <a:p>
            <a:r>
              <a:rPr lang="en-US" dirty="0"/>
              <a:t>Bright coloration</a:t>
            </a:r>
          </a:p>
          <a:p>
            <a:r>
              <a:rPr lang="en-US" dirty="0"/>
              <a:t>Small but predators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122" name="Picture 2" descr="Image result for wras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41" y="4038601"/>
            <a:ext cx="4838700" cy="273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wras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71" y="4038601"/>
            <a:ext cx="4110871" cy="273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596" y="1395234"/>
            <a:ext cx="3692525" cy="24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166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E28114-6D84-4CB7-123F-9E085475B2E2}"/>
              </a:ext>
            </a:extLst>
          </p:cNvPr>
          <p:cNvGrpSpPr/>
          <p:nvPr/>
        </p:nvGrpSpPr>
        <p:grpSpPr>
          <a:xfrm>
            <a:off x="5132968" y="3444081"/>
            <a:ext cx="5306432" cy="3139281"/>
            <a:chOff x="5132968" y="3505200"/>
            <a:chExt cx="5535032" cy="3057526"/>
          </a:xfrm>
        </p:grpSpPr>
        <p:pic>
          <p:nvPicPr>
            <p:cNvPr id="6146" name="Picture 2" descr="Image result for snakehead distribu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968" y="3505200"/>
              <a:ext cx="5535032" cy="3057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C4A51B-528C-072A-F6C3-4EEA3CF33613}"/>
                </a:ext>
              </a:extLst>
            </p:cNvPr>
            <p:cNvSpPr txBox="1"/>
            <p:nvPr/>
          </p:nvSpPr>
          <p:spPr>
            <a:xfrm>
              <a:off x="8763000" y="3596483"/>
              <a:ext cx="940538" cy="497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2018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B8F23E7-8932-F2B3-E419-2AF39FA4DFB3}"/>
              </a:ext>
            </a:extLst>
          </p:cNvPr>
          <p:cNvGrpSpPr/>
          <p:nvPr/>
        </p:nvGrpSpPr>
        <p:grpSpPr>
          <a:xfrm>
            <a:off x="5132968" y="3478681"/>
            <a:ext cx="5535033" cy="3558236"/>
            <a:chOff x="5132968" y="3478681"/>
            <a:chExt cx="5535033" cy="3558236"/>
          </a:xfrm>
        </p:grpSpPr>
        <p:pic>
          <p:nvPicPr>
            <p:cNvPr id="2050" name="Picture 2" descr="Northern Snakehead (Channa argus) - Species Profile">
              <a:extLst>
                <a:ext uri="{FF2B5EF4-FFF2-40B4-BE49-F238E27FC236}">
                  <a16:creationId xmlns:a16="http://schemas.microsoft.com/office/drawing/2014/main" id="{BD6C5A07-1CE9-488A-9E66-6B432851EF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968" y="3478681"/>
              <a:ext cx="5535033" cy="355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769E59-6D4D-E545-8F2A-BB0AB774EEAE}"/>
                </a:ext>
              </a:extLst>
            </p:cNvPr>
            <p:cNvSpPr txBox="1"/>
            <p:nvPr/>
          </p:nvSpPr>
          <p:spPr>
            <a:xfrm>
              <a:off x="8763000" y="3733800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2021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31EBB4-06DB-57B4-BB03-B252DA5B93B2}"/>
              </a:ext>
            </a:extLst>
          </p:cNvPr>
          <p:cNvGrpSpPr/>
          <p:nvPr/>
        </p:nvGrpSpPr>
        <p:grpSpPr>
          <a:xfrm>
            <a:off x="5132967" y="3478681"/>
            <a:ext cx="5535033" cy="3558235"/>
            <a:chOff x="5132967" y="3478681"/>
            <a:chExt cx="5535033" cy="3558235"/>
          </a:xfrm>
        </p:grpSpPr>
        <p:pic>
          <p:nvPicPr>
            <p:cNvPr id="10" name="Picture 9" descr="A map of the united states&#10;&#10;Description automatically generated">
              <a:extLst>
                <a:ext uri="{FF2B5EF4-FFF2-40B4-BE49-F238E27FC236}">
                  <a16:creationId xmlns:a16="http://schemas.microsoft.com/office/drawing/2014/main" id="{915233CD-7336-E1DB-17D7-725C79BD3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967" y="3478681"/>
              <a:ext cx="5535033" cy="35582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4B082B-55AE-B46C-4728-B12D71FD2DC4}"/>
                </a:ext>
              </a:extLst>
            </p:cNvPr>
            <p:cNvSpPr txBox="1"/>
            <p:nvPr/>
          </p:nvSpPr>
          <p:spPr>
            <a:xfrm>
              <a:off x="8786995" y="377202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2023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Channidae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40 sp.</a:t>
            </a:r>
          </a:p>
          <a:p>
            <a:r>
              <a:rPr lang="en-US" dirty="0"/>
              <a:t>Native to Africa and Asia</a:t>
            </a:r>
          </a:p>
          <a:p>
            <a:r>
              <a:rPr lang="en-US" dirty="0"/>
              <a:t>Major predators</a:t>
            </a:r>
          </a:p>
          <a:p>
            <a:r>
              <a:rPr lang="en-US" dirty="0"/>
              <a:t>Breath air</a:t>
            </a:r>
          </a:p>
        </p:txBody>
      </p:sp>
      <p:pic>
        <p:nvPicPr>
          <p:cNvPr id="6148" name="Picture 4" descr="Image result for snake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112" y="1264445"/>
            <a:ext cx="3821288" cy="21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FBC7BE-8195-4D0E-A603-D0267A347385}"/>
              </a:ext>
            </a:extLst>
          </p:cNvPr>
          <p:cNvSpPr txBox="1"/>
          <p:nvPr/>
        </p:nvSpPr>
        <p:spPr>
          <a:xfrm>
            <a:off x="2360080" y="5103622"/>
            <a:ext cx="2537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https://www.youtube.com/watch?v=UpC-LdHOza0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92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465774" cy="1143000"/>
          </a:xfrm>
        </p:spPr>
        <p:txBody>
          <a:bodyPr/>
          <a:lstStyle/>
          <a:p>
            <a:r>
              <a:rPr lang="en-US" dirty="0" err="1"/>
              <a:t>Centrarchidae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3859764" cy="1828799"/>
          </a:xfrm>
        </p:spPr>
        <p:txBody>
          <a:bodyPr/>
          <a:lstStyle/>
          <a:p>
            <a:r>
              <a:rPr lang="en-US" dirty="0"/>
              <a:t>37 sp.</a:t>
            </a:r>
          </a:p>
          <a:p>
            <a:r>
              <a:rPr lang="en-US" dirty="0"/>
              <a:t>Valuable sport fish</a:t>
            </a:r>
          </a:p>
          <a:p>
            <a:r>
              <a:rPr lang="en-US" dirty="0"/>
              <a:t>Build nest</a:t>
            </a:r>
          </a:p>
        </p:txBody>
      </p:sp>
      <p:pic>
        <p:nvPicPr>
          <p:cNvPr id="8194" name="Picture 2" descr="Image result for bluegill n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364" y="3161170"/>
            <a:ext cx="4598435" cy="344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blueg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0" y="3695346"/>
            <a:ext cx="3781926" cy="288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74" y="76200"/>
            <a:ext cx="2906826" cy="47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89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Scombriformes</a:t>
            </a:r>
            <a:r>
              <a:rPr lang="en-US" dirty="0"/>
              <a:t> (order)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Tropical and subtropical</a:t>
            </a:r>
          </a:p>
          <a:p>
            <a:r>
              <a:rPr lang="en-US" dirty="0"/>
              <a:t>Marine</a:t>
            </a:r>
          </a:p>
          <a:p>
            <a:r>
              <a:rPr lang="en-US" dirty="0"/>
              <a:t>Major predators</a:t>
            </a:r>
          </a:p>
        </p:txBody>
      </p:sp>
      <p:pic>
        <p:nvPicPr>
          <p:cNvPr id="7170" name="Picture 2" descr="Image result for barracu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30084"/>
            <a:ext cx="4103956" cy="263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marl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919810"/>
            <a:ext cx="4264025" cy="284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135" y="1262475"/>
            <a:ext cx="3735716" cy="26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33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 err="1"/>
              <a:t>Tetraodontiformes</a:t>
            </a:r>
            <a:r>
              <a:rPr lang="en-US" dirty="0"/>
              <a:t> (order)</a:t>
            </a:r>
            <a:endParaRPr lang="en-GB" dirty="0"/>
          </a:p>
        </p:txBody>
      </p:sp>
      <p:pic>
        <p:nvPicPr>
          <p:cNvPr id="6146" name="Picture 2" descr="http://www.fishtanksandponds.co.uk/galleries/images/fish/tetraodontiformes/IMG_72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11998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natechertack.com/fishes/tetraodontiformes/di640-5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935046"/>
            <a:ext cx="3352800" cy="292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darwinsgalapagos.com/animals/filefish_corel_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04" y="4634011"/>
            <a:ext cx="2925082" cy="21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creationrevolution.com/wp-content/uploads/2012/05/5-28-12-crev-12122puffer_fis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9" t="38763" r="24643" b="5297"/>
          <a:stretch/>
        </p:blipFill>
        <p:spPr bwMode="auto">
          <a:xfrm>
            <a:off x="5421086" y="5029201"/>
            <a:ext cx="1894114" cy="165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BAAEE8-21EF-BE7A-DE14-A52E9B953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922955"/>
          </a:xfrm>
        </p:spPr>
        <p:txBody>
          <a:bodyPr>
            <a:normAutofit/>
          </a:bodyPr>
          <a:lstStyle/>
          <a:p>
            <a:r>
              <a:rPr lang="en-US" sz="2800" dirty="0"/>
              <a:t>350 sp.</a:t>
            </a:r>
          </a:p>
          <a:p>
            <a:r>
              <a:rPr lang="en-US" sz="2800" dirty="0"/>
              <a:t>Tropical marine (most)</a:t>
            </a:r>
          </a:p>
          <a:p>
            <a:r>
              <a:rPr lang="en-US" sz="2800" dirty="0"/>
              <a:t>Box or ball shaped (body can not flex)</a:t>
            </a:r>
          </a:p>
          <a:p>
            <a:r>
              <a:rPr lang="en-US" sz="2800" dirty="0"/>
              <a:t>Scales modified</a:t>
            </a:r>
          </a:p>
          <a:p>
            <a:r>
              <a:rPr lang="en-US" sz="2800" dirty="0"/>
              <a:t>Jaw bones fused</a:t>
            </a:r>
          </a:p>
        </p:txBody>
      </p:sp>
    </p:spTree>
    <p:extLst>
      <p:ext uri="{BB962C8B-B14F-4D97-AF65-F5344CB8AC3E}">
        <p14:creationId xmlns:p14="http://schemas.microsoft.com/office/powerpoint/2010/main" val="1112226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Bony Fish Specializations</a:t>
            </a:r>
            <a:endParaRPr lang="en-GB" dirty="0"/>
          </a:p>
        </p:txBody>
      </p:sp>
      <p:pic>
        <p:nvPicPr>
          <p:cNvPr id="4098" name="Picture 2" descr="http://www.caaquaculture.org/wp-content/uploads/2012/06/large-mouth-bass-600x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712" y="1437590"/>
            <a:ext cx="6779762" cy="359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fow-ebook.us/images/Smallmouth_bass_Figure%203_3821_final_2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72" y="3276600"/>
            <a:ext cx="5298840" cy="359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81800" y="1158174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https://www.youtube.com/watch?v=fzP3l_XOe6M</a:t>
            </a:r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1600" y="2310897"/>
            <a:ext cx="213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https://www.youtube.com/watch?v=VfZCa6rPk6I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405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239000" cy="1143000"/>
          </a:xfrm>
        </p:spPr>
        <p:txBody>
          <a:bodyPr/>
          <a:lstStyle/>
          <a:p>
            <a:r>
              <a:rPr lang="en-US" dirty="0" err="1"/>
              <a:t>Scorpaeoniformes</a:t>
            </a:r>
            <a:r>
              <a:rPr lang="en-US" dirty="0"/>
              <a:t> (order)</a:t>
            </a:r>
            <a:endParaRPr lang="en-GB" dirty="0"/>
          </a:p>
        </p:txBody>
      </p:sp>
      <p:pic>
        <p:nvPicPr>
          <p:cNvPr id="7170" name="Picture 2" descr="http://www.sportdiver.com/files/imagecache/enlarged_image/_images/201311/lionfis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389" y="-34636"/>
            <a:ext cx="346161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dn1.vox-cdn.com/thumbor/EDPvTLUc_wAoRGEXj8BMff3xwnc=/cdn0.vox-cdn.com/uploads/chorus_asset/file/2344556/spread_of_the_lionfish.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79" y="2842161"/>
            <a:ext cx="523219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5000" y="1870804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https://www.youtube.com/watch?v=GzaeYzAC8Ro</a:t>
            </a:r>
            <a:r>
              <a:rPr lang="en-GB" dirty="0"/>
              <a:t> </a:t>
            </a:r>
          </a:p>
        </p:txBody>
      </p:sp>
      <p:pic>
        <p:nvPicPr>
          <p:cNvPr id="1026" name="Picture 2" descr="Scorpaeniformes of the Adriatic Sea. | adriaticnature">
            <a:extLst>
              <a:ext uri="{FF2B5EF4-FFF2-40B4-BE49-F238E27FC236}">
                <a16:creationId xmlns:a16="http://schemas.microsoft.com/office/drawing/2014/main" id="{05BFCE12-95B8-4DB2-A3D6-6D9CF685D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4400"/>
            <a:ext cx="387149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39CEE5-1B97-409F-BD60-31646DB8E58A}"/>
              </a:ext>
            </a:extLst>
          </p:cNvPr>
          <p:cNvSpPr txBox="1"/>
          <p:nvPr/>
        </p:nvSpPr>
        <p:spPr>
          <a:xfrm>
            <a:off x="3773391" y="4724400"/>
            <a:ext cx="16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Slender rockfish</a:t>
            </a:r>
          </a:p>
        </p:txBody>
      </p:sp>
      <p:pic>
        <p:nvPicPr>
          <p:cNvPr id="6" name="Picture 5" descr="A map of the united states of america with red dots&#10;&#10;Description automatically generated">
            <a:extLst>
              <a:ext uri="{FF2B5EF4-FFF2-40B4-BE49-F238E27FC236}">
                <a16:creationId xmlns:a16="http://schemas.microsoft.com/office/drawing/2014/main" id="{D8A8FFBC-82BE-6AF3-3913-A1B54864E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72" y="2539896"/>
            <a:ext cx="4318104" cy="431810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C85129-6667-BBB6-C414-AA7143822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8" y="1591434"/>
            <a:ext cx="10972800" cy="2922955"/>
          </a:xfrm>
        </p:spPr>
        <p:txBody>
          <a:bodyPr>
            <a:normAutofit/>
          </a:bodyPr>
          <a:lstStyle/>
          <a:p>
            <a:r>
              <a:rPr lang="en-US" sz="2800" dirty="0"/>
              <a:t>1300 sp.</a:t>
            </a:r>
          </a:p>
          <a:p>
            <a:r>
              <a:rPr lang="en-US" sz="2800" dirty="0"/>
              <a:t>Characteristics</a:t>
            </a:r>
          </a:p>
          <a:p>
            <a:pPr lvl="1"/>
            <a:r>
              <a:rPr lang="en-US" sz="2400" dirty="0"/>
              <a:t>Cheekbones</a:t>
            </a:r>
          </a:p>
          <a:p>
            <a:pPr lvl="1"/>
            <a:r>
              <a:rPr lang="en-US" sz="2400" dirty="0"/>
              <a:t>Spiny head</a:t>
            </a:r>
          </a:p>
          <a:p>
            <a:pPr lvl="1"/>
            <a:r>
              <a:rPr lang="en-US" sz="2400" dirty="0"/>
              <a:t>Rounded pectoral and caudal fin</a:t>
            </a:r>
          </a:p>
          <a:p>
            <a:r>
              <a:rPr lang="en-US" sz="2800" dirty="0"/>
              <a:t>Important invasive in US</a:t>
            </a:r>
          </a:p>
        </p:txBody>
      </p:sp>
    </p:spTree>
    <p:extLst>
      <p:ext uri="{BB962C8B-B14F-4D97-AF65-F5344CB8AC3E}">
        <p14:creationId xmlns:p14="http://schemas.microsoft.com/office/powerpoint/2010/main" val="13354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/>
          <a:lstStyle/>
          <a:p>
            <a:r>
              <a:rPr lang="en-US" altLang="en-US" dirty="0"/>
              <a:t>The Lobe-Finned Fishes</a:t>
            </a:r>
          </a:p>
        </p:txBody>
      </p:sp>
      <p:pic>
        <p:nvPicPr>
          <p:cNvPr id="9" name="Picture 8" descr="http://ichef.bbci.co.uk/naturelibrary/images/ic/credit/640x395/l/la/latimeria/latimer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12848"/>
          <a:stretch>
            <a:fillRect/>
          </a:stretch>
        </p:blipFill>
        <p:spPr bwMode="auto">
          <a:xfrm>
            <a:off x="3941762" y="3643313"/>
            <a:ext cx="6726238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524000" y="914401"/>
            <a:ext cx="4330946" cy="3200400"/>
            <a:chOff x="4495800" y="914400"/>
            <a:chExt cx="4713680" cy="353258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13"/>
            <a:stretch>
              <a:fillRect/>
            </a:stretch>
          </p:blipFill>
          <p:spPr bwMode="auto">
            <a:xfrm flipH="1">
              <a:off x="4495800" y="914400"/>
              <a:ext cx="4561367" cy="3532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7333618" y="935197"/>
              <a:ext cx="1875862" cy="407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i="1" dirty="0" err="1">
                  <a:solidFill>
                    <a:srgbClr val="FFFF00"/>
                  </a:solidFill>
                </a:rPr>
                <a:t>Neoceratodus</a:t>
              </a:r>
              <a:endParaRPr lang="en-US" altLang="en-US" sz="1800" b="1" i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95125"/>
            <a:ext cx="4114800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10293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719" y="-59531"/>
            <a:ext cx="4800600" cy="1143000"/>
          </a:xfrm>
        </p:spPr>
        <p:txBody>
          <a:bodyPr/>
          <a:lstStyle/>
          <a:p>
            <a:r>
              <a:rPr lang="en-US" dirty="0"/>
              <a:t>Characteristics</a:t>
            </a:r>
            <a:endParaRPr lang="en-GB" dirty="0"/>
          </a:p>
        </p:txBody>
      </p:sp>
      <p:pic>
        <p:nvPicPr>
          <p:cNvPr id="1026" name="Picture 2" descr="http://www.karencarr.com/phpThumb.php?src=/auto_image/fi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87"/>
          <a:stretch/>
        </p:blipFill>
        <p:spPr bwMode="auto">
          <a:xfrm>
            <a:off x="1828800" y="3962400"/>
            <a:ext cx="3140248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iguasha.ca/mig-img/mig_nageoire_coelacanthe_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69" y="0"/>
            <a:ext cx="3662831" cy="245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henomena.nationalgeographic.com/files/2013/04/coelacanth-blu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r="5480"/>
          <a:stretch/>
        </p:blipFill>
        <p:spPr bwMode="auto">
          <a:xfrm>
            <a:off x="5609302" y="4834077"/>
            <a:ext cx="5058699" cy="205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1B424A-2FAC-4CD2-813F-E78489178705}"/>
              </a:ext>
            </a:extLst>
          </p:cNvPr>
          <p:cNvSpPr txBox="1"/>
          <p:nvPr/>
        </p:nvSpPr>
        <p:spPr>
          <a:xfrm>
            <a:off x="1769804" y="6355378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Lobe-finned fish</a:t>
            </a:r>
          </a:p>
        </p:txBody>
      </p:sp>
      <p:pic>
        <p:nvPicPr>
          <p:cNvPr id="9" name="Picture 2" descr="http://www.karencarr.com/phpThumb.php?src=/auto_image/fins.jpg">
            <a:extLst>
              <a:ext uri="{FF2B5EF4-FFF2-40B4-BE49-F238E27FC236}">
                <a16:creationId xmlns:a16="http://schemas.microsoft.com/office/drawing/2014/main" id="{982761E1-2E3C-43EE-BC6A-87C8A6583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513954" y="2257426"/>
            <a:ext cx="3048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20A94-25FB-4E89-8001-F0A0BCD3972D}"/>
              </a:ext>
            </a:extLst>
          </p:cNvPr>
          <p:cNvSpPr txBox="1"/>
          <p:nvPr/>
        </p:nvSpPr>
        <p:spPr>
          <a:xfrm>
            <a:off x="5241106" y="4311135"/>
            <a:ext cx="15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Ray-finned fish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33446"/>
            <a:ext cx="5867400" cy="1981200"/>
          </a:xfrm>
        </p:spPr>
        <p:txBody>
          <a:bodyPr>
            <a:normAutofit/>
          </a:bodyPr>
          <a:lstStyle/>
          <a:p>
            <a:r>
              <a:rPr lang="en-US" sz="2400" dirty="0"/>
              <a:t>Unique scales</a:t>
            </a:r>
          </a:p>
          <a:p>
            <a:r>
              <a:rPr lang="en-US" sz="2400" dirty="0"/>
              <a:t>Paired fleshy and scaled fins</a:t>
            </a:r>
          </a:p>
          <a:p>
            <a:r>
              <a:rPr lang="en-US" sz="2400" dirty="0"/>
              <a:t>Fins have bony central axis</a:t>
            </a:r>
          </a:p>
          <a:p>
            <a:r>
              <a:rPr lang="en-US" sz="2400" dirty="0"/>
              <a:t>2 dorsal fins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753083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Ancestral </a:t>
            </a:r>
            <a:r>
              <a:rPr lang="en-US" dirty="0" err="1"/>
              <a:t>Sarcopterygiians</a:t>
            </a:r>
            <a:endParaRPr lang="en-GB" dirty="0"/>
          </a:p>
        </p:txBody>
      </p:sp>
      <p:pic>
        <p:nvPicPr>
          <p:cNvPr id="2050" name="Picture 2" descr="http://www.devoniantimes.org/who/images/p-lobef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75" y="2412801"/>
            <a:ext cx="7773251" cy="441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122187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Abundant historically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 surviving lineages</a:t>
            </a:r>
            <a:endParaRPr lang="en-GB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384655-7933-4975-BD76-1644D0C592FA}"/>
              </a:ext>
            </a:extLst>
          </p:cNvPr>
          <p:cNvSpPr/>
          <p:nvPr/>
        </p:nvSpPr>
        <p:spPr>
          <a:xfrm>
            <a:off x="4547825" y="2371746"/>
            <a:ext cx="5537295" cy="294284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0B214-412B-4B81-A51F-38C19E9F9E7D}"/>
              </a:ext>
            </a:extLst>
          </p:cNvPr>
          <p:cNvSpPr txBox="1"/>
          <p:nvPr/>
        </p:nvSpPr>
        <p:spPr>
          <a:xfrm>
            <a:off x="6553201" y="1543407"/>
            <a:ext cx="3081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Why the decline?</a:t>
            </a:r>
          </a:p>
        </p:txBody>
      </p:sp>
    </p:spTree>
    <p:extLst>
      <p:ext uri="{BB962C8B-B14F-4D97-AF65-F5344CB8AC3E}">
        <p14:creationId xmlns:p14="http://schemas.microsoft.com/office/powerpoint/2010/main" val="7925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6400800" cy="1143000"/>
          </a:xfrm>
        </p:spPr>
        <p:txBody>
          <a:bodyPr/>
          <a:lstStyle/>
          <a:p>
            <a:r>
              <a:rPr lang="en-US" altLang="en-US" dirty="0"/>
              <a:t>Extant Lungfishes</a:t>
            </a:r>
          </a:p>
        </p:txBody>
      </p:sp>
      <p:pic>
        <p:nvPicPr>
          <p:cNvPr id="3074" name="Picture 2" descr="http://www.biolib.cz/IMG/GAL/BIG/7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05629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lungf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7086600" cy="341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95737"/>
            <a:ext cx="9999330" cy="17568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Set by carboniferous</a:t>
            </a:r>
          </a:p>
          <a:p>
            <a:r>
              <a:rPr lang="en-US" dirty="0"/>
              <a:t>Jaw changes</a:t>
            </a:r>
          </a:p>
          <a:p>
            <a:r>
              <a:rPr lang="en-US" dirty="0"/>
              <a:t>Fin changes</a:t>
            </a:r>
          </a:p>
          <a:p>
            <a:r>
              <a:rPr lang="en-US" dirty="0"/>
              <a:t>Lungs and gills</a:t>
            </a:r>
          </a:p>
        </p:txBody>
      </p:sp>
    </p:spTree>
    <p:extLst>
      <p:ext uri="{BB962C8B-B14F-4D97-AF65-F5344CB8AC3E}">
        <p14:creationId xmlns:p14="http://schemas.microsoft.com/office/powerpoint/2010/main" val="363618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grestfarms.com/images/products/21100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3629024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571500" y="32657"/>
            <a:ext cx="4762500" cy="1143000"/>
          </a:xfrm>
        </p:spPr>
        <p:txBody>
          <a:bodyPr/>
          <a:lstStyle/>
          <a:p>
            <a:r>
              <a:rPr lang="en-US" altLang="en-US" dirty="0"/>
              <a:t>Lungfish Lineages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056119"/>
            <a:ext cx="41910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1114343" y="3373066"/>
            <a:ext cx="149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 err="1">
                <a:solidFill>
                  <a:srgbClr val="002060"/>
                </a:solidFill>
              </a:rPr>
              <a:t>Lepidosiren</a:t>
            </a:r>
            <a:endParaRPr lang="en-US" altLang="en-US" sz="1800" b="1" i="1" dirty="0">
              <a:solidFill>
                <a:srgbClr val="002060"/>
              </a:solidFill>
            </a:endParaRPr>
          </a:p>
        </p:txBody>
      </p:sp>
      <p:sp>
        <p:nvSpPr>
          <p:cNvPr id="23558" name="TextBox 9"/>
          <p:cNvSpPr txBox="1">
            <a:spLocks noChangeArrowheads="1"/>
          </p:cNvSpPr>
          <p:nvPr/>
        </p:nvSpPr>
        <p:spPr bwMode="auto">
          <a:xfrm>
            <a:off x="3692278" y="4057815"/>
            <a:ext cx="149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 err="1">
                <a:solidFill>
                  <a:schemeClr val="bg1"/>
                </a:solidFill>
              </a:rPr>
              <a:t>Protopterus</a:t>
            </a:r>
            <a:endParaRPr lang="en-US" altLang="en-US" sz="1800" b="1" i="1" dirty="0">
              <a:solidFill>
                <a:schemeClr val="bg1"/>
              </a:solidFill>
            </a:endParaRPr>
          </a:p>
        </p:txBody>
      </p:sp>
      <p:grpSp>
        <p:nvGrpSpPr>
          <p:cNvPr id="23559" name="Group 2"/>
          <p:cNvGrpSpPr>
            <a:grpSpLocks/>
          </p:cNvGrpSpPr>
          <p:nvPr/>
        </p:nvGrpSpPr>
        <p:grpSpPr bwMode="auto">
          <a:xfrm>
            <a:off x="6019800" y="152401"/>
            <a:ext cx="4560888" cy="3532187"/>
            <a:chOff x="4495800" y="914400"/>
            <a:chExt cx="4561367" cy="3532585"/>
          </a:xfrm>
        </p:grpSpPr>
        <p:pic>
          <p:nvPicPr>
            <p:cNvPr id="2356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13"/>
            <a:stretch>
              <a:fillRect/>
            </a:stretch>
          </p:blipFill>
          <p:spPr bwMode="auto">
            <a:xfrm flipH="1">
              <a:off x="4495800" y="914400"/>
              <a:ext cx="4561367" cy="3532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2" name="TextBox 10"/>
            <p:cNvSpPr txBox="1">
              <a:spLocks noChangeArrowheads="1"/>
            </p:cNvSpPr>
            <p:nvPr/>
          </p:nvSpPr>
          <p:spPr bwMode="auto">
            <a:xfrm>
              <a:off x="7333618" y="935197"/>
              <a:ext cx="17235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i="1">
                  <a:solidFill>
                    <a:srgbClr val="FFFF00"/>
                  </a:solidFill>
                </a:rPr>
                <a:t>Neoceratodus</a:t>
              </a:r>
            </a:p>
          </p:txBody>
        </p:sp>
      </p:grpSp>
      <p:pic>
        <p:nvPicPr>
          <p:cNvPr id="4100" name="Picture 4" descr="http://www.nmnaturalhistory.org/assets/images/Exhibits_Images/IG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86" y="3571874"/>
            <a:ext cx="438150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7041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199"/>
            <a:ext cx="3124200" cy="1143000"/>
          </a:xfrm>
        </p:spPr>
        <p:txBody>
          <a:bodyPr/>
          <a:lstStyle/>
          <a:p>
            <a:r>
              <a:rPr lang="en-US" dirty="0"/>
              <a:t>Coelacanths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74838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Appear 408 MYA</a:t>
            </a:r>
          </a:p>
          <a:p>
            <a:r>
              <a:rPr lang="en-US" sz="2400" dirty="0"/>
              <a:t>2 derived traits</a:t>
            </a:r>
          </a:p>
          <a:p>
            <a:r>
              <a:rPr lang="en-US" sz="2400" dirty="0"/>
              <a:t>Carboniferous diversity</a:t>
            </a:r>
          </a:p>
          <a:p>
            <a:r>
              <a:rPr lang="en-US" sz="2400" dirty="0"/>
              <a:t>Extinct 80 MYA</a:t>
            </a:r>
            <a:endParaRPr lang="en-GB" sz="2400" dirty="0"/>
          </a:p>
        </p:txBody>
      </p:sp>
      <p:pic>
        <p:nvPicPr>
          <p:cNvPr id="5122" name="Picture 2" descr="http://3.bp.blogspot.com/_Dan11Nil7Vs/THDBaLgY5wI/AAAAAAAA8e8/_FZ0KCRPcsM/s1600/coelacanth-plastic-fish-f19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60960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dn1.arkive.org/media/42/42975BBE-EDE3-47B3-A197-574D17F63C52/Presentation.Large/Close-up-of-the-tail-of-a-coelacanth-p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"/>
            <a:ext cx="5203371" cy="354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4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Living Fossil</a:t>
            </a:r>
            <a:endParaRPr lang="en-GB" dirty="0"/>
          </a:p>
        </p:txBody>
      </p:sp>
      <p:pic>
        <p:nvPicPr>
          <p:cNvPr id="6146" name="Picture 2" descr="https://upload.wikimedia.org/wikipedia/commons/thumb/6/67/Marjorie_Courtenay-Latimer_and_Coelacanth.jpg/300px-Marjorie_Courtenay-Latimer_and_Coelacan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5" y="1325560"/>
            <a:ext cx="6791231" cy="461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40.media.tumblr.com/tumblr_luxeol7P0e1qk931ho1_12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6"/>
          <a:stretch/>
        </p:blipFill>
        <p:spPr bwMode="auto">
          <a:xfrm>
            <a:off x="7419632" y="1914483"/>
            <a:ext cx="4731736" cy="492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1058" y="5770914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https://www.youtube.com/watch?v=8BfnZFo6S_c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F5BD7F-5557-4B86-B0AB-D5ECADC4E523}"/>
              </a:ext>
            </a:extLst>
          </p:cNvPr>
          <p:cNvSpPr txBox="1"/>
          <p:nvPr/>
        </p:nvSpPr>
        <p:spPr>
          <a:xfrm>
            <a:off x="4342815" y="5770914"/>
            <a:ext cx="243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https://www.youtube.com/watch?v=XF8gZ2ADfMQ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3387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know now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/>
          <a:lstStyle/>
          <a:p>
            <a:r>
              <a:rPr lang="en-US" dirty="0"/>
              <a:t>300+ specimens caught</a:t>
            </a:r>
          </a:p>
          <a:p>
            <a:r>
              <a:rPr lang="en-US" dirty="0"/>
              <a:t>Deep water</a:t>
            </a:r>
          </a:p>
          <a:p>
            <a:r>
              <a:rPr lang="en-US" dirty="0"/>
              <a:t>Habitat</a:t>
            </a:r>
          </a:p>
          <a:p>
            <a:r>
              <a:rPr lang="en-US" dirty="0"/>
              <a:t>Feed at night</a:t>
            </a:r>
          </a:p>
          <a:p>
            <a:r>
              <a:rPr lang="en-US" dirty="0"/>
              <a:t>Major characteristics</a:t>
            </a:r>
            <a:endParaRPr lang="en-GB" dirty="0"/>
          </a:p>
        </p:txBody>
      </p:sp>
      <p:pic>
        <p:nvPicPr>
          <p:cNvPr id="7170" name="Picture 2" descr="http://assets.inhabitat.com/wp-content/blogs.dir/1/files/2015/09/ancient-fish-breathed-lungs-1-537x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6" y="4481188"/>
            <a:ext cx="4505325" cy="236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wired.com/wp-content/uploads/2015/03/Coelacanth_london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664528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oelacanth fossil with embry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62973"/>
            <a:ext cx="4191000" cy="21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512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r>
              <a:rPr lang="en-US" altLang="en-US"/>
              <a:t>A new Coelacanth Discovery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905000" y="1281113"/>
            <a:ext cx="7772400" cy="4114800"/>
          </a:xfrm>
        </p:spPr>
        <p:txBody>
          <a:bodyPr/>
          <a:lstStyle/>
          <a:p>
            <a:r>
              <a:rPr lang="en-US" altLang="en-US" sz="2400" dirty="0"/>
              <a:t>Only 309 observed since 1938</a:t>
            </a:r>
          </a:p>
          <a:p>
            <a:r>
              <a:rPr lang="en-US" altLang="en-US" sz="2400" dirty="0"/>
              <a:t>1998 - Grad student in Philippines</a:t>
            </a:r>
          </a:p>
          <a:p>
            <a:endParaRPr lang="en-US" altLang="en-US" sz="2400" dirty="0"/>
          </a:p>
        </p:txBody>
      </p:sp>
      <p:pic>
        <p:nvPicPr>
          <p:cNvPr id="2052" name="Picture 4" descr="lightbox pic">
            <a:extLst>
              <a:ext uri="{FF2B5EF4-FFF2-40B4-BE49-F238E27FC236}">
                <a16:creationId xmlns:a16="http://schemas.microsoft.com/office/drawing/2014/main" id="{6DDD1F84-6789-41B9-9AD2-0CE0B3017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89477"/>
            <a:ext cx="7924800" cy="42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10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photos1.blogger.com/blogger/1255/1346/1600/monkfis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1676400" cy="1981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Do you notice anything strange?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21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r>
              <a:rPr lang="en-US" altLang="en-US"/>
              <a:t>A new Coelacanth Discovery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905000" y="1281113"/>
            <a:ext cx="7772400" cy="4114800"/>
          </a:xfrm>
        </p:spPr>
        <p:txBody>
          <a:bodyPr/>
          <a:lstStyle/>
          <a:p>
            <a:r>
              <a:rPr lang="en-US" altLang="en-US" sz="2400" dirty="0"/>
              <a:t>Group of researchers trained fisherman from Africa to collect DNA samples</a:t>
            </a:r>
          </a:p>
          <a:p>
            <a:r>
              <a:rPr lang="en-US" altLang="en-US" sz="2400" dirty="0"/>
              <a:t>Sequenced genome</a:t>
            </a:r>
          </a:p>
          <a:p>
            <a:r>
              <a:rPr lang="en-US" altLang="en-US" sz="2400" dirty="0"/>
              <a:t>Two crazy findings:</a:t>
            </a:r>
          </a:p>
          <a:p>
            <a:endParaRPr lang="en-US" altLang="en-US" sz="2400" dirty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4" y="4038601"/>
            <a:ext cx="75723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14600"/>
            <a:ext cx="449103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6662738" y="3700464"/>
            <a:ext cx="2786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Amemiya et al. 2013. Nature</a:t>
            </a:r>
          </a:p>
        </p:txBody>
      </p:sp>
    </p:spTree>
    <p:extLst>
      <p:ext uri="{BB962C8B-B14F-4D97-AF65-F5344CB8AC3E}">
        <p14:creationId xmlns:p14="http://schemas.microsoft.com/office/powerpoint/2010/main" val="1269832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50635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Ancestral: dermal tooth 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Originally supported gills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Plates fused to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Bones associated with plates become mobile (some)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Muscles independent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Versatility in feeding within bony fish</a:t>
            </a:r>
          </a:p>
        </p:txBody>
      </p:sp>
      <p:pic>
        <p:nvPicPr>
          <p:cNvPr id="1026" name="Picture 2" descr="Image result for pharyngeal jaws b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14" y="533400"/>
            <a:ext cx="6872460" cy="56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scienceblogs.com/pharyngula/wp-content/blogs.dir/470/files/2012/04/i-bc339e0ce33b8633c43241c0cd94cad6-moray_xr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55" y="0"/>
            <a:ext cx="54376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B66CBC-7B6B-49C5-9F6D-0679E909E0AA}"/>
              </a:ext>
            </a:extLst>
          </p:cNvPr>
          <p:cNvSpPr txBox="1"/>
          <p:nvPr/>
        </p:nvSpPr>
        <p:spPr>
          <a:xfrm>
            <a:off x="1738894" y="5782271"/>
            <a:ext cx="2285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https://www.youtube.com/watch?v=gAO37K7DPQA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F648E-169E-4A92-BC9C-54FA7E441499}"/>
              </a:ext>
            </a:extLst>
          </p:cNvPr>
          <p:cNvSpPr txBox="1"/>
          <p:nvPr/>
        </p:nvSpPr>
        <p:spPr>
          <a:xfrm>
            <a:off x="4153834" y="5705890"/>
            <a:ext cx="2285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https://www.youtube.com/watch?v=mC1UM6eE6eU</a:t>
            </a:r>
            <a:r>
              <a:rPr lang="en-US" dirty="0"/>
              <a:t> </a:t>
            </a:r>
          </a:p>
        </p:txBody>
      </p:sp>
      <p:pic>
        <p:nvPicPr>
          <p:cNvPr id="5124" name="Picture 4" descr="http://farm3.staticflickr.com/2060/2363136510_16990813f6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9" y="177799"/>
            <a:ext cx="4724400" cy="629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62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/>
              <a:t>Bony Fish Specializations</a:t>
            </a:r>
            <a:endParaRPr lang="en-GB" dirty="0"/>
          </a:p>
        </p:txBody>
      </p:sp>
      <p:pic>
        <p:nvPicPr>
          <p:cNvPr id="6146" name="Picture 2" descr="http://www.lakecountryreplicas.com/cat_thumbs/l_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98" y="1066800"/>
            <a:ext cx="8451594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65E34-79EC-E02C-4CF6-2A2B708374D1}"/>
              </a:ext>
            </a:extLst>
          </p:cNvPr>
          <p:cNvSpPr txBox="1"/>
          <p:nvPr/>
        </p:nvSpPr>
        <p:spPr>
          <a:xfrm>
            <a:off x="228601" y="1676400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/>
              <a:t>Caudal fine bones modified – add support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2400" dirty="0"/>
              <a:t>Caudal fin changed shape</a:t>
            </a:r>
          </a:p>
        </p:txBody>
      </p:sp>
    </p:spTree>
    <p:extLst>
      <p:ext uri="{BB962C8B-B14F-4D97-AF65-F5344CB8AC3E}">
        <p14:creationId xmlns:p14="http://schemas.microsoft.com/office/powerpoint/2010/main" val="61876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1917"/>
            <a:ext cx="10972800" cy="1143000"/>
          </a:xfrm>
        </p:spPr>
        <p:txBody>
          <a:bodyPr/>
          <a:lstStyle/>
          <a:p>
            <a:r>
              <a:rPr lang="en-US" dirty="0"/>
              <a:t>Major Groups of </a:t>
            </a:r>
            <a:r>
              <a:rPr lang="en-US" dirty="0" err="1"/>
              <a:t>Actinopterygii</a:t>
            </a:r>
            <a:endParaRPr lang="en-GB" dirty="0"/>
          </a:p>
        </p:txBody>
      </p:sp>
      <p:pic>
        <p:nvPicPr>
          <p:cNvPr id="7170" name="Picture 2" descr="http://25.media.tumblr.com/tumblr_lt688aekfx1qin08m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95305"/>
            <a:ext cx="4419602" cy="322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aqualog.de/typo3temp/pics/fd698de5d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1"/>
            <a:ext cx="4343401" cy="326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41.media.tumblr.com/780e3ac86350f2087152d6d9d66c93c4/tumblr_nabhsjT90b1th8jn4o1_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648200"/>
            <a:ext cx="47625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423704"/>
            <a:ext cx="2953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Most primitive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15 sp.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Elongate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Heavy armor</a:t>
            </a:r>
          </a:p>
        </p:txBody>
      </p:sp>
    </p:spTree>
    <p:extLst>
      <p:ext uri="{BB962C8B-B14F-4D97-AF65-F5344CB8AC3E}">
        <p14:creationId xmlns:p14="http://schemas.microsoft.com/office/powerpoint/2010/main" val="310847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256" y="192471"/>
            <a:ext cx="7010400" cy="1143000"/>
          </a:xfrm>
        </p:spPr>
        <p:txBody>
          <a:bodyPr>
            <a:noAutofit/>
          </a:bodyPr>
          <a:lstStyle/>
          <a:p>
            <a:r>
              <a:rPr lang="en-US" sz="4000" dirty="0"/>
              <a:t>Major Groups of </a:t>
            </a:r>
            <a:r>
              <a:rPr lang="en-US" sz="4000" dirty="0" err="1"/>
              <a:t>Actinopterygii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http://www.usm.edu/gcrl/public/fish/images/gulf.sturgeon/big.sturgeon.paul.gramma.riverba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505200"/>
            <a:ext cx="60960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okiefish.com/1st%20paddlefis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photos.mongabay.com/j/DSCF28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8"/>
          <a:stretch/>
        </p:blipFill>
        <p:spPr bwMode="auto">
          <a:xfrm>
            <a:off x="1905000" y="1295717"/>
            <a:ext cx="4332514" cy="20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caddolakeinstitute.us/images/Paddlefish/Juvenile%20Paddlefish_USFWS_Staf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472" y="4191001"/>
            <a:ext cx="3445328" cy="258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2600" y="5770815"/>
            <a:ext cx="190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https://www.youtube.com/watch?v=l3Pi1O9IRD8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E42A3-8C7A-43DC-B38C-58E0F81A1690}"/>
              </a:ext>
            </a:extLst>
          </p:cNvPr>
          <p:cNvSpPr txBox="1"/>
          <p:nvPr/>
        </p:nvSpPr>
        <p:spPr>
          <a:xfrm>
            <a:off x="9067800" y="172262"/>
            <a:ext cx="1600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https://www.youtube.com/watch?v=M2BZeLEVtak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8483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4195</TotalTime>
  <Words>1252</Words>
  <Application>Microsoft Office PowerPoint</Application>
  <PresentationFormat>Widescreen</PresentationFormat>
  <Paragraphs>279</Paragraphs>
  <Slides>50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ＭＳ Ｐゴシック</vt:lpstr>
      <vt:lpstr>Arial</vt:lpstr>
      <vt:lpstr>Calibri</vt:lpstr>
      <vt:lpstr>Office Theme</vt:lpstr>
      <vt:lpstr>PowerPoint Presentation</vt:lpstr>
      <vt:lpstr>Osteichthyes (superclass)</vt:lpstr>
      <vt:lpstr>Devonian Fishes</vt:lpstr>
      <vt:lpstr>Bony Fish Specializations</vt:lpstr>
      <vt:lpstr>Do you notice anything strange?</vt:lpstr>
      <vt:lpstr>PowerPoint Presentation</vt:lpstr>
      <vt:lpstr>Bony Fish Specializations</vt:lpstr>
      <vt:lpstr>Major Groups of Actinopterygii</vt:lpstr>
      <vt:lpstr>Major Groups of Actinopterygii</vt:lpstr>
      <vt:lpstr>Major Groups of Actinopterygii</vt:lpstr>
      <vt:lpstr>Major Groups of Actinopterygii</vt:lpstr>
      <vt:lpstr>PowerPoint Presentation</vt:lpstr>
      <vt:lpstr>Osteoglossomorpha (superorder)</vt:lpstr>
      <vt:lpstr>Osteoglossiformes</vt:lpstr>
      <vt:lpstr>Elapomorpha (superorder)</vt:lpstr>
      <vt:lpstr>Anguilliformes (the eels)</vt:lpstr>
      <vt:lpstr>American Eel</vt:lpstr>
      <vt:lpstr>Albuliformes (bonefish)</vt:lpstr>
      <vt:lpstr>Clupeomorpha (superorder)</vt:lpstr>
      <vt:lpstr>Ostariophysi (superorder)</vt:lpstr>
      <vt:lpstr>Cypriniformes (order)</vt:lpstr>
      <vt:lpstr>Gymnotiformes (order)</vt:lpstr>
      <vt:lpstr>Siluriformes (order)</vt:lpstr>
      <vt:lpstr>Catfish of Indiana</vt:lpstr>
      <vt:lpstr>Euteleostei (superorder)</vt:lpstr>
      <vt:lpstr>Esociformes (Order)</vt:lpstr>
      <vt:lpstr>Grass pickerel</vt:lpstr>
      <vt:lpstr>Salmoniformes (order)</vt:lpstr>
      <vt:lpstr>Perciformes (order)</vt:lpstr>
      <vt:lpstr>Let’s summarize scale types</vt:lpstr>
      <vt:lpstr>Cichlidae</vt:lpstr>
      <vt:lpstr>Toxotidae</vt:lpstr>
      <vt:lpstr>Percidae</vt:lpstr>
      <vt:lpstr>Scaridae</vt:lpstr>
      <vt:lpstr>Labridae</vt:lpstr>
      <vt:lpstr>Channidae</vt:lpstr>
      <vt:lpstr>Centrarchidae</vt:lpstr>
      <vt:lpstr>Scombriformes (order)</vt:lpstr>
      <vt:lpstr>Tetraodontiformes (order)</vt:lpstr>
      <vt:lpstr>Scorpaeoniformes (order)</vt:lpstr>
      <vt:lpstr>The Lobe-Finned Fishes</vt:lpstr>
      <vt:lpstr>Characteristics</vt:lpstr>
      <vt:lpstr>Ancestral Sarcopterygiians</vt:lpstr>
      <vt:lpstr>Extant Lungfishes</vt:lpstr>
      <vt:lpstr>Lungfish Lineages</vt:lpstr>
      <vt:lpstr>Coelacanths</vt:lpstr>
      <vt:lpstr>A Living Fossil</vt:lpstr>
      <vt:lpstr>What we know now</vt:lpstr>
      <vt:lpstr>A new Coelacanth Discovery</vt:lpstr>
      <vt:lpstr>A new Coelacanth Discovery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Gall, Brian</dc:creator>
  <cp:lastModifiedBy>Brian Gall</cp:lastModifiedBy>
  <cp:revision>99</cp:revision>
  <dcterms:created xsi:type="dcterms:W3CDTF">2015-09-21T14:04:18Z</dcterms:created>
  <dcterms:modified xsi:type="dcterms:W3CDTF">2025-09-17T13:52:11Z</dcterms:modified>
</cp:coreProperties>
</file>