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6" r:id="rId2"/>
    <p:sldId id="257" r:id="rId3"/>
    <p:sldId id="272" r:id="rId4"/>
    <p:sldId id="273" r:id="rId5"/>
    <p:sldId id="274" r:id="rId6"/>
    <p:sldId id="275" r:id="rId7"/>
    <p:sldId id="288" r:id="rId8"/>
    <p:sldId id="276" r:id="rId9"/>
    <p:sldId id="308" r:id="rId10"/>
    <p:sldId id="277" r:id="rId11"/>
    <p:sldId id="278" r:id="rId12"/>
    <p:sldId id="279" r:id="rId13"/>
    <p:sldId id="280" r:id="rId14"/>
    <p:sldId id="281" r:id="rId15"/>
    <p:sldId id="282" r:id="rId16"/>
    <p:sldId id="283" r:id="rId17"/>
    <p:sldId id="284" r:id="rId18"/>
    <p:sldId id="285" r:id="rId19"/>
    <p:sldId id="286" r:id="rId20"/>
    <p:sldId id="287" r:id="rId21"/>
    <p:sldId id="271"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2944" autoAdjust="0"/>
  </p:normalViewPr>
  <p:slideViewPr>
    <p:cSldViewPr snapToGrid="0">
      <p:cViewPr varScale="1">
        <p:scale>
          <a:sx n="68" d="100"/>
          <a:sy n="68" d="100"/>
        </p:scale>
        <p:origin x="924" y="78"/>
      </p:cViewPr>
      <p:guideLst>
        <p:guide orient="horz" pos="2160"/>
        <p:guide pos="3840"/>
      </p:guideLst>
    </p:cSldViewPr>
  </p:slideViewPr>
  <p:outlineViewPr>
    <p:cViewPr>
      <p:scale>
        <a:sx n="33" d="100"/>
        <a:sy n="33" d="100"/>
      </p:scale>
      <p:origin x="0" y="-201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numCol="1"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77" tIns="46589" rIns="93177" bIns="46589" numCol="1" rtlCol="0"/>
          <a:lstStyle>
            <a:lvl1pPr algn="r">
              <a:defRPr sz="1200"/>
            </a:lvl1pPr>
          </a:lstStyle>
          <a:p>
            <a:fld id="{1894D62B-532B-41B5-85FF-09E6CEC62AC8}" type="datetimeFigureOut">
              <a:rPr lang="en-US" smtClean="0"/>
              <a:t>9/18/2023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numCol="1"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numCol="1" rtlCol="0" anchor="b"/>
          <a:lstStyle>
            <a:lvl1pPr algn="r">
              <a:defRPr sz="1200"/>
            </a:lvl1pPr>
          </a:lstStyle>
          <a:p>
            <a:fld id="{2365F3FA-9FBB-404C-96F9-56CC3744FFC7}" type="slidenum">
              <a:rPr lang="en-US" smtClean="0"/>
              <a:t>‹#›</a:t>
            </a:fld>
            <a:endParaRPr lang="en-US"/>
          </a:p>
        </p:txBody>
      </p:sp>
    </p:spTree>
    <p:extLst>
      <p:ext uri="{BB962C8B-B14F-4D97-AF65-F5344CB8AC3E}">
        <p14:creationId xmlns:p14="http://schemas.microsoft.com/office/powerpoint/2010/main" val="3629294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numCol="1"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numCol="1" rtlCol="0"/>
          <a:lstStyle>
            <a:lvl1pPr algn="r">
              <a:defRPr sz="1200"/>
            </a:lvl1pPr>
          </a:lstStyle>
          <a:p>
            <a:fld id="{C04B5EF6-F5F6-4D12-B266-79BF640D8E7B}" type="datetimeFigureOut">
              <a:rPr lang="en-US" smtClean="0"/>
              <a:t>9/18/2023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numCol="1" rtlCol="0" anchor="ctr"/>
          <a:lstStyle/>
          <a:p>
            <a:endParaRPr lang="en-US"/>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7" tIns="46589" rIns="93177" bIns="46589" numCol="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numCol="1"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numCol="1" rtlCol="0" anchor="b"/>
          <a:lstStyle>
            <a:lvl1pPr algn="r">
              <a:defRPr sz="1200"/>
            </a:lvl1pPr>
          </a:lstStyle>
          <a:p>
            <a:fld id="{CB45B7C8-05DA-4D9F-8347-ABFF52A769FE}" type="slidenum">
              <a:rPr lang="en-US" smtClean="0"/>
              <a:t>‹#›</a:t>
            </a:fld>
            <a:endParaRPr lang="en-US"/>
          </a:p>
        </p:txBody>
      </p:sp>
    </p:spTree>
    <p:extLst>
      <p:ext uri="{BB962C8B-B14F-4D97-AF65-F5344CB8AC3E}">
        <p14:creationId xmlns:p14="http://schemas.microsoft.com/office/powerpoint/2010/main" val="3130376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numCol="1"/>
          <a:lstStyle/>
          <a:p>
            <a:endParaRPr lang="en-US"/>
          </a:p>
        </p:txBody>
      </p:sp>
      <p:sp>
        <p:nvSpPr>
          <p:cNvPr id="4" name="Slide Number Placeholder 3"/>
          <p:cNvSpPr>
            <a:spLocks noGrp="1"/>
          </p:cNvSpPr>
          <p:nvPr>
            <p:ph type="sldNum" sz="quarter" idx="10"/>
          </p:nvPr>
        </p:nvSpPr>
        <p:spPr/>
        <p:txBody>
          <a:bodyPr numCol="1"/>
          <a:lstStyle/>
          <a:p>
            <a:fld id="{CB45B7C8-05DA-4D9F-8347-ABFF52A769FE}" type="slidenum">
              <a:rPr lang="en-US" smtClean="0"/>
              <a:t>1</a:t>
            </a:fld>
            <a:endParaRPr lang="en-US"/>
          </a:p>
        </p:txBody>
      </p:sp>
    </p:spTree>
    <p:extLst>
      <p:ext uri="{BB962C8B-B14F-4D97-AF65-F5344CB8AC3E}">
        <p14:creationId xmlns:p14="http://schemas.microsoft.com/office/powerpoint/2010/main" val="2831598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numCol="1"/>
          <a:lstStyle/>
          <a:p>
            <a:pPr marL="174708" indent="-174708">
              <a:buFontTx/>
              <a:buChar char="-"/>
            </a:pPr>
            <a:r>
              <a:rPr lang="en-US" dirty="0"/>
              <a:t>Phylogeny remains unclear</a:t>
            </a:r>
          </a:p>
          <a:p>
            <a:pPr marL="174708" indent="-174708">
              <a:buFontTx/>
              <a:buChar char="-"/>
            </a:pPr>
            <a:r>
              <a:rPr lang="en-US" dirty="0"/>
              <a:t>Parallel</a:t>
            </a:r>
            <a:r>
              <a:rPr lang="en-US" baseline="0" dirty="0"/>
              <a:t> evolution among lineages; developed similar modifications in feeding and locomotion</a:t>
            </a:r>
          </a:p>
          <a:p>
            <a:pPr marL="174708" indent="-174708">
              <a:buFontTx/>
              <a:buChar char="-"/>
            </a:pPr>
            <a:r>
              <a:rPr lang="en-US" baseline="0" dirty="0"/>
              <a:t>Prismatic calcification: defining </a:t>
            </a:r>
            <a:r>
              <a:rPr lang="en-US" baseline="0" dirty="0" err="1"/>
              <a:t>synapomorphy</a:t>
            </a:r>
            <a:r>
              <a:rPr lang="en-US" baseline="0" dirty="0"/>
              <a:t> of </a:t>
            </a:r>
            <a:r>
              <a:rPr lang="en-US" baseline="0" dirty="0" err="1"/>
              <a:t>Chondrichthyes</a:t>
            </a:r>
            <a:endParaRPr lang="en-US" baseline="0" dirty="0"/>
          </a:p>
          <a:p>
            <a:pPr marL="174708" indent="-174708">
              <a:buFontTx/>
              <a:buChar char="-"/>
            </a:pPr>
            <a:endParaRPr lang="en-US" baseline="0" dirty="0"/>
          </a:p>
          <a:p>
            <a:pPr marL="174708" indent="-174708">
              <a:buFontTx/>
              <a:buChar char="-"/>
            </a:pPr>
            <a:r>
              <a:rPr lang="en-US" baseline="0" dirty="0"/>
              <a:t>Appear early Devonian (420 MYA)</a:t>
            </a:r>
            <a:endParaRPr lang="en-US" dirty="0"/>
          </a:p>
        </p:txBody>
      </p:sp>
      <p:sp>
        <p:nvSpPr>
          <p:cNvPr id="4" name="Slide Number Placeholder 3"/>
          <p:cNvSpPr>
            <a:spLocks noGrp="1"/>
          </p:cNvSpPr>
          <p:nvPr>
            <p:ph type="sldNum" sz="quarter" idx="10"/>
          </p:nvPr>
        </p:nvSpPr>
        <p:spPr/>
        <p:txBody>
          <a:bodyPr numCol="1"/>
          <a:lstStyle/>
          <a:p>
            <a:fld id="{CB45B7C8-05DA-4D9F-8347-ABFF52A769FE}" type="slidenum">
              <a:rPr lang="en-US" smtClean="0"/>
              <a:t>2</a:t>
            </a:fld>
            <a:endParaRPr lang="en-US"/>
          </a:p>
        </p:txBody>
      </p:sp>
    </p:spTree>
    <p:extLst>
      <p:ext uri="{BB962C8B-B14F-4D97-AF65-F5344CB8AC3E}">
        <p14:creationId xmlns:p14="http://schemas.microsoft.com/office/powerpoint/2010/main" val="816431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Rhesus proteins – channels that carry ammonia gas across cell membranes</a:t>
            </a:r>
          </a:p>
          <a:p>
            <a:endParaRPr lang="en-US" dirty="0"/>
          </a:p>
        </p:txBody>
      </p:sp>
      <p:sp>
        <p:nvSpPr>
          <p:cNvPr id="4" name="Slide Number Placeholder 3"/>
          <p:cNvSpPr>
            <a:spLocks noGrp="1"/>
          </p:cNvSpPr>
          <p:nvPr>
            <p:ph type="sldNum" sz="quarter" idx="5"/>
          </p:nvPr>
        </p:nvSpPr>
        <p:spPr/>
        <p:txBody>
          <a:bodyPr/>
          <a:lstStyle/>
          <a:p>
            <a:fld id="{CB45B7C8-05DA-4D9F-8347-ABFF52A769FE}" type="slidenum">
              <a:rPr lang="en-US" smtClean="0"/>
              <a:t>5</a:t>
            </a:fld>
            <a:endParaRPr lang="en-US"/>
          </a:p>
        </p:txBody>
      </p:sp>
    </p:spTree>
    <p:extLst>
      <p:ext uri="{BB962C8B-B14F-4D97-AF65-F5344CB8AC3E}">
        <p14:creationId xmlns:p14="http://schemas.microsoft.com/office/powerpoint/2010/main" val="2762796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fld id="{CB45B7C8-05DA-4D9F-8347-ABFF52A769FE}" type="slidenum">
              <a:rPr lang="en-US" smtClean="0"/>
              <a:t>21</a:t>
            </a:fld>
            <a:endParaRPr lang="en-US"/>
          </a:p>
        </p:txBody>
      </p:sp>
    </p:spTree>
    <p:extLst>
      <p:ext uri="{BB962C8B-B14F-4D97-AF65-F5344CB8AC3E}">
        <p14:creationId xmlns:p14="http://schemas.microsoft.com/office/powerpoint/2010/main" val="4082633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C081769-1E65-459C-AC3B-10C737B712B9}"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92E49-9013-4F46-9974-E8E38E9E8AE4}" type="slidenum">
              <a:rPr lang="en-US" smtClean="0"/>
              <a:t>‹#›</a:t>
            </a:fld>
            <a:endParaRPr lang="en-US"/>
          </a:p>
        </p:txBody>
      </p:sp>
    </p:spTree>
    <p:extLst>
      <p:ext uri="{BB962C8B-B14F-4D97-AF65-F5344CB8AC3E}">
        <p14:creationId xmlns:p14="http://schemas.microsoft.com/office/powerpoint/2010/main" val="630412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C081769-1E65-459C-AC3B-10C737B712B9}"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92E49-9013-4F46-9974-E8E38E9E8AE4}" type="slidenum">
              <a:rPr lang="en-US" smtClean="0"/>
              <a:t>‹#›</a:t>
            </a:fld>
            <a:endParaRPr lang="en-US"/>
          </a:p>
        </p:txBody>
      </p:sp>
    </p:spTree>
    <p:extLst>
      <p:ext uri="{BB962C8B-B14F-4D97-AF65-F5344CB8AC3E}">
        <p14:creationId xmlns:p14="http://schemas.microsoft.com/office/powerpoint/2010/main" val="2592855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C081769-1E65-459C-AC3B-10C737B712B9}"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92E49-9013-4F46-9974-E8E38E9E8AE4}" type="slidenum">
              <a:rPr lang="en-US" smtClean="0"/>
              <a:t>‹#›</a:t>
            </a:fld>
            <a:endParaRPr lang="en-US"/>
          </a:p>
        </p:txBody>
      </p:sp>
    </p:spTree>
    <p:extLst>
      <p:ext uri="{BB962C8B-B14F-4D97-AF65-F5344CB8AC3E}">
        <p14:creationId xmlns:p14="http://schemas.microsoft.com/office/powerpoint/2010/main" val="12958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C081769-1E65-459C-AC3B-10C737B712B9}"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92E49-9013-4F46-9974-E8E38E9E8AE4}" type="slidenum">
              <a:rPr lang="en-US" smtClean="0"/>
              <a:t>‹#›</a:t>
            </a:fld>
            <a:endParaRPr lang="en-US"/>
          </a:p>
        </p:txBody>
      </p:sp>
    </p:spTree>
    <p:extLst>
      <p:ext uri="{BB962C8B-B14F-4D97-AF65-F5344CB8AC3E}">
        <p14:creationId xmlns:p14="http://schemas.microsoft.com/office/powerpoint/2010/main" val="1287997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081769-1E65-459C-AC3B-10C737B712B9}"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92E49-9013-4F46-9974-E8E38E9E8AE4}" type="slidenum">
              <a:rPr lang="en-US" smtClean="0"/>
              <a:t>‹#›</a:t>
            </a:fld>
            <a:endParaRPr lang="en-US"/>
          </a:p>
        </p:txBody>
      </p:sp>
    </p:spTree>
    <p:extLst>
      <p:ext uri="{BB962C8B-B14F-4D97-AF65-F5344CB8AC3E}">
        <p14:creationId xmlns:p14="http://schemas.microsoft.com/office/powerpoint/2010/main" val="662796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C081769-1E65-459C-AC3B-10C737B712B9}" type="datetimeFigureOut">
              <a:rPr lang="en-US" smtClean="0"/>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D92E49-9013-4F46-9974-E8E38E9E8AE4}" type="slidenum">
              <a:rPr lang="en-US" smtClean="0"/>
              <a:t>‹#›</a:t>
            </a:fld>
            <a:endParaRPr lang="en-US"/>
          </a:p>
        </p:txBody>
      </p:sp>
    </p:spTree>
    <p:extLst>
      <p:ext uri="{BB962C8B-B14F-4D97-AF65-F5344CB8AC3E}">
        <p14:creationId xmlns:p14="http://schemas.microsoft.com/office/powerpoint/2010/main" val="1743800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C081769-1E65-459C-AC3B-10C737B712B9}" type="datetimeFigureOut">
              <a:rPr lang="en-US" smtClean="0"/>
              <a:t>9/18/2023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D92E49-9013-4F46-9974-E8E38E9E8AE4}" type="slidenum">
              <a:rPr lang="en-US" smtClean="0"/>
              <a:t>‹#›</a:t>
            </a:fld>
            <a:endParaRPr lang="en-US"/>
          </a:p>
        </p:txBody>
      </p:sp>
    </p:spTree>
    <p:extLst>
      <p:ext uri="{BB962C8B-B14F-4D97-AF65-F5344CB8AC3E}">
        <p14:creationId xmlns:p14="http://schemas.microsoft.com/office/powerpoint/2010/main" val="3080121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C081769-1E65-459C-AC3B-10C737B712B9}" type="datetimeFigureOut">
              <a:rPr lang="en-US" smtClean="0"/>
              <a:t>9/18/2023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D92E49-9013-4F46-9974-E8E38E9E8AE4}" type="slidenum">
              <a:rPr lang="en-US" smtClean="0"/>
              <a:t>‹#›</a:t>
            </a:fld>
            <a:endParaRPr lang="en-US"/>
          </a:p>
        </p:txBody>
      </p:sp>
    </p:spTree>
    <p:extLst>
      <p:ext uri="{BB962C8B-B14F-4D97-AF65-F5344CB8AC3E}">
        <p14:creationId xmlns:p14="http://schemas.microsoft.com/office/powerpoint/2010/main" val="376763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081769-1E65-459C-AC3B-10C737B712B9}" type="datetimeFigureOut">
              <a:rPr lang="en-US" smtClean="0"/>
              <a:t>9/18/2023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D92E49-9013-4F46-9974-E8E38E9E8AE4}" type="slidenum">
              <a:rPr lang="en-US" smtClean="0"/>
              <a:t>‹#›</a:t>
            </a:fld>
            <a:endParaRPr lang="en-US"/>
          </a:p>
        </p:txBody>
      </p:sp>
    </p:spTree>
    <p:extLst>
      <p:ext uri="{BB962C8B-B14F-4D97-AF65-F5344CB8AC3E}">
        <p14:creationId xmlns:p14="http://schemas.microsoft.com/office/powerpoint/2010/main" val="603638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081769-1E65-459C-AC3B-10C737B712B9}" type="datetimeFigureOut">
              <a:rPr lang="en-US" smtClean="0"/>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D92E49-9013-4F46-9974-E8E38E9E8AE4}" type="slidenum">
              <a:rPr lang="en-US" smtClean="0"/>
              <a:t>‹#›</a:t>
            </a:fld>
            <a:endParaRPr lang="en-US"/>
          </a:p>
        </p:txBody>
      </p:sp>
    </p:spTree>
    <p:extLst>
      <p:ext uri="{BB962C8B-B14F-4D97-AF65-F5344CB8AC3E}">
        <p14:creationId xmlns:p14="http://schemas.microsoft.com/office/powerpoint/2010/main" val="4007987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081769-1E65-459C-AC3B-10C737B712B9}" type="datetimeFigureOut">
              <a:rPr lang="en-US" smtClean="0"/>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D92E49-9013-4F46-9974-E8E38E9E8AE4}" type="slidenum">
              <a:rPr lang="en-US" smtClean="0"/>
              <a:t>‹#›</a:t>
            </a:fld>
            <a:endParaRPr lang="en-US"/>
          </a:p>
        </p:txBody>
      </p:sp>
    </p:spTree>
    <p:extLst>
      <p:ext uri="{BB962C8B-B14F-4D97-AF65-F5344CB8AC3E}">
        <p14:creationId xmlns:p14="http://schemas.microsoft.com/office/powerpoint/2010/main" val="1306858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081769-1E65-459C-AC3B-10C737B712B9}" type="datetimeFigureOut">
              <a:rPr lang="en-US" smtClean="0"/>
              <a:t>9/18/2023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D92E49-9013-4F46-9974-E8E38E9E8AE4}" type="slidenum">
              <a:rPr lang="en-US" smtClean="0"/>
              <a:t>‹#›</a:t>
            </a:fld>
            <a:endParaRPr lang="en-US"/>
          </a:p>
        </p:txBody>
      </p:sp>
    </p:spTree>
    <p:extLst>
      <p:ext uri="{BB962C8B-B14F-4D97-AF65-F5344CB8AC3E}">
        <p14:creationId xmlns:p14="http://schemas.microsoft.com/office/powerpoint/2010/main" val="4094494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gif"/><Relationship Id="rId9"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30.jpeg"/><Relationship Id="rId7" Type="http://schemas.openxmlformats.org/officeDocument/2006/relationships/hyperlink" Target="https://www.youtube.com/watch?v=ANjYYXIl_C8" TargetMode="External"/><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hyperlink" Target="https://www.youtube.com/watch?v=aQNixrJUk_o" TargetMode="Externa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hyperlink" Target="https://www.youtube.com/watch?v=UIif0dGWMt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6.jp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jpg"/><Relationship Id="rId4" Type="http://schemas.openxmlformats.org/officeDocument/2006/relationships/hyperlink" Target="https://www.youtube.com/watch?v=bJZxJT1rMyQ"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6--pOHoyTdk" TargetMode="External"/><Relationship Id="rId2" Type="http://schemas.openxmlformats.org/officeDocument/2006/relationships/hyperlink" Target="https://www.youtube.com/watch?v=6aKE_1sGzn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vignette3.wikia.nocookie.net/p__/images/0/00/Chum-01.jpg/revision/latest?cb=20150217155759&amp;path-prefix=protagon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132" y="0"/>
            <a:ext cx="12405132" cy="69331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A3518ED-C13A-7359-1759-5DC3F263DFC1}"/>
              </a:ext>
            </a:extLst>
          </p:cNvPr>
          <p:cNvSpPr txBox="1"/>
          <p:nvPr/>
        </p:nvSpPr>
        <p:spPr>
          <a:xfrm>
            <a:off x="94129" y="5567082"/>
            <a:ext cx="3600666" cy="923330"/>
          </a:xfrm>
          <a:prstGeom prst="rect">
            <a:avLst/>
          </a:prstGeom>
          <a:noFill/>
        </p:spPr>
        <p:txBody>
          <a:bodyPr wrap="none" rtlCol="0">
            <a:spAutoFit/>
          </a:bodyPr>
          <a:lstStyle/>
          <a:p>
            <a:r>
              <a:rPr lang="en-US" sz="5400" dirty="0">
                <a:solidFill>
                  <a:schemeClr val="accent6">
                    <a:lumMod val="75000"/>
                  </a:schemeClr>
                </a:solidFill>
              </a:rPr>
              <a:t>What Class?</a:t>
            </a:r>
          </a:p>
        </p:txBody>
      </p:sp>
    </p:spTree>
    <p:extLst>
      <p:ext uri="{BB962C8B-B14F-4D97-AF65-F5344CB8AC3E}">
        <p14:creationId xmlns:p14="http://schemas.microsoft.com/office/powerpoint/2010/main" val="146235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942" y="114609"/>
            <a:ext cx="8768220" cy="1325563"/>
          </a:xfrm>
        </p:spPr>
        <p:txBody>
          <a:bodyPr>
            <a:normAutofit/>
          </a:bodyPr>
          <a:lstStyle/>
          <a:p>
            <a:pPr algn="ctr"/>
            <a:r>
              <a:rPr lang="en-US" sz="4000" dirty="0">
                <a:latin typeface="+mn-lt"/>
              </a:rPr>
              <a:t>Lineages of Extant </a:t>
            </a:r>
            <a:r>
              <a:rPr lang="en-US" sz="4000" dirty="0" err="1">
                <a:latin typeface="+mn-lt"/>
              </a:rPr>
              <a:t>Chondrichthyes</a:t>
            </a:r>
            <a:endParaRPr lang="en-GB" sz="4000" dirty="0">
              <a:latin typeface="+mn-lt"/>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094"/>
          <a:stretch/>
        </p:blipFill>
        <p:spPr bwMode="auto">
          <a:xfrm>
            <a:off x="1238209" y="1144253"/>
            <a:ext cx="9715581" cy="5599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6316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942" y="89557"/>
            <a:ext cx="4346532" cy="1325563"/>
          </a:xfrm>
        </p:spPr>
        <p:txBody>
          <a:bodyPr>
            <a:normAutofit/>
          </a:bodyPr>
          <a:lstStyle/>
          <a:p>
            <a:pPr algn="ctr"/>
            <a:r>
              <a:rPr lang="en-US" sz="4000" dirty="0" err="1">
                <a:latin typeface="+mn-lt"/>
              </a:rPr>
              <a:t>Superorders</a:t>
            </a:r>
            <a:r>
              <a:rPr lang="en-US" sz="4000" dirty="0">
                <a:latin typeface="+mn-lt"/>
              </a:rPr>
              <a:t> of the </a:t>
            </a:r>
            <a:r>
              <a:rPr lang="en-US" sz="4000" dirty="0" err="1">
                <a:latin typeface="+mn-lt"/>
              </a:rPr>
              <a:t>Neoselachii</a:t>
            </a:r>
            <a:endParaRPr lang="en-GB" sz="4000" dirty="0">
              <a:latin typeface="+mn-lt"/>
            </a:endParaRPr>
          </a:p>
        </p:txBody>
      </p:sp>
      <p:pic>
        <p:nvPicPr>
          <p:cNvPr id="1026" name="Picture 2" descr="http://i.dailymail.co.uk/i/pix/2011/07/21/article-0-0D191D9500000578-532_964x5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8528" y="-20629"/>
            <a:ext cx="3933173" cy="22062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dn1.arkive.org/media/14/14E1441B-479B-4B82-9CE4-8950028838E6/Presentation.Large/Megamouth-shar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1049" y="2436651"/>
            <a:ext cx="3364423" cy="23340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ailhawaii.com/Images/dolphin/cookie-cutter-shark-4.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308" y="3022914"/>
            <a:ext cx="2617339" cy="177446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divetrip.com/photos/manta_ray2013_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0894" y="5038886"/>
            <a:ext cx="3048000" cy="184308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blogthebeach.best-of-st-pete-beach.com/wp-content/uploads/2013/06/stingray_barb_DS.jpg"/>
          <p:cNvPicPr>
            <a:picLocks noChangeAspect="1" noChangeArrowheads="1"/>
          </p:cNvPicPr>
          <p:nvPr/>
        </p:nvPicPr>
        <p:blipFill rotWithShape="1">
          <a:blip r:embed="rId6">
            <a:extLst>
              <a:ext uri="{28A0092B-C50C-407E-A947-70E740481C1C}">
                <a14:useLocalDpi xmlns:a14="http://schemas.microsoft.com/office/drawing/2010/main" val="0"/>
              </a:ext>
            </a:extLst>
          </a:blip>
          <a:srcRect l="5639" t="12103" r="7287" b="7972"/>
          <a:stretch/>
        </p:blipFill>
        <p:spPr bwMode="auto">
          <a:xfrm>
            <a:off x="1960425" y="5115804"/>
            <a:ext cx="3400469" cy="176617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media.2oceansvibe.com/wp-content/uploads/2013/09/stingray-kratie-april-2-2004.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3882356"/>
            <a:ext cx="2084294" cy="299961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nowbrains.com/wp-content/uploads/2015/01/Seapics-GWS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8355" y="1468317"/>
            <a:ext cx="2768904" cy="184737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2.bp.blogspot.com/-tsydCekrzRI/U9fYLEqYsoI/AAAAAAAAA_U/1zuWq8RtpLk/s1600/IMG_5723.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4175" b="5537"/>
          <a:stretch/>
        </p:blipFill>
        <p:spPr bwMode="auto">
          <a:xfrm>
            <a:off x="3122669" y="1415120"/>
            <a:ext cx="3048000" cy="1453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814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942" y="114609"/>
            <a:ext cx="8768220" cy="1325563"/>
          </a:xfrm>
        </p:spPr>
        <p:txBody>
          <a:bodyPr>
            <a:normAutofit/>
          </a:bodyPr>
          <a:lstStyle/>
          <a:p>
            <a:pPr algn="ctr"/>
            <a:r>
              <a:rPr lang="en-US" sz="4000" dirty="0">
                <a:latin typeface="+mn-lt"/>
              </a:rPr>
              <a:t>Shark Characteristics: Skin</a:t>
            </a:r>
            <a:endParaRPr lang="en-GB" sz="4000" dirty="0">
              <a:latin typeface="+mn-lt"/>
            </a:endParaRPr>
          </a:p>
        </p:txBody>
      </p:sp>
      <p:sp>
        <p:nvSpPr>
          <p:cNvPr id="3" name="Content Placeholder 2"/>
          <p:cNvSpPr>
            <a:spLocks noGrp="1"/>
          </p:cNvSpPr>
          <p:nvPr>
            <p:ph idx="1"/>
          </p:nvPr>
        </p:nvSpPr>
        <p:spPr>
          <a:xfrm>
            <a:off x="2152653" y="1550053"/>
            <a:ext cx="7939151" cy="624140"/>
          </a:xfrm>
        </p:spPr>
        <p:txBody>
          <a:bodyPr>
            <a:normAutofit/>
          </a:bodyPr>
          <a:lstStyle/>
          <a:p>
            <a:pPr marL="0" indent="0">
              <a:buNone/>
            </a:pPr>
            <a:r>
              <a:rPr lang="en-US" b="1" dirty="0">
                <a:solidFill>
                  <a:schemeClr val="accent6">
                    <a:lumMod val="75000"/>
                  </a:schemeClr>
                </a:solidFill>
              </a:rPr>
              <a:t>Do sharks have scales?</a:t>
            </a:r>
          </a:p>
        </p:txBody>
      </p:sp>
      <p:pic>
        <p:nvPicPr>
          <p:cNvPr id="2050" name="Picture 2" descr="http://videos.revision3.com/revision3/images/shows/dnews/0495/dnews--0495--dnews-495-shark-skin--large.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0093" y="2174199"/>
            <a:ext cx="8179496" cy="46009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cdn.c.photoshelter.com/img-get/I0000Hx8c3k5tG7I/s/880/880/AH-Dogfish-Shark-Skin-SEM-Close-Up-Detail-2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349" y="2383542"/>
            <a:ext cx="4840247" cy="418227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savalli.us/BIO370/Anatomy/AnatomyImages/SharkSkinCSLabel.jpg"/>
          <p:cNvPicPr>
            <a:picLocks noChangeAspect="1" noChangeArrowheads="1"/>
          </p:cNvPicPr>
          <p:nvPr/>
        </p:nvPicPr>
        <p:blipFill rotWithShape="1">
          <a:blip r:embed="rId4">
            <a:extLst>
              <a:ext uri="{28A0092B-C50C-407E-A947-70E740481C1C}">
                <a14:useLocalDpi xmlns:a14="http://schemas.microsoft.com/office/drawing/2010/main" val="0"/>
              </a:ext>
            </a:extLst>
          </a:blip>
          <a:srcRect r="20977"/>
          <a:stretch/>
        </p:blipFill>
        <p:spPr bwMode="auto">
          <a:xfrm>
            <a:off x="6659672" y="2885536"/>
            <a:ext cx="3845490" cy="3178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1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0"/>
                                        </p:tgtEl>
                                      </p:cBhvr>
                                    </p:animEffect>
                                    <p:set>
                                      <p:cBhvr>
                                        <p:cTn id="7" dur="1" fill="hold">
                                          <p:stCondLst>
                                            <p:cond delay="499"/>
                                          </p:stCondLst>
                                        </p:cTn>
                                        <p:tgtEl>
                                          <p:spTgt spid="205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500"/>
                                        <p:tgtEl>
                                          <p:spTgt spid="2052"/>
                                        </p:tgtEl>
                                      </p:cBhvr>
                                    </p:animEffect>
                                  </p:childTnLst>
                                </p:cTn>
                              </p:par>
                              <p:par>
                                <p:cTn id="11" presetID="10" presetClass="entr" presetSubtype="0" fill="hold" nodeType="with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fade">
                                      <p:cBhvr>
                                        <p:cTn id="13"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835" y="114609"/>
            <a:ext cx="10209327" cy="1325563"/>
          </a:xfrm>
        </p:spPr>
        <p:txBody>
          <a:bodyPr>
            <a:normAutofit/>
          </a:bodyPr>
          <a:lstStyle/>
          <a:p>
            <a:pPr algn="ctr"/>
            <a:r>
              <a:rPr lang="en-US" sz="4000" dirty="0">
                <a:latin typeface="+mn-lt"/>
              </a:rPr>
              <a:t>Shark Characteristics: Jaws, Teeth, Feeding</a:t>
            </a:r>
            <a:endParaRPr lang="en-GB" sz="4000" dirty="0">
              <a:latin typeface="+mn-lt"/>
            </a:endParaRPr>
          </a:p>
        </p:txBody>
      </p:sp>
      <p:pic>
        <p:nvPicPr>
          <p:cNvPr id="3074" name="Picture 2" descr="http://images.fineartamerica.com/images-medium-large-5/great-white-shark-lunging-out-of-the-ocean-with-mouth-open-showing-teeth-brandon-co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387" y="1250610"/>
            <a:ext cx="3735059" cy="560739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lowcountrygeologic.com/Portals/0/Product/20130618%2003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955" b="5613"/>
          <a:stretch/>
        </p:blipFill>
        <p:spPr bwMode="auto">
          <a:xfrm>
            <a:off x="5057471" y="1298578"/>
            <a:ext cx="2392200" cy="330706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boneclones.com/images/store-product/product-413-main-original-141503975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185" t="8899" r="18133" b="12524"/>
          <a:stretch/>
        </p:blipFill>
        <p:spPr bwMode="auto">
          <a:xfrm>
            <a:off x="6982263" y="3935729"/>
            <a:ext cx="2392200" cy="286183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shellszidonauruguay.net/img/productos/store/1123_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8240" y="1508515"/>
            <a:ext cx="3281015" cy="2460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202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812" y="0"/>
            <a:ext cx="8768220" cy="1325563"/>
          </a:xfrm>
        </p:spPr>
        <p:txBody>
          <a:bodyPr>
            <a:normAutofit/>
          </a:bodyPr>
          <a:lstStyle/>
          <a:p>
            <a:pPr algn="ctr"/>
            <a:r>
              <a:rPr lang="en-US" sz="4000" dirty="0">
                <a:latin typeface="+mn-lt"/>
              </a:rPr>
              <a:t>Shark Characteristics: Predation</a:t>
            </a:r>
            <a:endParaRPr lang="en-GB" sz="4000" dirty="0">
              <a:latin typeface="+mn-lt"/>
            </a:endParaRPr>
          </a:p>
        </p:txBody>
      </p:sp>
      <p:pic>
        <p:nvPicPr>
          <p:cNvPr id="4098" name="Picture 2" descr="https://c1.staticflickr.com/9/8336/8379778682_2f82269736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15" y="1153905"/>
            <a:ext cx="5105357" cy="340623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i878.photobucket.com/albums/ab342/rainwalker_51/Sharkgl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3621" y="4881157"/>
            <a:ext cx="5308830" cy="193148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i.ytimg.com/vi/trDYQBuSVZY/maxresdefaul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329"/>
          <a:stretch/>
        </p:blipFill>
        <p:spPr bwMode="auto">
          <a:xfrm>
            <a:off x="4291304" y="4815085"/>
            <a:ext cx="2561573" cy="198274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6D85719-8282-405D-8221-6EBB4D43A2AB}"/>
              </a:ext>
            </a:extLst>
          </p:cNvPr>
          <p:cNvSpPr txBox="1"/>
          <p:nvPr/>
        </p:nvSpPr>
        <p:spPr>
          <a:xfrm>
            <a:off x="9729881" y="3835408"/>
            <a:ext cx="2191180" cy="923330"/>
          </a:xfrm>
          <a:prstGeom prst="rect">
            <a:avLst/>
          </a:prstGeom>
          <a:noFill/>
        </p:spPr>
        <p:txBody>
          <a:bodyPr wrap="square">
            <a:spAutoFit/>
          </a:bodyPr>
          <a:lstStyle/>
          <a:p>
            <a:r>
              <a:rPr lang="en-US" dirty="0">
                <a:hlinkClick r:id="rId5"/>
              </a:rPr>
              <a:t>https://www.youtube.com/watch?v=aQNixrJUk_o</a:t>
            </a:r>
            <a:r>
              <a:rPr lang="en-US" dirty="0"/>
              <a:t> </a:t>
            </a:r>
          </a:p>
        </p:txBody>
      </p:sp>
      <p:pic>
        <p:nvPicPr>
          <p:cNvPr id="4" name="Picture 3" descr="A close-up of a shark&#10;&#10;Description automatically generated">
            <a:extLst>
              <a:ext uri="{FF2B5EF4-FFF2-40B4-BE49-F238E27FC236}">
                <a16:creationId xmlns:a16="http://schemas.microsoft.com/office/drawing/2014/main" id="{8CB601C2-BD50-3008-4222-FBC416F73F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5169" y="1220345"/>
            <a:ext cx="4234740" cy="2492644"/>
          </a:xfrm>
          <a:prstGeom prst="rect">
            <a:avLst/>
          </a:prstGeom>
        </p:spPr>
      </p:pic>
      <p:sp>
        <p:nvSpPr>
          <p:cNvPr id="6" name="TextBox 5">
            <a:extLst>
              <a:ext uri="{FF2B5EF4-FFF2-40B4-BE49-F238E27FC236}">
                <a16:creationId xmlns:a16="http://schemas.microsoft.com/office/drawing/2014/main" id="{4EC201D5-AC77-C558-7156-9891E6677077}"/>
              </a:ext>
            </a:extLst>
          </p:cNvPr>
          <p:cNvSpPr txBox="1"/>
          <p:nvPr/>
        </p:nvSpPr>
        <p:spPr>
          <a:xfrm>
            <a:off x="318671" y="5037075"/>
            <a:ext cx="1334620" cy="1477328"/>
          </a:xfrm>
          <a:prstGeom prst="rect">
            <a:avLst/>
          </a:prstGeom>
          <a:noFill/>
        </p:spPr>
        <p:txBody>
          <a:bodyPr wrap="square">
            <a:spAutoFit/>
          </a:bodyPr>
          <a:lstStyle/>
          <a:p>
            <a:r>
              <a:rPr lang="en-US" dirty="0">
                <a:hlinkClick r:id="rId7"/>
              </a:rPr>
              <a:t>https://www.youtube.com/watch?v=ANjYYXIl_C8</a:t>
            </a:r>
            <a:r>
              <a:rPr lang="en-US" dirty="0"/>
              <a:t> </a:t>
            </a:r>
          </a:p>
        </p:txBody>
      </p:sp>
      <p:pic>
        <p:nvPicPr>
          <p:cNvPr id="8" name="Picture 7" descr="A shark swimming in the water&#10;&#10;Description automatically generated">
            <a:extLst>
              <a:ext uri="{FF2B5EF4-FFF2-40B4-BE49-F238E27FC236}">
                <a16:creationId xmlns:a16="http://schemas.microsoft.com/office/drawing/2014/main" id="{CC956BCC-D7F8-05DA-3D19-7EDC5660706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53291" y="4980592"/>
            <a:ext cx="2522317" cy="1656321"/>
          </a:xfrm>
          <a:prstGeom prst="rect">
            <a:avLst/>
          </a:prstGeom>
        </p:spPr>
      </p:pic>
    </p:spTree>
    <p:extLst>
      <p:ext uri="{BB962C8B-B14F-4D97-AF65-F5344CB8AC3E}">
        <p14:creationId xmlns:p14="http://schemas.microsoft.com/office/powerpoint/2010/main" val="2980662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942" y="114609"/>
            <a:ext cx="8768220" cy="1325563"/>
          </a:xfrm>
        </p:spPr>
        <p:txBody>
          <a:bodyPr>
            <a:normAutofit/>
          </a:bodyPr>
          <a:lstStyle/>
          <a:p>
            <a:pPr algn="ctr"/>
            <a:r>
              <a:rPr lang="en-US" sz="4000" dirty="0">
                <a:latin typeface="+mn-lt"/>
              </a:rPr>
              <a:t>Shark Characteristics: Reproduction</a:t>
            </a:r>
            <a:endParaRPr lang="en-GB" sz="4000" dirty="0">
              <a:latin typeface="+mn-lt"/>
            </a:endParaRPr>
          </a:p>
        </p:txBody>
      </p:sp>
      <p:pic>
        <p:nvPicPr>
          <p:cNvPr id="5124" name="Picture 4" descr="http://i.ytimg.com/vi/vIp8rGmYkYI/maxresdefaul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5584" y="4173516"/>
            <a:ext cx="4772416" cy="268448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netstorage.discovery.com/feeds/brightcove/asset-stills/dsc/124212745659912838501201197_Shark_Mating.jpg"/>
          <p:cNvPicPr>
            <a:picLocks noChangeAspect="1" noChangeArrowheads="1"/>
          </p:cNvPicPr>
          <p:nvPr/>
        </p:nvPicPr>
        <p:blipFill rotWithShape="1">
          <a:blip r:embed="rId3">
            <a:extLst>
              <a:ext uri="{28A0092B-C50C-407E-A947-70E740481C1C}">
                <a14:useLocalDpi xmlns:a14="http://schemas.microsoft.com/office/drawing/2010/main" val="0"/>
              </a:ext>
            </a:extLst>
          </a:blip>
          <a:srcRect t="9438" b="11528"/>
          <a:stretch/>
        </p:blipFill>
        <p:spPr bwMode="auto">
          <a:xfrm>
            <a:off x="524435" y="4477911"/>
            <a:ext cx="5195787" cy="2309877"/>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www.drhajar.org/English/images/stories/shark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76662"/>
            <a:ext cx="4353795" cy="3250834"/>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i.ytimg.com/vi/VnDcGlyjWug/hqdefaul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7991" y="1176662"/>
            <a:ext cx="3795387" cy="2846541"/>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cdn.c.photoshelter.com/img-get2/I0000zDOPkvfN91U/fit=1000x750/mating-whitespotted-bamboo-sharks-chiloscyllium-plagiosum-japan-201405-029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5523" y="1251818"/>
            <a:ext cx="4266479" cy="2846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430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previews.123rf.com/images/nataliyatarat/nataliyatarat0909/nataliyatarat090900023/5505932-Fish-skate-on-white-background-Stock-Ph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4940" y="1254690"/>
            <a:ext cx="4428951" cy="254664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bioweb.uwlax.edu/bio203/s2009/long_nico/ss%20home%20ho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0" y="3686174"/>
            <a:ext cx="4762500" cy="31718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42966" y="3039844"/>
            <a:ext cx="2862197" cy="646331"/>
          </a:xfrm>
          <a:prstGeom prst="rect">
            <a:avLst/>
          </a:prstGeom>
        </p:spPr>
        <p:txBody>
          <a:bodyPr wrap="square">
            <a:spAutoFit/>
          </a:bodyPr>
          <a:lstStyle/>
          <a:p>
            <a:r>
              <a:rPr lang="en-GB" dirty="0">
                <a:hlinkClick r:id="rId4"/>
              </a:rPr>
              <a:t>https://www.youtube.com/watch?v=UIif0dGWMt0</a:t>
            </a:r>
            <a:r>
              <a:rPr lang="en-GB" dirty="0"/>
              <a:t> </a:t>
            </a:r>
          </a:p>
        </p:txBody>
      </p:sp>
      <p:sp>
        <p:nvSpPr>
          <p:cNvPr id="4" name="TextBox 3"/>
          <p:cNvSpPr txBox="1"/>
          <p:nvPr/>
        </p:nvSpPr>
        <p:spPr>
          <a:xfrm>
            <a:off x="7269429" y="439898"/>
            <a:ext cx="4643193" cy="2000548"/>
          </a:xfrm>
          <a:prstGeom prst="rect">
            <a:avLst/>
          </a:prstGeom>
          <a:noFill/>
        </p:spPr>
        <p:txBody>
          <a:bodyPr wrap="square" rtlCol="0">
            <a:spAutoFit/>
          </a:bodyPr>
          <a:lstStyle/>
          <a:p>
            <a:r>
              <a:rPr lang="en-US" sz="2800" u="sng" dirty="0"/>
              <a:t>Body Form</a:t>
            </a:r>
          </a:p>
          <a:p>
            <a:pPr marL="285750" indent="-285750">
              <a:buFont typeface="Arial" panose="020B0604020202020204" pitchFamily="34" charset="0"/>
              <a:buChar char="•"/>
            </a:pPr>
            <a:r>
              <a:rPr lang="en-US" sz="2400" dirty="0"/>
              <a:t>Dorsoventrally flat</a:t>
            </a:r>
          </a:p>
          <a:p>
            <a:pPr marL="285750" indent="-285750">
              <a:buFont typeface="Arial" panose="020B0604020202020204" pitchFamily="34" charset="0"/>
              <a:buChar char="•"/>
            </a:pPr>
            <a:r>
              <a:rPr lang="en-US" sz="2400" dirty="0"/>
              <a:t>Huge pectoral fins</a:t>
            </a:r>
          </a:p>
          <a:p>
            <a:pPr marL="285750" indent="-285750">
              <a:buFont typeface="Arial" panose="020B0604020202020204" pitchFamily="34" charset="0"/>
              <a:buChar char="•"/>
            </a:pPr>
            <a:r>
              <a:rPr lang="en-US" sz="2400" dirty="0"/>
              <a:t>Swimming</a:t>
            </a:r>
          </a:p>
          <a:p>
            <a:pPr marL="285750" indent="-285750">
              <a:buFont typeface="Arial" panose="020B0604020202020204" pitchFamily="34" charset="0"/>
              <a:buChar char="•"/>
            </a:pPr>
            <a:r>
              <a:rPr lang="en-US" sz="2400" dirty="0"/>
              <a:t>Lack typical scale pattern</a:t>
            </a:r>
            <a:endParaRPr lang="en-GB" sz="2400" dirty="0"/>
          </a:p>
        </p:txBody>
      </p:sp>
      <p:pic>
        <p:nvPicPr>
          <p:cNvPr id="2050" name="Picture 2" descr="Image result for stingray bar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9814" y="3907466"/>
            <a:ext cx="3934047" cy="29505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42047" y="114609"/>
            <a:ext cx="6257395" cy="1325563"/>
          </a:xfrm>
        </p:spPr>
        <p:txBody>
          <a:bodyPr>
            <a:normAutofit/>
          </a:bodyPr>
          <a:lstStyle/>
          <a:p>
            <a:pPr algn="ctr"/>
            <a:r>
              <a:rPr lang="en-US" sz="4000" dirty="0" err="1">
                <a:latin typeface="+mn-lt"/>
              </a:rPr>
              <a:t>Batoidea</a:t>
            </a:r>
            <a:r>
              <a:rPr lang="en-US" sz="4000" dirty="0">
                <a:latin typeface="+mn-lt"/>
              </a:rPr>
              <a:t>: Skates and Rays</a:t>
            </a:r>
            <a:endParaRPr lang="en-GB" sz="4000" dirty="0">
              <a:latin typeface="+mn-lt"/>
            </a:endParaRPr>
          </a:p>
        </p:txBody>
      </p:sp>
      <p:sp>
        <p:nvSpPr>
          <p:cNvPr id="5" name="TextBox 4">
            <a:extLst>
              <a:ext uri="{FF2B5EF4-FFF2-40B4-BE49-F238E27FC236}">
                <a16:creationId xmlns:a16="http://schemas.microsoft.com/office/drawing/2014/main" id="{DF1C11F6-5059-404E-8A45-FC35DE797FDE}"/>
              </a:ext>
            </a:extLst>
          </p:cNvPr>
          <p:cNvSpPr txBox="1"/>
          <p:nvPr/>
        </p:nvSpPr>
        <p:spPr>
          <a:xfrm>
            <a:off x="356884" y="2634800"/>
            <a:ext cx="3934047" cy="830997"/>
          </a:xfrm>
          <a:prstGeom prst="rect">
            <a:avLst/>
          </a:prstGeom>
          <a:noFill/>
        </p:spPr>
        <p:txBody>
          <a:bodyPr wrap="square" rtlCol="0">
            <a:spAutoFit/>
          </a:bodyPr>
          <a:lstStyle/>
          <a:p>
            <a:r>
              <a:rPr lang="en-US" sz="2400" dirty="0">
                <a:solidFill>
                  <a:schemeClr val="accent6">
                    <a:lumMod val="75000"/>
                  </a:schemeClr>
                </a:solidFill>
              </a:rPr>
              <a:t>What’s the difference between skates and rays?</a:t>
            </a:r>
          </a:p>
        </p:txBody>
      </p:sp>
    </p:spTree>
    <p:extLst>
      <p:ext uri="{BB962C8B-B14F-4D97-AF65-F5344CB8AC3E}">
        <p14:creationId xmlns:p14="http://schemas.microsoft.com/office/powerpoint/2010/main" val="2926315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942" y="114609"/>
            <a:ext cx="8768220" cy="1325563"/>
          </a:xfrm>
        </p:spPr>
        <p:txBody>
          <a:bodyPr>
            <a:normAutofit/>
          </a:bodyPr>
          <a:lstStyle/>
          <a:p>
            <a:pPr algn="ctr"/>
            <a:r>
              <a:rPr lang="en-US" sz="4000" dirty="0" err="1">
                <a:latin typeface="+mn-lt"/>
              </a:rPr>
              <a:t>Batoidea</a:t>
            </a:r>
            <a:r>
              <a:rPr lang="en-US" sz="4000" dirty="0">
                <a:latin typeface="+mn-lt"/>
              </a:rPr>
              <a:t>: Feeding and Reproduction</a:t>
            </a:r>
            <a:endParaRPr lang="en-GB" sz="4000" dirty="0">
              <a:latin typeface="+mn-lt"/>
            </a:endParaRPr>
          </a:p>
        </p:txBody>
      </p:sp>
      <p:pic>
        <p:nvPicPr>
          <p:cNvPr id="7170" name="Picture 2" descr="http://www.potamotrygon.de/gallery/0109-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8879" y="1164640"/>
            <a:ext cx="5014437" cy="334012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data:image/jpeg;base64,/9j/4AAQSkZJRgABAQAAAQABAAD/2wCEAAkGBxQTEhUUExQWFRUVGBgYGBcYGBccGhoYGBcWHBwYHBgdHCggGB8lGxgdITEhJikrLi4uHB8zODMsNygtLisBCgoKDg0OGhAQGiwkHyQsLCwsLCwsLCwsLCwsLCwsLCwsLCwsLCwsLCwsLCwsLCwsLCwsLCwsLCwsLCwsLCwsLP/AABEIAMcA/gMBIgACEQEDEQH/xAAcAAABBQEBAQAAAAAAAAAAAAAEAQIDBQYABwj/xAA+EAABAgMGAwcDAwMDAwUBAAABAhEAAyEEEjFBUWFxgZEFBiKhscHwE9HhBzLxFEJyFSNSYoKSM1NjorIk/8QAGQEAAwEBAQAAAAAAAAAAAAAAAAECAwQF/8QAJxEBAQACAQMBCAMAAAAAAAAAAAECESESMUEDEyJRYZGx0fAEcaH/2gAMAwEAAhEDEQA/APQ1qoQMTj94jlJ6GIwuu2A4e+Hx4nUnbMV3+2HwRxNDl5aCGk865aV+cofMLVJZnLmlNIEVaST/ALab25wqDlj6RUwuXZOWcndONy2BclohVa3UyE3jQvk+ozp03h0rs9SqzFPoHwD0GnOpg+TKCaAAfeNJhjO/Kfey+U/0BKsClkKml87owrjsOnOLCWkIokADQeu+EKotTTD50hHr6xdtqscJj2ddxJhTh5whLYNj1wiNRyeh9NPWFpW0uL7HLXbWEBHzc4cdo596YcPmPWGoS1BTH5tDS6YovdwfHXRtqQrU1o3HFg/lDFMACM6cw1TvR23h97ACpYM2DbfMoYPSHoPeFSN9R5xEuZTGu2W74BoegXQ2f4x4wBOGB1Ians8CWuacBmwG+kSJOPX45cnyiFct3+59YKEUmY/GvGsEg05V3OBPzWBZKWDGjO445tvBALJfUOBxby/MKByjUDOrAcRXkc45Ragx/HnU+UIAcTi9B0pvnzh/0nw/uzOOUAVdv7TuWizWcB1zypbD+yVKQpRW2brCUgbnSLFRzL5xjO66v6vtG2W8VlyWskguWYC8tT5u4/8AONmEVqaaDWuJ4+YhaPZUZ4jfgPOsRg48q6Aw9VA2TF4iVtw5NBo9ng111+dOkcujfNeteEMlqoeVNqw5Rphj8cQ4QK2WZ/Gl9xhT7wEA+DNr7dYtgcnxPVoBtkm6bw/acdnz4Rh6/o+0m53+/wC+Bhn0X5fvP5QZkcK/MI4I/mOvZ/CIQTI8t2LS4APEQBT5pyEQG1lVJYvENUuwYvQfdsYWXYnLrVeOAGQy5dBBctLBhSPZmOM+bg1nl34+4aXYHN6YXL8sacDXKLKTLSkMAwp6Q1qeUKPMYw7bV44zHs5v4hCXVTn80hSPvzz9YWaNMXY74ewghmKNdfmcLua5Qju1dDl6cIQHSn34xSTLVaBcSzKBUkJrRRJoCQ7NieESSySGZjtXn8aMd3o7ImWeZ/qViHjkgqn2fBE5DMpQA/ZMCH8QDluug7v9uSbZITPs5dCnBSWvIUGdChqHGxDEUgCwvcSXc144aRzHi+mGGMK2eHqQ0KSzgYt/HPOAOQKl8acj8PlDVAMdHcHWuNfmDYQ2YvwuDQ58boprtD3ypSnDGgGf8wA5K2BowxPzEl4ZPLHQEUf5/EcRSpxPz0hgQMscal8dfTlCB6T5emkcpTsRVw5NauTEIo2ZxrwegyESKVRzhljV6Aal3EAMViSA54aAMw0zhyWz8RJcnLGlenSGpSSXPTbBo5Us5cQ/EU1z/GcAKqZyPDqw5jyjOfqP2+bJYVqSbq5ry0VqxAvq2ZL8CpMaEprSu56t8ePNe+Mz+r7asdkNZcsy7wOp/wB1YI/wSkQBte6HZBstis8iqVXApZ/+SY6l0zAduQi6IZNA2nRoe1bxqTifbYbQij/EMIgp8S5c4BhTaGguRv5wglnAYV49cmaELYY8vjwgUADxYs//ANtYBX2mj+o/piD9QSvq1AulAUEnOhvKFCIKODHAvy0jKSpxV23Myu2Qiv8AnZiaDjAGrSa766VDesSgZQ2UkAcD6/nGIxMdxgB544nKGFXbEXFMKpJodMQ0QvXHzi0nyrwIOBx20MVcyVc8KjhgS7ERyfyfQ6vfxnPn8r9LPo929vH4aVKa8OHSFVT5n89o44P84REC7/A/2jpB6VVf5h94eC1dsNYjS5+/lEM+1/TF5X/ps6l/+2RgVf8ASRQn+07Fw9JGZ7e+MNQC771+3WBuzLYmbJQtOC03wxBAy/cOGGOLwSpT/MNTARZiW11PGGAY0x6QimJ1u7Uxr5wyXShr0HtSmdTAEpXzOQyPL5nHkHayJvYlv+tZxestpdX0nASoP4pbD9pQS6FNgQK1j100zwYFhrlqNa4xmu/nZAtNimm665KTOllnLoBKkvleS44tjBAu+x+2JVplJnyVvLVSrBQVmhQ/tXk3SkFXCp6s70GYrQn+I+euy1GRaZS0LUlJWguCQm/igqGCg7Y5Ex71Y7cJsqWtBpMSbwH9rUUCcjeBTyMB2aHKUHcVGA5kvwqKQwBn3+fOUSrS+GHuc4az5YHy+awE4p8/RhDDp9oRU0PdDFga8SD6ZnSEKX835QAqjsCTm3x2pCSxeLkuGYVwbPi3zGFmJcAU3OLDDDcvUw687AYBm04sMYVOHN8H5wcQxS+jc6+kdez9dx0ERgEnYF9HOsIyhQObDAfZvmUeU9kzAvvOsnKZaQOKLMtPkAekesoFRx94+fpva06y9qLtE6WBOlz1LmIDAG8DeSDWikKpjiIuJfQZXqfg3hoL8cOWsB2C1pnS0TJZSoFIPhUld1RDlJukgEYHnBRWXgI4HLTPT7wihy/n0yhzBscvgw0hhmOaaiu2/wAyhgwpCqNoH4GPPu79rv8AbM9Q/wDZtDNmBOkJGOwEa7t/tASbNOmvdKUkI/zX4UAam8oRhv02lg2u0KOKJCQNfFMc9RLx4RPk/D0RFSRtEa1+IhqepEdMUzgDDE0/dvEE7X19WhGLKyRvrCKlpP7mbeBUTcaPXLHIPVhSsTXuPKHsrFjMXnk9PR2+YQiRdGur7aCOUpxwNeekKQ6WwpWuNKQoqk+pR8MGGJLnTeOSgBJFCCC71BSaMddP5hELAALUGWb8P4hyNSMnxpUmj/KcYZMFZrSOx7ULPMJ/061KUuRMNRZ5r+KWT/xdq4Bwf+Ub+9XBtvfp6xWd6Oxk2uzqkqa8TelFTUUxIpkD+0jQnOMT3I70GzEWO1koCfDKmK/tOH0ZhODF7qjwOUPZaek6jJvKvvEKlV3zpQYNEq+FKF9Xw+cYEXNY/K5eX2hU4LJDauH23jI/qZ2wqz2Bapailc5SZSVAl/G5W1KeAKrRnjSic/8A0jfPliY8j/VbtU2m2Iskp1JkfuYUM5X7uSQAH1KoCZ/6d6zSzmBd4XcD0aNb3J70KlfudaFUmoH7gRT6iNS2Kf7hgxFaO02UIl3ckgcznGfslrMpeNCfhaF/S/lX0dZ+0EzUJXKVfl1uqBoQ2e+oxFRlCrAHM+uHlHknYPegWaYFgvKWXnStSwF9IyWABXMBjkR6bKtQmJStBvpULwWP2kap1OWDCHvaLNJ0zauBiHrv/BgpHHDP8N8beBJKWcUxcmlc6k/KROlYPDIeVeMI9Hioo4STkwJagemGkOKWGhLtXPDiYVB0fIE7/M4Vahjpnri5bTDnEqIJQzw3wptnCr0ww+NlhCgnVnpuSfnKGqSOJ+e8OFTSuj8Pt8MeD/qlTtSfuJR6ykR7upPllx21aPA/1MSsdp2m+AHKChsPp/TSEHjdFd3i0xn7JMVLVelqUhQ/uQpST1SQY1tg79W6WB//AEKWBlMCV9SRePWMdKckCLSxWRSmpSnQ+nOIt0vTd2b9TZ4H+7JlrGqLyD6q00gmd+q0oIYWaZeAoBMTd4PdBMYqahIl1Z3I1+VijnY0wgmVFxjZ95O+SrYqXKly/pyU3ZigpV5S1AOkEijAkHiNoN/TBEw2yesXvoiXcUr+0zLyChL5kAqPA7x55JIBBj139MJbWILDqvzpqinJ0kJf/wAUgY9IqfFNbBnrR8eH5geYurB39OtBh58ImJ8s6NwGvL3geesD55+cFKG3mFIcJnCBlL38odKG/wBzEqaJCMRkdWZmyHQtHKXgztjxDHpTnCv4roq5Naf2gU4fflDQMfw3HrFESWmtKsxdt94UKd28SmZ8gW82p1hi6m6PwMKPng0Pllq5abfiAOCgw3qDX083zjzXvxZkTZ866khSCgLcUKzLSq8BmGKeYVHpRwJwYUavQRQ95OzUzGmgELF1CmD3kKIHibNJLg5eJ8YVOPNLL21apKRLlTVSyhRUEguliSaJXeAbaLWx987Ul70mXNyvOqXxcBweAbKAO1bKAXJa6SCc3HpESUuAoEgZvE9Sulf23vXNmSLqEGzTlOFKCgu4j/46Cqg3iUBdbMxkP6yRZkqEqq1YqNScXc77QP25brvglltd4EsPYpX45hIScGxgm73Lchq+3FF3QFOCA5IAfYY9YrhONd9hnxi1/wBNeiBUqZzlE47vG7jXhGkmmdyU6SoCjmNH3T75rsirqnVIUfGivhc1mI3zKcFcaxDK7LlC7eWampcABm+8U1vkJTMIFUvkX84Dl298lWkKAIUClTFJB/cFMbztmGo9ILC6Za1rn6xge6PadyUiUTeTd/2ySXAFVI08LuNjtGvk2oGuwr9oyyrTGLZK+P3iVKhs5DedQ/LziuRNfPrBElfHHgwbjSJlVYMxNPy2YjlEYDDEmnQZYaQxKqDd9dYYuawfMZdY0jOnjb/lUk5l6knINHhH6mkqt65jumYlN2uSPBycJvNvHs/atv8Apy1zDQAYYFSsmzx1j5/7x2i/aFVdjU75gbCg5RaPJexJCVTBeqHwjSTlXEpApiABRxm4Go1ik7uIZRVoMd4Ot6iDiCahxXNqcs4izdVvSHtGepQqXZ2L7Es5qcKeWcUZU/tFhb1G6EipURrk/LrFZnXnBobcoR6d+k/a6foTrOpQdC76E/8AQsAKYZsoV/yjzJampBfZKlXgUEpUmqVAsQRmDFSix7jNtpOeBrXbM48oFXaIoeyu3Uz0JyXcdSciXYlOof1EWMtbxNqpB0s5mJkz9vnWIEJfc/PeJQnn09TATTfu+Z+/WJUlw+g9Mojlq6eg/EcDdN2lT0ADxROAch/5D+USEZak+tc/jQy9plWJbm+Hu/zrAEA8T/8AEBw1aVoIF7W8MpagNAWAolwDwTmWyg9bUfA/w35iG1C9LKWqtJSRxzJyhk8h7zTLk5QJpewfJXwwk1AupAy/mKzv7NUJzLDKHhI2FHOr47QH/WFQkkHBLKGRIJB9IzkXbwmlWW9NLh2eC7TbkIoPEW1o+hMB2uYoJdKqHr1iitlpyEXGdW3+tXP2pS/pFda+05i8VGK29D5VYoJEqJI4vzwfpDpySMc4klARLbx4QdoAP7v9qXAAf7DeHBiFNvdJLagR6b2danDO7Zvrm7b7x4rJWxjX92O8AQRLmE4gIOoJ/aTscHyjHPFthXqMhbwdLUfnLLKKOyWl2OXpttFlIn6UH8dcIylXViFHM/BwhSdnJZgIYmcDtgPmpgTteaUyZxSfH9OYU6uEEvsBSvCNsWWTzH9Ru+H1lmz2Y+BBKVTB/crMI2GF7OraxhLHIvKuwbIsngSQzFD+kSdmyCJ2v8PGm0WaXNgs9xDb+0R9pLIUCCxSzcmI5wRb5126Gyr0ipt1ofaJkCDtByHNXJ0FS5w0gBRaCJyyz6QCVQwapUWfYa/91O8VRg7sxbLSdIYbfsqSlMws4upb/wAy54/sEaKzzOXr+IznZ85yo6hIp/3feLSStoxt5aycNDJm+fznBKdywinss7+Xizlr9/OLnKbGqSKff5n94fPDilSBzqPI5ddIjJ6U+b1iWUr8+dIpJ1kU7XmcOGB8IOe5514RMg4cKbtk3D5qIUl6UHkDXbfH7wTKIxzOAz/GEOEYR4qNmSdNBoP4iOfQUBOQ3cgOOfpBE1FMqZb1PNnwgeeqpFXJzOGAcnqYA8s/Wzshv6e0JGIMqYQ+IDoJ4i+OQjCdjTWBByqnjpHvnefspFqs82zr/uTQg/sWnxIVxBApo4jxVfYa5CVBZF9Cv2jXMPn+RE5KiKyFwUncjZ4ou0ZV1Z4xYqnAGjuc/bbGE7VlXkXxzhxNUYghJaBoIQl4qkLs5ejPBFuT4IjkIIIfOkE2pLgwEp0msWnZKQolJAN4EB9coq5qWPCLuy3UWRc8EX0LQAnPF3ETY0lazu9bvC2lGd8CR7ekaWy2yMN2MgpvaKWpQ/xVUeUaSyTI5+1beGokWgnclmA2+YPBoAuKBrfBBGLgggvwGQ0EUVjmZks3D0+8WUkkilHxNCcTi9BSNsWWTyHtnsw2KcJKi4Z0LIbwqemmIy8oSyt9VJBpeLN/gY9P719gJtdnIZ5stKjKJ1AV4ScfE1N2OseJ2O2lLERek7aDtmswAYCvrWKi0YtEptalVNDtod8+cRTCCAYCDWo0aBFQTPOEQQGakQVJFaQyXLi17Jst5VYVp6W/YpN5QOSUHzV94v5cVHZ1l8SpgLErI2KQLo83LxcoEc+d3k1xnAmUposbPOpFckROgQ8aLHoCEE4kkkYZcW4UhyVipfQ7Cla67DOGmrjLOur0J9tobfGO2GTv86RuxEg1rROBfE6HbA9Ic7PwFd9oHM3AnmK7NTLnEkpSi9KYCupqSfzDJKMxmquBwz4AkHjEaw+AZ+ruK8vaHlITQanqMGBoQ9XMMSXZI0vHVwc8TV+kAdPNSBiGxwFBVhXi8Zrvd3Y/q0KKClM2oBVRKmGBIFDQeJjzApppiQXyqDzG3UREtzlnU7HE7Hb0gD5otKVS5ikLSUqSSCDiCCxB3BEH2MXgoaj4Ysv1UsYR2hNWlrs0IWKg1uJSoEDAul2OsZyyW1SQQKOPaABJqGMWHZxTjiYEUhWJFDCSKKG8MlnaSSQYlUqoJzjkS6RWzVG82hg2JBXaNlau0RWAXiEXkpBUCSr9oAxflB89ZID4MzRXzJN0+8Ttemo7MnJV+0uA1dm/Bi+sy4xHZ/aEuSEfuJUSFGjJDkpYZ1US+kbKQplqRUFLPi1RiIwyx1Wsu13ZlRcWaY4p5/aKOyoi5saqhqAGvL7xeKMhXaNr+jJmzCT4ELXXO6gnWuQ0ctWPnaVhwj2b9TLUZdgZOM2YhJ/xAUr/APQSOfGPG0iNEQfY1AuDtE9oVQgYKIPTD1MBSRjWJDOdhCUHtMRy0wTNS76ijbvhESEVxg2Wj5Yi67HLF8cIq1pwphB3ZMxj6RJyNT2eP9tH+I9Hg+WIG7MR/tI4NTQEgQciVGGuW3gqBD5hWGuBO95/aOSiJ5cVCrb33PTq0Jex4ecNmEUGOXT3hUqZXEv5x0MRKGGOeWifckxIlyquWWQOvxzWB1UZ3NRo5JoANMfjQ4KJGTgHgMWbNqc9sIZJwt8d36j3h0k1VgMLzU3Z3oPlIgQkgDFywpjWl58Q2xygO19v2WUpSFz5YWjw/SveJwMLgdWmWe8BaR94Lb9CzrmJUAQGQAAStZwQlKsXc1PGPH+3O89rKpg/qpl4llCWohIFQwamYcjhlBfb3eudOJmTgCopZKAUlCEsReSHclQOPHQNm+z+zZlpmpl2dCpiyPE1EAnE3mZCBh4jrjSM7zWsmorlS7xAAda1AAYqUpXqST5xBNkqlqUhaShaSxSoMoEZEGoj23u73YFlsc5KkpmTlypv1FJd1MgqTLSWcBwDRnNdhY9u9lyrdZLpCSZsqWpE5gSCQFJWCBg5qAcHjSM7eXh1kVeF1XKJUpSks3POJZvZq7PNVLmBloLKzDitDmGII4wk/wAS5ba/mFsaELVQNt7xXpSLzxNaVUPCIpaCpKSGc4B65YjFI3OO8MeRFrJAASHOMO+hdTeUbwxIFd9KBsecF2Pskr/fXgSAIv7F2YEtQCI6ovVYabLZjik1G4+GN/2EkmWFO4UxSWY3bqWfU0NdGim7f7Eui8geFVW/4rOI2CmfiDrFz3Hm37OE/wB0pRQeBF5J6eH/ALYLzCndorHKLt0+0WclH2HzKIJErKLJAcbs3nETJVjzf9Ve0yuaizAv9MX1N/yWKDklusYK43KNd3ms1+12uaSwTNKcv7UJA6gCM52Z2bNtEwSpKCtZqWwA1Uo0SNzFy7TpHbkgLZwRdQPDrdAbc0ja91e4kwFE+1D6aUqStMkh1KYuL+SUu3hqSNI1vc7uHLspTNmkTp4DgsbqDn9NOJIp4zWtAI0lplhql6VPv8wg7Qd68A7YsVy1TZZwE1Y5FZI8iIdY+x1TbxlA3QSxUcT/AMRSujxvO1O5/wBa2zJyy0pQSWBqpV0Bj/xFMouEWFKQwDACgyAGURlnxwvHH4vMpFn8IxzFdRiG40hLBZyq6Bi7U5/aL/tyzKlWipdEwEppgpySHzoT03it7LtP0pjteYk6voOeEOE2vZkhpUv/AAR1uhwYLEmHyJd0BJyAHMCJCIjyoMpOkOSmJ0ynw+ZRN/TtWKkK1eoVV9KnbH8+UdMWKNW6Q/CuJiOQHTXAvmaHT3jkqAd6JBfiADXXAGNGaVBvFzUJUboyzSS2ZeleOdBO8HaBkpQmWsidOXcQkJClK2chkVL3iCz8IyvbPfoSPBI+nNULxUo3rrO40fFzhhFz3NkT5xNutSkFS0NKlp/sSTU1/aSBgNS+NFvfEPWuad2p3YmzllU61zrtAJclRSP3HIpuuxAfROcVs/8ATWSQFJmzEKLvfV9QqqGJa5dzwJwGsbkqpjg/4PEfeI0JckNR8OZ9aV+wiumF1VirF+m8r6gXPnrnhJYICboIdV0KJUosCcA2ca+x9nS5CLkqWiWNEJADh6k4qO8G5Dct85Q0ANTLDfL5y1gkkK20wEBt6/GxihtMudZ3MpImSA5SgUmIvEky0h2KQSSkZBTYCL1ROQ14O2HCBJ7/AI3pUwUR5r33t0u0FExISkoeWoVC8AUuDk16sYyfRSdlfiNd+pMmZfRN+kLsvCYCSVBwSFhmSNMc4ylrUFJvJzHwRMqkf9KZswoFAnHnlGo7N7ISkCkD93bOFJv6kvxYH3jVWKTVojLK26XjJJs2y2ICC/6cN7xYyrHQEfNIKk2CtdcejQaLarl2ULSUqDhTpVlwI014xl+yLObNb5ko1TNSW3Ujxgjigq+CPR5Nhu8cfMUPKKXvt2IooFok0myCFPndAvAkZsaEaKMGOxRsmocZ5wShFC35fTpA3YtoRPlInSqIX+4ZpWl0qRyPWhi1RKp1fofaJ6VdTz/v72GmXLn2lK1lU6YgFDC6l0XSXxfwPzIi5/TXu8LPZROU/wBS0JRMUP8AigX/AKaRo4U6tztEnfLspcyUEmY0lVok/UQUgqAUQhV1ZUAEsXYg1JbFo1iZbAp0oOAo3zKNZ2Z3uim2m7tnT3OkCz5r0GBeulMNxBFrkOeZ4XtekA/SOB3+ze8RlauRCtNaYuX4mpHCOTJFPLnSCVSejD1+wh6JeWH84xMh7ZPv3YR/TpXgZcxLH/J0q9usUfdfuuub9K1G79P6oIQXdaEP4gcB4wGGYBOj6r9QZY/06c7gn6QlihUqZ9VBSkAkPUVZyA9IvrFY0ypUuSkMmWlKB/2pFT0jWThntTzpJBpUMTy3iI75xfT5IZ9Pgbm4gGdZnGlf5iLFbQI+ctYmSCcKbn0b3iAJZid+sEIVoH3fr7RUKrIy2GOLNxpWOmZMNcfMQ4FJY4j5vRjA8yZ4gHwx4sz8DFoV0nsGy/UE8ykmYCGU5AF0MDcBu+WQi9TObCprz6xX3sgGDOANonlGtHJy3/iCHRow5/BtCk1OYZvzvESS/wBt9OkThJJ+Y6dYaSuxYl/R9oRRdzVw7b+1ftHLT1yaHLFR86bwAMtmIFWq2Y588ognJod29qCC1JpSmTtyzHlEE1HhAfjyBidGqLdZBMSqWoBQKWUDgUkN5xju8fdNKZV6zoAKHJSkUUnMgajHcAx6HMluEnMYjcGj+vIREgZUrnpX5WEbx3uvOuzVy3ooBaeILFuRB5R6J2LJvGM13r7vqkLE+Qml6+lIwCq3pbZJUHbnoI0vdmaFpSpJcLAI1Y+4w6wrOVb4aayyQw2z2HrBK0DlSgxdwMchEcgM1GwYRKD03OJp+Gh0tGK100wPw8cRBYAo9XAcM7g050x2hqlscaUrrwGgiOWk1GAIFM3fDg3RzCNhJMlXZvaS5EtJXZraAtKBUy5gUxUDmBns1aCNz9PM11GWbtrSI12NBnCYQb6Za5KTkkLUkqpmTdT5wSBRuo3D4eXnDvJTgHbrGibLMuYHSWBAdyEqBfaoaCEnBg2J4NiBweHITnnlvn7PHTKsB8+N5QjKlIONTm2VMssa84imygeOH5hyVN89uXrDilw/8Pi/vDINdbiPnt5w5KH/AG8id/T8RKWNDpjpjX5WGXWfTPY/H6QtGCn9lypk2VNmSwqZKvfTUXN1RZyBg9KE1GUFrDY8Txf7w7j+Mj6eUNSQcMn8gWMURhSSNBSp1r7PA85AckPzw48/vBlygKzwGWWWeERTHJJbIlttINEAnSnLHj1DM3zCIwm7R/4g2Yl+YFetW5eYiMpBoQ+eLH5+INGHl2hipNcXD4k8CKQ7BL50gJRdyDU56HD04wbZ1OKUBL1yOkT6eftMZl9U9PRen6FQTgMfhgixFm0414ebPECUMWxxFdTmfTlE9ny0z5HzrFgRIS2lDRs9oLSfnB6/N4HljDUVD7Ze/HjEsmY4cD245xRJCBeB+OIZOPqacMo6T+3iKHVnjpwqG4/POAIlH18xCJwrTPnCvoM+hNerOYku0cmgJBPUwgFWmr4B68cX3Lj48dMlPyLtwdxEs7MF8OBp6OS2kNG+OmlPn2hGhtNkTNSpKv2qSBTIgghQ4FukYbu1es9onWc/2KVMQP8ApdpgHMhXBUejKTrV8RrrTSMp3gsC02uTaJchS0ggzpgUKICVJW0oeKYSggHQpHEAaawzwoV/PPrBQluK0B4a4fn8RV2FaVC/KWmYlyAtJoWOR2NH2g+RPyJw8q4ekStIJdTSpo9dKDWHykVOmu1IlVXgP56jCEQKEZgOeGPpD0SBQqTh8OUOSNXd/nlCjXrDruennAEaw4YbPwo/KGISPbn78IlWr7tw9WiNQxOmXX7+UAItLvk46a8WMIk/ffhtUw5AeOI6+4hAihnmPeEmECmOFMgwrDZ0wJfUlm5+j+kIvej47UFIYRzUVL1OT6P+DThHSjV4dML4UBqH3rd8/SH3WD8Pf5zggRrxbRqDR8PfnHKDk54sMhxPXrDDmNGw3duVD0h6z7+f4hkiKf5ywAYDg3QxEZbwQs0Pyor7Q0gcqQwqbmQ4fgV11h0pZvBJreIpkDiDjHR0cf8AGus9fFfrz3d/AaoPXEg3ecSIzzIf+R6R0dHYzPQrCpzI4B2h1+nH3+PCx0AFS0sA+IfzMMXUnFm8xl5R0dDIhTnsD0Yj1h6XNPPbM+8dHQAMpQbg4OLvoCeMOUhwDhX8NHR0TVRIFZZhyN2pDy9H0emv8+8LHRJlUSaZmvPHOA1S24CvU/zHR0KnBCJzAc25wakMnlTYM/tCR0VCqFBoGwy+dY5P8bP/ABHR0BGg5DL4Y6WnM4Y+mUdHQzLMNQwzGPvrgYgCyzakP1+4AGwjo6FQYzcT7ufOObAnAx0dACyZdWNAMeORw1YQq11+YZiOjoZI5pwbLP5yhilNhTP7+8JHQByE1bSnA0iRK8+NW8usdHQw/9k="/>
          <p:cNvSpPr>
            <a:spLocks noChangeAspect="1" noChangeArrowheads="1"/>
          </p:cNvSpPr>
          <p:nvPr/>
        </p:nvSpPr>
        <p:spPr bwMode="auto">
          <a:xfrm>
            <a:off x="1679575" y="-1423988"/>
            <a:ext cx="3810000" cy="2981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data:image/jpeg;base64,/9j/4AAQSkZJRgABAQAAAQABAAD/2wCEAAkGBxQTEhUUExQWFRUVGBgYGBcYGBccGhoYGBcWHBwYHBgdHCggGB8lGxgdITEhJikrLi4uHB8zODMsNygtLisBCgoKDg0OGhAQGiwkHyQsLCwsLCwsLCwsLCwsLCwsLCwsLCwsLCwsLCwsLCwsLCwsLCwsLCwsLCwsLCwsLCwsLP/AABEIAMcA/gMBIgACEQEDEQH/xAAcAAABBQEBAQAAAAAAAAAAAAAEAQIDBQYABwj/xAA+EAABAgMGAwcDAwMDAwUBAAABAhEAAyEEEjFBUWFxgZEFBiKhscHwE9HhBzLxFEJyFSNSYoKSM1NjorIk/8QAGQEAAwEBAQAAAAAAAAAAAAAAAAECAwQF/8QAJxEBAQACAQMBCAMAAAAAAAAAAAECESESMUEDEyJRYZGx0fAEcaH/2gAMAwEAAhEDEQA/APQ1qoQMTj94jlJ6GIwuu2A4e+Hx4nUnbMV3+2HwRxNDl5aCGk865aV+cofMLVJZnLmlNIEVaST/ALab25wqDlj6RUwuXZOWcndONy2BclohVa3UyE3jQvk+ozp03h0rs9SqzFPoHwD0GnOpg+TKCaAAfeNJhjO/Kfey+U/0BKsClkKml87owrjsOnOLCWkIokADQeu+EKotTTD50hHr6xdtqscJj2ddxJhTh5whLYNj1wiNRyeh9NPWFpW0uL7HLXbWEBHzc4cdo596YcPmPWGoS1BTH5tDS6YovdwfHXRtqQrU1o3HFg/lDFMACM6cw1TvR23h97ACpYM2DbfMoYPSHoPeFSN9R5xEuZTGu2W74BoegXQ2f4x4wBOGB1Ians8CWuacBmwG+kSJOPX45cnyiFct3+59YKEUmY/GvGsEg05V3OBPzWBZKWDGjO445tvBALJfUOBxby/MKByjUDOrAcRXkc45Ragx/HnU+UIAcTi9B0pvnzh/0nw/uzOOUAVdv7TuWizWcB1zypbD+yVKQpRW2brCUgbnSLFRzL5xjO66v6vtG2W8VlyWskguWYC8tT5u4/8AONmEVqaaDWuJ4+YhaPZUZ4jfgPOsRg48q6Aw9VA2TF4iVtw5NBo9ng111+dOkcujfNeteEMlqoeVNqw5Rphj8cQ4QK2WZ/Gl9xhT7wEA+DNr7dYtgcnxPVoBtkm6bw/acdnz4Rh6/o+0m53+/wC+Bhn0X5fvP5QZkcK/MI4I/mOvZ/CIQTI8t2LS4APEQBT5pyEQG1lVJYvENUuwYvQfdsYWXYnLrVeOAGQy5dBBctLBhSPZmOM+bg1nl34+4aXYHN6YXL8sacDXKLKTLSkMAwp6Q1qeUKPMYw7bV44zHs5v4hCXVTn80hSPvzz9YWaNMXY74ewghmKNdfmcLua5Qju1dDl6cIQHSn34xSTLVaBcSzKBUkJrRRJoCQ7NieESSySGZjtXn8aMd3o7ImWeZ/qViHjkgqn2fBE5DMpQA/ZMCH8QDluug7v9uSbZITPs5dCnBSWvIUGdChqHGxDEUgCwvcSXc144aRzHi+mGGMK2eHqQ0KSzgYt/HPOAOQKl8acj8PlDVAMdHcHWuNfmDYQ2YvwuDQ58boprtD3ypSnDGgGf8wA5K2BowxPzEl4ZPLHQEUf5/EcRSpxPz0hgQMscal8dfTlCB6T5emkcpTsRVw5NauTEIo2ZxrwegyESKVRzhljV6Aal3EAMViSA54aAMw0zhyWz8RJcnLGlenSGpSSXPTbBo5Us5cQ/EU1z/GcAKqZyPDqw5jyjOfqP2+bJYVqSbq5ry0VqxAvq2ZL8CpMaEprSu56t8ePNe+Mz+r7asdkNZcsy7wOp/wB1YI/wSkQBte6HZBstis8iqVXApZ/+SY6l0zAduQi6IZNA2nRoe1bxqTifbYbQij/EMIgp8S5c4BhTaGguRv5wglnAYV49cmaELYY8vjwgUADxYs//ANtYBX2mj+o/piD9QSvq1AulAUEnOhvKFCIKODHAvy0jKSpxV23Myu2Qiv8AnZiaDjAGrSa766VDesSgZQ2UkAcD6/nGIxMdxgB544nKGFXbEXFMKpJodMQ0QvXHzi0nyrwIOBx20MVcyVc8KjhgS7ERyfyfQ6vfxnPn8r9LPo929vH4aVKa8OHSFVT5n89o44P84REC7/A/2jpB6VVf5h94eC1dsNYjS5+/lEM+1/TF5X/ps6l/+2RgVf8ASRQn+07Fw9JGZ7e+MNQC771+3WBuzLYmbJQtOC03wxBAy/cOGGOLwSpT/MNTARZiW11PGGAY0x6QimJ1u7Uxr5wyXShr0HtSmdTAEpXzOQyPL5nHkHayJvYlv+tZxestpdX0nASoP4pbD9pQS6FNgQK1j100zwYFhrlqNa4xmu/nZAtNimm665KTOllnLoBKkvleS44tjBAu+x+2JVplJnyVvLVSrBQVmhQ/tXk3SkFXCp6s70GYrQn+I+euy1GRaZS0LUlJWguCQm/igqGCg7Y5Ex71Y7cJsqWtBpMSbwH9rUUCcjeBTyMB2aHKUHcVGA5kvwqKQwBn3+fOUSrS+GHuc4az5YHy+awE4p8/RhDDp9oRU0PdDFga8SD6ZnSEKX835QAqjsCTm3x2pCSxeLkuGYVwbPi3zGFmJcAU3OLDDDcvUw687AYBm04sMYVOHN8H5wcQxS+jc6+kdez9dx0ERgEnYF9HOsIyhQObDAfZvmUeU9kzAvvOsnKZaQOKLMtPkAekesoFRx94+fpva06y9qLtE6WBOlz1LmIDAG8DeSDWikKpjiIuJfQZXqfg3hoL8cOWsB2C1pnS0TJZSoFIPhUld1RDlJukgEYHnBRWXgI4HLTPT7wihy/n0yhzBscvgw0hhmOaaiu2/wAyhgwpCqNoH4GPPu79rv8AbM9Q/wDZtDNmBOkJGOwEa7t/tASbNOmvdKUkI/zX4UAam8oRhv02lg2u0KOKJCQNfFMc9RLx4RPk/D0RFSRtEa1+IhqepEdMUzgDDE0/dvEE7X19WhGLKyRvrCKlpP7mbeBUTcaPXLHIPVhSsTXuPKHsrFjMXnk9PR2+YQiRdGur7aCOUpxwNeekKQ6WwpWuNKQoqk+pR8MGGJLnTeOSgBJFCCC71BSaMddP5hELAALUGWb8P4hyNSMnxpUmj/KcYZMFZrSOx7ULPMJ/061KUuRMNRZ5r+KWT/xdq4Bwf+Ub+9XBtvfp6xWd6Oxk2uzqkqa8TelFTUUxIpkD+0jQnOMT3I70GzEWO1koCfDKmK/tOH0ZhODF7qjwOUPZaek6jJvKvvEKlV3zpQYNEq+FKF9Xw+cYEXNY/K5eX2hU4LJDauH23jI/qZ2wqz2Bapailc5SZSVAl/G5W1KeAKrRnjSic/8A0jfPliY8j/VbtU2m2Iskp1JkfuYUM5X7uSQAH1KoCZ/6d6zSzmBd4XcD0aNb3J70KlfudaFUmoH7gRT6iNS2Kf7hgxFaO02UIl3ckgcznGfslrMpeNCfhaF/S/lX0dZ+0EzUJXKVfl1uqBoQ2e+oxFRlCrAHM+uHlHknYPegWaYFgvKWXnStSwF9IyWABXMBjkR6bKtQmJStBvpULwWP2kap1OWDCHvaLNJ0zauBiHrv/BgpHHDP8N8beBJKWcUxcmlc6k/KROlYPDIeVeMI9Hioo4STkwJagemGkOKWGhLtXPDiYVB0fIE7/M4Vahjpnri5bTDnEqIJQzw3wptnCr0ww+NlhCgnVnpuSfnKGqSOJ+e8OFTSuj8Pt8MeD/qlTtSfuJR6ykR7upPllx21aPA/1MSsdp2m+AHKChsPp/TSEHjdFd3i0xn7JMVLVelqUhQ/uQpST1SQY1tg79W6WB//AEKWBlMCV9SRePWMdKckCLSxWRSmpSnQ+nOIt0vTd2b9TZ4H+7JlrGqLyD6q00gmd+q0oIYWaZeAoBMTd4PdBMYqahIl1Z3I1+VijnY0wgmVFxjZ95O+SrYqXKly/pyU3ZigpV5S1AOkEijAkHiNoN/TBEw2yesXvoiXcUr+0zLyChL5kAqPA7x55JIBBj139MJbWILDqvzpqinJ0kJf/wAUgY9IqfFNbBnrR8eH5geYurB39OtBh58ImJ8s6NwGvL3geesD55+cFKG3mFIcJnCBlL38odKG/wBzEqaJCMRkdWZmyHQtHKXgztjxDHpTnCv4roq5Naf2gU4fflDQMfw3HrFESWmtKsxdt94UKd28SmZ8gW82p1hi6m6PwMKPng0Pllq5abfiAOCgw3qDX083zjzXvxZkTZ866khSCgLcUKzLSq8BmGKeYVHpRwJwYUavQRQ95OzUzGmgELF1CmD3kKIHibNJLg5eJ8YVOPNLL21apKRLlTVSyhRUEguliSaJXeAbaLWx987Ul70mXNyvOqXxcBweAbKAO1bKAXJa6SCc3HpESUuAoEgZvE9Sulf23vXNmSLqEGzTlOFKCgu4j/46Cqg3iUBdbMxkP6yRZkqEqq1YqNScXc77QP25brvglltd4EsPYpX45hIScGxgm73Lchq+3FF3QFOCA5IAfYY9YrhONd9hnxi1/wBNeiBUqZzlE47vG7jXhGkmmdyU6SoCjmNH3T75rsirqnVIUfGivhc1mI3zKcFcaxDK7LlC7eWampcABm+8U1vkJTMIFUvkX84Dl298lWkKAIUClTFJB/cFMbztmGo9ILC6Za1rn6xge6PadyUiUTeTd/2ySXAFVI08LuNjtGvk2oGuwr9oyyrTGLZK+P3iVKhs5DedQ/LziuRNfPrBElfHHgwbjSJlVYMxNPy2YjlEYDDEmnQZYaQxKqDd9dYYuawfMZdY0jOnjb/lUk5l6knINHhH6mkqt65jumYlN2uSPBycJvNvHs/atv8Apy1zDQAYYFSsmzx1j5/7x2i/aFVdjU75gbCg5RaPJexJCVTBeqHwjSTlXEpApiABRxm4Go1ik7uIZRVoMd4Ot6iDiCahxXNqcs4izdVvSHtGepQqXZ2L7Es5qcKeWcUZU/tFhb1G6EipURrk/LrFZnXnBobcoR6d+k/a6foTrOpQdC76E/8AQsAKYZsoV/yjzJampBfZKlXgUEpUmqVAsQRmDFSix7jNtpOeBrXbM48oFXaIoeyu3Uz0JyXcdSciXYlOof1EWMtbxNqpB0s5mJkz9vnWIEJfc/PeJQnn09TATTfu+Z+/WJUlw+g9Mojlq6eg/EcDdN2lT0ADxROAch/5D+USEZak+tc/jQy9plWJbm+Hu/zrAEA8T/8AEBw1aVoIF7W8MpagNAWAolwDwTmWyg9bUfA/w35iG1C9LKWqtJSRxzJyhk8h7zTLk5QJpewfJXwwk1AupAy/mKzv7NUJzLDKHhI2FHOr47QH/WFQkkHBLKGRIJB9IzkXbwmlWW9NLh2eC7TbkIoPEW1o+hMB2uYoJdKqHr1iitlpyEXGdW3+tXP2pS/pFda+05i8VGK29D5VYoJEqJI4vzwfpDpySMc4klARLbx4QdoAP7v9qXAAf7DeHBiFNvdJLagR6b2danDO7Zvrm7b7x4rJWxjX92O8AQRLmE4gIOoJ/aTscHyjHPFthXqMhbwdLUfnLLKKOyWl2OXpttFlIn6UH8dcIylXViFHM/BwhSdnJZgIYmcDtgPmpgTteaUyZxSfH9OYU6uEEvsBSvCNsWWTzH9Ru+H1lmz2Y+BBKVTB/crMI2GF7OraxhLHIvKuwbIsngSQzFD+kSdmyCJ2v8PGm0WaXNgs9xDb+0R9pLIUCCxSzcmI5wRb5126Gyr0ipt1ofaJkCDtByHNXJ0FS5w0gBRaCJyyz6QCVQwapUWfYa/91O8VRg7sxbLSdIYbfsqSlMws4upb/wAy54/sEaKzzOXr+IznZ85yo6hIp/3feLSStoxt5aycNDJm+fznBKdywinss7+Xizlr9/OLnKbGqSKff5n94fPDilSBzqPI5ddIjJ6U+b1iWUr8+dIpJ1kU7XmcOGB8IOe5514RMg4cKbtk3D5qIUl6UHkDXbfH7wTKIxzOAz/GEOEYR4qNmSdNBoP4iOfQUBOQ3cgOOfpBE1FMqZb1PNnwgeeqpFXJzOGAcnqYA8s/Wzshv6e0JGIMqYQ+IDoJ4i+OQjCdjTWBByqnjpHvnefspFqs82zr/uTQg/sWnxIVxBApo4jxVfYa5CVBZF9Cv2jXMPn+RE5KiKyFwUncjZ4ou0ZV1Z4xYqnAGjuc/bbGE7VlXkXxzhxNUYghJaBoIQl4qkLs5ejPBFuT4IjkIIIfOkE2pLgwEp0msWnZKQolJAN4EB9coq5qWPCLuy3UWRc8EX0LQAnPF3ETY0lazu9bvC2lGd8CR7ekaWy2yMN2MgpvaKWpQ/xVUeUaSyTI5+1beGokWgnclmA2+YPBoAuKBrfBBGLgggvwGQ0EUVjmZks3D0+8WUkkilHxNCcTi9BSNsWWTyHtnsw2KcJKi4Z0LIbwqemmIy8oSyt9VJBpeLN/gY9P719gJtdnIZ5stKjKJ1AV4ScfE1N2OseJ2O2lLERek7aDtmswAYCvrWKi0YtEptalVNDtod8+cRTCCAYCDWo0aBFQTPOEQQGakQVJFaQyXLi17Jst5VYVp6W/YpN5QOSUHzV94v5cVHZ1l8SpgLErI2KQLo83LxcoEc+d3k1xnAmUposbPOpFckROgQ8aLHoCEE4kkkYZcW4UhyVipfQ7Cla67DOGmrjLOur0J9tobfGO2GTv86RuxEg1rROBfE6HbA9Ic7PwFd9oHM3AnmK7NTLnEkpSi9KYCupqSfzDJKMxmquBwz4AkHjEaw+AZ+ruK8vaHlITQanqMGBoQ9XMMSXZI0vHVwc8TV+kAdPNSBiGxwFBVhXi8Zrvd3Y/q0KKClM2oBVRKmGBIFDQeJjzApppiQXyqDzG3UREtzlnU7HE7Hb0gD5otKVS5ikLSUqSSCDiCCxB3BEH2MXgoaj4Ysv1UsYR2hNWlrs0IWKg1uJSoEDAul2OsZyyW1SQQKOPaABJqGMWHZxTjiYEUhWJFDCSKKG8MlnaSSQYlUqoJzjkS6RWzVG82hg2JBXaNlau0RWAXiEXkpBUCSr9oAxflB89ZID4MzRXzJN0+8Ttemo7MnJV+0uA1dm/Bi+sy4xHZ/aEuSEfuJUSFGjJDkpYZ1US+kbKQplqRUFLPi1RiIwyx1Wsu13ZlRcWaY4p5/aKOyoi5saqhqAGvL7xeKMhXaNr+jJmzCT4ELXXO6gnWuQ0ctWPnaVhwj2b9TLUZdgZOM2YhJ/xAUr/APQSOfGPG0iNEQfY1AuDtE9oVQgYKIPTD1MBSRjWJDOdhCUHtMRy0wTNS76ijbvhESEVxg2Wj5Yi67HLF8cIq1pwphB3ZMxj6RJyNT2eP9tH+I9Hg+WIG7MR/tI4NTQEgQciVGGuW3gqBD5hWGuBO95/aOSiJ5cVCrb33PTq0Jex4ecNmEUGOXT3hUqZXEv5x0MRKGGOeWifckxIlyquWWQOvxzWB1UZ3NRo5JoANMfjQ4KJGTgHgMWbNqc9sIZJwt8d36j3h0k1VgMLzU3Z3oPlIgQkgDFywpjWl58Q2xygO19v2WUpSFz5YWjw/SveJwMLgdWmWe8BaR94Lb9CzrmJUAQGQAAStZwQlKsXc1PGPH+3O89rKpg/qpl4llCWohIFQwamYcjhlBfb3eudOJmTgCopZKAUlCEsReSHclQOPHQNm+z+zZlpmpl2dCpiyPE1EAnE3mZCBh4jrjSM7zWsmorlS7xAAda1AAYqUpXqST5xBNkqlqUhaShaSxSoMoEZEGoj23u73YFlsc5KkpmTlypv1FJd1MgqTLSWcBwDRnNdhY9u9lyrdZLpCSZsqWpE5gSCQFJWCBg5qAcHjSM7eXh1kVeF1XKJUpSks3POJZvZq7PNVLmBloLKzDitDmGII4wk/wAS5ba/mFsaELVQNt7xXpSLzxNaVUPCIpaCpKSGc4B65YjFI3OO8MeRFrJAASHOMO+hdTeUbwxIFd9KBsecF2Pskr/fXgSAIv7F2YEtQCI6ovVYabLZjik1G4+GN/2EkmWFO4UxSWY3bqWfU0NdGim7f7Eui8geFVW/4rOI2CmfiDrFz3Hm37OE/wB0pRQeBF5J6eH/ALYLzCndorHKLt0+0WclH2HzKIJErKLJAcbs3nETJVjzf9Ve0yuaizAv9MX1N/yWKDklusYK43KNd3ms1+12uaSwTNKcv7UJA6gCM52Z2bNtEwSpKCtZqWwA1Uo0SNzFy7TpHbkgLZwRdQPDrdAbc0ja91e4kwFE+1D6aUqStMkh1KYuL+SUu3hqSNI1vc7uHLspTNmkTp4DgsbqDn9NOJIp4zWtAI0lplhql6VPv8wg7Qd68A7YsVy1TZZwE1Y5FZI8iIdY+x1TbxlA3QSxUcT/AMRSujxvO1O5/wBa2zJyy0pQSWBqpV0Bj/xFMouEWFKQwDACgyAGURlnxwvHH4vMpFn8IxzFdRiG40hLBZyq6Bi7U5/aL/tyzKlWipdEwEppgpySHzoT03it7LtP0pjteYk6voOeEOE2vZkhpUv/AAR1uhwYLEmHyJd0BJyAHMCJCIjyoMpOkOSmJ0ynw+ZRN/TtWKkK1eoVV9KnbH8+UdMWKNW6Q/CuJiOQHTXAvmaHT3jkqAd6JBfiADXXAGNGaVBvFzUJUboyzSS2ZeleOdBO8HaBkpQmWsidOXcQkJClK2chkVL3iCz8IyvbPfoSPBI+nNULxUo3rrO40fFzhhFz3NkT5xNutSkFS0NKlp/sSTU1/aSBgNS+NFvfEPWuad2p3YmzllU61zrtAJclRSP3HIpuuxAfROcVs/8ATWSQFJmzEKLvfV9QqqGJa5dzwJwGsbkqpjg/4PEfeI0JckNR8OZ9aV+wiumF1VirF+m8r6gXPnrnhJYICboIdV0KJUosCcA2ca+x9nS5CLkqWiWNEJADh6k4qO8G5Dct85Q0ANTLDfL5y1gkkK20wEBt6/GxihtMudZ3MpImSA5SgUmIvEky0h2KQSSkZBTYCL1ROQ14O2HCBJ7/AI3pUwUR5r33t0u0FExISkoeWoVC8AUuDk16sYyfRSdlfiNd+pMmZfRN+kLsvCYCSVBwSFhmSNMc4ylrUFJvJzHwRMqkf9KZswoFAnHnlGo7N7ISkCkD93bOFJv6kvxYH3jVWKTVojLK26XjJJs2y2ICC/6cN7xYyrHQEfNIKk2CtdcejQaLarl2ULSUqDhTpVlwI014xl+yLObNb5ko1TNSW3Ujxgjigq+CPR5Nhu8cfMUPKKXvt2IooFok0myCFPndAvAkZsaEaKMGOxRsmocZ5wShFC35fTpA3YtoRPlInSqIX+4ZpWl0qRyPWhi1RKp1fofaJ6VdTz/v72GmXLn2lK1lU6YgFDC6l0XSXxfwPzIi5/TXu8LPZROU/wBS0JRMUP8AigX/AKaRo4U6tztEnfLspcyUEmY0lVok/UQUgqAUQhV1ZUAEsXYg1JbFo1iZbAp0oOAo3zKNZ2Z3uim2m7tnT3OkCz5r0GBeulMNxBFrkOeZ4XtekA/SOB3+ze8RlauRCtNaYuX4mpHCOTJFPLnSCVSejD1+wh6JeWH84xMh7ZPv3YR/TpXgZcxLH/J0q9usUfdfuuub9K1G79P6oIQXdaEP4gcB4wGGYBOj6r9QZY/06c7gn6QlihUqZ9VBSkAkPUVZyA9IvrFY0ypUuSkMmWlKB/2pFT0jWThntTzpJBpUMTy3iI75xfT5IZ9Pgbm4gGdZnGlf5iLFbQI+ctYmSCcKbn0b3iAJZid+sEIVoH3fr7RUKrIy2GOLNxpWOmZMNcfMQ4FJY4j5vRjA8yZ4gHwx4sz8DFoV0nsGy/UE8ykmYCGU5AF0MDcBu+WQi9TObCprz6xX3sgGDOANonlGtHJy3/iCHRow5/BtCk1OYZvzvESS/wBt9OkThJJ+Y6dYaSuxYl/R9oRRdzVw7b+1ftHLT1yaHLFR86bwAMtmIFWq2Y588ognJod29qCC1JpSmTtyzHlEE1HhAfjyBidGqLdZBMSqWoBQKWUDgUkN5xju8fdNKZV6zoAKHJSkUUnMgajHcAx6HMluEnMYjcGj+vIREgZUrnpX5WEbx3uvOuzVy3ooBaeILFuRB5R6J2LJvGM13r7vqkLE+Qml6+lIwCq3pbZJUHbnoI0vdmaFpSpJcLAI1Y+4w6wrOVb4aayyQw2z2HrBK0DlSgxdwMchEcgM1GwYRKD03OJp+Gh0tGK100wPw8cRBYAo9XAcM7g050x2hqlscaUrrwGgiOWk1GAIFM3fDg3RzCNhJMlXZvaS5EtJXZraAtKBUy5gUxUDmBns1aCNz9PM11GWbtrSI12NBnCYQb6Za5KTkkLUkqpmTdT5wSBRuo3D4eXnDvJTgHbrGibLMuYHSWBAdyEqBfaoaCEnBg2J4NiBweHITnnlvn7PHTKsB8+N5QjKlIONTm2VMssa84imygeOH5hyVN89uXrDilw/8Pi/vDINdbiPnt5w5KH/AG8id/T8RKWNDpjpjX5WGXWfTPY/H6QtGCn9lypk2VNmSwqZKvfTUXN1RZyBg9KE1GUFrDY8Txf7w7j+Mj6eUNSQcMn8gWMURhSSNBSp1r7PA85AckPzw48/vBlygKzwGWWWeERTHJJbIlttINEAnSnLHj1DM3zCIwm7R/4g2Yl+YFetW5eYiMpBoQ+eLH5+INGHl2hipNcXD4k8CKQ7BL50gJRdyDU56HD04wbZ1OKUBL1yOkT6eftMZl9U9PRen6FQTgMfhgixFm0414ebPECUMWxxFdTmfTlE9ny0z5HzrFgRIS2lDRs9oLSfnB6/N4HljDUVD7Ze/HjEsmY4cD245xRJCBeB+OIZOPqacMo6T+3iKHVnjpwqG4/POAIlH18xCJwrTPnCvoM+hNerOYku0cmgJBPUwgFWmr4B68cX3Lj48dMlPyLtwdxEs7MF8OBp6OS2kNG+OmlPn2hGhtNkTNSpKv2qSBTIgghQ4FukYbu1es9onWc/2KVMQP8ApdpgHMhXBUejKTrV8RrrTSMp3gsC02uTaJchS0ggzpgUKICVJW0oeKYSggHQpHEAaawzwoV/PPrBQluK0B4a4fn8RV2FaVC/KWmYlyAtJoWOR2NH2g+RPyJw8q4ekStIJdTSpo9dKDWHykVOmu1IlVXgP56jCEQKEZgOeGPpD0SBQqTh8OUOSNXd/nlCjXrDruennAEaw4YbPwo/KGISPbn78IlWr7tw9WiNQxOmXX7+UAItLvk46a8WMIk/ffhtUw5AeOI6+4hAihnmPeEmECmOFMgwrDZ0wJfUlm5+j+kIvej47UFIYRzUVL1OT6P+DThHSjV4dML4UBqH3rd8/SH3WD8Pf5zggRrxbRqDR8PfnHKDk54sMhxPXrDDmNGw3duVD0h6z7+f4hkiKf5ywAYDg3QxEZbwQs0Pyor7Q0gcqQwqbmQ4fgV11h0pZvBJreIpkDiDjHR0cf8AGus9fFfrz3d/AaoPXEg3ecSIzzIf+R6R0dHYzPQrCpzI4B2h1+nH3+PCx0AFS0sA+IfzMMXUnFm8xl5R0dDIhTnsD0Yj1h6XNPPbM+8dHQAMpQbg4OLvoCeMOUhwDhX8NHR0TVRIFZZhyN2pDy9H0emv8+8LHRJlUSaZmvPHOA1S24CvU/zHR0KnBCJzAc25wakMnlTYM/tCR0VCqFBoGwy+dY5P8bP/ABHR0BGg5DL4Y6WnM4Y+mUdHQzLMNQwzGPvrgYgCyzakP1+4AGwjo6FQYzcT7ufOObAnAx0dACyZdWNAMeORw1YQq11+YZiOjoZI5pwbLP5yhilNhTP7+8JHQByE1bSnA0iRK8+NW8usdHQw/9k="/>
          <p:cNvSpPr>
            <a:spLocks noChangeAspect="1" noChangeArrowheads="1"/>
          </p:cNvSpPr>
          <p:nvPr/>
        </p:nvSpPr>
        <p:spPr bwMode="auto">
          <a:xfrm>
            <a:off x="1831975" y="-1271588"/>
            <a:ext cx="3810000" cy="2981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176" name="Picture 8" descr="http://debbieosborn.files.wordpress.com/2010/01/ray-egg-cases-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8767" y="4523466"/>
            <a:ext cx="2883233" cy="22561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332003" y="5932115"/>
            <a:ext cx="3073400" cy="646331"/>
          </a:xfrm>
          <a:prstGeom prst="rect">
            <a:avLst/>
          </a:prstGeom>
        </p:spPr>
        <p:txBody>
          <a:bodyPr wrap="square">
            <a:spAutoFit/>
          </a:bodyPr>
          <a:lstStyle/>
          <a:p>
            <a:r>
              <a:rPr lang="en-US" dirty="0">
                <a:hlinkClick r:id="rId4"/>
              </a:rPr>
              <a:t>https://www.youtube.com/watch?v=bJZxJT1rMyQ</a:t>
            </a:r>
            <a:r>
              <a:rPr lang="en-US" dirty="0"/>
              <a:t> </a:t>
            </a:r>
          </a:p>
        </p:txBody>
      </p:sp>
      <p:pic>
        <p:nvPicPr>
          <p:cNvPr id="7" name="Picture 6" descr="A stingray in the sand&#10;&#10;Description automatically generated">
            <a:extLst>
              <a:ext uri="{FF2B5EF4-FFF2-40B4-BE49-F238E27FC236}">
                <a16:creationId xmlns:a16="http://schemas.microsoft.com/office/drawing/2014/main" id="{0B45F5E3-5894-E46F-6B1E-EB96487F1D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687" y="1164640"/>
            <a:ext cx="4458905" cy="3340125"/>
          </a:xfrm>
          <a:prstGeom prst="rect">
            <a:avLst/>
          </a:prstGeom>
        </p:spPr>
      </p:pic>
      <p:pic>
        <p:nvPicPr>
          <p:cNvPr id="9" name="Picture 8" descr="A manta ray swimming in the water&#10;&#10;Description automatically generated">
            <a:extLst>
              <a:ext uri="{FF2B5EF4-FFF2-40B4-BE49-F238E27FC236}">
                <a16:creationId xmlns:a16="http://schemas.microsoft.com/office/drawing/2014/main" id="{6FAD4DE3-0AF4-2745-D703-8207329CEE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91564" y="1717986"/>
            <a:ext cx="2964342" cy="1982982"/>
          </a:xfrm>
          <a:prstGeom prst="rect">
            <a:avLst/>
          </a:prstGeom>
        </p:spPr>
      </p:pic>
      <p:pic>
        <p:nvPicPr>
          <p:cNvPr id="11" name="Picture 10" descr="A fish with spots on it&#10;&#10;Description automatically generated">
            <a:extLst>
              <a:ext uri="{FF2B5EF4-FFF2-40B4-BE49-F238E27FC236}">
                <a16:creationId xmlns:a16="http://schemas.microsoft.com/office/drawing/2014/main" id="{6DCB7BD6-0441-F8E3-0C0E-3E67498632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478" y="4745838"/>
            <a:ext cx="2970497" cy="1995803"/>
          </a:xfrm>
          <a:prstGeom prst="rect">
            <a:avLst/>
          </a:prstGeom>
        </p:spPr>
      </p:pic>
    </p:spTree>
    <p:extLst>
      <p:ext uri="{BB962C8B-B14F-4D97-AF65-F5344CB8AC3E}">
        <p14:creationId xmlns:p14="http://schemas.microsoft.com/office/powerpoint/2010/main" val="1978528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Holocephali</a:t>
            </a:r>
            <a:r>
              <a:rPr lang="en-US" dirty="0"/>
              <a:t> (subclass): Chimaeras</a:t>
            </a:r>
            <a:endParaRPr lang="en-GB" dirty="0"/>
          </a:p>
        </p:txBody>
      </p:sp>
      <p:sp>
        <p:nvSpPr>
          <p:cNvPr id="3" name="Content Placeholder 2"/>
          <p:cNvSpPr>
            <a:spLocks noGrp="1"/>
          </p:cNvSpPr>
          <p:nvPr>
            <p:ph idx="1"/>
          </p:nvPr>
        </p:nvSpPr>
        <p:spPr>
          <a:xfrm>
            <a:off x="1089212" y="4756694"/>
            <a:ext cx="3851089" cy="1631406"/>
          </a:xfrm>
        </p:spPr>
        <p:txBody>
          <a:bodyPr>
            <a:normAutofit/>
          </a:bodyPr>
          <a:lstStyle/>
          <a:p>
            <a:r>
              <a:rPr lang="en-US" sz="2800" dirty="0"/>
              <a:t>Body shape</a:t>
            </a:r>
          </a:p>
          <a:p>
            <a:r>
              <a:rPr lang="en-US" sz="2800" dirty="0"/>
              <a:t>Range</a:t>
            </a:r>
          </a:p>
          <a:p>
            <a:r>
              <a:rPr lang="en-US" sz="2800" dirty="0"/>
              <a:t>Reproduction</a:t>
            </a:r>
          </a:p>
        </p:txBody>
      </p:sp>
      <p:pic>
        <p:nvPicPr>
          <p:cNvPr id="1026" name="Picture 2" descr="http://bogleech.com/nature/cart-chimae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114" y="1315667"/>
            <a:ext cx="5715000" cy="29241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palaeos.com/vertebrates/chondrichthyes/images/ChimaeraPhantas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8008" y="4502694"/>
            <a:ext cx="4762500" cy="22193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guardianlv.com/wp-content/uploads/2014/01/Chimaeras-aka-ghost-sharks-are-also-endangered-450x29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5918" y="1338219"/>
            <a:ext cx="4477870" cy="2975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445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3668"/>
            <a:ext cx="8229600" cy="1143000"/>
          </a:xfrm>
        </p:spPr>
        <p:txBody>
          <a:bodyPr/>
          <a:lstStyle/>
          <a:p>
            <a:r>
              <a:rPr lang="en-US" dirty="0"/>
              <a:t>Chimaeras Characteristics</a:t>
            </a:r>
            <a:endParaRPr lang="en-GB" dirty="0"/>
          </a:p>
        </p:txBody>
      </p:sp>
      <p:sp>
        <p:nvSpPr>
          <p:cNvPr id="3" name="Content Placeholder 2"/>
          <p:cNvSpPr>
            <a:spLocks noGrp="1"/>
          </p:cNvSpPr>
          <p:nvPr>
            <p:ph idx="1"/>
          </p:nvPr>
        </p:nvSpPr>
        <p:spPr>
          <a:xfrm>
            <a:off x="363071" y="1265129"/>
            <a:ext cx="5394727" cy="4848592"/>
          </a:xfrm>
        </p:spPr>
        <p:txBody>
          <a:bodyPr>
            <a:noAutofit/>
          </a:bodyPr>
          <a:lstStyle/>
          <a:p>
            <a:r>
              <a:rPr lang="en-US" sz="2800" dirty="0"/>
              <a:t>Same shared features of sharks</a:t>
            </a:r>
          </a:p>
          <a:p>
            <a:r>
              <a:rPr lang="en-US" sz="2800" dirty="0"/>
              <a:t>Unique traits</a:t>
            </a:r>
          </a:p>
        </p:txBody>
      </p:sp>
      <p:pic>
        <p:nvPicPr>
          <p:cNvPr id="2050" name="Picture 2" descr="https://sharkdevocean.files.wordpress.com/2014/08/elephant-fish-mouth-1.jpg?w=7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9826" y="3547514"/>
            <a:ext cx="4448175" cy="333375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6127750" y="866514"/>
            <a:ext cx="4572000" cy="2809876"/>
            <a:chOff x="0" y="3985494"/>
            <a:chExt cx="4572000" cy="2809876"/>
          </a:xfrm>
        </p:grpSpPr>
        <p:pic>
          <p:nvPicPr>
            <p:cNvPr id="8" name="Picture 4" descr="https://classconnection.s3.amazonaws.com/563/flashcards/4392563/jpg/chimera-142FC0DA4486B71BA5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85494"/>
              <a:ext cx="4572000" cy="280987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flipV="1">
              <a:off x="444674" y="5805222"/>
              <a:ext cx="356992" cy="861272"/>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5" name="Rectangle 4"/>
          <p:cNvSpPr/>
          <p:nvPr/>
        </p:nvSpPr>
        <p:spPr>
          <a:xfrm>
            <a:off x="292637" y="4715708"/>
            <a:ext cx="5803363" cy="1754326"/>
          </a:xfrm>
          <a:prstGeom prst="rect">
            <a:avLst/>
          </a:prstGeom>
        </p:spPr>
        <p:txBody>
          <a:bodyPr wrap="square">
            <a:spAutoFit/>
          </a:bodyPr>
          <a:lstStyle/>
          <a:p>
            <a:r>
              <a:rPr lang="en-GB" dirty="0">
                <a:solidFill>
                  <a:srgbClr val="222222"/>
                </a:solidFill>
                <a:latin typeface="Lucida Sans Unicode" panose="020B0602030504020204" pitchFamily="34" charset="0"/>
              </a:rPr>
              <a:t>‘They have this club on the top of their head with spikes. People think it’s used for mating. It’s like a little mace with little spikes and hooks and it fits into their forehead. It’s jointed and it comes out. We’re not sure if it is used to stimulate the female or hold the female closer.” </a:t>
            </a:r>
            <a:endParaRPr lang="en-US" dirty="0"/>
          </a:p>
        </p:txBody>
      </p:sp>
    </p:spTree>
    <p:extLst>
      <p:ext uri="{BB962C8B-B14F-4D97-AF65-F5344CB8AC3E}">
        <p14:creationId xmlns:p14="http://schemas.microsoft.com/office/powerpoint/2010/main" val="3334018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classconnection.s3.amazonaws.com/563/flashcards/4392563/jpg/chimera-142FC0DA4486B71BA5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3189" y="26803"/>
            <a:ext cx="4572000" cy="28098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paleodeadfish.com/page51/page3/files/stacks_image_52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383" y="4003747"/>
            <a:ext cx="5206208" cy="27959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833240" y="440286"/>
            <a:ext cx="3943351" cy="1325563"/>
          </a:xfrm>
        </p:spPr>
        <p:txBody>
          <a:bodyPr numCol="1">
            <a:normAutofit fontScale="90000"/>
          </a:bodyPr>
          <a:lstStyle/>
          <a:p>
            <a:pPr algn="ctr"/>
            <a:r>
              <a:rPr lang="en-US" sz="5400" dirty="0">
                <a:latin typeface="+mn-lt"/>
              </a:rPr>
              <a:t>Cartilaginous Fishes</a:t>
            </a:r>
          </a:p>
        </p:txBody>
      </p:sp>
      <p:sp>
        <p:nvSpPr>
          <p:cNvPr id="3" name="Content Placeholder 2"/>
          <p:cNvSpPr>
            <a:spLocks noGrp="1"/>
          </p:cNvSpPr>
          <p:nvPr>
            <p:ph idx="1"/>
          </p:nvPr>
        </p:nvSpPr>
        <p:spPr>
          <a:xfrm>
            <a:off x="451866" y="2050394"/>
            <a:ext cx="4636947" cy="2490213"/>
          </a:xfrm>
        </p:spPr>
        <p:txBody>
          <a:bodyPr numCol="1">
            <a:noAutofit/>
          </a:bodyPr>
          <a:lstStyle/>
          <a:p>
            <a:r>
              <a:rPr lang="en-US" sz="2400" dirty="0"/>
              <a:t>First appear in Devonian</a:t>
            </a:r>
          </a:p>
          <a:p>
            <a:r>
              <a:rPr lang="en-US" sz="2400" dirty="0">
                <a:solidFill>
                  <a:schemeClr val="accent6">
                    <a:lumMod val="75000"/>
                  </a:schemeClr>
                </a:solidFill>
              </a:rPr>
              <a:t>What is strange about the shark fossil below?</a:t>
            </a:r>
          </a:p>
          <a:p>
            <a:r>
              <a:rPr lang="en-US" sz="2400" dirty="0"/>
              <a:t>Two groups of extant sharks</a:t>
            </a:r>
          </a:p>
        </p:txBody>
      </p:sp>
      <p:sp>
        <p:nvSpPr>
          <p:cNvPr id="5" name="TextBox 4"/>
          <p:cNvSpPr txBox="1"/>
          <p:nvPr/>
        </p:nvSpPr>
        <p:spPr>
          <a:xfrm>
            <a:off x="641247" y="6233048"/>
            <a:ext cx="2383986" cy="369332"/>
          </a:xfrm>
          <a:prstGeom prst="rect">
            <a:avLst/>
          </a:prstGeom>
          <a:noFill/>
        </p:spPr>
        <p:txBody>
          <a:bodyPr wrap="none" rtlCol="0">
            <a:spAutoFit/>
          </a:bodyPr>
          <a:lstStyle/>
          <a:p>
            <a:r>
              <a:rPr lang="en-US" i="1" dirty="0" err="1"/>
              <a:t>Doliodus</a:t>
            </a:r>
            <a:r>
              <a:rPr lang="en-US" i="1" dirty="0"/>
              <a:t> </a:t>
            </a:r>
            <a:r>
              <a:rPr lang="en-US" i="1" dirty="0" err="1"/>
              <a:t>problematicus</a:t>
            </a:r>
            <a:endParaRPr lang="en-GB" i="1" dirty="0"/>
          </a:p>
        </p:txBody>
      </p:sp>
      <p:cxnSp>
        <p:nvCxnSpPr>
          <p:cNvPr id="7" name="Straight Arrow Connector 6"/>
          <p:cNvCxnSpPr>
            <a:cxnSpLocks/>
          </p:cNvCxnSpPr>
          <p:nvPr/>
        </p:nvCxnSpPr>
        <p:spPr>
          <a:xfrm flipV="1">
            <a:off x="6540674" y="1882588"/>
            <a:ext cx="1325855" cy="80748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54" name="Picture 6" descr="http://earthguide.ucsd.edu/fishes/kinds/images/nurse_shark.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flipH="1">
            <a:off x="7168134" y="2818948"/>
            <a:ext cx="4572000" cy="4039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287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2202" y="-74872"/>
            <a:ext cx="6867378" cy="1143000"/>
          </a:xfrm>
        </p:spPr>
        <p:txBody>
          <a:bodyPr/>
          <a:lstStyle/>
          <a:p>
            <a:r>
              <a:rPr lang="en-US" dirty="0"/>
              <a:t>Chimaeras Food Habits</a:t>
            </a:r>
            <a:endParaRPr lang="en-GB" dirty="0"/>
          </a:p>
        </p:txBody>
      </p:sp>
      <p:sp>
        <p:nvSpPr>
          <p:cNvPr id="3" name="Content Placeholder 2"/>
          <p:cNvSpPr>
            <a:spLocks noGrp="1"/>
          </p:cNvSpPr>
          <p:nvPr>
            <p:ph idx="1"/>
          </p:nvPr>
        </p:nvSpPr>
        <p:spPr>
          <a:xfrm>
            <a:off x="390745" y="1180627"/>
            <a:ext cx="4642913" cy="3630524"/>
          </a:xfrm>
        </p:spPr>
        <p:txBody>
          <a:bodyPr>
            <a:noAutofit/>
          </a:bodyPr>
          <a:lstStyle/>
          <a:p>
            <a:r>
              <a:rPr lang="en-GB" sz="2800" dirty="0"/>
              <a:t>Subterminal mouth</a:t>
            </a:r>
          </a:p>
          <a:p>
            <a:r>
              <a:rPr lang="en-GB" sz="2800" dirty="0"/>
              <a:t>Feed on inverts, small fish, anemones, jellies</a:t>
            </a:r>
          </a:p>
          <a:p>
            <a:r>
              <a:rPr lang="en-GB" sz="2800" dirty="0"/>
              <a:t>Crushing teeth</a:t>
            </a:r>
          </a:p>
          <a:p>
            <a:r>
              <a:rPr lang="en-GB" sz="2800" dirty="0"/>
              <a:t>Set of dental plates at front</a:t>
            </a:r>
          </a:p>
        </p:txBody>
      </p:sp>
      <p:pic>
        <p:nvPicPr>
          <p:cNvPr id="3074" name="Picture 2" descr="http://www.chalk.discoveringfossils.co.uk/images/5%20Ratfish%20dental%20pla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0941" y="3346341"/>
            <a:ext cx="3533775" cy="32861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chalk.discoveringfossils.co.uk/images/5%20ratfish%20sku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4242" y="871127"/>
            <a:ext cx="6533091" cy="5864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012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iflscience.com/sites/www.iflscience.com/files/styles/ifls_large/public/blog/%5Bnid%5D/557281_633155956705419_766251346_n%20%281%29.jpg?itok=CiN-vqS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120172" y="1324991"/>
            <a:ext cx="6075991" cy="537978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93793" y="490332"/>
            <a:ext cx="1863011" cy="707886"/>
          </a:xfrm>
          <a:prstGeom prst="rect">
            <a:avLst/>
          </a:prstGeom>
          <a:noFill/>
        </p:spPr>
        <p:txBody>
          <a:bodyPr wrap="none" rtlCol="0">
            <a:spAutoFit/>
          </a:bodyPr>
          <a:lstStyle/>
          <a:p>
            <a:r>
              <a:rPr lang="en-US" sz="4000" dirty="0"/>
              <a:t>The End</a:t>
            </a:r>
          </a:p>
        </p:txBody>
      </p:sp>
    </p:spTree>
    <p:extLst>
      <p:ext uri="{BB962C8B-B14F-4D97-AF65-F5344CB8AC3E}">
        <p14:creationId xmlns:p14="http://schemas.microsoft.com/office/powerpoint/2010/main" val="416194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1890" y="-80644"/>
            <a:ext cx="8768220" cy="1325563"/>
          </a:xfrm>
        </p:spPr>
        <p:txBody>
          <a:bodyPr>
            <a:normAutofit/>
          </a:bodyPr>
          <a:lstStyle/>
          <a:p>
            <a:pPr algn="ctr"/>
            <a:r>
              <a:rPr lang="en-US" sz="4000" dirty="0">
                <a:latin typeface="+mn-lt"/>
              </a:rPr>
              <a:t>Characteristics of the </a:t>
            </a:r>
            <a:r>
              <a:rPr lang="en-US" sz="4000" dirty="0" err="1">
                <a:latin typeface="+mn-lt"/>
              </a:rPr>
              <a:t>Chondrichthyans</a:t>
            </a:r>
            <a:endParaRPr lang="en-GB" sz="4000" dirty="0">
              <a:latin typeface="+mn-lt"/>
            </a:endParaRPr>
          </a:p>
        </p:txBody>
      </p:sp>
      <p:sp>
        <p:nvSpPr>
          <p:cNvPr id="3" name="Content Placeholder 2"/>
          <p:cNvSpPr>
            <a:spLocks noGrp="1"/>
          </p:cNvSpPr>
          <p:nvPr>
            <p:ph idx="1"/>
          </p:nvPr>
        </p:nvSpPr>
        <p:spPr>
          <a:xfrm>
            <a:off x="523061" y="1118700"/>
            <a:ext cx="8522268" cy="1382305"/>
          </a:xfrm>
        </p:spPr>
        <p:txBody>
          <a:bodyPr>
            <a:noAutofit/>
          </a:bodyPr>
          <a:lstStyle/>
          <a:p>
            <a:pPr marL="457200" indent="-457200">
              <a:buFont typeface="+mj-lt"/>
              <a:buAutoNum type="arabicPeriod"/>
            </a:pPr>
            <a:r>
              <a:rPr lang="en-US" sz="2200" dirty="0"/>
              <a:t>Cartilaginous endoskeleton</a:t>
            </a:r>
          </a:p>
          <a:p>
            <a:pPr lvl="1"/>
            <a:r>
              <a:rPr lang="en-US" sz="2200" dirty="0"/>
              <a:t>Evolved from bone</a:t>
            </a:r>
          </a:p>
          <a:p>
            <a:pPr lvl="1"/>
            <a:r>
              <a:rPr lang="en-US" sz="2200" dirty="0">
                <a:solidFill>
                  <a:schemeClr val="accent6">
                    <a:lumMod val="75000"/>
                  </a:schemeClr>
                </a:solidFill>
              </a:rPr>
              <a:t>Bone retained where?</a:t>
            </a:r>
          </a:p>
        </p:txBody>
      </p:sp>
      <p:pic>
        <p:nvPicPr>
          <p:cNvPr id="3074" name="Picture 2" descr="http://www.doe.ky/wp-content/uploads/2011/07/DenticleX-w.-labl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5303" y="2178424"/>
            <a:ext cx="5922913" cy="338690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australianmuseum.net.au/Uploads/Images/2933/F23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9572" y="2501006"/>
            <a:ext cx="3965804" cy="32421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7635" y="5783023"/>
            <a:ext cx="8522269" cy="584775"/>
          </a:xfrm>
          <a:prstGeom prst="rect">
            <a:avLst/>
          </a:prstGeom>
          <a:noFill/>
        </p:spPr>
        <p:txBody>
          <a:bodyPr wrap="none" rtlCol="0">
            <a:spAutoFit/>
          </a:bodyPr>
          <a:lstStyle/>
          <a:p>
            <a:r>
              <a:rPr lang="en-US" sz="3200" b="1" dirty="0">
                <a:solidFill>
                  <a:schemeClr val="accent6">
                    <a:lumMod val="75000"/>
                  </a:schemeClr>
                </a:solidFill>
              </a:rPr>
              <a:t>Why did they evolve cartilaginous endoskeleton?</a:t>
            </a:r>
            <a:endParaRPr lang="en-GB" sz="3200" b="1" dirty="0">
              <a:solidFill>
                <a:schemeClr val="accent6">
                  <a:lumMod val="75000"/>
                </a:schemeClr>
              </a:solidFill>
            </a:endParaRPr>
          </a:p>
        </p:txBody>
      </p:sp>
      <p:sp>
        <p:nvSpPr>
          <p:cNvPr id="5" name="TextBox 4">
            <a:extLst>
              <a:ext uri="{FF2B5EF4-FFF2-40B4-BE49-F238E27FC236}">
                <a16:creationId xmlns:a16="http://schemas.microsoft.com/office/drawing/2014/main" id="{04BA98C0-7AFE-9705-2866-4C20B79407A0}"/>
              </a:ext>
            </a:extLst>
          </p:cNvPr>
          <p:cNvSpPr txBox="1"/>
          <p:nvPr/>
        </p:nvSpPr>
        <p:spPr>
          <a:xfrm>
            <a:off x="5973622" y="6273225"/>
            <a:ext cx="6143413" cy="584775"/>
          </a:xfrm>
          <a:prstGeom prst="rect">
            <a:avLst/>
          </a:prstGeom>
          <a:noFill/>
        </p:spPr>
        <p:txBody>
          <a:bodyPr wrap="none" rtlCol="0">
            <a:spAutoFit/>
          </a:bodyPr>
          <a:lstStyle/>
          <a:p>
            <a:r>
              <a:rPr lang="en-US" sz="3200" b="1" dirty="0">
                <a:solidFill>
                  <a:schemeClr val="accent6">
                    <a:lumMod val="75000"/>
                  </a:schemeClr>
                </a:solidFill>
              </a:rPr>
              <a:t>Is it stronger or weaker than bone?</a:t>
            </a:r>
            <a:endParaRPr lang="en-GB" sz="3200" b="1" dirty="0">
              <a:solidFill>
                <a:schemeClr val="accent6">
                  <a:lumMod val="75000"/>
                </a:schemeClr>
              </a:solidFill>
            </a:endParaRPr>
          </a:p>
        </p:txBody>
      </p:sp>
    </p:spTree>
    <p:extLst>
      <p:ext uri="{BB962C8B-B14F-4D97-AF65-F5344CB8AC3E}">
        <p14:creationId xmlns:p14="http://schemas.microsoft.com/office/powerpoint/2010/main" val="3316960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942" y="114609"/>
            <a:ext cx="8768220" cy="1325563"/>
          </a:xfrm>
        </p:spPr>
        <p:txBody>
          <a:bodyPr>
            <a:normAutofit/>
          </a:bodyPr>
          <a:lstStyle/>
          <a:p>
            <a:pPr algn="ctr"/>
            <a:r>
              <a:rPr lang="en-US" sz="4000" dirty="0">
                <a:latin typeface="+mn-lt"/>
              </a:rPr>
              <a:t>Characteristics of the </a:t>
            </a:r>
            <a:r>
              <a:rPr lang="en-US" sz="4000" dirty="0" err="1">
                <a:latin typeface="+mn-lt"/>
              </a:rPr>
              <a:t>Chondrichthyans</a:t>
            </a:r>
            <a:endParaRPr lang="en-GB" sz="4000" dirty="0">
              <a:latin typeface="+mn-lt"/>
            </a:endParaRPr>
          </a:p>
        </p:txBody>
      </p:sp>
      <p:sp>
        <p:nvSpPr>
          <p:cNvPr id="3" name="Content Placeholder 2"/>
          <p:cNvSpPr>
            <a:spLocks noGrp="1"/>
          </p:cNvSpPr>
          <p:nvPr>
            <p:ph idx="1"/>
          </p:nvPr>
        </p:nvSpPr>
        <p:spPr>
          <a:xfrm>
            <a:off x="724308" y="1226008"/>
            <a:ext cx="7175063" cy="2404697"/>
          </a:xfrm>
        </p:spPr>
        <p:txBody>
          <a:bodyPr>
            <a:normAutofit/>
          </a:bodyPr>
          <a:lstStyle/>
          <a:p>
            <a:pPr marL="514350" indent="-514350">
              <a:buAutoNum type="arabicPeriod" startAt="2"/>
            </a:pPr>
            <a:r>
              <a:rPr lang="en-US" dirty="0"/>
              <a:t>Lipid filled liver</a:t>
            </a:r>
          </a:p>
          <a:p>
            <a:pPr marL="0" indent="0">
              <a:buNone/>
            </a:pPr>
            <a:r>
              <a:rPr lang="en-US" dirty="0"/>
              <a:t>       – </a:t>
            </a:r>
            <a:r>
              <a:rPr lang="en-US" dirty="0">
                <a:solidFill>
                  <a:schemeClr val="accent6">
                    <a:lumMod val="75000"/>
                  </a:schemeClr>
                </a:solidFill>
              </a:rPr>
              <a:t>why?</a:t>
            </a:r>
            <a:r>
              <a:rPr lang="en-US" dirty="0"/>
              <a:t> </a:t>
            </a:r>
          </a:p>
          <a:p>
            <a:pPr marL="0" indent="0">
              <a:buNone/>
            </a:pPr>
            <a:r>
              <a:rPr lang="en-US" dirty="0"/>
              <a:t>       – </a:t>
            </a:r>
            <a:r>
              <a:rPr lang="en-US" dirty="0">
                <a:solidFill>
                  <a:schemeClr val="accent6">
                    <a:lumMod val="75000"/>
                  </a:schemeClr>
                </a:solidFill>
              </a:rPr>
              <a:t>what % of body mass?</a:t>
            </a:r>
          </a:p>
        </p:txBody>
      </p:sp>
      <p:pic>
        <p:nvPicPr>
          <p:cNvPr id="1026" name="Picture 2" descr="http://knowyourliver.net/wp-content/uploads/2014/10/shark-liver-oil-mvhzzbh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1106" y="2844678"/>
            <a:ext cx="4610894" cy="40133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adfg.alaska.gov/static/applications/webintra/wildlifenews/images/article_images/15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5389" y="3307976"/>
            <a:ext cx="4291512" cy="32272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071A9E1-6E1A-305B-70CE-E19D0B62765B}"/>
              </a:ext>
            </a:extLst>
          </p:cNvPr>
          <p:cNvSpPr txBox="1"/>
          <p:nvPr/>
        </p:nvSpPr>
        <p:spPr>
          <a:xfrm>
            <a:off x="8077884" y="1552829"/>
            <a:ext cx="3015940" cy="830997"/>
          </a:xfrm>
          <a:prstGeom prst="rect">
            <a:avLst/>
          </a:prstGeom>
          <a:noFill/>
        </p:spPr>
        <p:txBody>
          <a:bodyPr wrap="square" rtlCol="0">
            <a:spAutoFit/>
          </a:bodyPr>
          <a:lstStyle/>
          <a:p>
            <a:r>
              <a:rPr lang="en-US" sz="2400" dirty="0">
                <a:solidFill>
                  <a:schemeClr val="accent6">
                    <a:lumMod val="75000"/>
                  </a:schemeClr>
                </a:solidFill>
              </a:rPr>
              <a:t>This or swim bladder more efficient?</a:t>
            </a:r>
          </a:p>
        </p:txBody>
      </p:sp>
    </p:spTree>
    <p:extLst>
      <p:ext uri="{BB962C8B-B14F-4D97-AF65-F5344CB8AC3E}">
        <p14:creationId xmlns:p14="http://schemas.microsoft.com/office/powerpoint/2010/main" val="310154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942" y="114609"/>
            <a:ext cx="8768220" cy="1325563"/>
          </a:xfrm>
        </p:spPr>
        <p:txBody>
          <a:bodyPr>
            <a:normAutofit/>
          </a:bodyPr>
          <a:lstStyle/>
          <a:p>
            <a:pPr algn="ctr"/>
            <a:r>
              <a:rPr lang="en-US" sz="4000" dirty="0">
                <a:latin typeface="+mn-lt"/>
              </a:rPr>
              <a:t>Characteristics of the </a:t>
            </a:r>
            <a:r>
              <a:rPr lang="en-US" sz="4000" dirty="0" err="1">
                <a:latin typeface="+mn-lt"/>
              </a:rPr>
              <a:t>Chondrichthyans</a:t>
            </a:r>
            <a:endParaRPr lang="en-GB" sz="4000" dirty="0">
              <a:latin typeface="+mn-lt"/>
            </a:endParaRPr>
          </a:p>
        </p:txBody>
      </p:sp>
      <p:sp>
        <p:nvSpPr>
          <p:cNvPr id="3" name="Content Placeholder 2"/>
          <p:cNvSpPr>
            <a:spLocks noGrp="1"/>
          </p:cNvSpPr>
          <p:nvPr>
            <p:ph idx="1"/>
          </p:nvPr>
        </p:nvSpPr>
        <p:spPr>
          <a:xfrm>
            <a:off x="633136" y="1440171"/>
            <a:ext cx="7421652" cy="4005887"/>
          </a:xfrm>
        </p:spPr>
        <p:txBody>
          <a:bodyPr>
            <a:normAutofit lnSpcReduction="10000"/>
          </a:bodyPr>
          <a:lstStyle/>
          <a:p>
            <a:pPr marL="514350" indent="-514350">
              <a:buAutoNum type="arabicPeriod" startAt="3"/>
            </a:pPr>
            <a:r>
              <a:rPr lang="en-US" dirty="0"/>
              <a:t>Blood urea concentration</a:t>
            </a:r>
          </a:p>
          <a:p>
            <a:pPr marL="914400" lvl="1" indent="-514350">
              <a:buFont typeface="Arial" panose="020B0604020202020204" pitchFamily="34" charset="0"/>
              <a:buChar char="•"/>
            </a:pPr>
            <a:r>
              <a:rPr lang="en-US" sz="3100" dirty="0">
                <a:solidFill>
                  <a:schemeClr val="accent6">
                    <a:lumMod val="75000"/>
                  </a:schemeClr>
                </a:solidFill>
              </a:rPr>
              <a:t>Why?</a:t>
            </a:r>
          </a:p>
          <a:p>
            <a:pPr marL="914400" lvl="1" indent="-514350">
              <a:buFont typeface="Arial" panose="020B0604020202020204" pitchFamily="34" charset="0"/>
              <a:buChar char="•"/>
            </a:pPr>
            <a:r>
              <a:rPr lang="en-US" sz="3100" dirty="0"/>
              <a:t>Constantly lost &amp; replaced</a:t>
            </a:r>
          </a:p>
          <a:p>
            <a:pPr marL="914400" lvl="1" indent="-514350">
              <a:buFont typeface="Arial" panose="020B0604020202020204" pitchFamily="34" charset="0"/>
              <a:buChar char="•"/>
            </a:pPr>
            <a:r>
              <a:rPr lang="en-US" sz="3100" dirty="0"/>
              <a:t>Recycle ammonia</a:t>
            </a:r>
          </a:p>
          <a:p>
            <a:pPr marL="1314450" lvl="2" indent="-514350">
              <a:buFont typeface="Calibri" panose="020F0502020204030204" pitchFamily="34" charset="0"/>
              <a:buChar char="–"/>
            </a:pPr>
            <a:r>
              <a:rPr lang="en-US" dirty="0"/>
              <a:t>Absorb ammonia through gills</a:t>
            </a:r>
          </a:p>
          <a:p>
            <a:pPr marL="1314450" lvl="2" indent="-514350">
              <a:buFont typeface="Calibri" panose="020F0502020204030204" pitchFamily="34" charset="0"/>
              <a:buChar char="–"/>
            </a:pPr>
            <a:r>
              <a:rPr lang="en-US" dirty="0"/>
              <a:t>Convert this to urea</a:t>
            </a:r>
          </a:p>
          <a:p>
            <a:pPr marL="1314450" lvl="2" indent="-514350">
              <a:buFont typeface="Calibri" panose="020F0502020204030204" pitchFamily="34" charset="0"/>
              <a:buChar char="–"/>
            </a:pPr>
            <a:r>
              <a:rPr lang="en-US" dirty="0"/>
              <a:t>Carried through Rhesus proteins</a:t>
            </a:r>
          </a:p>
          <a:p>
            <a:pPr marL="1314450" lvl="2" indent="-514350">
              <a:buFont typeface="Calibri" panose="020F0502020204030204" pitchFamily="34" charset="0"/>
              <a:buChar char="–"/>
            </a:pPr>
            <a:r>
              <a:rPr lang="en-US" dirty="0"/>
              <a:t>~1/3 of daily nitrogen needs</a:t>
            </a:r>
          </a:p>
          <a:p>
            <a:pPr marL="0" indent="0">
              <a:buNone/>
            </a:pPr>
            <a:endParaRPr lang="en-US" dirty="0"/>
          </a:p>
        </p:txBody>
      </p:sp>
      <p:pic>
        <p:nvPicPr>
          <p:cNvPr id="2050" name="Picture 2" descr="http://www.pageresource.com/wallpapers/wallpaper/great-white-shark-picture-eating-seal-pictures_34825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3935" y="1264022"/>
            <a:ext cx="4162715" cy="260169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media-cache-ak0.pinimg.com/736x/fe/c3/6c/fec36c073b2dc9ed3a570e9bfbf21ae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6390" y="4041868"/>
            <a:ext cx="4290259" cy="2701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51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942" y="114609"/>
            <a:ext cx="8768220" cy="1325563"/>
          </a:xfrm>
        </p:spPr>
        <p:txBody>
          <a:bodyPr>
            <a:normAutofit/>
          </a:bodyPr>
          <a:lstStyle/>
          <a:p>
            <a:pPr algn="ctr"/>
            <a:r>
              <a:rPr lang="en-US" sz="4000" dirty="0">
                <a:latin typeface="+mn-lt"/>
              </a:rPr>
              <a:t>Characteristics of the </a:t>
            </a:r>
            <a:r>
              <a:rPr lang="en-US" sz="4000" dirty="0" err="1">
                <a:latin typeface="+mn-lt"/>
              </a:rPr>
              <a:t>Chondrichthyans</a:t>
            </a:r>
            <a:endParaRPr lang="en-GB" sz="4000" dirty="0">
              <a:latin typeface="+mn-lt"/>
            </a:endParaRPr>
          </a:p>
        </p:txBody>
      </p:sp>
      <p:sp>
        <p:nvSpPr>
          <p:cNvPr id="3" name="Content Placeholder 2"/>
          <p:cNvSpPr>
            <a:spLocks noGrp="1"/>
          </p:cNvSpPr>
          <p:nvPr>
            <p:ph idx="1"/>
          </p:nvPr>
        </p:nvSpPr>
        <p:spPr>
          <a:xfrm>
            <a:off x="793376" y="1426725"/>
            <a:ext cx="9874624" cy="1325563"/>
          </a:xfrm>
        </p:spPr>
        <p:txBody>
          <a:bodyPr>
            <a:normAutofit/>
          </a:bodyPr>
          <a:lstStyle/>
          <a:p>
            <a:r>
              <a:rPr lang="en-US" sz="2800" dirty="0"/>
              <a:t>Most verts oxidize fatty acids during exercise </a:t>
            </a:r>
            <a:r>
              <a:rPr lang="en-US" sz="2000" dirty="0"/>
              <a:t>(citric-acid cycle)</a:t>
            </a:r>
            <a:endParaRPr lang="en-US" sz="2800" dirty="0"/>
          </a:p>
          <a:p>
            <a:r>
              <a:rPr lang="en-US" sz="2800" dirty="0"/>
              <a:t>Chondrichthyes can’t do this</a:t>
            </a:r>
            <a:endParaRPr lang="en-US" sz="2800" b="1" dirty="0"/>
          </a:p>
        </p:txBody>
      </p:sp>
      <p:pic>
        <p:nvPicPr>
          <p:cNvPr id="1026" name="Picture 2" descr="Image result for american ninja warrior"/>
          <p:cNvPicPr>
            <a:picLocks noChangeAspect="1" noChangeArrowheads="1"/>
          </p:cNvPicPr>
          <p:nvPr/>
        </p:nvPicPr>
        <p:blipFill rotWithShape="1">
          <a:blip r:embed="rId2">
            <a:extLst>
              <a:ext uri="{28A0092B-C50C-407E-A947-70E740481C1C}">
                <a14:useLocalDpi xmlns:a14="http://schemas.microsoft.com/office/drawing/2010/main" val="0"/>
              </a:ext>
            </a:extLst>
          </a:blip>
          <a:srcRect r="22194"/>
          <a:stretch/>
        </p:blipFill>
        <p:spPr bwMode="auto">
          <a:xfrm>
            <a:off x="397370" y="2751679"/>
            <a:ext cx="4658724" cy="39917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hark hunting pr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4925" y="2751680"/>
            <a:ext cx="6728883" cy="3991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046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270CD-23B1-4E2F-8EA3-6C1B0E813094}"/>
              </a:ext>
            </a:extLst>
          </p:cNvPr>
          <p:cNvSpPr>
            <a:spLocks noGrp="1"/>
          </p:cNvSpPr>
          <p:nvPr>
            <p:ph type="title"/>
          </p:nvPr>
        </p:nvSpPr>
        <p:spPr/>
        <p:txBody>
          <a:bodyPr>
            <a:normAutofit fontScale="90000"/>
          </a:bodyPr>
          <a:lstStyle/>
          <a:p>
            <a:r>
              <a:rPr lang="en-US" dirty="0"/>
              <a:t>Let’s link energy metabolism &amp; ion balance in </a:t>
            </a:r>
            <a:r>
              <a:rPr lang="en-US" dirty="0" err="1"/>
              <a:t>chondrichthyes</a:t>
            </a:r>
            <a:endParaRPr lang="en-US" dirty="0"/>
          </a:p>
        </p:txBody>
      </p:sp>
    </p:spTree>
    <p:extLst>
      <p:ext uri="{BB962C8B-B14F-4D97-AF65-F5344CB8AC3E}">
        <p14:creationId xmlns:p14="http://schemas.microsoft.com/office/powerpoint/2010/main" val="2773221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36942" y="114609"/>
            <a:ext cx="8768220" cy="1325563"/>
          </a:xfrm>
        </p:spPr>
        <p:txBody>
          <a:bodyPr>
            <a:normAutofit/>
          </a:bodyPr>
          <a:lstStyle/>
          <a:p>
            <a:pPr algn="ctr"/>
            <a:r>
              <a:rPr lang="en-US" sz="4000" dirty="0">
                <a:latin typeface="+mn-lt"/>
              </a:rPr>
              <a:t>Pulling the adaptations together…</a:t>
            </a:r>
            <a:endParaRPr lang="en-GB" sz="4000" dirty="0">
              <a:latin typeface="+mn-lt"/>
            </a:endParaRPr>
          </a:p>
        </p:txBody>
      </p:sp>
      <p:sp>
        <p:nvSpPr>
          <p:cNvPr id="3" name="Content Placeholder 2"/>
          <p:cNvSpPr>
            <a:spLocks noGrp="1"/>
          </p:cNvSpPr>
          <p:nvPr>
            <p:ph idx="1"/>
          </p:nvPr>
        </p:nvSpPr>
        <p:spPr>
          <a:xfrm>
            <a:off x="2152653" y="1550053"/>
            <a:ext cx="7939151" cy="4963481"/>
          </a:xfrm>
        </p:spPr>
        <p:txBody>
          <a:bodyPr>
            <a:normAutofit fontScale="85000" lnSpcReduction="10000"/>
          </a:bodyPr>
          <a:lstStyle/>
          <a:p>
            <a:r>
              <a:rPr lang="en-US" dirty="0"/>
              <a:t>Retain urea to save energy and reduce ion gradient </a:t>
            </a:r>
          </a:p>
          <a:p>
            <a:pPr lvl="1">
              <a:buFont typeface="Calibri" panose="020F0502020204030204" pitchFamily="34" charset="0"/>
              <a:buChar char="−"/>
            </a:pPr>
            <a:r>
              <a:rPr lang="en-US" dirty="0"/>
              <a:t>makes osmoregulation more efficient</a:t>
            </a:r>
          </a:p>
          <a:p>
            <a:pPr marL="0" indent="0">
              <a:buNone/>
            </a:pPr>
            <a:endParaRPr lang="en-US" dirty="0"/>
          </a:p>
          <a:p>
            <a:r>
              <a:rPr lang="en-US" dirty="0"/>
              <a:t>Urea leaks out the gills – must be replaced</a:t>
            </a:r>
          </a:p>
          <a:p>
            <a:pPr lvl="1">
              <a:buFont typeface="Calibri" panose="020F0502020204030204" pitchFamily="34" charset="0"/>
              <a:buChar char="−"/>
            </a:pPr>
            <a:r>
              <a:rPr lang="en-US" dirty="0"/>
              <a:t>During fasting break down own tissue</a:t>
            </a:r>
          </a:p>
          <a:p>
            <a:pPr lvl="1">
              <a:buFont typeface="Calibri" panose="020F0502020204030204" pitchFamily="34" charset="0"/>
              <a:buChar char="−"/>
            </a:pPr>
            <a:r>
              <a:rPr lang="en-US" dirty="0"/>
              <a:t>Increases amino acid alanine from muscle breakdown</a:t>
            </a:r>
          </a:p>
          <a:p>
            <a:pPr marL="0" indent="0">
              <a:buNone/>
            </a:pPr>
            <a:endParaRPr lang="en-US" dirty="0"/>
          </a:p>
          <a:p>
            <a:r>
              <a:rPr lang="en-US" dirty="0"/>
              <a:t>Liver makes urea from alanine</a:t>
            </a:r>
          </a:p>
          <a:p>
            <a:pPr lvl="1">
              <a:buFont typeface="Calibri" panose="020F0502020204030204" pitchFamily="34" charset="0"/>
              <a:buChar char="−"/>
            </a:pPr>
            <a:r>
              <a:rPr lang="en-US" dirty="0"/>
              <a:t>Stored lipids in liver make shark more buoyant </a:t>
            </a:r>
          </a:p>
          <a:p>
            <a:pPr lvl="1">
              <a:buFont typeface="Calibri" panose="020F0502020204030204" pitchFamily="34" charset="0"/>
              <a:buChar char="−"/>
            </a:pPr>
            <a:r>
              <a:rPr lang="en-US" dirty="0"/>
              <a:t>Metabolic byproduct are ketone bodies</a:t>
            </a:r>
          </a:p>
          <a:p>
            <a:pPr lvl="1">
              <a:buFont typeface="Calibri" panose="020F0502020204030204" pitchFamily="34" charset="0"/>
              <a:buChar char="−"/>
            </a:pPr>
            <a:r>
              <a:rPr lang="en-US" dirty="0"/>
              <a:t>Favored shift from fatty acids to ketones</a:t>
            </a:r>
          </a:p>
        </p:txBody>
      </p:sp>
    </p:spTree>
    <p:extLst>
      <p:ext uri="{BB962C8B-B14F-4D97-AF65-F5344CB8AC3E}">
        <p14:creationId xmlns:p14="http://schemas.microsoft.com/office/powerpoint/2010/main" val="393604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fade">
                                      <p:cBhvr>
                                        <p:cTn id="24" dur="500"/>
                                        <p:tgtEl>
                                          <p:spTgt spid="3">
                                            <p:txEl>
                                              <p:pRg st="9" end="9"/>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Electrofishing Demonstration</a:t>
            </a:r>
          </a:p>
        </p:txBody>
      </p:sp>
      <p:sp>
        <p:nvSpPr>
          <p:cNvPr id="3" name="Content Placeholder 2"/>
          <p:cNvSpPr>
            <a:spLocks noGrp="1"/>
          </p:cNvSpPr>
          <p:nvPr>
            <p:ph idx="1"/>
          </p:nvPr>
        </p:nvSpPr>
        <p:spPr/>
        <p:txBody>
          <a:bodyPr/>
          <a:lstStyle/>
          <a:p>
            <a:r>
              <a:rPr lang="en-US" dirty="0"/>
              <a:t>Fill out volunteer form</a:t>
            </a:r>
          </a:p>
          <a:p>
            <a:r>
              <a:rPr lang="en-US" dirty="0"/>
              <a:t>Wear rubber boots</a:t>
            </a:r>
          </a:p>
        </p:txBody>
      </p:sp>
      <p:sp>
        <p:nvSpPr>
          <p:cNvPr id="4" name="Rectangle 3"/>
          <p:cNvSpPr/>
          <p:nvPr/>
        </p:nvSpPr>
        <p:spPr>
          <a:xfrm>
            <a:off x="3845169" y="3892490"/>
            <a:ext cx="2590800" cy="646331"/>
          </a:xfrm>
          <a:prstGeom prst="rect">
            <a:avLst/>
          </a:prstGeom>
        </p:spPr>
        <p:txBody>
          <a:bodyPr wrap="square">
            <a:spAutoFit/>
          </a:bodyPr>
          <a:lstStyle/>
          <a:p>
            <a:r>
              <a:rPr lang="en-US" dirty="0">
                <a:hlinkClick r:id="rId2"/>
              </a:rPr>
              <a:t>https://www.youtube.com/watch?v=6aKE_1sGznk</a:t>
            </a:r>
            <a:r>
              <a:rPr lang="en-US" dirty="0"/>
              <a:t> </a:t>
            </a:r>
          </a:p>
        </p:txBody>
      </p:sp>
      <p:sp>
        <p:nvSpPr>
          <p:cNvPr id="5" name="Rectangle 4"/>
          <p:cNvSpPr/>
          <p:nvPr/>
        </p:nvSpPr>
        <p:spPr>
          <a:xfrm>
            <a:off x="3845169" y="4800601"/>
            <a:ext cx="4572000" cy="646331"/>
          </a:xfrm>
          <a:prstGeom prst="rect">
            <a:avLst/>
          </a:prstGeom>
        </p:spPr>
        <p:txBody>
          <a:bodyPr>
            <a:spAutoFit/>
          </a:bodyPr>
          <a:lstStyle/>
          <a:p>
            <a:r>
              <a:rPr lang="en-US" dirty="0">
                <a:hlinkClick r:id="rId3"/>
              </a:rPr>
              <a:t>https://www.youtube.com/watch?v=6--pOHoyTdk</a:t>
            </a:r>
            <a:r>
              <a:rPr lang="en-US" dirty="0"/>
              <a:t> </a:t>
            </a:r>
          </a:p>
        </p:txBody>
      </p:sp>
    </p:spTree>
    <p:extLst>
      <p:ext uri="{BB962C8B-B14F-4D97-AF65-F5344CB8AC3E}">
        <p14:creationId xmlns:p14="http://schemas.microsoft.com/office/powerpoint/2010/main" val="17139038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4337</TotalTime>
  <Words>512</Words>
  <Application>Microsoft Office PowerPoint</Application>
  <PresentationFormat>Widescreen</PresentationFormat>
  <Paragraphs>90</Paragraphs>
  <Slides>21</Slides>
  <Notes>4</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Lucida Sans Unicode</vt:lpstr>
      <vt:lpstr>Office Theme</vt:lpstr>
      <vt:lpstr>PowerPoint Presentation</vt:lpstr>
      <vt:lpstr>Cartilaginous Fishes</vt:lpstr>
      <vt:lpstr>Characteristics of the Chondrichthyans</vt:lpstr>
      <vt:lpstr>Characteristics of the Chondrichthyans</vt:lpstr>
      <vt:lpstr>Characteristics of the Chondrichthyans</vt:lpstr>
      <vt:lpstr>Characteristics of the Chondrichthyans</vt:lpstr>
      <vt:lpstr>Let’s link energy metabolism &amp; ion balance in chondrichthyes</vt:lpstr>
      <vt:lpstr>Pulling the adaptations together…</vt:lpstr>
      <vt:lpstr>Electrofishing Demonstration</vt:lpstr>
      <vt:lpstr>Lineages of Extant Chondrichthyes</vt:lpstr>
      <vt:lpstr>Superorders of the Neoselachii</vt:lpstr>
      <vt:lpstr>Shark Characteristics: Skin</vt:lpstr>
      <vt:lpstr>Shark Characteristics: Jaws, Teeth, Feeding</vt:lpstr>
      <vt:lpstr>Shark Characteristics: Predation</vt:lpstr>
      <vt:lpstr>Shark Characteristics: Reproduction</vt:lpstr>
      <vt:lpstr>Batoidea: Skates and Rays</vt:lpstr>
      <vt:lpstr>Batoidea: Feeding and Reproduction</vt:lpstr>
      <vt:lpstr>Holocephali (subclass): Chimaeras</vt:lpstr>
      <vt:lpstr>Chimaeras Characteristics</vt:lpstr>
      <vt:lpstr>Chimaeras Food Habits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Radiation of the  Chondrichthyes</dc:title>
  <dc:creator>KATE SIV</dc:creator>
  <cp:lastModifiedBy>Brian Gall</cp:lastModifiedBy>
  <cp:revision>88</cp:revision>
  <cp:lastPrinted>2014-09-23T12:17:30Z</cp:lastPrinted>
  <dcterms:created xsi:type="dcterms:W3CDTF">2014-09-21T16:56:19Z</dcterms:created>
  <dcterms:modified xsi:type="dcterms:W3CDTF">2023-09-18T14:45:42Z</dcterms:modified>
</cp:coreProperties>
</file>