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92" r:id="rId5"/>
    <p:sldId id="297" r:id="rId6"/>
    <p:sldId id="293" r:id="rId7"/>
    <p:sldId id="261" r:id="rId8"/>
    <p:sldId id="294" r:id="rId9"/>
    <p:sldId id="263" r:id="rId10"/>
    <p:sldId id="309" r:id="rId11"/>
    <p:sldId id="266" r:id="rId12"/>
    <p:sldId id="271" r:id="rId13"/>
    <p:sldId id="272" r:id="rId14"/>
    <p:sldId id="296" r:id="rId15"/>
    <p:sldId id="277" r:id="rId16"/>
    <p:sldId id="278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87722" autoAdjust="0"/>
  </p:normalViewPr>
  <p:slideViewPr>
    <p:cSldViewPr>
      <p:cViewPr varScale="1">
        <p:scale>
          <a:sx n="73" d="100"/>
          <a:sy n="73" d="100"/>
        </p:scale>
        <p:origin x="14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17032F3-7F85-4B02-A112-DE23A3AC30C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D5375B3D-43DA-4B48-8B77-CB33D630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CC28255-556C-4F36-91D9-1B3672EF9E0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E41449FB-8182-482A-9D57-58D9E058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0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Bottom picture is an African </a:t>
            </a:r>
            <a:r>
              <a:rPr lang="en-US" dirty="0" err="1"/>
              <a:t>bichir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449FB-8182-482A-9D57-58D9E0587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Shark liver oil: </a:t>
            </a:r>
            <a:r>
              <a:rPr lang="en-US" dirty="0" err="1"/>
              <a:t>alkylglycerols</a:t>
            </a:r>
            <a:r>
              <a:rPr lang="en-US" dirty="0"/>
              <a:t> (natural immune booster &amp; cancer</a:t>
            </a:r>
            <a:r>
              <a:rPr lang="en-US" baseline="0" dirty="0"/>
              <a:t> treatments to protect from adverse effects of chemotherapy &amp; help inhibit cell proliferation)</a:t>
            </a:r>
            <a:endParaRPr lang="en-US" dirty="0"/>
          </a:p>
          <a:p>
            <a:r>
              <a:rPr lang="en-US" dirty="0"/>
              <a:t>Antarctic fish – lipids in </a:t>
            </a:r>
            <a:r>
              <a:rPr lang="en-US" dirty="0" err="1"/>
              <a:t>intermuscular</a:t>
            </a:r>
            <a:r>
              <a:rPr lang="en-US" dirty="0"/>
              <a:t> &amp; subcutaneous</a:t>
            </a:r>
            <a:r>
              <a:rPr lang="en-US" baseline="0" dirty="0"/>
              <a:t> sacs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41449FB-8182-482A-9D57-58D9E0587E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fish have two nares on each side of head (4 total)</a:t>
            </a:r>
          </a:p>
          <a:p>
            <a:r>
              <a:rPr lang="en-US" dirty="0"/>
              <a:t>Front opening leads to a chemosensory sac and then water exits the back opening, not used for respiration</a:t>
            </a:r>
          </a:p>
          <a:p>
            <a:endParaRPr lang="en-US" dirty="0"/>
          </a:p>
          <a:p>
            <a:r>
              <a:rPr lang="en-US" dirty="0"/>
              <a:t>Repositioning the excurrent </a:t>
            </a:r>
            <a:r>
              <a:rPr lang="en-US" dirty="0" err="1"/>
              <a:t>nare</a:t>
            </a:r>
            <a:r>
              <a:rPr lang="en-US" dirty="0"/>
              <a:t> inside the mouth improves respiration when sitting still and better olfactory sampling for sedentary species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24336-68F1-4704-85FB-2C50F743CD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41449FB-8182-482A-9D57-58D9E0587E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0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41449FB-8182-482A-9D57-58D9E0587E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8DAD48B-3B1C-4E07-AFD7-DF5B3AD855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4300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283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14300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007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DPFR6n8tAQ" TargetMode="Externa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N3MFhYPWWo" TargetMode="Externa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6.jpeg"/><Relationship Id="rId7" Type="http://schemas.openxmlformats.org/officeDocument/2006/relationships/hyperlink" Target="https://www.youtube.com/watch?v=kYrZw4Jsjh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AYpwiOnJrA" TargetMode="External"/><Relationship Id="rId5" Type="http://schemas.openxmlformats.org/officeDocument/2006/relationships/hyperlink" Target="https://www.youtube.com/watch?v=peH10oRbX4I" TargetMode="External"/><Relationship Id="rId10" Type="http://schemas.openxmlformats.org/officeDocument/2006/relationships/hyperlink" Target="https://www.youtube.com/watch?v=cQrEsq19TBY" TargetMode="External"/><Relationship Id="rId4" Type="http://schemas.openxmlformats.org/officeDocument/2006/relationships/image" Target="../media/image37.jpeg"/><Relationship Id="rId9" Type="http://schemas.openxmlformats.org/officeDocument/2006/relationships/hyperlink" Target="https://www.youtube.com/watch?v=RgJCxN3Sh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bRIuf6EtsA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numCol="1"/>
          <a:lstStyle/>
          <a:p>
            <a:r>
              <a:rPr lang="en-US" dirty="0"/>
              <a:t>Living in Water: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challenges?</a:t>
            </a:r>
          </a:p>
        </p:txBody>
      </p:sp>
      <p:pic>
        <p:nvPicPr>
          <p:cNvPr id="1026" name="Picture 2" descr="http://www.writeups.org/img/inset/Mariner_Waterworld_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14" y="1296924"/>
            <a:ext cx="9066972" cy="55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9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FD78-CB65-99EA-D324-EA24A172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191000" cy="1143000"/>
          </a:xfrm>
        </p:spPr>
        <p:txBody>
          <a:bodyPr/>
          <a:lstStyle/>
          <a:p>
            <a:r>
              <a:rPr lang="en-US" dirty="0"/>
              <a:t>Smelling in water</a:t>
            </a:r>
          </a:p>
        </p:txBody>
      </p:sp>
      <p:pic>
        <p:nvPicPr>
          <p:cNvPr id="5" name="Content Placeholder 4" descr="A fish with a yellow arrow&#10;&#10;Description automatically generated">
            <a:extLst>
              <a:ext uri="{FF2B5EF4-FFF2-40B4-BE49-F238E27FC236}">
                <a16:creationId xmlns:a16="http://schemas.microsoft.com/office/drawing/2014/main" id="{1DB26314-EBD8-018F-12D9-849FB5521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6629400" cy="6629400"/>
          </a:xfrm>
        </p:spPr>
      </p:pic>
      <p:pic>
        <p:nvPicPr>
          <p:cNvPr id="6" name="Picture 4" descr="Untitled Document">
            <a:extLst>
              <a:ext uri="{FF2B5EF4-FFF2-40B4-BE49-F238E27FC236}">
                <a16:creationId xmlns:a16="http://schemas.microsoft.com/office/drawing/2014/main" id="{2EB47BF7-7C11-FF6B-483F-CABDE29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551608" cy="60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2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numCol="1"/>
          <a:lstStyle/>
          <a:p>
            <a:r>
              <a:rPr lang="en-US" dirty="0" err="1"/>
              <a:t>Mechanoreception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4953000" cy="1295400"/>
          </a:xfrm>
        </p:spPr>
        <p:txBody>
          <a:bodyPr numCol="1">
            <a:normAutofit/>
          </a:bodyPr>
          <a:lstStyle/>
          <a:p>
            <a:r>
              <a:rPr lang="en-US" dirty="0"/>
              <a:t>Gravity detector</a:t>
            </a:r>
          </a:p>
          <a:p>
            <a:r>
              <a:rPr lang="en-US" dirty="0"/>
              <a:t>Lateral line system</a:t>
            </a:r>
          </a:p>
        </p:txBody>
      </p:sp>
      <p:pic>
        <p:nvPicPr>
          <p:cNvPr id="4098" name="Picture 2" descr="https://diverswhowanttolearnmore.files.wordpress.com/2015/02/plagioscon_squamosissi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16" y="1143001"/>
            <a:ext cx="45497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niverse-review.ca/I10-82-neuroma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6" r="37015" b="3992"/>
          <a:stretch/>
        </p:blipFill>
        <p:spPr bwMode="auto">
          <a:xfrm>
            <a:off x="1676401" y="4038601"/>
            <a:ext cx="5267861" cy="2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ld-site.bioss-freiburg.de/www.bioss.uni-freiburg.de/cms/assets/images/Organogenesis/Figure%201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9"/>
          <a:stretch/>
        </p:blipFill>
        <p:spPr bwMode="auto">
          <a:xfrm>
            <a:off x="7408985" y="3886201"/>
            <a:ext cx="280181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mfs.noaa.gov/gallery/images/images/photos/20110404_55893346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8898" b="6384"/>
          <a:stretch/>
        </p:blipFill>
        <p:spPr bwMode="auto">
          <a:xfrm>
            <a:off x="2667000" y="2209800"/>
            <a:ext cx="2555241" cy="17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3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 numCol="1"/>
          <a:lstStyle/>
          <a:p>
            <a:r>
              <a:rPr lang="en-US" dirty="0"/>
              <a:t>Electroreception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r="5098" b="15956"/>
          <a:stretch/>
        </p:blipFill>
        <p:spPr>
          <a:xfrm>
            <a:off x="1943100" y="990600"/>
            <a:ext cx="5600700" cy="320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01" y="3484224"/>
            <a:ext cx="4268242" cy="284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r="930"/>
          <a:stretch/>
        </p:blipFill>
        <p:spPr>
          <a:xfrm>
            <a:off x="1578712" y="4343401"/>
            <a:ext cx="4642794" cy="24285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5043" y="2382584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https://www.youtube.com/watch?v=JDPFR6n8tAQ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43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524000"/>
          </a:xfrm>
        </p:spPr>
        <p:txBody>
          <a:bodyPr numCol="1"/>
          <a:lstStyle/>
          <a:p>
            <a:r>
              <a:rPr lang="en-US" sz="4000" dirty="0"/>
              <a:t>Internal Environment of Fishes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9296400" cy="5486400"/>
          </a:xfrm>
        </p:spPr>
        <p:txBody>
          <a:bodyPr numCol="1"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general, water and ions move from where to where?</a:t>
            </a:r>
          </a:p>
          <a:p>
            <a:endParaRPr lang="en-US" dirty="0"/>
          </a:p>
          <a:p>
            <a:r>
              <a:rPr lang="en-US" dirty="0"/>
              <a:t>Fish must try to maintain osmotic balance</a:t>
            </a:r>
          </a:p>
          <a:p>
            <a:endParaRPr lang="en-US" dirty="0"/>
          </a:p>
          <a:p>
            <a:r>
              <a:rPr lang="en-US" dirty="0"/>
              <a:t>Freshwater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Water moves?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Ions move?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Saltwater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Water moves?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Ions move?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B9FD-D8C2-4D21-8F10-A4029C78E9F6}"/>
              </a:ext>
            </a:extLst>
          </p:cNvPr>
          <p:cNvSpPr txBox="1"/>
          <p:nvPr/>
        </p:nvSpPr>
        <p:spPr>
          <a:xfrm>
            <a:off x="6248400" y="39370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 structures are responsible for balancing water and ions?</a:t>
            </a:r>
          </a:p>
        </p:txBody>
      </p:sp>
    </p:spTree>
    <p:extLst>
      <p:ext uri="{BB962C8B-B14F-4D97-AF65-F5344CB8AC3E}">
        <p14:creationId xmlns:p14="http://schemas.microsoft.com/office/powerpoint/2010/main" val="14901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524000"/>
          </a:xfrm>
        </p:spPr>
        <p:txBody>
          <a:bodyPr numCol="1"/>
          <a:lstStyle/>
          <a:p>
            <a:r>
              <a:rPr lang="en-US" sz="4000" dirty="0"/>
              <a:t>Internal Environment of Fishes</a:t>
            </a:r>
          </a:p>
        </p:txBody>
      </p:sp>
      <p:pic>
        <p:nvPicPr>
          <p:cNvPr id="2050" name="Picture 2" descr="Image result for glomer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776373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lasses.midlandstech.edu/carterp/Courses/bio211/chap26/img0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9783" r="27501" b="18469"/>
          <a:stretch/>
        </p:blipFill>
        <p:spPr bwMode="auto">
          <a:xfrm>
            <a:off x="3810000" y="1105112"/>
            <a:ext cx="6773716" cy="56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416C6-643E-4C76-9AF5-DF38D1D5BE1A}"/>
              </a:ext>
            </a:extLst>
          </p:cNvPr>
          <p:cNvSpPr txBox="1"/>
          <p:nvPr/>
        </p:nvSpPr>
        <p:spPr>
          <a:xfrm>
            <a:off x="4876800" y="839569"/>
            <a:ext cx="5367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https://www.youtube.com/watch?v=FN3MFhYPWWo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8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44462"/>
            <a:ext cx="8229600" cy="1143000"/>
          </a:xfrm>
        </p:spPr>
        <p:txBody>
          <a:bodyPr numCol="1"/>
          <a:lstStyle/>
          <a:p>
            <a:r>
              <a:rPr lang="en-US" dirty="0"/>
              <a:t>Freshwater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029200" cy="2971800"/>
          </a:xfrm>
        </p:spPr>
        <p:txBody>
          <a:bodyPr numCol="1">
            <a:noAutofit/>
          </a:bodyPr>
          <a:lstStyle/>
          <a:p>
            <a:r>
              <a:rPr lang="en-US" sz="2800" dirty="0"/>
              <a:t>Skin impermeability</a:t>
            </a:r>
          </a:p>
          <a:p>
            <a:r>
              <a:rPr lang="en-US" sz="2800" dirty="0"/>
              <a:t>Gills – not so much</a:t>
            </a:r>
          </a:p>
          <a:p>
            <a:r>
              <a:rPr lang="en-US" sz="2800" dirty="0"/>
              <a:t>Influx of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How to compensate?</a:t>
            </a:r>
          </a:p>
          <a:p>
            <a:r>
              <a:rPr lang="en-US" sz="2800" dirty="0"/>
              <a:t>Out flux of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How to compensate?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7800" y="-76200"/>
            <a:ext cx="3505200" cy="4873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Exchange of Water and Ions</a:t>
            </a:r>
          </a:p>
        </p:txBody>
      </p:sp>
      <p:pic>
        <p:nvPicPr>
          <p:cNvPr id="2050" name="Picture 2" descr="http://www.fcps.edu/islandcreekes/ecology/Fish/Largemouth%20Bass/FI0034_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67481"/>
            <a:ext cx="51816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d/d8/Channel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70301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-fisherman.com/files/2011/09/lead-INFS-110024-TRACBL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51020"/>
            <a:ext cx="4191000" cy="25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4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4648200" cy="1143000"/>
          </a:xfrm>
        </p:spPr>
        <p:txBody>
          <a:bodyPr numCol="1"/>
          <a:lstStyle/>
          <a:p>
            <a:r>
              <a:rPr lang="en-US" dirty="0"/>
              <a:t>Marine </a:t>
            </a:r>
            <a:r>
              <a:rPr lang="en-US" dirty="0" err="1"/>
              <a:t>Teleosts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6248400" cy="5257799"/>
          </a:xfrm>
        </p:spPr>
        <p:txBody>
          <a:bodyPr numCol="1">
            <a:normAutofit/>
          </a:bodyPr>
          <a:lstStyle/>
          <a:p>
            <a:r>
              <a:rPr lang="en-US" dirty="0"/>
              <a:t>Impermeable integument</a:t>
            </a:r>
          </a:p>
          <a:p>
            <a:r>
              <a:rPr lang="en-US" dirty="0"/>
              <a:t>Gills – not so much</a:t>
            </a:r>
          </a:p>
          <a:p>
            <a:endParaRPr lang="en-US" dirty="0"/>
          </a:p>
          <a:p>
            <a:r>
              <a:rPr lang="en-US" dirty="0"/>
              <a:t>Cartilaginous fish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Influx of 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Outflow of ?</a:t>
            </a:r>
          </a:p>
          <a:p>
            <a:r>
              <a:rPr lang="en-US" dirty="0"/>
              <a:t>Bony fish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Influx of 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Outflow of 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42330"/>
            <a:ext cx="3505200" cy="4873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Exchange of Water and Ions</a:t>
            </a:r>
          </a:p>
        </p:txBody>
      </p:sp>
      <p:pic>
        <p:nvPicPr>
          <p:cNvPr id="3078" name="Picture 6" descr="https://jeffrbaldock.files.wordpress.com/2012/05/tir_spotted_eagle_ray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11457"/>
          <a:stretch/>
        </p:blipFill>
        <p:spPr bwMode="auto">
          <a:xfrm>
            <a:off x="8356038" y="2057401"/>
            <a:ext cx="370810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hark rectal g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8"/>
          <a:stretch/>
        </p:blipFill>
        <p:spPr bwMode="auto">
          <a:xfrm>
            <a:off x="6342553" y="80430"/>
            <a:ext cx="369679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ontereybayaquarium.org/-/m/images/animal-guide/fishes/pacific-bluefin-tuna.jpg?bc=white&amp;h=1350&amp;mh=738&amp;mw=1312&amp;w=2393&amp;usecustomfunctions=1&amp;cropx=0&amp;cropy=222">
            <a:extLst>
              <a:ext uri="{FF2B5EF4-FFF2-40B4-BE49-F238E27FC236}">
                <a16:creationId xmlns:a16="http://schemas.microsoft.com/office/drawing/2014/main" id="{D0954678-986E-3D75-C1E3-9DD4DC4E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8701" y="4895176"/>
            <a:ext cx="3465236" cy="19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ltwater Fish Blue Tang Greeting Card for Sale by Marvin Blaine">
            <a:extLst>
              <a:ext uri="{FF2B5EF4-FFF2-40B4-BE49-F238E27FC236}">
                <a16:creationId xmlns:a16="http://schemas.microsoft.com/office/drawing/2014/main" id="{890B274F-107D-4CC8-AACC-505E1859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65" y="4340501"/>
            <a:ext cx="3465236" cy="24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Moving in Water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" y="1125552"/>
            <a:ext cx="8229600" cy="4525963"/>
          </a:xfrm>
        </p:spPr>
        <p:txBody>
          <a:bodyPr/>
          <a:lstStyle/>
          <a:p>
            <a:r>
              <a:rPr lang="en-US" dirty="0"/>
              <a:t>Swim with anterior to posterior sequential contractions of muscle segments…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82" y="2379024"/>
            <a:ext cx="4906854" cy="4324350"/>
          </a:xfrm>
          <a:prstGeom prst="rect">
            <a:avLst/>
          </a:prstGeom>
        </p:spPr>
      </p:pic>
      <p:pic>
        <p:nvPicPr>
          <p:cNvPr id="4098" name="Picture 2" descr="Image result for sea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83" y="76200"/>
            <a:ext cx="3331618" cy="33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r="10722" b="24017"/>
          <a:stretch/>
        </p:blipFill>
        <p:spPr bwMode="auto">
          <a:xfrm>
            <a:off x="7315200" y="4436122"/>
            <a:ext cx="4670960" cy="23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6FABDB-8943-4A60-BBFB-239156685BD5}"/>
              </a:ext>
            </a:extLst>
          </p:cNvPr>
          <p:cNvSpPr txBox="1"/>
          <p:nvPr/>
        </p:nvSpPr>
        <p:spPr>
          <a:xfrm>
            <a:off x="1828800" y="6043136"/>
            <a:ext cx="1460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https://www.youtube.com/watch?v=peH10oRbX4I</a:t>
            </a:r>
            <a:r>
              <a:rPr lang="en-US" sz="1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6596A-874C-92A3-7324-E6144A0F295F}"/>
              </a:ext>
            </a:extLst>
          </p:cNvPr>
          <p:cNvSpPr txBox="1"/>
          <p:nvPr/>
        </p:nvSpPr>
        <p:spPr>
          <a:xfrm>
            <a:off x="10103876" y="3321806"/>
            <a:ext cx="1447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https://www.youtube.com/watch?v=cAYpwiOnJrA</a:t>
            </a:r>
            <a:r>
              <a:rPr lang="en-US" sz="11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10020-6991-BA1D-D7A3-27CF620A9A79}"/>
              </a:ext>
            </a:extLst>
          </p:cNvPr>
          <p:cNvSpPr txBox="1"/>
          <p:nvPr/>
        </p:nvSpPr>
        <p:spPr>
          <a:xfrm>
            <a:off x="5486402" y="5848424"/>
            <a:ext cx="190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https://www.youtube.com/watch?v=kYrZw4Jsjh8</a:t>
            </a:r>
            <a:r>
              <a:rPr lang="en-US" dirty="0"/>
              <a:t> </a:t>
            </a:r>
          </a:p>
        </p:txBody>
      </p:sp>
      <p:pic>
        <p:nvPicPr>
          <p:cNvPr id="7" name="Picture 6" descr="A long shot of a fish&#10;&#10;Description automatically generated">
            <a:extLst>
              <a:ext uri="{FF2B5EF4-FFF2-40B4-BE49-F238E27FC236}">
                <a16:creationId xmlns:a16="http://schemas.microsoft.com/office/drawing/2014/main" id="{6E1B310F-0D01-142C-D7F5-0F2C5CB136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36" y="2242901"/>
            <a:ext cx="3976716" cy="1996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304B8C-4D56-FA0A-B749-F4576B07482B}"/>
              </a:ext>
            </a:extLst>
          </p:cNvPr>
          <p:cNvSpPr txBox="1"/>
          <p:nvPr/>
        </p:nvSpPr>
        <p:spPr>
          <a:xfrm>
            <a:off x="0" y="5888009"/>
            <a:ext cx="18503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https://www.youtube.com/watch?v=RgJCxN3ShbY</a:t>
            </a:r>
            <a:r>
              <a:rPr lang="en-US" sz="1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B1344-2778-A125-DA64-3803EF68B9AE}"/>
              </a:ext>
            </a:extLst>
          </p:cNvPr>
          <p:cNvSpPr txBox="1"/>
          <p:nvPr/>
        </p:nvSpPr>
        <p:spPr>
          <a:xfrm>
            <a:off x="5539742" y="4095850"/>
            <a:ext cx="3058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https://www.youtube.com/watch?v=cQrEsq19TBY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98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 numCol="1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Obtaining Oxygen?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0200" y="2769275"/>
            <a:ext cx="12954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www.arkive.org</a:t>
            </a:r>
          </a:p>
        </p:txBody>
      </p:sp>
      <p:pic>
        <p:nvPicPr>
          <p:cNvPr id="2050" name="Picture 2" descr="https://sharon-taxonomy2009-p3.wikispaces.com/file/view/gills.jpg/99670293/560x294/g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16400"/>
            <a:ext cx="8858477" cy="46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perculum f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t="22430" r="24201" b="5347"/>
          <a:stretch/>
        </p:blipFill>
        <p:spPr bwMode="auto">
          <a:xfrm>
            <a:off x="12700" y="4026207"/>
            <a:ext cx="2780993" cy="27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 numCol="1">
            <a:noAutofit/>
          </a:bodyPr>
          <a:lstStyle/>
          <a:p>
            <a:r>
              <a:rPr lang="en-US" sz="3600" dirty="0"/>
              <a:t>Gill Respiration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6117" y="1470"/>
            <a:ext cx="29718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Obtaining Oxygen in Water</a:t>
            </a:r>
          </a:p>
        </p:txBody>
      </p:sp>
      <p:pic>
        <p:nvPicPr>
          <p:cNvPr id="3074" name="Picture 2" descr="http://www.aasharks.com/types-of-sharks/white-tip-reef-shark-pictur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21045"/>
            <a:ext cx="3905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bcovers.alegriphotos.com/covers/Saltwater-fish-bank-swimming-in-the-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13" y="3962400"/>
            <a:ext cx="7330632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ralportal.net/wp-content/uploads/2015/01/635557942125902872-Screen-Shot-2015-01-02-at-11.16.53-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1045"/>
            <a:ext cx="438573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D6AC6-51C9-4955-8B9A-FE89B0B7D397}"/>
              </a:ext>
            </a:extLst>
          </p:cNvPr>
          <p:cNvSpPr txBox="1"/>
          <p:nvPr/>
        </p:nvSpPr>
        <p:spPr>
          <a:xfrm>
            <a:off x="9321312" y="4343400"/>
            <a:ext cx="11117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https://www.youtube.com/watch?v=8bRIuf6EtsA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03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Countercurrent 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classconnection.s3.amazonaws.com/38/flashcards/1293038/png/fish_gills13360752124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8"/>
          <a:stretch/>
        </p:blipFill>
        <p:spPr bwMode="auto">
          <a:xfrm>
            <a:off x="2667001" y="1295401"/>
            <a:ext cx="6459415" cy="50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6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In a group of two, re-draw the gills and lamellae and the concentrations of O</a:t>
            </a:r>
            <a:r>
              <a:rPr lang="en-US" sz="320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if the blood and water flowed in the same direction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http://classconnection.s3.amazonaws.com/38/flashcards/1293038/png/fish_gills13360752124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8"/>
          <a:stretch/>
        </p:blipFill>
        <p:spPr bwMode="auto">
          <a:xfrm>
            <a:off x="2866293" y="1804682"/>
            <a:ext cx="6459415" cy="50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4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fish with lungs?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http://cf.ltkcdn.net/small-pets/images/std/137358-347x346-Betta-gulping-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78" y="1016001"/>
            <a:ext cx="4761522" cy="47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quariadise.com/wp-content/uploads/2013/01/DSCN9426-cropped_zps29fd9ef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4"/>
          <a:stretch/>
        </p:blipFill>
        <p:spPr bwMode="auto">
          <a:xfrm flipH="1">
            <a:off x="381000" y="1003301"/>
            <a:ext cx="5093677" cy="35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ung fish intern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1"/>
          <a:stretch/>
        </p:blipFill>
        <p:spPr bwMode="auto">
          <a:xfrm>
            <a:off x="1676400" y="4648201"/>
            <a:ext cx="5746050" cy="20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river with trees and moss&#10;&#10;AI-generated content may be incorrect.">
            <a:extLst>
              <a:ext uri="{FF2B5EF4-FFF2-40B4-BE49-F238E27FC236}">
                <a16:creationId xmlns:a16="http://schemas.microsoft.com/office/drawing/2014/main" id="{FDC262AD-9755-EF4B-824F-7264164DA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12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numCol="1"/>
          <a:lstStyle/>
          <a:p>
            <a:r>
              <a:rPr lang="en-US" dirty="0"/>
              <a:t>Buoyancy: Bony Fishes</a:t>
            </a:r>
          </a:p>
        </p:txBody>
      </p:sp>
      <p:pic>
        <p:nvPicPr>
          <p:cNvPr id="1026" name="Picture 2" descr="http://natechertack.com/fishes/actinopterygii/bladder%282%29698-6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66801" y="4177703"/>
            <a:ext cx="5486400" cy="25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0/Swim_bladder_%28Abramis_brama%29_%28leszcz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5363"/>
            <a:ext cx="5815011" cy="23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4648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What would happen if fish didn’t adjust the amount of gas in the bladder when moving up or down?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989" y="1143000"/>
            <a:ext cx="52038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Neutrally buoyant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– what does this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adjust buoyancy as move up or down in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Swim bladder</a:t>
            </a:r>
          </a:p>
        </p:txBody>
      </p:sp>
    </p:spTree>
    <p:extLst>
      <p:ext uri="{BB962C8B-B14F-4D97-AF65-F5344CB8AC3E}">
        <p14:creationId xmlns:p14="http://schemas.microsoft.com/office/powerpoint/2010/main" val="36738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numCol="1"/>
          <a:lstStyle/>
          <a:p>
            <a:r>
              <a:rPr lang="en-US" dirty="0"/>
              <a:t>Buoyancy: Bony Fishes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012" y="1355909"/>
            <a:ext cx="2643189" cy="4830763"/>
          </a:xfrm>
        </p:spPr>
        <p:txBody>
          <a:bodyPr numCol="1"/>
          <a:lstStyle/>
          <a:p>
            <a:r>
              <a:rPr lang="en-US" dirty="0"/>
              <a:t>2 types of bladders</a:t>
            </a:r>
          </a:p>
        </p:txBody>
      </p:sp>
      <p:pic>
        <p:nvPicPr>
          <p:cNvPr id="7" name="Picture 2" descr="http://natechertack.com/fishes/actinopterygii/bladder%282%29698-6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739" r="1675" b="50000"/>
          <a:stretch/>
        </p:blipFill>
        <p:spPr bwMode="auto">
          <a:xfrm>
            <a:off x="4994032" y="1143001"/>
            <a:ext cx="5503367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quizlet.com/zyK.2L9zPHuUaIxcsf5qJA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659555"/>
            <a:ext cx="4429125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4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/>
          <a:stretch/>
        </p:blipFill>
        <p:spPr>
          <a:xfrm>
            <a:off x="8686800" y="169212"/>
            <a:ext cx="2169319" cy="3009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477000" cy="1143000"/>
          </a:xfrm>
        </p:spPr>
        <p:txBody>
          <a:bodyPr numCol="1">
            <a:normAutofit/>
          </a:bodyPr>
          <a:lstStyle/>
          <a:p>
            <a:r>
              <a:rPr lang="en-US" sz="3600" dirty="0"/>
              <a:t>Other Buoyancy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1176"/>
            <a:ext cx="7772400" cy="2671224"/>
          </a:xfrm>
        </p:spPr>
        <p:txBody>
          <a:bodyPr numCol="1">
            <a:normAutofit/>
          </a:bodyPr>
          <a:lstStyle/>
          <a:p>
            <a:r>
              <a:rPr lang="en-US" dirty="0"/>
              <a:t>Cartilaginous Fishes</a:t>
            </a:r>
          </a:p>
          <a:p>
            <a:pPr lvl="1"/>
            <a:r>
              <a:rPr lang="en-US" dirty="0"/>
              <a:t>Skeleton and muscle heavier than water</a:t>
            </a:r>
          </a:p>
          <a:p>
            <a:pPr lvl="1"/>
            <a:r>
              <a:rPr lang="en-US" dirty="0"/>
              <a:t>High oil content in liver</a:t>
            </a:r>
          </a:p>
          <a:p>
            <a:pPr lvl="1"/>
            <a:r>
              <a:rPr lang="en-US" dirty="0"/>
              <a:t>Nitrogen-containing compounds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1470"/>
            <a:ext cx="29718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Buoyancy</a:t>
            </a:r>
          </a:p>
        </p:txBody>
      </p:sp>
      <p:pic>
        <p:nvPicPr>
          <p:cNvPr id="3074" name="Picture 2" descr="http://www.tendua.org/IMG/jpg/24tendua-foie_requ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30" y="3505200"/>
            <a:ext cx="5525570" cy="320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6743</TotalTime>
  <Words>460</Words>
  <Application>Microsoft Office PowerPoint</Application>
  <PresentationFormat>Widescreen</PresentationFormat>
  <Paragraphs>83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Living in Water: challenges?</vt:lpstr>
      <vt:lpstr>Obtaining Oxygen?</vt:lpstr>
      <vt:lpstr>Gill Respiration</vt:lpstr>
      <vt:lpstr>Countercurrent Exchange</vt:lpstr>
      <vt:lpstr>In a group of two, re-draw the gills and lamellae and the concentrations of O2 if the blood and water flowed in the same direction</vt:lpstr>
      <vt:lpstr>Any fish with lungs?</vt:lpstr>
      <vt:lpstr>Buoyancy: Bony Fishes</vt:lpstr>
      <vt:lpstr>Buoyancy: Bony Fishes</vt:lpstr>
      <vt:lpstr>Other Buoyancy Mechanisms</vt:lpstr>
      <vt:lpstr>Smelling in water</vt:lpstr>
      <vt:lpstr>Mechanoreception</vt:lpstr>
      <vt:lpstr>Electroreception</vt:lpstr>
      <vt:lpstr>Internal Environment of Fishes</vt:lpstr>
      <vt:lpstr>Internal Environment of Fishes</vt:lpstr>
      <vt:lpstr>Freshwater Fish</vt:lpstr>
      <vt:lpstr>Marine Teleosts</vt:lpstr>
      <vt:lpstr>Moving in 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Lauren Rudolph</dc:creator>
  <cp:lastModifiedBy>Brian Gall</cp:lastModifiedBy>
  <cp:revision>95</cp:revision>
  <dcterms:created xsi:type="dcterms:W3CDTF">2014-09-17T16:30:29Z</dcterms:created>
  <dcterms:modified xsi:type="dcterms:W3CDTF">2025-09-08T14:00:48Z</dcterms:modified>
</cp:coreProperties>
</file>