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76" r:id="rId6"/>
    <p:sldId id="261" r:id="rId7"/>
    <p:sldId id="279" r:id="rId8"/>
    <p:sldId id="262" r:id="rId9"/>
    <p:sldId id="277" r:id="rId10"/>
    <p:sldId id="278" r:id="rId11"/>
    <p:sldId id="280" r:id="rId12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74" autoAdjust="0"/>
  </p:normalViewPr>
  <p:slideViewPr>
    <p:cSldViewPr>
      <p:cViewPr varScale="1">
        <p:scale>
          <a:sx n="74" d="100"/>
          <a:sy n="74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numCol="1" rtlCol="0"/>
          <a:lstStyle>
            <a:lvl1pPr algn="r">
              <a:defRPr sz="1200"/>
            </a:lvl1pPr>
          </a:lstStyle>
          <a:p>
            <a:fld id="{9E638F7E-BEC1-4600-B0AB-56F69C9D385B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numCol="1" rtlCol="0" anchor="b"/>
          <a:lstStyle>
            <a:lvl1pPr algn="r">
              <a:defRPr sz="1200"/>
            </a:lvl1pPr>
          </a:lstStyle>
          <a:p>
            <a:fld id="{7F38B848-41D9-4AC6-811F-D7AB4B62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9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numCol="1" rtlCol="0"/>
          <a:lstStyle>
            <a:lvl1pPr algn="r">
              <a:defRPr sz="1200"/>
            </a:lvl1pPr>
          </a:lstStyle>
          <a:p>
            <a:fld id="{4767B779-7F83-4D06-82B5-C8742E5F1C51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numCol="1" rtlCol="0" anchor="b"/>
          <a:lstStyle>
            <a:lvl1pPr algn="r">
              <a:defRPr sz="1200"/>
            </a:lvl1pPr>
          </a:lstStyle>
          <a:p>
            <a:fld id="{3BDDADDF-0074-442C-A610-270A0697E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3BDDADDF-0074-442C-A610-270A0697EC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4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3BDDADDF-0074-442C-A610-270A0697EC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7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DADDF-0074-442C-A610-270A0697EC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38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D6A8B4B7-6944-42D1-B8B1-571D4292E2E1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70A5055-1788-4417-B7D2-719B2C6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9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D6A8B4B7-6944-42D1-B8B1-571D4292E2E1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70A5055-1788-4417-B7D2-719B2C6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5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D6A8B4B7-6944-42D1-B8B1-571D4292E2E1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70A5055-1788-4417-B7D2-719B2C6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D6A8B4B7-6944-42D1-B8B1-571D4292E2E1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70A5055-1788-4417-B7D2-719B2C6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4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D6A8B4B7-6944-42D1-B8B1-571D4292E2E1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70A5055-1788-4417-B7D2-719B2C6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9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D6A8B4B7-6944-42D1-B8B1-571D4292E2E1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70A5055-1788-4417-B7D2-719B2C6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5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D6A8B4B7-6944-42D1-B8B1-571D4292E2E1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70A5055-1788-4417-B7D2-719B2C6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3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D6A8B4B7-6944-42D1-B8B1-571D4292E2E1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70A5055-1788-4417-B7D2-719B2C6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9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D6A8B4B7-6944-42D1-B8B1-571D4292E2E1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70A5055-1788-4417-B7D2-719B2C6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7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D6A8B4B7-6944-42D1-B8B1-571D4292E2E1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70A5055-1788-4417-B7D2-719B2C6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7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D6A8B4B7-6944-42D1-B8B1-571D4292E2E1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70A5055-1788-4417-B7D2-719B2C6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4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8B4B7-6944-42D1-B8B1-571D4292E2E1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A5055-1788-4417-B7D2-719B2C6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0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numCol="1"/>
          <a:lstStyle/>
          <a:p>
            <a:r>
              <a:rPr lang="en-US" dirty="0"/>
              <a:t>Early Vertebrates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numCol="1"/>
          <a:lstStyle/>
          <a:p>
            <a:r>
              <a:rPr lang="en-US" dirty="0"/>
              <a:t>Cheyenne Gerdes</a:t>
            </a:r>
          </a:p>
        </p:txBody>
      </p:sp>
      <p:pic>
        <p:nvPicPr>
          <p:cNvPr id="1026" name="Picture 2" descr="http://upload.wikimedia.org/wikipedia/commons/6/68/Ostracoderm_digital_recreation.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8" t="640" r="748" b="152"/>
          <a:stretch/>
        </p:blipFill>
        <p:spPr>
          <a:xfrm>
            <a:off x="152400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3400" y="260676"/>
            <a:ext cx="6172200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Vertebrate Evolution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5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377"/>
            <a:ext cx="6019800" cy="1143000"/>
          </a:xfrm>
        </p:spPr>
        <p:txBody>
          <a:bodyPr/>
          <a:lstStyle/>
          <a:p>
            <a:r>
              <a:rPr lang="en-US" dirty="0"/>
              <a:t>Jawed Fishes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663" y="1216926"/>
            <a:ext cx="10972800" cy="4525963"/>
          </a:xfrm>
        </p:spPr>
        <p:txBody>
          <a:bodyPr/>
          <a:lstStyle/>
          <a:p>
            <a:r>
              <a:rPr lang="en-US" dirty="0"/>
              <a:t>Opened ecological niches</a:t>
            </a:r>
          </a:p>
          <a:p>
            <a:r>
              <a:rPr lang="en-US" dirty="0"/>
              <a:t>4 major clades</a:t>
            </a:r>
            <a:endParaRPr lang="en-GB" dirty="0"/>
          </a:p>
        </p:txBody>
      </p:sp>
      <p:pic>
        <p:nvPicPr>
          <p:cNvPr id="4" name="Picture 2" descr="http://upload.wikimedia.org/wikipedia/commons/e/e4/Bothriolepis_canadens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75069">
            <a:off x="5831241" y="-61400"/>
            <a:ext cx="354418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bio.miami.edu/dana/pix/placode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98840" y="872670"/>
            <a:ext cx="4231907" cy="259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fossilmuseum.net/Fossil_Galleries/Fish_Devonian/Dunkleosteous/Dunkleosteous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0801" y="3071829"/>
            <a:ext cx="2751022" cy="206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thumb/3/3a/Nerepisacanthus.png/1920px-Nerepisacanth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9253" y="2381339"/>
            <a:ext cx="3596348" cy="252119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onlinelibrary.wiley.com/higheredbcs/legacy/college/levin/0471697435/chap_tut/images/nw0273-n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5" y="4978905"/>
            <a:ext cx="3980047" cy="16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60176" y="4605014"/>
            <a:ext cx="3097057" cy="197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57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4289"/>
            <a:ext cx="74295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169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28800" y="180974"/>
            <a:ext cx="4419600" cy="96202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560" y="582048"/>
            <a:ext cx="8625840" cy="560952"/>
          </a:xfrm>
        </p:spPr>
        <p:txBody>
          <a:bodyPr numCol="1">
            <a:noAutofit/>
          </a:bodyPr>
          <a:lstStyle/>
          <a:p>
            <a:r>
              <a:rPr lang="en-US" sz="4800" dirty="0"/>
              <a:t>Ancestral “pre” Vertebrate</a:t>
            </a:r>
          </a:p>
        </p:txBody>
      </p:sp>
      <p:pic>
        <p:nvPicPr>
          <p:cNvPr id="1026" name="Picture 2" descr="http://faculty.baruch.cuny.edu/jwahlert/bio1003/images/amphioxus_w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9" y="2514600"/>
            <a:ext cx="11751541" cy="242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24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 numCol="1"/>
          <a:lstStyle/>
          <a:p>
            <a:r>
              <a:rPr lang="en-US" dirty="0">
                <a:effectLst/>
              </a:rPr>
              <a:t>Early Cambrian Vertebrates</a:t>
            </a:r>
          </a:p>
        </p:txBody>
      </p:sp>
      <p:pic>
        <p:nvPicPr>
          <p:cNvPr id="2050" name="Picture 2" descr="http://upload.wikimedia.org/wikipedia/commons/2/2b/Haikouichthys_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37105">
            <a:off x="1625493" y="4157475"/>
            <a:ext cx="4615437" cy="166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1/11/Haikouella_lanceolata%2C_Chlup%C3%A1%C4%8D_Museum%2C_Pragu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20239" r="16130" b="16893"/>
          <a:stretch/>
        </p:blipFill>
        <p:spPr>
          <a:xfrm>
            <a:off x="1949669" y="1447801"/>
            <a:ext cx="3770408" cy="259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le.ac.uk/gl/map2/abstractsetc/conanima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430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classconnection.s3.amazonaws.com/42/flashcards/1377042/jpg/ostracoderm13396672945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22" y="4716694"/>
            <a:ext cx="4325579" cy="214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733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alaeos.com/vertebrates/vertebrata/images/Myllokunmin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834" y="4187301"/>
            <a:ext cx="4996000" cy="245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353800" cy="1143000"/>
          </a:xfrm>
          <a:effectLst/>
        </p:spPr>
        <p:txBody>
          <a:bodyPr numCol="1">
            <a:normAutofit/>
          </a:bodyPr>
          <a:lstStyle/>
          <a:p>
            <a:r>
              <a:rPr lang="en-US" dirty="0">
                <a:effectLst/>
              </a:rPr>
              <a:t>Early (soft bodied) Cambrian fossil vertebrates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2" t="17598" r="24902" b="413"/>
          <a:stretch/>
        </p:blipFill>
        <p:spPr>
          <a:xfrm>
            <a:off x="48966" y="995634"/>
            <a:ext cx="4428921" cy="586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Metaspriggina walcotti (Simonetta and Insom, 1993)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4087" y="995633"/>
            <a:ext cx="2764547" cy="582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cience.kqed.org/quest/files/2013/02/06.19b_Myllokunming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834" y="1286597"/>
            <a:ext cx="4724400" cy="27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96200" y="3444167"/>
            <a:ext cx="1690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</a:rPr>
              <a:t>Myllokunmingia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4834" y="6258155"/>
            <a:ext cx="1489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Haikouichthys</a:t>
            </a:r>
            <a:endParaRPr lang="en-GB" i="1" dirty="0"/>
          </a:p>
        </p:txBody>
      </p:sp>
      <p:pic>
        <p:nvPicPr>
          <p:cNvPr id="1030" name="Picture 6" descr="http://orig02.deviantart.net/9879/f/2014/173/5/d/zhongxiniscus_by_giant_blue_anteater-d7ngdk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42752"/>
            <a:ext cx="3231138" cy="147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66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8686800" cy="1143000"/>
          </a:xfrm>
          <a:effectLst/>
        </p:spPr>
        <p:txBody>
          <a:bodyPr numCol="1">
            <a:normAutofit/>
          </a:bodyPr>
          <a:lstStyle/>
          <a:p>
            <a:r>
              <a:rPr lang="en-US" dirty="0"/>
              <a:t>Conodonts (and the origin of bone)</a:t>
            </a:r>
            <a:endParaRPr lang="en-US" dirty="0">
              <a:effectLst/>
            </a:endParaRPr>
          </a:p>
        </p:txBody>
      </p:sp>
      <p:pic>
        <p:nvPicPr>
          <p:cNvPr id="2050" name="Picture 2" descr="http://www.le.ac.uk/gl/map2/abstractsetc/conanim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09852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jpaleontol.geoscienceworld.org/content/74/1/101/F6.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34593"/>
            <a:ext cx="4419600" cy="564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199" y="1309852"/>
            <a:ext cx="39624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Started with microfossils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First bony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Recently whole-body impressions discovered</a:t>
            </a:r>
            <a:endParaRPr lang="en-GB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42741"/>
            <a:ext cx="4419600" cy="553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9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016" y="-84134"/>
            <a:ext cx="7848600" cy="1143000"/>
          </a:xfrm>
        </p:spPr>
        <p:txBody>
          <a:bodyPr numCol="1">
            <a:normAutofit/>
          </a:bodyPr>
          <a:lstStyle/>
          <a:p>
            <a:r>
              <a:rPr lang="en-US" sz="4800" dirty="0" err="1"/>
              <a:t>Ostracoderms</a:t>
            </a:r>
            <a:endParaRPr lang="en-US" sz="4800" dirty="0"/>
          </a:p>
        </p:txBody>
      </p:sp>
      <p:pic>
        <p:nvPicPr>
          <p:cNvPr id="9220" name="Picture 4" descr="File:Drepanaspis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0" y="-76200"/>
            <a:ext cx="4826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40.media.tumblr.com/4b3f554dc4a652ef8c1e8f0e38c59d93/tumblr_mlflwgiQ0a1qigvmso1_5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84906"/>
            <a:ext cx="7391400" cy="387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2016" y="1053405"/>
            <a:ext cx="9413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First whole-body vert fossils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~490 MYA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Very different from modern verts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Diverse, had gills, pharynx for suction feeding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23329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4476"/>
            <a:ext cx="10972800" cy="1143000"/>
          </a:xfrm>
        </p:spPr>
        <p:txBody>
          <a:bodyPr/>
          <a:lstStyle/>
          <a:p>
            <a:r>
              <a:rPr lang="en-US" dirty="0"/>
              <a:t>Origin of Vertebrae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8" b="22435"/>
          <a:stretch/>
        </p:blipFill>
        <p:spPr bwMode="auto">
          <a:xfrm>
            <a:off x="552450" y="1216419"/>
            <a:ext cx="11087100" cy="564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6DC36F-473D-E12D-566A-3A229EE2558C}"/>
              </a:ext>
            </a:extLst>
          </p:cNvPr>
          <p:cNvSpPr txBox="1"/>
          <p:nvPr/>
        </p:nvSpPr>
        <p:spPr>
          <a:xfrm>
            <a:off x="762000" y="1362076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What’s function of ribs?</a:t>
            </a:r>
          </a:p>
        </p:txBody>
      </p:sp>
    </p:spTree>
    <p:extLst>
      <p:ext uri="{BB962C8B-B14F-4D97-AF65-F5344CB8AC3E}">
        <p14:creationId xmlns:p14="http://schemas.microsoft.com/office/powerpoint/2010/main" val="84744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What’s missing???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5410200" cy="3200400"/>
          </a:xfrm>
        </p:spPr>
        <p:txBody>
          <a:bodyPr numCol="1"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3600" dirty="0" err="1"/>
              <a:t>Approx</a:t>
            </a:r>
            <a:r>
              <a:rPr lang="en-US" sz="3600" dirty="0"/>
              <a:t> 450 MYA</a:t>
            </a:r>
          </a:p>
          <a:p>
            <a:pPr>
              <a:buFont typeface="Arial" charset="0"/>
              <a:buChar char="•"/>
            </a:pPr>
            <a:r>
              <a:rPr lang="en-US" sz="3600" dirty="0"/>
              <a:t>Jaws first, then teeth</a:t>
            </a:r>
          </a:p>
          <a:p>
            <a:pPr>
              <a:buFont typeface="Arial" charset="0"/>
              <a:buChar char="•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What ecological benefits?</a:t>
            </a:r>
          </a:p>
          <a:p>
            <a:pPr>
              <a:buFont typeface="Arial" charset="0"/>
              <a:buChar char="•"/>
            </a:pPr>
            <a:r>
              <a:rPr lang="en-US" sz="3600" dirty="0"/>
              <a:t>Another reason?</a:t>
            </a:r>
            <a:endParaRPr lang="en-US" sz="4400" dirty="0"/>
          </a:p>
        </p:txBody>
      </p:sp>
      <p:pic>
        <p:nvPicPr>
          <p:cNvPr id="1028" name="Picture 4" descr="http://www.fossilmuseum.net/Fossil_Galleries/Fish_Devonian/Dunkleosteous/Dunkleosteou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2015" y="1640205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wikia.com/dinosaurs/images/d/d9/Dunkleoste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3886201"/>
            <a:ext cx="3864633" cy="275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13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1" y="152400"/>
            <a:ext cx="4879975" cy="1143000"/>
          </a:xfrm>
        </p:spPr>
        <p:txBody>
          <a:bodyPr numCol="1">
            <a:normAutofit/>
          </a:bodyPr>
          <a:lstStyle/>
          <a:p>
            <a:r>
              <a:rPr lang="en-US" sz="4800" b="1" dirty="0"/>
              <a:t>Transition to Jaws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257800" cy="4800600"/>
          </a:xfrm>
        </p:spPr>
        <p:txBody>
          <a:bodyPr numCol="1"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3600" dirty="0"/>
              <a:t>First vertebrates had segmented head</a:t>
            </a:r>
          </a:p>
          <a:p>
            <a:pPr>
              <a:buFont typeface="Arial" charset="0"/>
              <a:buChar char="•"/>
            </a:pP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What happened to first branchial arch?</a:t>
            </a:r>
          </a:p>
          <a:p>
            <a:pPr>
              <a:buFont typeface="Arial" charset="0"/>
              <a:buChar char="•"/>
            </a:pP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Why make the conversion?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6488668"/>
            <a:ext cx="624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Mallatt</a:t>
            </a:r>
            <a:r>
              <a:rPr lang="en-US" dirty="0"/>
              <a:t> 1996. Zoological Journal of the </a:t>
            </a:r>
            <a:r>
              <a:rPr lang="en-US" dirty="0" err="1"/>
              <a:t>Linnean</a:t>
            </a:r>
            <a:r>
              <a:rPr lang="en-US" dirty="0"/>
              <a:t> Society</a:t>
            </a:r>
            <a:endParaRPr lang="en-GB" dirty="0"/>
          </a:p>
        </p:txBody>
      </p:sp>
      <p:pic>
        <p:nvPicPr>
          <p:cNvPr id="5124" name="Picture 4" descr="https://upload.wikimedia.org/wikipedia/commons/e/e6/Gills_%28esox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2021474"/>
            <a:ext cx="4724399" cy="392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hark gill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7" b="17418"/>
          <a:stretch/>
        </p:blipFill>
        <p:spPr bwMode="auto">
          <a:xfrm>
            <a:off x="1524001" y="0"/>
            <a:ext cx="36544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0"/>
          <a:stretch/>
        </p:blipFill>
        <p:spPr bwMode="auto">
          <a:xfrm>
            <a:off x="7693025" y="1178396"/>
            <a:ext cx="4419601" cy="535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74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12810</TotalTime>
  <Words>130</Words>
  <Application>Microsoft Office PowerPoint</Application>
  <PresentationFormat>Widescreen</PresentationFormat>
  <Paragraphs>39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Early Vertebrates</vt:lpstr>
      <vt:lpstr>Ancestral “pre” Vertebrate</vt:lpstr>
      <vt:lpstr>Early Cambrian Vertebrates</vt:lpstr>
      <vt:lpstr>Early (soft bodied) Cambrian fossil vertebrates</vt:lpstr>
      <vt:lpstr>Conodonts (and the origin of bone)</vt:lpstr>
      <vt:lpstr>Ostracoderms</vt:lpstr>
      <vt:lpstr>Origin of Vertebrae</vt:lpstr>
      <vt:lpstr>What’s missing???</vt:lpstr>
      <vt:lpstr>Transition to Jaws</vt:lpstr>
      <vt:lpstr>Jawed Fishes</vt:lpstr>
      <vt:lpstr>PowerPoint Presentation</vt:lpstr>
    </vt:vector>
  </TitlesOfParts>
  <Company>Missouri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Vertebrates</dc:title>
  <dc:creator>Gerdes, Cheyenne L</dc:creator>
  <cp:lastModifiedBy>Brian Gall</cp:lastModifiedBy>
  <cp:revision>81</cp:revision>
  <cp:lastPrinted>2014-09-15T01:52:45Z</cp:lastPrinted>
  <dcterms:created xsi:type="dcterms:W3CDTF">2014-09-03T18:32:14Z</dcterms:created>
  <dcterms:modified xsi:type="dcterms:W3CDTF">2025-08-28T13:19:08Z</dcterms:modified>
</cp:coreProperties>
</file>