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71" r:id="rId5"/>
    <p:sldId id="272" r:id="rId6"/>
    <p:sldId id="276" r:id="rId7"/>
    <p:sldId id="263" r:id="rId8"/>
    <p:sldId id="273" r:id="rId9"/>
    <p:sldId id="264" r:id="rId10"/>
    <p:sldId id="265" r:id="rId11"/>
    <p:sldId id="277" r:id="rId12"/>
    <p:sldId id="280" r:id="rId13"/>
    <p:sldId id="278" r:id="rId14"/>
    <p:sldId id="279" r:id="rId15"/>
    <p:sldId id="267" r:id="rId16"/>
    <p:sldId id="274" r:id="rId17"/>
    <p:sldId id="275" r:id="rId18"/>
    <p:sldId id="281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54" autoAdjust="0"/>
  </p:normalViewPr>
  <p:slideViewPr>
    <p:cSldViewPr>
      <p:cViewPr varScale="1">
        <p:scale>
          <a:sx n="70" d="100"/>
          <a:sy n="70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86078-6508-4DDE-AE47-655668F1EF51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C850B-A53F-47B6-9B40-7711A121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5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Classification system is the same system used in Biodiversity to categorized and organize the diversity of life</a:t>
            </a:r>
          </a:p>
          <a:p>
            <a:endParaRPr lang="en-US" baseline="0" dirty="0"/>
          </a:p>
          <a:p>
            <a:r>
              <a:rPr lang="en-US" baseline="0" dirty="0"/>
              <a:t>Review: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21EEFDC-409B-49AA-A920-D29BB89F6C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Phylogenetic Systematics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tool used by scientists to organize and group life is: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phylogenetic systematics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phylogenetics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Grouping is based on evolutionary relationships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Ignore the Linnaean ranks associated with each species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and determine where (as well as the route taken) a species fits on a tree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Trees known as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Cladogram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Phylogeny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depicts the evolutionary history of a group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base is ancestral and tips are the modern representatives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Branching occurs when major evolutionary changes led to a new group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general systematics terminology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Sister group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branches that originate at same node and share a common ancestor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Outgroups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lineages outside the clade of interest (used as a control)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850B-A53F-47B6-9B40-7711A1216A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24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9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1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5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9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6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51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55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69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22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3053-4C05-4584-9282-27C9F2D2C77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B329-25D7-433B-9719-3B4666343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XpAbezdOho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t5jroSCBBw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540797"/>
            <a:ext cx="4105796" cy="1470025"/>
          </a:xfrm>
        </p:spPr>
        <p:txBody>
          <a:bodyPr numCol="1">
            <a:noAutofit/>
          </a:bodyPr>
          <a:lstStyle/>
          <a:p>
            <a:r>
              <a:rPr lang="en-US" sz="4300" dirty="0">
                <a:latin typeface="+mn-lt"/>
                <a:cs typeface="Times New Roman" pitchFamily="18" charset="0"/>
              </a:rPr>
              <a:t>Classification of Vertebrates</a:t>
            </a:r>
          </a:p>
        </p:txBody>
      </p:sp>
      <p:pic>
        <p:nvPicPr>
          <p:cNvPr id="1026" name="Picture 2" descr="http://lh5.ggpht.com/_yItZwKwfM-I/TTZe-Ux5zsI/AAAAAAAABB4/Hwx1RYGSz4A/vertebrates-classification.jpg?imgmax=8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"/>
          <a:stretch/>
        </p:blipFill>
        <p:spPr bwMode="auto">
          <a:xfrm>
            <a:off x="5715001" y="103549"/>
            <a:ext cx="6220980" cy="66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6810" y="3886200"/>
            <a:ext cx="171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(review)</a:t>
            </a:r>
          </a:p>
        </p:txBody>
      </p:sp>
    </p:spTree>
    <p:extLst>
      <p:ext uri="{BB962C8B-B14F-4D97-AF65-F5344CB8AC3E}">
        <p14:creationId xmlns:p14="http://schemas.microsoft.com/office/powerpoint/2010/main" val="121667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upload.wikimedia.org/wikipedia/commons/thumb/e/e1/Cranial_Neural_Crest_Cells_-_migration.jpg/1280px-Cranial_Neural_Crest_Cells_-_mig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2" b="24749"/>
          <a:stretch/>
        </p:blipFill>
        <p:spPr bwMode="auto">
          <a:xfrm>
            <a:off x="7777431" y="39757"/>
            <a:ext cx="4866737" cy="68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52" y="76200"/>
            <a:ext cx="8090452" cy="1143000"/>
          </a:xfrm>
        </p:spPr>
        <p:txBody>
          <a:bodyPr numCol="1"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How to make a vertebrate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1"/>
            <a:ext cx="9525000" cy="4525963"/>
          </a:xfrm>
        </p:spPr>
        <p:txBody>
          <a:bodyPr numCol="1"/>
          <a:lstStyle/>
          <a:p>
            <a:r>
              <a:rPr lang="en-US" dirty="0">
                <a:cs typeface="Times New Roman" pitchFamily="18" charset="0"/>
              </a:rPr>
              <a:t>Review cleavage and gastrulation</a:t>
            </a:r>
          </a:p>
        </p:txBody>
      </p:sp>
      <p:pic>
        <p:nvPicPr>
          <p:cNvPr id="9220" name="Picture 4" descr="http://learninggnm.com/extimages/p_GL_Brain_Rel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r="40105"/>
          <a:stretch/>
        </p:blipFill>
        <p:spPr bwMode="auto">
          <a:xfrm>
            <a:off x="3894606" y="3021812"/>
            <a:ext cx="2476387" cy="38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rog embryo neural 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3809" r="11286" b="8571"/>
          <a:stretch/>
        </p:blipFill>
        <p:spPr bwMode="auto">
          <a:xfrm>
            <a:off x="712304" y="3581400"/>
            <a:ext cx="3056406" cy="292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66653-8765-27B0-5BBE-E010363DA77A}"/>
              </a:ext>
            </a:extLst>
          </p:cNvPr>
          <p:cNvSpPr txBox="1"/>
          <p:nvPr/>
        </p:nvSpPr>
        <p:spPr>
          <a:xfrm>
            <a:off x="6671661" y="6061001"/>
            <a:ext cx="2811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https://www.youtube.com/watch?v=dXpAbezdOho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4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ural 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7696200" cy="66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0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B67197C-FB0E-440F-99B1-AA8724139F87}"/>
              </a:ext>
            </a:extLst>
          </p:cNvPr>
          <p:cNvSpPr txBox="1">
            <a:spLocks/>
          </p:cNvSpPr>
          <p:nvPr/>
        </p:nvSpPr>
        <p:spPr>
          <a:xfrm>
            <a:off x="1828800" y="221627"/>
            <a:ext cx="85344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How to make a vertebrate?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2AA890-A89F-4D3D-BAD6-3399784EA795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5015948" cy="213359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Times New Roman" pitchFamily="18" charset="0"/>
              </a:rPr>
              <a:t>MicroRNA (miRNA)</a:t>
            </a:r>
          </a:p>
          <a:p>
            <a:pPr lvl="1"/>
            <a:r>
              <a:rPr lang="en-US" dirty="0">
                <a:cs typeface="Times New Roman" pitchFamily="18" charset="0"/>
              </a:rPr>
              <a:t>Non-coding RNA sequences</a:t>
            </a:r>
          </a:p>
          <a:p>
            <a:pPr lvl="1"/>
            <a:r>
              <a:rPr lang="en-US" dirty="0">
                <a:cs typeface="Times New Roman" pitchFamily="18" charset="0"/>
              </a:rPr>
              <a:t>Regulate protein synthesis</a:t>
            </a:r>
          </a:p>
          <a:p>
            <a:pPr lvl="1"/>
            <a:r>
              <a:rPr lang="en-US" dirty="0">
                <a:cs typeface="Times New Roman" pitchFamily="18" charset="0"/>
              </a:rPr>
              <a:t>Who has them: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EFBC8-255A-4E46-9074-4C261D8DC5A4}"/>
              </a:ext>
            </a:extLst>
          </p:cNvPr>
          <p:cNvSpPr txBox="1"/>
          <p:nvPr/>
        </p:nvSpPr>
        <p:spPr>
          <a:xfrm>
            <a:off x="1053548" y="4714857"/>
            <a:ext cx="5015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https://www.youtube.com/watch?v=t5jroSCBBwk</a:t>
            </a:r>
            <a:r>
              <a:rPr lang="en-US" sz="2800" dirty="0"/>
              <a:t> </a:t>
            </a:r>
          </a:p>
        </p:txBody>
      </p:sp>
      <p:pic>
        <p:nvPicPr>
          <p:cNvPr id="3076" name="Picture 4" descr="Trends in the microRNA Marketplace – Drug Discovery World (DDW)">
            <a:extLst>
              <a:ext uri="{FF2B5EF4-FFF2-40B4-BE49-F238E27FC236}">
                <a16:creationId xmlns:a16="http://schemas.microsoft.com/office/drawing/2014/main" id="{4225FAE4-63C5-4022-9214-EBCB92DE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52" y="1905000"/>
            <a:ext cx="4253948" cy="42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0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C018-27BE-4F78-AA08-9D89BE7C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5EC7-1599-4416-B8C7-F1DAE44FB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1"/>
            <a:ext cx="10287000" cy="4525963"/>
          </a:xfrm>
        </p:spPr>
        <p:txBody>
          <a:bodyPr/>
          <a:lstStyle/>
          <a:p>
            <a:r>
              <a:rPr lang="en-US" dirty="0"/>
              <a:t>3 evolutionary “events” are responsible for producing the structural complexity necessary for vertebrates to evolve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These are ?</a:t>
            </a:r>
          </a:p>
        </p:txBody>
      </p:sp>
    </p:spTree>
    <p:extLst>
      <p:ext uri="{BB962C8B-B14F-4D97-AF65-F5344CB8AC3E}">
        <p14:creationId xmlns:p14="http://schemas.microsoft.com/office/powerpoint/2010/main" val="48446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610600" cy="1143000"/>
          </a:xfrm>
        </p:spPr>
        <p:txBody>
          <a:bodyPr numCol="1">
            <a:normAutofit/>
          </a:bodyPr>
          <a:lstStyle/>
          <a:p>
            <a:pPr algn="l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Basic Vertebrate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14" y="1447627"/>
            <a:ext cx="8229600" cy="4525963"/>
          </a:xfrm>
        </p:spPr>
        <p:txBody>
          <a:bodyPr numCol="1"/>
          <a:lstStyle/>
          <a:p>
            <a:r>
              <a:rPr lang="en-US" dirty="0">
                <a:cs typeface="Times New Roman" pitchFamily="18" charset="0"/>
              </a:rPr>
              <a:t>4 tissue types</a:t>
            </a:r>
          </a:p>
        </p:txBody>
      </p:sp>
      <p:pic>
        <p:nvPicPr>
          <p:cNvPr id="2050" name="Picture 2" descr="connective tissue | Definition, Components, &amp;amp; Function | Britannica">
            <a:extLst>
              <a:ext uri="{FF2B5EF4-FFF2-40B4-BE49-F238E27FC236}">
                <a16:creationId xmlns:a16="http://schemas.microsoft.com/office/drawing/2014/main" id="{EB86E0FA-3F67-4D1A-8AB3-D22288F9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02" y="4341483"/>
            <a:ext cx="3264249" cy="24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rvous Tissue - Assignment Point">
            <a:extLst>
              <a:ext uri="{FF2B5EF4-FFF2-40B4-BE49-F238E27FC236}">
                <a16:creationId xmlns:a16="http://schemas.microsoft.com/office/drawing/2014/main" id="{C9185A6F-78CF-47BB-839F-DBD26F66A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4"/>
          <a:stretch/>
        </p:blipFill>
        <p:spPr bwMode="auto">
          <a:xfrm>
            <a:off x="7151503" y="4650554"/>
            <a:ext cx="4572000" cy="17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stology Epithelial Tissue Test! Trivia Quiz - ProProfs Quiz">
            <a:extLst>
              <a:ext uri="{FF2B5EF4-FFF2-40B4-BE49-F238E27FC236}">
                <a16:creationId xmlns:a16="http://schemas.microsoft.com/office/drawing/2014/main" id="{656236DA-3504-4022-A46D-01726773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7270"/>
            <a:ext cx="4294992" cy="21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rine: an untapped resource for human disease modeling - On Biology">
            <a:extLst>
              <a:ext uri="{FF2B5EF4-FFF2-40B4-BE49-F238E27FC236}">
                <a16:creationId xmlns:a16="http://schemas.microsoft.com/office/drawing/2014/main" id="{D0CA7F19-9176-48A7-88CA-35DA74A7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8993"/>
            <a:ext cx="3760924" cy="25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140B48-33C8-431B-82B4-B9FB0D674CC9}"/>
              </a:ext>
            </a:extLst>
          </p:cNvPr>
          <p:cNvSpPr txBox="1"/>
          <p:nvPr/>
        </p:nvSpPr>
        <p:spPr>
          <a:xfrm>
            <a:off x="524604" y="3809446"/>
            <a:ext cx="13452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Epithelial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9AC75-2DFD-4272-A72E-64481C97361D}"/>
              </a:ext>
            </a:extLst>
          </p:cNvPr>
          <p:cNvSpPr txBox="1"/>
          <p:nvPr/>
        </p:nvSpPr>
        <p:spPr>
          <a:xfrm>
            <a:off x="3681360" y="6218062"/>
            <a:ext cx="15810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Connective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67A52B-EDD6-4A65-BB3D-0063B5475879}"/>
              </a:ext>
            </a:extLst>
          </p:cNvPr>
          <p:cNvSpPr txBox="1"/>
          <p:nvPr/>
        </p:nvSpPr>
        <p:spPr>
          <a:xfrm>
            <a:off x="7223168" y="5909552"/>
            <a:ext cx="937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Nerve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73765-FFA5-4183-AB41-26FCA9353D83}"/>
              </a:ext>
            </a:extLst>
          </p:cNvPr>
          <p:cNvSpPr txBox="1"/>
          <p:nvPr/>
        </p:nvSpPr>
        <p:spPr>
          <a:xfrm>
            <a:off x="7680368" y="3590958"/>
            <a:ext cx="10839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Muscle</a:t>
            </a:r>
          </a:p>
        </p:txBody>
      </p:sp>
    </p:spTree>
    <p:extLst>
      <p:ext uri="{BB962C8B-B14F-4D97-AF65-F5344CB8AC3E}">
        <p14:creationId xmlns:p14="http://schemas.microsoft.com/office/powerpoint/2010/main" val="176826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ollagen&#10;&#10;Description automatically generated">
            <a:extLst>
              <a:ext uri="{FF2B5EF4-FFF2-40B4-BE49-F238E27FC236}">
                <a16:creationId xmlns:a16="http://schemas.microsoft.com/office/drawing/2014/main" id="{8C046D6C-0366-EABB-6625-DE5CA22F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40" y="90060"/>
            <a:ext cx="3679273" cy="3679273"/>
          </a:xfrm>
          <a:prstGeom prst="rect">
            <a:avLst/>
          </a:prstGeom>
        </p:spPr>
      </p:pic>
      <p:pic>
        <p:nvPicPr>
          <p:cNvPr id="1026" name="Picture 2" descr="What is Elastin?">
            <a:extLst>
              <a:ext uri="{FF2B5EF4-FFF2-40B4-BE49-F238E27FC236}">
                <a16:creationId xmlns:a16="http://schemas.microsoft.com/office/drawing/2014/main" id="{F5C188CD-79B5-4E3E-8907-64E6EE9C4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r="31942" b="14138"/>
          <a:stretch/>
        </p:blipFill>
        <p:spPr bwMode="auto">
          <a:xfrm>
            <a:off x="579824" y="3283751"/>
            <a:ext cx="2704304" cy="29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97984"/>
            <a:ext cx="5476757" cy="1143000"/>
          </a:xfrm>
        </p:spPr>
        <p:txBody>
          <a:bodyPr numCol="1">
            <a:normAutofit fontScale="90000"/>
          </a:bodyPr>
          <a:lstStyle/>
          <a:p>
            <a:pPr algn="l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Basic Vertebrate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28" y="2086228"/>
            <a:ext cx="3442772" cy="580773"/>
          </a:xfrm>
        </p:spPr>
        <p:txBody>
          <a:bodyPr numCol="1"/>
          <a:lstStyle/>
          <a:p>
            <a:r>
              <a:rPr lang="en-US" dirty="0">
                <a:cs typeface="Times New Roman" pitchFamily="18" charset="0"/>
              </a:rPr>
              <a:t>3 key proteins</a:t>
            </a:r>
          </a:p>
        </p:txBody>
      </p:sp>
      <p:pic>
        <p:nvPicPr>
          <p:cNvPr id="10246" name="Picture 6" descr="http://images.rapgenius.com/93fe1ac18af3b2ba729f5b0848ea87dc.462x600x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5"/>
          <a:stretch/>
        </p:blipFill>
        <p:spPr bwMode="auto">
          <a:xfrm>
            <a:off x="8907874" y="34636"/>
            <a:ext cx="3223541" cy="37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40941B-945D-4CB1-84F7-E4A028F6974E}"/>
              </a:ext>
            </a:extLst>
          </p:cNvPr>
          <p:cNvSpPr txBox="1"/>
          <p:nvPr/>
        </p:nvSpPr>
        <p:spPr>
          <a:xfrm>
            <a:off x="6916951" y="126379"/>
            <a:ext cx="16175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Collagen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E5D29-4FA9-4CDA-8E9D-AE0BC32756D6}"/>
              </a:ext>
            </a:extLst>
          </p:cNvPr>
          <p:cNvSpPr txBox="1"/>
          <p:nvPr/>
        </p:nvSpPr>
        <p:spPr>
          <a:xfrm>
            <a:off x="693329" y="5567518"/>
            <a:ext cx="128131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Elastin</a:t>
            </a:r>
          </a:p>
        </p:txBody>
      </p:sp>
      <p:pic>
        <p:nvPicPr>
          <p:cNvPr id="1028" name="Picture 4" descr="Keratin - CHSAnatomy/Physiology">
            <a:extLst>
              <a:ext uri="{FF2B5EF4-FFF2-40B4-BE49-F238E27FC236}">
                <a16:creationId xmlns:a16="http://schemas.microsoft.com/office/drawing/2014/main" id="{7F3D9258-C2E3-4680-9386-543645B6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72397"/>
            <a:ext cx="5175638" cy="29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7C76F9-DD36-4763-9EB7-51CA7F073E35}"/>
              </a:ext>
            </a:extLst>
          </p:cNvPr>
          <p:cNvSpPr txBox="1"/>
          <p:nvPr/>
        </p:nvSpPr>
        <p:spPr>
          <a:xfrm>
            <a:off x="6238757" y="6223573"/>
            <a:ext cx="13705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Keratin</a:t>
            </a:r>
          </a:p>
        </p:txBody>
      </p:sp>
    </p:spTree>
    <p:extLst>
      <p:ext uri="{BB962C8B-B14F-4D97-AF65-F5344CB8AC3E}">
        <p14:creationId xmlns:p14="http://schemas.microsoft.com/office/powerpoint/2010/main" val="2819412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03238"/>
            <a:ext cx="3657600" cy="1143000"/>
          </a:xfrm>
        </p:spPr>
        <p:txBody>
          <a:bodyPr numCol="1">
            <a:normAutofit/>
          </a:bodyPr>
          <a:lstStyle/>
          <a:p>
            <a:pPr algn="l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Integument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4953000" cy="3154362"/>
          </a:xfrm>
        </p:spPr>
        <p:txBody>
          <a:bodyPr numCol="1">
            <a:normAutofit/>
          </a:bodyPr>
          <a:lstStyle/>
          <a:p>
            <a:r>
              <a:rPr lang="en-US" dirty="0">
                <a:cs typeface="Times New Roman" pitchFamily="18" charset="0"/>
              </a:rPr>
              <a:t>Outer covering (skin, scales, armor, hair, glands)</a:t>
            </a:r>
          </a:p>
          <a:p>
            <a:r>
              <a:rPr lang="en-US" dirty="0">
                <a:cs typeface="Times New Roman" pitchFamily="18" charset="0"/>
              </a:rPr>
              <a:t>Consists of 3 parts</a:t>
            </a:r>
          </a:p>
          <a:p>
            <a:endParaRPr lang="en-US" dirty="0">
              <a:cs typeface="Times New Roman" pitchFamily="18" charset="0"/>
            </a:endParaRPr>
          </a:p>
        </p:txBody>
      </p:sp>
      <p:pic>
        <p:nvPicPr>
          <p:cNvPr id="7" name="Picture 6" descr="A diagram of skin anatomy&#10;&#10;AI-generated content may be incorrect.">
            <a:extLst>
              <a:ext uri="{FF2B5EF4-FFF2-40B4-BE49-F238E27FC236}">
                <a16:creationId xmlns:a16="http://schemas.microsoft.com/office/drawing/2014/main" id="{00078EEA-D932-5B1A-14CA-79805BF99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6" t="26667" r="22214" b="10000"/>
          <a:stretch>
            <a:fillRect/>
          </a:stretch>
        </p:blipFill>
        <p:spPr>
          <a:xfrm>
            <a:off x="5486400" y="631371"/>
            <a:ext cx="6629400" cy="59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1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077200" cy="1143000"/>
          </a:xfrm>
        </p:spPr>
        <p:txBody>
          <a:bodyPr numCol="1">
            <a:normAutofit/>
          </a:bodyPr>
          <a:lstStyle/>
          <a:p>
            <a:pPr algn="l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The Vertebrate Body 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6400800" cy="4525963"/>
          </a:xfrm>
        </p:spPr>
        <p:txBody>
          <a:bodyPr numCol="1"/>
          <a:lstStyle/>
          <a:p>
            <a:r>
              <a:rPr lang="en-US" dirty="0">
                <a:cs typeface="Times New Roman" pitchFamily="18" charset="0"/>
              </a:rPr>
              <a:t>All animals can be grouped by body cavity type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What are the 3 types?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What group(s) do verts belong in?</a:t>
            </a:r>
          </a:p>
        </p:txBody>
      </p:sp>
      <p:pic>
        <p:nvPicPr>
          <p:cNvPr id="5" name="Picture 4" descr="A close-up of a sea creature&#10;&#10;Description automatically generated">
            <a:extLst>
              <a:ext uri="{FF2B5EF4-FFF2-40B4-BE49-F238E27FC236}">
                <a16:creationId xmlns:a16="http://schemas.microsoft.com/office/drawing/2014/main" id="{9D0A80C6-60AD-70E2-A023-A2D47B3E4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41700"/>
            <a:ext cx="3117262" cy="2316299"/>
          </a:xfrm>
          <a:prstGeom prst="rect">
            <a:avLst/>
          </a:prstGeom>
        </p:spPr>
      </p:pic>
      <p:pic>
        <p:nvPicPr>
          <p:cNvPr id="7" name="Picture 6" descr="A close-up of a worm&#10;&#10;Description automatically generated">
            <a:extLst>
              <a:ext uri="{FF2B5EF4-FFF2-40B4-BE49-F238E27FC236}">
                <a16:creationId xmlns:a16="http://schemas.microsoft.com/office/drawing/2014/main" id="{78EC7C11-A1D6-9E23-1FE4-0C1C86D9DD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22222" r="27833" b="24444"/>
          <a:stretch/>
        </p:blipFill>
        <p:spPr>
          <a:xfrm>
            <a:off x="4648200" y="4144297"/>
            <a:ext cx="3505200" cy="2713702"/>
          </a:xfrm>
          <a:prstGeom prst="rect">
            <a:avLst/>
          </a:prstGeom>
        </p:spPr>
      </p:pic>
      <p:pic>
        <p:nvPicPr>
          <p:cNvPr id="9" name="Picture 8" descr="A close up of a worm&#10;&#10;Description automatically generated">
            <a:extLst>
              <a:ext uri="{FF2B5EF4-FFF2-40B4-BE49-F238E27FC236}">
                <a16:creationId xmlns:a16="http://schemas.microsoft.com/office/drawing/2014/main" id="{3360FC52-AF29-5248-9DC8-AA90274AB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38" y="3048000"/>
            <a:ext cx="381496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077200" cy="1143000"/>
          </a:xfrm>
        </p:spPr>
        <p:txBody>
          <a:bodyPr numCol="1">
            <a:normAutofit/>
          </a:bodyPr>
          <a:lstStyle/>
          <a:p>
            <a:pPr algn="l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The Vertebrate Body 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4892"/>
            <a:ext cx="7010400" cy="4525963"/>
          </a:xfrm>
        </p:spPr>
        <p:txBody>
          <a:bodyPr numCol="1"/>
          <a:lstStyle/>
          <a:p>
            <a:r>
              <a:rPr lang="en-US" dirty="0">
                <a:cs typeface="Times New Roman" pitchFamily="18" charset="0"/>
              </a:rPr>
              <a:t>Coelom divided into 2 cavity “regions”</a:t>
            </a:r>
          </a:p>
          <a:p>
            <a:r>
              <a:rPr lang="en-US" dirty="0">
                <a:cs typeface="Times New Roman" pitchFamily="18" charset="0"/>
              </a:rPr>
              <a:t>Further subdivided</a:t>
            </a:r>
          </a:p>
          <a:p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1200" y="1429474"/>
            <a:ext cx="1828800" cy="5428527"/>
          </a:xfrm>
          <a:prstGeom prst="rect">
            <a:avLst/>
          </a:prstGeom>
        </p:spPr>
      </p:pic>
      <p:pic>
        <p:nvPicPr>
          <p:cNvPr id="1028" name="Picture 4" descr="Image result for body cavities in vertebra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20000" b="6091"/>
          <a:stretch/>
        </p:blipFill>
        <p:spPr bwMode="auto">
          <a:xfrm>
            <a:off x="12573000" y="2438400"/>
            <a:ext cx="4889500" cy="41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numCol="1"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Mineralized Tissues</a:t>
            </a:r>
          </a:p>
        </p:txBody>
      </p:sp>
      <p:pic>
        <p:nvPicPr>
          <p:cNvPr id="11266" name="Picture 2" descr="http://www.bio.gc.ca/sharks/anatomy-anatomie/images/skeleton-2-e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5" b="10477"/>
          <a:stretch/>
        </p:blipFill>
        <p:spPr bwMode="auto">
          <a:xfrm>
            <a:off x="5933162" y="1295401"/>
            <a:ext cx="4648200" cy="22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dn.c.photoshelter.com/img-get/I0000I9vHStB7sdg/s/600/600/4503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6962"/>
          <a:stretch/>
        </p:blipFill>
        <p:spPr bwMode="auto">
          <a:xfrm>
            <a:off x="2819400" y="3810000"/>
            <a:ext cx="3899880" cy="28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rickwilsondmd.typepad.com/.a/6a01156e42deab970c013489381d01970c-p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 r="12367" b="4549"/>
          <a:stretch/>
        </p:blipFill>
        <p:spPr bwMode="auto">
          <a:xfrm>
            <a:off x="6934200" y="3558780"/>
            <a:ext cx="3646118" cy="32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ijbs.com/v05/p0226/ijbsv05p0226g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149"/>
            <a:ext cx="32861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6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 numCol="1"/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Not this again!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43460" cy="5257800"/>
          </a:xfrm>
        </p:spPr>
        <p:txBody>
          <a:bodyPr numCol="1">
            <a:no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Earliest system to organize life?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Taxonomy is?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Developed by?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Pre or Post Darwin?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What traits were historically used to classify?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What traits are used today?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What is the highest level of classification?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The remaining ranks?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What is binomial nomenclature?</a:t>
            </a:r>
          </a:p>
        </p:txBody>
      </p:sp>
      <p:pic>
        <p:nvPicPr>
          <p:cNvPr id="2050" name="Picture 2" descr="https://upload.wikimedia.org/wikipedia/commons/5/56/Carolus_Linnaeus_by_Hendrik_Hollander_1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r="6657"/>
          <a:stretch/>
        </p:blipFill>
        <p:spPr bwMode="auto">
          <a:xfrm>
            <a:off x="8448260" y="1186070"/>
            <a:ext cx="352507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 numCol="1"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Phylogenetic Systematics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991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Problems with Taxonomy?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US" sz="2800" b="1" i="1" u="sng" dirty="0">
                <a:solidFill>
                  <a:schemeClr val="accent6">
                    <a:lumMod val="75000"/>
                  </a:schemeClr>
                </a:solidFill>
              </a:rPr>
              <a:t>system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came next?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How is it different from taxonomy?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is a cladogram?</a:t>
            </a:r>
          </a:p>
          <a:p>
            <a:r>
              <a:rPr lang="en-US" sz="2800" dirty="0"/>
              <a:t>Key terms:</a:t>
            </a:r>
          </a:p>
          <a:p>
            <a:pPr lvl="1"/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Synapomorphy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Plesiomorphy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sz="2400" dirty="0"/>
              <a:t>Others</a:t>
            </a:r>
          </a:p>
          <a:p>
            <a:pPr lvl="2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Monophyletic?</a:t>
            </a:r>
          </a:p>
          <a:p>
            <a:pPr lvl="2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Paraphyletic?</a:t>
            </a:r>
          </a:p>
          <a:p>
            <a:pPr lvl="2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Polyphyletic?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is a Sister group?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is an outgroup?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A diagram of a life cycle&#10;&#10;Description automatically generated">
            <a:extLst>
              <a:ext uri="{FF2B5EF4-FFF2-40B4-BE49-F238E27FC236}">
                <a16:creationId xmlns:a16="http://schemas.microsoft.com/office/drawing/2014/main" id="{37AF331A-D4F1-6A72-B833-D78A8147C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07704"/>
            <a:ext cx="6383443" cy="4774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8F1CFF-8A8B-89EA-3270-B3F40A8D2A7D}"/>
              </a:ext>
            </a:extLst>
          </p:cNvPr>
          <p:cNvSpPr txBox="1"/>
          <p:nvPr/>
        </p:nvSpPr>
        <p:spPr>
          <a:xfrm>
            <a:off x="7391400" y="1295400"/>
            <a:ext cx="208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 Reptilia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B4025E9-48FA-5981-C357-731E48D5B01A}"/>
              </a:ext>
            </a:extLst>
          </p:cNvPr>
          <p:cNvSpPr/>
          <p:nvPr/>
        </p:nvSpPr>
        <p:spPr>
          <a:xfrm>
            <a:off x="8166876" y="1818620"/>
            <a:ext cx="533400" cy="5517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9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52400"/>
            <a:ext cx="1129665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is the major synapomorphy of all vertebrates?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http://umm.edu/%7E/media/umm/images/centers-and-services/spine-center/vertebra.jpg?la=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5936974" cy="54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78" y="23018"/>
            <a:ext cx="10972800" cy="1143000"/>
          </a:xfrm>
        </p:spPr>
        <p:txBody>
          <a:bodyPr/>
          <a:lstStyle/>
          <a:p>
            <a:r>
              <a:rPr lang="en-US" dirty="0"/>
              <a:t>Let's Start Big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domain are vertebrates in?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comes after domain?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comes next?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What synapomorphies do they possess?</a:t>
            </a:r>
          </a:p>
        </p:txBody>
      </p:sp>
      <p:pic>
        <p:nvPicPr>
          <p:cNvPr id="5122" name="Picture 2" descr="http://chordate.net/chor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0756" y="3810000"/>
            <a:ext cx="832624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Chordata divided into 3 sub-phyla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56" y="1424694"/>
            <a:ext cx="3846444" cy="1851908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Cephalochordata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Tunicata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en-US" dirty="0"/>
              <a:t>Vertebrata</a:t>
            </a:r>
          </a:p>
        </p:txBody>
      </p:sp>
      <p:pic>
        <p:nvPicPr>
          <p:cNvPr id="5" name="Picture 4" descr="A close-up of a white snake&#10;&#10;Description automatically generated">
            <a:extLst>
              <a:ext uri="{FF2B5EF4-FFF2-40B4-BE49-F238E27FC236}">
                <a16:creationId xmlns:a16="http://schemas.microsoft.com/office/drawing/2014/main" id="{42CE531F-7781-2B9E-5050-6BD59CA60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122" y="1572649"/>
            <a:ext cx="5449957" cy="2219367"/>
          </a:xfrm>
          <a:prstGeom prst="rect">
            <a:avLst/>
          </a:prstGeom>
        </p:spPr>
      </p:pic>
      <p:pic>
        <p:nvPicPr>
          <p:cNvPr id="7" name="Picture 6" descr="A purple and white sea creature&#10;&#10;Description automatically generated">
            <a:extLst>
              <a:ext uri="{FF2B5EF4-FFF2-40B4-BE49-F238E27FC236}">
                <a16:creationId xmlns:a16="http://schemas.microsoft.com/office/drawing/2014/main" id="{F44D1BE0-2834-CF23-2938-8BCDF8542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3" y="3945190"/>
            <a:ext cx="3352800" cy="2514600"/>
          </a:xfrm>
          <a:prstGeom prst="rect">
            <a:avLst/>
          </a:prstGeom>
        </p:spPr>
      </p:pic>
      <p:pic>
        <p:nvPicPr>
          <p:cNvPr id="9" name="Picture 8" descr="A diagram of a human body&#10;&#10;Description automatically generated">
            <a:extLst>
              <a:ext uri="{FF2B5EF4-FFF2-40B4-BE49-F238E27FC236}">
                <a16:creationId xmlns:a16="http://schemas.microsoft.com/office/drawing/2014/main" id="{0AD1B51A-5664-1AD5-BAD4-1D77BBF4D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54747"/>
            <a:ext cx="3162300" cy="2695485"/>
          </a:xfrm>
          <a:prstGeom prst="rect">
            <a:avLst/>
          </a:prstGeom>
        </p:spPr>
      </p:pic>
      <p:pic>
        <p:nvPicPr>
          <p:cNvPr id="11" name="Picture 10" descr="A group of skeletons of animals&#10;&#10;Description automatically generated">
            <a:extLst>
              <a:ext uri="{FF2B5EF4-FFF2-40B4-BE49-F238E27FC236}">
                <a16:creationId xmlns:a16="http://schemas.microsoft.com/office/drawing/2014/main" id="{F6E20003-CAE7-4FF1-30F9-19C2E0A89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1"/>
            <a:ext cx="4961808" cy="33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mm.edu/%7E/media/umm/images/centers-and-services/spine-center/vertebra.jpg?la=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26" y="1243584"/>
            <a:ext cx="5936974" cy="54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back to this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What Makes a Vertebrate?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2286000" y="1828800"/>
            <a:ext cx="2590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1201" y="5723951"/>
            <a:ext cx="2199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Exceptions?</a:t>
            </a:r>
          </a:p>
        </p:txBody>
      </p:sp>
    </p:spTree>
    <p:extLst>
      <p:ext uri="{BB962C8B-B14F-4D97-AF65-F5344CB8AC3E}">
        <p14:creationId xmlns:p14="http://schemas.microsoft.com/office/powerpoint/2010/main" val="39888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If not all vertebrates have vertebrae, why use the name?</a:t>
            </a:r>
          </a:p>
        </p:txBody>
      </p:sp>
      <p:pic>
        <p:nvPicPr>
          <p:cNvPr id="6146" name="Picture 2" descr="https://img0.etsystatic.com/000/0/5624510/il_fullxfull.337757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230915"/>
            <a:ext cx="5791199" cy="43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yellow and blue brain&#10;&#10;Description automatically generated">
            <a:extLst>
              <a:ext uri="{FF2B5EF4-FFF2-40B4-BE49-F238E27FC236}">
                <a16:creationId xmlns:a16="http://schemas.microsoft.com/office/drawing/2014/main" id="{4502E43A-CB81-FD53-1EE8-598160607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4"/>
          <a:stretch/>
        </p:blipFill>
        <p:spPr>
          <a:xfrm>
            <a:off x="304800" y="2260732"/>
            <a:ext cx="5221745" cy="37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9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1143000"/>
          </a:xfrm>
        </p:spPr>
        <p:txBody>
          <a:bodyPr numCol="1"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How to make a vertebrate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11965"/>
            <a:ext cx="8229600" cy="1295400"/>
          </a:xfrm>
        </p:spPr>
        <p:txBody>
          <a:bodyPr numCol="1"/>
          <a:lstStyle/>
          <a:p>
            <a:r>
              <a:rPr lang="en-US" dirty="0">
                <a:cs typeface="Times New Roman" pitchFamily="18" charset="0"/>
              </a:rPr>
              <a:t>1-part Hox genes</a:t>
            </a:r>
          </a:p>
          <a:p>
            <a:r>
              <a:rPr lang="en-US" dirty="0">
                <a:cs typeface="Times New Roman" pitchFamily="18" charset="0"/>
              </a:rPr>
              <a:t>Double it!</a:t>
            </a:r>
          </a:p>
        </p:txBody>
      </p:sp>
      <p:pic>
        <p:nvPicPr>
          <p:cNvPr id="8196" name="Picture 4" descr="http://sitemaker.umich.edu/welliklab/files/slid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"/>
          <a:stretch/>
        </p:blipFill>
        <p:spPr bwMode="auto">
          <a:xfrm>
            <a:off x="4572000" y="1351540"/>
            <a:ext cx="7469814" cy="54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portdiver.com/files/imagecache/enlarged_image/_images/201301/jel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8" y="2623930"/>
            <a:ext cx="2674885" cy="40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C5B5C-CDE0-4DA0-A39D-A45BC7CE9F85}"/>
              </a:ext>
            </a:extLst>
          </p:cNvPr>
          <p:cNvSpPr/>
          <p:nvPr/>
        </p:nvSpPr>
        <p:spPr>
          <a:xfrm>
            <a:off x="4648200" y="3733800"/>
            <a:ext cx="7469814" cy="3064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11615</TotalTime>
  <Words>483</Words>
  <Application>Microsoft Office PowerPoint</Application>
  <PresentationFormat>Widescreen</PresentationFormat>
  <Paragraphs>96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Classification of Vertebrates</vt:lpstr>
      <vt:lpstr>Not this again!</vt:lpstr>
      <vt:lpstr>Phylogenetic Systematics</vt:lpstr>
      <vt:lpstr>What is the major synapomorphy of all vertebrates?</vt:lpstr>
      <vt:lpstr>Let's Start Big</vt:lpstr>
      <vt:lpstr>Chordata divided into 3 sub-phyla</vt:lpstr>
      <vt:lpstr>What Makes a Vertebrate?</vt:lpstr>
      <vt:lpstr>If not all vertebrates have vertebrae, why use the name?</vt:lpstr>
      <vt:lpstr>How to make a vertebrate</vt:lpstr>
      <vt:lpstr>How to make a vertebrate</vt:lpstr>
      <vt:lpstr>PowerPoint Presentation</vt:lpstr>
      <vt:lpstr>PowerPoint Presentation</vt:lpstr>
      <vt:lpstr>Summary</vt:lpstr>
      <vt:lpstr>Basic Vertebrate Structure</vt:lpstr>
      <vt:lpstr>Basic Vertebrate Structure</vt:lpstr>
      <vt:lpstr>Integument</vt:lpstr>
      <vt:lpstr>The Vertebrate Body Cavity</vt:lpstr>
      <vt:lpstr>The Vertebrate Body Cavity</vt:lpstr>
      <vt:lpstr>Mineralized Tissues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Vertebrates</dc:title>
  <dc:creator>Gall, Brian</dc:creator>
  <cp:lastModifiedBy>Brian Gall</cp:lastModifiedBy>
  <cp:revision>58</cp:revision>
  <dcterms:created xsi:type="dcterms:W3CDTF">2015-09-01T17:38:29Z</dcterms:created>
  <dcterms:modified xsi:type="dcterms:W3CDTF">2025-08-28T13:10:08Z</dcterms:modified>
</cp:coreProperties>
</file>