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83" r:id="rId4"/>
    <p:sldId id="258" r:id="rId5"/>
    <p:sldId id="282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9" autoAdjust="0"/>
  </p:normalViewPr>
  <p:slideViewPr>
    <p:cSldViewPr>
      <p:cViewPr varScale="1">
        <p:scale>
          <a:sx n="75" d="100"/>
          <a:sy n="75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DD890135-1E81-47FB-BBBC-BB9FF017ABC3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621EEFDC-409B-49AA-A920-D29BB89F6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EFDC-409B-49AA-A920-D29BB89F6C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tiniest vertebrates are truly tiny, and the biggest are gigantic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Smallest fish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indonesia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lives in swamps with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of 3, less than 1/3 of an inch</a:t>
            </a:r>
          </a:p>
          <a:p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Tinyest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frog, also from southeast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asia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, actually a baby, adults are about half the size of a penny, lives in leaf litter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EFDC-409B-49AA-A920-D29BB89F6C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0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are we including in the 63,000 vertebrates</a:t>
            </a:r>
          </a:p>
          <a:p>
            <a:endParaRPr lang="en-US" dirty="0"/>
          </a:p>
          <a:p>
            <a:r>
              <a:rPr lang="en-US" dirty="0"/>
              <a:t>Essentially 2-major groups – based on an adaptation associated with the embryo</a:t>
            </a:r>
          </a:p>
          <a:p>
            <a:r>
              <a:rPr lang="en-US" dirty="0"/>
              <a:t>Appearance of 3 membranes</a:t>
            </a:r>
          </a:p>
          <a:p>
            <a:endParaRPr lang="en-US" dirty="0"/>
          </a:p>
          <a:p>
            <a:r>
              <a:rPr lang="en-US" dirty="0"/>
              <a:t>Amniotes</a:t>
            </a:r>
            <a:r>
              <a:rPr lang="en-US" baseline="0" dirty="0"/>
              <a:t> vs. </a:t>
            </a:r>
            <a:r>
              <a:rPr lang="en-US" baseline="0" dirty="0" err="1"/>
              <a:t>Nonamniotes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EFDC-409B-49AA-A920-D29BB89F6C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Non-amniotes</a:t>
            </a:r>
          </a:p>
          <a:p>
            <a:endParaRPr lang="en-US" dirty="0"/>
          </a:p>
          <a:p>
            <a:r>
              <a:rPr lang="en-US" dirty="0"/>
              <a:t>Include</a:t>
            </a:r>
            <a:r>
              <a:rPr lang="en-US" baseline="0" dirty="0"/>
              <a:t> the hagfish and </a:t>
            </a:r>
            <a:r>
              <a:rPr lang="en-US" baseline="0" dirty="0" err="1"/>
              <a:t>lampray</a:t>
            </a:r>
            <a:endParaRPr lang="en-US" baseline="0" dirty="0"/>
          </a:p>
          <a:p>
            <a:r>
              <a:rPr lang="en-US" baseline="0" dirty="0" err="1"/>
              <a:t>Myxiniformes</a:t>
            </a:r>
            <a:r>
              <a:rPr lang="en-US" baseline="0" dirty="0"/>
              <a:t> and </a:t>
            </a:r>
            <a:r>
              <a:rPr lang="en-US" baseline="0" dirty="0" err="1"/>
              <a:t>petromyzontiformes</a:t>
            </a:r>
            <a:endParaRPr lang="en-US" baseline="0" dirty="0"/>
          </a:p>
          <a:p>
            <a:r>
              <a:rPr lang="en-US" baseline="0" dirty="0"/>
              <a:t>Not-vertebrates but as we’ll discuss later </a:t>
            </a:r>
            <a:r>
              <a:rPr lang="en-US" baseline="0" dirty="0" err="1"/>
              <a:t>craniata</a:t>
            </a:r>
            <a:r>
              <a:rPr lang="en-US" baseline="0" dirty="0"/>
              <a:t> is a more appropriate term for the clade we think of when we hear vertebrate</a:t>
            </a: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EFDC-409B-49AA-A920-D29BB89F6C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Chondrichthyes</a:t>
            </a:r>
            <a:r>
              <a:rPr lang="en-US" dirty="0"/>
              <a:t> – </a:t>
            </a:r>
            <a:r>
              <a:rPr lang="en-US" dirty="0" err="1"/>
              <a:t>cartilagenous</a:t>
            </a:r>
            <a:r>
              <a:rPr lang="en-US" dirty="0"/>
              <a:t> fishes</a:t>
            </a:r>
          </a:p>
          <a:p>
            <a:endParaRPr lang="en-US" dirty="0"/>
          </a:p>
          <a:p>
            <a:r>
              <a:rPr lang="en-US" dirty="0"/>
              <a:t>More than</a:t>
            </a:r>
          </a:p>
          <a:p>
            <a:r>
              <a:rPr lang="en-US" dirty="0"/>
              <a:t>400</a:t>
            </a:r>
            <a:r>
              <a:rPr lang="en-US" baseline="0" dirty="0"/>
              <a:t> species of shark</a:t>
            </a:r>
          </a:p>
          <a:p>
            <a:r>
              <a:rPr lang="en-US" baseline="0" dirty="0"/>
              <a:t>500 species of ray</a:t>
            </a:r>
          </a:p>
          <a:p>
            <a:r>
              <a:rPr lang="en-US" baseline="0" dirty="0"/>
              <a:t>33 species of ratfish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EFDC-409B-49AA-A920-D29BB89F6C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3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Bony Fishes – </a:t>
            </a:r>
            <a:r>
              <a:rPr lang="en-US" dirty="0" err="1"/>
              <a:t>Osteichthyes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Divided into two major groups:</a:t>
            </a:r>
          </a:p>
          <a:p>
            <a:r>
              <a:rPr lang="en-US" dirty="0"/>
              <a:t>	Ray-finned fishes</a:t>
            </a:r>
          </a:p>
          <a:p>
            <a:r>
              <a:rPr lang="en-US" dirty="0"/>
              <a:t>	Lobe-finned fishes</a:t>
            </a:r>
          </a:p>
          <a:p>
            <a:endParaRPr lang="en-US" dirty="0"/>
          </a:p>
          <a:p>
            <a:r>
              <a:rPr lang="en-US" dirty="0" err="1"/>
              <a:t>Rayfinned</a:t>
            </a:r>
            <a:r>
              <a:rPr lang="en-US" baseline="0" dirty="0"/>
              <a:t> – stupid diverse, 30,000 </a:t>
            </a:r>
            <a:r>
              <a:rPr lang="en-US" baseline="0" dirty="0" err="1"/>
              <a:t>sp</a:t>
            </a:r>
            <a:r>
              <a:rPr lang="en-US" baseline="0" dirty="0"/>
              <a:t> with 200 added every year</a:t>
            </a:r>
          </a:p>
          <a:p>
            <a:r>
              <a:rPr lang="en-US" dirty="0"/>
              <a:t>	3 major groups within</a:t>
            </a:r>
            <a:r>
              <a:rPr lang="en-US" baseline="0" dirty="0"/>
              <a:t> this (more later)</a:t>
            </a:r>
          </a:p>
          <a:p>
            <a:r>
              <a:rPr lang="en-US" baseline="0" dirty="0"/>
              <a:t>Lobe finned – only 8 remaining species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EFDC-409B-49AA-A920-D29BB89F6C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early in the evolution of amniotes there was a major split</a:t>
            </a:r>
          </a:p>
          <a:p>
            <a:r>
              <a:rPr lang="en-US" dirty="0"/>
              <a:t>Led</a:t>
            </a:r>
            <a:r>
              <a:rPr lang="en-US" baseline="0" dirty="0"/>
              <a:t> to: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synapsids</a:t>
            </a:r>
            <a:r>
              <a:rPr lang="en-US" baseline="0" dirty="0"/>
              <a:t> - mammals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sauropsids</a:t>
            </a:r>
            <a:r>
              <a:rPr lang="en-US" baseline="0" dirty="0"/>
              <a:t> – reptiles </a:t>
            </a:r>
            <a:r>
              <a:rPr lang="en-GB" baseline="0" dirty="0"/>
              <a:t>(and birds)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EEFDC-409B-49AA-A920-D29BB89F6C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0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0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3375-F5A0-4B05-AE9B-D5CC9343EFB5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24FC-63B5-40CF-974F-E137119E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fernbank.edu/STT/VertBio/pics/vertebr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1"/>
            <a:ext cx="9144000" cy="48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1320" y="5715001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BIO317</a:t>
            </a:r>
            <a:endParaRPr lang="en-GB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-us-west-2.amazonaws.com/lmooweb-media/images/b306eb0a-c39f-47d5-8473-643ff84bcb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86" y="0"/>
            <a:ext cx="58102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161" y="381000"/>
            <a:ext cx="3962400" cy="1143000"/>
          </a:xfrm>
        </p:spPr>
        <p:txBody>
          <a:bodyPr numCol="1"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Span a HUGE Size Range!</a:t>
            </a:r>
          </a:p>
        </p:txBody>
      </p:sp>
      <p:pic>
        <p:nvPicPr>
          <p:cNvPr id="7170" name="Picture 2" descr="http://4.bp.blogspot.com/-EcWGvUoaltM/TWR0VUPtlnI/AAAAAAAAAjA/7CSmrDG_6-c/s400/capt.sge.duk14.250106013302.photo02.photo.default-357x384_1_.jpg"/>
          <p:cNvPicPr>
            <a:picLocks noChangeAspect="1" noChangeArrowheads="1"/>
          </p:cNvPicPr>
          <p:nvPr/>
        </p:nvPicPr>
        <p:blipFill rotWithShape="1">
          <a:blip r:embed="rId4" cstate="print"/>
          <a:srcRect l="18577" t="12673" r="16031" b="3272"/>
          <a:stretch/>
        </p:blipFill>
        <p:spPr>
          <a:xfrm>
            <a:off x="219845" y="1784573"/>
            <a:ext cx="3590155" cy="4960943"/>
          </a:xfrm>
          <a:prstGeom prst="rect">
            <a:avLst/>
          </a:prstGeom>
          <a:noFill/>
        </p:spPr>
      </p:pic>
      <p:pic>
        <p:nvPicPr>
          <p:cNvPr id="2052" name="Picture 4" descr="http://www.digitaljournal.com/img/6/8/7/0/1/4/i/1/0/7/p-large/Brookesia_micra_on_a_match_he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8233"/>
          <a:stretch/>
        </p:blipFill>
        <p:spPr bwMode="auto">
          <a:xfrm>
            <a:off x="7795676" y="4585071"/>
            <a:ext cx="4282256" cy="21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orld's smallest vertebr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77" y="2743200"/>
            <a:ext cx="3778685" cy="2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46A4-9BC7-424B-BCA2-5E1171E40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s://goodheartextremescience.files.wordpress.com/2009/12/blue-whale-animal-comparison.jpg">
            <a:extLst>
              <a:ext uri="{FF2B5EF4-FFF2-40B4-BE49-F238E27FC236}">
                <a16:creationId xmlns:a16="http://schemas.microsoft.com/office/drawing/2014/main" id="{731F1BDC-9D5E-4621-BECD-DE4AFC32E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5638"/>
          <a:stretch/>
        </p:blipFill>
        <p:spPr bwMode="auto">
          <a:xfrm>
            <a:off x="914400" y="67409"/>
            <a:ext cx="10515600" cy="67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7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33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How many vertebrates?</a:t>
            </a:r>
            <a:endParaRPr lang="en-GB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thumbs.dreamstime.com/z/amniotic-egg-270573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9"/>
          <a:stretch/>
        </p:blipFill>
        <p:spPr bwMode="auto">
          <a:xfrm>
            <a:off x="2667000" y="1600200"/>
            <a:ext cx="6858000" cy="51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oogle.com/images?q=tbn:ANd9GcSnNYx_qqjIx4_H17k2rKS8_6TqfrcOJykeWOHF-DnKdwGhM5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960" y="1753133"/>
            <a:ext cx="6568168" cy="4945149"/>
          </a:xfrm>
          <a:prstGeom prst="rect">
            <a:avLst/>
          </a:prstGeom>
          <a:noFill/>
        </p:spPr>
      </p:pic>
      <p:pic>
        <p:nvPicPr>
          <p:cNvPr id="6148" name="Picture 4" descr="http://edu.glogster.com/media/5/19/20/32/1920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78836" y="76200"/>
            <a:ext cx="4779204" cy="472092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960" y="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Non-Amniotes: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771285"/>
            <a:ext cx="4227364" cy="1143000"/>
          </a:xfrm>
        </p:spPr>
        <p:txBody>
          <a:bodyPr numCol="1"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Hagfish and Lamprey</a:t>
            </a:r>
          </a:p>
        </p:txBody>
      </p:sp>
    </p:spTree>
    <p:extLst>
      <p:ext uri="{BB962C8B-B14F-4D97-AF65-F5344CB8AC3E}">
        <p14:creationId xmlns:p14="http://schemas.microsoft.com/office/powerpoint/2010/main" val="139187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0618"/>
            <a:ext cx="8229600" cy="1143000"/>
          </a:xfrm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Sharks, Rays, and Ratfishes</a:t>
            </a:r>
          </a:p>
        </p:txBody>
      </p:sp>
      <p:pic>
        <p:nvPicPr>
          <p:cNvPr id="5122" name="Picture 2" descr="https://encrypted-tbn1.google.com/images?q=tbn:ANd9GcSQBc9OBApKkTlL_fa3vi0EF5HQdwaJLhCsZcPr_YIOd1ggFsSh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438400"/>
            <a:ext cx="6109591" cy="4155423"/>
          </a:xfrm>
          <a:prstGeom prst="rect">
            <a:avLst/>
          </a:prstGeom>
          <a:noFill/>
        </p:spPr>
      </p:pic>
      <p:pic>
        <p:nvPicPr>
          <p:cNvPr id="5124" name="Picture 4" descr="https://encrypted-tbn2.google.com/images?q=tbn:ANd9GcSN4wVvv6ZpAqE9ClgyWjaAceInBHjNkrtdW1ycZzOOzcY4NL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29401" y="1943618"/>
            <a:ext cx="4343399" cy="2890336"/>
          </a:xfrm>
          <a:prstGeom prst="rect">
            <a:avLst/>
          </a:prstGeom>
          <a:noFill/>
        </p:spPr>
      </p:pic>
      <p:pic>
        <p:nvPicPr>
          <p:cNvPr id="5126" name="Picture 6" descr="https://encrypted-tbn2.google.com/images?q=tbn:ANd9GcQ2NWj_ETJKPCXmZeDW5vfs00wsLGO-iNdpbJiVTtpc7j17iFUJ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83355" y="4556816"/>
            <a:ext cx="3352799" cy="2301184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B9F94C-2354-CA58-EC2A-A706740A2955}"/>
              </a:ext>
            </a:extLst>
          </p:cNvPr>
          <p:cNvSpPr txBox="1">
            <a:spLocks/>
          </p:cNvSpPr>
          <p:nvPr/>
        </p:nvSpPr>
        <p:spPr>
          <a:xfrm>
            <a:off x="133960" y="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Non-Amniotes: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876301"/>
            <a:ext cx="8229600" cy="1143000"/>
          </a:xfrm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Bony Fishes</a:t>
            </a:r>
          </a:p>
        </p:txBody>
      </p:sp>
      <p:pic>
        <p:nvPicPr>
          <p:cNvPr id="4098" name="Picture 2" descr="https://encrypted-tbn0.google.com/images?q=tbn:ANd9GcQZIcoWli1xF7aOG4Ba06gz30ozv_eim_8soixOaUrakBGXWL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367" y="4557140"/>
            <a:ext cx="3457575" cy="2300860"/>
          </a:xfrm>
          <a:prstGeom prst="rect">
            <a:avLst/>
          </a:prstGeom>
          <a:noFill/>
        </p:spPr>
      </p:pic>
      <p:pic>
        <p:nvPicPr>
          <p:cNvPr id="4100" name="Picture 4" descr="https://encrypted-tbn1.google.com/images?q=tbn:ANd9GcQG1rgqN75HM-L_7N2G1tbI2-P-73Da6AYum3b6n1MaeZZ9ZDSf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3709792"/>
            <a:ext cx="4694833" cy="3124200"/>
          </a:xfrm>
          <a:prstGeom prst="rect">
            <a:avLst/>
          </a:prstGeom>
          <a:noFill/>
        </p:spPr>
      </p:pic>
      <p:pic>
        <p:nvPicPr>
          <p:cNvPr id="4102" name="Picture 6" descr="https://encrypted-tbn2.google.com/images?q=tbn:ANd9GcQ-dmKRtroe9eTiOvwAzA97dA7xU5UbkPLYmbdFIBTr4n5NK1k4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3960" y="2203638"/>
            <a:ext cx="5240126" cy="1981200"/>
          </a:xfrm>
          <a:prstGeom prst="rect">
            <a:avLst/>
          </a:prstGeom>
          <a:noFill/>
        </p:spPr>
      </p:pic>
      <p:pic>
        <p:nvPicPr>
          <p:cNvPr id="2050" name="Picture 2" descr="http://www.mnh.si.edu/highlight/coelacanth/images/image_1_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4373" r="24922" b="6037"/>
          <a:stretch/>
        </p:blipFill>
        <p:spPr bwMode="auto">
          <a:xfrm>
            <a:off x="7924800" y="408779"/>
            <a:ext cx="3828158" cy="25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8450F6-34F5-ADC0-759E-639616B235D0}"/>
              </a:ext>
            </a:extLst>
          </p:cNvPr>
          <p:cNvSpPr txBox="1">
            <a:spLocks/>
          </p:cNvSpPr>
          <p:nvPr/>
        </p:nvSpPr>
        <p:spPr>
          <a:xfrm>
            <a:off x="133960" y="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Non-Amniotes: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07" y="845308"/>
            <a:ext cx="5105400" cy="1143000"/>
          </a:xfrm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Amphibians</a:t>
            </a:r>
          </a:p>
        </p:txBody>
      </p:sp>
      <p:pic>
        <p:nvPicPr>
          <p:cNvPr id="2050" name="Picture 2" descr="https://encrypted-tbn0.google.com/images?q=tbn:ANd9GcQzdSqw4ltX2YxOdQrACLyXCje-nqqcc5Lx_L_3MABF7-_Cce2C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59834" y="1752600"/>
            <a:ext cx="3255388" cy="2438400"/>
          </a:xfrm>
          <a:prstGeom prst="rect">
            <a:avLst/>
          </a:prstGeom>
          <a:noFill/>
        </p:spPr>
      </p:pic>
      <p:pic>
        <p:nvPicPr>
          <p:cNvPr id="2052" name="Picture 4" descr="https://encrypted-tbn3.google.com/images?q=tbn:ANd9GcSyYFD9V-NsEmQaL0BD4d1mBx83Zn1s_KULz9HN6mb5Y8VFv7x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8135" y="3810000"/>
            <a:ext cx="4482527" cy="2819400"/>
          </a:xfrm>
          <a:prstGeom prst="rect">
            <a:avLst/>
          </a:prstGeom>
          <a:noFill/>
        </p:spPr>
      </p:pic>
      <p:pic>
        <p:nvPicPr>
          <p:cNvPr id="2054" name="Picture 6" descr="https://encrypted-tbn1.google.com/images?q=tbn:ANd9GcQGTdO26fYkxMGORGVYvmw4gr0DCxA2nOfoIcx7WevMHYqTqpxw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39292" y="152400"/>
            <a:ext cx="3795784" cy="3795784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86A159B-6C53-B140-2746-8127D3BAF77B}"/>
              </a:ext>
            </a:extLst>
          </p:cNvPr>
          <p:cNvSpPr txBox="1">
            <a:spLocks/>
          </p:cNvSpPr>
          <p:nvPr/>
        </p:nvSpPr>
        <p:spPr>
          <a:xfrm>
            <a:off x="133960" y="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Non-Amniotes: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343400" cy="1143000"/>
          </a:xfrm>
        </p:spPr>
        <p:txBody>
          <a:bodyPr numCol="1">
            <a:normAutofit fontScale="90000"/>
          </a:bodyPr>
          <a:lstStyle/>
          <a:p>
            <a:r>
              <a:rPr lang="en-US" sz="5400" dirty="0">
                <a:latin typeface="+mn-lt"/>
                <a:cs typeface="Times New Roman" pitchFamily="18" charset="0"/>
              </a:rPr>
              <a:t>Amniotes</a:t>
            </a:r>
            <a:br>
              <a:rPr lang="en-US" sz="5400" dirty="0">
                <a:latin typeface="+mn-lt"/>
                <a:cs typeface="Times New Roman" pitchFamily="18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(lets play guess who!)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676400"/>
            <a:ext cx="8229600" cy="762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Sauropsid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amniotes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101" y="4283540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Synapsid amniotes</a:t>
            </a:r>
          </a:p>
        </p:txBody>
      </p:sp>
      <p:pic>
        <p:nvPicPr>
          <p:cNvPr id="8" name="Picture 2" descr="https://encrypted-tbn2.google.com/images?q=tbn:ANd9GcS4er_oApl8_SeWRE13mT5_EAUt_0msGZOircaoVEIIL1DtlCiDhA"/>
          <p:cNvPicPr>
            <a:picLocks noChangeAspect="1" noChangeArrowheads="1"/>
          </p:cNvPicPr>
          <p:nvPr/>
        </p:nvPicPr>
        <p:blipFill rotWithShape="1">
          <a:blip r:embed="rId3" cstate="print"/>
          <a:srcRect r="6584" b="2283"/>
          <a:stretch/>
        </p:blipFill>
        <p:spPr>
          <a:xfrm>
            <a:off x="6196187" y="425436"/>
            <a:ext cx="2162176" cy="1505079"/>
          </a:xfrm>
          <a:prstGeom prst="rect">
            <a:avLst/>
          </a:prstGeom>
          <a:noFill/>
        </p:spPr>
      </p:pic>
      <p:pic>
        <p:nvPicPr>
          <p:cNvPr id="9" name="Picture 4" descr="https://encrypted-tbn3.google.com/images?q=tbn:ANd9GcRhpWsoLV1G5aBcSaHWFK8dVKbijWlyeoIYw3gqC6G9EeYLqAZ_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37945" y="2438401"/>
            <a:ext cx="2172056" cy="1557324"/>
          </a:xfrm>
          <a:prstGeom prst="rect">
            <a:avLst/>
          </a:prstGeom>
          <a:noFill/>
        </p:spPr>
      </p:pic>
      <p:pic>
        <p:nvPicPr>
          <p:cNvPr id="10" name="Picture 6" descr="https://encrypted-tbn1.google.com/images?q=tbn:ANd9GcQVBjxEr1Hvt4C5V65ORYPdxxCiEnTRxDlIgNGxYN_LdxILEVmW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10014" y="2414179"/>
            <a:ext cx="2107487" cy="1578582"/>
          </a:xfrm>
          <a:prstGeom prst="rect">
            <a:avLst/>
          </a:prstGeom>
          <a:noFill/>
        </p:spPr>
      </p:pic>
      <p:pic>
        <p:nvPicPr>
          <p:cNvPr id="11" name="Picture 8" descr="https://encrypted-tbn1.google.com/images?q=tbn:ANd9GcT63pnyv_r_pQ1UbYeLrJaFlhH9JkWzdPrv3YPrd0Dskpj2r4G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096250" y="4029063"/>
            <a:ext cx="2305050" cy="1990725"/>
          </a:xfrm>
          <a:prstGeom prst="rect">
            <a:avLst/>
          </a:prstGeom>
          <a:noFill/>
        </p:spPr>
      </p:pic>
      <p:pic>
        <p:nvPicPr>
          <p:cNvPr id="3074" name="Picture 2" descr="http://www.exoticpetvet.com/images/green_anole_lizar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1" y="152400"/>
            <a:ext cx="2133600" cy="17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7/76/Coast_Garter_Sna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062161"/>
            <a:ext cx="2357437" cy="176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tsybitsysteps.com/wp-content/uploads/2011/08/sad-ki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76" y="4929870"/>
            <a:ext cx="1940276" cy="18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256</Words>
  <Application>Microsoft Office PowerPoint</Application>
  <PresentationFormat>Widescreen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Span a HUGE Size Range!</vt:lpstr>
      <vt:lpstr>PowerPoint Presentation</vt:lpstr>
      <vt:lpstr>PowerPoint Presentation</vt:lpstr>
      <vt:lpstr>Hagfish and Lamprey</vt:lpstr>
      <vt:lpstr>Sharks, Rays, and Ratfishes</vt:lpstr>
      <vt:lpstr>Bony Fishes</vt:lpstr>
      <vt:lpstr>Amphibians</vt:lpstr>
      <vt:lpstr>Amniotes (lets play guess who!)</vt:lpstr>
    </vt:vector>
  </TitlesOfParts>
  <Company>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</dc:creator>
  <cp:lastModifiedBy>Brian Gall</cp:lastModifiedBy>
  <cp:revision>75</cp:revision>
  <dcterms:created xsi:type="dcterms:W3CDTF">2012-09-12T16:53:22Z</dcterms:created>
  <dcterms:modified xsi:type="dcterms:W3CDTF">2025-08-25T13:10:26Z</dcterms:modified>
</cp:coreProperties>
</file>