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4" r:id="rId6"/>
    <p:sldId id="265" r:id="rId7"/>
    <p:sldId id="266" r:id="rId8"/>
    <p:sldId id="267" r:id="rId9"/>
    <p:sldId id="260" r:id="rId10"/>
    <p:sldId id="268" r:id="rId11"/>
    <p:sldId id="261" r:id="rId12"/>
    <p:sldId id="26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80529" autoAdjust="0"/>
  </p:normalViewPr>
  <p:slideViewPr>
    <p:cSldViewPr snapToGrid="0">
      <p:cViewPr varScale="1">
        <p:scale>
          <a:sx n="67" d="100"/>
          <a:sy n="67"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4EB8FB-BAFA-42CF-AEA0-3C042A723AFA}" type="datetimeFigureOut">
              <a:rPr lang="en-US" smtClean="0"/>
              <a:t>9/12/2025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7C4294-077F-4EBD-AC38-E77EED98EF33}" type="slidenum">
              <a:rPr lang="en-US" smtClean="0"/>
              <a:t>‹#›</a:t>
            </a:fld>
            <a:endParaRPr lang="en-US"/>
          </a:p>
        </p:txBody>
      </p:sp>
    </p:spTree>
    <p:extLst>
      <p:ext uri="{BB962C8B-B14F-4D97-AF65-F5344CB8AC3E}">
        <p14:creationId xmlns:p14="http://schemas.microsoft.com/office/powerpoint/2010/main" val="242631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Meristicis</a:t>
            </a:r>
            <a:r>
              <a:rPr lang="en-US" dirty="0"/>
              <a:t> vs morphometrics</a:t>
            </a:r>
          </a:p>
          <a:p>
            <a:endParaRPr lang="en-US" dirty="0"/>
          </a:p>
          <a:p>
            <a:r>
              <a:rPr lang="en-US" dirty="0"/>
              <a:t>https://www.koaw.org/lepomid-meristics</a:t>
            </a:r>
          </a:p>
          <a:p>
            <a:endParaRPr lang="en-US" dirty="0"/>
          </a:p>
          <a:p>
            <a:r>
              <a:rPr lang="en-US" dirty="0"/>
              <a:t>If a number before a characteristic is only a </a:t>
            </a:r>
            <a:r>
              <a:rPr lang="en-US" b="1" dirty="0"/>
              <a:t>single number,</a:t>
            </a:r>
            <a:r>
              <a:rPr lang="en-US" dirty="0"/>
              <a:t> such as the 3 above, then that means the characteristic rarely provides a count of anything different on that species. It is extremely rare to find any </a:t>
            </a:r>
            <a:r>
              <a:rPr lang="en-US" dirty="0" err="1"/>
              <a:t>lepomid</a:t>
            </a:r>
            <a:r>
              <a:rPr lang="en-US" dirty="0"/>
              <a:t> without 3 anal spines.</a:t>
            </a:r>
            <a:r>
              <a:rPr lang="en-US" b="1" dirty="0"/>
              <a:t> </a:t>
            </a:r>
            <a:r>
              <a:rPr lang="en-US" dirty="0"/>
              <a:t>For the dorsal spines, it is less rare but still uncommon to find a green sunfish with more or less than 10 dorsal spines.</a:t>
            </a:r>
          </a:p>
          <a:p>
            <a:r>
              <a:rPr lang="en-US" dirty="0"/>
              <a:t>If you see two </a:t>
            </a:r>
            <a:r>
              <a:rPr lang="en-US" b="1" dirty="0"/>
              <a:t>numbers with a hyphen between</a:t>
            </a:r>
            <a:r>
              <a:rPr lang="en-US" dirty="0"/>
              <a:t> them, such as the 13-14 above, then both of those counts are the most common and appear with somewhat similar frequency.</a:t>
            </a:r>
          </a:p>
          <a:p>
            <a:r>
              <a:rPr lang="en-US" dirty="0"/>
              <a:t>If you see a </a:t>
            </a:r>
            <a:r>
              <a:rPr lang="en-US" b="1" dirty="0"/>
              <a:t>number in parenthesis</a:t>
            </a:r>
            <a:r>
              <a:rPr lang="en-US" dirty="0"/>
              <a:t>, such as the 9 (8) above, the first number can usually be counted on that species while the number in parenthesis appears much less but with enough regularity to be considered.</a:t>
            </a:r>
          </a:p>
        </p:txBody>
      </p:sp>
      <p:sp>
        <p:nvSpPr>
          <p:cNvPr id="4" name="Slide Number Placeholder 3"/>
          <p:cNvSpPr>
            <a:spLocks noGrp="1"/>
          </p:cNvSpPr>
          <p:nvPr>
            <p:ph type="sldNum" sz="quarter" idx="5"/>
          </p:nvPr>
        </p:nvSpPr>
        <p:spPr/>
        <p:txBody>
          <a:bodyPr/>
          <a:lstStyle/>
          <a:p>
            <a:fld id="{F47C4294-077F-4EBD-AC38-E77EED98EF33}" type="slidenum">
              <a:rPr lang="en-US" smtClean="0"/>
              <a:t>4</a:t>
            </a:fld>
            <a:endParaRPr lang="en-US"/>
          </a:p>
        </p:txBody>
      </p:sp>
    </p:spTree>
    <p:extLst>
      <p:ext uri="{BB962C8B-B14F-4D97-AF65-F5344CB8AC3E}">
        <p14:creationId xmlns:p14="http://schemas.microsoft.com/office/powerpoint/2010/main" val="229879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C4294-077F-4EBD-AC38-E77EED98EF33}" type="slidenum">
              <a:rPr lang="en-US" smtClean="0"/>
              <a:t>5</a:t>
            </a:fld>
            <a:endParaRPr lang="en-US"/>
          </a:p>
        </p:txBody>
      </p:sp>
    </p:spTree>
    <p:extLst>
      <p:ext uri="{BB962C8B-B14F-4D97-AF65-F5344CB8AC3E}">
        <p14:creationId xmlns:p14="http://schemas.microsoft.com/office/powerpoint/2010/main" val="341749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Adipose fin - a small, soft, rayless fin located on the back of some fish (e.g. salmon &amp; trout). Located behind the dorsal fin</a:t>
            </a:r>
          </a:p>
          <a:p>
            <a:r>
              <a:rPr lang="en-US" dirty="0"/>
              <a:t>Axillary process – fleshy or scale-like projection where the pelvic fin attaches to the body. Helps with hydrodynamics (streamlining), may protect fin from damage, or sensory</a:t>
            </a:r>
          </a:p>
          <a:p>
            <a:r>
              <a:rPr lang="en-US" dirty="0"/>
              <a:t>Gular plate – flat plate-like cartilage or bone located on the chin. Protection for throat and gills, jaw support, maybe streamlining head</a:t>
            </a:r>
          </a:p>
        </p:txBody>
      </p:sp>
      <p:sp>
        <p:nvSpPr>
          <p:cNvPr id="4" name="Slide Number Placeholder 3"/>
          <p:cNvSpPr>
            <a:spLocks noGrp="1"/>
          </p:cNvSpPr>
          <p:nvPr>
            <p:ph type="sldNum" sz="quarter" idx="5"/>
          </p:nvPr>
        </p:nvSpPr>
        <p:spPr/>
        <p:txBody>
          <a:bodyPr/>
          <a:lstStyle/>
          <a:p>
            <a:fld id="{F47C4294-077F-4EBD-AC38-E77EED98EF33}" type="slidenum">
              <a:rPr lang="en-US" smtClean="0"/>
              <a:t>6</a:t>
            </a:fld>
            <a:endParaRPr lang="en-US"/>
          </a:p>
        </p:txBody>
      </p:sp>
    </p:spTree>
    <p:extLst>
      <p:ext uri="{BB962C8B-B14F-4D97-AF65-F5344CB8AC3E}">
        <p14:creationId xmlns:p14="http://schemas.microsoft.com/office/powerpoint/2010/main" val="340569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branched,</a:t>
            </a:r>
            <a:r>
              <a:rPr lang="en-US" baseline="0" dirty="0"/>
              <a:t> flexible, and segmented</a:t>
            </a:r>
          </a:p>
          <a:p>
            <a:r>
              <a:rPr lang="en-US" baseline="0" dirty="0"/>
              <a:t>Each ray usually in two pieces (equal)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Principle vs Secondary - </a:t>
            </a:r>
            <a:r>
              <a:rPr lang="en-US" dirty="0">
                <a:effectLst/>
              </a:rPr>
              <a:t>Secondary rays (also called accessory rays or procurrent rays in the context of the caudal fin) are smaller, less robust fin rays located at the margins of the fin, typically above or below the principal rays in the caudal fin.</a:t>
            </a:r>
          </a:p>
          <a:p>
            <a:endParaRPr lang="en-US" baseline="0" dirty="0"/>
          </a:p>
          <a:p>
            <a:r>
              <a:rPr lang="en-US" baseline="0" dirty="0"/>
              <a:t>Counting – count only the principle rays (all branched rays +1)</a:t>
            </a:r>
          </a:p>
          <a:p>
            <a:r>
              <a:rPr lang="en-US" baseline="0" dirty="0"/>
              <a:t>Count from the base</a:t>
            </a:r>
          </a:p>
          <a:p>
            <a:r>
              <a:rPr lang="en-US" baseline="0" dirty="0"/>
              <a:t>The last two will count as one!</a:t>
            </a:r>
          </a:p>
          <a:p>
            <a:r>
              <a:rPr lang="en-US" baseline="0" dirty="0"/>
              <a:t>Secondary rays are too difficult</a:t>
            </a:r>
          </a:p>
          <a:p>
            <a:r>
              <a:rPr lang="en-US" baseline="0" dirty="0"/>
              <a:t>Count from top to middle, and then start over at the middle – caudal fin</a:t>
            </a:r>
          </a:p>
          <a:p>
            <a:endParaRPr lang="en-US" baseline="0" dirty="0"/>
          </a:p>
          <a:p>
            <a:r>
              <a:rPr lang="en-US" baseline="0" dirty="0"/>
              <a:t>Catfish and salmon – count ALL rays, including less developed</a:t>
            </a:r>
          </a:p>
        </p:txBody>
      </p:sp>
      <p:sp>
        <p:nvSpPr>
          <p:cNvPr id="4" name="Slide Number Placeholder 3"/>
          <p:cNvSpPr>
            <a:spLocks noGrp="1"/>
          </p:cNvSpPr>
          <p:nvPr>
            <p:ph type="sldNum" sz="quarter" idx="10"/>
          </p:nvPr>
        </p:nvSpPr>
        <p:spPr/>
        <p:txBody>
          <a:bodyPr/>
          <a:lstStyle/>
          <a:p>
            <a:fld id="{F47C4294-077F-4EBD-AC38-E77EED98EF33}" type="slidenum">
              <a:rPr lang="en-US" smtClean="0"/>
              <a:t>9</a:t>
            </a:fld>
            <a:endParaRPr lang="en-US"/>
          </a:p>
        </p:txBody>
      </p:sp>
    </p:spTree>
    <p:extLst>
      <p:ext uri="{BB962C8B-B14F-4D97-AF65-F5344CB8AC3E}">
        <p14:creationId xmlns:p14="http://schemas.microsoft.com/office/powerpoint/2010/main" val="223690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Scale counts – count on several fish (average) – variability present</a:t>
            </a:r>
          </a:p>
          <a:p>
            <a:r>
              <a:rPr lang="en-US" baseline="0" dirty="0"/>
              <a:t>	midline</a:t>
            </a:r>
          </a:p>
          <a:p>
            <a:r>
              <a:rPr lang="en-US" baseline="0" dirty="0"/>
              <a:t>	horizontal </a:t>
            </a:r>
          </a:p>
          <a:p>
            <a:r>
              <a:rPr lang="en-US" baseline="0" dirty="0"/>
              <a:t>	starts at gill cover (may have to lift operculum</a:t>
            </a:r>
          </a:p>
          <a:p>
            <a:r>
              <a:rPr lang="en-US" baseline="0" dirty="0"/>
              <a:t>	ends at caudal </a:t>
            </a:r>
            <a:r>
              <a:rPr lang="en-US" baseline="0" dirty="0" err="1"/>
              <a:t>peduncal</a:t>
            </a:r>
            <a:endParaRPr lang="en-US" baseline="0" dirty="0"/>
          </a:p>
          <a:p>
            <a:r>
              <a:rPr lang="en-US" baseline="0" dirty="0"/>
              <a:t>	may have to count from lateral line up to dorsal fin or down to anal fin (diagonal like snake)</a:t>
            </a:r>
            <a:endParaRPr lang="en-US" dirty="0"/>
          </a:p>
        </p:txBody>
      </p:sp>
      <p:sp>
        <p:nvSpPr>
          <p:cNvPr id="4" name="Slide Number Placeholder 3"/>
          <p:cNvSpPr>
            <a:spLocks noGrp="1"/>
          </p:cNvSpPr>
          <p:nvPr>
            <p:ph type="sldNum" sz="quarter" idx="10"/>
          </p:nvPr>
        </p:nvSpPr>
        <p:spPr/>
        <p:txBody>
          <a:bodyPr/>
          <a:lstStyle/>
          <a:p>
            <a:fld id="{F47C4294-077F-4EBD-AC38-E77EED98EF33}" type="slidenum">
              <a:rPr lang="en-US" smtClean="0"/>
              <a:t>10</a:t>
            </a:fld>
            <a:endParaRPr lang="en-US"/>
          </a:p>
        </p:txBody>
      </p:sp>
    </p:spTree>
    <p:extLst>
      <p:ext uri="{BB962C8B-B14F-4D97-AF65-F5344CB8AC3E}">
        <p14:creationId xmlns:p14="http://schemas.microsoft.com/office/powerpoint/2010/main" val="396012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 length</a:t>
            </a:r>
          </a:p>
          <a:p>
            <a:r>
              <a:rPr lang="en-US" dirty="0"/>
              <a:t>Snout Length</a:t>
            </a:r>
          </a:p>
          <a:p>
            <a:r>
              <a:rPr lang="en-US" dirty="0"/>
              <a:t>Body Depth</a:t>
            </a:r>
          </a:p>
        </p:txBody>
      </p:sp>
      <p:sp>
        <p:nvSpPr>
          <p:cNvPr id="4" name="Slide Number Placeholder 3"/>
          <p:cNvSpPr>
            <a:spLocks noGrp="1"/>
          </p:cNvSpPr>
          <p:nvPr>
            <p:ph type="sldNum" sz="quarter" idx="5"/>
          </p:nvPr>
        </p:nvSpPr>
        <p:spPr/>
        <p:txBody>
          <a:bodyPr/>
          <a:lstStyle/>
          <a:p>
            <a:fld id="{F47C4294-077F-4EBD-AC38-E77EED98EF33}" type="slidenum">
              <a:rPr lang="en-US" smtClean="0"/>
              <a:t>11</a:t>
            </a:fld>
            <a:endParaRPr lang="en-US"/>
          </a:p>
        </p:txBody>
      </p:sp>
    </p:spTree>
    <p:extLst>
      <p:ext uri="{BB962C8B-B14F-4D97-AF65-F5344CB8AC3E}">
        <p14:creationId xmlns:p14="http://schemas.microsoft.com/office/powerpoint/2010/main" val="159267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F20715-1F5B-4389-A575-2EA388C9D51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409993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F20715-1F5B-4389-A575-2EA388C9D51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152158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F20715-1F5B-4389-A575-2EA388C9D51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315917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F20715-1F5B-4389-A575-2EA388C9D51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53801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F20715-1F5B-4389-A575-2EA388C9D510}"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111854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F20715-1F5B-4389-A575-2EA388C9D51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294572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F20715-1F5B-4389-A575-2EA388C9D510}"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23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F20715-1F5B-4389-A575-2EA388C9D510}"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235071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20715-1F5B-4389-A575-2EA388C9D510}"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11081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F20715-1F5B-4389-A575-2EA388C9D51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30215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F20715-1F5B-4389-A575-2EA388C9D510}"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4E966-CBA1-48DA-A441-B500C152D9E5}" type="slidenum">
              <a:rPr lang="en-US" smtClean="0"/>
              <a:t>‹#›</a:t>
            </a:fld>
            <a:endParaRPr lang="en-US"/>
          </a:p>
        </p:txBody>
      </p:sp>
    </p:spTree>
    <p:extLst>
      <p:ext uri="{BB962C8B-B14F-4D97-AF65-F5344CB8AC3E}">
        <p14:creationId xmlns:p14="http://schemas.microsoft.com/office/powerpoint/2010/main" val="421429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20715-1F5B-4389-A575-2EA388C9D510}" type="datetimeFigureOut">
              <a:rPr lang="en-US" smtClean="0"/>
              <a:t>9/12/2025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4E966-CBA1-48DA-A441-B500C152D9E5}" type="slidenum">
              <a:rPr lang="en-US" smtClean="0"/>
              <a:t>‹#›</a:t>
            </a:fld>
            <a:endParaRPr lang="en-US"/>
          </a:p>
        </p:txBody>
      </p:sp>
    </p:spTree>
    <p:extLst>
      <p:ext uri="{BB962C8B-B14F-4D97-AF65-F5344CB8AC3E}">
        <p14:creationId xmlns:p14="http://schemas.microsoft.com/office/powerpoint/2010/main" val="158495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useum fish col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
            <a:ext cx="12192000" cy="6990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94732" y="301079"/>
            <a:ext cx="9144000" cy="1101299"/>
          </a:xfrm>
        </p:spPr>
        <p:txBody>
          <a:bodyPr>
            <a:normAutofit/>
          </a:bodyPr>
          <a:lstStyle/>
          <a:p>
            <a:r>
              <a:rPr lang="en-US" sz="6600" b="1" dirty="0">
                <a:solidFill>
                  <a:schemeClr val="bg1"/>
                </a:solidFill>
                <a:latin typeface="Arial" panose="020B0604020202020204" pitchFamily="34" charset="0"/>
                <a:cs typeface="Arial" panose="020B0604020202020204" pitchFamily="34" charset="0"/>
              </a:rPr>
              <a:t>Fish Identification</a:t>
            </a:r>
          </a:p>
        </p:txBody>
      </p:sp>
    </p:spTree>
    <p:extLst>
      <p:ext uri="{BB962C8B-B14F-4D97-AF65-F5344CB8AC3E}">
        <p14:creationId xmlns:p14="http://schemas.microsoft.com/office/powerpoint/2010/main" val="47825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ish&#10;&#10;Description automatically generated">
            <a:extLst>
              <a:ext uri="{FF2B5EF4-FFF2-40B4-BE49-F238E27FC236}">
                <a16:creationId xmlns:a16="http://schemas.microsoft.com/office/drawing/2014/main" id="{4E2CADF8-8BAE-24E7-FD92-D47BD262F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38" y="2775610"/>
            <a:ext cx="9378462" cy="4082390"/>
          </a:xfrm>
          <a:prstGeom prst="rect">
            <a:avLst/>
          </a:prstGeom>
        </p:spPr>
      </p:pic>
      <p:sp>
        <p:nvSpPr>
          <p:cNvPr id="8" name="Title 1">
            <a:extLst>
              <a:ext uri="{FF2B5EF4-FFF2-40B4-BE49-F238E27FC236}">
                <a16:creationId xmlns:a16="http://schemas.microsoft.com/office/drawing/2014/main" id="{6D121E6B-A44F-92DD-13F7-32B85E3792E1}"/>
              </a:ext>
            </a:extLst>
          </p:cNvPr>
          <p:cNvSpPr>
            <a:spLocks noGrp="1"/>
          </p:cNvSpPr>
          <p:nvPr>
            <p:ph type="title"/>
          </p:nvPr>
        </p:nvSpPr>
        <p:spPr>
          <a:xfrm>
            <a:off x="649563" y="183132"/>
            <a:ext cx="5673927" cy="1325563"/>
          </a:xfrm>
        </p:spPr>
        <p:txBody>
          <a:bodyPr/>
          <a:lstStyle/>
          <a:p>
            <a:r>
              <a:rPr lang="en-US" dirty="0">
                <a:latin typeface="+mn-lt"/>
              </a:rPr>
              <a:t>Counting Scales</a:t>
            </a:r>
          </a:p>
        </p:txBody>
      </p:sp>
      <p:sp>
        <p:nvSpPr>
          <p:cNvPr id="9" name="Content Placeholder 2">
            <a:extLst>
              <a:ext uri="{FF2B5EF4-FFF2-40B4-BE49-F238E27FC236}">
                <a16:creationId xmlns:a16="http://schemas.microsoft.com/office/drawing/2014/main" id="{9B7019C1-9C7C-AEEB-CF06-5BF8FAE922AD}"/>
              </a:ext>
            </a:extLst>
          </p:cNvPr>
          <p:cNvSpPr>
            <a:spLocks noGrp="1"/>
          </p:cNvSpPr>
          <p:nvPr>
            <p:ph idx="1"/>
          </p:nvPr>
        </p:nvSpPr>
        <p:spPr>
          <a:xfrm>
            <a:off x="537005" y="1508695"/>
            <a:ext cx="4864990" cy="4351338"/>
          </a:xfrm>
        </p:spPr>
        <p:txBody>
          <a:bodyPr>
            <a:normAutofit/>
          </a:bodyPr>
          <a:lstStyle/>
          <a:p>
            <a:r>
              <a:rPr lang="en-US" dirty="0"/>
              <a:t>Never count just one fish!</a:t>
            </a:r>
          </a:p>
          <a:p>
            <a:r>
              <a:rPr lang="en-US" dirty="0"/>
              <a:t>Lateral line scales</a:t>
            </a:r>
          </a:p>
          <a:p>
            <a:pPr lvl="1">
              <a:buFont typeface="Calibri" panose="020F0502020204030204" pitchFamily="34" charset="0"/>
              <a:buChar char="–"/>
            </a:pPr>
            <a:r>
              <a:rPr lang="en-US" dirty="0"/>
              <a:t>Start and end</a:t>
            </a:r>
          </a:p>
          <a:p>
            <a:pPr lvl="1">
              <a:buFont typeface="Calibri" panose="020F0502020204030204" pitchFamily="34" charset="0"/>
              <a:buChar char="–"/>
            </a:pPr>
            <a:r>
              <a:rPr lang="en-US" dirty="0"/>
              <a:t>Pored scales along LL</a:t>
            </a:r>
          </a:p>
          <a:p>
            <a:r>
              <a:rPr lang="en-US" dirty="0"/>
              <a:t>Scales above LL</a:t>
            </a:r>
          </a:p>
          <a:p>
            <a:r>
              <a:rPr lang="en-US" dirty="0"/>
              <a:t>Scales below LL</a:t>
            </a:r>
          </a:p>
          <a:p>
            <a:r>
              <a:rPr lang="en-US" dirty="0"/>
              <a:t>Cheek scales</a:t>
            </a:r>
          </a:p>
        </p:txBody>
      </p:sp>
    </p:spTree>
    <p:extLst>
      <p:ext uri="{BB962C8B-B14F-4D97-AF65-F5344CB8AC3E}">
        <p14:creationId xmlns:p14="http://schemas.microsoft.com/office/powerpoint/2010/main" val="246961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fish&#10;&#10;Description automatically generated">
            <a:extLst>
              <a:ext uri="{FF2B5EF4-FFF2-40B4-BE49-F238E27FC236}">
                <a16:creationId xmlns:a16="http://schemas.microsoft.com/office/drawing/2014/main" id="{8877D7CC-6D29-AE68-5783-83F4B41EC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643" y="61158"/>
            <a:ext cx="9772357" cy="6667494"/>
          </a:xfrm>
          <a:prstGeom prst="rect">
            <a:avLst/>
          </a:prstGeom>
        </p:spPr>
      </p:pic>
      <p:sp>
        <p:nvSpPr>
          <p:cNvPr id="2" name="Title 1"/>
          <p:cNvSpPr>
            <a:spLocks noGrp="1"/>
          </p:cNvSpPr>
          <p:nvPr>
            <p:ph type="title"/>
          </p:nvPr>
        </p:nvSpPr>
        <p:spPr>
          <a:xfrm>
            <a:off x="317695" y="5678933"/>
            <a:ext cx="10515600" cy="1325563"/>
          </a:xfrm>
        </p:spPr>
        <p:txBody>
          <a:bodyPr/>
          <a:lstStyle/>
          <a:p>
            <a:r>
              <a:rPr lang="en-US" dirty="0">
                <a:latin typeface="+mn-lt"/>
              </a:rPr>
              <a:t>Measurements</a:t>
            </a:r>
          </a:p>
        </p:txBody>
      </p:sp>
    </p:spTree>
    <p:extLst>
      <p:ext uri="{BB962C8B-B14F-4D97-AF65-F5344CB8AC3E}">
        <p14:creationId xmlns:p14="http://schemas.microsoft.com/office/powerpoint/2010/main" val="195625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C1AC-DAA3-79D5-13E4-F93B28C2C0AC}"/>
              </a:ext>
            </a:extLst>
          </p:cNvPr>
          <p:cNvSpPr>
            <a:spLocks noGrp="1"/>
          </p:cNvSpPr>
          <p:nvPr>
            <p:ph type="title"/>
          </p:nvPr>
        </p:nvSpPr>
        <p:spPr/>
        <p:txBody>
          <a:bodyPr/>
          <a:lstStyle/>
          <a:p>
            <a:r>
              <a:rPr lang="en-US" dirty="0"/>
              <a:t>and GO!</a:t>
            </a:r>
          </a:p>
        </p:txBody>
      </p:sp>
      <p:pic>
        <p:nvPicPr>
          <p:cNvPr id="5" name="Picture 4" descr="A fish and cans of beer&#10;&#10;Description automatically generated">
            <a:extLst>
              <a:ext uri="{FF2B5EF4-FFF2-40B4-BE49-F238E27FC236}">
                <a16:creationId xmlns:a16="http://schemas.microsoft.com/office/drawing/2014/main" id="{6DA3E5F2-A4BF-1216-788A-A16C60DB0197}"/>
              </a:ext>
            </a:extLst>
          </p:cNvPr>
          <p:cNvPicPr>
            <a:picLocks noChangeAspect="1"/>
          </p:cNvPicPr>
          <p:nvPr/>
        </p:nvPicPr>
        <p:blipFill rotWithShape="1">
          <a:blip r:embed="rId2">
            <a:extLst>
              <a:ext uri="{28A0092B-C50C-407E-A947-70E740481C1C}">
                <a14:useLocalDpi xmlns:a14="http://schemas.microsoft.com/office/drawing/2010/main" val="0"/>
              </a:ext>
            </a:extLst>
          </a:blip>
          <a:srcRect t="8000" b="17744"/>
          <a:stretch/>
        </p:blipFill>
        <p:spPr>
          <a:xfrm>
            <a:off x="1769186" y="1602765"/>
            <a:ext cx="8653628" cy="5092505"/>
          </a:xfrm>
          <a:prstGeom prst="rect">
            <a:avLst/>
          </a:prstGeom>
        </p:spPr>
      </p:pic>
    </p:spTree>
    <p:extLst>
      <p:ext uri="{BB962C8B-B14F-4D97-AF65-F5344CB8AC3E}">
        <p14:creationId xmlns:p14="http://schemas.microsoft.com/office/powerpoint/2010/main" val="37985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Pages from Fishes of Indiana</a:t>
            </a:r>
          </a:p>
        </p:txBody>
      </p:sp>
      <p:sp>
        <p:nvSpPr>
          <p:cNvPr id="3" name="Content Placeholder 2"/>
          <p:cNvSpPr>
            <a:spLocks noGrp="1"/>
          </p:cNvSpPr>
          <p:nvPr>
            <p:ph idx="1"/>
          </p:nvPr>
        </p:nvSpPr>
        <p:spPr/>
        <p:txBody>
          <a:bodyPr>
            <a:normAutofit lnSpcReduction="10000"/>
          </a:bodyPr>
          <a:lstStyle/>
          <a:p>
            <a:r>
              <a:rPr lang="en-US" dirty="0"/>
              <a:t>XV – List of abbreviations</a:t>
            </a:r>
          </a:p>
          <a:p>
            <a:r>
              <a:rPr lang="en-US" dirty="0"/>
              <a:t>1 – List of species, associated habitat, drainages they are found in</a:t>
            </a:r>
          </a:p>
          <a:p>
            <a:pPr lvl="1"/>
            <a:r>
              <a:rPr lang="en-US" dirty="0"/>
              <a:t>Use this as confirmation of species</a:t>
            </a:r>
          </a:p>
          <a:p>
            <a:r>
              <a:rPr lang="en-US" dirty="0"/>
              <a:t>17 – How to use this guide</a:t>
            </a:r>
          </a:p>
          <a:p>
            <a:r>
              <a:rPr lang="en-US" dirty="0"/>
              <a:t>54 – Identification of fishes</a:t>
            </a:r>
          </a:p>
          <a:p>
            <a:r>
              <a:rPr lang="en-US" dirty="0"/>
              <a:t>59 – Methods for counting and measuring fish traits</a:t>
            </a:r>
          </a:p>
          <a:p>
            <a:r>
              <a:rPr lang="en-US" dirty="0"/>
              <a:t>79 – Key to families</a:t>
            </a:r>
          </a:p>
          <a:p>
            <a:r>
              <a:rPr lang="en-US" dirty="0"/>
              <a:t>93 – start of the individual family keys</a:t>
            </a:r>
          </a:p>
          <a:p>
            <a:r>
              <a:rPr lang="en-US" dirty="0"/>
              <a:t>327 – GLOSSARY!</a:t>
            </a:r>
          </a:p>
          <a:p>
            <a:endParaRPr lang="en-US" dirty="0"/>
          </a:p>
        </p:txBody>
      </p:sp>
    </p:spTree>
    <p:extLst>
      <p:ext uri="{BB962C8B-B14F-4D97-AF65-F5344CB8AC3E}">
        <p14:creationId xmlns:p14="http://schemas.microsoft.com/office/powerpoint/2010/main" val="28225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 how to start</a:t>
            </a:r>
          </a:p>
        </p:txBody>
      </p:sp>
      <p:sp>
        <p:nvSpPr>
          <p:cNvPr id="3" name="Content Placeholder 2"/>
          <p:cNvSpPr>
            <a:spLocks noGrp="1"/>
          </p:cNvSpPr>
          <p:nvPr>
            <p:ph idx="1"/>
          </p:nvPr>
        </p:nvSpPr>
        <p:spPr>
          <a:xfrm>
            <a:off x="838200" y="1825625"/>
            <a:ext cx="10515600" cy="4787048"/>
          </a:xfrm>
        </p:spPr>
        <p:txBody>
          <a:bodyPr>
            <a:normAutofit/>
          </a:bodyPr>
          <a:lstStyle/>
          <a:p>
            <a:r>
              <a:rPr lang="en-US" dirty="0"/>
              <a:t>Take the fish (or several) and place in dissection tray</a:t>
            </a:r>
          </a:p>
          <a:p>
            <a:r>
              <a:rPr lang="en-US" dirty="0"/>
              <a:t>Open to the family key</a:t>
            </a:r>
          </a:p>
          <a:p>
            <a:pPr lvl="1"/>
            <a:r>
              <a:rPr lang="en-US" dirty="0"/>
              <a:t>Even if you think you know the species/family</a:t>
            </a:r>
          </a:p>
          <a:p>
            <a:pPr lvl="1"/>
            <a:r>
              <a:rPr lang="en-US" dirty="0"/>
              <a:t>DOUBLE CHECK!</a:t>
            </a:r>
          </a:p>
          <a:p>
            <a:r>
              <a:rPr lang="en-US" dirty="0"/>
              <a:t>Move to the appropriate family</a:t>
            </a:r>
          </a:p>
          <a:p>
            <a:pPr lvl="1"/>
            <a:r>
              <a:rPr lang="en-US" dirty="0"/>
              <a:t>Look through the list of species</a:t>
            </a:r>
          </a:p>
          <a:p>
            <a:pPr lvl="1"/>
            <a:r>
              <a:rPr lang="en-US" dirty="0"/>
              <a:t>Quickly flip through the figures and range maps</a:t>
            </a:r>
          </a:p>
          <a:p>
            <a:pPr lvl="1"/>
            <a:r>
              <a:rPr lang="en-US" dirty="0"/>
              <a:t>Get a feel for how many species you are dealing with</a:t>
            </a:r>
          </a:p>
          <a:p>
            <a:pPr lvl="1"/>
            <a:r>
              <a:rPr lang="en-US" dirty="0"/>
              <a:t>Start at the top of the dichotomous key</a:t>
            </a:r>
          </a:p>
          <a:p>
            <a:pPr lvl="1"/>
            <a:r>
              <a:rPr lang="en-US" dirty="0"/>
              <a:t>Make an ID</a:t>
            </a:r>
          </a:p>
          <a:p>
            <a:pPr lvl="1"/>
            <a:r>
              <a:rPr lang="en-US" dirty="0"/>
              <a:t>Use the range map and table at the beginning to confirm</a:t>
            </a:r>
          </a:p>
          <a:p>
            <a:endParaRPr lang="en-US" dirty="0"/>
          </a:p>
        </p:txBody>
      </p:sp>
    </p:spTree>
    <p:extLst>
      <p:ext uri="{BB962C8B-B14F-4D97-AF65-F5344CB8AC3E}">
        <p14:creationId xmlns:p14="http://schemas.microsoft.com/office/powerpoint/2010/main" val="56680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18" y="335185"/>
            <a:ext cx="6120103" cy="1325563"/>
          </a:xfrm>
        </p:spPr>
        <p:txBody>
          <a:bodyPr>
            <a:normAutofit/>
          </a:bodyPr>
          <a:lstStyle/>
          <a:p>
            <a:r>
              <a:rPr lang="en-US" dirty="0">
                <a:latin typeface="+mn-lt"/>
              </a:rPr>
              <a:t>Methods for Measuring Fish Traits</a:t>
            </a:r>
          </a:p>
        </p:txBody>
      </p:sp>
      <p:sp>
        <p:nvSpPr>
          <p:cNvPr id="3" name="Content Placeholder 2"/>
          <p:cNvSpPr>
            <a:spLocks noGrp="1"/>
          </p:cNvSpPr>
          <p:nvPr>
            <p:ph idx="1"/>
          </p:nvPr>
        </p:nvSpPr>
        <p:spPr>
          <a:xfrm>
            <a:off x="846494" y="2121840"/>
            <a:ext cx="5673927" cy="4351338"/>
          </a:xfrm>
        </p:spPr>
        <p:txBody>
          <a:bodyPr/>
          <a:lstStyle/>
          <a:p>
            <a:r>
              <a:rPr lang="en-US" dirty="0"/>
              <a:t>Once you get into the family – hard</a:t>
            </a:r>
          </a:p>
          <a:p>
            <a:r>
              <a:rPr lang="en-US" dirty="0"/>
              <a:t>Two parts</a:t>
            </a:r>
          </a:p>
          <a:p>
            <a:pPr lvl="1">
              <a:buFont typeface="Calibri" panose="020F0502020204030204" pitchFamily="34" charset="0"/>
              <a:buChar char="–"/>
            </a:pPr>
            <a:r>
              <a:rPr lang="en-US" dirty="0"/>
              <a:t>Counting (fin rays, scales, etc.) </a:t>
            </a:r>
          </a:p>
          <a:p>
            <a:pPr lvl="1">
              <a:buFont typeface="Calibri" panose="020F0502020204030204" pitchFamily="34" charset="0"/>
              <a:buChar char="–"/>
            </a:pPr>
            <a:r>
              <a:rPr lang="en-US" dirty="0"/>
              <a:t>Measuring (length, depth, width, etc.)</a:t>
            </a:r>
            <a:endParaRPr lang="en-US" b="1" dirty="0"/>
          </a:p>
          <a:p>
            <a:r>
              <a:rPr lang="en-US" dirty="0"/>
              <a:t>Variation</a:t>
            </a:r>
          </a:p>
          <a:p>
            <a:pPr lvl="1">
              <a:buFont typeface="Calibri" panose="020F0502020204030204" pitchFamily="34" charset="0"/>
              <a:buChar char="–"/>
            </a:pPr>
            <a:r>
              <a:rPr lang="en-US" dirty="0"/>
              <a:t>Typically, 3 anal spines, 9 (8) anal rays and 13-14 pectoral rays, 10 dorsal spines and 10-11 dorsal rays</a:t>
            </a:r>
          </a:p>
          <a:p>
            <a:r>
              <a:rPr lang="en-US" dirty="0"/>
              <a:t>Fish morphology</a:t>
            </a:r>
          </a:p>
        </p:txBody>
      </p:sp>
      <p:pic>
        <p:nvPicPr>
          <p:cNvPr id="2052" name="Picture 4" descr="Image result for counting fin r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442" y="142002"/>
            <a:ext cx="4940893" cy="31292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easuring fish leng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897" y="3241967"/>
            <a:ext cx="5288924" cy="3557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715C5B-6647-800C-0DA2-91AE03ED2D17}"/>
              </a:ext>
            </a:extLst>
          </p:cNvPr>
          <p:cNvSpPr txBox="1"/>
          <p:nvPr/>
        </p:nvSpPr>
        <p:spPr>
          <a:xfrm>
            <a:off x="400318" y="6338149"/>
            <a:ext cx="5540043" cy="369332"/>
          </a:xfrm>
          <a:prstGeom prst="rect">
            <a:avLst/>
          </a:prstGeom>
          <a:noFill/>
        </p:spPr>
        <p:txBody>
          <a:bodyPr wrap="none" rtlCol="0">
            <a:spAutoFit/>
          </a:bodyPr>
          <a:lstStyle/>
          <a:p>
            <a:r>
              <a:rPr lang="en-US" dirty="0"/>
              <a:t>Adapted from: https://www.koaw.org/lepomid-meristics </a:t>
            </a:r>
          </a:p>
        </p:txBody>
      </p:sp>
    </p:spTree>
    <p:extLst>
      <p:ext uri="{BB962C8B-B14F-4D97-AF65-F5344CB8AC3E}">
        <p14:creationId xmlns:p14="http://schemas.microsoft.com/office/powerpoint/2010/main" val="214210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E3F6-AA48-E0AE-FBBB-73317DCE5A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72AB7D-B23F-1DEA-578D-8BC1A677C8B4}"/>
              </a:ext>
            </a:extLst>
          </p:cNvPr>
          <p:cNvSpPr>
            <a:spLocks noGrp="1"/>
          </p:cNvSpPr>
          <p:nvPr>
            <p:ph idx="1"/>
          </p:nvPr>
        </p:nvSpPr>
        <p:spPr/>
        <p:txBody>
          <a:bodyPr/>
          <a:lstStyle/>
          <a:p>
            <a:endParaRPr lang="en-US"/>
          </a:p>
        </p:txBody>
      </p:sp>
      <p:pic>
        <p:nvPicPr>
          <p:cNvPr id="4" name="Picture 6" descr="Image result for measuring fish length">
            <a:extLst>
              <a:ext uri="{FF2B5EF4-FFF2-40B4-BE49-F238E27FC236}">
                <a16:creationId xmlns:a16="http://schemas.microsoft.com/office/drawing/2014/main" id="{673AFA75-E592-333F-8CDA-C226397C62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15" t="19576" r="8201" b="6756"/>
          <a:stretch/>
        </p:blipFill>
        <p:spPr bwMode="auto">
          <a:xfrm>
            <a:off x="-112542" y="-164939"/>
            <a:ext cx="11746524" cy="702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4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6785-2B30-F43E-D4EA-0E544C44E310}"/>
              </a:ext>
            </a:extLst>
          </p:cNvPr>
          <p:cNvSpPr>
            <a:spLocks noGrp="1"/>
          </p:cNvSpPr>
          <p:nvPr>
            <p:ph type="title"/>
          </p:nvPr>
        </p:nvSpPr>
        <p:spPr/>
        <p:txBody>
          <a:bodyPr/>
          <a:lstStyle/>
          <a:p>
            <a:endParaRPr lang="en-US"/>
          </a:p>
        </p:txBody>
      </p:sp>
      <p:pic>
        <p:nvPicPr>
          <p:cNvPr id="5" name="Content Placeholder 4" descr="A close-up of a fish&#10;&#10;Description automatically generated">
            <a:extLst>
              <a:ext uri="{FF2B5EF4-FFF2-40B4-BE49-F238E27FC236}">
                <a16:creationId xmlns:a16="http://schemas.microsoft.com/office/drawing/2014/main" id="{8AD2DC50-8830-92B2-416B-70117855FF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6550" y="2506662"/>
            <a:ext cx="5795450" cy="4351338"/>
          </a:xfrm>
        </p:spPr>
      </p:pic>
      <p:pic>
        <p:nvPicPr>
          <p:cNvPr id="7" name="Picture 6" descr="A close up of a fish tail&#10;&#10;Description automatically generated">
            <a:extLst>
              <a:ext uri="{FF2B5EF4-FFF2-40B4-BE49-F238E27FC236}">
                <a16:creationId xmlns:a16="http://schemas.microsoft.com/office/drawing/2014/main" id="{C64D542E-7996-35AD-3351-FBADFCDCE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530304" cy="3666832"/>
          </a:xfrm>
          <a:prstGeom prst="rect">
            <a:avLst/>
          </a:prstGeom>
        </p:spPr>
      </p:pic>
      <p:pic>
        <p:nvPicPr>
          <p:cNvPr id="8" name="Picture 4" descr="Image result for gular plate fish">
            <a:extLst>
              <a:ext uri="{FF2B5EF4-FFF2-40B4-BE49-F238E27FC236}">
                <a16:creationId xmlns:a16="http://schemas.microsoft.com/office/drawing/2014/main" id="{50D31612-1AF6-7F3C-DA12-C3BC9CF53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51" y="3759033"/>
            <a:ext cx="4139857" cy="298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94" y="335185"/>
            <a:ext cx="5673927" cy="1325563"/>
          </a:xfrm>
        </p:spPr>
        <p:txBody>
          <a:bodyPr/>
          <a:lstStyle/>
          <a:p>
            <a:r>
              <a:rPr lang="en-US" dirty="0">
                <a:latin typeface="+mn-lt"/>
              </a:rPr>
              <a:t>2 types of Fishes</a:t>
            </a:r>
          </a:p>
        </p:txBody>
      </p:sp>
      <p:sp>
        <p:nvSpPr>
          <p:cNvPr id="3" name="Content Placeholder 2"/>
          <p:cNvSpPr>
            <a:spLocks noGrp="1"/>
          </p:cNvSpPr>
          <p:nvPr>
            <p:ph idx="1"/>
          </p:nvPr>
        </p:nvSpPr>
        <p:spPr>
          <a:xfrm>
            <a:off x="846494" y="2121840"/>
            <a:ext cx="5673927" cy="4351338"/>
          </a:xfrm>
        </p:spPr>
        <p:txBody>
          <a:bodyPr>
            <a:normAutofit lnSpcReduction="10000"/>
          </a:bodyPr>
          <a:lstStyle/>
          <a:p>
            <a:r>
              <a:rPr lang="en-US" dirty="0"/>
              <a:t>Soft rayed</a:t>
            </a:r>
          </a:p>
          <a:p>
            <a:pPr lvl="1">
              <a:buFont typeface="Calibri" panose="020F0502020204030204" pitchFamily="34" charset="0"/>
              <a:buChar char="–"/>
            </a:pPr>
            <a:r>
              <a:rPr lang="en-US" dirty="0"/>
              <a:t>Rays are soft, flexible, branched</a:t>
            </a:r>
          </a:p>
          <a:p>
            <a:pPr lvl="1">
              <a:buFont typeface="Calibri" panose="020F0502020204030204" pitchFamily="34" charset="0"/>
              <a:buChar char="–"/>
            </a:pPr>
            <a:r>
              <a:rPr lang="en-US" dirty="0"/>
              <a:t>Many fishes (minnows, suckers, </a:t>
            </a:r>
            <a:r>
              <a:rPr lang="en-US" dirty="0" err="1"/>
              <a:t>etc</a:t>
            </a:r>
            <a:r>
              <a:rPr lang="en-US" dirty="0"/>
              <a:t>)</a:t>
            </a:r>
          </a:p>
          <a:p>
            <a:pPr lvl="1">
              <a:buFont typeface="Calibri" panose="020F0502020204030204" pitchFamily="34" charset="0"/>
              <a:buChar char="–"/>
            </a:pPr>
            <a:r>
              <a:rPr lang="en-US" dirty="0"/>
              <a:t>Arabic #’s designate (1, 2, 3…)</a:t>
            </a:r>
          </a:p>
          <a:p>
            <a:r>
              <a:rPr lang="en-US" dirty="0"/>
              <a:t>Spiny rayed</a:t>
            </a:r>
          </a:p>
          <a:p>
            <a:pPr lvl="1">
              <a:buFont typeface="Calibri" panose="020F0502020204030204" pitchFamily="34" charset="0"/>
              <a:buChar char="–"/>
            </a:pPr>
            <a:r>
              <a:rPr lang="en-US" dirty="0"/>
              <a:t>Anterior rays spiny and hard</a:t>
            </a:r>
          </a:p>
          <a:p>
            <a:pPr lvl="1">
              <a:buFont typeface="Calibri" panose="020F0502020204030204" pitchFamily="34" charset="0"/>
              <a:buChar char="–"/>
            </a:pPr>
            <a:r>
              <a:rPr lang="en-US" dirty="0"/>
              <a:t>Dorsal, pelvic, anal fins</a:t>
            </a:r>
          </a:p>
          <a:p>
            <a:pPr lvl="1">
              <a:buFont typeface="Calibri" panose="020F0502020204030204" pitchFamily="34" charset="0"/>
              <a:buChar char="–"/>
            </a:pPr>
            <a:r>
              <a:rPr lang="en-US" dirty="0"/>
              <a:t>No segmentation (single shaft)</a:t>
            </a:r>
          </a:p>
          <a:p>
            <a:pPr lvl="1">
              <a:buFont typeface="Calibri" panose="020F0502020204030204" pitchFamily="34" charset="0"/>
              <a:buChar char="–"/>
            </a:pPr>
            <a:r>
              <a:rPr lang="en-US" dirty="0"/>
              <a:t>Roman #’s designate (I, II, III, IV,…)</a:t>
            </a:r>
          </a:p>
          <a:p>
            <a:pPr lvl="1">
              <a:buFont typeface="Calibri" panose="020F0502020204030204" pitchFamily="34" charset="0"/>
              <a:buChar char="–"/>
            </a:pPr>
            <a:r>
              <a:rPr lang="en-US" dirty="0"/>
              <a:t>Often possess both with any particular fin</a:t>
            </a:r>
          </a:p>
          <a:p>
            <a:pPr lvl="1"/>
            <a:endParaRPr lang="en-US" dirty="0"/>
          </a:p>
        </p:txBody>
      </p:sp>
      <p:pic>
        <p:nvPicPr>
          <p:cNvPr id="4" name="Picture 4" descr="Image result for soft ray fish">
            <a:extLst>
              <a:ext uri="{FF2B5EF4-FFF2-40B4-BE49-F238E27FC236}">
                <a16:creationId xmlns:a16="http://schemas.microsoft.com/office/drawing/2014/main" id="{90E8F37E-332B-82F3-2CE3-0C0E7DAFC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350" y="0"/>
            <a:ext cx="6077243" cy="4557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lose-up of a fish tail&#10;&#10;Description automatically generated">
            <a:extLst>
              <a:ext uri="{FF2B5EF4-FFF2-40B4-BE49-F238E27FC236}">
                <a16:creationId xmlns:a16="http://schemas.microsoft.com/office/drawing/2014/main" id="{B03428A1-0B90-0C06-88CF-43D92D0E85C4}"/>
              </a:ext>
            </a:extLst>
          </p:cNvPr>
          <p:cNvPicPr>
            <a:picLocks noChangeAspect="1"/>
          </p:cNvPicPr>
          <p:nvPr/>
        </p:nvPicPr>
        <p:blipFill rotWithShape="1">
          <a:blip r:embed="rId3">
            <a:extLst>
              <a:ext uri="{28A0092B-C50C-407E-A947-70E740481C1C}">
                <a14:useLocalDpi xmlns:a14="http://schemas.microsoft.com/office/drawing/2010/main" val="0"/>
              </a:ext>
            </a:extLst>
          </a:blip>
          <a:srcRect l="8085" t="15953" r="18830" b="10819"/>
          <a:stretch/>
        </p:blipFill>
        <p:spPr>
          <a:xfrm>
            <a:off x="7132320" y="2785813"/>
            <a:ext cx="5091273" cy="4116260"/>
          </a:xfrm>
          <a:prstGeom prst="rect">
            <a:avLst/>
          </a:prstGeom>
        </p:spPr>
      </p:pic>
    </p:spTree>
    <p:extLst>
      <p:ext uri="{BB962C8B-B14F-4D97-AF65-F5344CB8AC3E}">
        <p14:creationId xmlns:p14="http://schemas.microsoft.com/office/powerpoint/2010/main" val="31120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94" y="335185"/>
            <a:ext cx="5673927" cy="1325563"/>
          </a:xfrm>
        </p:spPr>
        <p:txBody>
          <a:bodyPr/>
          <a:lstStyle/>
          <a:p>
            <a:r>
              <a:rPr lang="en-US" dirty="0">
                <a:latin typeface="+mn-lt"/>
              </a:rPr>
              <a:t>Counting Spiny Rays</a:t>
            </a:r>
          </a:p>
        </p:txBody>
      </p:sp>
      <p:sp>
        <p:nvSpPr>
          <p:cNvPr id="3" name="Content Placeholder 2"/>
          <p:cNvSpPr>
            <a:spLocks noGrp="1"/>
          </p:cNvSpPr>
          <p:nvPr>
            <p:ph idx="1"/>
          </p:nvPr>
        </p:nvSpPr>
        <p:spPr>
          <a:xfrm>
            <a:off x="522937" y="1660748"/>
            <a:ext cx="8016152" cy="4351338"/>
          </a:xfrm>
        </p:spPr>
        <p:txBody>
          <a:bodyPr>
            <a:normAutofit/>
          </a:bodyPr>
          <a:lstStyle/>
          <a:p>
            <a:r>
              <a:rPr lang="en-US" dirty="0"/>
              <a:t>Hard thick spines</a:t>
            </a:r>
          </a:p>
          <a:p>
            <a:r>
              <a:rPr lang="en-US" dirty="0"/>
              <a:t>Typically, first dorsal or first half of dorsal</a:t>
            </a:r>
          </a:p>
          <a:p>
            <a:r>
              <a:rPr lang="en-US" dirty="0"/>
              <a:t>No segmentation</a:t>
            </a:r>
          </a:p>
          <a:p>
            <a:r>
              <a:rPr lang="en-US" dirty="0"/>
              <a:t>Count all spines</a:t>
            </a:r>
          </a:p>
        </p:txBody>
      </p:sp>
      <p:pic>
        <p:nvPicPr>
          <p:cNvPr id="7" name="Picture 6" descr="A close up of a fish&#10;&#10;Description automatically generated">
            <a:extLst>
              <a:ext uri="{FF2B5EF4-FFF2-40B4-BE49-F238E27FC236}">
                <a16:creationId xmlns:a16="http://schemas.microsoft.com/office/drawing/2014/main" id="{950E2B2F-BB3A-6D1C-0673-6963465C5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423" y="3092310"/>
            <a:ext cx="6692577" cy="3765690"/>
          </a:xfrm>
          <a:prstGeom prst="rect">
            <a:avLst/>
          </a:prstGeom>
        </p:spPr>
      </p:pic>
      <p:pic>
        <p:nvPicPr>
          <p:cNvPr id="8" name="Picture 7" descr="Close-up of a fish tail&#10;&#10;Description automatically generated">
            <a:extLst>
              <a:ext uri="{FF2B5EF4-FFF2-40B4-BE49-F238E27FC236}">
                <a16:creationId xmlns:a16="http://schemas.microsoft.com/office/drawing/2014/main" id="{AE8F751C-E6CA-6B17-77CB-F14EFC865E22}"/>
              </a:ext>
            </a:extLst>
          </p:cNvPr>
          <p:cNvPicPr>
            <a:picLocks noChangeAspect="1"/>
          </p:cNvPicPr>
          <p:nvPr/>
        </p:nvPicPr>
        <p:blipFill rotWithShape="1">
          <a:blip r:embed="rId3">
            <a:extLst>
              <a:ext uri="{28A0092B-C50C-407E-A947-70E740481C1C}">
                <a14:useLocalDpi xmlns:a14="http://schemas.microsoft.com/office/drawing/2010/main" val="0"/>
              </a:ext>
            </a:extLst>
          </a:blip>
          <a:srcRect l="8085" t="15953" r="18830" b="10819"/>
          <a:stretch/>
        </p:blipFill>
        <p:spPr>
          <a:xfrm>
            <a:off x="663614" y="3836417"/>
            <a:ext cx="3698417" cy="2990145"/>
          </a:xfrm>
          <a:prstGeom prst="rect">
            <a:avLst/>
          </a:prstGeom>
        </p:spPr>
      </p:pic>
    </p:spTree>
    <p:extLst>
      <p:ext uri="{BB962C8B-B14F-4D97-AF65-F5344CB8AC3E}">
        <p14:creationId xmlns:p14="http://schemas.microsoft.com/office/powerpoint/2010/main" val="31749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oft ray fish"/>
          <p:cNvPicPr>
            <a:picLocks noChangeAspect="1" noChangeArrowheads="1"/>
          </p:cNvPicPr>
          <p:nvPr/>
        </p:nvPicPr>
        <p:blipFill rotWithShape="1">
          <a:blip r:embed="rId3">
            <a:extLst>
              <a:ext uri="{28A0092B-C50C-407E-A947-70E740481C1C}">
                <a14:useLocalDpi xmlns:a14="http://schemas.microsoft.com/office/drawing/2010/main" val="0"/>
              </a:ext>
            </a:extLst>
          </a:blip>
          <a:srcRect r="14708"/>
          <a:stretch/>
        </p:blipFill>
        <p:spPr bwMode="auto">
          <a:xfrm>
            <a:off x="5776716" y="0"/>
            <a:ext cx="6415284" cy="56411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D121E6B-A44F-92DD-13F7-32B85E3792E1}"/>
              </a:ext>
            </a:extLst>
          </p:cNvPr>
          <p:cNvSpPr>
            <a:spLocks noGrp="1"/>
          </p:cNvSpPr>
          <p:nvPr>
            <p:ph type="title"/>
          </p:nvPr>
        </p:nvSpPr>
        <p:spPr>
          <a:xfrm>
            <a:off x="846494" y="335185"/>
            <a:ext cx="5673927" cy="1325563"/>
          </a:xfrm>
        </p:spPr>
        <p:txBody>
          <a:bodyPr/>
          <a:lstStyle/>
          <a:p>
            <a:r>
              <a:rPr lang="en-US" dirty="0">
                <a:latin typeface="+mn-lt"/>
              </a:rPr>
              <a:t>Counting Soft Rays</a:t>
            </a:r>
          </a:p>
        </p:txBody>
      </p:sp>
      <p:sp>
        <p:nvSpPr>
          <p:cNvPr id="9" name="Content Placeholder 2">
            <a:extLst>
              <a:ext uri="{FF2B5EF4-FFF2-40B4-BE49-F238E27FC236}">
                <a16:creationId xmlns:a16="http://schemas.microsoft.com/office/drawing/2014/main" id="{9B7019C1-9C7C-AEEB-CF06-5BF8FAE922AD}"/>
              </a:ext>
            </a:extLst>
          </p:cNvPr>
          <p:cNvSpPr>
            <a:spLocks noGrp="1"/>
          </p:cNvSpPr>
          <p:nvPr>
            <p:ph idx="1"/>
          </p:nvPr>
        </p:nvSpPr>
        <p:spPr>
          <a:xfrm>
            <a:off x="227515" y="1660748"/>
            <a:ext cx="5132275" cy="4993270"/>
          </a:xfrm>
        </p:spPr>
        <p:txBody>
          <a:bodyPr>
            <a:normAutofit fontScale="92500" lnSpcReduction="10000"/>
          </a:bodyPr>
          <a:lstStyle/>
          <a:p>
            <a:r>
              <a:rPr lang="en-US" dirty="0"/>
              <a:t>Branched, flexible, segmented</a:t>
            </a:r>
          </a:p>
          <a:p>
            <a:r>
              <a:rPr lang="en-US" dirty="0"/>
              <a:t>Usually 2 pieces, equal length</a:t>
            </a:r>
          </a:p>
          <a:p>
            <a:r>
              <a:rPr lang="en-US" dirty="0"/>
              <a:t>Principle vs secondary rays</a:t>
            </a:r>
          </a:p>
          <a:p>
            <a:r>
              <a:rPr lang="en-US" dirty="0"/>
              <a:t>Count</a:t>
            </a:r>
          </a:p>
          <a:p>
            <a:pPr lvl="1">
              <a:buFont typeface="Calibri" panose="020F0502020204030204" pitchFamily="34" charset="0"/>
              <a:buChar char="–"/>
            </a:pPr>
            <a:r>
              <a:rPr lang="en-US" dirty="0"/>
              <a:t>All branched rays</a:t>
            </a:r>
          </a:p>
          <a:p>
            <a:pPr lvl="1">
              <a:buFont typeface="Calibri" panose="020F0502020204030204" pitchFamily="34" charset="0"/>
              <a:buChar char="–"/>
            </a:pPr>
            <a:r>
              <a:rPr lang="en-US" dirty="0"/>
              <a:t>+ 1 unbranched ray (usually front) &amp; reaches fin tip</a:t>
            </a:r>
          </a:p>
          <a:p>
            <a:pPr lvl="1">
              <a:buFont typeface="Calibri" panose="020F0502020204030204" pitchFamily="34" charset="0"/>
              <a:buChar char="–"/>
            </a:pPr>
            <a:r>
              <a:rPr lang="en-US" dirty="0"/>
              <a:t>Ignore secondary</a:t>
            </a:r>
          </a:p>
          <a:p>
            <a:pPr lvl="1">
              <a:buFont typeface="Calibri" panose="020F0502020204030204" pitchFamily="34" charset="0"/>
              <a:buChar char="–"/>
            </a:pPr>
            <a:r>
              <a:rPr lang="en-US" dirty="0"/>
              <a:t>Last two count as one (minnows)!</a:t>
            </a:r>
          </a:p>
          <a:p>
            <a:r>
              <a:rPr lang="en-US" dirty="0"/>
              <a:t>Anal rays - same as above</a:t>
            </a:r>
          </a:p>
          <a:p>
            <a:r>
              <a:rPr lang="en-US" dirty="0"/>
              <a:t>Pectoral fins</a:t>
            </a:r>
          </a:p>
          <a:p>
            <a:pPr lvl="1">
              <a:buFont typeface="Calibri" panose="020F0502020204030204" pitchFamily="34" charset="0"/>
              <a:buChar char="–"/>
            </a:pPr>
            <a:r>
              <a:rPr lang="en-US" dirty="0"/>
              <a:t>count all, even small!</a:t>
            </a:r>
          </a:p>
          <a:p>
            <a:pPr lvl="1">
              <a:buFont typeface="Calibri" panose="020F0502020204030204" pitchFamily="34" charset="0"/>
              <a:buChar char="–"/>
            </a:pPr>
            <a:r>
              <a:rPr lang="en-US" dirty="0"/>
              <a:t>Count at base</a:t>
            </a:r>
          </a:p>
        </p:txBody>
      </p:sp>
      <p:pic>
        <p:nvPicPr>
          <p:cNvPr id="11" name="Picture 10" descr="A close-up of a number&#10;&#10;Description automatically generated">
            <a:extLst>
              <a:ext uri="{FF2B5EF4-FFF2-40B4-BE49-F238E27FC236}">
                <a16:creationId xmlns:a16="http://schemas.microsoft.com/office/drawing/2014/main" id="{F9E6834A-E2E1-65A1-4D30-1D1EB7003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805" y="2869809"/>
            <a:ext cx="7088017" cy="3988191"/>
          </a:xfrm>
          <a:prstGeom prst="rect">
            <a:avLst/>
          </a:prstGeom>
        </p:spPr>
      </p:pic>
    </p:spTree>
    <p:extLst>
      <p:ext uri="{BB962C8B-B14F-4D97-AF65-F5344CB8AC3E}">
        <p14:creationId xmlns:p14="http://schemas.microsoft.com/office/powerpoint/2010/main" val="40460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8"/>
                                        </p:tgtEl>
                                      </p:cBhvr>
                                    </p:animEffect>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851</Words>
  <Application>Microsoft Office PowerPoint</Application>
  <PresentationFormat>Widescreen</PresentationFormat>
  <Paragraphs>107</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Fish Identification</vt:lpstr>
      <vt:lpstr>Important Pages from Fishes of Indiana</vt:lpstr>
      <vt:lpstr>Identification – how to start</vt:lpstr>
      <vt:lpstr>Methods for Measuring Fish Traits</vt:lpstr>
      <vt:lpstr>PowerPoint Presentation</vt:lpstr>
      <vt:lpstr>PowerPoint Presentation</vt:lpstr>
      <vt:lpstr>2 types of Fishes</vt:lpstr>
      <vt:lpstr>Counting Spiny Rays</vt:lpstr>
      <vt:lpstr>Counting Soft Rays</vt:lpstr>
      <vt:lpstr>Counting Scales</vt:lpstr>
      <vt:lpstr>Measurements</vt:lpstr>
      <vt:lpstr>and GO!</vt:lpstr>
    </vt:vector>
  </TitlesOfParts>
  <Company>Hanover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Identification</dc:title>
  <dc:creator>Brian Gall</dc:creator>
  <cp:lastModifiedBy>Brian Gall</cp:lastModifiedBy>
  <cp:revision>13</cp:revision>
  <cp:lastPrinted>2025-09-12T13:27:44Z</cp:lastPrinted>
  <dcterms:created xsi:type="dcterms:W3CDTF">2017-09-20T14:48:55Z</dcterms:created>
  <dcterms:modified xsi:type="dcterms:W3CDTF">2025-09-12T14:03:55Z</dcterms:modified>
</cp:coreProperties>
</file>