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68" r:id="rId2"/>
    <p:sldId id="269" r:id="rId3"/>
    <p:sldId id="282" r:id="rId4"/>
    <p:sldId id="270" r:id="rId5"/>
    <p:sldId id="257" r:id="rId6"/>
    <p:sldId id="258" r:id="rId7"/>
    <p:sldId id="271" r:id="rId8"/>
    <p:sldId id="259" r:id="rId9"/>
    <p:sldId id="267" r:id="rId10"/>
    <p:sldId id="260" r:id="rId11"/>
    <p:sldId id="261" r:id="rId12"/>
    <p:sldId id="281" r:id="rId13"/>
    <p:sldId id="277" r:id="rId14"/>
    <p:sldId id="262" r:id="rId15"/>
    <p:sldId id="263" r:id="rId16"/>
    <p:sldId id="264" r:id="rId17"/>
    <p:sldId id="272" r:id="rId18"/>
    <p:sldId id="265" r:id="rId19"/>
    <p:sldId id="273" r:id="rId20"/>
    <p:sldId id="266" r:id="rId21"/>
    <p:sldId id="274" r:id="rId22"/>
    <p:sldId id="278" r:id="rId23"/>
    <p:sldId id="275" r:id="rId24"/>
    <p:sldId id="276" r:id="rId25"/>
    <p:sldId id="279" r:id="rId26"/>
    <p:sldId id="280"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8" r:id="rId41"/>
    <p:sldId id="299" r:id="rId42"/>
    <p:sldId id="300" r:id="rId43"/>
    <p:sldId id="301" r:id="rId44"/>
    <p:sldId id="296" r:id="rId45"/>
    <p:sldId id="297"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12192000" cy="6858000"/>
  <p:notesSz cx="6858000" cy="9296400"/>
  <p:defaultTextStyle>
    <a:defPPr>
      <a:defRPr lang="en-US"/>
    </a:defPPr>
    <a:lvl1pPr algn="l" rtl="0" fontAlgn="base">
      <a:spcBef>
        <a:spcPct val="0"/>
      </a:spcBef>
      <a:spcAft>
        <a:spcPct val="0"/>
      </a:spcAft>
      <a:defRPr kern="1200">
        <a:solidFill>
          <a:schemeClr val="tx1"/>
        </a:solidFill>
        <a:latin typeface="Calibri" charset="0"/>
        <a:ea typeface="+mn-ea"/>
        <a:cs typeface="Arial" charset="0"/>
      </a:defRPr>
    </a:lvl1pPr>
    <a:lvl2pPr marL="457200" algn="l" rtl="0" fontAlgn="base">
      <a:spcBef>
        <a:spcPct val="0"/>
      </a:spcBef>
      <a:spcAft>
        <a:spcPct val="0"/>
      </a:spcAft>
      <a:defRPr kern="1200">
        <a:solidFill>
          <a:schemeClr val="tx1"/>
        </a:solidFill>
        <a:latin typeface="Calibri" charset="0"/>
        <a:ea typeface="+mn-ea"/>
        <a:cs typeface="Arial" charset="0"/>
      </a:defRPr>
    </a:lvl2pPr>
    <a:lvl3pPr marL="914400" algn="l" rtl="0" fontAlgn="base">
      <a:spcBef>
        <a:spcPct val="0"/>
      </a:spcBef>
      <a:spcAft>
        <a:spcPct val="0"/>
      </a:spcAft>
      <a:defRPr kern="1200">
        <a:solidFill>
          <a:schemeClr val="tx1"/>
        </a:solidFill>
        <a:latin typeface="Calibri" charset="0"/>
        <a:ea typeface="+mn-ea"/>
        <a:cs typeface="Arial" charset="0"/>
      </a:defRPr>
    </a:lvl3pPr>
    <a:lvl4pPr marL="1371600" algn="l" rtl="0" fontAlgn="base">
      <a:spcBef>
        <a:spcPct val="0"/>
      </a:spcBef>
      <a:spcAft>
        <a:spcPct val="0"/>
      </a:spcAft>
      <a:defRPr kern="1200">
        <a:solidFill>
          <a:schemeClr val="tx1"/>
        </a:solidFill>
        <a:latin typeface="Calibri" charset="0"/>
        <a:ea typeface="+mn-ea"/>
        <a:cs typeface="Arial" charset="0"/>
      </a:defRPr>
    </a:lvl4pPr>
    <a:lvl5pPr marL="1828800" algn="l" rtl="0" fontAlgn="base">
      <a:spcBef>
        <a:spcPct val="0"/>
      </a:spcBef>
      <a:spcAft>
        <a:spcPct val="0"/>
      </a:spcAft>
      <a:defRPr kern="1200">
        <a:solidFill>
          <a:schemeClr val="tx1"/>
        </a:solidFill>
        <a:latin typeface="Calibri" charset="0"/>
        <a:ea typeface="+mn-ea"/>
        <a:cs typeface="Arial" charset="0"/>
      </a:defRPr>
    </a:lvl5pPr>
    <a:lvl6pPr marL="2286000" algn="l" defTabSz="914400" rtl="0" eaLnBrk="1" latinLnBrk="0" hangingPunct="1">
      <a:defRPr kern="1200">
        <a:solidFill>
          <a:schemeClr val="tx1"/>
        </a:solidFill>
        <a:latin typeface="Calibri" charset="0"/>
        <a:ea typeface="+mn-ea"/>
        <a:cs typeface="Arial" charset="0"/>
      </a:defRPr>
    </a:lvl6pPr>
    <a:lvl7pPr marL="2743200" algn="l" defTabSz="914400" rtl="0" eaLnBrk="1" latinLnBrk="0" hangingPunct="1">
      <a:defRPr kern="1200">
        <a:solidFill>
          <a:schemeClr val="tx1"/>
        </a:solidFill>
        <a:latin typeface="Calibri" charset="0"/>
        <a:ea typeface="+mn-ea"/>
        <a:cs typeface="Arial" charset="0"/>
      </a:defRPr>
    </a:lvl7pPr>
    <a:lvl8pPr marL="3200400" algn="l" defTabSz="914400" rtl="0" eaLnBrk="1" latinLnBrk="0" hangingPunct="1">
      <a:defRPr kern="1200">
        <a:solidFill>
          <a:schemeClr val="tx1"/>
        </a:solidFill>
        <a:latin typeface="Calibri" charset="0"/>
        <a:ea typeface="+mn-ea"/>
        <a:cs typeface="Arial" charset="0"/>
      </a:defRPr>
    </a:lvl8pPr>
    <a:lvl9pPr marL="3657600" algn="l" defTabSz="914400" rtl="0" eaLnBrk="1" latinLnBrk="0" hangingPunct="1">
      <a:defRPr kern="1200">
        <a:solidFill>
          <a:schemeClr val="tx1"/>
        </a:solidFill>
        <a:latin typeface="Calibri"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4660"/>
  </p:normalViewPr>
  <p:slideViewPr>
    <p:cSldViewPr>
      <p:cViewPr varScale="1">
        <p:scale>
          <a:sx n="79" d="100"/>
          <a:sy n="79" d="100"/>
        </p:scale>
        <p:origin x="50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F5D9CFA-36C0-41D1-BA11-D72C9854BEB4}" type="datetimeFigureOut">
              <a:rPr lang="en-US"/>
              <a:pPr>
                <a:defRPr/>
              </a:pPr>
              <a:t>11/18/2024</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43AB64-3469-487A-8769-69B62EA2B58A}" type="slidenum">
              <a:rPr lang="en-US"/>
              <a:pPr>
                <a:defRPr/>
              </a:pPr>
              <a:t>‹#›</a:t>
            </a:fld>
            <a:endParaRPr lang="en-US"/>
          </a:p>
        </p:txBody>
      </p:sp>
    </p:spTree>
    <p:extLst>
      <p:ext uri="{BB962C8B-B14F-4D97-AF65-F5344CB8AC3E}">
        <p14:creationId xmlns:p14="http://schemas.microsoft.com/office/powerpoint/2010/main" val="799203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9BB0C8D-E72A-489B-AA72-D86A6D1A8EB7}" type="datetimeFigureOut">
              <a:rPr lang="en-US"/>
              <a:pPr>
                <a:defRPr/>
              </a:pPr>
              <a:t>11/18/2024</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F8A6980-E67A-4635-8236-256A33C2A490}" type="slidenum">
              <a:rPr lang="en-US"/>
              <a:pPr>
                <a:defRPr/>
              </a:pPr>
              <a:t>‹#›</a:t>
            </a:fld>
            <a:endParaRPr lang="en-US"/>
          </a:p>
        </p:txBody>
      </p:sp>
    </p:spTree>
    <p:extLst>
      <p:ext uri="{BB962C8B-B14F-4D97-AF65-F5344CB8AC3E}">
        <p14:creationId xmlns:p14="http://schemas.microsoft.com/office/powerpoint/2010/main" val="41554968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BE176984-6EC9-4758-9B52-CBA696B6B58A}" type="slidenum">
              <a:rPr lang="en-US"/>
              <a:pPr fontAlgn="base">
                <a:spcBef>
                  <a:spcPct val="0"/>
                </a:spcBef>
                <a:spcAft>
                  <a:spcPct val="0"/>
                </a:spcAft>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Batesian</a:t>
            </a:r>
            <a:r>
              <a:rPr lang="en-US" dirty="0"/>
              <a:t> –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Muellerian</a:t>
            </a:r>
            <a:r>
              <a:rPr lang="en-US" baseline="0" dirty="0"/>
              <a:t> – </a:t>
            </a:r>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34</a:t>
            </a:fld>
            <a:endParaRPr lang="en-US"/>
          </a:p>
        </p:txBody>
      </p:sp>
    </p:spTree>
    <p:extLst>
      <p:ext uri="{BB962C8B-B14F-4D97-AF65-F5344CB8AC3E}">
        <p14:creationId xmlns:p14="http://schemas.microsoft.com/office/powerpoint/2010/main" val="51923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79CB3DB-DA4D-44E0-8A44-2827C97A1790}" type="slidenum">
              <a:rPr lang="en-US" smtClean="0"/>
              <a:t>36</a:t>
            </a:fld>
            <a:endParaRPr lang="en-US"/>
          </a:p>
        </p:txBody>
      </p:sp>
    </p:spTree>
    <p:extLst>
      <p:ext uri="{BB962C8B-B14F-4D97-AF65-F5344CB8AC3E}">
        <p14:creationId xmlns:p14="http://schemas.microsoft.com/office/powerpoint/2010/main" val="413950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37</a:t>
            </a:fld>
            <a:endParaRPr lang="en-US"/>
          </a:p>
        </p:txBody>
      </p:sp>
    </p:spTree>
    <p:extLst>
      <p:ext uri="{BB962C8B-B14F-4D97-AF65-F5344CB8AC3E}">
        <p14:creationId xmlns:p14="http://schemas.microsoft.com/office/powerpoint/2010/main" val="325921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38</a:t>
            </a:fld>
            <a:endParaRPr lang="en-US"/>
          </a:p>
        </p:txBody>
      </p:sp>
    </p:spTree>
    <p:extLst>
      <p:ext uri="{BB962C8B-B14F-4D97-AF65-F5344CB8AC3E}">
        <p14:creationId xmlns:p14="http://schemas.microsoft.com/office/powerpoint/2010/main" val="1066250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41</a:t>
            </a:fld>
            <a:endParaRPr lang="en-US"/>
          </a:p>
        </p:txBody>
      </p:sp>
    </p:spTree>
    <p:extLst>
      <p:ext uri="{BB962C8B-B14F-4D97-AF65-F5344CB8AC3E}">
        <p14:creationId xmlns:p14="http://schemas.microsoft.com/office/powerpoint/2010/main" val="453691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https://royalsocietypublishing.org/doi/10.1098/rsos.160564 </a:t>
            </a:r>
          </a:p>
        </p:txBody>
      </p:sp>
      <p:sp>
        <p:nvSpPr>
          <p:cNvPr id="4" name="Slide Number Placeholder 3"/>
          <p:cNvSpPr>
            <a:spLocks noGrp="1"/>
          </p:cNvSpPr>
          <p:nvPr>
            <p:ph type="sldNum" sz="quarter" idx="5"/>
          </p:nvPr>
        </p:nvSpPr>
        <p:spPr/>
        <p:txBody>
          <a:bodyPr/>
          <a:lstStyle/>
          <a:p>
            <a:fld id="{479CB3DB-DA4D-44E0-8A44-2827C97A1790}" type="slidenum">
              <a:rPr lang="en-US" smtClean="0"/>
              <a:t>45</a:t>
            </a:fld>
            <a:endParaRPr lang="en-US"/>
          </a:p>
        </p:txBody>
      </p:sp>
    </p:spTree>
    <p:extLst>
      <p:ext uri="{BB962C8B-B14F-4D97-AF65-F5344CB8AC3E}">
        <p14:creationId xmlns:p14="http://schemas.microsoft.com/office/powerpoint/2010/main" val="74463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46</a:t>
            </a:fld>
            <a:endParaRPr lang="en-US"/>
          </a:p>
        </p:txBody>
      </p:sp>
    </p:spTree>
    <p:extLst>
      <p:ext uri="{BB962C8B-B14F-4D97-AF65-F5344CB8AC3E}">
        <p14:creationId xmlns:p14="http://schemas.microsoft.com/office/powerpoint/2010/main" val="146182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Toxin called </a:t>
            </a:r>
            <a:r>
              <a:rPr lang="en-US" dirty="0" err="1"/>
              <a:t>ouabain</a:t>
            </a:r>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51</a:t>
            </a:fld>
            <a:endParaRPr lang="en-US"/>
          </a:p>
        </p:txBody>
      </p:sp>
    </p:spTree>
    <p:extLst>
      <p:ext uri="{BB962C8B-B14F-4D97-AF65-F5344CB8AC3E}">
        <p14:creationId xmlns:p14="http://schemas.microsoft.com/office/powerpoint/2010/main" val="37788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306BF-C515-41D4-B5A9-4177BD767947}"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562125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53</a:t>
            </a:fld>
            <a:endParaRPr lang="en-US"/>
          </a:p>
        </p:txBody>
      </p:sp>
    </p:spTree>
    <p:extLst>
      <p:ext uri="{BB962C8B-B14F-4D97-AF65-F5344CB8AC3E}">
        <p14:creationId xmlns:p14="http://schemas.microsoft.com/office/powerpoint/2010/main" val="394973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FF68783-BC1A-495A-810D-907FE7E140DE}" type="slidenum">
              <a:rPr lang="en-US"/>
              <a:pPr fontAlgn="base">
                <a:spcBef>
                  <a:spcPct val="0"/>
                </a:spcBef>
                <a:spcAft>
                  <a:spcPct val="0"/>
                </a:spcAft>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306BF-C515-41D4-B5A9-4177BD767947}"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562125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306BF-C515-41D4-B5A9-4177BD767947}"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6212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A1F91E8-FC8F-4B9D-987E-A2BE6FF9C0DD}" type="slidenum">
              <a:rPr lang="en-US">
                <a:solidFill>
                  <a:srgbClr val="000000"/>
                </a:solidFill>
              </a:rPr>
              <a:pPr fontAlgn="base">
                <a:spcBef>
                  <a:spcPct val="0"/>
                </a:spcBef>
                <a:spcAft>
                  <a:spcPct val="0"/>
                </a:spcAft>
              </a:pPr>
              <a:t>5</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People</a:t>
            </a:r>
            <a:r>
              <a:rPr lang="en-US" baseline="0" dirty="0"/>
              <a:t> tend to think of predation only in the context of these apex predators</a:t>
            </a:r>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27</a:t>
            </a:fld>
            <a:endParaRPr lang="en-US"/>
          </a:p>
        </p:txBody>
      </p:sp>
    </p:spTree>
    <p:extLst>
      <p:ext uri="{BB962C8B-B14F-4D97-AF65-F5344CB8AC3E}">
        <p14:creationId xmlns:p14="http://schemas.microsoft.com/office/powerpoint/2010/main" val="137427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28</a:t>
            </a:fld>
            <a:endParaRPr lang="en-US"/>
          </a:p>
        </p:txBody>
      </p:sp>
    </p:spTree>
    <p:extLst>
      <p:ext uri="{BB962C8B-B14F-4D97-AF65-F5344CB8AC3E}">
        <p14:creationId xmlns:p14="http://schemas.microsoft.com/office/powerpoint/2010/main" val="39543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29</a:t>
            </a:fld>
            <a:endParaRPr lang="en-US"/>
          </a:p>
        </p:txBody>
      </p:sp>
    </p:spTree>
    <p:extLst>
      <p:ext uri="{BB962C8B-B14F-4D97-AF65-F5344CB8AC3E}">
        <p14:creationId xmlns:p14="http://schemas.microsoft.com/office/powerpoint/2010/main" val="417978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79CB3DB-DA4D-44E0-8A44-2827C97A1790}" type="slidenum">
              <a:rPr lang="en-US" smtClean="0"/>
              <a:t>31</a:t>
            </a:fld>
            <a:endParaRPr lang="en-US"/>
          </a:p>
        </p:txBody>
      </p:sp>
    </p:spTree>
    <p:extLst>
      <p:ext uri="{BB962C8B-B14F-4D97-AF65-F5344CB8AC3E}">
        <p14:creationId xmlns:p14="http://schemas.microsoft.com/office/powerpoint/2010/main" val="3721987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Identification – is the prey actually edible, is it prey (predator has seen,</a:t>
            </a:r>
            <a:r>
              <a:rPr lang="en-US" baseline="0" dirty="0"/>
              <a:t> smelled, felt, </a:t>
            </a:r>
            <a:r>
              <a:rPr lang="en-US" baseline="0" dirty="0" err="1"/>
              <a:t>etc</a:t>
            </a:r>
            <a:r>
              <a:rPr lang="en-US" baseline="0" dirty="0"/>
              <a:t> the “prey” but doesn’t know whether it’s prey yet)</a:t>
            </a:r>
          </a:p>
          <a:p>
            <a:endParaRPr lang="en-US" baseline="0" dirty="0"/>
          </a:p>
          <a:p>
            <a:r>
              <a:rPr lang="en-US" baseline="0" dirty="0"/>
              <a:t>Masquerade – prey resembles something that isn’t edible (leaf and stick mimics, frogs that look like rocks, </a:t>
            </a:r>
            <a:r>
              <a:rPr lang="en-US" baseline="0" dirty="0" err="1"/>
              <a:t>etc</a:t>
            </a:r>
            <a:r>
              <a:rPr lang="en-US" baseline="0" dirty="0"/>
              <a:t>). Take the preserved </a:t>
            </a:r>
            <a:r>
              <a:rPr lang="en-US" baseline="0" dirty="0" err="1"/>
              <a:t>megophryidae</a:t>
            </a:r>
            <a:r>
              <a:rPr lang="en-US" baseline="0" dirty="0"/>
              <a:t>.</a:t>
            </a:r>
          </a:p>
          <a:p>
            <a:endParaRPr lang="en-US" baseline="0" dirty="0"/>
          </a:p>
          <a:p>
            <a:r>
              <a:rPr lang="en-US" baseline="0" dirty="0" err="1"/>
              <a:t>Aposematism</a:t>
            </a:r>
            <a:r>
              <a:rPr lang="en-US" baseline="0" dirty="0"/>
              <a:t> – advertise that prey are too dangerous to eat (warning color, sound, smell).  Smell and sound can be problematic because can have other function (i.e. scare predator into dropping the prey).  Can be toxic prey (frogs, monarch butterflies, </a:t>
            </a:r>
            <a:r>
              <a:rPr lang="en-US" baseline="0" dirty="0" err="1"/>
              <a:t>etc</a:t>
            </a:r>
            <a:r>
              <a:rPr lang="en-US" baseline="0" dirty="0"/>
              <a:t>) or dangerous prey (coral snakes, rattle snakes, juvenile pond turtles with stripes), or noxious/distasteful (won’t kill you, just taste bad, skunk, many salamanders)</a:t>
            </a:r>
          </a:p>
          <a:p>
            <a:endParaRPr lang="en-US" baseline="0" dirty="0"/>
          </a:p>
          <a:p>
            <a:r>
              <a:rPr lang="en-US" baseline="0" dirty="0"/>
              <a:t>Mimicry (subset of </a:t>
            </a:r>
            <a:r>
              <a:rPr lang="en-US" baseline="0" dirty="0" err="1"/>
              <a:t>aposematism</a:t>
            </a:r>
            <a:r>
              <a:rPr lang="en-US" baseline="0" dirty="0"/>
              <a:t>) – </a:t>
            </a:r>
            <a:r>
              <a:rPr lang="en-US" baseline="0" dirty="0" err="1"/>
              <a:t>batesian</a:t>
            </a:r>
            <a:r>
              <a:rPr lang="en-US" baseline="0" dirty="0"/>
              <a:t>: unprotected species resembles a dangerous species </a:t>
            </a:r>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32</a:t>
            </a:fld>
            <a:endParaRPr lang="en-US"/>
          </a:p>
        </p:txBody>
      </p:sp>
    </p:spTree>
    <p:extLst>
      <p:ext uri="{BB962C8B-B14F-4D97-AF65-F5344CB8AC3E}">
        <p14:creationId xmlns:p14="http://schemas.microsoft.com/office/powerpoint/2010/main" val="427745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Batesian</a:t>
            </a:r>
            <a:r>
              <a:rPr lang="en-US" dirty="0"/>
              <a:t> –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Muellerian</a:t>
            </a:r>
            <a:r>
              <a:rPr lang="en-US" baseline="0" dirty="0"/>
              <a:t> – </a:t>
            </a:r>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33</a:t>
            </a:fld>
            <a:endParaRPr lang="en-US"/>
          </a:p>
        </p:txBody>
      </p:sp>
    </p:spTree>
    <p:extLst>
      <p:ext uri="{BB962C8B-B14F-4D97-AF65-F5344CB8AC3E}">
        <p14:creationId xmlns:p14="http://schemas.microsoft.com/office/powerpoint/2010/main" val="51923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05DC51D-FAAD-440F-9AD2-0A2A3A1B8F89}" type="datetime1">
              <a:rPr lang="en-US"/>
              <a:pPr>
                <a:defRPr/>
              </a:pPr>
              <a:t>11/18/2024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5E949E-18B8-41B1-9B90-AA5C03B7F0FD}" type="slidenum">
              <a:rPr lang="en-US"/>
              <a:pPr>
                <a:defRPr/>
              </a:pPr>
              <a:t>‹#›</a:t>
            </a:fld>
            <a:endParaRPr lang="en-US"/>
          </a:p>
        </p:txBody>
      </p:sp>
    </p:spTree>
    <p:extLst>
      <p:ext uri="{BB962C8B-B14F-4D97-AF65-F5344CB8AC3E}">
        <p14:creationId xmlns:p14="http://schemas.microsoft.com/office/powerpoint/2010/main" val="115076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A861E6-E967-4F6F-8E42-16554368F6CD}" type="datetime1">
              <a:rPr lang="en-US"/>
              <a:pPr>
                <a:defRPr/>
              </a:pPr>
              <a:t>11/18/2024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A84479-1CE7-4A28-8A84-A2D962872B34}" type="slidenum">
              <a:rPr lang="en-US"/>
              <a:pPr>
                <a:defRPr/>
              </a:pPr>
              <a:t>‹#›</a:t>
            </a:fld>
            <a:endParaRPr lang="en-US"/>
          </a:p>
        </p:txBody>
      </p:sp>
    </p:spTree>
    <p:extLst>
      <p:ext uri="{BB962C8B-B14F-4D97-AF65-F5344CB8AC3E}">
        <p14:creationId xmlns:p14="http://schemas.microsoft.com/office/powerpoint/2010/main" val="1044731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E899B9-5A89-4C56-A2BE-37A954412802}" type="datetime1">
              <a:rPr lang="en-US"/>
              <a:pPr>
                <a:defRPr/>
              </a:pPr>
              <a:t>11/18/2024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1260AF-663A-4655-9FE0-43EE4C63274A}" type="slidenum">
              <a:rPr lang="en-US"/>
              <a:pPr>
                <a:defRPr/>
              </a:pPr>
              <a:t>‹#›</a:t>
            </a:fld>
            <a:endParaRPr lang="en-US"/>
          </a:p>
        </p:txBody>
      </p:sp>
    </p:spTree>
    <p:extLst>
      <p:ext uri="{BB962C8B-B14F-4D97-AF65-F5344CB8AC3E}">
        <p14:creationId xmlns:p14="http://schemas.microsoft.com/office/powerpoint/2010/main" val="98702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23A88C9-F8C7-4F5F-B5D7-3A8BA82EBF92}" type="datetime1">
              <a:rPr lang="en-US"/>
              <a:pPr>
                <a:defRPr/>
              </a:pPr>
              <a:t>11/18/2024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7DDAD4-7719-4E7B-A5DB-C330FFBE5A5B}" type="slidenum">
              <a:rPr lang="en-US"/>
              <a:pPr>
                <a:defRPr/>
              </a:pPr>
              <a:t>‹#›</a:t>
            </a:fld>
            <a:endParaRPr lang="en-US"/>
          </a:p>
        </p:txBody>
      </p:sp>
    </p:spTree>
    <p:extLst>
      <p:ext uri="{BB962C8B-B14F-4D97-AF65-F5344CB8AC3E}">
        <p14:creationId xmlns:p14="http://schemas.microsoft.com/office/powerpoint/2010/main" val="1577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E89F1F7-A978-4E82-B2B9-F9B7C5367A7C}" type="datetime1">
              <a:rPr lang="en-US"/>
              <a:pPr>
                <a:defRPr/>
              </a:pPr>
              <a:t>11/18/2024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6BAAD0-2D3C-4A60-A791-0FA8FDA9A20A}" type="slidenum">
              <a:rPr lang="en-US"/>
              <a:pPr>
                <a:defRPr/>
              </a:pPr>
              <a:t>‹#›</a:t>
            </a:fld>
            <a:endParaRPr lang="en-US"/>
          </a:p>
        </p:txBody>
      </p:sp>
    </p:spTree>
    <p:extLst>
      <p:ext uri="{BB962C8B-B14F-4D97-AF65-F5344CB8AC3E}">
        <p14:creationId xmlns:p14="http://schemas.microsoft.com/office/powerpoint/2010/main" val="221995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B77597C-F12C-4B97-8150-C67998C732C4}" type="datetime1">
              <a:rPr lang="en-US"/>
              <a:pPr>
                <a:defRPr/>
              </a:pPr>
              <a:t>11/18/2024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953AF6-91B3-406A-A6F0-452EC27B318F}" type="slidenum">
              <a:rPr lang="en-US"/>
              <a:pPr>
                <a:defRPr/>
              </a:pPr>
              <a:t>‹#›</a:t>
            </a:fld>
            <a:endParaRPr lang="en-US"/>
          </a:p>
        </p:txBody>
      </p:sp>
    </p:spTree>
    <p:extLst>
      <p:ext uri="{BB962C8B-B14F-4D97-AF65-F5344CB8AC3E}">
        <p14:creationId xmlns:p14="http://schemas.microsoft.com/office/powerpoint/2010/main" val="278936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92C9FC2-878D-41CF-B9DB-E93274295088}" type="datetime1">
              <a:rPr lang="en-US"/>
              <a:pPr>
                <a:defRPr/>
              </a:pPr>
              <a:t>11/18/2024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CD24F28-27DC-49ED-A458-C42A0CB789A2}" type="slidenum">
              <a:rPr lang="en-US"/>
              <a:pPr>
                <a:defRPr/>
              </a:pPr>
              <a:t>‹#›</a:t>
            </a:fld>
            <a:endParaRPr lang="en-US"/>
          </a:p>
        </p:txBody>
      </p:sp>
    </p:spTree>
    <p:extLst>
      <p:ext uri="{BB962C8B-B14F-4D97-AF65-F5344CB8AC3E}">
        <p14:creationId xmlns:p14="http://schemas.microsoft.com/office/powerpoint/2010/main" val="1621110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39297F0-74A9-441F-BAFF-A43BF434F409}" type="datetime1">
              <a:rPr lang="en-US"/>
              <a:pPr>
                <a:defRPr/>
              </a:pPr>
              <a:t>11/18/2024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D23AA35-D8C0-40C0-B5DB-92417B7F0387}" type="slidenum">
              <a:rPr lang="en-US"/>
              <a:pPr>
                <a:defRPr/>
              </a:pPr>
              <a:t>‹#›</a:t>
            </a:fld>
            <a:endParaRPr lang="en-US"/>
          </a:p>
        </p:txBody>
      </p:sp>
    </p:spTree>
    <p:extLst>
      <p:ext uri="{BB962C8B-B14F-4D97-AF65-F5344CB8AC3E}">
        <p14:creationId xmlns:p14="http://schemas.microsoft.com/office/powerpoint/2010/main" val="51087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DF7388-E652-45EB-883B-B391AC42A3ED}" type="datetime1">
              <a:rPr lang="en-US"/>
              <a:pPr>
                <a:defRPr/>
              </a:pPr>
              <a:t>11/18/2024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1F06E87-8229-449F-9619-D77A8C51E32C}" type="slidenum">
              <a:rPr lang="en-US"/>
              <a:pPr>
                <a:defRPr/>
              </a:pPr>
              <a:t>‹#›</a:t>
            </a:fld>
            <a:endParaRPr lang="en-US"/>
          </a:p>
        </p:txBody>
      </p:sp>
    </p:spTree>
    <p:extLst>
      <p:ext uri="{BB962C8B-B14F-4D97-AF65-F5344CB8AC3E}">
        <p14:creationId xmlns:p14="http://schemas.microsoft.com/office/powerpoint/2010/main" val="272325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C73CE8-EF25-4229-8C98-50F50FADBA54}" type="datetime1">
              <a:rPr lang="en-US"/>
              <a:pPr>
                <a:defRPr/>
              </a:pPr>
              <a:t>11/18/2024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EDC503-E45D-4EDA-AA91-61C89895F851}" type="slidenum">
              <a:rPr lang="en-US"/>
              <a:pPr>
                <a:defRPr/>
              </a:pPr>
              <a:t>‹#›</a:t>
            </a:fld>
            <a:endParaRPr lang="en-US"/>
          </a:p>
        </p:txBody>
      </p:sp>
    </p:spTree>
    <p:extLst>
      <p:ext uri="{BB962C8B-B14F-4D97-AF65-F5344CB8AC3E}">
        <p14:creationId xmlns:p14="http://schemas.microsoft.com/office/powerpoint/2010/main" val="21954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093852-A7A8-462A-A2C9-2B83441B659B}" type="datetime1">
              <a:rPr lang="en-US"/>
              <a:pPr>
                <a:defRPr/>
              </a:pPr>
              <a:t>11/18/2024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C6D9C5-A98B-4E62-838B-F03D2D608CD5}" type="slidenum">
              <a:rPr lang="en-US"/>
              <a:pPr>
                <a:defRPr/>
              </a:pPr>
              <a:t>‹#›</a:t>
            </a:fld>
            <a:endParaRPr lang="en-US"/>
          </a:p>
        </p:txBody>
      </p:sp>
    </p:spTree>
    <p:extLst>
      <p:ext uri="{BB962C8B-B14F-4D97-AF65-F5344CB8AC3E}">
        <p14:creationId xmlns:p14="http://schemas.microsoft.com/office/powerpoint/2010/main" val="3398445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8A020858-724E-476C-91D8-95B473B2B978}" type="datetime1">
              <a:rPr lang="en-US"/>
              <a:pPr>
                <a:defRPr/>
              </a:pPr>
              <a:t>11/18/2024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1CFDD629-B978-448B-A531-58E4F5452D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charset="0"/>
        </a:defRPr>
      </a:lvl2pPr>
      <a:lvl3pPr algn="ctr" rtl="0" fontAlgn="base">
        <a:spcBef>
          <a:spcPct val="0"/>
        </a:spcBef>
        <a:spcAft>
          <a:spcPct val="0"/>
        </a:spcAft>
        <a:defRPr sz="4400">
          <a:solidFill>
            <a:schemeClr val="tx1"/>
          </a:solidFill>
          <a:latin typeface="Calibri" charset="0"/>
        </a:defRPr>
      </a:lvl3pPr>
      <a:lvl4pPr algn="ctr" rtl="0" fontAlgn="base">
        <a:spcBef>
          <a:spcPct val="0"/>
        </a:spcBef>
        <a:spcAft>
          <a:spcPct val="0"/>
        </a:spcAft>
        <a:defRPr sz="4400">
          <a:solidFill>
            <a:schemeClr val="tx1"/>
          </a:solidFill>
          <a:latin typeface="Calibri" charset="0"/>
        </a:defRPr>
      </a:lvl4pPr>
      <a:lvl5pPr algn="ctr" rtl="0" fontAlgn="base">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smsu.facebook.com/photo.php?pid=30071446&amp;id=86100523"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www.youtube.com/watch?v=w-aILnSkMXU"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youtu.be/z_OiBIOkKoU" TargetMode="External"/><Relationship Id="rId13" Type="http://schemas.openxmlformats.org/officeDocument/2006/relationships/hyperlink" Target="https://youtu.be/N2Nf8uMOZ2c" TargetMode="External"/><Relationship Id="rId3" Type="http://schemas.openxmlformats.org/officeDocument/2006/relationships/hyperlink" Target="https://youtu.be/9XCPK5Jy8yA" TargetMode="External"/><Relationship Id="rId7" Type="http://schemas.openxmlformats.org/officeDocument/2006/relationships/hyperlink" Target="http://youtu.be/3qe2pOD7EH8" TargetMode="External"/><Relationship Id="rId12" Type="http://schemas.openxmlformats.org/officeDocument/2006/relationships/hyperlink" Target="https://youtu.be/c2PVaFWOQAE" TargetMode="External"/><Relationship Id="rId17" Type="http://schemas.openxmlformats.org/officeDocument/2006/relationships/hyperlink" Target="https://vimeo.com/2546558" TargetMode="External"/><Relationship Id="rId2" Type="http://schemas.openxmlformats.org/officeDocument/2006/relationships/hyperlink" Target="http://as.vanderbilt.edu/catanialab/research/tentacled-snakes/" TargetMode="External"/><Relationship Id="rId16" Type="http://schemas.openxmlformats.org/officeDocument/2006/relationships/hyperlink" Target="https://youtu.be/JujxVr2immk" TargetMode="External"/><Relationship Id="rId1" Type="http://schemas.openxmlformats.org/officeDocument/2006/relationships/slideLayout" Target="../slideLayouts/slideLayout2.xml"/><Relationship Id="rId6" Type="http://schemas.openxmlformats.org/officeDocument/2006/relationships/hyperlink" Target="http://youtu.be/BR-GR_dsABQ" TargetMode="External"/><Relationship Id="rId11" Type="http://schemas.openxmlformats.org/officeDocument/2006/relationships/hyperlink" Target="https://youtu.be/txluLEgmbDg" TargetMode="External"/><Relationship Id="rId5" Type="http://schemas.openxmlformats.org/officeDocument/2006/relationships/hyperlink" Target="http://youtu.be/t0KT-pec6Cw" TargetMode="External"/><Relationship Id="rId15" Type="http://schemas.openxmlformats.org/officeDocument/2006/relationships/hyperlink" Target="https://youtu.be/S1k99sbKQhI" TargetMode="External"/><Relationship Id="rId10" Type="http://schemas.openxmlformats.org/officeDocument/2006/relationships/hyperlink" Target="https://youtu.be/_UCmmmTVeJU" TargetMode="External"/><Relationship Id="rId4" Type="http://schemas.openxmlformats.org/officeDocument/2006/relationships/hyperlink" Target="http://youtu.be/WXtN9PER5UE" TargetMode="External"/><Relationship Id="rId9" Type="http://schemas.openxmlformats.org/officeDocument/2006/relationships/hyperlink" Target="https://youtu.be/RT-VX031C6I" TargetMode="External"/><Relationship Id="rId14" Type="http://schemas.openxmlformats.org/officeDocument/2006/relationships/hyperlink" Target="https://youtu.be/oI0IE5iQDZo"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wl120RuhQYg" TargetMode="External"/><Relationship Id="rId3" Type="http://schemas.openxmlformats.org/officeDocument/2006/relationships/image" Target="../media/image59.jpeg"/><Relationship Id="rId7" Type="http://schemas.openxmlformats.org/officeDocument/2006/relationships/hyperlink" Target="http://www.youtube.com/watch?v=vJvfjiCTvq4" TargetMode="Externa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hyperlink" Target="http://www.youtube.com/watch?v=nnYW0jE7-I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hyperlink" Target="https://www.youtube.com/watch?v=1-p2AI9uTs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hyperlink" Target="https://www.youtube.com/watch?v=KUY9U4Y4SP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s://www.youtube.com/watch?v=Wf-LX1PhPrU" TargetMode="External"/><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www.youtube.com/watch?v=wfSZt4HG7xM" TargetMode="External"/><Relationship Id="rId3" Type="http://schemas.openxmlformats.org/officeDocument/2006/relationships/hyperlink" Target="http://www.youtube.com/watch?v=Civ1zL3nIzU" TargetMode="External"/><Relationship Id="rId7"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youtube.com/watch?NR=1&amp;v=FlddKpKVXV4" TargetMode="External"/><Relationship Id="rId5" Type="http://schemas.openxmlformats.org/officeDocument/2006/relationships/hyperlink" Target="http://www.youtube.com/watch?v=v5IJBbA6UkA" TargetMode="Externa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8" Type="http://schemas.openxmlformats.org/officeDocument/2006/relationships/hyperlink" Target="http://www.youtube.com/watch?v=O-3z-TjnqB4" TargetMode="External"/><Relationship Id="rId3" Type="http://schemas.openxmlformats.org/officeDocument/2006/relationships/hyperlink" Target="http://www.youtube.com/watch?v=TsQRzRcQ3dM" TargetMode="External"/><Relationship Id="rId7" Type="http://schemas.openxmlformats.org/officeDocument/2006/relationships/image" Target="../media/image97.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6.tiff"/><Relationship Id="rId11" Type="http://schemas.openxmlformats.org/officeDocument/2006/relationships/image" Target="../media/image100.png"/><Relationship Id="rId5" Type="http://schemas.openxmlformats.org/officeDocument/2006/relationships/image" Target="../media/image95.tiff"/><Relationship Id="rId10" Type="http://schemas.openxmlformats.org/officeDocument/2006/relationships/image" Target="../media/image99.jpeg"/><Relationship Id="rId4" Type="http://schemas.openxmlformats.org/officeDocument/2006/relationships/image" Target="../media/image94.png"/><Relationship Id="rId9" Type="http://schemas.openxmlformats.org/officeDocument/2006/relationships/image" Target="../media/image98.jpeg"/></Relationships>
</file>

<file path=ppt/slides/_rels/slide38.xml.rels><?xml version="1.0" encoding="UTF-8" standalone="yes"?>
<Relationships xmlns="http://schemas.openxmlformats.org/package/2006/relationships"><Relationship Id="rId8" Type="http://schemas.openxmlformats.org/officeDocument/2006/relationships/hyperlink" Target="https://rumble.com/vsiwj9-toad-eats-toxic-velvet-ant-and-regrets-it.html" TargetMode="External"/><Relationship Id="rId3" Type="http://schemas.openxmlformats.org/officeDocument/2006/relationships/image" Target="../media/image101.png"/><Relationship Id="rId7" Type="http://schemas.openxmlformats.org/officeDocument/2006/relationships/hyperlink" Target="https://www.youtube.com/watch?v=kvBi5Wv8-q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hyperlink" Target="https://www.youtube.com/watch?v=SxEBFheh9Pg" TargetMode="External"/><Relationship Id="rId4" Type="http://schemas.openxmlformats.org/officeDocument/2006/relationships/image" Target="../media/image111.jpeg"/></Relationships>
</file>

<file path=ppt/slides/_rels/slide4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UoUL-jGgU1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tiff"/><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tiff"/><Relationship Id="rId5" Type="http://schemas.openxmlformats.org/officeDocument/2006/relationships/image" Target="../media/image122.tiff"/><Relationship Id="rId4" Type="http://schemas.openxmlformats.org/officeDocument/2006/relationships/image" Target="../media/image121.tiff"/></Relationships>
</file>

<file path=ppt/slides/_rels/slide5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2.tiff"/><Relationship Id="rId5" Type="http://schemas.openxmlformats.org/officeDocument/2006/relationships/image" Target="../media/image131.tiff"/><Relationship Id="rId4" Type="http://schemas.openxmlformats.org/officeDocument/2006/relationships/image" Target="../media/image130.tiff"/></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youtube.com/watch?v=0y1FPm5WNVc" TargetMode="External"/><Relationship Id="rId5" Type="http://schemas.openxmlformats.org/officeDocument/2006/relationships/hyperlink" Target="http://www.youtube.com/watch?v=2KiT9qbvsIE" TargetMode="External"/><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5wFONnzehz4"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4.bp.blogspot.com/-Tdxwg9Tz26c/TazEaWSW8nI/AAAAAAAAA0k/p3hQ-WDztcQ/s1600/lion-the_ch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title"/>
          </p:nvPr>
        </p:nvSpPr>
        <p:spPr>
          <a:xfrm>
            <a:off x="1600200" y="0"/>
            <a:ext cx="8229600" cy="1143000"/>
          </a:xfrm>
        </p:spPr>
        <p:txBody>
          <a:bodyPr/>
          <a:lstStyle/>
          <a:p>
            <a:pPr algn="l"/>
            <a:r>
              <a:rPr lang="en-US" sz="4000">
                <a:latin typeface="Arial" charset="0"/>
                <a:cs typeface="Arial" charset="0"/>
              </a:rPr>
              <a:t>Predator-Prey Interactions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05000" y="152400"/>
            <a:ext cx="8534400" cy="838200"/>
          </a:xfrm>
        </p:spPr>
        <p:txBody>
          <a:bodyPr/>
          <a:lstStyle/>
          <a:p>
            <a:r>
              <a:rPr lang="en-US" sz="3200" dirty="0">
                <a:latin typeface="Arial" charset="0"/>
                <a:cs typeface="Arial" charset="0"/>
              </a:rPr>
              <a:t>Patch Model</a:t>
            </a:r>
          </a:p>
        </p:txBody>
      </p:sp>
      <p:sp>
        <p:nvSpPr>
          <p:cNvPr id="4" name="Content Placeholder 3"/>
          <p:cNvSpPr>
            <a:spLocks noGrp="1"/>
          </p:cNvSpPr>
          <p:nvPr>
            <p:ph idx="1"/>
          </p:nvPr>
        </p:nvSpPr>
        <p:spPr>
          <a:xfrm>
            <a:off x="838200" y="1371600"/>
            <a:ext cx="10972800" cy="2057400"/>
          </a:xfrm>
        </p:spPr>
        <p:txBody>
          <a:bodyPr rtlCol="0">
            <a:normAutofit/>
          </a:bodyPr>
          <a:lstStyle/>
          <a:p>
            <a:pPr marL="1430338" indent="-1430338" fontAlgn="auto">
              <a:spcAft>
                <a:spcPts val="0"/>
              </a:spcAft>
              <a:buNone/>
              <a:defRPr/>
            </a:pPr>
            <a:r>
              <a:rPr lang="en-US" b="1" dirty="0">
                <a:solidFill>
                  <a:srgbClr val="00B0F0"/>
                </a:solidFill>
                <a:latin typeface="Arial" pitchFamily="34" charset="0"/>
                <a:cs typeface="Arial" pitchFamily="34" charset="0"/>
              </a:rPr>
              <a:t>Question</a:t>
            </a:r>
            <a:r>
              <a:rPr lang="en-US" dirty="0">
                <a:latin typeface="Arial" pitchFamily="34" charset="0"/>
                <a:cs typeface="Arial" pitchFamily="34" charset="0"/>
              </a:rPr>
              <a:t>: How long should individual forage in a patch    	 before leaving to find a new one?</a:t>
            </a:r>
          </a:p>
          <a:p>
            <a:pPr marL="0" indent="0" fontAlgn="auto">
              <a:spcAft>
                <a:spcPts val="0"/>
              </a:spcAft>
              <a:buNone/>
              <a:defRPr/>
            </a:pPr>
            <a:r>
              <a:rPr lang="en-US" b="1" dirty="0">
                <a:solidFill>
                  <a:srgbClr val="00B0F0"/>
                </a:solidFill>
                <a:latin typeface="Arial" pitchFamily="34" charset="0"/>
                <a:cs typeface="Arial" pitchFamily="34" charset="0"/>
              </a:rPr>
              <a:t>Goal</a:t>
            </a:r>
            <a:r>
              <a:rPr lang="en-US" dirty="0">
                <a:latin typeface="Arial" pitchFamily="34" charset="0"/>
                <a:cs typeface="Arial" pitchFamily="34" charset="0"/>
              </a:rPr>
              <a:t>: maximize rate of energy gain (most food least time)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a:xfrm>
            <a:off x="6233319" y="304800"/>
            <a:ext cx="4953000" cy="838200"/>
          </a:xfrm>
        </p:spPr>
        <p:txBody>
          <a:bodyPr/>
          <a:lstStyle/>
          <a:p>
            <a:r>
              <a:rPr lang="en-US" sz="3600" dirty="0">
                <a:latin typeface="Arial" charset="0"/>
                <a:cs typeface="Arial" charset="0"/>
              </a:rPr>
              <a:t>Example: Patch model</a:t>
            </a:r>
          </a:p>
        </p:txBody>
      </p:sp>
      <p:pic>
        <p:nvPicPr>
          <p:cNvPr id="11267" name="Picture 2" descr="http://www.surfbirds.com/media/gallery_photos/200506030511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1" y="1991640"/>
            <a:ext cx="370363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a:xfrm>
            <a:off x="448854" y="417755"/>
            <a:ext cx="4724400" cy="5257800"/>
          </a:xfrm>
          <a:prstGeom prst="rect">
            <a:avLst/>
          </a:prstGeom>
        </p:spPr>
        <p:txBody>
          <a:bodyPr>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1262063" indent="-1262063" fontAlgn="auto">
              <a:spcAft>
                <a:spcPts val="0"/>
              </a:spcAft>
              <a:buClr>
                <a:srgbClr val="4F81BD"/>
              </a:buClr>
              <a:buNone/>
              <a:defRPr/>
            </a:pPr>
            <a:r>
              <a:rPr lang="en-US" sz="2400" b="1" dirty="0">
                <a:solidFill>
                  <a:srgbClr val="00B0F0"/>
                </a:solidFill>
                <a:latin typeface="Arial" pitchFamily="34" charset="0"/>
                <a:cs typeface="Arial" pitchFamily="34" charset="0"/>
              </a:rPr>
              <a:t>Question</a:t>
            </a:r>
            <a:r>
              <a:rPr lang="en-US" sz="2400" dirty="0">
                <a:solidFill>
                  <a:prstClr val="black"/>
                </a:solidFill>
                <a:latin typeface="Arial" pitchFamily="34" charset="0"/>
                <a:cs typeface="Arial" pitchFamily="34" charset="0"/>
              </a:rPr>
              <a:t>: How many prey collect before returning to the nest?</a:t>
            </a:r>
          </a:p>
          <a:p>
            <a:pPr marL="0" indent="0" fontAlgn="auto">
              <a:spcAft>
                <a:spcPts val="0"/>
              </a:spcAft>
              <a:buClr>
                <a:srgbClr val="4F81BD"/>
              </a:buClr>
              <a:buNone/>
              <a:defRPr/>
            </a:pPr>
            <a:r>
              <a:rPr lang="en-US" sz="2400" b="1" dirty="0">
                <a:solidFill>
                  <a:srgbClr val="00B0F0"/>
                </a:solidFill>
                <a:latin typeface="Arial" pitchFamily="34" charset="0"/>
                <a:cs typeface="Arial" pitchFamily="34" charset="0"/>
              </a:rPr>
              <a:t>Predictions</a:t>
            </a:r>
            <a:r>
              <a:rPr lang="en-US" sz="2400" dirty="0">
                <a:solidFill>
                  <a:prstClr val="black"/>
                </a:solidFill>
                <a:latin typeface="Arial" pitchFamily="34" charset="0"/>
                <a:cs typeface="Arial" pitchFamily="34" charset="0"/>
              </a:rPr>
              <a:t>:</a:t>
            </a:r>
          </a:p>
          <a:p>
            <a:pPr marL="685800" indent="-228600" fontAlgn="auto">
              <a:spcAft>
                <a:spcPts val="0"/>
              </a:spcAft>
              <a:buClrTx/>
              <a:buFont typeface="Arial" pitchFamily="34" charset="0"/>
              <a:buChar char="•"/>
              <a:defRPr/>
            </a:pPr>
            <a:r>
              <a:rPr lang="en-US" sz="2400" dirty="0">
                <a:solidFill>
                  <a:prstClr val="black"/>
                </a:solidFill>
                <a:latin typeface="Arial" pitchFamily="34" charset="0"/>
                <a:cs typeface="Arial" pitchFamily="34" charset="0"/>
              </a:rPr>
              <a:t>Longer travel = ?</a:t>
            </a:r>
          </a:p>
          <a:p>
            <a:pPr marL="685800" indent="-228600" fontAlgn="auto">
              <a:spcAft>
                <a:spcPts val="0"/>
              </a:spcAft>
              <a:buClrTx/>
              <a:buFont typeface="Arial" pitchFamily="34" charset="0"/>
              <a:buChar char="•"/>
              <a:defRPr/>
            </a:pPr>
            <a:r>
              <a:rPr lang="en-US" sz="2400" dirty="0">
                <a:solidFill>
                  <a:prstClr val="black"/>
                </a:solidFill>
                <a:latin typeface="Arial" pitchFamily="34" charset="0"/>
                <a:cs typeface="Arial" pitchFamily="34" charset="0"/>
              </a:rPr>
              <a:t>Shorter travel = ?</a:t>
            </a:r>
          </a:p>
        </p:txBody>
      </p:sp>
      <p:grpSp>
        <p:nvGrpSpPr>
          <p:cNvPr id="9" name="Group 8"/>
          <p:cNvGrpSpPr>
            <a:grpSpLocks/>
          </p:cNvGrpSpPr>
          <p:nvPr/>
        </p:nvGrpSpPr>
        <p:grpSpPr bwMode="auto">
          <a:xfrm>
            <a:off x="1676376" y="3530600"/>
            <a:ext cx="4975243" cy="3175000"/>
            <a:chOff x="180292" y="3225800"/>
            <a:chExt cx="4975908" cy="3175000"/>
          </a:xfrm>
        </p:grpSpPr>
        <p:graphicFrame>
          <p:nvGraphicFramePr>
            <p:cNvPr id="11271" name="Chart 7"/>
            <p:cNvGraphicFramePr>
              <a:graphicFrameLocks/>
            </p:cNvGraphicFramePr>
            <p:nvPr/>
          </p:nvGraphicFramePr>
          <p:xfrm>
            <a:off x="482600" y="3225800"/>
            <a:ext cx="4673600" cy="2844800"/>
          </p:xfrm>
          <a:graphic>
            <a:graphicData uri="http://schemas.openxmlformats.org/presentationml/2006/ole">
              <mc:AlternateContent xmlns:mc="http://schemas.openxmlformats.org/markup-compatibility/2006">
                <mc:Choice xmlns:v="urn:schemas-microsoft-com:vml" Requires="v">
                  <p:oleObj r:id="rId3" imgW="4669941" imgH="2847079" progId="Excel.Chart.8">
                    <p:embed/>
                  </p:oleObj>
                </mc:Choice>
                <mc:Fallback>
                  <p:oleObj r:id="rId3" imgW="4669941" imgH="2847079" progId="Excel.Chart.8">
                    <p:embed/>
                    <p:pic>
                      <p:nvPicPr>
                        <p:cNvPr id="0" name="Chart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3225800"/>
                          <a:ext cx="4673600" cy="284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2" name="TextBox 3"/>
            <p:cNvSpPr txBox="1">
              <a:spLocks noChangeArrowheads="1"/>
            </p:cNvSpPr>
            <p:nvPr/>
          </p:nvSpPr>
          <p:spPr bwMode="auto">
            <a:xfrm>
              <a:off x="1752600" y="6031468"/>
              <a:ext cx="2457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a:solidFill>
                    <a:srgbClr val="000000"/>
                  </a:solidFill>
                </a:rPr>
                <a:t>Distance from Nest (km)</a:t>
              </a:r>
            </a:p>
          </p:txBody>
        </p:sp>
        <p:sp>
          <p:nvSpPr>
            <p:cNvPr id="11273" name="TextBox 4"/>
            <p:cNvSpPr txBox="1">
              <a:spLocks noChangeArrowheads="1"/>
            </p:cNvSpPr>
            <p:nvPr/>
          </p:nvSpPr>
          <p:spPr bwMode="auto">
            <a:xfrm>
              <a:off x="1315122" y="5791200"/>
              <a:ext cx="47647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a:solidFill>
                    <a:srgbClr val="000000"/>
                  </a:solidFill>
                </a:rPr>
                <a:t>0.1</a:t>
              </a:r>
            </a:p>
          </p:txBody>
        </p:sp>
        <p:sp>
          <p:nvSpPr>
            <p:cNvPr id="11274" name="TextBox 9"/>
            <p:cNvSpPr txBox="1">
              <a:spLocks noChangeArrowheads="1"/>
            </p:cNvSpPr>
            <p:nvPr/>
          </p:nvSpPr>
          <p:spPr bwMode="auto">
            <a:xfrm>
              <a:off x="2653167" y="5766113"/>
              <a:ext cx="59351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a:solidFill>
                    <a:srgbClr val="000000"/>
                  </a:solidFill>
                </a:rPr>
                <a:t>0.45</a:t>
              </a:r>
            </a:p>
          </p:txBody>
        </p:sp>
        <p:sp>
          <p:nvSpPr>
            <p:cNvPr id="11275" name="TextBox 10"/>
            <p:cNvSpPr txBox="1">
              <a:spLocks noChangeArrowheads="1"/>
            </p:cNvSpPr>
            <p:nvPr/>
          </p:nvSpPr>
          <p:spPr bwMode="auto">
            <a:xfrm>
              <a:off x="4038600" y="5791200"/>
              <a:ext cx="47647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a:solidFill>
                    <a:srgbClr val="000000"/>
                  </a:solidFill>
                </a:rPr>
                <a:t>1.0</a:t>
              </a:r>
            </a:p>
          </p:txBody>
        </p:sp>
        <p:sp>
          <p:nvSpPr>
            <p:cNvPr id="11276" name="TextBox 11"/>
            <p:cNvSpPr txBox="1">
              <a:spLocks noChangeArrowheads="1"/>
            </p:cNvSpPr>
            <p:nvPr/>
          </p:nvSpPr>
          <p:spPr bwMode="auto">
            <a:xfrm rot="16200000">
              <a:off x="-469701" y="4486636"/>
              <a:ext cx="1669368" cy="36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a:solidFill>
                    <a:srgbClr val="000000"/>
                  </a:solidFill>
                </a:rPr>
                <a:t>Number of Prey</a:t>
              </a:r>
            </a:p>
          </p:txBody>
        </p:sp>
      </p:grpSp>
      <p:sp>
        <p:nvSpPr>
          <p:cNvPr id="11270" name="TextBox 12"/>
          <p:cNvSpPr txBox="1">
            <a:spLocks noChangeArrowheads="1"/>
          </p:cNvSpPr>
          <p:nvPr/>
        </p:nvSpPr>
        <p:spPr bwMode="auto">
          <a:xfrm>
            <a:off x="1564210" y="3151921"/>
            <a:ext cx="21829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1600" dirty="0">
                <a:solidFill>
                  <a:srgbClr val="000000"/>
                </a:solidFill>
              </a:rPr>
              <a:t>Bryant and Turner, 1982</a:t>
            </a:r>
          </a:p>
        </p:txBody>
      </p:sp>
      <p:sp>
        <p:nvSpPr>
          <p:cNvPr id="2" name="Rectangle 1"/>
          <p:cNvSpPr/>
          <p:nvPr/>
        </p:nvSpPr>
        <p:spPr>
          <a:xfrm>
            <a:off x="2661032" y="3899216"/>
            <a:ext cx="381000" cy="2108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07581" y="3897556"/>
            <a:ext cx="381000" cy="2108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84931" y="3897555"/>
            <a:ext cx="381000" cy="2108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8305" r="13390"/>
          <a:stretch/>
        </p:blipFill>
        <p:spPr>
          <a:xfrm>
            <a:off x="7284831" y="4272819"/>
            <a:ext cx="3268700" cy="2476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a:t>
            </a:r>
            <a:r>
              <a:rPr lang="en-US"/>
              <a:t>despotic distribution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17DDAD4-7719-4E7B-A5DB-C330FFBE5A5B}" type="slidenum">
              <a:rPr lang="en-US" smtClean="0"/>
              <a:pPr>
                <a:defRPr/>
              </a:pPr>
              <a:t>12</a:t>
            </a:fld>
            <a:endParaRPr lang="en-US"/>
          </a:p>
        </p:txBody>
      </p:sp>
    </p:spTree>
    <p:extLst>
      <p:ext uri="{BB962C8B-B14F-4D97-AF65-F5344CB8AC3E}">
        <p14:creationId xmlns:p14="http://schemas.microsoft.com/office/powerpoint/2010/main" val="137219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17DDAD4-7719-4E7B-A5DB-C330FFBE5A5B}" type="slidenum">
              <a:rPr lang="en-US" smtClean="0"/>
              <a:pPr>
                <a:defRPr/>
              </a:pPr>
              <a:t>13</a:t>
            </a:fld>
            <a:endParaRPr lang="en-US"/>
          </a:p>
        </p:txBody>
      </p:sp>
      <p:sp>
        <p:nvSpPr>
          <p:cNvPr id="6" name="TextBox 5">
            <a:extLst>
              <a:ext uri="{FF2B5EF4-FFF2-40B4-BE49-F238E27FC236}">
                <a16:creationId xmlns:a16="http://schemas.microsoft.com/office/drawing/2014/main" id="{FAD9A0D9-443C-4235-A59A-720E5945A96B}"/>
              </a:ext>
            </a:extLst>
          </p:cNvPr>
          <p:cNvSpPr txBox="1"/>
          <p:nvPr/>
        </p:nvSpPr>
        <p:spPr>
          <a:xfrm>
            <a:off x="533400" y="1828800"/>
            <a:ext cx="10896600" cy="1569660"/>
          </a:xfrm>
          <a:prstGeom prst="rect">
            <a:avLst/>
          </a:prstGeom>
          <a:noFill/>
        </p:spPr>
        <p:txBody>
          <a:bodyPr wrap="square">
            <a:spAutoFit/>
          </a:bodyPr>
          <a:lstStyle/>
          <a:p>
            <a:pPr algn="ctr"/>
            <a:r>
              <a:rPr lang="en-US" sz="4800" b="1" dirty="0">
                <a:solidFill>
                  <a:schemeClr val="accent6">
                    <a:lumMod val="75000"/>
                  </a:schemeClr>
                </a:solidFill>
              </a:rPr>
              <a:t>What types of conditions might prevent animals from foraging optimally?</a:t>
            </a:r>
            <a:endParaRPr lang="en-US" sz="4800" dirty="0"/>
          </a:p>
        </p:txBody>
      </p:sp>
    </p:spTree>
    <p:extLst>
      <p:ext uri="{BB962C8B-B14F-4D97-AF65-F5344CB8AC3E}">
        <p14:creationId xmlns:p14="http://schemas.microsoft.com/office/powerpoint/2010/main" val="4007496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a:xfrm>
            <a:off x="1752600" y="228600"/>
            <a:ext cx="5486400" cy="838200"/>
          </a:xfrm>
        </p:spPr>
        <p:txBody>
          <a:bodyPr/>
          <a:lstStyle/>
          <a:p>
            <a:r>
              <a:rPr lang="en-US" sz="3600" dirty="0">
                <a:latin typeface="Arial" pitchFamily="34" charset="0"/>
                <a:cs typeface="Arial" pitchFamily="34" charset="0"/>
              </a:rPr>
              <a:t>Trade-offs with Foraging</a:t>
            </a:r>
          </a:p>
        </p:txBody>
      </p:sp>
      <p:sp>
        <p:nvSpPr>
          <p:cNvPr id="12292" name="Content Placeholder 3"/>
          <p:cNvSpPr txBox="1">
            <a:spLocks/>
          </p:cNvSpPr>
          <p:nvPr/>
        </p:nvSpPr>
        <p:spPr bwMode="auto">
          <a:xfrm>
            <a:off x="1905000" y="1295400"/>
            <a:ext cx="396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spcBef>
                <a:spcPts val="575"/>
              </a:spcBef>
              <a:buClr>
                <a:srgbClr val="D34817"/>
              </a:buClr>
              <a:buSzPct val="85000"/>
            </a:pPr>
            <a:r>
              <a:rPr lang="en-US" sz="2600" b="1" dirty="0">
                <a:solidFill>
                  <a:srgbClr val="C00000"/>
                </a:solidFill>
                <a:latin typeface="Arial" pitchFamily="34" charset="0"/>
                <a:cs typeface="Arial" pitchFamily="34" charset="0"/>
              </a:rPr>
              <a:t>Dietary Constraints</a:t>
            </a:r>
          </a:p>
          <a:p>
            <a:pPr>
              <a:spcBef>
                <a:spcPts val="575"/>
              </a:spcBef>
              <a:buClr>
                <a:srgbClr val="D34817"/>
              </a:buClr>
              <a:buSzPct val="85000"/>
            </a:pPr>
            <a:endParaRPr lang="en-US" sz="2600" b="1" dirty="0">
              <a:solidFill>
                <a:srgbClr val="000000"/>
              </a:solidFill>
              <a:latin typeface="Arial" pitchFamily="34" charset="0"/>
              <a:cs typeface="Arial" pitchFamily="34" charset="0"/>
            </a:endParaRPr>
          </a:p>
          <a:p>
            <a:pPr>
              <a:spcBef>
                <a:spcPts val="575"/>
              </a:spcBef>
              <a:buClr>
                <a:srgbClr val="D34817"/>
              </a:buClr>
              <a:buSzPct val="85000"/>
            </a:pPr>
            <a:r>
              <a:rPr lang="en-US" sz="2200" b="1" dirty="0">
                <a:solidFill>
                  <a:srgbClr val="000000"/>
                </a:solidFill>
                <a:latin typeface="Arial" pitchFamily="34" charset="0"/>
                <a:cs typeface="Arial" pitchFamily="34" charset="0"/>
              </a:rPr>
              <a:t>Can only process 32 kg</a:t>
            </a:r>
          </a:p>
        </p:txBody>
      </p:sp>
      <p:pic>
        <p:nvPicPr>
          <p:cNvPr id="1229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272" y="0"/>
            <a:ext cx="326272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2"/>
          <p:cNvPicPr>
            <a:picLocks noChangeAspect="1" noChangeArrowheads="1"/>
          </p:cNvPicPr>
          <p:nvPr/>
        </p:nvPicPr>
        <p:blipFill>
          <a:blip r:embed="rId3">
            <a:extLst>
              <a:ext uri="{28A0092B-C50C-407E-A947-70E740481C1C}">
                <a14:useLocalDpi xmlns:a14="http://schemas.microsoft.com/office/drawing/2010/main" val="0"/>
              </a:ext>
            </a:extLst>
          </a:blip>
          <a:srcRect l="18137" t="18333" r="30980" b="19313"/>
          <a:stretch>
            <a:fillRect/>
          </a:stretch>
        </p:blipFill>
        <p:spPr bwMode="auto">
          <a:xfrm>
            <a:off x="7405272" y="2356757"/>
            <a:ext cx="3262728" cy="299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3314700"/>
            <a:ext cx="13112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524500"/>
            <a:ext cx="16764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a:xfrm>
            <a:off x="1828800" y="-76200"/>
            <a:ext cx="8534400" cy="838200"/>
          </a:xfrm>
        </p:spPr>
        <p:txBody>
          <a:bodyPr/>
          <a:lstStyle/>
          <a:p>
            <a:r>
              <a:rPr lang="en-US" sz="3600">
                <a:latin typeface="Arial" pitchFamily="34" charset="0"/>
                <a:cs typeface="Arial" pitchFamily="34" charset="0"/>
              </a:rPr>
              <a:t>Trade-offs with Foraging</a:t>
            </a:r>
          </a:p>
        </p:txBody>
      </p:sp>
      <p:sp>
        <p:nvSpPr>
          <p:cNvPr id="1331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BD8A645F-5DAD-4691-9E8D-E4BD6A7321F5}" type="slidenum">
              <a:rPr lang="en-US">
                <a:solidFill>
                  <a:srgbClr val="898989"/>
                </a:solidFill>
              </a:rPr>
              <a:pPr fontAlgn="base">
                <a:spcBef>
                  <a:spcPct val="0"/>
                </a:spcBef>
                <a:spcAft>
                  <a:spcPct val="0"/>
                </a:spcAft>
              </a:pPr>
              <a:t>15</a:t>
            </a:fld>
            <a:endParaRPr lang="en-US">
              <a:solidFill>
                <a:srgbClr val="898989"/>
              </a:solidFill>
            </a:endParaRPr>
          </a:p>
        </p:txBody>
      </p:sp>
      <p:sp>
        <p:nvSpPr>
          <p:cNvPr id="13316" name="Content Placeholder 3"/>
          <p:cNvSpPr txBox="1">
            <a:spLocks/>
          </p:cNvSpPr>
          <p:nvPr/>
        </p:nvSpPr>
        <p:spPr bwMode="auto">
          <a:xfrm>
            <a:off x="1798638" y="876301"/>
            <a:ext cx="23923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spcBef>
                <a:spcPts val="575"/>
              </a:spcBef>
              <a:buClr>
                <a:srgbClr val="D34817"/>
              </a:buClr>
              <a:buSzPct val="85000"/>
            </a:pPr>
            <a:r>
              <a:rPr lang="en-US" sz="2600" b="1" dirty="0">
                <a:solidFill>
                  <a:srgbClr val="C00000"/>
                </a:solidFill>
                <a:latin typeface="Arial" pitchFamily="34" charset="0"/>
                <a:cs typeface="Arial" pitchFamily="34" charset="0"/>
              </a:rPr>
              <a:t>Predation</a:t>
            </a:r>
          </a:p>
        </p:txBody>
      </p:sp>
      <p:pic>
        <p:nvPicPr>
          <p:cNvPr id="13317" name="Picture 8" descr="IMG_1684"/>
          <p:cNvPicPr>
            <a:picLocks noChangeAspect="1" noChangeArrowheads="1"/>
          </p:cNvPicPr>
          <p:nvPr/>
        </p:nvPicPr>
        <p:blipFill>
          <a:blip r:embed="rId2">
            <a:extLst>
              <a:ext uri="{28A0092B-C50C-407E-A947-70E740481C1C}">
                <a14:useLocalDpi xmlns:a14="http://schemas.microsoft.com/office/drawing/2010/main" val="0"/>
              </a:ext>
            </a:extLst>
          </a:blip>
          <a:srcRect l="4819" t="12749" r="7230" b="2718"/>
          <a:stretch>
            <a:fillRect/>
          </a:stretch>
        </p:blipFill>
        <p:spPr bwMode="auto">
          <a:xfrm>
            <a:off x="5943600" y="819150"/>
            <a:ext cx="4694238"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descr="n86100523_30071444_805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6667" t="15555" b="6667"/>
          <a:stretch>
            <a:fillRect/>
          </a:stretch>
        </p:blipFill>
        <p:spPr bwMode="auto">
          <a:xfrm>
            <a:off x="1676400" y="1450976"/>
            <a:ext cx="2971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descr="IMG_1696"/>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676402" y="4180114"/>
            <a:ext cx="3719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2" descr="IMG_16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1" y="3505200"/>
            <a:ext cx="30130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401" y="3408918"/>
            <a:ext cx="4191000"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6">
                    <a:lumMod val="75000"/>
                  </a:schemeClr>
                </a:solidFill>
              </a:rPr>
              <a:t>How will animals modify foraging decisions with risk of predation?</a:t>
            </a:r>
            <a:endParaRPr lang="en-GB" sz="2000" b="1" dirty="0">
              <a:solidFill>
                <a:schemeClr val="accent6">
                  <a:lumMod val="75000"/>
                </a:schemeClr>
              </a:solidFill>
            </a:endParaRPr>
          </a:p>
        </p:txBody>
      </p:sp>
      <p:sp>
        <p:nvSpPr>
          <p:cNvPr id="3" name="TextBox 2"/>
          <p:cNvSpPr txBox="1"/>
          <p:nvPr/>
        </p:nvSpPr>
        <p:spPr>
          <a:xfrm>
            <a:off x="5395915" y="4441371"/>
            <a:ext cx="1805623" cy="1200329"/>
          </a:xfrm>
          <a:prstGeom prst="rect">
            <a:avLst/>
          </a:prstGeom>
          <a:noFill/>
        </p:spPr>
        <p:txBody>
          <a:bodyPr wrap="none" rtlCol="0">
            <a:spAutoFit/>
          </a:bodyPr>
          <a:lstStyle/>
          <a:p>
            <a:r>
              <a:rPr lang="en-US" dirty="0"/>
              <a:t>Think about:</a:t>
            </a:r>
          </a:p>
          <a:p>
            <a:pPr marL="285750" indent="-285750">
              <a:buFont typeface="Arial" panose="020B0604020202020204" pitchFamily="34" charset="0"/>
              <a:buChar char="•"/>
            </a:pPr>
            <a:r>
              <a:rPr lang="en-US" dirty="0"/>
              <a:t>Patch choice</a:t>
            </a:r>
          </a:p>
          <a:p>
            <a:pPr marL="285750" indent="-285750">
              <a:buFont typeface="Arial" panose="020B0604020202020204" pitchFamily="34" charset="0"/>
              <a:buChar char="•"/>
            </a:pPr>
            <a:r>
              <a:rPr lang="en-US" dirty="0"/>
              <a:t>Choosing prey</a:t>
            </a:r>
          </a:p>
          <a:p>
            <a:pPr marL="285750" indent="-285750">
              <a:buFont typeface="Arial" panose="020B0604020202020204" pitchFamily="34" charset="0"/>
              <a:buChar char="•"/>
            </a:pPr>
            <a:r>
              <a:rPr lang="en-US" dirty="0"/>
              <a:t>Total time</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03450" y="152400"/>
            <a:ext cx="7931150" cy="838200"/>
          </a:xfrm>
        </p:spPr>
        <p:txBody>
          <a:bodyPr/>
          <a:lstStyle/>
          <a:p>
            <a:r>
              <a:rPr lang="en-US" sz="3600">
                <a:latin typeface="Arial" pitchFamily="34" charset="0"/>
                <a:cs typeface="Arial" pitchFamily="34" charset="0"/>
              </a:rPr>
              <a:t>Trade-offs with Foraging</a:t>
            </a:r>
          </a:p>
        </p:txBody>
      </p:sp>
      <p:sp>
        <p:nvSpPr>
          <p:cNvPr id="14340" name="Content Placeholder 3"/>
          <p:cNvSpPr txBox="1">
            <a:spLocks/>
          </p:cNvSpPr>
          <p:nvPr/>
        </p:nvSpPr>
        <p:spPr bwMode="auto">
          <a:xfrm>
            <a:off x="1981201" y="1162050"/>
            <a:ext cx="23161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spcBef>
                <a:spcPts val="575"/>
              </a:spcBef>
              <a:buClr>
                <a:srgbClr val="D34817"/>
              </a:buClr>
              <a:buSzPct val="85000"/>
            </a:pPr>
            <a:r>
              <a:rPr lang="en-US" sz="2600" b="1" dirty="0">
                <a:solidFill>
                  <a:srgbClr val="C00000"/>
                </a:solidFill>
                <a:latin typeface="Arial" pitchFamily="34" charset="0"/>
                <a:cs typeface="Arial" pitchFamily="34" charset="0"/>
              </a:rPr>
              <a:t>Predation</a:t>
            </a:r>
          </a:p>
        </p:txBody>
      </p:sp>
      <p:grpSp>
        <p:nvGrpSpPr>
          <p:cNvPr id="14341" name="Group 3"/>
          <p:cNvGrpSpPr>
            <a:grpSpLocks/>
          </p:cNvGrpSpPr>
          <p:nvPr/>
        </p:nvGrpSpPr>
        <p:grpSpPr bwMode="auto">
          <a:xfrm>
            <a:off x="5486400" y="1295400"/>
            <a:ext cx="5105400" cy="5334000"/>
            <a:chOff x="1828801" y="1905000"/>
            <a:chExt cx="4264398" cy="4419600"/>
          </a:xfrm>
        </p:grpSpPr>
        <p:pic>
          <p:nvPicPr>
            <p:cNvPr id="143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905000"/>
              <a:ext cx="1043492"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05000"/>
              <a:ext cx="3349999" cy="380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17895"/>
              <a:ext cx="1183341" cy="30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712311"/>
              <a:ext cx="785307" cy="29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715000"/>
              <a:ext cx="645460" cy="26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2203450" y="152400"/>
            <a:ext cx="7931150" cy="838200"/>
          </a:xfrm>
        </p:spPr>
        <p:txBody>
          <a:bodyPr/>
          <a:lstStyle/>
          <a:p>
            <a:r>
              <a:rPr lang="en-US" sz="3600">
                <a:latin typeface="Arial" pitchFamily="34" charset="0"/>
                <a:cs typeface="Arial" pitchFamily="34" charset="0"/>
              </a:rPr>
              <a:t>Trade-offs with Foraging</a:t>
            </a:r>
          </a:p>
        </p:txBody>
      </p:sp>
      <p:sp>
        <p:nvSpPr>
          <p:cNvPr id="16" name="Content Placeholder 3"/>
          <p:cNvSpPr txBox="1">
            <a:spLocks/>
          </p:cNvSpPr>
          <p:nvPr/>
        </p:nvSpPr>
        <p:spPr bwMode="auto">
          <a:xfrm>
            <a:off x="2105383" y="1219200"/>
            <a:ext cx="327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spcBef>
                <a:spcPts val="575"/>
              </a:spcBef>
              <a:buClr>
                <a:srgbClr val="D34817"/>
              </a:buClr>
              <a:buSzPct val="85000"/>
            </a:pPr>
            <a:r>
              <a:rPr lang="en-US" sz="2600" b="1" dirty="0">
                <a:solidFill>
                  <a:srgbClr val="C00000"/>
                </a:solidFill>
                <a:latin typeface="Arial" pitchFamily="34" charset="0"/>
                <a:cs typeface="Arial" pitchFamily="34" charset="0"/>
              </a:rPr>
              <a:t>Territorial Defense</a:t>
            </a:r>
          </a:p>
        </p:txBody>
      </p:sp>
      <p:pic>
        <p:nvPicPr>
          <p:cNvPr id="13314" name="Picture 2" descr="http://savethefrogs.com/gallery/d/1846-3/Plethodon+cinereus+red-backed+salaman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989" y="3733800"/>
            <a:ext cx="4730782" cy="314597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mister-toad.com/photos/salamander/Plethodon_cinereus_eggs_S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920192"/>
            <a:ext cx="4439367" cy="295957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cdn1.arkive.org/media/7C/7C4F2714-1561-437F-9BC5-D9ADE56E26CF/Presentation.Large/Ethiopian-wolf-marking-territory-by-scrap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29553" b="35035"/>
          <a:stretch/>
        </p:blipFill>
        <p:spPr bwMode="auto">
          <a:xfrm>
            <a:off x="6291943" y="1066801"/>
            <a:ext cx="4361543" cy="2666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05000" y="152400"/>
            <a:ext cx="8534400" cy="838200"/>
          </a:xfrm>
        </p:spPr>
        <p:txBody>
          <a:bodyPr/>
          <a:lstStyle/>
          <a:p>
            <a:r>
              <a:rPr lang="en-US" sz="3600" dirty="0">
                <a:latin typeface="Arial" pitchFamily="34" charset="0"/>
                <a:cs typeface="Arial" pitchFamily="34" charset="0"/>
              </a:rPr>
              <a:t>Trade-offs with Foraging</a:t>
            </a:r>
          </a:p>
        </p:txBody>
      </p:sp>
      <p:sp>
        <p:nvSpPr>
          <p:cNvPr id="1536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DFBF55-447B-4286-988D-FA23635F2111}" type="slidenum">
              <a:rPr lang="en-US">
                <a:solidFill>
                  <a:srgbClr val="898989"/>
                </a:solidFill>
              </a:rPr>
              <a:pPr fontAlgn="base">
                <a:spcBef>
                  <a:spcPct val="0"/>
                </a:spcBef>
                <a:spcAft>
                  <a:spcPct val="0"/>
                </a:spcAft>
              </a:pPr>
              <a:t>18</a:t>
            </a:fld>
            <a:endParaRPr lang="en-US">
              <a:solidFill>
                <a:srgbClr val="898989"/>
              </a:solidFill>
            </a:endParaRPr>
          </a:p>
        </p:txBody>
      </p:sp>
      <p:sp>
        <p:nvSpPr>
          <p:cNvPr id="15365" name="TextBox 3"/>
          <p:cNvSpPr txBox="1">
            <a:spLocks noChangeArrowheads="1"/>
          </p:cNvSpPr>
          <p:nvPr/>
        </p:nvSpPr>
        <p:spPr bwMode="auto">
          <a:xfrm>
            <a:off x="5521123" y="6583363"/>
            <a:ext cx="43249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1200" dirty="0" err="1">
                <a:solidFill>
                  <a:srgbClr val="000000"/>
                </a:solidFill>
              </a:rPr>
              <a:t>Jackman</a:t>
            </a:r>
            <a:r>
              <a:rPr lang="en-US" sz="1200" dirty="0">
                <a:solidFill>
                  <a:srgbClr val="000000"/>
                </a:solidFill>
              </a:rPr>
              <a:t>, 1994. Field experiments on prey selection in bald eagles </a:t>
            </a:r>
          </a:p>
        </p:txBody>
      </p:sp>
      <p:pic>
        <p:nvPicPr>
          <p:cNvPr id="153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492"/>
          <a:stretch/>
        </p:blipFill>
        <p:spPr bwMode="auto">
          <a:xfrm>
            <a:off x="6781800" y="1500010"/>
            <a:ext cx="3886200" cy="261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114" y="1098631"/>
            <a:ext cx="2830286" cy="348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390"/>
          <a:stretch/>
        </p:blipFill>
        <p:spPr bwMode="auto">
          <a:xfrm>
            <a:off x="2298700" y="4659086"/>
            <a:ext cx="3200400" cy="219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43800" y="1828800"/>
            <a:ext cx="457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96300" y="1828801"/>
            <a:ext cx="457200" cy="1787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508"/>
          <a:stretch/>
        </p:blipFill>
        <p:spPr bwMode="auto">
          <a:xfrm>
            <a:off x="6781800" y="4114800"/>
            <a:ext cx="388620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67" name="Rectangle 15"/>
          <p:cNvSpPr>
            <a:spLocks noChangeArrowheads="1"/>
          </p:cNvSpPr>
          <p:nvPr/>
        </p:nvSpPr>
        <p:spPr bwMode="auto">
          <a:xfrm>
            <a:off x="1910984" y="4217314"/>
            <a:ext cx="410881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342900" indent="-342900">
              <a:buFont typeface="Arial" pitchFamily="34" charset="0"/>
              <a:buChar char="•"/>
              <a:tabLst>
                <a:tab pos="457200" algn="l"/>
              </a:tabLst>
            </a:pPr>
            <a:r>
              <a:rPr lang="en-US" sz="2200" dirty="0">
                <a:latin typeface="Arial" pitchFamily="34" charset="0"/>
                <a:cs typeface="Arial" pitchFamily="34" charset="0"/>
              </a:rPr>
              <a:t>Example: yellow-eyed Junco</a:t>
            </a:r>
          </a:p>
        </p:txBody>
      </p:sp>
      <p:sp>
        <p:nvSpPr>
          <p:cNvPr id="23569" name="AutoShape 17" descr="Yellow-eyed Junco (Junco phaeonotus)"/>
          <p:cNvSpPr>
            <a:spLocks noChangeAspect="1" noChangeArrowheads="1"/>
          </p:cNvSpPr>
          <p:nvPr/>
        </p:nvSpPr>
        <p:spPr bwMode="auto">
          <a:xfrm>
            <a:off x="3810000" y="1619250"/>
            <a:ext cx="4572000" cy="36195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5" name="AutoShape 23" descr="Yellow-eyed-Junco-1"/>
          <p:cNvSpPr>
            <a:spLocks noChangeAspect="1" noChangeArrowheads="1"/>
          </p:cNvSpPr>
          <p:nvPr/>
        </p:nvSpPr>
        <p:spPr bwMode="auto">
          <a:xfrm>
            <a:off x="3810000" y="1619250"/>
            <a:ext cx="4572000" cy="36195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7" name="AutoShape 25" descr="Yellow-eyed-Junco-1"/>
          <p:cNvSpPr>
            <a:spLocks noChangeAspect="1" noChangeArrowheads="1"/>
          </p:cNvSpPr>
          <p:nvPr/>
        </p:nvSpPr>
        <p:spPr bwMode="auto">
          <a:xfrm>
            <a:off x="3810000" y="1619250"/>
            <a:ext cx="4572000" cy="36195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290" name="Picture 2" descr="http://fireflyforest.net/images/firefly/2006/March/Yellow-eyed-Junco-1.jpg"/>
          <p:cNvPicPr>
            <a:picLocks noChangeAspect="1" noChangeArrowheads="1"/>
          </p:cNvPicPr>
          <p:nvPr/>
        </p:nvPicPr>
        <p:blipFill rotWithShape="1">
          <a:blip r:embed="rId2">
            <a:extLst>
              <a:ext uri="{28A0092B-C50C-407E-A947-70E740481C1C}">
                <a14:useLocalDpi xmlns:a14="http://schemas.microsoft.com/office/drawing/2010/main" val="0"/>
              </a:ext>
            </a:extLst>
          </a:blip>
          <a:srcRect l="9048" t="12933" r="8095" b="19248"/>
          <a:stretch/>
        </p:blipFill>
        <p:spPr bwMode="auto">
          <a:xfrm flipH="1">
            <a:off x="6431084" y="4101644"/>
            <a:ext cx="4236916" cy="274547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encrypted-tbn3.gstatic.com/images?q=tbn:ANd9GcRdfGND13UGePWxhaazpMxpGVf9MUGBns4AkbhiAunpjw5T7g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088" y="1475014"/>
            <a:ext cx="3516313" cy="241118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eirdblue.com/wp-content/uploads/2011/08/fat_hound_dog2.jpg"/>
          <p:cNvPicPr>
            <a:picLocks noChangeAspect="1" noChangeArrowheads="1"/>
          </p:cNvPicPr>
          <p:nvPr/>
        </p:nvPicPr>
        <p:blipFill rotWithShape="1">
          <a:blip r:embed="rId4">
            <a:extLst>
              <a:ext uri="{28A0092B-C50C-407E-A947-70E740481C1C}">
                <a14:useLocalDpi xmlns:a14="http://schemas.microsoft.com/office/drawing/2010/main" val="0"/>
              </a:ext>
            </a:extLst>
          </a:blip>
          <a:srcRect t="18224" b="19234"/>
          <a:stretch/>
        </p:blipFill>
        <p:spPr bwMode="auto">
          <a:xfrm>
            <a:off x="2156957" y="1475014"/>
            <a:ext cx="3855361" cy="2411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F80639-9C5E-7EB8-6B3B-B3C4B996DB39}"/>
              </a:ext>
            </a:extLst>
          </p:cNvPr>
          <p:cNvSpPr txBox="1">
            <a:spLocks/>
          </p:cNvSpPr>
          <p:nvPr/>
        </p:nvSpPr>
        <p:spPr>
          <a:xfrm>
            <a:off x="1905000" y="152400"/>
            <a:ext cx="8534400" cy="8382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charset="0"/>
              </a:defRPr>
            </a:lvl2pPr>
            <a:lvl3pPr algn="ctr" rtl="0" fontAlgn="base">
              <a:spcBef>
                <a:spcPct val="0"/>
              </a:spcBef>
              <a:spcAft>
                <a:spcPct val="0"/>
              </a:spcAft>
              <a:defRPr sz="4400">
                <a:solidFill>
                  <a:schemeClr val="tx1"/>
                </a:solidFill>
                <a:latin typeface="Calibri" charset="0"/>
              </a:defRPr>
            </a:lvl3pPr>
            <a:lvl4pPr algn="ctr" rtl="0" fontAlgn="base">
              <a:spcBef>
                <a:spcPct val="0"/>
              </a:spcBef>
              <a:spcAft>
                <a:spcPct val="0"/>
              </a:spcAft>
              <a:defRPr sz="4400">
                <a:solidFill>
                  <a:schemeClr val="tx1"/>
                </a:solidFill>
                <a:latin typeface="Calibri" charset="0"/>
              </a:defRPr>
            </a:lvl4pPr>
            <a:lvl5pPr algn="ctr" rtl="0" fontAlgn="base">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r>
              <a:rPr lang="en-US" sz="3600" dirty="0">
                <a:latin typeface="Arial" pitchFamily="34" charset="0"/>
                <a:cs typeface="Arial" pitchFamily="34" charset="0"/>
              </a:rPr>
              <a:t>Trade-offs with Foraging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animEffect transition="in" filter="fade">
                                      <p:cBhvr>
                                        <p:cTn id="7" dur="500"/>
                                        <p:tgtEl>
                                          <p:spTgt spid="23567"/>
                                        </p:tgtEl>
                                      </p:cBhvr>
                                    </p:animEffect>
                                  </p:childTnLst>
                                </p:cTn>
                              </p:par>
                              <p:par>
                                <p:cTn id="8" presetID="10"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22" y="3279774"/>
            <a:ext cx="4031803"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962276"/>
            <a:ext cx="4091160" cy="392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FB0D0C3A-5FE8-4A31-8722-F6AEA4ED13B2}"/>
              </a:ext>
            </a:extLst>
          </p:cNvPr>
          <p:cNvPicPr>
            <a:picLocks noChangeAspect="1"/>
          </p:cNvPicPr>
          <p:nvPr/>
        </p:nvPicPr>
        <p:blipFill rotWithShape="1">
          <a:blip r:embed="rId5">
            <a:extLst>
              <a:ext uri="{28A0092B-C50C-407E-A947-70E740481C1C}">
                <a14:useLocalDpi xmlns:a14="http://schemas.microsoft.com/office/drawing/2010/main" val="0"/>
              </a:ext>
            </a:extLst>
          </a:blip>
          <a:srcRect l="9649" r="23318"/>
          <a:stretch/>
        </p:blipFill>
        <p:spPr>
          <a:xfrm>
            <a:off x="6650645" y="2410887"/>
            <a:ext cx="4091160" cy="4068762"/>
          </a:xfrm>
          <a:prstGeom prst="rect">
            <a:avLst/>
          </a:prstGeom>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405" y="1832815"/>
            <a:ext cx="4091160" cy="505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7">
            <a:extLst>
              <a:ext uri="{28A0092B-C50C-407E-A947-70E740481C1C}">
                <a14:useLocalDpi xmlns:a14="http://schemas.microsoft.com/office/drawing/2010/main" val="0"/>
              </a:ext>
            </a:extLst>
          </a:blip>
          <a:srcRect l="17824" r="16592"/>
          <a:stretch>
            <a:fillRect/>
          </a:stretch>
        </p:blipFill>
        <p:spPr bwMode="auto">
          <a:xfrm>
            <a:off x="6617770" y="2307175"/>
            <a:ext cx="4091160" cy="427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rtlCol="0">
            <a:normAutofit/>
          </a:bodyPr>
          <a:lstStyle/>
          <a:p>
            <a:pPr fontAlgn="auto">
              <a:spcAft>
                <a:spcPts val="0"/>
              </a:spcAft>
              <a:defRPr/>
            </a:pPr>
            <a:r>
              <a:rPr lang="en-US" dirty="0">
                <a:latin typeface="Arial" pitchFamily="34" charset="0"/>
                <a:cs typeface="Arial" pitchFamily="34" charset="0"/>
              </a:rPr>
              <a:t>“Arms-Race”</a:t>
            </a:r>
          </a:p>
        </p:txBody>
      </p:sp>
      <p:pic>
        <p:nvPicPr>
          <p:cNvPr id="1229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7025"/>
            <a:ext cx="171132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t="23046" b="20814"/>
          <a:stretch/>
        </p:blipFill>
        <p:spPr bwMode="auto">
          <a:xfrm>
            <a:off x="8496300" y="533400"/>
            <a:ext cx="3086100" cy="129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96"/>
                                        </p:tgtEl>
                                        <p:attrNameLst>
                                          <p:attrName>style.visibility</p:attrName>
                                        </p:attrNameLst>
                                      </p:cBhvr>
                                      <p:to>
                                        <p:strVal val="visible"/>
                                      </p:to>
                                    </p:set>
                                    <p:animEffect transition="in" filter="fade">
                                      <p:cBhvr>
                                        <p:cTn id="22" dur="500"/>
                                        <p:tgtEl>
                                          <p:spTgt spid="12296"/>
                                        </p:tgtEl>
                                      </p:cBhvr>
                                    </p:animEffec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nodeType="clickEffect">
                                  <p:stCondLst>
                                    <p:cond delay="0"/>
                                  </p:stCondLst>
                                  <p:childTnLst>
                                    <p:set>
                                      <p:cBhvr>
                                        <p:cTn id="29" dur="1" fill="hold">
                                          <p:stCondLst>
                                            <p:cond delay="0"/>
                                          </p:stCondLst>
                                        </p:cTn>
                                        <p:tgtEl>
                                          <p:spTgt spid="12292"/>
                                        </p:tgtEl>
                                        <p:attrNameLst>
                                          <p:attrName>style.visibility</p:attrName>
                                        </p:attrNameLst>
                                      </p:cBhvr>
                                      <p:to>
                                        <p:strVal val="visible"/>
                                      </p:to>
                                    </p:set>
                                    <p:animEffect transition="in" filter="fade">
                                      <p:cBhvr>
                                        <p:cTn id="30" dur="1000"/>
                                        <p:tgtEl>
                                          <p:spTgt spid="12292"/>
                                        </p:tgtEl>
                                      </p:cBhvr>
                                    </p:animEffect>
                                    <p:anim calcmode="lin" valueType="num">
                                      <p:cBhvr>
                                        <p:cTn id="31" dur="1000" fill="hold"/>
                                        <p:tgtEl>
                                          <p:spTgt spid="12292"/>
                                        </p:tgtEl>
                                        <p:attrNameLst>
                                          <p:attrName>ppt_x</p:attrName>
                                        </p:attrNameLst>
                                      </p:cBhvr>
                                      <p:tavLst>
                                        <p:tav tm="0">
                                          <p:val>
                                            <p:strVal val="#ppt_x"/>
                                          </p:val>
                                        </p:tav>
                                        <p:tav tm="100000">
                                          <p:val>
                                            <p:strVal val="#ppt_x"/>
                                          </p:val>
                                        </p:tav>
                                      </p:tavLst>
                                    </p:anim>
                                    <p:anim calcmode="lin" valueType="num">
                                      <p:cBhvr>
                                        <p:cTn id="32"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entr" presetSubtype="0" fill="hold" nodeType="clickEffect">
                                  <p:stCondLst>
                                    <p:cond delay="0"/>
                                  </p:stCondLst>
                                  <p:childTnLst>
                                    <p:set>
                                      <p:cBhvr>
                                        <p:cTn id="36" dur="1" fill="hold">
                                          <p:stCondLst>
                                            <p:cond delay="0"/>
                                          </p:stCondLst>
                                        </p:cTn>
                                        <p:tgtEl>
                                          <p:spTgt spid="12295"/>
                                        </p:tgtEl>
                                        <p:attrNameLst>
                                          <p:attrName>style.visibility</p:attrName>
                                        </p:attrNameLst>
                                      </p:cBhvr>
                                      <p:to>
                                        <p:strVal val="visible"/>
                                      </p:to>
                                    </p:set>
                                    <p:animEffect transition="in" filter="fade">
                                      <p:cBhvr>
                                        <p:cTn id="37" dur="1000"/>
                                        <p:tgtEl>
                                          <p:spTgt spid="12295"/>
                                        </p:tgtEl>
                                      </p:cBhvr>
                                    </p:animEffect>
                                    <p:anim calcmode="lin" valueType="num">
                                      <p:cBhvr>
                                        <p:cTn id="38" dur="1000" fill="hold"/>
                                        <p:tgtEl>
                                          <p:spTgt spid="12295"/>
                                        </p:tgtEl>
                                        <p:attrNameLst>
                                          <p:attrName>ppt_x</p:attrName>
                                        </p:attrNameLst>
                                      </p:cBhvr>
                                      <p:tavLst>
                                        <p:tav tm="0">
                                          <p:val>
                                            <p:strVal val="#ppt_x"/>
                                          </p:val>
                                        </p:tav>
                                        <p:tav tm="100000">
                                          <p:val>
                                            <p:strVal val="#ppt_x"/>
                                          </p:val>
                                        </p:tav>
                                      </p:tavLst>
                                    </p:anim>
                                    <p:anim calcmode="lin" valueType="num">
                                      <p:cBhvr>
                                        <p:cTn id="39" dur="1000" fill="hold"/>
                                        <p:tgtEl>
                                          <p:spTgt spid="122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05000" y="152400"/>
            <a:ext cx="8534400" cy="838200"/>
          </a:xfrm>
        </p:spPr>
        <p:txBody>
          <a:bodyPr/>
          <a:lstStyle/>
          <a:p>
            <a:r>
              <a:rPr lang="en-US" sz="3600" dirty="0">
                <a:latin typeface="Arial" pitchFamily="34" charset="0"/>
                <a:cs typeface="Arial" pitchFamily="34" charset="0"/>
              </a:rPr>
              <a:t>Risk-Sensitive Foraging</a:t>
            </a:r>
          </a:p>
        </p:txBody>
      </p:sp>
      <p:pic>
        <p:nvPicPr>
          <p:cNvPr id="16389" name="Picture 4" descr="http://kimwilson.com/wp-content/uploads/2010/05/skinnerbox.jpg"/>
          <p:cNvPicPr>
            <a:picLocks noChangeAspect="1" noChangeArrowheads="1"/>
          </p:cNvPicPr>
          <p:nvPr/>
        </p:nvPicPr>
        <p:blipFill rotWithShape="1">
          <a:blip r:embed="rId2">
            <a:extLst>
              <a:ext uri="{28A0092B-C50C-407E-A947-70E740481C1C}">
                <a14:useLocalDpi xmlns:a14="http://schemas.microsoft.com/office/drawing/2010/main" val="0"/>
              </a:ext>
            </a:extLst>
          </a:blip>
          <a:srcRect t="6546"/>
          <a:stretch/>
        </p:blipFill>
        <p:spPr bwMode="auto">
          <a:xfrm>
            <a:off x="2579914" y="2013857"/>
            <a:ext cx="6934200" cy="484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1066800"/>
            <a:ext cx="6325450"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Previous examples look at long-term rate of E gain</a:t>
            </a:r>
          </a:p>
          <a:p>
            <a:pPr marL="285750" indent="-285750">
              <a:buFont typeface="Arial" panose="020B0604020202020204" pitchFamily="34" charset="0"/>
              <a:buChar char="•"/>
            </a:pPr>
            <a:r>
              <a:rPr lang="en-US" sz="2000" dirty="0"/>
              <a:t>Animals can also respond to variation in food availability</a:t>
            </a:r>
            <a:endParaRPr lang="en-GB"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05000" y="76200"/>
            <a:ext cx="8534400" cy="1143000"/>
          </a:xfrm>
        </p:spPr>
        <p:txBody>
          <a:bodyPr/>
          <a:lstStyle/>
          <a:p>
            <a:r>
              <a:rPr lang="en-US" sz="3600" dirty="0">
                <a:latin typeface="Arial" pitchFamily="34" charset="0"/>
                <a:cs typeface="Arial" pitchFamily="34" charset="0"/>
              </a:rPr>
              <a:t>Morphological and Behavioral Adaptations to catch prey</a:t>
            </a:r>
          </a:p>
        </p:txBody>
      </p:sp>
      <p:pic>
        <p:nvPicPr>
          <p:cNvPr id="12290" name="Picture 2" descr="http://cdn2.arkive.org/media/DF/DFF485ED-AB3A-4150-8C31-5AD6906A5090/Presentation.Large/Alligator-snapping-turtle-l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115" y="1371600"/>
            <a:ext cx="4655911" cy="300843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3.bp.blogspot.com/-wWU3EFyHR5c/UHVTppLGIrI/AAAAAAAAEFQ/IV1__EqGThM/s1600/alligator_snapping_turt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305493"/>
            <a:ext cx="3429000" cy="25742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29201" y="5029200"/>
            <a:ext cx="1959429" cy="923330"/>
          </a:xfrm>
          <a:prstGeom prst="rect">
            <a:avLst/>
          </a:prstGeom>
        </p:spPr>
        <p:txBody>
          <a:bodyPr wrap="square">
            <a:spAutoFit/>
          </a:bodyPr>
          <a:lstStyle/>
          <a:p>
            <a:r>
              <a:rPr lang="en-US" dirty="0">
                <a:hlinkClick r:id="rId4"/>
              </a:rPr>
              <a:t>http://www.youtube.com/watch?v=w-aILnSkMXU</a:t>
            </a:r>
            <a:r>
              <a:rPr lang="en-US" dirty="0"/>
              <a:t> </a:t>
            </a:r>
          </a:p>
        </p:txBody>
      </p:sp>
      <p:pic>
        <p:nvPicPr>
          <p:cNvPr id="12294" name="Picture 6" descr="http://www.lightpublic.com/wp-content/uploads/2012/11/firefly_l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371600"/>
            <a:ext cx="381000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news.cornell.edu/photos/fireflyeatingmale.72.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606" y="4295776"/>
            <a:ext cx="3627395" cy="2333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77200" y="6553201"/>
            <a:ext cx="1890902" cy="307777"/>
          </a:xfrm>
          <a:prstGeom prst="rect">
            <a:avLst/>
          </a:prstGeom>
          <a:noFill/>
        </p:spPr>
        <p:txBody>
          <a:bodyPr wrap="none" rtlCol="0">
            <a:spAutoFit/>
          </a:bodyPr>
          <a:lstStyle/>
          <a:p>
            <a:r>
              <a:rPr lang="en-US" sz="1400" dirty="0"/>
              <a:t>Eisner et al. 1978, 1997</a:t>
            </a:r>
          </a:p>
        </p:txBody>
      </p:sp>
    </p:spTree>
    <p:extLst>
      <p:ext uri="{BB962C8B-B14F-4D97-AF65-F5344CB8AC3E}">
        <p14:creationId xmlns:p14="http://schemas.microsoft.com/office/powerpoint/2010/main" val="624264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Luring</a:t>
            </a:r>
          </a:p>
        </p:txBody>
      </p:sp>
      <p:sp>
        <p:nvSpPr>
          <p:cNvPr id="3" name="Content Placeholder 2"/>
          <p:cNvSpPr>
            <a:spLocks noGrp="1"/>
          </p:cNvSpPr>
          <p:nvPr>
            <p:ph idx="1"/>
          </p:nvPr>
        </p:nvSpPr>
        <p:spPr/>
        <p:txBody>
          <a:bodyPr/>
          <a:lstStyle/>
          <a:p>
            <a:r>
              <a:rPr lang="en-US" sz="1200" u="sng" dirty="0">
                <a:hlinkClick r:id="rId2"/>
              </a:rPr>
              <a:t>as.vanderbilt.edu//</a:t>
            </a:r>
            <a:r>
              <a:rPr lang="en-US" sz="1200" u="sng" dirty="0" err="1">
                <a:hlinkClick r:id="rId2"/>
              </a:rPr>
              <a:t>catanialab</a:t>
            </a:r>
            <a:r>
              <a:rPr lang="en-US" sz="1200" u="sng" dirty="0">
                <a:hlinkClick r:id="rId2"/>
              </a:rPr>
              <a:t>/research/</a:t>
            </a:r>
            <a:r>
              <a:rPr lang="en-US" sz="1200" u="sng" dirty="0" err="1">
                <a:hlinkClick r:id="rId2"/>
              </a:rPr>
              <a:t>tentacled</a:t>
            </a:r>
            <a:r>
              <a:rPr lang="en-US" sz="1200" u="sng" dirty="0">
                <a:hlinkClick r:id="rId2"/>
              </a:rPr>
              <a:t>-snakes/</a:t>
            </a:r>
            <a:endParaRPr lang="en-US" sz="1200" dirty="0"/>
          </a:p>
          <a:p>
            <a:r>
              <a:rPr lang="en-US" sz="1200" u="sng" dirty="0">
                <a:hlinkClick r:id="rId3"/>
              </a:rPr>
              <a:t>youtu.be/9XCPK5Jy8yA</a:t>
            </a:r>
            <a:r>
              <a:rPr lang="en-US" sz="1200" dirty="0"/>
              <a:t> </a:t>
            </a:r>
          </a:p>
          <a:p>
            <a:r>
              <a:rPr lang="en-US" sz="1200" u="sng" dirty="0">
                <a:hlinkClick r:id="rId4"/>
              </a:rPr>
              <a:t>youtu.be/WXtN9PER5UE</a:t>
            </a:r>
            <a:endParaRPr lang="en-US" sz="1200" dirty="0"/>
          </a:p>
          <a:p>
            <a:r>
              <a:rPr lang="en-US" sz="1200" u="sng" dirty="0">
                <a:hlinkClick r:id="rId5"/>
              </a:rPr>
              <a:t>youtu.be/t0KT-pec6Cw</a:t>
            </a:r>
            <a:endParaRPr lang="en-US" sz="1200" dirty="0"/>
          </a:p>
          <a:p>
            <a:r>
              <a:rPr lang="en-US" sz="1200" u="sng" dirty="0">
                <a:hlinkClick r:id="rId6"/>
              </a:rPr>
              <a:t>youtu.be/BR-</a:t>
            </a:r>
            <a:r>
              <a:rPr lang="en-US" sz="1200" u="sng" dirty="0" err="1">
                <a:hlinkClick r:id="rId6"/>
              </a:rPr>
              <a:t>GR_dsABQ</a:t>
            </a:r>
            <a:endParaRPr lang="en-US" sz="1200" dirty="0"/>
          </a:p>
          <a:p>
            <a:r>
              <a:rPr lang="en-US" sz="1200" u="sng" dirty="0">
                <a:hlinkClick r:id="rId7"/>
              </a:rPr>
              <a:t>youtu.be/3qe2pOD7EH8</a:t>
            </a:r>
            <a:endParaRPr lang="en-US" sz="1200" dirty="0"/>
          </a:p>
          <a:p>
            <a:r>
              <a:rPr lang="en-US" sz="1200" u="sng" dirty="0">
                <a:hlinkClick r:id="rId8"/>
              </a:rPr>
              <a:t>https://youtu.be/z_OiBIOkKoU</a:t>
            </a:r>
            <a:endParaRPr lang="en-US" sz="1200" dirty="0"/>
          </a:p>
          <a:p>
            <a:r>
              <a:rPr lang="en-US" sz="1200" u="sng" dirty="0">
                <a:hlinkClick r:id="rId9"/>
              </a:rPr>
              <a:t>https://youtu.be/RT-VX031C6I</a:t>
            </a:r>
            <a:endParaRPr lang="en-US" sz="1200" dirty="0"/>
          </a:p>
          <a:p>
            <a:r>
              <a:rPr lang="en-US" sz="1200" u="sng" dirty="0">
                <a:hlinkClick r:id="rId10"/>
              </a:rPr>
              <a:t>https://youtu.be/_UCmmmTVeJU</a:t>
            </a:r>
            <a:endParaRPr lang="en-US" sz="1200" dirty="0"/>
          </a:p>
          <a:p>
            <a:r>
              <a:rPr lang="en-US" sz="1200" u="sng" dirty="0">
                <a:hlinkClick r:id="rId11"/>
              </a:rPr>
              <a:t>https://youtu.be/txluLEgmbDg</a:t>
            </a:r>
            <a:endParaRPr lang="en-US" sz="1200" dirty="0"/>
          </a:p>
          <a:p>
            <a:r>
              <a:rPr lang="en-US" sz="1200" u="sng" dirty="0">
                <a:hlinkClick r:id="rId12"/>
              </a:rPr>
              <a:t>https://youtu.be/c2PVaFWOQAE</a:t>
            </a:r>
            <a:endParaRPr lang="en-US" sz="1200" dirty="0"/>
          </a:p>
          <a:p>
            <a:r>
              <a:rPr lang="en-US" sz="1200" u="sng" dirty="0">
                <a:hlinkClick r:id="rId13"/>
              </a:rPr>
              <a:t>https://youtu.be/N2Nf8uMOZ2c</a:t>
            </a:r>
            <a:endParaRPr lang="en-US" sz="1200" dirty="0"/>
          </a:p>
          <a:p>
            <a:r>
              <a:rPr lang="en-US" sz="1200" u="sng" dirty="0">
                <a:hlinkClick r:id="rId14"/>
              </a:rPr>
              <a:t>https://youtu.be/oI0IE5iQDZo</a:t>
            </a:r>
            <a:endParaRPr lang="en-US" sz="1200" dirty="0"/>
          </a:p>
          <a:p>
            <a:r>
              <a:rPr lang="en-US" sz="1200" u="sng" dirty="0">
                <a:hlinkClick r:id="rId15"/>
              </a:rPr>
              <a:t>https://youtu.be/S1k99sbKQhI</a:t>
            </a:r>
            <a:endParaRPr lang="en-US" sz="1200" dirty="0"/>
          </a:p>
          <a:p>
            <a:r>
              <a:rPr lang="en-US" sz="1200" u="sng" dirty="0">
                <a:hlinkClick r:id="rId16"/>
              </a:rPr>
              <a:t>https://youtu.be/JujxVr2immk</a:t>
            </a:r>
            <a:endParaRPr lang="en-US" sz="1200" dirty="0"/>
          </a:p>
          <a:p>
            <a:r>
              <a:rPr lang="en-US" sz="1200" u="sng" dirty="0">
                <a:hlinkClick r:id="rId17"/>
              </a:rPr>
              <a:t>https://vimeo.com/2546558</a:t>
            </a:r>
            <a:endParaRPr lang="en-US" sz="1200" dirty="0"/>
          </a:p>
        </p:txBody>
      </p:sp>
      <p:sp>
        <p:nvSpPr>
          <p:cNvPr id="4" name="Slide Number Placeholder 3"/>
          <p:cNvSpPr>
            <a:spLocks noGrp="1"/>
          </p:cNvSpPr>
          <p:nvPr>
            <p:ph type="sldNum" sz="quarter" idx="12"/>
          </p:nvPr>
        </p:nvSpPr>
        <p:spPr/>
        <p:txBody>
          <a:bodyPr/>
          <a:lstStyle/>
          <a:p>
            <a:pPr>
              <a:defRPr/>
            </a:pPr>
            <a:fld id="{717DDAD4-7719-4E7B-A5DB-C330FFBE5A5B}" type="slidenum">
              <a:rPr lang="en-US" smtClean="0"/>
              <a:pPr>
                <a:defRPr/>
              </a:pPr>
              <a:t>22</a:t>
            </a:fld>
            <a:endParaRPr lang="en-US"/>
          </a:p>
        </p:txBody>
      </p:sp>
    </p:spTree>
    <p:extLst>
      <p:ext uri="{BB962C8B-B14F-4D97-AF65-F5344CB8AC3E}">
        <p14:creationId xmlns:p14="http://schemas.microsoft.com/office/powerpoint/2010/main" val="1351265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http://upload.wikimedia.org/wikipedia/commons/2/27/Spider_web_with_dew_drop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1600200"/>
            <a:ext cx="35052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farm7.staticflickr.com/6124/6027823873_580dc21a6e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162801" y="1585873"/>
            <a:ext cx="3505199" cy="5272127"/>
          </a:xfrm>
          <a:prstGeom prst="rect">
            <a:avLst/>
          </a:prstGeom>
          <a:noFill/>
          <a:extLst>
            <a:ext uri="{909E8E84-426E-40DD-AFC4-6F175D3DCCD1}">
              <a14:hiddenFill xmlns:a14="http://schemas.microsoft.com/office/drawing/2010/main">
                <a:solidFill>
                  <a:srgbClr val="FFFFFF"/>
                </a:solidFill>
              </a14:hiddenFill>
            </a:ext>
          </a:extLst>
        </p:spPr>
      </p:pic>
      <p:sp>
        <p:nvSpPr>
          <p:cNvPr id="16386" name="Title 1"/>
          <p:cNvSpPr>
            <a:spLocks noGrp="1"/>
          </p:cNvSpPr>
          <p:nvPr>
            <p:ph type="title"/>
          </p:nvPr>
        </p:nvSpPr>
        <p:spPr>
          <a:xfrm>
            <a:off x="1905000" y="152400"/>
            <a:ext cx="8534400" cy="1143000"/>
          </a:xfrm>
        </p:spPr>
        <p:txBody>
          <a:bodyPr/>
          <a:lstStyle/>
          <a:p>
            <a:r>
              <a:rPr lang="en-US" sz="3600" dirty="0">
                <a:latin typeface="Arial" pitchFamily="34" charset="0"/>
                <a:cs typeface="Arial" pitchFamily="34" charset="0"/>
              </a:rPr>
              <a:t>Morphological and Behavioral Adaptations to catch prey</a:t>
            </a:r>
          </a:p>
        </p:txBody>
      </p:sp>
      <p:pic>
        <p:nvPicPr>
          <p:cNvPr id="13316" name="Picture 4" descr="http://www.earthrangers.com/content/wildwire/humpback_whales_catch_prey_with_bubble_net.jpeg"/>
          <p:cNvPicPr>
            <a:picLocks noChangeAspect="1" noChangeArrowheads="1"/>
          </p:cNvPicPr>
          <p:nvPr/>
        </p:nvPicPr>
        <p:blipFill rotWithShape="1">
          <a:blip r:embed="rId4">
            <a:extLst>
              <a:ext uri="{28A0092B-C50C-407E-A947-70E740481C1C}">
                <a14:useLocalDpi xmlns:a14="http://schemas.microsoft.com/office/drawing/2010/main" val="0"/>
              </a:ext>
            </a:extLst>
          </a:blip>
          <a:srcRect l="5235"/>
          <a:stretch/>
        </p:blipFill>
        <p:spPr bwMode="auto">
          <a:xfrm>
            <a:off x="1524000" y="1943100"/>
            <a:ext cx="3547382" cy="491490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2.bp.blogspot.com/-4dBgmUUCAwc/TlcsSOy00QI/AAAAAAAAEU8/1AlUMIEUYUg/s400/humpback_-whales_catch_prey_with_bubble_net_diagram.jpeg"/>
          <p:cNvPicPr>
            <a:picLocks noChangeAspect="1" noChangeArrowheads="1"/>
          </p:cNvPicPr>
          <p:nvPr/>
        </p:nvPicPr>
        <p:blipFill rotWithShape="1">
          <a:blip r:embed="rId5">
            <a:extLst>
              <a:ext uri="{28A0092B-C50C-407E-A947-70E740481C1C}">
                <a14:useLocalDpi xmlns:a14="http://schemas.microsoft.com/office/drawing/2010/main" val="0"/>
              </a:ext>
            </a:extLst>
          </a:blip>
          <a:srcRect l="3559" r="50000"/>
          <a:stretch/>
        </p:blipFill>
        <p:spPr bwMode="auto">
          <a:xfrm>
            <a:off x="5071383" y="4036860"/>
            <a:ext cx="2080531" cy="2821141"/>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images.nationalgeographic.com/wpf/media-live/photos/000/005/cache/humpback-whale_580_600x4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1371600"/>
            <a:ext cx="22352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02229" y="1628002"/>
            <a:ext cx="3298371" cy="276999"/>
          </a:xfrm>
          <a:prstGeom prst="rect">
            <a:avLst/>
          </a:prstGeom>
        </p:spPr>
        <p:txBody>
          <a:bodyPr wrap="square">
            <a:spAutoFit/>
          </a:bodyPr>
          <a:lstStyle/>
          <a:p>
            <a:r>
              <a:rPr lang="en-US" sz="1200" dirty="0">
                <a:hlinkClick r:id="rId7"/>
              </a:rPr>
              <a:t>http://www.youtube.com/watch?v=vJvfjiCTvq4</a:t>
            </a:r>
            <a:r>
              <a:rPr lang="en-US" sz="1200" dirty="0"/>
              <a:t> </a:t>
            </a:r>
          </a:p>
        </p:txBody>
      </p:sp>
      <p:sp>
        <p:nvSpPr>
          <p:cNvPr id="6" name="TextBox 5"/>
          <p:cNvSpPr txBox="1"/>
          <p:nvPr/>
        </p:nvSpPr>
        <p:spPr>
          <a:xfrm>
            <a:off x="1529443" y="4495800"/>
            <a:ext cx="2042547" cy="261610"/>
          </a:xfrm>
          <a:prstGeom prst="rect">
            <a:avLst/>
          </a:prstGeom>
          <a:noFill/>
        </p:spPr>
        <p:txBody>
          <a:bodyPr wrap="none" rtlCol="0">
            <a:spAutoFit/>
          </a:bodyPr>
          <a:lstStyle/>
          <a:p>
            <a:r>
              <a:rPr lang="en-US" sz="1100" dirty="0">
                <a:solidFill>
                  <a:schemeClr val="bg1"/>
                </a:solidFill>
              </a:rPr>
              <a:t>Earle 1979, Sharpe and Dill 1997</a:t>
            </a:r>
          </a:p>
        </p:txBody>
      </p:sp>
      <p:sp>
        <p:nvSpPr>
          <p:cNvPr id="4" name="Rectangle 3"/>
          <p:cNvSpPr/>
          <p:nvPr/>
        </p:nvSpPr>
        <p:spPr>
          <a:xfrm>
            <a:off x="7239000" y="1665418"/>
            <a:ext cx="1524000" cy="646331"/>
          </a:xfrm>
          <a:prstGeom prst="rect">
            <a:avLst/>
          </a:prstGeom>
        </p:spPr>
        <p:txBody>
          <a:bodyPr wrap="square">
            <a:spAutoFit/>
          </a:bodyPr>
          <a:lstStyle/>
          <a:p>
            <a:r>
              <a:rPr lang="en-GB" sz="1200" dirty="0">
                <a:hlinkClick r:id="rId8"/>
              </a:rPr>
              <a:t>https://www.youtube.com/watch?v=wl120RuhQYg</a:t>
            </a:r>
            <a:r>
              <a:rPr lang="en-GB" sz="1200" dirty="0"/>
              <a:t> </a:t>
            </a:r>
          </a:p>
        </p:txBody>
      </p:sp>
    </p:spTree>
    <p:extLst>
      <p:ext uri="{BB962C8B-B14F-4D97-AF65-F5344CB8AC3E}">
        <p14:creationId xmlns:p14="http://schemas.microsoft.com/office/powerpoint/2010/main" val="228050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fade">
                                      <p:cBhvr>
                                        <p:cTn id="7"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05000" y="152400"/>
            <a:ext cx="8534400" cy="1143000"/>
          </a:xfrm>
        </p:spPr>
        <p:txBody>
          <a:bodyPr/>
          <a:lstStyle/>
          <a:p>
            <a:r>
              <a:rPr lang="en-US" sz="3600" dirty="0">
                <a:latin typeface="Arial" pitchFamily="34" charset="0"/>
                <a:cs typeface="Arial" pitchFamily="34" charset="0"/>
              </a:rPr>
              <a:t>Morphological and Behavioral Adaptations to catch prey</a:t>
            </a:r>
          </a:p>
        </p:txBody>
      </p:sp>
      <p:pic>
        <p:nvPicPr>
          <p:cNvPr id="12290" name="Picture 2" descr="http://www.aquaticinsect.net/wp-content/uploads/2011/07/Aeschnidae-ma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9144000" cy="46529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odonata.lifedesks.org/files/odonata/images/C_obliq_0075_2xjpg.pre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8788" y="5204051"/>
            <a:ext cx="1319213" cy="16430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0" y="6324600"/>
            <a:ext cx="4876800" cy="369332"/>
          </a:xfrm>
          <a:prstGeom prst="rect">
            <a:avLst/>
          </a:prstGeom>
        </p:spPr>
        <p:txBody>
          <a:bodyPr wrap="square">
            <a:spAutoFit/>
          </a:bodyPr>
          <a:lstStyle/>
          <a:p>
            <a:r>
              <a:rPr lang="en-US" dirty="0">
                <a:hlinkClick r:id="rId4"/>
              </a:rPr>
              <a:t>http://www.youtube.com/watch?v=nnYW0jE7-Ik</a:t>
            </a:r>
            <a:r>
              <a:rPr lang="en-US" dirty="0"/>
              <a:t> </a:t>
            </a:r>
          </a:p>
        </p:txBody>
      </p:sp>
    </p:spTree>
    <p:extLst>
      <p:ext uri="{BB962C8B-B14F-4D97-AF65-F5344CB8AC3E}">
        <p14:creationId xmlns:p14="http://schemas.microsoft.com/office/powerpoint/2010/main" val="3984362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17DDAD4-7719-4E7B-A5DB-C330FFBE5A5B}" type="slidenum">
              <a:rPr lang="en-US" smtClean="0"/>
              <a:pPr>
                <a:defRPr/>
              </a:pPr>
              <a:t>25</a:t>
            </a:fld>
            <a:endParaRPr lang="en-US"/>
          </a:p>
        </p:txBody>
      </p:sp>
      <p:pic>
        <p:nvPicPr>
          <p:cNvPr id="12290" name="Picture 2" descr="Image result for snake fa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97402"/>
            <a:ext cx="8858477" cy="565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615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17DDAD4-7719-4E7B-A5DB-C330FFBE5A5B}" type="slidenum">
              <a:rPr lang="en-US" smtClean="0"/>
              <a:pPr>
                <a:defRPr/>
              </a:pPr>
              <a:t>26</a:t>
            </a:fld>
            <a:endParaRPr lang="en-US"/>
          </a:p>
        </p:txBody>
      </p:sp>
      <p:pic>
        <p:nvPicPr>
          <p:cNvPr id="12290" name="Picture 2" descr="Image result for heron neck vertebr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heron neck vertebr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406" y="17586"/>
            <a:ext cx="3103394" cy="47068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05050" y="5105401"/>
            <a:ext cx="4572000" cy="646331"/>
          </a:xfrm>
          <a:prstGeom prst="rect">
            <a:avLst/>
          </a:prstGeom>
        </p:spPr>
        <p:txBody>
          <a:bodyPr>
            <a:spAutoFit/>
          </a:bodyPr>
          <a:lstStyle/>
          <a:p>
            <a:r>
              <a:rPr lang="en-US" dirty="0">
                <a:hlinkClick r:id="rId4"/>
              </a:rPr>
              <a:t>https://www.youtube.com/watch?v=1-p2AI9uTs0</a:t>
            </a:r>
            <a:endParaRPr lang="en-US" dirty="0"/>
          </a:p>
        </p:txBody>
      </p:sp>
    </p:spTree>
    <p:extLst>
      <p:ext uri="{BB962C8B-B14F-4D97-AF65-F5344CB8AC3E}">
        <p14:creationId xmlns:p14="http://schemas.microsoft.com/office/powerpoint/2010/main" val="670220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xaxor.com/images/other/111129/predator_vs_prey_02.jpg"/>
          <p:cNvPicPr>
            <a:picLocks noChangeAspect="1" noChangeArrowheads="1"/>
          </p:cNvPicPr>
          <p:nvPr/>
        </p:nvPicPr>
        <p:blipFill rotWithShape="1">
          <a:blip r:embed="rId3">
            <a:extLst>
              <a:ext uri="{28A0092B-C50C-407E-A947-70E740481C1C}">
                <a14:useLocalDpi xmlns:a14="http://schemas.microsoft.com/office/drawing/2010/main" val="0"/>
              </a:ext>
            </a:extLst>
          </a:blip>
          <a:srcRect l="8170" r="2705"/>
          <a:stretch/>
        </p:blipFill>
        <p:spPr bwMode="auto">
          <a:xfrm>
            <a:off x="706229" y="0"/>
            <a:ext cx="10896600" cy="82059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36034" y="-152400"/>
            <a:ext cx="4331367" cy="1600200"/>
          </a:xfrm>
        </p:spPr>
        <p:txBody>
          <a:bodyPr anchor="ctr">
            <a:normAutofit/>
          </a:bodyPr>
          <a:lstStyle/>
          <a:p>
            <a:pPr algn="l"/>
            <a:r>
              <a:rPr lang="en-US" sz="3600" dirty="0">
                <a:solidFill>
                  <a:schemeClr val="bg1"/>
                </a:solidFill>
              </a:rPr>
              <a:t>Predator-Prey Interactions</a:t>
            </a:r>
          </a:p>
        </p:txBody>
      </p:sp>
      <p:sp>
        <p:nvSpPr>
          <p:cNvPr id="4" name="TextBox 3"/>
          <p:cNvSpPr txBox="1"/>
          <p:nvPr/>
        </p:nvSpPr>
        <p:spPr>
          <a:xfrm>
            <a:off x="8686800" y="6096000"/>
            <a:ext cx="2798971" cy="584775"/>
          </a:xfrm>
          <a:prstGeom prst="rect">
            <a:avLst/>
          </a:prstGeom>
          <a:noFill/>
        </p:spPr>
        <p:txBody>
          <a:bodyPr wrap="none" rtlCol="0">
            <a:spAutoFit/>
          </a:bodyPr>
          <a:lstStyle/>
          <a:p>
            <a:r>
              <a:rPr lang="en-US" sz="3200" dirty="0">
                <a:solidFill>
                  <a:schemeClr val="bg1"/>
                </a:solidFill>
              </a:rPr>
              <a:t>The Prey’s View</a:t>
            </a:r>
          </a:p>
        </p:txBody>
      </p:sp>
    </p:spTree>
    <p:extLst>
      <p:ext uri="{BB962C8B-B14F-4D97-AF65-F5344CB8AC3E}">
        <p14:creationId xmlns:p14="http://schemas.microsoft.com/office/powerpoint/2010/main" val="150584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8707"/>
          <a:stretch/>
        </p:blipFill>
        <p:spPr bwMode="auto">
          <a:xfrm>
            <a:off x="5417134" y="3594098"/>
            <a:ext cx="3999387" cy="325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152400"/>
            <a:ext cx="9144000" cy="655638"/>
          </a:xfrm>
        </p:spPr>
        <p:txBody>
          <a:bodyPr>
            <a:normAutofit fontScale="90000"/>
          </a:bodyPr>
          <a:lstStyle/>
          <a:p>
            <a:r>
              <a:rPr lang="en-US" dirty="0">
                <a:solidFill>
                  <a:schemeClr val="accent1"/>
                </a:solidFill>
              </a:rPr>
              <a:t>How to avoid predators – part I</a:t>
            </a:r>
          </a:p>
        </p:txBody>
      </p:sp>
      <p:sp>
        <p:nvSpPr>
          <p:cNvPr id="4" name="Content Placeholder 3"/>
          <p:cNvSpPr>
            <a:spLocks noGrp="1"/>
          </p:cNvSpPr>
          <p:nvPr>
            <p:ph idx="1"/>
          </p:nvPr>
        </p:nvSpPr>
        <p:spPr>
          <a:xfrm>
            <a:off x="433460" y="827941"/>
            <a:ext cx="6500740" cy="2601058"/>
          </a:xfrm>
        </p:spPr>
        <p:txBody>
          <a:bodyPr>
            <a:normAutofit/>
          </a:bodyPr>
          <a:lstStyle/>
          <a:p>
            <a:pPr marL="0" indent="0">
              <a:buNone/>
            </a:pPr>
            <a:r>
              <a:rPr lang="en-US" sz="2800" u="sng" dirty="0"/>
              <a:t>Brodie &amp; Brodie (1991)</a:t>
            </a:r>
          </a:p>
          <a:p>
            <a:r>
              <a:rPr lang="en-US" sz="2000" dirty="0"/>
              <a:t>Developed the theoretical framework behind “choices” animals face when dealing with predators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65" y="2496160"/>
            <a:ext cx="2919341"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860"/>
          <a:stretch/>
        </p:blipFill>
        <p:spPr bwMode="auto">
          <a:xfrm>
            <a:off x="157294" y="4206211"/>
            <a:ext cx="4948106" cy="263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AFDEF7D-9E61-4C6B-A77C-073208E130C9}"/>
              </a:ext>
            </a:extLst>
          </p:cNvPr>
          <p:cNvPicPr>
            <a:picLocks noChangeAspect="1"/>
          </p:cNvPicPr>
          <p:nvPr/>
        </p:nvPicPr>
        <p:blipFill rotWithShape="1">
          <a:blip r:embed="rId6">
            <a:extLst>
              <a:ext uri="{28A0092B-C50C-407E-A947-70E740481C1C}">
                <a14:useLocalDpi xmlns:a14="http://schemas.microsoft.com/office/drawing/2010/main" val="0"/>
              </a:ext>
            </a:extLst>
          </a:blip>
          <a:srcRect t="22573"/>
          <a:stretch/>
        </p:blipFill>
        <p:spPr>
          <a:xfrm>
            <a:off x="7284035" y="973137"/>
            <a:ext cx="4762500" cy="2455863"/>
          </a:xfrm>
          <a:prstGeom prst="rect">
            <a:avLst/>
          </a:prstGeom>
        </p:spPr>
      </p:pic>
    </p:spTree>
    <p:extLst>
      <p:ext uri="{BB962C8B-B14F-4D97-AF65-F5344CB8AC3E}">
        <p14:creationId xmlns:p14="http://schemas.microsoft.com/office/powerpoint/2010/main" val="1645212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all\Pictures\Taricha\Tarich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9565" r="3063"/>
          <a:stretch/>
        </p:blipFill>
        <p:spPr bwMode="auto">
          <a:xfrm>
            <a:off x="5638801" y="3873661"/>
            <a:ext cx="4847547" cy="28176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72200" y="1447801"/>
            <a:ext cx="3484464" cy="202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152400"/>
            <a:ext cx="9144000" cy="655638"/>
          </a:xfrm>
        </p:spPr>
        <p:txBody>
          <a:bodyPr>
            <a:normAutofit fontScale="90000"/>
          </a:bodyPr>
          <a:lstStyle/>
          <a:p>
            <a:r>
              <a:rPr lang="en-US" dirty="0">
                <a:solidFill>
                  <a:schemeClr val="accent1"/>
                </a:solidFill>
              </a:rPr>
              <a:t>How to avoid predators – part II</a:t>
            </a:r>
          </a:p>
        </p:txBody>
      </p:sp>
      <p:pic>
        <p:nvPicPr>
          <p:cNvPr id="1026" name="Picture 2" descr="Image result for baby deer in woo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1219200"/>
            <a:ext cx="3657600" cy="548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49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026B-8571-592D-6BC7-4D1F55426696}"/>
              </a:ext>
            </a:extLst>
          </p:cNvPr>
          <p:cNvSpPr>
            <a:spLocks noGrp="1"/>
          </p:cNvSpPr>
          <p:nvPr>
            <p:ph type="title"/>
          </p:nvPr>
        </p:nvSpPr>
        <p:spPr/>
        <p:txBody>
          <a:bodyPr/>
          <a:lstStyle/>
          <a:p>
            <a:endParaRPr lang="en-US"/>
          </a:p>
        </p:txBody>
      </p:sp>
      <p:pic>
        <p:nvPicPr>
          <p:cNvPr id="6" name="Content Placeholder 5" descr="A fox walking in the grass&#10;&#10;Description automatically generated">
            <a:extLst>
              <a:ext uri="{FF2B5EF4-FFF2-40B4-BE49-F238E27FC236}">
                <a16:creationId xmlns:a16="http://schemas.microsoft.com/office/drawing/2014/main" id="{26641D56-7004-E897-06C5-6F59F0C5D0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2273" y="4060889"/>
            <a:ext cx="5137453" cy="2697163"/>
          </a:xfrm>
        </p:spPr>
      </p:pic>
      <p:sp>
        <p:nvSpPr>
          <p:cNvPr id="4" name="Slide Number Placeholder 3">
            <a:extLst>
              <a:ext uri="{FF2B5EF4-FFF2-40B4-BE49-F238E27FC236}">
                <a16:creationId xmlns:a16="http://schemas.microsoft.com/office/drawing/2014/main" id="{6F6F9804-9F79-6313-8AC7-EFA6EB3567BF}"/>
              </a:ext>
            </a:extLst>
          </p:cNvPr>
          <p:cNvSpPr>
            <a:spLocks noGrp="1"/>
          </p:cNvSpPr>
          <p:nvPr>
            <p:ph type="sldNum" sz="quarter" idx="12"/>
          </p:nvPr>
        </p:nvSpPr>
        <p:spPr/>
        <p:txBody>
          <a:bodyPr/>
          <a:lstStyle/>
          <a:p>
            <a:pPr>
              <a:defRPr/>
            </a:pPr>
            <a:fld id="{717DDAD4-7719-4E7B-A5DB-C330FFBE5A5B}" type="slidenum">
              <a:rPr lang="en-US" smtClean="0"/>
              <a:pPr>
                <a:defRPr/>
              </a:pPr>
              <a:t>3</a:t>
            </a:fld>
            <a:endParaRPr lang="en-US"/>
          </a:p>
        </p:txBody>
      </p:sp>
      <p:pic>
        <p:nvPicPr>
          <p:cNvPr id="8" name="Picture 7" descr="Close up of a tree bark&#10;&#10;Description automatically generated">
            <a:extLst>
              <a:ext uri="{FF2B5EF4-FFF2-40B4-BE49-F238E27FC236}">
                <a16:creationId xmlns:a16="http://schemas.microsoft.com/office/drawing/2014/main" id="{63817ABD-0B08-D90A-CFB5-1F60AC24D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4571"/>
            <a:ext cx="4562856" cy="6844284"/>
          </a:xfrm>
          <a:prstGeom prst="rect">
            <a:avLst/>
          </a:prstGeom>
        </p:spPr>
      </p:pic>
      <p:pic>
        <p:nvPicPr>
          <p:cNvPr id="10" name="Picture 9" descr="A bird holding a lizard in its mouth&#10;&#10;Description automatically generated">
            <a:extLst>
              <a:ext uri="{FF2B5EF4-FFF2-40B4-BE49-F238E27FC236}">
                <a16:creationId xmlns:a16="http://schemas.microsoft.com/office/drawing/2014/main" id="{838277D1-0D4A-A01A-B55A-94C992982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571"/>
            <a:ext cx="3429000" cy="2286000"/>
          </a:xfrm>
          <a:prstGeom prst="rect">
            <a:avLst/>
          </a:prstGeom>
        </p:spPr>
      </p:pic>
      <p:pic>
        <p:nvPicPr>
          <p:cNvPr id="12" name="Picture 11" descr="A snake eating a lizard&#10;&#10;Description automatically generated">
            <a:extLst>
              <a:ext uri="{FF2B5EF4-FFF2-40B4-BE49-F238E27FC236}">
                <a16:creationId xmlns:a16="http://schemas.microsoft.com/office/drawing/2014/main" id="{3B937400-8A12-36C2-E673-2440B52A8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234" y="-51815"/>
            <a:ext cx="2702740" cy="3785615"/>
          </a:xfrm>
          <a:prstGeom prst="rect">
            <a:avLst/>
          </a:prstGeom>
        </p:spPr>
      </p:pic>
    </p:spTree>
    <p:extLst>
      <p:ext uri="{BB962C8B-B14F-4D97-AF65-F5344CB8AC3E}">
        <p14:creationId xmlns:p14="http://schemas.microsoft.com/office/powerpoint/2010/main" val="353753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28600"/>
            <a:ext cx="8275807" cy="762000"/>
          </a:xfrm>
        </p:spPr>
        <p:txBody>
          <a:bodyPr>
            <a:normAutofit/>
          </a:bodyPr>
          <a:lstStyle/>
          <a:p>
            <a:r>
              <a:rPr lang="en-US" dirty="0"/>
              <a:t>Stages of a Predation Event</a:t>
            </a:r>
          </a:p>
        </p:txBody>
      </p:sp>
      <p:sp>
        <p:nvSpPr>
          <p:cNvPr id="6" name="TextBox 5"/>
          <p:cNvSpPr txBox="1"/>
          <p:nvPr/>
        </p:nvSpPr>
        <p:spPr>
          <a:xfrm>
            <a:off x="304800" y="1407856"/>
            <a:ext cx="6527640" cy="3046988"/>
          </a:xfrm>
          <a:prstGeom prst="rect">
            <a:avLst/>
          </a:prstGeom>
          <a:noFill/>
        </p:spPr>
        <p:txBody>
          <a:bodyPr wrap="square" rtlCol="0">
            <a:spAutoFit/>
          </a:bodyPr>
          <a:lstStyle/>
          <a:p>
            <a:r>
              <a:rPr lang="en-US" sz="2400" b="1" u="sng" dirty="0">
                <a:latin typeface="Arial" pitchFamily="34" charset="0"/>
                <a:cs typeface="Arial" pitchFamily="34" charset="0"/>
              </a:rPr>
              <a:t>1.  Describe what happens</a:t>
            </a:r>
          </a:p>
          <a:p>
            <a:pPr marL="288925" indent="-288925"/>
            <a:r>
              <a:rPr lang="en-US" sz="2400" dirty="0">
                <a:latin typeface="Arial" pitchFamily="34" charset="0"/>
                <a:cs typeface="Arial" pitchFamily="34" charset="0"/>
              </a:rPr>
              <a:t>  - List all of the events that happen between the snow leopard and the goat </a:t>
            </a:r>
          </a:p>
          <a:p>
            <a:pPr marL="742950" lvl="1" indent="-285750">
              <a:buFont typeface="Arial" pitchFamily="34" charset="0"/>
              <a:buChar char="•"/>
            </a:pPr>
            <a:endParaRPr lang="en-US" sz="2400" u="sng" dirty="0">
              <a:latin typeface="Arial" pitchFamily="34" charset="0"/>
              <a:cs typeface="Arial" pitchFamily="34" charset="0"/>
            </a:endParaRPr>
          </a:p>
          <a:p>
            <a:r>
              <a:rPr lang="en-US" sz="2400" b="1" u="sng" dirty="0">
                <a:latin typeface="Arial" pitchFamily="34" charset="0"/>
                <a:cs typeface="Arial" pitchFamily="34" charset="0"/>
              </a:rPr>
              <a:t>2.  Work together to break into stages</a:t>
            </a:r>
          </a:p>
          <a:p>
            <a:r>
              <a:rPr lang="en-US" sz="2400" dirty="0">
                <a:latin typeface="Arial" pitchFamily="34" charset="0"/>
                <a:cs typeface="Arial" pitchFamily="34" charset="0"/>
              </a:rPr>
              <a:t>  - Everything doesn’t happen at once</a:t>
            </a:r>
          </a:p>
          <a:p>
            <a:pPr marL="288925" indent="-288925"/>
            <a:r>
              <a:rPr lang="en-US" sz="2400" dirty="0">
                <a:latin typeface="Arial" pitchFamily="34" charset="0"/>
                <a:cs typeface="Arial" pitchFamily="34" charset="0"/>
              </a:rPr>
              <a:t>  - Some behaviors should group together</a:t>
            </a:r>
          </a:p>
          <a:p>
            <a:r>
              <a:rPr lang="en-US" sz="2400" dirty="0">
                <a:latin typeface="Arial" pitchFamily="34" charset="0"/>
                <a:cs typeface="Arial" pitchFamily="34" charset="0"/>
              </a:rPr>
              <a:t>  - Try and assign discrete categories</a:t>
            </a:r>
          </a:p>
        </p:txBody>
      </p:sp>
      <p:sp>
        <p:nvSpPr>
          <p:cNvPr id="7" name="Rectangle 6"/>
          <p:cNvSpPr/>
          <p:nvPr/>
        </p:nvSpPr>
        <p:spPr>
          <a:xfrm>
            <a:off x="10682416" y="6488668"/>
            <a:ext cx="1670874" cy="369332"/>
          </a:xfrm>
          <a:prstGeom prst="rect">
            <a:avLst/>
          </a:prstGeom>
        </p:spPr>
        <p:txBody>
          <a:bodyPr wrap="square">
            <a:spAutoFit/>
          </a:bodyPr>
          <a:lstStyle/>
          <a:p>
            <a:r>
              <a:rPr lang="en-US" dirty="0"/>
              <a:t>Snow Leopard</a:t>
            </a:r>
          </a:p>
        </p:txBody>
      </p:sp>
      <p:pic>
        <p:nvPicPr>
          <p:cNvPr id="10242" name="Picture 2" descr="http://www.ndesign.net.au/DiversityExhibition/content/bin/images/large/SnowLeopardMedium_MG_6888.jpg"/>
          <p:cNvPicPr>
            <a:picLocks noChangeAspect="1" noChangeArrowheads="1"/>
          </p:cNvPicPr>
          <p:nvPr/>
        </p:nvPicPr>
        <p:blipFill rotWithShape="1">
          <a:blip r:embed="rId2">
            <a:extLst>
              <a:ext uri="{28A0092B-C50C-407E-A947-70E740481C1C}">
                <a14:useLocalDpi xmlns:a14="http://schemas.microsoft.com/office/drawing/2010/main" val="0"/>
              </a:ext>
            </a:extLst>
          </a:blip>
          <a:srcRect r="16271"/>
          <a:stretch/>
        </p:blipFill>
        <p:spPr bwMode="auto">
          <a:xfrm>
            <a:off x="6952045" y="3886200"/>
            <a:ext cx="371595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files.prokerala.com/news/photos/imgs/800/markhors-goats-typical-to-the-high-mountains-of-32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044" y="1096494"/>
            <a:ext cx="3715956" cy="2789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82620" y="5450144"/>
            <a:ext cx="4572000" cy="646331"/>
          </a:xfrm>
          <a:prstGeom prst="rect">
            <a:avLst/>
          </a:prstGeom>
        </p:spPr>
        <p:txBody>
          <a:bodyPr>
            <a:spAutoFit/>
          </a:bodyPr>
          <a:lstStyle/>
          <a:p>
            <a:r>
              <a:rPr lang="en-GB" dirty="0">
                <a:hlinkClick r:id="rId4"/>
              </a:rPr>
              <a:t>https://www.youtube.com/watch?v=KUY9U4Y4SP4</a:t>
            </a:r>
            <a:r>
              <a:rPr lang="en-GB" dirty="0"/>
              <a:t> </a:t>
            </a:r>
          </a:p>
        </p:txBody>
      </p:sp>
    </p:spTree>
    <p:extLst>
      <p:ext uri="{BB962C8B-B14F-4D97-AF65-F5344CB8AC3E}">
        <p14:creationId xmlns:p14="http://schemas.microsoft.com/office/powerpoint/2010/main" val="150827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6400800" cy="884238"/>
          </a:xfrm>
          <a:ln w="76200">
            <a:solidFill>
              <a:srgbClr val="00B0F0"/>
            </a:solidFill>
          </a:ln>
        </p:spPr>
        <p:txBody>
          <a:bodyPr anchor="ctr">
            <a:normAutofit/>
          </a:bodyPr>
          <a:lstStyle/>
          <a:p>
            <a:pPr algn="ctr"/>
            <a:r>
              <a:rPr lang="en-US" sz="3600" dirty="0">
                <a:solidFill>
                  <a:srgbClr val="00B0F0"/>
                </a:solidFill>
              </a:rPr>
              <a:t>Stages of a Predation Event</a:t>
            </a:r>
          </a:p>
        </p:txBody>
      </p:sp>
      <p:sp>
        <p:nvSpPr>
          <p:cNvPr id="4" name="Content Placeholder 3"/>
          <p:cNvSpPr>
            <a:spLocks noGrp="1"/>
          </p:cNvSpPr>
          <p:nvPr>
            <p:ph idx="1"/>
          </p:nvPr>
        </p:nvSpPr>
        <p:spPr>
          <a:xfrm>
            <a:off x="762000" y="1329811"/>
            <a:ext cx="5486400" cy="2743200"/>
          </a:xfrm>
        </p:spPr>
        <p:txBody>
          <a:bodyPr>
            <a:normAutofit/>
          </a:bodyPr>
          <a:lstStyle/>
          <a:p>
            <a:pPr marL="514350" indent="-514350">
              <a:buAutoNum type="arabicPeriod"/>
            </a:pPr>
            <a:r>
              <a:rPr lang="en-US" sz="2800" dirty="0"/>
              <a:t>Detection</a:t>
            </a:r>
          </a:p>
          <a:p>
            <a:pPr marL="228600" indent="-228600">
              <a:buAutoNum type="arabicPeriod"/>
            </a:pPr>
            <a:endParaRPr lang="en-US" sz="1100" dirty="0"/>
          </a:p>
          <a:p>
            <a:pPr marL="0" indent="517525">
              <a:buNone/>
            </a:pPr>
            <a:r>
              <a:rPr lang="en-US" sz="2000" dirty="0"/>
              <a:t>a) Shelters or hides</a:t>
            </a:r>
          </a:p>
          <a:p>
            <a:pPr marL="0" indent="517525">
              <a:buNone/>
            </a:pPr>
            <a:r>
              <a:rPr lang="en-US" sz="2000" dirty="0"/>
              <a:t>b) Polymorphism</a:t>
            </a:r>
          </a:p>
          <a:p>
            <a:pPr marL="0" indent="517525">
              <a:buNone/>
            </a:pPr>
            <a:r>
              <a:rPr lang="en-US" sz="2000" dirty="0"/>
              <a:t>c) Immobility</a:t>
            </a:r>
          </a:p>
          <a:p>
            <a:pPr marL="0" indent="517525">
              <a:buNone/>
            </a:pPr>
            <a:r>
              <a:rPr lang="en-US" sz="2000" dirty="0"/>
              <a:t>d) </a:t>
            </a:r>
            <a:r>
              <a:rPr lang="en-US" sz="2000" dirty="0" err="1"/>
              <a:t>Crypsis</a:t>
            </a:r>
            <a:endParaRPr lang="en-US" sz="2000" dirty="0"/>
          </a:p>
          <a:p>
            <a:pPr marL="0" indent="517525">
              <a:buNone/>
            </a:pPr>
            <a:r>
              <a:rPr lang="en-US" sz="2000" dirty="0"/>
              <a:t>e) Distance and perception effects</a:t>
            </a:r>
          </a:p>
          <a:p>
            <a:pPr marL="0" indent="0">
              <a:buNone/>
            </a:pPr>
            <a:endParaRPr lang="en-US" sz="20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60" b="6579"/>
          <a:stretch/>
        </p:blipFill>
        <p:spPr bwMode="auto">
          <a:xfrm>
            <a:off x="6553200" y="1329812"/>
            <a:ext cx="4114800" cy="277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102768"/>
            <a:ext cx="4114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ttp://1.bp.blogspot.com/-fPcXaNXZvsA/UP_kiLrAXPI/AAAAAAAAR18/aSIjG6SSjYQ/s1600/Adelie_Penguin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102768"/>
            <a:ext cx="411479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083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762000" y="1295400"/>
            <a:ext cx="6390290" cy="2209800"/>
          </a:xfrm>
        </p:spPr>
        <p:txBody>
          <a:bodyPr>
            <a:normAutofit/>
          </a:bodyPr>
          <a:lstStyle/>
          <a:p>
            <a:pPr marL="514350" indent="-514350">
              <a:buAutoNum type="arabicPeriod" startAt="2"/>
            </a:pPr>
            <a:r>
              <a:rPr lang="en-US" dirty="0"/>
              <a:t>Identification</a:t>
            </a:r>
          </a:p>
          <a:p>
            <a:pPr marL="0" indent="0">
              <a:buNone/>
            </a:pPr>
            <a:endParaRPr lang="en-US" sz="700" b="1" dirty="0"/>
          </a:p>
          <a:p>
            <a:pPr marL="517525" indent="0">
              <a:buNone/>
            </a:pPr>
            <a:r>
              <a:rPr lang="en-US" sz="2400" dirty="0"/>
              <a:t>a) Masquerade </a:t>
            </a:r>
          </a:p>
          <a:p>
            <a:pPr marL="517525" indent="0">
              <a:buNone/>
            </a:pPr>
            <a:r>
              <a:rPr lang="en-US" sz="2400" dirty="0"/>
              <a:t>b) </a:t>
            </a:r>
            <a:r>
              <a:rPr lang="en-US" sz="2400" dirty="0" err="1"/>
              <a:t>Aposematism</a:t>
            </a:r>
            <a:endParaRPr lang="en-US" sz="2400" dirty="0"/>
          </a:p>
          <a:p>
            <a:pPr marL="517525" indent="0">
              <a:buNone/>
            </a:pPr>
            <a:r>
              <a:rPr lang="en-US" sz="2400" dirty="0"/>
              <a:t>c) Mimicry (see next slide)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6187"/>
            <a:ext cx="4095750"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538" y="4343400"/>
            <a:ext cx="377546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5960" y="4761"/>
            <a:ext cx="3502040" cy="433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http://www.aqua.org/%7E/media/Images/Animals/Scarlet%20King%20Snake/animals-ScarletSnake-slide4-we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9306" y="3657600"/>
            <a:ext cx="3153232" cy="206930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718062" y="152400"/>
            <a:ext cx="5292338" cy="884238"/>
          </a:xfrm>
          <a:ln w="76200">
            <a:solidFill>
              <a:srgbClr val="00B0F0"/>
            </a:solidFill>
          </a:ln>
        </p:spPr>
        <p:txBody>
          <a:bodyPr anchor="ctr">
            <a:normAutofit/>
          </a:bodyPr>
          <a:lstStyle/>
          <a:p>
            <a:pPr algn="ctr"/>
            <a:r>
              <a:rPr lang="en-US" sz="3200" dirty="0">
                <a:solidFill>
                  <a:srgbClr val="00B0F0"/>
                </a:solidFill>
              </a:rPr>
              <a:t>Stages of a Predation Event</a:t>
            </a:r>
          </a:p>
        </p:txBody>
      </p:sp>
    </p:spTree>
    <p:extLst>
      <p:ext uri="{BB962C8B-B14F-4D97-AF65-F5344CB8AC3E}">
        <p14:creationId xmlns:p14="http://schemas.microsoft.com/office/powerpoint/2010/main" val="1069652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462128" y="808910"/>
            <a:ext cx="8305800" cy="5867400"/>
          </a:xfrm>
        </p:spPr>
        <p:txBody>
          <a:bodyPr>
            <a:normAutofit/>
          </a:bodyPr>
          <a:lstStyle/>
          <a:p>
            <a:pPr marL="0" indent="0">
              <a:buNone/>
            </a:pPr>
            <a:r>
              <a:rPr lang="en-US" dirty="0"/>
              <a:t>Batesian Mimicry</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25"/>
            <a:ext cx="5746443" cy="344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3811" y="2665664"/>
            <a:ext cx="2358189" cy="419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187444" y="6091535"/>
            <a:ext cx="2514600" cy="584775"/>
          </a:xfrm>
          <a:prstGeom prst="rect">
            <a:avLst/>
          </a:prstGeom>
        </p:spPr>
        <p:txBody>
          <a:bodyPr wrap="square">
            <a:spAutoFit/>
          </a:bodyPr>
          <a:lstStyle/>
          <a:p>
            <a:r>
              <a:rPr lang="en-GB" sz="1600" dirty="0">
                <a:hlinkClick r:id="rId5"/>
              </a:rPr>
              <a:t>https://www.youtube.com/watch?v=Wf-LX1PhPrU</a:t>
            </a:r>
            <a:r>
              <a:rPr lang="en-GB" sz="1600" dirty="0"/>
              <a:t> </a:t>
            </a:r>
          </a:p>
        </p:txBody>
      </p:sp>
      <p:pic>
        <p:nvPicPr>
          <p:cNvPr id="8" name="Picture 7"/>
          <p:cNvPicPr>
            <a:picLocks noChangeAspect="1"/>
          </p:cNvPicPr>
          <p:nvPr/>
        </p:nvPicPr>
        <p:blipFill>
          <a:blip r:embed="rId6"/>
          <a:stretch>
            <a:fillRect/>
          </a:stretch>
        </p:blipFill>
        <p:spPr>
          <a:xfrm>
            <a:off x="1905001" y="3924302"/>
            <a:ext cx="2597315" cy="2933698"/>
          </a:xfrm>
          <a:prstGeom prst="rect">
            <a:avLst/>
          </a:prstGeom>
        </p:spPr>
      </p:pic>
      <p:sp>
        <p:nvSpPr>
          <p:cNvPr id="7" name="TextBox 6">
            <a:extLst>
              <a:ext uri="{FF2B5EF4-FFF2-40B4-BE49-F238E27FC236}">
                <a16:creationId xmlns:a16="http://schemas.microsoft.com/office/drawing/2014/main" id="{BF75EF60-305A-A7DA-1ED2-071B9AFA6C2A}"/>
              </a:ext>
            </a:extLst>
          </p:cNvPr>
          <p:cNvSpPr txBox="1"/>
          <p:nvPr/>
        </p:nvSpPr>
        <p:spPr>
          <a:xfrm>
            <a:off x="462128" y="1905000"/>
            <a:ext cx="3043072" cy="1200329"/>
          </a:xfrm>
          <a:prstGeom prst="rect">
            <a:avLst/>
          </a:prstGeom>
          <a:noFill/>
        </p:spPr>
        <p:txBody>
          <a:bodyPr wrap="square" rtlCol="0">
            <a:spAutoFit/>
          </a:bodyPr>
          <a:lstStyle/>
          <a:p>
            <a:r>
              <a:rPr lang="en-US" sz="2400" dirty="0">
                <a:solidFill>
                  <a:schemeClr val="accent6">
                    <a:lumMod val="75000"/>
                  </a:schemeClr>
                </a:solidFill>
              </a:rPr>
              <a:t>What affects the effectiveness of Batesian mimicry?</a:t>
            </a:r>
          </a:p>
        </p:txBody>
      </p:sp>
    </p:spTree>
    <p:extLst>
      <p:ext uri="{BB962C8B-B14F-4D97-AF65-F5344CB8AC3E}">
        <p14:creationId xmlns:p14="http://schemas.microsoft.com/office/powerpoint/2010/main" val="4177160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1905000" y="381000"/>
            <a:ext cx="8305800" cy="5867400"/>
          </a:xfrm>
        </p:spPr>
        <p:txBody>
          <a:bodyPr>
            <a:normAutofit/>
          </a:bodyPr>
          <a:lstStyle/>
          <a:p>
            <a:pPr marL="0" indent="0">
              <a:buNone/>
            </a:pPr>
            <a:r>
              <a:rPr lang="en-US" dirty="0"/>
              <a:t>Mullerian Mimicry</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54"/>
          <a:stretch/>
        </p:blipFill>
        <p:spPr bwMode="auto">
          <a:xfrm>
            <a:off x="1742700" y="3505201"/>
            <a:ext cx="4880540" cy="299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742700" y="990601"/>
            <a:ext cx="8205605" cy="1990968"/>
            <a:chOff x="737928" y="218833"/>
            <a:chExt cx="7720271" cy="1686167"/>
          </a:xfrm>
        </p:grpSpPr>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rot="5400000">
              <a:off x="1825914" y="-861133"/>
              <a:ext cx="1678147" cy="385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rot="5400000">
              <a:off x="5692066" y="-869153"/>
              <a:ext cx="1678148" cy="385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542153"/>
            <a:ext cx="3810000" cy="218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DC8BEC5-3034-501D-5A0A-403F990E6DA6}"/>
              </a:ext>
            </a:extLst>
          </p:cNvPr>
          <p:cNvSpPr txBox="1"/>
          <p:nvPr/>
        </p:nvSpPr>
        <p:spPr>
          <a:xfrm>
            <a:off x="7696200" y="3429000"/>
            <a:ext cx="3900620" cy="584775"/>
          </a:xfrm>
          <a:prstGeom prst="rect">
            <a:avLst/>
          </a:prstGeom>
          <a:noFill/>
        </p:spPr>
        <p:txBody>
          <a:bodyPr wrap="none" rtlCol="0">
            <a:spAutoFit/>
          </a:bodyPr>
          <a:lstStyle/>
          <a:p>
            <a:r>
              <a:rPr lang="en-US" sz="3200" dirty="0">
                <a:solidFill>
                  <a:schemeClr val="accent6">
                    <a:lumMod val="75000"/>
                  </a:schemeClr>
                </a:solidFill>
              </a:rPr>
              <a:t>Why does this evolve?</a:t>
            </a:r>
          </a:p>
        </p:txBody>
      </p:sp>
    </p:spTree>
    <p:extLst>
      <p:ext uri="{BB962C8B-B14F-4D97-AF65-F5344CB8AC3E}">
        <p14:creationId xmlns:p14="http://schemas.microsoft.com/office/powerpoint/2010/main" val="2380212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24" r="11734" b="3249"/>
          <a:stretch/>
        </p:blipFill>
        <p:spPr bwMode="auto">
          <a:xfrm>
            <a:off x="1524000" y="0"/>
            <a:ext cx="9051872"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1" y="6477000"/>
            <a:ext cx="2685415" cy="369332"/>
          </a:xfrm>
          <a:prstGeom prst="rect">
            <a:avLst/>
          </a:prstGeom>
          <a:noFill/>
        </p:spPr>
        <p:txBody>
          <a:bodyPr wrap="none" rtlCol="0">
            <a:spAutoFit/>
          </a:bodyPr>
          <a:lstStyle/>
          <a:p>
            <a:r>
              <a:rPr lang="en-US" dirty="0"/>
              <a:t>Wilson et al. 2012. Nature.</a:t>
            </a:r>
          </a:p>
        </p:txBody>
      </p:sp>
    </p:spTree>
    <p:extLst>
      <p:ext uri="{BB962C8B-B14F-4D97-AF65-F5344CB8AC3E}">
        <p14:creationId xmlns:p14="http://schemas.microsoft.com/office/powerpoint/2010/main" val="1576473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968185" y="1132692"/>
            <a:ext cx="3791226" cy="2590800"/>
          </a:xfrm>
        </p:spPr>
        <p:txBody>
          <a:bodyPr>
            <a:normAutofit/>
          </a:bodyPr>
          <a:lstStyle/>
          <a:p>
            <a:pPr marL="514350" indent="-514350">
              <a:buAutoNum type="arabicPeriod" startAt="3"/>
            </a:pPr>
            <a:r>
              <a:rPr lang="en-US" sz="3600" dirty="0"/>
              <a:t>Approach</a:t>
            </a:r>
          </a:p>
          <a:p>
            <a:pPr marL="0" indent="517525">
              <a:buNone/>
            </a:pPr>
            <a:r>
              <a:rPr lang="en-US" sz="2000" dirty="0"/>
              <a:t>a) Flee</a:t>
            </a:r>
          </a:p>
          <a:p>
            <a:pPr marL="0" indent="517525">
              <a:buNone/>
            </a:pPr>
            <a:r>
              <a:rPr lang="en-US" sz="2000" dirty="0"/>
              <a:t>b) Unpredictable behavior</a:t>
            </a:r>
          </a:p>
          <a:p>
            <a:pPr marL="0" indent="517525">
              <a:buNone/>
            </a:pPr>
            <a:r>
              <a:rPr lang="en-US" sz="2000" dirty="0"/>
              <a:t>c) </a:t>
            </a:r>
            <a:r>
              <a:rPr lang="en-US" sz="2000" dirty="0" err="1"/>
              <a:t>Deimatic</a:t>
            </a:r>
            <a:r>
              <a:rPr lang="en-US" sz="2000" dirty="0"/>
              <a:t> behavior</a:t>
            </a:r>
          </a:p>
          <a:p>
            <a:pPr marL="0" indent="517525">
              <a:buNone/>
            </a:pPr>
            <a:r>
              <a:rPr lang="en-US" sz="2000" dirty="0"/>
              <a:t>d) Advertise unprofitability</a:t>
            </a:r>
          </a:p>
        </p:txBody>
      </p:sp>
      <p:sp>
        <p:nvSpPr>
          <p:cNvPr id="6" name="Rectangle 5"/>
          <p:cNvSpPr/>
          <p:nvPr/>
        </p:nvSpPr>
        <p:spPr>
          <a:xfrm>
            <a:off x="5029200" y="5410201"/>
            <a:ext cx="2514600" cy="830997"/>
          </a:xfrm>
          <a:prstGeom prst="rect">
            <a:avLst/>
          </a:prstGeom>
        </p:spPr>
        <p:txBody>
          <a:bodyPr wrap="square">
            <a:spAutoFit/>
          </a:bodyPr>
          <a:lstStyle/>
          <a:p>
            <a:r>
              <a:rPr lang="en-US" sz="1600" dirty="0">
                <a:hlinkClick r:id="rId3"/>
              </a:rPr>
              <a:t>Whirligig beetles: http://www.youtube.com/watch?v=Civ1zL3nIzU</a:t>
            </a:r>
            <a:r>
              <a:rPr lang="en-US" sz="1600" dirty="0"/>
              <a:t>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5681" y="1371600"/>
            <a:ext cx="3736319" cy="550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22365" y="3819546"/>
            <a:ext cx="2197628" cy="1077218"/>
          </a:xfrm>
          <a:prstGeom prst="rect">
            <a:avLst/>
          </a:prstGeom>
        </p:spPr>
        <p:txBody>
          <a:bodyPr wrap="square">
            <a:spAutoFit/>
          </a:bodyPr>
          <a:lstStyle/>
          <a:p>
            <a:r>
              <a:rPr lang="en-US" sz="1600" dirty="0">
                <a:hlinkClick r:id="rId5"/>
              </a:rPr>
              <a:t>Springboks </a:t>
            </a:r>
            <a:r>
              <a:rPr lang="en-US" sz="1600" dirty="0" err="1">
                <a:hlinkClick r:id="rId5"/>
              </a:rPr>
              <a:t>stotting</a:t>
            </a:r>
            <a:r>
              <a:rPr lang="en-US" sz="1600" dirty="0">
                <a:hlinkClick r:id="rId5"/>
              </a:rPr>
              <a:t>:</a:t>
            </a:r>
          </a:p>
          <a:p>
            <a:r>
              <a:rPr lang="en-US" sz="1600" dirty="0">
                <a:hlinkClick r:id="rId6"/>
              </a:rPr>
              <a:t>http://www.youtube.com/watch?NR=1&amp;v=FlddKpKVXV4</a:t>
            </a:r>
            <a:r>
              <a:rPr lang="en-US" sz="1600" dirty="0"/>
              <a:t> </a:t>
            </a:r>
          </a:p>
        </p:txBody>
      </p:sp>
      <p:pic>
        <p:nvPicPr>
          <p:cNvPr id="717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33400" y="3819546"/>
            <a:ext cx="4191000" cy="305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3505200" y="152400"/>
            <a:ext cx="5292338" cy="884238"/>
          </a:xfrm>
          <a:ln w="76200">
            <a:solidFill>
              <a:srgbClr val="00B0F0"/>
            </a:solidFill>
          </a:ln>
        </p:spPr>
        <p:txBody>
          <a:bodyPr anchor="ctr">
            <a:normAutofit/>
          </a:bodyPr>
          <a:lstStyle/>
          <a:p>
            <a:pPr algn="ctr"/>
            <a:r>
              <a:rPr lang="en-US" sz="3200" dirty="0">
                <a:solidFill>
                  <a:srgbClr val="00B0F0"/>
                </a:solidFill>
              </a:rPr>
              <a:t>Stages of a Predation Event</a:t>
            </a:r>
          </a:p>
        </p:txBody>
      </p:sp>
      <p:sp>
        <p:nvSpPr>
          <p:cNvPr id="2" name="Rectangle 1"/>
          <p:cNvSpPr/>
          <p:nvPr/>
        </p:nvSpPr>
        <p:spPr>
          <a:xfrm>
            <a:off x="457200" y="3296326"/>
            <a:ext cx="4019826" cy="523220"/>
          </a:xfrm>
          <a:prstGeom prst="rect">
            <a:avLst/>
          </a:prstGeom>
        </p:spPr>
        <p:txBody>
          <a:bodyPr wrap="square">
            <a:spAutoFit/>
          </a:bodyPr>
          <a:lstStyle/>
          <a:p>
            <a:r>
              <a:rPr lang="en-US" sz="1400" dirty="0">
                <a:hlinkClick r:id="rId8"/>
              </a:rPr>
              <a:t>Fast start in fish: http://www.youtube.com/watch?v=wfSZt4HG7xM</a:t>
            </a:r>
            <a:r>
              <a:rPr lang="en-US" sz="1400" dirty="0"/>
              <a:t> </a:t>
            </a:r>
          </a:p>
        </p:txBody>
      </p:sp>
    </p:spTree>
    <p:extLst>
      <p:ext uri="{BB962C8B-B14F-4D97-AF65-F5344CB8AC3E}">
        <p14:creationId xmlns:p14="http://schemas.microsoft.com/office/powerpoint/2010/main" val="3492167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641559" y="1219200"/>
            <a:ext cx="5530641" cy="2895600"/>
          </a:xfrm>
        </p:spPr>
        <p:txBody>
          <a:bodyPr>
            <a:normAutofit/>
          </a:bodyPr>
          <a:lstStyle/>
          <a:p>
            <a:pPr marL="0" indent="0">
              <a:buNone/>
            </a:pPr>
            <a:r>
              <a:rPr lang="en-US" dirty="0"/>
              <a:t>4.  Subjugation</a:t>
            </a:r>
          </a:p>
          <a:p>
            <a:pPr marL="577850" indent="0">
              <a:buNone/>
            </a:pPr>
            <a:r>
              <a:rPr lang="en-US" sz="2400" dirty="0"/>
              <a:t>a) Mechanical protection</a:t>
            </a:r>
          </a:p>
          <a:p>
            <a:pPr marL="577850" indent="0">
              <a:buNone/>
            </a:pPr>
            <a:r>
              <a:rPr lang="en-US" sz="2400" dirty="0"/>
              <a:t>b) Chemical defense</a:t>
            </a:r>
          </a:p>
          <a:p>
            <a:pPr marL="577850" indent="0">
              <a:buNone/>
            </a:pPr>
            <a:r>
              <a:rPr lang="en-US" sz="2400" dirty="0"/>
              <a:t>c) Distress calls</a:t>
            </a:r>
          </a:p>
          <a:p>
            <a:pPr marL="577850" indent="0">
              <a:buNone/>
            </a:pPr>
            <a:r>
              <a:rPr lang="en-US" sz="2400" dirty="0"/>
              <a:t>d) Misdirection</a:t>
            </a:r>
          </a:p>
          <a:p>
            <a:pPr marL="577850" indent="0">
              <a:buNone/>
            </a:pPr>
            <a:endParaRPr lang="en-US" sz="2400" dirty="0"/>
          </a:p>
        </p:txBody>
      </p:sp>
      <p:sp>
        <p:nvSpPr>
          <p:cNvPr id="6" name="Rectangle 5"/>
          <p:cNvSpPr/>
          <p:nvPr/>
        </p:nvSpPr>
        <p:spPr>
          <a:xfrm>
            <a:off x="4967009" y="1456619"/>
            <a:ext cx="2571119" cy="830997"/>
          </a:xfrm>
          <a:prstGeom prst="rect">
            <a:avLst/>
          </a:prstGeom>
        </p:spPr>
        <p:txBody>
          <a:bodyPr wrap="square">
            <a:spAutoFit/>
          </a:bodyPr>
          <a:lstStyle/>
          <a:p>
            <a:r>
              <a:rPr lang="en-US" sz="1600" dirty="0"/>
              <a:t>Tail </a:t>
            </a:r>
            <a:r>
              <a:rPr lang="en-US" sz="1600" dirty="0" err="1"/>
              <a:t>autotomy</a:t>
            </a:r>
            <a:r>
              <a:rPr lang="en-US" sz="1600" dirty="0"/>
              <a:t>: </a:t>
            </a:r>
            <a:r>
              <a:rPr lang="en-US" sz="1600" dirty="0">
                <a:hlinkClick r:id="rId3"/>
              </a:rPr>
              <a:t>http://www.youtube.com/watch?v=TsQRzRcQ3dM</a:t>
            </a:r>
            <a:r>
              <a:rPr lang="en-US" sz="1600" dirty="0"/>
              <a:t> </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017" y="3965015"/>
            <a:ext cx="2100262" cy="290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gall\Pictures\Taricha\Cordylus giganteus EDB2358.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074560" y="1642622"/>
            <a:ext cx="2581408" cy="165712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41560" y="3736239"/>
            <a:ext cx="4419600" cy="3081204"/>
            <a:chOff x="355437" y="3464803"/>
            <a:chExt cx="4008016" cy="2677100"/>
          </a:xfrm>
        </p:grpSpPr>
        <p:pic>
          <p:nvPicPr>
            <p:cNvPr id="2053" name="Picture 5" descr="C:\Users\gall\Pictures\Taricha\Kalophrynus pleurostigma EDB490.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0800000">
              <a:off x="355437" y="3464803"/>
              <a:ext cx="4008016" cy="267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7470" y="5715000"/>
              <a:ext cx="1336584" cy="369332"/>
            </a:xfrm>
            <a:prstGeom prst="rect">
              <a:avLst/>
            </a:prstGeom>
            <a:noFill/>
          </p:spPr>
          <p:txBody>
            <a:bodyPr wrap="none" rtlCol="0">
              <a:spAutoFit/>
            </a:bodyPr>
            <a:lstStyle/>
            <a:p>
              <a:r>
                <a:rPr lang="en-US" i="1" dirty="0" err="1">
                  <a:solidFill>
                    <a:srgbClr val="FFFF00"/>
                  </a:solidFill>
                </a:rPr>
                <a:t>Kalophrynus</a:t>
              </a:r>
              <a:endParaRPr lang="en-US" i="1" dirty="0">
                <a:solidFill>
                  <a:srgbClr val="FFFF00"/>
                </a:solidFill>
              </a:endParaRPr>
            </a:p>
          </p:txBody>
        </p:sp>
      </p:grpSp>
      <p:pic>
        <p:nvPicPr>
          <p:cNvPr id="2054" name="Picture 6" descr="C:\Users\gall\Pictures\Taricha\Calabaria reinhardti EDB2923.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632280" y="3299742"/>
            <a:ext cx="3035721" cy="355313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022862" y="152400"/>
            <a:ext cx="5292338" cy="884238"/>
          </a:xfrm>
          <a:ln w="76200">
            <a:solidFill>
              <a:srgbClr val="00B0F0"/>
            </a:solidFill>
          </a:ln>
        </p:spPr>
        <p:txBody>
          <a:bodyPr anchor="ctr">
            <a:normAutofit/>
          </a:bodyPr>
          <a:lstStyle/>
          <a:p>
            <a:pPr algn="ctr"/>
            <a:r>
              <a:rPr lang="en-US" sz="3200" dirty="0">
                <a:solidFill>
                  <a:srgbClr val="00B0F0"/>
                </a:solidFill>
              </a:rPr>
              <a:t>Stages of a Predation Event</a:t>
            </a:r>
          </a:p>
        </p:txBody>
      </p:sp>
      <p:sp>
        <p:nvSpPr>
          <p:cNvPr id="3" name="Rectangle 2"/>
          <p:cNvSpPr/>
          <p:nvPr/>
        </p:nvSpPr>
        <p:spPr>
          <a:xfrm>
            <a:off x="4808640" y="2661172"/>
            <a:ext cx="2476968" cy="738664"/>
          </a:xfrm>
          <a:prstGeom prst="rect">
            <a:avLst/>
          </a:prstGeom>
        </p:spPr>
        <p:txBody>
          <a:bodyPr wrap="square">
            <a:spAutoFit/>
          </a:bodyPr>
          <a:lstStyle/>
          <a:p>
            <a:r>
              <a:rPr lang="en-US" sz="1400" dirty="0">
                <a:hlinkClick r:id="rId8"/>
              </a:rPr>
              <a:t>Rabbit scream: http://www.youtube.com/watch?v=O-3z-TjnqB4</a:t>
            </a:r>
            <a:r>
              <a:rPr lang="en-US" sz="1400" dirty="0"/>
              <a:t> </a:t>
            </a:r>
          </a:p>
        </p:txBody>
      </p:sp>
      <p:pic>
        <p:nvPicPr>
          <p:cNvPr id="13" name="Picture 4" descr="EDB43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532017" y="5264578"/>
            <a:ext cx="2141000" cy="16341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EDB43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532017" y="3546136"/>
            <a:ext cx="215237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1"/>
          <a:srcRect l="7112" r="22252"/>
          <a:stretch/>
        </p:blipFill>
        <p:spPr>
          <a:xfrm rot="16200000">
            <a:off x="8282516" y="-742864"/>
            <a:ext cx="1628775" cy="3142195"/>
          </a:xfrm>
          <a:prstGeom prst="rect">
            <a:avLst/>
          </a:prstGeom>
        </p:spPr>
      </p:pic>
    </p:spTree>
    <p:extLst>
      <p:ext uri="{BB962C8B-B14F-4D97-AF65-F5344CB8AC3E}">
        <p14:creationId xmlns:p14="http://schemas.microsoft.com/office/powerpoint/2010/main" val="1379704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99" t="46444"/>
          <a:stretch/>
        </p:blipFill>
        <p:spPr bwMode="auto">
          <a:xfrm>
            <a:off x="8077200" y="3599658"/>
            <a:ext cx="3852059" cy="30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3"/>
          <p:cNvSpPr>
            <a:spLocks noGrp="1"/>
          </p:cNvSpPr>
          <p:nvPr>
            <p:ph idx="1"/>
          </p:nvPr>
        </p:nvSpPr>
        <p:spPr>
          <a:xfrm>
            <a:off x="1102148" y="1308100"/>
            <a:ext cx="6670252" cy="2133600"/>
          </a:xfrm>
        </p:spPr>
        <p:txBody>
          <a:bodyPr>
            <a:normAutofit/>
          </a:bodyPr>
          <a:lstStyle/>
          <a:p>
            <a:pPr marL="0" indent="0">
              <a:buNone/>
            </a:pPr>
            <a:r>
              <a:rPr lang="en-US" b="1" dirty="0"/>
              <a:t>5. </a:t>
            </a:r>
            <a:r>
              <a:rPr lang="en-US" dirty="0"/>
              <a:t>Consumption</a:t>
            </a:r>
          </a:p>
          <a:p>
            <a:pPr marL="0" indent="0">
              <a:buNone/>
            </a:pPr>
            <a:endParaRPr lang="en-US" sz="1200" dirty="0"/>
          </a:p>
          <a:p>
            <a:pPr marL="914400" indent="-457200">
              <a:buAutoNum type="alphaLcParenR"/>
            </a:pPr>
            <a:r>
              <a:rPr lang="en-US" sz="2400" dirty="0"/>
              <a:t>Chemicals or spines (immediate release)</a:t>
            </a:r>
          </a:p>
          <a:p>
            <a:pPr marL="914400" indent="-457200">
              <a:buAutoNum type="alphaLcParenR"/>
            </a:pPr>
            <a:r>
              <a:rPr lang="en-US" sz="2400" dirty="0"/>
              <a:t>Emetic (behavior or chemical)</a:t>
            </a:r>
          </a:p>
          <a:p>
            <a:pPr marL="914400" indent="-457200">
              <a:buAutoNum type="alphaLcParenR"/>
            </a:pPr>
            <a:r>
              <a:rPr lang="en-US" sz="2400" dirty="0"/>
              <a:t>Survive the trip</a:t>
            </a:r>
          </a:p>
        </p:txBody>
      </p:sp>
      <p:sp>
        <p:nvSpPr>
          <p:cNvPr id="6" name="TextBox 5"/>
          <p:cNvSpPr txBox="1"/>
          <p:nvPr/>
        </p:nvSpPr>
        <p:spPr>
          <a:xfrm>
            <a:off x="8817570" y="623474"/>
            <a:ext cx="2816156" cy="276999"/>
          </a:xfrm>
          <a:prstGeom prst="rect">
            <a:avLst/>
          </a:prstGeom>
          <a:noFill/>
        </p:spPr>
        <p:txBody>
          <a:bodyPr wrap="none" rtlCol="0">
            <a:spAutoFit/>
          </a:bodyPr>
          <a:lstStyle/>
          <a:p>
            <a:r>
              <a:rPr lang="en-US" sz="1200" dirty="0"/>
              <a:t>Wada et al. 2011. Journal of Biogeography</a:t>
            </a:r>
          </a:p>
        </p:txBody>
      </p:sp>
      <p:sp>
        <p:nvSpPr>
          <p:cNvPr id="7" name="Title 1"/>
          <p:cNvSpPr>
            <a:spLocks noGrp="1"/>
          </p:cNvSpPr>
          <p:nvPr>
            <p:ph type="title"/>
          </p:nvPr>
        </p:nvSpPr>
        <p:spPr>
          <a:xfrm>
            <a:off x="1676400" y="142771"/>
            <a:ext cx="5292338" cy="884238"/>
          </a:xfrm>
          <a:ln w="76200">
            <a:solidFill>
              <a:srgbClr val="00B0F0"/>
            </a:solidFill>
          </a:ln>
        </p:spPr>
        <p:txBody>
          <a:bodyPr anchor="ctr">
            <a:normAutofit/>
          </a:bodyPr>
          <a:lstStyle/>
          <a:p>
            <a:pPr algn="ctr"/>
            <a:r>
              <a:rPr lang="en-US" sz="3200" dirty="0">
                <a:solidFill>
                  <a:srgbClr val="00B0F0"/>
                </a:solidFill>
              </a:rPr>
              <a:t>Stages of a Predation Event</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4040435"/>
            <a:ext cx="2209803" cy="261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339"/>
          <a:stretch/>
        </p:blipFill>
        <p:spPr bwMode="auto">
          <a:xfrm>
            <a:off x="8195458" y="898484"/>
            <a:ext cx="2105078" cy="27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04" t="5846" r="22833" b="26461"/>
          <a:stretch/>
        </p:blipFill>
        <p:spPr bwMode="auto">
          <a:xfrm>
            <a:off x="10163927" y="898483"/>
            <a:ext cx="1801427" cy="271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1990" y="3715482"/>
            <a:ext cx="3259672" cy="646331"/>
          </a:xfrm>
          <a:prstGeom prst="rect">
            <a:avLst/>
          </a:prstGeom>
        </p:spPr>
        <p:txBody>
          <a:bodyPr wrap="square">
            <a:spAutoFit/>
          </a:bodyPr>
          <a:lstStyle/>
          <a:p>
            <a:r>
              <a:rPr lang="en-US" dirty="0">
                <a:hlinkClick r:id="rId7"/>
              </a:rPr>
              <a:t>https://www.youtube.com/watch?v=kvBi5Wv8-qg</a:t>
            </a:r>
            <a:endParaRPr lang="en-US" dirty="0"/>
          </a:p>
        </p:txBody>
      </p:sp>
      <p:sp>
        <p:nvSpPr>
          <p:cNvPr id="11" name="TextBox 10">
            <a:extLst>
              <a:ext uri="{FF2B5EF4-FFF2-40B4-BE49-F238E27FC236}">
                <a16:creationId xmlns:a16="http://schemas.microsoft.com/office/drawing/2014/main" id="{5F41DF04-E16A-4A58-BD2D-333976B5818F}"/>
              </a:ext>
            </a:extLst>
          </p:cNvPr>
          <p:cNvSpPr txBox="1"/>
          <p:nvPr/>
        </p:nvSpPr>
        <p:spPr>
          <a:xfrm>
            <a:off x="762000" y="5071521"/>
            <a:ext cx="3089662" cy="923330"/>
          </a:xfrm>
          <a:prstGeom prst="rect">
            <a:avLst/>
          </a:prstGeom>
          <a:noFill/>
        </p:spPr>
        <p:txBody>
          <a:bodyPr wrap="square">
            <a:spAutoFit/>
          </a:bodyPr>
          <a:lstStyle/>
          <a:p>
            <a:pPr marL="0" indent="0">
              <a:buNone/>
            </a:pPr>
            <a:r>
              <a:rPr lang="en-US" dirty="0">
                <a:hlinkClick r:id="rId8"/>
              </a:rPr>
              <a:t>https://rumble.com/vsiwj9-toad-eats-toxic-velvet-ant-and-regrets-it.html</a:t>
            </a:r>
            <a:r>
              <a:rPr lang="en-US" dirty="0"/>
              <a:t> </a:t>
            </a:r>
          </a:p>
        </p:txBody>
      </p:sp>
    </p:spTree>
    <p:extLst>
      <p:ext uri="{BB962C8B-B14F-4D97-AF65-F5344CB8AC3E}">
        <p14:creationId xmlns:p14="http://schemas.microsoft.com/office/powerpoint/2010/main" val="1063440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667000"/>
            <a:ext cx="2895600" cy="1143000"/>
          </a:xfrm>
        </p:spPr>
        <p:txBody>
          <a:bodyPr>
            <a:normAutofit fontScale="90000"/>
          </a:bodyPr>
          <a:lstStyle/>
          <a:p>
            <a:r>
              <a:rPr lang="en-US" dirty="0"/>
              <a:t>…and if nothing works</a:t>
            </a:r>
            <a:br>
              <a:rPr lang="en-US" dirty="0"/>
            </a:br>
            <a:br>
              <a:rPr lang="en-US" dirty="0"/>
            </a:br>
            <a:r>
              <a:rPr lang="en-US" dirty="0"/>
              <a:t>The End</a:t>
            </a:r>
          </a:p>
        </p:txBody>
      </p:sp>
      <p:pic>
        <p:nvPicPr>
          <p:cNvPr id="16386" name="Picture 2" descr="http://fotoninja.nl/uploads/images/snake-x-ray-1360784768.jpg"/>
          <p:cNvPicPr>
            <a:picLocks noChangeAspect="1" noChangeArrowheads="1"/>
          </p:cNvPicPr>
          <p:nvPr/>
        </p:nvPicPr>
        <p:blipFill rotWithShape="1">
          <a:blip r:embed="rId2">
            <a:extLst>
              <a:ext uri="{28A0092B-C50C-407E-A947-70E740481C1C}">
                <a14:useLocalDpi xmlns:a14="http://schemas.microsoft.com/office/drawing/2010/main" val="0"/>
              </a:ext>
            </a:extLst>
          </a:blip>
          <a:srcRect t="1739"/>
          <a:stretch/>
        </p:blipFill>
        <p:spPr bwMode="auto">
          <a:xfrm>
            <a:off x="4953001" y="0"/>
            <a:ext cx="5715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98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057400" y="0"/>
            <a:ext cx="8229600" cy="2133600"/>
          </a:xfrm>
        </p:spPr>
        <p:txBody>
          <a:bodyPr/>
          <a:lstStyle/>
          <a:p>
            <a:r>
              <a:rPr lang="en-US" sz="4800" dirty="0">
                <a:latin typeface="Arial" charset="0"/>
                <a:cs typeface="Arial" charset="0"/>
              </a:rPr>
              <a:t>Assumes selection pressure equal on both. </a:t>
            </a:r>
            <a:r>
              <a:rPr lang="en-US" sz="4800" dirty="0">
                <a:solidFill>
                  <a:schemeClr val="accent6">
                    <a:lumMod val="75000"/>
                  </a:schemeClr>
                </a:solidFill>
                <a:latin typeface="Arial" charset="0"/>
                <a:cs typeface="Arial" charset="0"/>
              </a:rPr>
              <a:t>Is it?</a:t>
            </a:r>
          </a:p>
        </p:txBody>
      </p:sp>
      <p:pic>
        <p:nvPicPr>
          <p:cNvPr id="4099" name="Picture 2" descr="http://www.guitarmasterclass.net/guitar_forum/uploads/monthly_05_2012/post-9820-13363777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80023"/>
            <a:ext cx="7086600" cy="474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AE14-F58E-558F-E262-A5F21E558C50}"/>
              </a:ext>
            </a:extLst>
          </p:cNvPr>
          <p:cNvSpPr>
            <a:spLocks noGrp="1"/>
          </p:cNvSpPr>
          <p:nvPr>
            <p:ph type="title"/>
          </p:nvPr>
        </p:nvSpPr>
        <p:spPr>
          <a:xfrm>
            <a:off x="643128" y="457201"/>
            <a:ext cx="6214872" cy="1143000"/>
          </a:xfrm>
        </p:spPr>
        <p:txBody>
          <a:bodyPr/>
          <a:lstStyle/>
          <a:p>
            <a:pPr algn="l"/>
            <a:r>
              <a:rPr lang="en-US" dirty="0"/>
              <a:t>Predator avoidance vs antipredator mechanisms</a:t>
            </a:r>
          </a:p>
        </p:txBody>
      </p:sp>
      <p:sp>
        <p:nvSpPr>
          <p:cNvPr id="3" name="Content Placeholder 2">
            <a:extLst>
              <a:ext uri="{FF2B5EF4-FFF2-40B4-BE49-F238E27FC236}">
                <a16:creationId xmlns:a16="http://schemas.microsoft.com/office/drawing/2014/main" id="{6C8664B8-B19B-5916-D8FB-5A6B79703B89}"/>
              </a:ext>
            </a:extLst>
          </p:cNvPr>
          <p:cNvSpPr>
            <a:spLocks noGrp="1"/>
          </p:cNvSpPr>
          <p:nvPr>
            <p:ph idx="1"/>
          </p:nvPr>
        </p:nvSpPr>
        <p:spPr>
          <a:xfrm>
            <a:off x="609600" y="2057400"/>
            <a:ext cx="10972800" cy="4525963"/>
          </a:xfrm>
        </p:spPr>
        <p:txBody>
          <a:bodyPr/>
          <a:lstStyle/>
          <a:p>
            <a:pPr marL="0" indent="0">
              <a:buNone/>
            </a:pPr>
            <a:r>
              <a:rPr lang="en-US" dirty="0">
                <a:solidFill>
                  <a:schemeClr val="accent6">
                    <a:lumMod val="75000"/>
                  </a:schemeClr>
                </a:solidFill>
              </a:rPr>
              <a:t>Which are predator avoidance mechanisms, and which are antipredator mechanisms?</a:t>
            </a:r>
          </a:p>
          <a:p>
            <a:pPr marL="0" indent="0">
              <a:buNone/>
            </a:pPr>
            <a:endParaRPr lang="en-US" dirty="0">
              <a:solidFill>
                <a:schemeClr val="accent6">
                  <a:lumMod val="75000"/>
                </a:schemeClr>
              </a:solidFill>
            </a:endParaRPr>
          </a:p>
          <a:p>
            <a:pPr marL="0" indent="0">
              <a:buNone/>
            </a:pPr>
            <a:r>
              <a:rPr lang="en-US" dirty="0">
                <a:solidFill>
                  <a:schemeClr val="accent6">
                    <a:lumMod val="75000"/>
                  </a:schemeClr>
                </a:solidFill>
              </a:rPr>
              <a:t>Can any of these mechanisms be both?</a:t>
            </a:r>
          </a:p>
        </p:txBody>
      </p:sp>
    </p:spTree>
    <p:extLst>
      <p:ext uri="{BB962C8B-B14F-4D97-AF65-F5344CB8AC3E}">
        <p14:creationId xmlns:p14="http://schemas.microsoft.com/office/powerpoint/2010/main" val="3661647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34962"/>
            <a:ext cx="7772400" cy="808038"/>
          </a:xfrm>
          <a:ln w="57150">
            <a:solidFill>
              <a:srgbClr val="00B0F0"/>
            </a:solidFill>
          </a:ln>
        </p:spPr>
        <p:txBody>
          <a:bodyPr anchor="ctr">
            <a:normAutofit/>
          </a:bodyPr>
          <a:lstStyle/>
          <a:p>
            <a:pPr algn="ctr"/>
            <a:r>
              <a:rPr lang="en-US" sz="3200" dirty="0">
                <a:solidFill>
                  <a:schemeClr val="accent6">
                    <a:lumMod val="75000"/>
                  </a:schemeClr>
                </a:solidFill>
              </a:rPr>
              <a:t>Antipredator Advantages to Group Living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743" y="1376798"/>
            <a:ext cx="7222514" cy="513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227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4638"/>
            <a:ext cx="5715000" cy="1143000"/>
          </a:xfrm>
        </p:spPr>
        <p:txBody>
          <a:bodyPr/>
          <a:lstStyle/>
          <a:p>
            <a:r>
              <a:rPr lang="en-US" dirty="0"/>
              <a:t>Mobbing Behavior</a:t>
            </a:r>
          </a:p>
        </p:txBody>
      </p:sp>
      <p:pic>
        <p:nvPicPr>
          <p:cNvPr id="5" name="Picture 2" descr="Image result for mobbing behavior">
            <a:extLst>
              <a:ext uri="{FF2B5EF4-FFF2-40B4-BE49-F238E27FC236}">
                <a16:creationId xmlns:a16="http://schemas.microsoft.com/office/drawing/2014/main" id="{D521DAB1-11BA-486E-BF44-DD67778DD2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8825" y="1797022"/>
            <a:ext cx="7620000" cy="50609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ground squirrel mobbing">
            <a:extLst>
              <a:ext uri="{FF2B5EF4-FFF2-40B4-BE49-F238E27FC236}">
                <a16:creationId xmlns:a16="http://schemas.microsoft.com/office/drawing/2014/main" id="{695F6261-A8A7-474E-B90B-992CF12BD1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0"/>
            <a:ext cx="491490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035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7931"/>
            <a:ext cx="8229600" cy="1143000"/>
          </a:xfrm>
        </p:spPr>
        <p:txBody>
          <a:bodyPr/>
          <a:lstStyle/>
          <a:p>
            <a:r>
              <a:rPr lang="en-US" dirty="0">
                <a:solidFill>
                  <a:schemeClr val="accent6">
                    <a:lumMod val="75000"/>
                  </a:schemeClr>
                </a:solidFill>
              </a:rPr>
              <a:t>Where is risk greatest?</a:t>
            </a:r>
          </a:p>
        </p:txBody>
      </p:sp>
      <p:pic>
        <p:nvPicPr>
          <p:cNvPr id="4" name="Picture 3"/>
          <p:cNvPicPr>
            <a:picLocks noChangeAspect="1"/>
          </p:cNvPicPr>
          <p:nvPr/>
        </p:nvPicPr>
        <p:blipFill>
          <a:blip r:embed="rId2"/>
          <a:stretch>
            <a:fillRect/>
          </a:stretch>
        </p:blipFill>
        <p:spPr>
          <a:xfrm>
            <a:off x="3284119" y="1485900"/>
            <a:ext cx="5811140" cy="3886200"/>
          </a:xfrm>
          <a:prstGeom prst="rect">
            <a:avLst/>
          </a:prstGeom>
        </p:spPr>
      </p:pic>
      <p:pic>
        <p:nvPicPr>
          <p:cNvPr id="3074" name="Picture 2" descr="Image result for l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8825" y="2661386"/>
            <a:ext cx="2517775" cy="153522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stCxn id="3074" idx="1"/>
          </p:cNvCxnSpPr>
          <p:nvPr/>
        </p:nvCxnSpPr>
        <p:spPr>
          <a:xfrm flipH="1" flipV="1">
            <a:off x="8658224" y="3429000"/>
            <a:ext cx="990600"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s://www.abc.net.au/reslib/201207/r975661_106242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1320800"/>
            <a:ext cx="4183572" cy="5576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5852170"/>
            <a:ext cx="3429000" cy="646331"/>
          </a:xfrm>
          <a:prstGeom prst="rect">
            <a:avLst/>
          </a:prstGeom>
        </p:spPr>
        <p:txBody>
          <a:bodyPr wrap="square">
            <a:spAutoFit/>
          </a:bodyPr>
          <a:lstStyle/>
          <a:p>
            <a:r>
              <a:rPr lang="en-US" dirty="0">
                <a:hlinkClick r:id="rId5"/>
              </a:rPr>
              <a:t>https://www.youtube.com/watch?v=SxEBFheh9Pg</a:t>
            </a:r>
            <a:r>
              <a:rPr lang="en-US" dirty="0"/>
              <a:t> </a:t>
            </a:r>
          </a:p>
        </p:txBody>
      </p:sp>
    </p:spTree>
    <p:extLst>
      <p:ext uri="{BB962C8B-B14F-4D97-AF65-F5344CB8AC3E}">
        <p14:creationId xmlns:p14="http://schemas.microsoft.com/office/powerpoint/2010/main" val="28578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A980-5169-46A3-BC9B-EBF213BF6467}"/>
              </a:ext>
            </a:extLst>
          </p:cNvPr>
          <p:cNvSpPr>
            <a:spLocks noGrp="1"/>
          </p:cNvSpPr>
          <p:nvPr>
            <p:ph type="title"/>
          </p:nvPr>
        </p:nvSpPr>
        <p:spPr/>
        <p:txBody>
          <a:bodyPr/>
          <a:lstStyle/>
          <a:p>
            <a:r>
              <a:rPr lang="en-US" dirty="0">
                <a:solidFill>
                  <a:schemeClr val="accent6">
                    <a:lumMod val="75000"/>
                  </a:schemeClr>
                </a:solidFill>
              </a:rPr>
              <a:t>What’s the risk of predation in each herd?</a:t>
            </a:r>
          </a:p>
        </p:txBody>
      </p:sp>
      <p:pic>
        <p:nvPicPr>
          <p:cNvPr id="5" name="Picture 4">
            <a:extLst>
              <a:ext uri="{FF2B5EF4-FFF2-40B4-BE49-F238E27FC236}">
                <a16:creationId xmlns:a16="http://schemas.microsoft.com/office/drawing/2014/main" id="{9CDBC64C-C8E2-42EF-96FD-E68FC07F8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906" y="2712402"/>
            <a:ext cx="6931526" cy="3160776"/>
          </a:xfrm>
          <a:prstGeom prst="rect">
            <a:avLst/>
          </a:prstGeom>
        </p:spPr>
      </p:pic>
      <p:pic>
        <p:nvPicPr>
          <p:cNvPr id="7" name="Picture 6">
            <a:extLst>
              <a:ext uri="{FF2B5EF4-FFF2-40B4-BE49-F238E27FC236}">
                <a16:creationId xmlns:a16="http://schemas.microsoft.com/office/drawing/2014/main" id="{34BD7F72-5A05-4409-A171-BE3175975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0"/>
            <a:ext cx="4960143" cy="3306762"/>
          </a:xfrm>
          <a:prstGeom prst="rect">
            <a:avLst/>
          </a:prstGeom>
        </p:spPr>
      </p:pic>
    </p:spTree>
    <p:extLst>
      <p:ext uri="{BB962C8B-B14F-4D97-AF65-F5344CB8AC3E}">
        <p14:creationId xmlns:p14="http://schemas.microsoft.com/office/powerpoint/2010/main" val="4279440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7DAD-04DE-4E08-90D1-0E9D9912BDF3}"/>
              </a:ext>
            </a:extLst>
          </p:cNvPr>
          <p:cNvSpPr>
            <a:spLocks noGrp="1"/>
          </p:cNvSpPr>
          <p:nvPr>
            <p:ph type="title"/>
          </p:nvPr>
        </p:nvSpPr>
        <p:spPr>
          <a:xfrm>
            <a:off x="539828" y="70598"/>
            <a:ext cx="4953000" cy="1706562"/>
          </a:xfrm>
        </p:spPr>
        <p:txBody>
          <a:bodyPr/>
          <a:lstStyle/>
          <a:p>
            <a:r>
              <a:rPr lang="en-US" dirty="0">
                <a:solidFill>
                  <a:schemeClr val="accent6">
                    <a:lumMod val="75000"/>
                  </a:schemeClr>
                </a:solidFill>
              </a:rPr>
              <a:t>Has anyone duck hunted? </a:t>
            </a:r>
          </a:p>
        </p:txBody>
      </p:sp>
      <p:pic>
        <p:nvPicPr>
          <p:cNvPr id="5" name="Picture 4">
            <a:extLst>
              <a:ext uri="{FF2B5EF4-FFF2-40B4-BE49-F238E27FC236}">
                <a16:creationId xmlns:a16="http://schemas.microsoft.com/office/drawing/2014/main" id="{4BDD9E46-BD49-4DD1-90BA-46B37E272DAF}"/>
              </a:ext>
            </a:extLst>
          </p:cNvPr>
          <p:cNvPicPr>
            <a:picLocks noChangeAspect="1"/>
          </p:cNvPicPr>
          <p:nvPr/>
        </p:nvPicPr>
        <p:blipFill rotWithShape="1">
          <a:blip r:embed="rId3">
            <a:extLst>
              <a:ext uri="{28A0092B-C50C-407E-A947-70E740481C1C}">
                <a14:useLocalDpi xmlns:a14="http://schemas.microsoft.com/office/drawing/2010/main" val="0"/>
              </a:ext>
            </a:extLst>
          </a:blip>
          <a:srcRect r="48047"/>
          <a:stretch/>
        </p:blipFill>
        <p:spPr>
          <a:xfrm>
            <a:off x="6324600" y="21198"/>
            <a:ext cx="5684520" cy="6710299"/>
          </a:xfrm>
          <a:prstGeom prst="rect">
            <a:avLst/>
          </a:prstGeom>
        </p:spPr>
      </p:pic>
      <p:pic>
        <p:nvPicPr>
          <p:cNvPr id="7" name="Picture 6">
            <a:extLst>
              <a:ext uri="{FF2B5EF4-FFF2-40B4-BE49-F238E27FC236}">
                <a16:creationId xmlns:a16="http://schemas.microsoft.com/office/drawing/2014/main" id="{45482837-F525-47B8-A501-D4DFD8277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80" y="1752600"/>
            <a:ext cx="5943600" cy="4457700"/>
          </a:xfrm>
          <a:prstGeom prst="rect">
            <a:avLst/>
          </a:prstGeom>
        </p:spPr>
      </p:pic>
      <p:sp>
        <p:nvSpPr>
          <p:cNvPr id="8" name="TextBox 7">
            <a:extLst>
              <a:ext uri="{FF2B5EF4-FFF2-40B4-BE49-F238E27FC236}">
                <a16:creationId xmlns:a16="http://schemas.microsoft.com/office/drawing/2014/main" id="{D675BA84-A6BD-45C6-A84D-937FB6BF1D86}"/>
              </a:ext>
            </a:extLst>
          </p:cNvPr>
          <p:cNvSpPr txBox="1"/>
          <p:nvPr/>
        </p:nvSpPr>
        <p:spPr>
          <a:xfrm>
            <a:off x="685800" y="6430427"/>
            <a:ext cx="3975255" cy="369332"/>
          </a:xfrm>
          <a:prstGeom prst="rect">
            <a:avLst/>
          </a:prstGeom>
          <a:noFill/>
        </p:spPr>
        <p:txBody>
          <a:bodyPr wrap="none" rtlCol="0">
            <a:spAutoFit/>
          </a:bodyPr>
          <a:lstStyle/>
          <a:p>
            <a:r>
              <a:rPr lang="en-US" dirty="0"/>
              <a:t>Hogan 2017. Royal Society Open Science</a:t>
            </a:r>
          </a:p>
        </p:txBody>
      </p:sp>
    </p:spTree>
    <p:extLst>
      <p:ext uri="{BB962C8B-B14F-4D97-AF65-F5344CB8AC3E}">
        <p14:creationId xmlns:p14="http://schemas.microsoft.com/office/powerpoint/2010/main" val="19632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808038"/>
          </a:xfrm>
        </p:spPr>
        <p:txBody>
          <a:bodyPr>
            <a:normAutofit/>
          </a:bodyPr>
          <a:lstStyle/>
          <a:p>
            <a:pPr algn="ctr"/>
            <a:r>
              <a:rPr lang="en-US" dirty="0">
                <a:solidFill>
                  <a:schemeClr val="accent1"/>
                </a:solidFill>
              </a:rPr>
              <a:t>Unique Predator-Prey Interactions</a:t>
            </a:r>
          </a:p>
        </p:txBody>
      </p:sp>
      <p:sp>
        <p:nvSpPr>
          <p:cNvPr id="5" name="Title 1"/>
          <p:cNvSpPr txBox="1">
            <a:spLocks/>
          </p:cNvSpPr>
          <p:nvPr/>
        </p:nvSpPr>
        <p:spPr>
          <a:xfrm>
            <a:off x="863863" y="1295400"/>
            <a:ext cx="8021198" cy="2971800"/>
          </a:xfrm>
          <a:prstGeom prst="rect">
            <a:avLst/>
          </a:prstGeom>
          <a:noFill/>
        </p:spPr>
        <p:txBody>
          <a:bodyPr bIns="91440" anchor="t"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000" dirty="0" err="1">
                <a:solidFill>
                  <a:schemeClr val="tx1"/>
                </a:solidFill>
                <a:latin typeface="Arial" pitchFamily="34" charset="0"/>
                <a:cs typeface="Arial" pitchFamily="34" charset="0"/>
              </a:rPr>
              <a:t>Tungara</a:t>
            </a:r>
            <a:r>
              <a:rPr lang="en-US" sz="3000" dirty="0">
                <a:solidFill>
                  <a:schemeClr val="tx1"/>
                </a:solidFill>
                <a:latin typeface="Arial" pitchFamily="34" charset="0"/>
                <a:cs typeface="Arial" pitchFamily="34" charset="0"/>
              </a:rPr>
              <a:t> Frog (</a:t>
            </a:r>
            <a:r>
              <a:rPr lang="en-US" sz="3000" i="1" dirty="0" err="1">
                <a:solidFill>
                  <a:schemeClr val="tx1"/>
                </a:solidFill>
                <a:latin typeface="Arial" pitchFamily="34" charset="0"/>
                <a:cs typeface="Arial" pitchFamily="34" charset="0"/>
              </a:rPr>
              <a:t>Physalaemus</a:t>
            </a:r>
            <a:r>
              <a:rPr lang="en-US" sz="3000" i="1" dirty="0">
                <a:solidFill>
                  <a:schemeClr val="tx1"/>
                </a:solidFill>
                <a:latin typeface="Arial" pitchFamily="34" charset="0"/>
                <a:cs typeface="Arial" pitchFamily="34" charset="0"/>
              </a:rPr>
              <a:t> </a:t>
            </a:r>
            <a:r>
              <a:rPr lang="en-US" sz="3000" i="1" dirty="0" err="1">
                <a:solidFill>
                  <a:schemeClr val="tx1"/>
                </a:solidFill>
                <a:latin typeface="Arial" pitchFamily="34" charset="0"/>
                <a:cs typeface="Arial" pitchFamily="34" charset="0"/>
              </a:rPr>
              <a:t>pustulosus</a:t>
            </a:r>
            <a:r>
              <a:rPr lang="en-US" sz="3000" i="1" dirty="0">
                <a:solidFill>
                  <a:schemeClr val="tx1"/>
                </a:solidFill>
                <a:latin typeface="Arial" pitchFamily="34" charset="0"/>
                <a:cs typeface="Arial" pitchFamily="34" charset="0"/>
              </a:rPr>
              <a:t>)</a:t>
            </a:r>
          </a:p>
          <a:p>
            <a:endParaRPr lang="en-US" sz="3000" i="1" dirty="0">
              <a:solidFill>
                <a:schemeClr val="tx1"/>
              </a:solidFill>
              <a:latin typeface="Arial" pitchFamily="34" charset="0"/>
              <a:cs typeface="Arial" pitchFamily="34" charset="0"/>
            </a:endParaRPr>
          </a:p>
          <a:p>
            <a:pPr marL="342900" indent="-342900">
              <a:buFont typeface="Arial" pitchFamily="34" charset="0"/>
              <a:buChar char="•"/>
            </a:pPr>
            <a:r>
              <a:rPr lang="en-US" sz="3000" dirty="0">
                <a:solidFill>
                  <a:schemeClr val="accent6">
                    <a:lumMod val="75000"/>
                  </a:schemeClr>
                </a:solidFill>
                <a:latin typeface="Arial" pitchFamily="34" charset="0"/>
                <a:cs typeface="Arial" pitchFamily="34" charset="0"/>
              </a:rPr>
              <a:t>What was most attractive?</a:t>
            </a:r>
          </a:p>
          <a:p>
            <a:pPr marL="342900" indent="-342900">
              <a:buFont typeface="Arial" pitchFamily="34" charset="0"/>
              <a:buChar char="•"/>
            </a:pPr>
            <a:endParaRPr lang="en-US" sz="3000" dirty="0">
              <a:solidFill>
                <a:schemeClr val="accent6">
                  <a:lumMod val="75000"/>
                </a:schemeClr>
              </a:solidFill>
              <a:latin typeface="Arial" pitchFamily="34" charset="0"/>
              <a:cs typeface="Arial" pitchFamily="34" charset="0"/>
            </a:endParaRPr>
          </a:p>
          <a:p>
            <a:pPr marL="342900" indent="-342900">
              <a:buFont typeface="Arial" pitchFamily="34" charset="0"/>
              <a:buChar char="•"/>
            </a:pPr>
            <a:r>
              <a:rPr lang="en-US" sz="3000" dirty="0">
                <a:solidFill>
                  <a:schemeClr val="accent6">
                    <a:lumMod val="75000"/>
                  </a:schemeClr>
                </a:solidFill>
                <a:latin typeface="Arial" pitchFamily="34" charset="0"/>
                <a:cs typeface="Arial" pitchFamily="34" charset="0"/>
              </a:rPr>
              <a:t>Why don’t males give a lot of                  long and loud chucks?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003175"/>
            <a:ext cx="4343400" cy="4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32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tungara and ba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528"/>
            <a:ext cx="8686801" cy="6515672"/>
          </a:xfrm>
          <a:prstGeom prst="rect">
            <a:avLst/>
          </a:prstGeom>
        </p:spPr>
      </p:pic>
    </p:spTree>
    <p:extLst>
      <p:ext uri="{BB962C8B-B14F-4D97-AF65-F5344CB8AC3E}">
        <p14:creationId xmlns:p14="http://schemas.microsoft.com/office/powerpoint/2010/main" val="182745433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ungara and bat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1" y="0"/>
            <a:ext cx="8763001" cy="6572250"/>
          </a:xfrm>
          <a:prstGeom prst="rect">
            <a:avLst/>
          </a:prstGeom>
        </p:spPr>
      </p:pic>
    </p:spTree>
    <p:extLst>
      <p:ext uri="{BB962C8B-B14F-4D97-AF65-F5344CB8AC3E}">
        <p14:creationId xmlns:p14="http://schemas.microsoft.com/office/powerpoint/2010/main" val="2415570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a:xfrm>
            <a:off x="3810000" y="3105836"/>
            <a:ext cx="4572000" cy="646331"/>
          </a:xfrm>
          <a:prstGeom prst="rect">
            <a:avLst/>
          </a:prstGeom>
        </p:spPr>
        <p:txBody>
          <a:bodyPr>
            <a:spAutoFit/>
          </a:bodyPr>
          <a:lstStyle/>
          <a:p>
            <a:r>
              <a:rPr lang="en-US" dirty="0">
                <a:hlinkClick r:id="rId2"/>
              </a:rPr>
              <a:t>https://www.youtube.com/watch?v=UoUL-jGgU1I</a:t>
            </a:r>
            <a:r>
              <a:rPr lang="en-US" dirty="0"/>
              <a:t> </a:t>
            </a:r>
          </a:p>
        </p:txBody>
      </p:sp>
    </p:spTree>
    <p:extLst>
      <p:ext uri="{BB962C8B-B14F-4D97-AF65-F5344CB8AC3E}">
        <p14:creationId xmlns:p14="http://schemas.microsoft.com/office/powerpoint/2010/main" val="3349568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ationalgeographicstock.com/comp/MI/001/123383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4609276"/>
            <a:ext cx="3352800" cy="22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a:xfrm>
            <a:off x="6096000" y="871724"/>
            <a:ext cx="4876800" cy="868362"/>
          </a:xfrm>
        </p:spPr>
        <p:txBody>
          <a:bodyPr/>
          <a:lstStyle/>
          <a:p>
            <a:r>
              <a:rPr lang="en-US" sz="4000" b="1" dirty="0">
                <a:latin typeface="Arial" charset="0"/>
                <a:cs typeface="Arial" charset="0"/>
              </a:rPr>
              <a:t>The predator’s view of predation</a:t>
            </a:r>
            <a:endParaRPr lang="en-US" sz="3600" b="1" dirty="0">
              <a:latin typeface="Arial" charset="0"/>
              <a:cs typeface="Arial" charset="0"/>
            </a:endParaRPr>
          </a:p>
        </p:txBody>
      </p:sp>
      <p:pic>
        <p:nvPicPr>
          <p:cNvPr id="512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1" y="3249718"/>
            <a:ext cx="3716090" cy="359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4" descr="http://cache2.artprintimages.com/LRG/30/3066/FGIDF00Z.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1207" y="1"/>
            <a:ext cx="3482809" cy="261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2703590"/>
            <a:ext cx="7064755" cy="1754326"/>
          </a:xfrm>
          <a:prstGeom prst="rect">
            <a:avLst/>
          </a:prstGeom>
          <a:noFill/>
        </p:spPr>
        <p:txBody>
          <a:bodyPr wrap="none" rtlCol="0">
            <a:spAutoFit/>
          </a:bodyPr>
          <a:lstStyle/>
          <a:p>
            <a:r>
              <a:rPr lang="en-US" sz="2800" dirty="0">
                <a:latin typeface="Arial" pitchFamily="34" charset="0"/>
                <a:cs typeface="Arial" pitchFamily="34" charset="0"/>
              </a:rPr>
              <a:t>Predators have a range of foraging choices</a:t>
            </a:r>
            <a:endParaRPr lang="en-US" sz="3200" dirty="0">
              <a:latin typeface="Arial" pitchFamily="34" charset="0"/>
              <a:cs typeface="Arial" pitchFamily="34" charset="0"/>
            </a:endParaRPr>
          </a:p>
          <a:p>
            <a:pPr marL="742950" lvl="1" indent="-285750">
              <a:buFont typeface="Calibri" pitchFamily="34" charset="0"/>
              <a:buChar char="–"/>
            </a:pPr>
            <a:r>
              <a:rPr lang="en-US" sz="2000" dirty="0">
                <a:latin typeface="Arial" pitchFamily="34" charset="0"/>
                <a:cs typeface="Arial" pitchFamily="34" charset="0"/>
              </a:rPr>
              <a:t>Where to search</a:t>
            </a:r>
          </a:p>
          <a:p>
            <a:pPr marL="742950" lvl="1" indent="-285750">
              <a:buFont typeface="Calibri" pitchFamily="34" charset="0"/>
              <a:buChar char="–"/>
            </a:pPr>
            <a:r>
              <a:rPr lang="en-US" sz="2000" dirty="0">
                <a:latin typeface="Arial" pitchFamily="34" charset="0"/>
                <a:cs typeface="Arial" pitchFamily="34" charset="0"/>
              </a:rPr>
              <a:t>What time to search</a:t>
            </a:r>
          </a:p>
          <a:p>
            <a:pPr marL="742950" lvl="1" indent="-285750">
              <a:buFont typeface="Calibri" pitchFamily="34" charset="0"/>
              <a:buChar char="–"/>
            </a:pPr>
            <a:r>
              <a:rPr lang="en-US" sz="2000" dirty="0">
                <a:latin typeface="Arial" pitchFamily="34" charset="0"/>
                <a:cs typeface="Arial" pitchFamily="34" charset="0"/>
              </a:rPr>
              <a:t>What to eat</a:t>
            </a:r>
          </a:p>
          <a:p>
            <a:pPr marL="742950" lvl="1" indent="-285750">
              <a:buFont typeface="Calibri" pitchFamily="34" charset="0"/>
              <a:buChar char="–"/>
            </a:pPr>
            <a:r>
              <a:rPr lang="en-US" sz="2000" dirty="0">
                <a:latin typeface="Arial" pitchFamily="34" charset="0"/>
                <a:cs typeface="Arial" pitchFamily="34" charset="0"/>
              </a:rPr>
              <a:t>How long to spend eating or trying to 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4800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
            <a:ext cx="381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C:\Users\gall\Pictures\Taricha\HEDGEHOG PHOTOS\EDB3096.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24444" y="3436278"/>
            <a:ext cx="4962357" cy="33455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gall\Pictures\Taricha\HEDGEHOG PHOTOS\EDB3787.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795882" y="1204760"/>
            <a:ext cx="6576719" cy="429608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gall\Pictures\Taricha\HEDGEHOG PHOTOS\EDB4949.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67001" y="806384"/>
            <a:ext cx="6957719" cy="5365817"/>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gall\Pictures\Taricha\HEDGEHOG PHOTOS\EDB3788.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828801" y="656853"/>
            <a:ext cx="8459687" cy="553738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981200" y="0"/>
            <a:ext cx="8229600" cy="808038"/>
          </a:xfrm>
        </p:spPr>
        <p:txBody>
          <a:bodyPr>
            <a:normAutofit/>
          </a:bodyPr>
          <a:lstStyle/>
          <a:p>
            <a:pPr algn="ctr"/>
            <a:r>
              <a:rPr lang="en-US" dirty="0">
                <a:solidFill>
                  <a:schemeClr val="accent1"/>
                </a:solidFill>
              </a:rPr>
              <a:t>Unique Predator-Prey Interactions</a:t>
            </a:r>
          </a:p>
        </p:txBody>
      </p:sp>
    </p:spTree>
    <p:extLst>
      <p:ext uri="{BB962C8B-B14F-4D97-AF65-F5344CB8AC3E}">
        <p14:creationId xmlns:p14="http://schemas.microsoft.com/office/powerpoint/2010/main" val="36798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in)">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wheel(1)">
                                      <p:cBhvr>
                                        <p:cTn id="12" dur="2000"/>
                                        <p:tgtEl>
                                          <p:spTgt spid="7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5"/>
                                        </p:tgtEl>
                                        <p:attrNameLst>
                                          <p:attrName>style.visibility</p:attrName>
                                        </p:attrNameLst>
                                      </p:cBhvr>
                                      <p:to>
                                        <p:strVal val="visible"/>
                                      </p:to>
                                    </p:set>
                                    <p:animEffect transition="in" filter="fade">
                                      <p:cBhvr>
                                        <p:cTn id="1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7772400" cy="762000"/>
          </a:xfrm>
        </p:spPr>
        <p:txBody>
          <a:bodyPr/>
          <a:lstStyle/>
          <a:p>
            <a:r>
              <a:rPr lang="en-US" dirty="0">
                <a:solidFill>
                  <a:schemeClr val="accent1"/>
                </a:solidFill>
              </a:rPr>
              <a:t>African crested rat</a:t>
            </a:r>
          </a:p>
        </p:txBody>
      </p:sp>
      <p:pic>
        <p:nvPicPr>
          <p:cNvPr id="9218" name="Picture 2" descr="C:\Users\gall\Pictures\Taricha\hollow hair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7035" y="1457996"/>
            <a:ext cx="4265028" cy="508385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gall\Pictures\Taricha\maned_ra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577695"/>
            <a:ext cx="4903035" cy="3964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87805" y="6488668"/>
            <a:ext cx="5317418" cy="369332"/>
          </a:xfrm>
          <a:prstGeom prst="rect">
            <a:avLst/>
          </a:prstGeom>
          <a:noFill/>
        </p:spPr>
        <p:txBody>
          <a:bodyPr wrap="none" rtlCol="0">
            <a:spAutoFit/>
          </a:bodyPr>
          <a:lstStyle/>
          <a:p>
            <a:r>
              <a:rPr lang="en-US" dirty="0" err="1"/>
              <a:t>Kingdon</a:t>
            </a:r>
            <a:r>
              <a:rPr lang="en-US" dirty="0"/>
              <a:t> et al. 2011, Proceedings of the Royal Society B</a:t>
            </a:r>
          </a:p>
        </p:txBody>
      </p:sp>
      <p:pic>
        <p:nvPicPr>
          <p:cNvPr id="17410" name="Picture 2" descr="http://www.badassoftheweek.com/honeybadge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459" y="803912"/>
            <a:ext cx="2149505" cy="1601593"/>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1" y="803911"/>
            <a:ext cx="2828925" cy="165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545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gall\Pictures\Taricha\Physalaemus nattereri EDB432.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03650" y="2209801"/>
            <a:ext cx="6697551" cy="44969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2600" y="76201"/>
            <a:ext cx="8229600" cy="1723549"/>
          </a:xfrm>
          <a:prstGeom prst="rect">
            <a:avLst/>
          </a:prstGeom>
          <a:noFill/>
        </p:spPr>
        <p:txBody>
          <a:bodyPr wrap="square" rtlCol="0">
            <a:spAutoFit/>
          </a:bodyPr>
          <a:lstStyle/>
          <a:p>
            <a:r>
              <a:rPr lang="en-US" sz="4000" b="1" dirty="0">
                <a:solidFill>
                  <a:schemeClr val="accent6">
                    <a:lumMod val="75000"/>
                  </a:schemeClr>
                </a:solidFill>
              </a:rPr>
              <a:t>Q: </a:t>
            </a:r>
            <a:r>
              <a:rPr lang="en-US" sz="2200" dirty="0"/>
              <a:t>Is this frog trying to:</a:t>
            </a:r>
          </a:p>
          <a:p>
            <a:r>
              <a:rPr lang="en-US" sz="2200" dirty="0"/>
              <a:t>	(1) Look Bigger</a:t>
            </a:r>
          </a:p>
          <a:p>
            <a:r>
              <a:rPr lang="en-US" sz="2200" dirty="0"/>
              <a:t>	(2) Startle a Predator</a:t>
            </a:r>
          </a:p>
          <a:p>
            <a:r>
              <a:rPr lang="en-US" sz="2200" dirty="0"/>
              <a:t>	(3) Redirect an Attack</a:t>
            </a:r>
          </a:p>
        </p:txBody>
      </p:sp>
      <p:pic>
        <p:nvPicPr>
          <p:cNvPr id="11267" name="Picture 3" descr="C:\Users\gall\Pictures\Taricha\EDB371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92" b="12575"/>
          <a:stretch/>
        </p:blipFill>
        <p:spPr bwMode="auto">
          <a:xfrm>
            <a:off x="1524000" y="1944581"/>
            <a:ext cx="5152206" cy="36886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gall\Pictures\Taricha\EDB4846.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53222" y="3657601"/>
            <a:ext cx="4814778" cy="32004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gall\Desktop\EDB4954.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2130" y="52742"/>
            <a:ext cx="2641070" cy="354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2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266"/>
                                        </p:tgtEl>
                                      </p:cBhvr>
                                    </p:animEffect>
                                    <p:set>
                                      <p:cBhvr>
                                        <p:cTn id="7" dur="1" fill="hold">
                                          <p:stCondLst>
                                            <p:cond delay="499"/>
                                          </p:stCondLst>
                                        </p:cTn>
                                        <p:tgtEl>
                                          <p:spTgt spid="1126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fade">
                                      <p:cBhvr>
                                        <p:cTn id="10" dur="500"/>
                                        <p:tgtEl>
                                          <p:spTgt spid="11267"/>
                                        </p:tgtEl>
                                      </p:cBhvr>
                                    </p:animEffect>
                                  </p:childTnLst>
                                </p:cTn>
                              </p:par>
                              <p:par>
                                <p:cTn id="11" presetID="10" presetClass="entr" presetSubtype="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fade">
                                      <p:cBhvr>
                                        <p:cTn id="13" dur="500"/>
                                        <p:tgtEl>
                                          <p:spTgt spid="1126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220"/>
                                        </p:tgtEl>
                                        <p:attrNameLst>
                                          <p:attrName>style.visibility</p:attrName>
                                        </p:attrNameLst>
                                      </p:cBhvr>
                                      <p:to>
                                        <p:strVal val="visible"/>
                                      </p:to>
                                    </p:set>
                                    <p:anim calcmode="lin" valueType="num">
                                      <p:cBhvr additive="base">
                                        <p:cTn id="18" dur="500" fill="hold"/>
                                        <p:tgtEl>
                                          <p:spTgt spid="9220"/>
                                        </p:tgtEl>
                                        <p:attrNameLst>
                                          <p:attrName>ppt_x</p:attrName>
                                        </p:attrNameLst>
                                      </p:cBhvr>
                                      <p:tavLst>
                                        <p:tav tm="0">
                                          <p:val>
                                            <p:strVal val="1+#ppt_w/2"/>
                                          </p:val>
                                        </p:tav>
                                        <p:tav tm="100000">
                                          <p:val>
                                            <p:strVal val="#ppt_x"/>
                                          </p:val>
                                        </p:tav>
                                      </p:tavLst>
                                    </p:anim>
                                    <p:anim calcmode="lin" valueType="num">
                                      <p:cBhvr additive="base">
                                        <p:cTn id="19"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411162"/>
            <a:ext cx="5181600" cy="808038"/>
          </a:xfrm>
        </p:spPr>
        <p:txBody>
          <a:bodyPr>
            <a:normAutofit/>
          </a:bodyPr>
          <a:lstStyle/>
          <a:p>
            <a:r>
              <a:rPr lang="en-US" dirty="0">
                <a:solidFill>
                  <a:schemeClr val="accent1"/>
                </a:solidFill>
              </a:rPr>
              <a:t>Turning the tables</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30" r="15353" b="12662"/>
          <a:stretch/>
        </p:blipFill>
        <p:spPr bwMode="auto">
          <a:xfrm>
            <a:off x="1651299" y="3200400"/>
            <a:ext cx="3022900" cy="257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28801"/>
            <a:ext cx="581025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71766" y="2678668"/>
            <a:ext cx="2348720" cy="369332"/>
          </a:xfrm>
          <a:prstGeom prst="rect">
            <a:avLst/>
          </a:prstGeom>
          <a:noFill/>
        </p:spPr>
        <p:txBody>
          <a:bodyPr wrap="none" rtlCol="0">
            <a:spAutoFit/>
          </a:bodyPr>
          <a:lstStyle/>
          <a:p>
            <a:r>
              <a:rPr lang="en-US" dirty="0" err="1"/>
              <a:t>Wisen</a:t>
            </a:r>
            <a:r>
              <a:rPr lang="en-US" dirty="0"/>
              <a:t> and </a:t>
            </a:r>
            <a:r>
              <a:rPr lang="en-US" dirty="0" err="1"/>
              <a:t>Gasith</a:t>
            </a:r>
            <a:r>
              <a:rPr lang="en-US" dirty="0"/>
              <a:t> 2011</a:t>
            </a:r>
          </a:p>
        </p:txBody>
      </p:sp>
      <p:sp>
        <p:nvSpPr>
          <p:cNvPr id="3" name="Rectangle 2"/>
          <p:cNvSpPr/>
          <p:nvPr/>
        </p:nvSpPr>
        <p:spPr>
          <a:xfrm>
            <a:off x="1679374" y="5943600"/>
            <a:ext cx="3502227" cy="923330"/>
          </a:xfrm>
          <a:prstGeom prst="rect">
            <a:avLst/>
          </a:prstGeom>
        </p:spPr>
        <p:txBody>
          <a:bodyPr wrap="square">
            <a:spAutoFit/>
          </a:bodyPr>
          <a:lstStyle/>
          <a:p>
            <a:r>
              <a:rPr lang="en-US" dirty="0">
                <a:hlinkClick r:id="rId5"/>
              </a:rPr>
              <a:t>Adult beetle: http://www.youtube.com/watch?v=2KiT9qbvsIE</a:t>
            </a:r>
            <a:r>
              <a:rPr lang="en-US" dirty="0"/>
              <a:t> </a:t>
            </a:r>
          </a:p>
        </p:txBody>
      </p:sp>
      <p:sp>
        <p:nvSpPr>
          <p:cNvPr id="4" name="Rectangle 3"/>
          <p:cNvSpPr/>
          <p:nvPr/>
        </p:nvSpPr>
        <p:spPr>
          <a:xfrm>
            <a:off x="6553200" y="5943600"/>
            <a:ext cx="3810000" cy="923330"/>
          </a:xfrm>
          <a:prstGeom prst="rect">
            <a:avLst/>
          </a:prstGeom>
        </p:spPr>
        <p:txBody>
          <a:bodyPr wrap="square">
            <a:spAutoFit/>
          </a:bodyPr>
          <a:lstStyle/>
          <a:p>
            <a:r>
              <a:rPr lang="en-US" dirty="0">
                <a:hlinkClick r:id="rId6"/>
              </a:rPr>
              <a:t>Larval beetle: http://www.youtube.com/watch?v=0y1FPm5WNVc</a:t>
            </a:r>
            <a:r>
              <a:rPr lang="en-US" dirty="0"/>
              <a:t> </a:t>
            </a:r>
          </a:p>
        </p:txBody>
      </p:sp>
    </p:spTree>
    <p:extLst>
      <p:ext uri="{BB962C8B-B14F-4D97-AF65-F5344CB8AC3E}">
        <p14:creationId xmlns:p14="http://schemas.microsoft.com/office/powerpoint/2010/main" val="2233173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 salamandra spray.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4535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E andersoni ribs.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2021" y="0"/>
            <a:ext cx="710378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E andersoni defense.ps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772593" y="2978410"/>
            <a:ext cx="5260400" cy="249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4419600" y="2667000"/>
            <a:ext cx="1371600" cy="2209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86201" y="4953001"/>
            <a:ext cx="1058303" cy="461665"/>
          </a:xfrm>
          <a:prstGeom prst="rect">
            <a:avLst/>
          </a:prstGeom>
          <a:noFill/>
        </p:spPr>
        <p:txBody>
          <a:bodyPr wrap="none" rtlCol="0">
            <a:spAutoFit/>
          </a:bodyPr>
          <a:lstStyle/>
          <a:p>
            <a:r>
              <a:rPr lang="en-US" sz="2400" dirty="0">
                <a:latin typeface="Arial" pitchFamily="34" charset="0"/>
                <a:cs typeface="Arial" pitchFamily="34" charset="0"/>
              </a:rPr>
              <a:t>Rib tip</a:t>
            </a:r>
          </a:p>
        </p:txBody>
      </p:sp>
    </p:spTree>
    <p:extLst>
      <p:ext uri="{BB962C8B-B14F-4D97-AF65-F5344CB8AC3E}">
        <p14:creationId xmlns:p14="http://schemas.microsoft.com/office/powerpoint/2010/main" val="1591828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708F-E3A7-44F8-8846-0EA712809E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710F54-49D1-4D07-AE26-01F9F1F83919}"/>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3EB797A2-AB74-4CC1-AE44-6E7E569873BC}"/>
              </a:ext>
            </a:extLst>
          </p:cNvPr>
          <p:cNvSpPr txBox="1"/>
          <p:nvPr/>
        </p:nvSpPr>
        <p:spPr>
          <a:xfrm>
            <a:off x="3810000" y="3105836"/>
            <a:ext cx="4572000" cy="646331"/>
          </a:xfrm>
          <a:prstGeom prst="rect">
            <a:avLst/>
          </a:prstGeom>
          <a:noFill/>
        </p:spPr>
        <p:txBody>
          <a:bodyPr wrap="square">
            <a:spAutoFit/>
          </a:bodyPr>
          <a:lstStyle/>
          <a:p>
            <a:r>
              <a:rPr lang="en-US" dirty="0">
                <a:hlinkClick r:id="rId2"/>
              </a:rPr>
              <a:t>https://www.youtube.com/watch?v=5wFONnzehz4</a:t>
            </a:r>
            <a:r>
              <a:rPr lang="en-US" dirty="0"/>
              <a:t> </a:t>
            </a:r>
          </a:p>
        </p:txBody>
      </p:sp>
    </p:spTree>
    <p:extLst>
      <p:ext uri="{BB962C8B-B14F-4D97-AF65-F5344CB8AC3E}">
        <p14:creationId xmlns:p14="http://schemas.microsoft.com/office/powerpoint/2010/main" val="963938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6CC8-B6E0-4600-A044-5025BD387C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63CA5B-6CEC-4BFF-9AE8-93939C1BA88D}"/>
              </a:ext>
            </a:extLst>
          </p:cNvPr>
          <p:cNvSpPr>
            <a:spLocks noGrp="1"/>
          </p:cNvSpPr>
          <p:nvPr>
            <p:ph idx="1"/>
          </p:nvPr>
        </p:nvSpPr>
        <p:spPr/>
        <p:txBody>
          <a:bodyPr/>
          <a:lstStyle/>
          <a:p>
            <a:endParaRPr lang="en-US" dirty="0"/>
          </a:p>
        </p:txBody>
      </p:sp>
      <p:pic>
        <p:nvPicPr>
          <p:cNvPr id="1026" name="Picture 2" descr="Snakes disembowel toads and feast on the living animal's organs one by one  | Live Science">
            <a:extLst>
              <a:ext uri="{FF2B5EF4-FFF2-40B4-BE49-F238E27FC236}">
                <a16:creationId xmlns:a16="http://schemas.microsoft.com/office/drawing/2014/main" id="{F95CC271-EAFE-4CC6-B8AA-A95942646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
            <a:ext cx="12192000" cy="685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5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mutheory.com/Brooke%20Morgan/images/Cartoon_foraging_the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979073"/>
            <a:ext cx="5268912" cy="584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noGrp="1"/>
          </p:cNvSpPr>
          <p:nvPr>
            <p:ph type="title"/>
          </p:nvPr>
        </p:nvSpPr>
        <p:spPr>
          <a:xfrm>
            <a:off x="2209800" y="152400"/>
            <a:ext cx="7772400" cy="838200"/>
          </a:xfrm>
        </p:spPr>
        <p:txBody>
          <a:bodyPr/>
          <a:lstStyle/>
          <a:p>
            <a:r>
              <a:rPr lang="en-US" dirty="0">
                <a:latin typeface="Arial" charset="0"/>
                <a:cs typeface="Arial" charset="0"/>
              </a:rPr>
              <a:t>Optimal Foraging Models</a:t>
            </a:r>
          </a:p>
        </p:txBody>
      </p:sp>
      <p:sp>
        <p:nvSpPr>
          <p:cNvPr id="6148" name="Content Placeholder 3"/>
          <p:cNvSpPr>
            <a:spLocks noGrp="1"/>
          </p:cNvSpPr>
          <p:nvPr>
            <p:ph idx="1"/>
          </p:nvPr>
        </p:nvSpPr>
        <p:spPr>
          <a:xfrm>
            <a:off x="609600" y="1295400"/>
            <a:ext cx="5268912" cy="5029200"/>
          </a:xfrm>
        </p:spPr>
        <p:txBody>
          <a:bodyPr/>
          <a:lstStyle/>
          <a:p>
            <a:pPr lvl="1"/>
            <a:r>
              <a:rPr lang="en-US" sz="2400" dirty="0">
                <a:latin typeface="Arial" charset="0"/>
                <a:cs typeface="Arial" charset="0"/>
              </a:rPr>
              <a:t>Analyze costs and benefits of foraging decisions</a:t>
            </a:r>
          </a:p>
          <a:p>
            <a:pPr lvl="1"/>
            <a:endParaRPr lang="en-US" sz="1400" dirty="0">
              <a:latin typeface="Arial" charset="0"/>
              <a:cs typeface="Arial" charset="0"/>
            </a:endParaRPr>
          </a:p>
          <a:p>
            <a:pPr lvl="1"/>
            <a:r>
              <a:rPr lang="en-US" sz="2400" dirty="0">
                <a:latin typeface="Arial" charset="0"/>
                <a:cs typeface="Arial" charset="0"/>
              </a:rPr>
              <a:t>Goal: predict what foraging “decision” will max fitness</a:t>
            </a:r>
          </a:p>
          <a:p>
            <a:pPr lvl="1"/>
            <a:endParaRPr lang="en-US" sz="1400" dirty="0">
              <a:latin typeface="Arial" charset="0"/>
              <a:cs typeface="Arial" charset="0"/>
            </a:endParaRPr>
          </a:p>
          <a:p>
            <a:pPr lvl="1"/>
            <a:r>
              <a:rPr lang="en-US" sz="2400" dirty="0">
                <a:solidFill>
                  <a:schemeClr val="accent6">
                    <a:lumMod val="75000"/>
                  </a:schemeClr>
                </a:solidFill>
                <a:latin typeface="Arial" charset="0"/>
                <a:cs typeface="Arial" charset="0"/>
              </a:rPr>
              <a:t>Frequency-dependent or frequency-independent model?</a:t>
            </a:r>
          </a:p>
          <a:p>
            <a:pPr lvl="1"/>
            <a:endParaRPr lang="en-US" sz="1400" dirty="0">
              <a:latin typeface="Arial" charset="0"/>
              <a:cs typeface="Arial" charset="0"/>
            </a:endParaRPr>
          </a:p>
          <a:p>
            <a:pPr lvl="1"/>
            <a:r>
              <a:rPr lang="en-US" sz="2400" dirty="0">
                <a:solidFill>
                  <a:schemeClr val="accent6">
                    <a:lumMod val="75000"/>
                  </a:schemeClr>
                </a:solidFill>
                <a:latin typeface="Arial" charset="0"/>
                <a:cs typeface="Arial" charset="0"/>
              </a:rPr>
              <a:t>How do we typically measure fitness?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xEl>
                                              <p:pRg st="4" end="4"/>
                                            </p:txEl>
                                          </p:spTgt>
                                        </p:tgtEl>
                                        <p:attrNameLst>
                                          <p:attrName>style.visibility</p:attrName>
                                        </p:attrNameLst>
                                      </p:cBhvr>
                                      <p:to>
                                        <p:strVal val="visible"/>
                                      </p:to>
                                    </p:set>
                                    <p:animEffect transition="in" filter="fade">
                                      <p:cBhvr>
                                        <p:cTn id="7" dur="500"/>
                                        <p:tgtEl>
                                          <p:spTgt spid="614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xEl>
                                              <p:pRg st="6" end="6"/>
                                            </p:txEl>
                                          </p:spTgt>
                                        </p:tgtEl>
                                        <p:attrNameLst>
                                          <p:attrName>style.visibility</p:attrName>
                                        </p:attrNameLst>
                                      </p:cBhvr>
                                      <p:to>
                                        <p:strVal val="visible"/>
                                      </p:to>
                                    </p:set>
                                    <p:animEffect transition="in" filter="fade">
                                      <p:cBhvr>
                                        <p:cTn id="12" dur="500"/>
                                        <p:tgtEl>
                                          <p:spTgt spid="61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4038600" cy="838200"/>
          </a:xfrm>
        </p:spPr>
        <p:txBody>
          <a:bodyPr rtlCol="0">
            <a:normAutofit fontScale="90000"/>
          </a:bodyPr>
          <a:lstStyle/>
          <a:p>
            <a:pPr fontAlgn="auto">
              <a:spcAft>
                <a:spcPts val="0"/>
              </a:spcAft>
              <a:defRPr/>
            </a:pPr>
            <a:r>
              <a:rPr lang="en-US" dirty="0">
                <a:latin typeface="Arial" pitchFamily="34" charset="0"/>
                <a:cs typeface="Arial" pitchFamily="34" charset="0"/>
              </a:rPr>
              <a:t>Types of Models</a:t>
            </a:r>
          </a:p>
        </p:txBody>
      </p:sp>
      <p:pic>
        <p:nvPicPr>
          <p:cNvPr id="7172" name="Picture 2" descr="http://farm3.static.flickr.com/2692/4434859718_cfe00cc0a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1"/>
            <a:ext cx="476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http://www.zoologi.su.se/research/leimar/images/patch-cho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3324225"/>
            <a:ext cx="47625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E39E804-1E76-47A4-AAE6-4932CABE5B5A}"/>
              </a:ext>
            </a:extLst>
          </p:cNvPr>
          <p:cNvSpPr txBox="1"/>
          <p:nvPr/>
        </p:nvSpPr>
        <p:spPr>
          <a:xfrm>
            <a:off x="2667000" y="1662112"/>
            <a:ext cx="1997022" cy="523220"/>
          </a:xfrm>
          <a:prstGeom prst="rect">
            <a:avLst/>
          </a:prstGeom>
          <a:noFill/>
        </p:spPr>
        <p:txBody>
          <a:bodyPr wrap="none" rtlCol="0">
            <a:spAutoFit/>
          </a:bodyPr>
          <a:lstStyle/>
          <a:p>
            <a:r>
              <a:rPr lang="en-US" sz="2800" dirty="0"/>
              <a:t>Prey Models</a:t>
            </a:r>
          </a:p>
        </p:txBody>
      </p:sp>
      <p:sp>
        <p:nvSpPr>
          <p:cNvPr id="6" name="TextBox 5">
            <a:extLst>
              <a:ext uri="{FF2B5EF4-FFF2-40B4-BE49-F238E27FC236}">
                <a16:creationId xmlns:a16="http://schemas.microsoft.com/office/drawing/2014/main" id="{FE803320-57A7-45BD-93ED-40D3A4A4D395}"/>
              </a:ext>
            </a:extLst>
          </p:cNvPr>
          <p:cNvSpPr txBox="1"/>
          <p:nvPr/>
        </p:nvSpPr>
        <p:spPr>
          <a:xfrm>
            <a:off x="2546134" y="4934278"/>
            <a:ext cx="2238754" cy="523220"/>
          </a:xfrm>
          <a:prstGeom prst="rect">
            <a:avLst/>
          </a:prstGeom>
          <a:noFill/>
        </p:spPr>
        <p:txBody>
          <a:bodyPr wrap="none" rtlCol="0">
            <a:spAutoFit/>
          </a:bodyPr>
          <a:lstStyle/>
          <a:p>
            <a:r>
              <a:rPr lang="en-US" sz="2800" dirty="0"/>
              <a:t>Patch Models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752600" y="239713"/>
            <a:ext cx="5791200" cy="838200"/>
          </a:xfrm>
        </p:spPr>
        <p:txBody>
          <a:bodyPr/>
          <a:lstStyle/>
          <a:p>
            <a:r>
              <a:rPr lang="en-US" sz="3600">
                <a:latin typeface="Arial" charset="0"/>
                <a:cs typeface="Arial" charset="0"/>
              </a:rPr>
              <a:t>Example: prey model</a:t>
            </a:r>
          </a:p>
        </p:txBody>
      </p:sp>
      <p:sp>
        <p:nvSpPr>
          <p:cNvPr id="9219" name="Content Placeholder 3"/>
          <p:cNvSpPr>
            <a:spLocks noGrp="1"/>
          </p:cNvSpPr>
          <p:nvPr>
            <p:ph idx="1"/>
          </p:nvPr>
        </p:nvSpPr>
        <p:spPr>
          <a:xfrm>
            <a:off x="304800" y="1371600"/>
            <a:ext cx="6770688" cy="5257800"/>
          </a:xfrm>
        </p:spPr>
        <p:txBody>
          <a:bodyPr/>
          <a:lstStyle/>
          <a:p>
            <a:r>
              <a:rPr lang="en-US" sz="2400" dirty="0">
                <a:latin typeface="Arial" charset="0"/>
                <a:cs typeface="Arial" charset="0"/>
              </a:rPr>
              <a:t>Davies (1977) on Pied Wagtails</a:t>
            </a:r>
          </a:p>
          <a:p>
            <a:r>
              <a:rPr lang="en-US" sz="2400" dirty="0">
                <a:latin typeface="Arial" charset="0"/>
                <a:cs typeface="Arial" charset="0"/>
              </a:rPr>
              <a:t>Question: does size of the prey influence foraging decisions </a:t>
            </a:r>
          </a:p>
          <a:p>
            <a:r>
              <a:rPr lang="en-US" sz="2400" dirty="0">
                <a:solidFill>
                  <a:schemeClr val="accent6">
                    <a:lumMod val="75000"/>
                  </a:schemeClr>
                </a:solidFill>
                <a:latin typeface="Arial" charset="0"/>
                <a:cs typeface="Arial" charset="0"/>
              </a:rPr>
              <a:t>What is calorie payoff relative to fly size?</a:t>
            </a:r>
          </a:p>
          <a:p>
            <a:r>
              <a:rPr lang="en-US" sz="2400" dirty="0">
                <a:solidFill>
                  <a:schemeClr val="accent6">
                    <a:lumMod val="75000"/>
                  </a:schemeClr>
                </a:solidFill>
                <a:latin typeface="Arial" charset="0"/>
                <a:cs typeface="Arial" charset="0"/>
              </a:rPr>
              <a:t>What would handling time compared to size look like?</a:t>
            </a:r>
          </a:p>
          <a:p>
            <a:r>
              <a:rPr lang="en-US" sz="2400" dirty="0">
                <a:latin typeface="Arial" charset="0"/>
                <a:cs typeface="Arial" charset="0"/>
              </a:rPr>
              <a:t>When factor in calories/sec handling time…</a:t>
            </a:r>
          </a:p>
          <a:p>
            <a:r>
              <a:rPr lang="en-US" sz="2400" dirty="0">
                <a:solidFill>
                  <a:schemeClr val="accent6">
                    <a:lumMod val="75000"/>
                  </a:schemeClr>
                </a:solidFill>
                <a:latin typeface="Arial" charset="0"/>
                <a:cs typeface="Arial" charset="0"/>
              </a:rPr>
              <a:t>What do you predict birds will do?</a:t>
            </a:r>
          </a:p>
        </p:txBody>
      </p:sp>
      <p:pic>
        <p:nvPicPr>
          <p:cNvPr id="9220" name="Picture 2" descr="http://2.bp.blogspot.com/_eXBsc100dy0/R6RZAAbv0aI/AAAAAAAAD_o/L8Gzpy17wn4/s400/pied-wagtai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1" y="0"/>
            <a:ext cx="27209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http://www.maricopa.gov/envsvc/vectorcontrol/images/MuscaDomest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6189663"/>
            <a:ext cx="6794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http://www.maricopa.gov/envsvc/vectorcontrol/images/MuscaDomesti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413376"/>
            <a:ext cx="172878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726472"/>
            <a:ext cx="308292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b="54874"/>
          <a:stretch>
            <a:fillRect/>
          </a:stretch>
        </p:blipFill>
        <p:spPr bwMode="auto">
          <a:xfrm>
            <a:off x="7315200" y="2660651"/>
            <a:ext cx="33528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t="44945"/>
          <a:stretch>
            <a:fillRect/>
          </a:stretch>
        </p:blipFill>
        <p:spPr bwMode="auto">
          <a:xfrm>
            <a:off x="7315200" y="4397375"/>
            <a:ext cx="3352800"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fade">
                                      <p:cBhvr>
                                        <p:cTn id="7" dur="500"/>
                                        <p:tgtEl>
                                          <p:spTgt spid="92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3" end="3"/>
                                            </p:txEl>
                                          </p:spTgt>
                                        </p:tgtEl>
                                        <p:attrNameLst>
                                          <p:attrName>style.visibility</p:attrName>
                                        </p:attrNameLst>
                                      </p:cBhvr>
                                      <p:to>
                                        <p:strVal val="visible"/>
                                      </p:to>
                                    </p:set>
                                    <p:animEffect transition="in" filter="fade">
                                      <p:cBhvr>
                                        <p:cTn id="12" dur="500"/>
                                        <p:tgtEl>
                                          <p:spTgt spid="921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4" end="4"/>
                                            </p:txEl>
                                          </p:spTgt>
                                        </p:tgtEl>
                                        <p:attrNameLst>
                                          <p:attrName>style.visibility</p:attrName>
                                        </p:attrNameLst>
                                      </p:cBhvr>
                                      <p:to>
                                        <p:strVal val="visible"/>
                                      </p:to>
                                    </p:set>
                                    <p:animEffect transition="in" filter="fade">
                                      <p:cBhvr>
                                        <p:cTn id="17" dur="500"/>
                                        <p:tgtEl>
                                          <p:spTgt spid="92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9">
                                            <p:txEl>
                                              <p:pRg st="5" end="5"/>
                                            </p:txEl>
                                          </p:spTgt>
                                        </p:tgtEl>
                                        <p:attrNameLst>
                                          <p:attrName>style.visibility</p:attrName>
                                        </p:attrNameLst>
                                      </p:cBhvr>
                                      <p:to>
                                        <p:strVal val="visible"/>
                                      </p:to>
                                    </p:set>
                                    <p:animEffect transition="in" filter="fade">
                                      <p:cBhvr>
                                        <p:cTn id="22" dur="500"/>
                                        <p:tgtEl>
                                          <p:spTgt spid="921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228600"/>
            <a:ext cx="7772400" cy="838200"/>
          </a:xfrm>
        </p:spPr>
        <p:txBody>
          <a:bodyPr/>
          <a:lstStyle/>
          <a:p>
            <a:r>
              <a:rPr lang="en-US" dirty="0">
                <a:latin typeface="Arial" charset="0"/>
                <a:cs typeface="Arial" charset="0"/>
              </a:rPr>
              <a:t>Assumptions</a:t>
            </a:r>
          </a:p>
        </p:txBody>
      </p:sp>
      <p:pic>
        <p:nvPicPr>
          <p:cNvPr id="8196" name="Picture 2" descr="http://3.bp.blogspot.com/-LVi0CAlkais/UCUTdGFAnQI/AAAAAAAAANg/qjaun8hXL84/s1600/man_eats_giant_burger.jpg"/>
          <p:cNvPicPr>
            <a:picLocks noChangeAspect="1" noChangeArrowheads="1"/>
          </p:cNvPicPr>
          <p:nvPr/>
        </p:nvPicPr>
        <p:blipFill>
          <a:blip r:embed="rId2">
            <a:extLst>
              <a:ext uri="{28A0092B-C50C-407E-A947-70E740481C1C}">
                <a14:useLocalDpi xmlns:a14="http://schemas.microsoft.com/office/drawing/2010/main" val="0"/>
              </a:ext>
            </a:extLst>
          </a:blip>
          <a:srcRect r="22420"/>
          <a:stretch>
            <a:fillRect/>
          </a:stretch>
        </p:blipFill>
        <p:spPr bwMode="auto">
          <a:xfrm>
            <a:off x="7020297" y="487888"/>
            <a:ext cx="4485903" cy="33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http://images.northrup.org/picture/xl/red-tailed-hawk/red-tailed-hawk-eating-squirr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879682"/>
            <a:ext cx="4038600" cy="297831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cdn.c.photoshelter.com/img-get/I0000sHRufRVe9rI/s/750/750/HP9F1293-Red-tailed-Hawk-Buteo-jamaicensi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8" t="4678" r="17573" b="23515"/>
          <a:stretch/>
        </p:blipFill>
        <p:spPr bwMode="auto">
          <a:xfrm>
            <a:off x="914400" y="4043197"/>
            <a:ext cx="4193996" cy="27132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9100" y="1216170"/>
            <a:ext cx="61722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Maximize E gain</a:t>
            </a:r>
          </a:p>
          <a:p>
            <a:pPr marL="285750" indent="-285750">
              <a:buFont typeface="Arial" panose="020B0604020202020204" pitchFamily="34" charset="0"/>
              <a:buChar char="•"/>
            </a:pPr>
            <a:r>
              <a:rPr lang="en-US" sz="2800" dirty="0"/>
              <a:t>Can’t handle &amp; search</a:t>
            </a:r>
          </a:p>
          <a:p>
            <a:pPr marL="285750" indent="-285750">
              <a:buFont typeface="Arial" panose="020B0604020202020204" pitchFamily="34" charset="0"/>
              <a:buChar char="•"/>
            </a:pPr>
            <a:r>
              <a:rPr lang="en-US" sz="2800" dirty="0"/>
              <a:t>Prey recognized instantly</a:t>
            </a:r>
          </a:p>
          <a:p>
            <a:pPr marL="285750" indent="-285750">
              <a:buFont typeface="Arial" panose="020B0604020202020204" pitchFamily="34" charset="0"/>
              <a:buChar char="•"/>
            </a:pPr>
            <a:r>
              <a:rPr lang="en-US" sz="2800" dirty="0"/>
              <a:t>Prey encountered randomly</a:t>
            </a:r>
          </a:p>
          <a:p>
            <a:pPr marL="285750" indent="-285750">
              <a:buFont typeface="Arial" panose="020B0604020202020204" pitchFamily="34" charset="0"/>
              <a:buChar char="•"/>
            </a:pPr>
            <a:r>
              <a:rPr lang="en-US" sz="2800" dirty="0"/>
              <a:t>Handling costs same btw individuals</a:t>
            </a:r>
          </a:p>
          <a:p>
            <a:pPr marL="285750" indent="-285750">
              <a:buFont typeface="Arial" panose="020B0604020202020204" pitchFamily="34" charset="0"/>
              <a:buChar char="•"/>
            </a:pPr>
            <a:r>
              <a:rPr lang="en-US" sz="2800" dirty="0"/>
              <a:t>Travel &amp; searching have equal costs</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1387</TotalTime>
  <Words>1384</Words>
  <Application>Microsoft Office PowerPoint</Application>
  <PresentationFormat>Widescreen</PresentationFormat>
  <Paragraphs>238</Paragraphs>
  <Slides>57</Slides>
  <Notes>21</Notes>
  <HiddenSlides>19</HiddenSlides>
  <MMClips>2</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1" baseType="lpstr">
      <vt:lpstr>Arial</vt:lpstr>
      <vt:lpstr>Calibri</vt:lpstr>
      <vt:lpstr>1_Office Theme</vt:lpstr>
      <vt:lpstr>Microsoft Excel Chart</vt:lpstr>
      <vt:lpstr>Predator-Prey Interactions</vt:lpstr>
      <vt:lpstr>“Arms-Race”</vt:lpstr>
      <vt:lpstr>PowerPoint Presentation</vt:lpstr>
      <vt:lpstr>Assumes selection pressure equal on both. Is it?</vt:lpstr>
      <vt:lpstr>The predator’s view of predation</vt:lpstr>
      <vt:lpstr>Optimal Foraging Models</vt:lpstr>
      <vt:lpstr>Types of Models</vt:lpstr>
      <vt:lpstr>Example: prey model</vt:lpstr>
      <vt:lpstr>Assumptions</vt:lpstr>
      <vt:lpstr>Patch Model</vt:lpstr>
      <vt:lpstr>Example: Patch model</vt:lpstr>
      <vt:lpstr>Ideal despotic distribution</vt:lpstr>
      <vt:lpstr>PowerPoint Presentation</vt:lpstr>
      <vt:lpstr>Trade-offs with Foraging</vt:lpstr>
      <vt:lpstr>Trade-offs with Foraging</vt:lpstr>
      <vt:lpstr>Trade-offs with Foraging</vt:lpstr>
      <vt:lpstr>Trade-offs with Foraging</vt:lpstr>
      <vt:lpstr>Trade-offs with Foraging</vt:lpstr>
      <vt:lpstr>PowerPoint Presentation</vt:lpstr>
      <vt:lpstr>Risk-Sensitive Foraging</vt:lpstr>
      <vt:lpstr>Morphological and Behavioral Adaptations to catch prey</vt:lpstr>
      <vt:lpstr>Luring</vt:lpstr>
      <vt:lpstr>Morphological and Behavioral Adaptations to catch prey</vt:lpstr>
      <vt:lpstr>Morphological and Behavioral Adaptations to catch prey</vt:lpstr>
      <vt:lpstr>PowerPoint Presentation</vt:lpstr>
      <vt:lpstr>PowerPoint Presentation</vt:lpstr>
      <vt:lpstr>Predator-Prey Interactions</vt:lpstr>
      <vt:lpstr>How to avoid predators – part I</vt:lpstr>
      <vt:lpstr>How to avoid predators – part II</vt:lpstr>
      <vt:lpstr>Stages of a Predation Event</vt:lpstr>
      <vt:lpstr>Stages of a Predation Event</vt:lpstr>
      <vt:lpstr>Stages of a Predation Event</vt:lpstr>
      <vt:lpstr>PowerPoint Presentation</vt:lpstr>
      <vt:lpstr>PowerPoint Presentation</vt:lpstr>
      <vt:lpstr>PowerPoint Presentation</vt:lpstr>
      <vt:lpstr>Stages of a Predation Event</vt:lpstr>
      <vt:lpstr>Stages of a Predation Event</vt:lpstr>
      <vt:lpstr>Stages of a Predation Event</vt:lpstr>
      <vt:lpstr>…and if nothing works  The End</vt:lpstr>
      <vt:lpstr>Predator avoidance vs antipredator mechanisms</vt:lpstr>
      <vt:lpstr>Antipredator Advantages to Group Living</vt:lpstr>
      <vt:lpstr>Mobbing Behavior</vt:lpstr>
      <vt:lpstr>Where is risk greatest?</vt:lpstr>
      <vt:lpstr>What’s the risk of predation in each herd?</vt:lpstr>
      <vt:lpstr>Has anyone duck hunted? </vt:lpstr>
      <vt:lpstr>Unique Predator-Prey Interactions</vt:lpstr>
      <vt:lpstr>PowerPoint Presentation</vt:lpstr>
      <vt:lpstr>PowerPoint Presentation</vt:lpstr>
      <vt:lpstr>PowerPoint Presentation</vt:lpstr>
      <vt:lpstr>Unique Predator-Prey Interactions</vt:lpstr>
      <vt:lpstr>African crested rat</vt:lpstr>
      <vt:lpstr>PowerPoint Presentation</vt:lpstr>
      <vt:lpstr>Turning the tables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Optimal Foraging</dc:title>
  <dc:creator>Gall, Brian</dc:creator>
  <cp:lastModifiedBy>Brian Gall</cp:lastModifiedBy>
  <cp:revision>80</cp:revision>
  <cp:lastPrinted>2013-03-12T12:35:01Z</cp:lastPrinted>
  <dcterms:created xsi:type="dcterms:W3CDTF">2013-03-05T12:10:56Z</dcterms:created>
  <dcterms:modified xsi:type="dcterms:W3CDTF">2024-11-18T15:53:42Z</dcterms:modified>
</cp:coreProperties>
</file>