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5"/>
  </p:notesMasterIdLst>
  <p:handoutMasterIdLst>
    <p:handoutMasterId r:id="rId26"/>
  </p:handoutMasterIdLst>
  <p:sldIdLst>
    <p:sldId id="257" r:id="rId2"/>
    <p:sldId id="273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7" r:id="rId11"/>
    <p:sldId id="268" r:id="rId12"/>
    <p:sldId id="282" r:id="rId13"/>
    <p:sldId id="280" r:id="rId14"/>
    <p:sldId id="281" r:id="rId15"/>
    <p:sldId id="277" r:id="rId16"/>
    <p:sldId id="274" r:id="rId17"/>
    <p:sldId id="270" r:id="rId18"/>
    <p:sldId id="272" r:id="rId19"/>
    <p:sldId id="275" r:id="rId20"/>
    <p:sldId id="276" r:id="rId21"/>
    <p:sldId id="278" r:id="rId22"/>
    <p:sldId id="271" r:id="rId23"/>
    <p:sldId id="27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FFFFFF"/>
    <a:srgbClr val="2E8236"/>
    <a:srgbClr val="30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5836" autoAdjust="0"/>
  </p:normalViewPr>
  <p:slideViewPr>
    <p:cSldViewPr>
      <p:cViewPr varScale="1">
        <p:scale>
          <a:sx n="71" d="100"/>
          <a:sy n="71" d="100"/>
        </p:scale>
        <p:origin x="780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4B5A8A-6E6A-4874-92CB-FBDC00550BD8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E8780-166E-4408-893C-E30D7D9B73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516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ADC66-74BA-407D-8CDD-37F97D1DD71D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9CB3DB-DA4D-44E0-8A44-2827C97A17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03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“Game theory is nothing but﻿ an attempt to turn common sense into a science.”</a:t>
            </a:r>
          </a:p>
          <a:p>
            <a:r>
              <a:rPr lang="en-US" dirty="0" err="1"/>
              <a:t>Youtube</a:t>
            </a:r>
            <a:r>
              <a:rPr lang="en-US" dirty="0"/>
              <a:t> quote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CB3DB-DA4D-44E0-8A44-2827C97A179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74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CB3DB-DA4D-44E0-8A44-2827C97A179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74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7611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04094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6994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4697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707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5931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4399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415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72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907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2294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256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rExm2FbY-BE&amp;feature=relate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hyperlink" Target="http://www.youtube.com/watch?v=BPeDsOIhVik" TargetMode="External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_HwR-eFA9sY" TargetMode="Externa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457200"/>
            <a:ext cx="6096000" cy="838200"/>
          </a:xfrm>
        </p:spPr>
        <p:txBody>
          <a:bodyPr anchor="ctr">
            <a:noAutofit/>
          </a:bodyPr>
          <a:lstStyle/>
          <a:p>
            <a:pPr algn="ctr"/>
            <a:r>
              <a:rPr lang="en-US" sz="5400" b="1" dirty="0">
                <a:solidFill>
                  <a:schemeClr val="accent1"/>
                </a:solidFill>
              </a:rPr>
              <a:t>Game Theory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124200" y="2017694"/>
            <a:ext cx="58674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hlinkClick r:id="rId3"/>
              </a:rPr>
              <a:t>http://www.youtube.com/watch?v=rExm2FbY-BE&amp;feature=related</a:t>
            </a:r>
            <a:r>
              <a:rPr lang="en-US" sz="28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3733800"/>
            <a:ext cx="75438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latin typeface="Arial" pitchFamily="34" charset="0"/>
                <a:cs typeface="Arial" pitchFamily="34" charset="0"/>
              </a:rPr>
              <a:t>Game theory is a logic-based mathematical tool used to help understand and predict the costs and benefits of different behavioral strategies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84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28601" y="165847"/>
            <a:ext cx="8991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If the benefits are greater than the cost (B &gt; C)…</a:t>
            </a:r>
          </a:p>
          <a:p>
            <a:pPr marL="0" indent="0">
              <a:buNone/>
            </a:pPr>
            <a:r>
              <a:rPr lang="en-US" sz="2800" b="1" dirty="0"/>
              <a:t>is either Hawk or Dove an ESS?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Could a hawk invade a pop of doves?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Could a dove invade a pop of hawks?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590225"/>
              </p:ext>
            </p:extLst>
          </p:nvPr>
        </p:nvGraphicFramePr>
        <p:xfrm>
          <a:off x="7299291" y="762000"/>
          <a:ext cx="4892709" cy="29836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09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4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 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 Hawk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Dove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4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 Hawk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½B – ½C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B 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45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 Dove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 0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600" u="none" strike="noStrike" dirty="0">
                          <a:effectLst/>
                        </a:rPr>
                        <a:t>½B</a:t>
                      </a:r>
                      <a:endParaRPr lang="en-US" sz="2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3436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32484" y="122664"/>
            <a:ext cx="8382000" cy="3733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What if the costs are high (C &gt; B)</a:t>
            </a:r>
          </a:p>
          <a:p>
            <a:r>
              <a:rPr lang="en-US" sz="2200" b="1" dirty="0"/>
              <a:t>Poison, sharp claws and teeth,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00" dirty="0"/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Could a hawk invade a population of doves?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Could a dove invade a population of hawks?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84" y="1113264"/>
            <a:ext cx="1966912" cy="1719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884" y="1113265"/>
            <a:ext cx="2514600" cy="1719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41" t="22256" r="56043" b="9177"/>
          <a:stretch/>
        </p:blipFill>
        <p:spPr bwMode="auto">
          <a:xfrm>
            <a:off x="5374342" y="954548"/>
            <a:ext cx="1325937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3943674"/>
              </p:ext>
            </p:extLst>
          </p:nvPr>
        </p:nvGraphicFramePr>
        <p:xfrm>
          <a:off x="6781800" y="40560"/>
          <a:ext cx="5364198" cy="33884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8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80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80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29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 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 Hawk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Dove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9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 Hawk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½B – ½C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B 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94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 Dove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 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½B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4329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C4FFB-2C09-089E-A739-7933EE123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– add cost for wasted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E95C5D-FB9C-6CD3-E381-7D6B71B63B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67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ESS</a:t>
            </a:r>
          </a:p>
        </p:txBody>
      </p:sp>
    </p:spTree>
    <p:extLst>
      <p:ext uri="{BB962C8B-B14F-4D97-AF65-F5344CB8AC3E}">
        <p14:creationId xmlns:p14="http://schemas.microsoft.com/office/powerpoint/2010/main" val="3922526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Retaliator</a:t>
            </a:r>
          </a:p>
        </p:txBody>
      </p:sp>
    </p:spTree>
    <p:extLst>
      <p:ext uri="{BB962C8B-B14F-4D97-AF65-F5344CB8AC3E}">
        <p14:creationId xmlns:p14="http://schemas.microsoft.com/office/powerpoint/2010/main" val="3797800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iology-blog.com/images/blogs/8-2008/anolis-grahami-jamaican-liz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5370" y="205740"/>
            <a:ext cx="6336630" cy="421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236668"/>
            <a:ext cx="70104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Bourgeois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286250"/>
            <a:ext cx="3429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108911"/>
            <a:ext cx="4419600" cy="3314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24122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350838"/>
            <a:ext cx="7010400" cy="715962"/>
          </a:xfrm>
        </p:spPr>
        <p:txBody>
          <a:bodyPr>
            <a:normAutofit/>
          </a:bodyPr>
          <a:lstStyle/>
          <a:p>
            <a:r>
              <a:rPr lang="en-US" sz="3600" b="1" dirty="0"/>
              <a:t>Applications of Game Theory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66018"/>
            <a:ext cx="109728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Territorial behavior</a:t>
            </a:r>
          </a:p>
          <a:p>
            <a:r>
              <a:rPr lang="en-US" sz="2800" dirty="0"/>
              <a:t>Sex ratio evolution</a:t>
            </a:r>
          </a:p>
          <a:p>
            <a:r>
              <a:rPr lang="en-US" sz="2800" dirty="0"/>
              <a:t>Evolution of litter size</a:t>
            </a:r>
          </a:p>
          <a:p>
            <a:r>
              <a:rPr lang="en-US" sz="2800" dirty="0"/>
              <a:t>Parental investment</a:t>
            </a:r>
          </a:p>
          <a:p>
            <a:r>
              <a:rPr lang="en-US" sz="2800" dirty="0"/>
              <a:t>Altruism</a:t>
            </a:r>
          </a:p>
          <a:p>
            <a:r>
              <a:rPr lang="en-US" sz="2800" dirty="0"/>
              <a:t>Reproductive behavior</a:t>
            </a:r>
          </a:p>
        </p:txBody>
      </p:sp>
      <p:pic>
        <p:nvPicPr>
          <p:cNvPr id="3074" name="Picture 2" descr="http://www.woodlandtrust.org.uk/en/news-media/releases/PublishingImages/speckled-wood-butterf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2" y="1066800"/>
            <a:ext cx="3047998" cy="304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upload.wikimedia.org/wikipedia/commons/6/65/Fluvarium_Brown_Trou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80" r="4673" b="19145"/>
          <a:stretch/>
        </p:blipFill>
        <p:spPr bwMode="auto">
          <a:xfrm flipH="1">
            <a:off x="6736882" y="4187512"/>
            <a:ext cx="4355431" cy="2540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expeditiongallery.files.wordpress.com/2011/07/110214_eafr_2948-crop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82" b="6706"/>
          <a:stretch/>
        </p:blipFill>
        <p:spPr bwMode="auto">
          <a:xfrm>
            <a:off x="838200" y="4331793"/>
            <a:ext cx="4539573" cy="240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farm1.staticflickr.com/189/516373338_b3520bb03d_z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1" t="10504" r="31776" b="27305"/>
          <a:stretch/>
        </p:blipFill>
        <p:spPr bwMode="auto">
          <a:xfrm>
            <a:off x="5105400" y="1279228"/>
            <a:ext cx="3293444" cy="2796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55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04800"/>
            <a:ext cx="7772400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Two Classes of Contests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1"/>
            <a:ext cx="3860334" cy="5259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4614208"/>
            <a:ext cx="509788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Are contests between animals in nature likely to be completely symmetrical?</a:t>
            </a:r>
          </a:p>
        </p:txBody>
      </p:sp>
      <p:sp>
        <p:nvSpPr>
          <p:cNvPr id="6" name="Rectangle 5"/>
          <p:cNvSpPr/>
          <p:nvPr/>
        </p:nvSpPr>
        <p:spPr>
          <a:xfrm>
            <a:off x="1165835" y="1567115"/>
            <a:ext cx="4774734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>
                <a:latin typeface="Arial" pitchFamily="34" charset="0"/>
                <a:cs typeface="Arial" pitchFamily="34" charset="0"/>
              </a:rPr>
              <a:t>Symmetrical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Same strategies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Same payoff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Differences (strength, size, etc.) not present or unknown</a:t>
            </a:r>
          </a:p>
        </p:txBody>
      </p:sp>
    </p:spTree>
    <p:extLst>
      <p:ext uri="{BB962C8B-B14F-4D97-AF65-F5344CB8AC3E}">
        <p14:creationId xmlns:p14="http://schemas.microsoft.com/office/powerpoint/2010/main" val="412801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11902"/>
            <a:ext cx="9448800" cy="762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How do animals assess asymmetry?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66325"/>
            <a:ext cx="5970018" cy="524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67"/>
          <a:stretch/>
        </p:blipFill>
        <p:spPr bwMode="auto">
          <a:xfrm>
            <a:off x="0" y="0"/>
            <a:ext cx="2286000" cy="224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76"/>
          <a:stretch/>
        </p:blipFill>
        <p:spPr bwMode="auto">
          <a:xfrm>
            <a:off x="1524000" y="4658868"/>
            <a:ext cx="4130600" cy="219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026057" y="916855"/>
            <a:ext cx="4832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http://www.youtube.com/watch?v=BPeDsOIhVik</a:t>
            </a:r>
            <a:r>
              <a:rPr lang="en-US" dirty="0"/>
              <a:t>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6" t="7594" r="14349" b="13391"/>
          <a:stretch/>
        </p:blipFill>
        <p:spPr bwMode="auto">
          <a:xfrm>
            <a:off x="583182" y="2172860"/>
            <a:ext cx="3654994" cy="250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5266947-2777-49FE-8459-D230C26D646C}"/>
              </a:ext>
            </a:extLst>
          </p:cNvPr>
          <p:cNvSpPr/>
          <p:nvPr/>
        </p:nvSpPr>
        <p:spPr>
          <a:xfrm>
            <a:off x="6595419" y="1991140"/>
            <a:ext cx="1545034" cy="3886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7174DF-A4C1-40A7-913B-E4CEECE17EC1}"/>
              </a:ext>
            </a:extLst>
          </p:cNvPr>
          <p:cNvSpPr/>
          <p:nvPr/>
        </p:nvSpPr>
        <p:spPr>
          <a:xfrm>
            <a:off x="8147200" y="1635599"/>
            <a:ext cx="1711783" cy="2059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509BF43-70E1-4E59-8E20-35C5083BD9E7}"/>
              </a:ext>
            </a:extLst>
          </p:cNvPr>
          <p:cNvSpPr/>
          <p:nvPr/>
        </p:nvSpPr>
        <p:spPr>
          <a:xfrm>
            <a:off x="9858983" y="1488203"/>
            <a:ext cx="1711783" cy="1537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808AFB-50AA-49DF-AFE3-67728A9A0AB9}"/>
              </a:ext>
            </a:extLst>
          </p:cNvPr>
          <p:cNvSpPr/>
          <p:nvPr/>
        </p:nvSpPr>
        <p:spPr>
          <a:xfrm>
            <a:off x="8170788" y="3774920"/>
            <a:ext cx="1711783" cy="20591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20ACF68-A56B-482D-BCA3-982B2F3D4E59}"/>
              </a:ext>
            </a:extLst>
          </p:cNvPr>
          <p:cNvSpPr/>
          <p:nvPr/>
        </p:nvSpPr>
        <p:spPr>
          <a:xfrm>
            <a:off x="9858983" y="3322120"/>
            <a:ext cx="1711783" cy="1537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201249F-65E1-4FFA-AABD-78AC1C03CDB7}"/>
              </a:ext>
            </a:extLst>
          </p:cNvPr>
          <p:cNvSpPr/>
          <p:nvPr/>
        </p:nvSpPr>
        <p:spPr>
          <a:xfrm>
            <a:off x="9872479" y="4841642"/>
            <a:ext cx="1655277" cy="1537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05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27038"/>
            <a:ext cx="5334000" cy="18589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Why do so few contests result in fighting?</a:t>
            </a:r>
          </a:p>
        </p:txBody>
      </p:sp>
      <p:pic>
        <p:nvPicPr>
          <p:cNvPr id="4098" name="Picture 2" descr="http://i240.photobucket.com/albums/ff115/dblbbldaryl/ATT0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426" y="1"/>
            <a:ext cx="5092574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outdooroddities.com/wp-content/uploads/2008/04/incredible_deer_story_two_whitetail_bucks_locked_horn_to_horn_001-lar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09998"/>
            <a:ext cx="4572000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farm9.staticflickr.com/8346/8167123631_ff23fc26ea_z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28" r="25000" b="13244"/>
          <a:stretch/>
        </p:blipFill>
        <p:spPr bwMode="auto">
          <a:xfrm>
            <a:off x="228600" y="2819400"/>
            <a:ext cx="5334000" cy="39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38400" y="2308412"/>
            <a:ext cx="2743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https://www.youtube.com/watch?v=_HwR-eFA9sY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228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91626"/>
            <a:ext cx="6096000" cy="838200"/>
          </a:xfrm>
        </p:spPr>
        <p:txBody>
          <a:bodyPr anchor="ctr">
            <a:no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</a:rPr>
              <a:t>Game Theory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42"/>
          <a:stretch/>
        </p:blipFill>
        <p:spPr bwMode="auto">
          <a:xfrm rot="5400000">
            <a:off x="8217350" y="532201"/>
            <a:ext cx="4520299" cy="3429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http://2.bp.blogspot.com/_Zxv34_EkEbY/TTOfYAZ4gBI/AAAAAAAAC1U/7-zEiXyxE98/s1600/Wienerschnitzel%2BChili%2BCheese%2BBurge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3" r="13650"/>
          <a:stretch/>
        </p:blipFill>
        <p:spPr bwMode="auto">
          <a:xfrm>
            <a:off x="1524001" y="921805"/>
            <a:ext cx="2719137" cy="24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-cdn.tripadvisor.com/media/photo-s/02/15/67/a5/fancy-dinner-at-the-brasserie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8" r="10261"/>
          <a:stretch/>
        </p:blipFill>
        <p:spPr bwMode="auto">
          <a:xfrm>
            <a:off x="4243138" y="921804"/>
            <a:ext cx="2979735" cy="243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2A3760D5-C1D4-4A76-9D05-C55DB33573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5" r="4866"/>
          <a:stretch/>
        </p:blipFill>
        <p:spPr bwMode="auto">
          <a:xfrm>
            <a:off x="148390" y="3418804"/>
            <a:ext cx="4094748" cy="3439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A person giving a present to a child&#10;&#10;Description automatically generated">
            <a:extLst>
              <a:ext uri="{FF2B5EF4-FFF2-40B4-BE49-F238E27FC236}">
                <a16:creationId xmlns:a16="http://schemas.microsoft.com/office/drawing/2014/main" id="{18E60BF9-93E3-4CEA-0A9D-8724DD5F5F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456486"/>
            <a:ext cx="51054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2115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450" y="304800"/>
            <a:ext cx="5727826" cy="18589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Why do so few contests result in fighting?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24582" y="1675718"/>
            <a:ext cx="2187808" cy="3408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647267" y="3812537"/>
            <a:ext cx="2401164" cy="3467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24598" y="-1234279"/>
            <a:ext cx="3139289" cy="5727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://thestickytongue.org/wp-content/uploads/2010/12/cinereu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098" y="2633254"/>
            <a:ext cx="5181601" cy="412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15400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1" y="228600"/>
            <a:ext cx="4788933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War of Attrition</a:t>
            </a:r>
          </a:p>
        </p:txBody>
      </p:sp>
      <p:pic>
        <p:nvPicPr>
          <p:cNvPr id="1026" name="Picture 2" descr="war of attritio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8" b="12099"/>
          <a:stretch/>
        </p:blipFill>
        <p:spPr bwMode="auto">
          <a:xfrm>
            <a:off x="4986226" y="2743200"/>
            <a:ext cx="5681774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784684" y="1403276"/>
            <a:ext cx="3320716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Prediction: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–"/>
            </a:pPr>
            <a:r>
              <a:rPr lang="en-US" dirty="0">
                <a:latin typeface="Arial" pitchFamily="34" charset="0"/>
                <a:cs typeface="Arial" pitchFamily="34" charset="0"/>
              </a:rPr>
              <a:t>In symmetrical contest with mixed ESS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–"/>
            </a:pPr>
            <a:r>
              <a:rPr lang="en-US" dirty="0">
                <a:latin typeface="Arial" pitchFamily="34" charset="0"/>
                <a:cs typeface="Arial" pitchFamily="34" charset="0"/>
              </a:rPr>
              <a:t>If cost is a function of time</a:t>
            </a:r>
          </a:p>
          <a:p>
            <a:pPr marL="742950" lvl="1" indent="-285750">
              <a:spcAft>
                <a:spcPts val="600"/>
              </a:spcAft>
              <a:buFont typeface="Arial" pitchFamily="34" charset="0"/>
              <a:buChar char="–"/>
            </a:pPr>
            <a:r>
              <a:rPr lang="en-US" dirty="0">
                <a:latin typeface="Arial" pitchFamily="34" charset="0"/>
                <a:cs typeface="Arial" pitchFamily="34" charset="0"/>
              </a:rPr>
              <a:t>Duration of contest is negative exponential</a:t>
            </a:r>
          </a:p>
        </p:txBody>
      </p:sp>
    </p:spTree>
    <p:extLst>
      <p:ext uri="{BB962C8B-B14F-4D97-AF65-F5344CB8AC3E}">
        <p14:creationId xmlns:p14="http://schemas.microsoft.com/office/powerpoint/2010/main" val="1833461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1" y="202611"/>
            <a:ext cx="4788933" cy="762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War of Attrition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276600"/>
            <a:ext cx="4775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-10765"/>
            <a:ext cx="4038600" cy="302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1" y="1371601"/>
            <a:ext cx="449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Provides null test of war of attrition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All individuals must have equal payoff regardless of time invested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86600" y="4114801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long should a male stay at a cow patty?</a:t>
            </a:r>
          </a:p>
        </p:txBody>
      </p:sp>
    </p:spTree>
    <p:extLst>
      <p:ext uri="{BB962C8B-B14F-4D97-AF65-F5344CB8AC3E}">
        <p14:creationId xmlns:p14="http://schemas.microsoft.com/office/powerpoint/2010/main" val="396604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53410" y="1019636"/>
            <a:ext cx="3703447" cy="7620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War of Attrition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703551" y="4549"/>
            <a:ext cx="4097929" cy="3392460"/>
            <a:chOff x="4892260" y="381001"/>
            <a:chExt cx="3754863" cy="2992823"/>
          </a:xfrm>
        </p:grpSpPr>
        <p:pic>
          <p:nvPicPr>
            <p:cNvPr id="5125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9" b="5478"/>
            <a:stretch/>
          </p:blipFill>
          <p:spPr bwMode="auto">
            <a:xfrm>
              <a:off x="5246132" y="381001"/>
              <a:ext cx="3400991" cy="27279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650840" y="3048000"/>
              <a:ext cx="2751952" cy="3258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Time Since Cowpat Laid (min)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16200000">
              <a:off x="4245351" y="1575775"/>
              <a:ext cx="1632231" cy="3384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Number of Males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268744" y="3804795"/>
            <a:ext cx="4295842" cy="2917487"/>
            <a:chOff x="4889860" y="3886201"/>
            <a:chExt cx="3992035" cy="2543449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42" t="4115" b="5961"/>
            <a:stretch/>
          </p:blipFill>
          <p:spPr bwMode="auto">
            <a:xfrm>
              <a:off x="5171739" y="3886201"/>
              <a:ext cx="3710156" cy="2252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 rot="16200000">
              <a:off x="4109860" y="4915582"/>
              <a:ext cx="1903212" cy="34321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Male Mating Success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47298" y="6107668"/>
              <a:ext cx="2172785" cy="3219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0000"/>
                  </a:solidFill>
                </a:rPr>
                <a:t>Time On Cowpat (min)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0225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95250"/>
            <a:ext cx="5000625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250" y="504825"/>
            <a:ext cx="6667500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504826"/>
            <a:ext cx="7797799" cy="5848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667" y="381000"/>
            <a:ext cx="8466666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95250"/>
            <a:ext cx="4991100" cy="666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24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228600"/>
            <a:ext cx="7772400" cy="7921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Applied to Evolutionary Biology</a:t>
            </a:r>
          </a:p>
        </p:txBody>
      </p:sp>
      <p:sp>
        <p:nvSpPr>
          <p:cNvPr id="6" name="Content Placeholder 3"/>
          <p:cNvSpPr>
            <a:spLocks noGrp="1"/>
          </p:cNvSpPr>
          <p:nvPr>
            <p:ph idx="1"/>
          </p:nvPr>
        </p:nvSpPr>
        <p:spPr>
          <a:xfrm>
            <a:off x="914400" y="1295400"/>
            <a:ext cx="10972800" cy="4343400"/>
          </a:xfrm>
        </p:spPr>
        <p:txBody>
          <a:bodyPr>
            <a:normAutofit/>
          </a:bodyPr>
          <a:lstStyle/>
          <a:p>
            <a:r>
              <a:rPr lang="en-US" sz="2400" dirty="0"/>
              <a:t>Provide hypotheses and predict how/why animals behave</a:t>
            </a:r>
          </a:p>
          <a:p>
            <a:r>
              <a:rPr lang="en-US" sz="2400" dirty="0"/>
              <a:t>Analyze costs and benefits of “decisions”</a:t>
            </a:r>
          </a:p>
          <a:p>
            <a:pPr lvl="1"/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Why can we predict behavior?  What are animals trying to do?</a:t>
            </a:r>
          </a:p>
          <a:p>
            <a:r>
              <a:rPr lang="en-US" sz="2400" dirty="0"/>
              <a:t>Animals are not “conscious” beings –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who makes the decisions?</a:t>
            </a:r>
          </a:p>
          <a:p>
            <a:r>
              <a:rPr lang="en-US" sz="2400" dirty="0"/>
              <a:t>Very successful in biology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334352"/>
            <a:ext cx="4419600" cy="353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733800"/>
            <a:ext cx="3962400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867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28600"/>
            <a:ext cx="5257800" cy="914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Two Types of Models</a:t>
            </a:r>
          </a:p>
        </p:txBody>
      </p:sp>
      <p:pic>
        <p:nvPicPr>
          <p:cNvPr id="3" name="Picture 2" descr="http://www.jjphoto.dk/photo_archive/reptile25_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381" y="3596069"/>
            <a:ext cx="5669238" cy="313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dn.cutestpaw.com/wp-content/uploads/2012/07/l-Foraging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5257800" cy="433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77000" y="1371600"/>
            <a:ext cx="4876800" cy="1631216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itchFamily="34" charset="0"/>
                <a:cs typeface="Arial" pitchFamily="34" charset="0"/>
              </a:rPr>
              <a:t>“Words such as decision, choice, or strategy are not intended to imply that animals consciously evaluate the costs and benefits of their hypothetical options…”  Rubenstein</a:t>
            </a:r>
          </a:p>
        </p:txBody>
      </p:sp>
    </p:spTree>
    <p:extLst>
      <p:ext uri="{BB962C8B-B14F-4D97-AF65-F5344CB8AC3E}">
        <p14:creationId xmlns:p14="http://schemas.microsoft.com/office/powerpoint/2010/main" val="3169023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101976"/>
            <a:ext cx="4419600" cy="272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28601"/>
            <a:ext cx="6858000" cy="966537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Aggressive Encounter Between Two Individuals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5036767"/>
            <a:ext cx="46795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Arial" pitchFamily="34" charset="0"/>
                <a:cs typeface="Arial" pitchFamily="34" charset="0"/>
              </a:rPr>
              <a:t>NOT like playing game for resources - 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Evolutionary game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90600" y="1359569"/>
            <a:ext cx="935017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Each player has range of choices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Costs and benefits associated with each choice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Game theory estimates the average “payoff”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Some terms: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Invasion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– new strategy introduced and behavior increases in the population b/c better payoff (fitness)</a:t>
            </a:r>
          </a:p>
          <a:p>
            <a:pPr marL="800100" lvl="1" indent="-342900">
              <a:buFont typeface="Arial" panose="020B0604020202020204" pitchFamily="34" charset="0"/>
              <a:buChar char="–"/>
            </a:pPr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Evolutionary Stable Strategy (ESS)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– strategy outcompetes others and can not be “invaded” by existing strategies</a:t>
            </a:r>
          </a:p>
        </p:txBody>
      </p:sp>
    </p:spTree>
    <p:extLst>
      <p:ext uri="{BB962C8B-B14F-4D97-AF65-F5344CB8AC3E}">
        <p14:creationId xmlns:p14="http://schemas.microsoft.com/office/powerpoint/2010/main" val="560188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77724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Simple game:</a:t>
            </a:r>
          </a:p>
        </p:txBody>
      </p:sp>
      <p:pic>
        <p:nvPicPr>
          <p:cNvPr id="9" name="Picture 2" descr="http://media.smashingmagazine.com/cdn_smash/wp-content/uploads/2010/10/eagl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341946"/>
            <a:ext cx="5257800" cy="338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18692" y="4763870"/>
            <a:ext cx="1105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Costs?</a:t>
            </a:r>
          </a:p>
          <a:p>
            <a:pPr algn="ctr"/>
            <a:r>
              <a:rPr lang="en-US" dirty="0"/>
              <a:t>Benefits?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88691" y="4763869"/>
            <a:ext cx="1105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Costs?</a:t>
            </a:r>
          </a:p>
          <a:p>
            <a:pPr algn="ctr"/>
            <a:r>
              <a:rPr lang="en-US" dirty="0"/>
              <a:t>Benefits?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6" b="14839"/>
          <a:stretch/>
        </p:blipFill>
        <p:spPr bwMode="auto">
          <a:xfrm>
            <a:off x="5723400" y="5916092"/>
            <a:ext cx="906001" cy="40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1" y="1294141"/>
            <a:ext cx="7371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Who has the advantage?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05001" y="2290051"/>
            <a:ext cx="6990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What’s advantage to being dove?</a:t>
            </a:r>
          </a:p>
        </p:txBody>
      </p:sp>
    </p:spTree>
    <p:extLst>
      <p:ext uri="{BB962C8B-B14F-4D97-AF65-F5344CB8AC3E}">
        <p14:creationId xmlns:p14="http://schemas.microsoft.com/office/powerpoint/2010/main" val="4028485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95600" y="228600"/>
            <a:ext cx="6477000" cy="11430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Payoff Matrix:               Hawk-Dove Game</a:t>
            </a:r>
          </a:p>
        </p:txBody>
      </p:sp>
    </p:spTree>
    <p:extLst>
      <p:ext uri="{BB962C8B-B14F-4D97-AF65-F5344CB8AC3E}">
        <p14:creationId xmlns:p14="http://schemas.microsoft.com/office/powerpoint/2010/main" val="34935978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1847850" y="990600"/>
            <a:ext cx="8724900" cy="10668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Four potential interactions</a:t>
            </a:r>
          </a:p>
          <a:p>
            <a:r>
              <a:rPr lang="en-US" dirty="0"/>
              <a:t>What does each player get out of the interaction?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138541"/>
              </p:ext>
            </p:extLst>
          </p:nvPr>
        </p:nvGraphicFramePr>
        <p:xfrm>
          <a:off x="2667000" y="2362200"/>
          <a:ext cx="6934200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1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2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 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 Hawk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Dove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 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 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224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 Dove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400" u="none" strike="noStrike" dirty="0">
                          <a:effectLst/>
                        </a:rPr>
                        <a:t> </a:t>
                      </a:r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4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1026" name="Picture 2" descr="http://homepage.mac.com/wildlifeweb/bird/ferruginous_hawk/ferruginous_hawk_01t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860800"/>
            <a:ext cx="1981200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homepage.mac.com/wildlifeweb/bird/ferruginous_hawk/ferruginous_hawk_01t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63132"/>
            <a:ext cx="1905000" cy="127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clydewoman.files.wordpress.com/2011/05/dove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9"/>
          <a:stretch/>
        </p:blipFill>
        <p:spPr bwMode="auto">
          <a:xfrm>
            <a:off x="2895600" y="5257800"/>
            <a:ext cx="1981200" cy="131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clydewoman.files.wordpress.com/2011/05/dove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459"/>
          <a:stretch/>
        </p:blipFill>
        <p:spPr bwMode="auto">
          <a:xfrm>
            <a:off x="7467600" y="2463133"/>
            <a:ext cx="1981200" cy="1290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010342"/>
      </p:ext>
    </p:extLst>
  </p:cSld>
  <p:clrMapOvr>
    <a:masterClrMapping/>
  </p:clrMapOvr>
</p:sld>
</file>

<file path=ppt/theme/theme1.xml><?xml version="1.0" encoding="utf-8"?>
<a:theme xmlns:a="http://schemas.openxmlformats.org/drawingml/2006/main" name="Teach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Teaching</Template>
  <TotalTime>21942</TotalTime>
  <Words>574</Words>
  <Application>Microsoft Office PowerPoint</Application>
  <PresentationFormat>Widescreen</PresentationFormat>
  <Paragraphs>110</Paragraphs>
  <Slides>23</Slides>
  <Notes>2</Notes>
  <HiddenSlides>5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Wingdings</vt:lpstr>
      <vt:lpstr>Teaching</vt:lpstr>
      <vt:lpstr>Game Theory</vt:lpstr>
      <vt:lpstr>Game Theory</vt:lpstr>
      <vt:lpstr>PowerPoint Presentation</vt:lpstr>
      <vt:lpstr>Applied to Evolutionary Biology</vt:lpstr>
      <vt:lpstr>Two Types of Models</vt:lpstr>
      <vt:lpstr>Aggressive Encounter Between Two Individuals</vt:lpstr>
      <vt:lpstr>Simple game:</vt:lpstr>
      <vt:lpstr>Payoff Matrix:               Hawk-Dove Game</vt:lpstr>
      <vt:lpstr>PowerPoint Presentation</vt:lpstr>
      <vt:lpstr>PowerPoint Presentation</vt:lpstr>
      <vt:lpstr>PowerPoint Presentation</vt:lpstr>
      <vt:lpstr>Homework – add cost for wasted time</vt:lpstr>
      <vt:lpstr>Mixed ESS</vt:lpstr>
      <vt:lpstr>Retaliator</vt:lpstr>
      <vt:lpstr>Bourgeois</vt:lpstr>
      <vt:lpstr>Applications of Game Theory</vt:lpstr>
      <vt:lpstr>Two Classes of Contests</vt:lpstr>
      <vt:lpstr>How do animals assess asymmetry?</vt:lpstr>
      <vt:lpstr>Why do so few contests result in fighting?</vt:lpstr>
      <vt:lpstr>Why do so few contests result in fighting?</vt:lpstr>
      <vt:lpstr>War of Attrition</vt:lpstr>
      <vt:lpstr>War of Attrition</vt:lpstr>
      <vt:lpstr>War of Attrition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gall</dc:creator>
  <cp:lastModifiedBy>Brian Gall</cp:lastModifiedBy>
  <cp:revision>423</cp:revision>
  <cp:lastPrinted>2011-10-31T15:44:44Z</cp:lastPrinted>
  <dcterms:created xsi:type="dcterms:W3CDTF">2011-05-05T14:51:28Z</dcterms:created>
  <dcterms:modified xsi:type="dcterms:W3CDTF">2024-11-08T15:53:49Z</dcterms:modified>
</cp:coreProperties>
</file>