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81" r:id="rId4"/>
    <p:sldId id="262" r:id="rId5"/>
    <p:sldId id="282" r:id="rId6"/>
    <p:sldId id="283" r:id="rId7"/>
    <p:sldId id="305" r:id="rId8"/>
    <p:sldId id="260" r:id="rId9"/>
    <p:sldId id="264" r:id="rId10"/>
    <p:sldId id="287" r:id="rId11"/>
    <p:sldId id="265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02" r:id="rId25"/>
    <p:sldId id="303" r:id="rId26"/>
    <p:sldId id="307" r:id="rId27"/>
    <p:sldId id="308" r:id="rId28"/>
    <p:sldId id="309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8236"/>
    <a:srgbClr val="30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836" autoAdjust="0"/>
  </p:normalViewPr>
  <p:slideViewPr>
    <p:cSldViewPr>
      <p:cViewPr varScale="1">
        <p:scale>
          <a:sx n="71" d="100"/>
          <a:sy n="71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5A8A-6E6A-4874-92CB-FBDC00550BD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8780-166E-4408-893C-E30D7D9B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ADC66-74BA-407D-8CDD-37F97D1DD71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B3DB-DA4D-44E0-8A44-2827C97A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Tool used to estimate the costs and benefits of a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Predict the “optimal” behavior under different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2077-020A-4582-9325-DC6D89C12BBE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DE7-F4EA-4166-9DBC-842B73CE0E09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FDA-6EE3-457E-B579-3C443123A643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42B9-245C-4EB3-A40E-17A22EFAD999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3C8-D3FE-4A41-9C0D-49B8D19FC32B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351D-2B02-4E14-B295-1D0C8AC7118A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F01D-D5ED-40AE-BA59-E56FEB378F6D}" type="datetime1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B7F-A17E-4570-A24D-82F8325A0AF9}" type="datetime1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CB50-E9D8-411D-9D87-666B0969F5D5}" type="datetime1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7AB1-8096-4C23-90D1-F689FAE7876B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958-6B12-4941-B04A-E671A83F2A08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6E3B-F630-43F6-979E-A12AB285E4AA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kJLHnYy_G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2"/>
            <a:ext cx="631386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598"/>
            <a:ext cx="8001000" cy="762002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Competition/Territoriality</a:t>
            </a:r>
          </a:p>
        </p:txBody>
      </p:sp>
    </p:spTree>
    <p:extLst>
      <p:ext uri="{BB962C8B-B14F-4D97-AF65-F5344CB8AC3E}">
        <p14:creationId xmlns:p14="http://schemas.microsoft.com/office/powerpoint/2010/main" val="150584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be territorial?</a:t>
            </a:r>
          </a:p>
        </p:txBody>
      </p:sp>
      <p:pic>
        <p:nvPicPr>
          <p:cNvPr id="7172" name="Picture 4" descr="http://cdn1.arkive.org/media/13/13031092-ECFB-46FB-9292-F77638488F4D/Presentation.Large/Peaks-of-Otter-salamander-on-rotting-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16769"/>
            <a:ext cx="4572000" cy="3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rm3.static.flickr.com/2075/2236584479_e3058c21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1116770"/>
            <a:ext cx="4803876" cy="30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tahwildlifephotos.com/Birds/Upland-game-birds/Sage-grouselek/274374674_o7Uzc-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/>
          <a:stretch/>
        </p:blipFill>
        <p:spPr bwMode="auto">
          <a:xfrm>
            <a:off x="6060844" y="4162426"/>
            <a:ext cx="4607157" cy="2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llaboutbirds.org/guide/PHOTO/LARGE/blue_jay_nestlings_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b="4549"/>
          <a:stretch/>
        </p:blipFill>
        <p:spPr bwMode="auto">
          <a:xfrm>
            <a:off x="1524001" y="4162426"/>
            <a:ext cx="4536843" cy="2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7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0" y="304800"/>
            <a:ext cx="8229598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09600" y="1354698"/>
            <a:ext cx="6858000" cy="1905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Why do some species exhibit territoriality, but others don’t?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i.e. what do we need for territoriality to evolve?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3384" y="5940021"/>
            <a:ext cx="18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9" y="1066800"/>
            <a:ext cx="3827341" cy="27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r="17623"/>
          <a:stretch/>
        </p:blipFill>
        <p:spPr bwMode="auto">
          <a:xfrm rot="5400000">
            <a:off x="8805940" y="3534989"/>
            <a:ext cx="2809717" cy="382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9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76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5448301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 1: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Territoriality is a type of 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5598" y="6324824"/>
            <a:ext cx="1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1028" name="Picture 4" descr="http://www.saburchill.com/IBbiology/images/140106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19050"/>
            <a:ext cx="3238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bc.co.uk/bitesize/standard/biology/images/growth_cur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83845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ezinemark.com/imagemanager2/files/30004252/2010/12/2010-12-31-12-02-38-4-a-flock-of-starlings-are-attacking-a-hungry-prairi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620"/>
          <a:stretch/>
        </p:blipFill>
        <p:spPr bwMode="auto">
          <a:xfrm>
            <a:off x="2667000" y="3902388"/>
            <a:ext cx="3657600" cy="29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0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76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8153401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 2: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Resource must be defended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Physically keep individuals from the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4647" y="6412468"/>
            <a:ext cx="1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2050" name="Picture 2" descr="http://www.historyonthenet.com/Lessons/attackdefendcastle/images/concen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24251"/>
            <a:ext cx="4263094" cy="28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aveladventures.org/continents/africa/images/cape-coast-castl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24250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3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76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8153401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 3: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Is the resource defendable?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4647" y="6412468"/>
            <a:ext cx="1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3074" name="Picture 2" descr="http://farm5.staticflickr.com/4066/4345888311_3730cdb4a1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 bwMode="auto">
          <a:xfrm>
            <a:off x="7848600" y="1"/>
            <a:ext cx="2819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2.staticflickr.com/1310/945061048_0b13db2f3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152776"/>
            <a:ext cx="5600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1v3RKsJd5E4/TJpyzTDAyeI/AAAAAAAAAiY/LKHMzHVKYGk/s1600/IMG_6310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8"/>
          <a:stretch/>
        </p:blipFill>
        <p:spPr bwMode="auto">
          <a:xfrm>
            <a:off x="6190652" y="3752850"/>
            <a:ext cx="4477349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76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5867401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 4: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Is the resource predictable?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4647" y="6412468"/>
            <a:ext cx="1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4100" name="Picture 4" descr="http://nextdoornature.files.wordpress.com/2012/05/rbw-at-feeder-by-ehpien-ccl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9645"/>
          <a:stretch/>
        </p:blipFill>
        <p:spPr bwMode="auto">
          <a:xfrm>
            <a:off x="7658100" y="-2"/>
            <a:ext cx="30099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.flickr.com/8149/7545786030_8cbbd1c1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 bwMode="auto">
          <a:xfrm>
            <a:off x="1524000" y="2717170"/>
            <a:ext cx="9144000" cy="41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76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5867401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 5: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Is intruder pressure too high?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9898" y="2347837"/>
            <a:ext cx="1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</p:spTree>
    <p:extLst>
      <p:ext uri="{BB962C8B-B14F-4D97-AF65-F5344CB8AC3E}">
        <p14:creationId xmlns:p14="http://schemas.microsoft.com/office/powerpoint/2010/main" val="41655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Evolution of Territoriality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828800" y="1219200"/>
            <a:ext cx="81534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 1: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Limiting resource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 2: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Behavior employed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 3: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Distribution of resources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 4: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Animal can predict presence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 5: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Pressure from competitors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3384" y="5940021"/>
            <a:ext cx="18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r="17623"/>
          <a:stretch/>
        </p:blipFill>
        <p:spPr bwMode="auto">
          <a:xfrm rot="5400000">
            <a:off x="7166298" y="3376352"/>
            <a:ext cx="296480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8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Flow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1" y="228600"/>
            <a:ext cx="18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Mathis et al. 1995</a:t>
            </a:r>
          </a:p>
        </p:txBody>
      </p:sp>
    </p:spTree>
    <p:extLst>
      <p:ext uri="{BB962C8B-B14F-4D97-AF65-F5344CB8AC3E}">
        <p14:creationId xmlns:p14="http://schemas.microsoft.com/office/powerpoint/2010/main" val="421905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Optimality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Critical tool in studying animal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Used to </a:t>
            </a:r>
            <a:r>
              <a:rPr lang="en-US" sz="3200" b="1" u="sng" dirty="0"/>
              <a:t>predict</a:t>
            </a:r>
            <a:r>
              <a:rPr lang="en-US" sz="3200" dirty="0"/>
              <a:t> optimal behavior under different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will cost and benefits lines look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If costs exceed benefits?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Where on the graph would you predict optimal behavior?</a:t>
            </a:r>
          </a:p>
        </p:txBody>
      </p:sp>
    </p:spTree>
    <p:extLst>
      <p:ext uri="{BB962C8B-B14F-4D97-AF65-F5344CB8AC3E}">
        <p14:creationId xmlns:p14="http://schemas.microsoft.com/office/powerpoint/2010/main" val="42840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1125200" cy="2209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Within a population, animals can be observed to space themselves in a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clump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uniformly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spaced, or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randomly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2A9B6-0EB4-47EE-AA09-F893C647B706}"/>
              </a:ext>
            </a:extLst>
          </p:cNvPr>
          <p:cNvSpPr txBox="1"/>
          <p:nvPr/>
        </p:nvSpPr>
        <p:spPr>
          <a:xfrm>
            <a:off x="1600200" y="5791200"/>
            <a:ext cx="1021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conditions cause those patterns?</a:t>
            </a:r>
            <a:endParaRPr lang="en-US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E1A134-8E9D-49AB-BBB7-0E3FED379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0"/>
          <a:stretch/>
        </p:blipFill>
        <p:spPr bwMode="auto">
          <a:xfrm>
            <a:off x="374177" y="2495457"/>
            <a:ext cx="3179167" cy="283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1CEEFE-B866-43FF-A6BB-F894E8FA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2"/>
          <a:stretch/>
        </p:blipFill>
        <p:spPr bwMode="auto">
          <a:xfrm>
            <a:off x="4011208" y="2495457"/>
            <a:ext cx="3179167" cy="28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E83C5CA-C299-4803-B173-065EDAD1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32" y="2341757"/>
            <a:ext cx="4436449" cy="29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9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Big of a Territory?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018"/>
            <a:ext cx="9982200" cy="523478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Let’s use optimality modeling to understand how territory size will change based on the following factors: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Quality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Body size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Intruder pressure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Number of defenders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Think about each scenario and determine whether cost or benefit curve will change (typically not both)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Change the curve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Estimate new territory size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 territory size go up or down?</a:t>
            </a:r>
          </a:p>
        </p:txBody>
      </p:sp>
    </p:spTree>
    <p:extLst>
      <p:ext uri="{BB962C8B-B14F-4D97-AF65-F5344CB8AC3E}">
        <p14:creationId xmlns:p14="http://schemas.microsoft.com/office/powerpoint/2010/main" val="91290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826" y="234866"/>
            <a:ext cx="8001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Big of a Territory?</a:t>
            </a:r>
          </a:p>
        </p:txBody>
      </p:sp>
      <p:pic>
        <p:nvPicPr>
          <p:cNvPr id="1026" name="Picture 2" descr="http://www.redorbit.com/media/uploads/2004/10/42_a25de8361871b1b6334c07f75235b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033" y="2719829"/>
            <a:ext cx="2490537" cy="1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eatcatsoftheworld.files.wordpress.com/2012/04/beautiful-bob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861" y="4718136"/>
            <a:ext cx="1924709" cy="20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ulodge.com/storage/mountainlion_river.jpg?__SQUARESPACE_CACHEVERSION=13418114588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/>
          <a:stretch/>
        </p:blipFill>
        <p:spPr bwMode="auto">
          <a:xfrm>
            <a:off x="7219716" y="4718136"/>
            <a:ext cx="3000218" cy="20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3259" y="4718136"/>
            <a:ext cx="4641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Domestic cat – 5 to 1000 acres</a:t>
            </a:r>
          </a:p>
          <a:p>
            <a:r>
              <a:rPr lang="en-US" sz="2800" dirty="0"/>
              <a:t>Bobcat – 6400 acres</a:t>
            </a:r>
          </a:p>
          <a:p>
            <a:r>
              <a:rPr lang="en-US" sz="2800" dirty="0"/>
              <a:t>Cougar – 64000 acres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6" y="1122396"/>
            <a:ext cx="3888610" cy="27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upload.wikimedia.org/wikipedia/commons/1/18/Fire_ants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5"/>
          <a:stretch/>
        </p:blipFill>
        <p:spPr bwMode="auto">
          <a:xfrm>
            <a:off x="387122" y="1066801"/>
            <a:ext cx="27163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5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.arkive.org/media/8B/8BCC4B9E-E439-4135-B439-80F54EDE75D8/Presentation.Large/Giant-kangaroo-rat-outside-burr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3632" r="8421" b="18033"/>
          <a:stretch/>
        </p:blipFill>
        <p:spPr bwMode="auto">
          <a:xfrm>
            <a:off x="6724074" y="3615155"/>
            <a:ext cx="4036578" cy="32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8674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How Big of a Territory?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3733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Effect of foraging constraints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1238" y="3067871"/>
            <a:ext cx="3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http://www.youtube.com/watch?v=wkJLHnYy_G0</a:t>
            </a:r>
            <a:r>
              <a:rPr lang="en-US" sz="1400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0053"/>
            <a:ext cx="3176337" cy="27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jsricecologywiki.wikispaces.com/file/view/Northern_Harrier.jpg/147684469/Northern_Harri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25378" b="2657"/>
          <a:stretch/>
        </p:blipFill>
        <p:spPr bwMode="auto">
          <a:xfrm>
            <a:off x="2590800" y="2590800"/>
            <a:ext cx="3352800" cy="39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2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Big of a Territory?</a:t>
            </a:r>
          </a:p>
        </p:txBody>
      </p:sp>
      <p:pic>
        <p:nvPicPr>
          <p:cNvPr id="3074" name="Picture 2" descr="A beaugregory damselfish, Stegastes leucostictus, defending an artificial territory from an intruder male in a bottl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750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229" y="396240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What will happen to territory size if intruders cost the owner a lot of time/E to defend?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371601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What will happen to territory size if intruders are eating all the recourses?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Big of a Territory?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71628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Effect of number of defenders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would you expect an increasing number of defenders to impact territory size?</a:t>
            </a:r>
          </a:p>
        </p:txBody>
      </p:sp>
    </p:spTree>
    <p:extLst>
      <p:ext uri="{BB962C8B-B14F-4D97-AF65-F5344CB8AC3E}">
        <p14:creationId xmlns:p14="http://schemas.microsoft.com/office/powerpoint/2010/main" val="380895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can animals reduce the cost of defense?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00201"/>
            <a:ext cx="1021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Do this by developing a ZSP!</a:t>
            </a:r>
          </a:p>
          <a:p>
            <a:pPr marL="1028700" lvl="1" indent="-571500">
              <a:buFont typeface="Calibri" panose="020F0502020204030204" pitchFamily="34" charset="0"/>
              <a:buChar char="–"/>
            </a:pPr>
            <a:r>
              <a:rPr lang="en-US" sz="3200" dirty="0"/>
              <a:t>During class → Zombie outbreak on campus</a:t>
            </a:r>
          </a:p>
          <a:p>
            <a:pPr marL="1028700" lvl="1" indent="-571500">
              <a:buFont typeface="Calibri" panose="020F0502020204030204" pitchFamily="34" charset="0"/>
              <a:buChar char="–"/>
            </a:pPr>
            <a:r>
              <a:rPr lang="en-US" sz="3200" dirty="0"/>
              <a:t>Within 48 </a:t>
            </a:r>
            <a:r>
              <a:rPr lang="en-US" sz="3200" dirty="0" err="1"/>
              <a:t>hrs</a:t>
            </a:r>
            <a:r>
              <a:rPr lang="en-US" sz="3200" dirty="0"/>
              <a:t>, outbreak is global</a:t>
            </a:r>
          </a:p>
          <a:p>
            <a:pPr marL="1028700" lvl="1" indent="-571500">
              <a:buFont typeface="Calibri" panose="020F0502020204030204" pitchFamily="34" charset="0"/>
              <a:buChar char="–"/>
            </a:pPr>
            <a:r>
              <a:rPr lang="en-US" sz="3200" dirty="0"/>
              <a:t>Where are you going to go? How will you survive?</a:t>
            </a:r>
          </a:p>
          <a:p>
            <a:pPr marL="1028700" lvl="1" indent="-571500">
              <a:buFont typeface="Calibri" panose="020F0502020204030204" pitchFamily="34" charset="0"/>
              <a:buChar char="–"/>
            </a:pPr>
            <a:r>
              <a:rPr lang="en-US" sz="3200" dirty="0"/>
              <a:t>Want you to develop a plan to survive both short and long term</a:t>
            </a:r>
          </a:p>
          <a:p>
            <a:pPr marL="1028700" lvl="1" indent="-571500">
              <a:buFont typeface="Calibri" panose="020F0502020204030204" pitchFamily="34" charset="0"/>
              <a:buChar char="–"/>
            </a:pPr>
            <a:r>
              <a:rPr lang="en-US" sz="3200" dirty="0"/>
              <a:t>Can’t be a drifter, goal is to develop your own zombie survival territory</a:t>
            </a:r>
          </a:p>
        </p:txBody>
      </p:sp>
    </p:spTree>
    <p:extLst>
      <p:ext uri="{BB962C8B-B14F-4D97-AF65-F5344CB8AC3E}">
        <p14:creationId xmlns:p14="http://schemas.microsoft.com/office/powerpoint/2010/main" val="2127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10" y="193436"/>
            <a:ext cx="6070689" cy="17877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can animals reduce the cost of defense? – first thing you did?</a:t>
            </a:r>
          </a:p>
        </p:txBody>
      </p:sp>
      <p:pic>
        <p:nvPicPr>
          <p:cNvPr id="5122" name="Picture 2" descr="http://www.danpontefract.com/images/wol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"/>
          <a:stretch/>
        </p:blipFill>
        <p:spPr bwMode="auto">
          <a:xfrm>
            <a:off x="195640" y="2286000"/>
            <a:ext cx="5717458" cy="38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ADCA4-8333-425F-B484-3AA824F71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04" y="0"/>
            <a:ext cx="5087596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CCC1F-543D-4F25-8667-27F48DAB3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6008"/>
          <a:stretch/>
        </p:blipFill>
        <p:spPr>
          <a:xfrm>
            <a:off x="6096000" y="3429000"/>
            <a:ext cx="4560136" cy="3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80" y="76200"/>
            <a:ext cx="688032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can animals reduce the cost of defense? – location?</a:t>
            </a:r>
          </a:p>
        </p:txBody>
      </p:sp>
      <p:pic>
        <p:nvPicPr>
          <p:cNvPr id="7" name="Picture 4" descr="http://www.planetware.com/i/photo/hohensalzburg-fortress-salzburg-a630.jpg">
            <a:extLst>
              <a:ext uri="{FF2B5EF4-FFF2-40B4-BE49-F238E27FC236}">
                <a16:creationId xmlns:a16="http://schemas.microsoft.com/office/drawing/2014/main" id="{C8A94144-EC18-4474-A68C-756F357ED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b="22505"/>
          <a:stretch/>
        </p:blipFill>
        <p:spPr bwMode="auto">
          <a:xfrm>
            <a:off x="6749133" y="3711388"/>
            <a:ext cx="5353037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s.123rf.com/400wm/400/400/icefront/icefront0708/icefront070800035/1481107-st-nicholas-fortress-rhodes-rhodes-greece.jpg">
            <a:extLst>
              <a:ext uri="{FF2B5EF4-FFF2-40B4-BE49-F238E27FC236}">
                <a16:creationId xmlns:a16="http://schemas.microsoft.com/office/drawing/2014/main" id="{E3E5B216-0551-42A9-AF3E-E6A2192E8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" b="10256"/>
          <a:stretch/>
        </p:blipFill>
        <p:spPr bwMode="auto">
          <a:xfrm>
            <a:off x="7521479" y="762000"/>
            <a:ext cx="4464241" cy="28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73E75-D7C0-4630-976D-79CD5EEFA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" y="1600200"/>
            <a:ext cx="4088636" cy="2743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9DB74-E26B-4459-BF3D-75432429B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8" y="4255980"/>
            <a:ext cx="4310733" cy="25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82" y="76200"/>
            <a:ext cx="700912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can animals reduce the cost of defense?</a:t>
            </a:r>
          </a:p>
        </p:txBody>
      </p:sp>
      <p:pic>
        <p:nvPicPr>
          <p:cNvPr id="3" name="Picture 2" descr="http://www.enchantedlearning.com/usa/rivers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2822"/>
            <a:ext cx="7848601" cy="51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B4727-DE82-4B30-B923-70986FB9E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/>
        </p:blipFill>
        <p:spPr>
          <a:xfrm>
            <a:off x="35859" y="31376"/>
            <a:ext cx="4307541" cy="3430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9C0E8-4B29-8C47-D7CA-8D81EC67C9B5}"/>
              </a:ext>
            </a:extLst>
          </p:cNvPr>
          <p:cNvSpPr txBox="1"/>
          <p:nvPr/>
        </p:nvSpPr>
        <p:spPr>
          <a:xfrm>
            <a:off x="609601" y="4343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How many states use rivers as part of their border?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D4EDB-15EF-8225-4BF9-68815C253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609508"/>
            <a:ext cx="354208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99822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Reducing the Costs of Defense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 b="5089"/>
          <a:stretch/>
        </p:blipFill>
        <p:spPr bwMode="auto">
          <a:xfrm rot="10800000">
            <a:off x="877814" y="1981199"/>
            <a:ext cx="4379986" cy="43706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 descr="http://www.southwoodgardencenter.com/wp-content/uploads/2012/08/Cicada-Killer-wasp-with-cic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399" y="1828800"/>
            <a:ext cx="566964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" b="4826"/>
          <a:stretch/>
        </p:blipFill>
        <p:spPr bwMode="auto">
          <a:xfrm rot="10800000">
            <a:off x="900334" y="1968155"/>
            <a:ext cx="4357466" cy="43836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1" y="6519446"/>
            <a:ext cx="337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Eason et al. 1999. Animal Behavior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" b="5046"/>
          <a:stretch/>
        </p:blipFill>
        <p:spPr bwMode="auto">
          <a:xfrm rot="10800000">
            <a:off x="877812" y="1940157"/>
            <a:ext cx="4379987" cy="44026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221014"/>
            <a:ext cx="3886200" cy="83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 Spacing Patterns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/>
        </p:blipFill>
        <p:spPr bwMode="auto">
          <a:xfrm rot="60000">
            <a:off x="4086341" y="72234"/>
            <a:ext cx="7915417" cy="561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naturalhistoryofnorthernindiana.wikispaces.com/file/view/fw-red-backed-salamander-1202424_31888_600x450.jpg/353328526/fw-red-backed-salamander-1202424_31888_600x4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8985" b="7707"/>
          <a:stretch/>
        </p:blipFill>
        <p:spPr bwMode="auto">
          <a:xfrm>
            <a:off x="1181101" y="1276638"/>
            <a:ext cx="2971800" cy="18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" y="2939958"/>
            <a:ext cx="4351511" cy="36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812" y="6405495"/>
            <a:ext cx="61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if we look at smaller spatial scales?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8428" y="5528264"/>
            <a:ext cx="419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pattern would this be?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3FBAE-A946-4EE8-B132-676CF54C0C23}"/>
              </a:ext>
            </a:extLst>
          </p:cNvPr>
          <p:cNvSpPr txBox="1"/>
          <p:nvPr/>
        </p:nvSpPr>
        <p:spPr>
          <a:xfrm>
            <a:off x="4482353" y="5977247"/>
            <a:ext cx="1080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8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775"/>
            <a:ext cx="10744199" cy="101542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Habitats are variable.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When an animal chooses, must contend with variability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96" y="1219200"/>
            <a:ext cx="861160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9784" y="4561582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What conditions effect habitat quality?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396" y="5638801"/>
            <a:ext cx="853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What would you do if you were an animal and had to find a new place to live?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858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Choosing the Best Habitat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2954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you are the initial animal, where would you go?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happens as more animals move into that good habitat?</a:t>
            </a:r>
          </a:p>
        </p:txBody>
      </p:sp>
    </p:spTree>
    <p:extLst>
      <p:ext uri="{BB962C8B-B14F-4D97-AF65-F5344CB8AC3E}">
        <p14:creationId xmlns:p14="http://schemas.microsoft.com/office/powerpoint/2010/main" val="26702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 b="14898"/>
          <a:stretch/>
        </p:blipFill>
        <p:spPr bwMode="auto">
          <a:xfrm>
            <a:off x="381000" y="2700057"/>
            <a:ext cx="6101471" cy="404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533" y="304800"/>
            <a:ext cx="457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of Ideal Free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240179"/>
            <a:ext cx="17620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Pigeons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8825" y="3748337"/>
            <a:ext cx="1947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Pigeons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829300" y="3657600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096000" y="5486401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s3.amazonaws.com/bandw-gallery/large/30006/Pigeon_Lady.jpg?13307430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27" y="13446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91666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Baum and Kraft, 1998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E69DC-747E-46BC-AAB4-BC77BA1EED4E}"/>
              </a:ext>
            </a:extLst>
          </p:cNvPr>
          <p:cNvSpPr txBox="1"/>
          <p:nvPr/>
        </p:nvSpPr>
        <p:spPr>
          <a:xfrm>
            <a:off x="8847766" y="4240780"/>
            <a:ext cx="3329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this assumes individuals are </a:t>
            </a:r>
            <a:r>
              <a:rPr lang="en-US" sz="3200" dirty="0" err="1"/>
              <a:t>competively</a:t>
            </a:r>
            <a:r>
              <a:rPr lang="en-US" sz="3200" dirty="0"/>
              <a:t> equal –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Likely?</a:t>
            </a:r>
          </a:p>
        </p:txBody>
      </p:sp>
    </p:spTree>
    <p:extLst>
      <p:ext uri="{BB962C8B-B14F-4D97-AF65-F5344CB8AC3E}">
        <p14:creationId xmlns:p14="http://schemas.microsoft.com/office/powerpoint/2010/main" val="34594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31"/>
            <a:ext cx="10820400" cy="14029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Competition is a major factor effecting where organisms choose to live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92574"/>
            <a:ext cx="4220765" cy="276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2573"/>
            <a:ext cx="4383246" cy="29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78" y="3912792"/>
            <a:ext cx="3676538" cy="28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729" y="5020779"/>
            <a:ext cx="727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What are the fitness consequences for each player that competes?</a:t>
            </a:r>
          </a:p>
        </p:txBody>
      </p:sp>
    </p:spTree>
    <p:extLst>
      <p:ext uri="{BB962C8B-B14F-4D97-AF65-F5344CB8AC3E}">
        <p14:creationId xmlns:p14="http://schemas.microsoft.com/office/powerpoint/2010/main" val="10685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419100"/>
            <a:ext cx="8991600" cy="769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977C8-6E4D-4AFB-ADDF-D115CC997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3377" b="17268"/>
          <a:stretch/>
        </p:blipFill>
        <p:spPr>
          <a:xfrm>
            <a:off x="7450816" y="3886200"/>
            <a:ext cx="4745665" cy="297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7DEA7-FDFF-DCB4-5A12-3C8E87FF3FEE}"/>
              </a:ext>
            </a:extLst>
          </p:cNvPr>
          <p:cNvSpPr txBox="1"/>
          <p:nvPr/>
        </p:nvSpPr>
        <p:spPr>
          <a:xfrm>
            <a:off x="8001000" y="1041053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After evaluating quality, most animals will “settle” somewhere</a:t>
            </a:r>
          </a:p>
        </p:txBody>
      </p:sp>
    </p:spTree>
    <p:extLst>
      <p:ext uri="{BB962C8B-B14F-4D97-AF65-F5344CB8AC3E}">
        <p14:creationId xmlns:p14="http://schemas.microsoft.com/office/powerpoint/2010/main" val="256906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35" y="3657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4"/>
          <a:stretch/>
        </p:blipFill>
        <p:spPr bwMode="auto">
          <a:xfrm>
            <a:off x="7915834" y="-133646"/>
            <a:ext cx="4267200" cy="37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60" y="1895624"/>
            <a:ext cx="7546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Let’s determine some 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properties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of territories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Zombie apocalypse happened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of you work in teams to defend yourself (where? how?) - DETAIL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you are not yet zombified – how would you recognize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853F4-5752-467D-BF64-ACE1A9D6A9C5}"/>
              </a:ext>
            </a:extLst>
          </p:cNvPr>
          <p:cNvSpPr txBox="1"/>
          <p:nvPr/>
        </p:nvSpPr>
        <p:spPr>
          <a:xfrm>
            <a:off x="618564" y="381000"/>
            <a:ext cx="6620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Home range ≠ territory</a:t>
            </a:r>
          </a:p>
        </p:txBody>
      </p:sp>
    </p:spTree>
    <p:extLst>
      <p:ext uri="{BB962C8B-B14F-4D97-AF65-F5344CB8AC3E}">
        <p14:creationId xmlns:p14="http://schemas.microsoft.com/office/powerpoint/2010/main" val="32873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22193</TotalTime>
  <Words>754</Words>
  <Application>Microsoft Office PowerPoint</Application>
  <PresentationFormat>Widescreen</PresentationFormat>
  <Paragraphs>120</Paragraphs>
  <Slides>29</Slides>
  <Notes>6</Notes>
  <HiddenSlides>12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Competition/Territoriality</vt:lpstr>
      <vt:lpstr>Within a population, animals can be observed to space themselves in a clump, uniformly spaced, or randomly.</vt:lpstr>
      <vt:lpstr>Testing Spacing Patterns</vt:lpstr>
      <vt:lpstr>Habitats are variable. When an animal chooses, must contend with variability</vt:lpstr>
      <vt:lpstr>Choosing the Best Habitat</vt:lpstr>
      <vt:lpstr>Example of Ideal Free Distribution</vt:lpstr>
      <vt:lpstr>Competition is a major factor effecting where organisms choose to live</vt:lpstr>
      <vt:lpstr>PowerPoint Presentation</vt:lpstr>
      <vt:lpstr>PowerPoint Presentation</vt:lpstr>
      <vt:lpstr>Why be territorial?</vt:lpstr>
      <vt:lpstr>Evolution of Territoriality</vt:lpstr>
      <vt:lpstr>Evolution of Territoriality</vt:lpstr>
      <vt:lpstr>Evolution of Territoriality</vt:lpstr>
      <vt:lpstr>Evolution of Territoriality</vt:lpstr>
      <vt:lpstr>Evolution of Territoriality</vt:lpstr>
      <vt:lpstr>Evolution of Territoriality</vt:lpstr>
      <vt:lpstr>Evolution of Territoriality</vt:lpstr>
      <vt:lpstr>Flow Diagram</vt:lpstr>
      <vt:lpstr>Optimality modeling</vt:lpstr>
      <vt:lpstr>How Big of a Territory?</vt:lpstr>
      <vt:lpstr>How Big of a Territory?</vt:lpstr>
      <vt:lpstr>How Big of a Territory?</vt:lpstr>
      <vt:lpstr>How Big of a Territory?</vt:lpstr>
      <vt:lpstr>How Big of a Territory?</vt:lpstr>
      <vt:lpstr>How can animals reduce the cost of defense?</vt:lpstr>
      <vt:lpstr>How can animals reduce the cost of defense? – first thing you did?</vt:lpstr>
      <vt:lpstr>How can animals reduce the cost of defense? – location?</vt:lpstr>
      <vt:lpstr>How can animals reduce the cost of defense?</vt:lpstr>
      <vt:lpstr>Reducing the Costs of Defense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</dc:creator>
  <cp:lastModifiedBy>Brian Gall</cp:lastModifiedBy>
  <cp:revision>415</cp:revision>
  <cp:lastPrinted>2013-03-04T11:55:45Z</cp:lastPrinted>
  <dcterms:created xsi:type="dcterms:W3CDTF">2011-05-05T14:51:28Z</dcterms:created>
  <dcterms:modified xsi:type="dcterms:W3CDTF">2024-10-25T15:01:09Z</dcterms:modified>
</cp:coreProperties>
</file>