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57" r:id="rId3"/>
    <p:sldId id="321" r:id="rId4"/>
    <p:sldId id="302" r:id="rId5"/>
    <p:sldId id="316" r:id="rId6"/>
    <p:sldId id="293" r:id="rId7"/>
    <p:sldId id="294" r:id="rId8"/>
    <p:sldId id="298" r:id="rId9"/>
    <p:sldId id="314" r:id="rId10"/>
    <p:sldId id="299" r:id="rId11"/>
    <p:sldId id="322" r:id="rId12"/>
    <p:sldId id="313" r:id="rId13"/>
    <p:sldId id="323" r:id="rId14"/>
    <p:sldId id="318" r:id="rId15"/>
    <p:sldId id="319" r:id="rId16"/>
    <p:sldId id="310" r:id="rId17"/>
    <p:sldId id="324" r:id="rId18"/>
    <p:sldId id="317" r:id="rId19"/>
    <p:sldId id="258" r:id="rId20"/>
    <p:sldId id="300" r:id="rId21"/>
    <p:sldId id="303" r:id="rId22"/>
    <p:sldId id="259" r:id="rId23"/>
    <p:sldId id="262" r:id="rId24"/>
    <p:sldId id="263" r:id="rId25"/>
    <p:sldId id="274" r:id="rId26"/>
    <p:sldId id="260" r:id="rId27"/>
    <p:sldId id="261" r:id="rId28"/>
    <p:sldId id="264" r:id="rId29"/>
    <p:sldId id="265" r:id="rId30"/>
    <p:sldId id="312" r:id="rId31"/>
    <p:sldId id="270" r:id="rId32"/>
    <p:sldId id="292" r:id="rId33"/>
    <p:sldId id="267" r:id="rId34"/>
    <p:sldId id="272" r:id="rId35"/>
    <p:sldId id="276" r:id="rId36"/>
    <p:sldId id="273" r:id="rId37"/>
    <p:sldId id="275" r:id="rId38"/>
    <p:sldId id="277" r:id="rId39"/>
    <p:sldId id="278" r:id="rId40"/>
    <p:sldId id="279" r:id="rId41"/>
    <p:sldId id="280" r:id="rId42"/>
    <p:sldId id="304" r:id="rId43"/>
    <p:sldId id="282" r:id="rId44"/>
    <p:sldId id="284" r:id="rId45"/>
    <p:sldId id="285" r:id="rId46"/>
    <p:sldId id="305" r:id="rId47"/>
    <p:sldId id="306" r:id="rId48"/>
    <p:sldId id="286" r:id="rId49"/>
    <p:sldId id="287" r:id="rId50"/>
    <p:sldId id="288" r:id="rId51"/>
    <p:sldId id="320" r:id="rId52"/>
    <p:sldId id="289" r:id="rId53"/>
    <p:sldId id="30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88283" autoAdjust="0"/>
  </p:normalViewPr>
  <p:slideViewPr>
    <p:cSldViewPr>
      <p:cViewPr varScale="1">
        <p:scale>
          <a:sx n="73" d="100"/>
          <a:sy n="73" d="100"/>
        </p:scale>
        <p:origin x="702"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A3ABE6-6E0D-47D5-9157-90902E1D971E}" type="datetimeFigureOut">
              <a:rPr lang="en-US" smtClean="0"/>
              <a:t>10/21/2024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C5EE16-2C0B-4223-9E36-1016372001CE}" type="slidenum">
              <a:rPr lang="en-US" smtClean="0"/>
              <a:t>‹#›</a:t>
            </a:fld>
            <a:endParaRPr lang="en-US"/>
          </a:p>
        </p:txBody>
      </p:sp>
    </p:spTree>
    <p:extLst>
      <p:ext uri="{BB962C8B-B14F-4D97-AF65-F5344CB8AC3E}">
        <p14:creationId xmlns:p14="http://schemas.microsoft.com/office/powerpoint/2010/main" val="801416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6F58A-B776-43D9-8336-DF53F162F7FB}" type="datetimeFigureOut">
              <a:rPr lang="en-US" smtClean="0"/>
              <a:t>10/21/2024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300AA6-5F95-4957-9A2A-C9B673A08F68}" type="slidenum">
              <a:rPr lang="en-US" smtClean="0"/>
              <a:t>‹#›</a:t>
            </a:fld>
            <a:endParaRPr lang="en-US"/>
          </a:p>
        </p:txBody>
      </p:sp>
    </p:spTree>
    <p:extLst>
      <p:ext uri="{BB962C8B-B14F-4D97-AF65-F5344CB8AC3E}">
        <p14:creationId xmlns:p14="http://schemas.microsoft.com/office/powerpoint/2010/main" val="2449214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Show the</a:t>
            </a:r>
            <a:r>
              <a:rPr lang="en-US" baseline="0" dirty="0"/>
              <a:t> data on attracting herbivores predator</a:t>
            </a:r>
            <a:endParaRPr lang="en-US" i="0" dirty="0">
              <a:effectLst/>
            </a:endParaRPr>
          </a:p>
          <a:p>
            <a:endParaRPr lang="en-US" i="1" dirty="0">
              <a:effectLst/>
            </a:endParaRPr>
          </a:p>
        </p:txBody>
      </p:sp>
      <p:sp>
        <p:nvSpPr>
          <p:cNvPr id="4" name="Slide Number Placeholder 3"/>
          <p:cNvSpPr>
            <a:spLocks noGrp="1"/>
          </p:cNvSpPr>
          <p:nvPr>
            <p:ph type="sldNum" sz="quarter" idx="10"/>
          </p:nvPr>
        </p:nvSpPr>
        <p:spPr/>
        <p:txBody>
          <a:bodyPr/>
          <a:lstStyle/>
          <a:p>
            <a:fld id="{883306BF-C515-41D4-B5A9-4177BD767947}" type="slidenum">
              <a:rPr lang="en-US" smtClean="0"/>
              <a:t>16</a:t>
            </a:fld>
            <a:endParaRPr lang="en-US"/>
          </a:p>
        </p:txBody>
      </p:sp>
    </p:spTree>
    <p:extLst>
      <p:ext uri="{BB962C8B-B14F-4D97-AF65-F5344CB8AC3E}">
        <p14:creationId xmlns:p14="http://schemas.microsoft.com/office/powerpoint/2010/main" val="2907772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A938B-01C6-4D5E-9873-378EE6C22B55}" type="slidenum">
              <a:rPr lang="en-US"/>
              <a:pPr/>
              <a:t>30</a:t>
            </a:fld>
            <a:endParaRPr lang="en-US"/>
          </a:p>
        </p:txBody>
      </p:sp>
      <p:sp>
        <p:nvSpPr>
          <p:cNvPr id="222210" name="Rectangle 2"/>
          <p:cNvSpPr>
            <a:spLocks noGrp="1" noRot="1" noChangeAspect="1" noChangeArrowheads="1" noTextEdit="1"/>
          </p:cNvSpPr>
          <p:nvPr>
            <p:ph type="sldImg"/>
          </p:nvPr>
        </p:nvSpPr>
        <p:spPr>
          <a:xfrm>
            <a:off x="381000" y="685800"/>
            <a:ext cx="6096000" cy="3429000"/>
          </a:xfrm>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0AA6-5F95-4957-9A2A-C9B673A08F68}" type="slidenum">
              <a:rPr lang="en-US" smtClean="0"/>
              <a:t>32</a:t>
            </a:fld>
            <a:endParaRPr lang="en-US"/>
          </a:p>
        </p:txBody>
      </p:sp>
    </p:spTree>
    <p:extLst>
      <p:ext uri="{BB962C8B-B14F-4D97-AF65-F5344CB8AC3E}">
        <p14:creationId xmlns:p14="http://schemas.microsoft.com/office/powerpoint/2010/main" val="352647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Sonogram of the mating call of male </a:t>
            </a:r>
            <a:r>
              <a:rPr lang="en-US" dirty="0" err="1"/>
              <a:t>tungara</a:t>
            </a:r>
            <a:r>
              <a:rPr lang="en-US" dirty="0"/>
              <a:t> frogs, </a:t>
            </a:r>
            <a:r>
              <a:rPr lang="en-US" i="1" dirty="0"/>
              <a:t>Physalaemus </a:t>
            </a:r>
            <a:r>
              <a:rPr lang="en-US" dirty="0"/>
              <a:t>spp., containing a whine (long horizontal lines) and two chucks (stacked lines at the end). b) The small panel for each species gives the amount of energy in the call over time. The high energy chuck is restricted to the end denoted by brackets. The distribution of female preference and male traits in the phylogeny of </a:t>
            </a:r>
            <a:r>
              <a:rPr lang="en-US" dirty="0" err="1"/>
              <a:t>tungara</a:t>
            </a:r>
            <a:r>
              <a:rPr lang="en-US" dirty="0"/>
              <a:t> frogs: P+ preference present, T+ male chuck present, and T- male chuck absent. Even though the males of the two species considered to be more ancestral, </a:t>
            </a:r>
            <a:r>
              <a:rPr lang="en-US" i="1" dirty="0"/>
              <a:t>P. coloradorum </a:t>
            </a:r>
            <a:r>
              <a:rPr lang="en-US" dirty="0"/>
              <a:t>and </a:t>
            </a:r>
            <a:r>
              <a:rPr lang="en-US" i="1" dirty="0"/>
              <a:t>P. </a:t>
            </a:r>
            <a:r>
              <a:rPr lang="en-US" i="1" dirty="0" err="1"/>
              <a:t>pustulatus</a:t>
            </a:r>
            <a:r>
              <a:rPr lang="en-US" dirty="0"/>
              <a:t>, do not use a chuck in their calls, females of these species appear to have an ancestral bias or pre-existing predisposition for males with the chuck. Thus, the existence of a chuck in the derived calls of </a:t>
            </a:r>
            <a:r>
              <a:rPr lang="en-US" i="1" dirty="0"/>
              <a:t>P. </a:t>
            </a:r>
            <a:r>
              <a:rPr lang="en-US" i="1" dirty="0" err="1"/>
              <a:t>petersi</a:t>
            </a:r>
            <a:r>
              <a:rPr lang="en-US" dirty="0"/>
              <a:t> and </a:t>
            </a:r>
            <a:r>
              <a:rPr lang="en-US" i="1" dirty="0"/>
              <a:t>P. </a:t>
            </a:r>
            <a:r>
              <a:rPr lang="en-US" i="1" dirty="0" err="1"/>
              <a:t>pustulosus</a:t>
            </a:r>
            <a:r>
              <a:rPr lang="en-US" dirty="0"/>
              <a:t> are thought to have originated because the hypothetical common ancestor at the root of the tree had females with the pre-existing preference. (from (Kirkpatrick and Ryan 1991).</a:t>
            </a:r>
          </a:p>
        </p:txBody>
      </p:sp>
      <p:sp>
        <p:nvSpPr>
          <p:cNvPr id="4" name="Slide Number Placeholder 3"/>
          <p:cNvSpPr>
            <a:spLocks noGrp="1"/>
          </p:cNvSpPr>
          <p:nvPr>
            <p:ph type="sldNum" sz="quarter" idx="10"/>
          </p:nvPr>
        </p:nvSpPr>
        <p:spPr/>
        <p:txBody>
          <a:bodyPr/>
          <a:lstStyle/>
          <a:p>
            <a:fld id="{AC300AA6-5F95-4957-9A2A-C9B673A08F68}" type="slidenum">
              <a:rPr lang="en-US" smtClean="0"/>
              <a:t>33</a:t>
            </a:fld>
            <a:endParaRPr lang="en-US"/>
          </a:p>
        </p:txBody>
      </p:sp>
    </p:spTree>
    <p:extLst>
      <p:ext uri="{BB962C8B-B14F-4D97-AF65-F5344CB8AC3E}">
        <p14:creationId xmlns:p14="http://schemas.microsoft.com/office/powerpoint/2010/main" val="115824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Signals that are difficult or that</a:t>
            </a:r>
            <a:r>
              <a:rPr lang="en-US" baseline="0" dirty="0"/>
              <a:t> can’t be copied</a:t>
            </a:r>
          </a:p>
          <a:p>
            <a:endParaRPr lang="en-US" baseline="0" dirty="0"/>
          </a:p>
          <a:p>
            <a:r>
              <a:rPr lang="en-US" baseline="0" dirty="0"/>
              <a:t>Called the handicap hypothesis (or principle): exaggerated ornaments signal high viability because only good condition males can put the energy into those signals.</a:t>
            </a:r>
            <a:endParaRPr lang="en-US" dirty="0"/>
          </a:p>
        </p:txBody>
      </p:sp>
      <p:sp>
        <p:nvSpPr>
          <p:cNvPr id="4" name="Slide Number Placeholder 3"/>
          <p:cNvSpPr>
            <a:spLocks noGrp="1"/>
          </p:cNvSpPr>
          <p:nvPr>
            <p:ph type="sldNum" sz="quarter" idx="10"/>
          </p:nvPr>
        </p:nvSpPr>
        <p:spPr/>
        <p:txBody>
          <a:bodyPr/>
          <a:lstStyle/>
          <a:p>
            <a:fld id="{AC300AA6-5F95-4957-9A2A-C9B673A08F68}" type="slidenum">
              <a:rPr lang="en-US" smtClean="0"/>
              <a:t>42</a:t>
            </a:fld>
            <a:endParaRPr lang="en-US"/>
          </a:p>
        </p:txBody>
      </p:sp>
    </p:spTree>
    <p:extLst>
      <p:ext uri="{BB962C8B-B14F-4D97-AF65-F5344CB8AC3E}">
        <p14:creationId xmlns:p14="http://schemas.microsoft.com/office/powerpoint/2010/main" val="79559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Signals that are difficult or that</a:t>
            </a:r>
            <a:r>
              <a:rPr lang="en-US" baseline="0" dirty="0"/>
              <a:t> can’t be copied</a:t>
            </a:r>
          </a:p>
          <a:p>
            <a:endParaRPr lang="en-US" baseline="0" dirty="0"/>
          </a:p>
          <a:p>
            <a:r>
              <a:rPr lang="en-US" baseline="0" dirty="0"/>
              <a:t>Called the handicap hypothesis (or principle): exaggerated ornaments signal high viability because only good condition males can put the energy into those signals.</a:t>
            </a:r>
            <a:endParaRPr lang="en-US" dirty="0"/>
          </a:p>
        </p:txBody>
      </p:sp>
      <p:sp>
        <p:nvSpPr>
          <p:cNvPr id="4" name="Slide Number Placeholder 3"/>
          <p:cNvSpPr>
            <a:spLocks noGrp="1"/>
          </p:cNvSpPr>
          <p:nvPr>
            <p:ph type="sldNum" sz="quarter" idx="10"/>
          </p:nvPr>
        </p:nvSpPr>
        <p:spPr/>
        <p:txBody>
          <a:bodyPr/>
          <a:lstStyle/>
          <a:p>
            <a:fld id="{AC300AA6-5F95-4957-9A2A-C9B673A08F68}" type="slidenum">
              <a:rPr lang="en-US" smtClean="0"/>
              <a:t>46</a:t>
            </a:fld>
            <a:endParaRPr lang="en-US"/>
          </a:p>
        </p:txBody>
      </p:sp>
    </p:spTree>
    <p:extLst>
      <p:ext uri="{BB962C8B-B14F-4D97-AF65-F5344CB8AC3E}">
        <p14:creationId xmlns:p14="http://schemas.microsoft.com/office/powerpoint/2010/main" val="79559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Signals that are difficult or that</a:t>
            </a:r>
            <a:r>
              <a:rPr lang="en-US" baseline="0" dirty="0"/>
              <a:t> can’t be copied</a:t>
            </a:r>
          </a:p>
          <a:p>
            <a:endParaRPr lang="en-US" baseline="0" dirty="0"/>
          </a:p>
          <a:p>
            <a:r>
              <a:rPr lang="en-US" baseline="0" dirty="0"/>
              <a:t>Called the handicap hypothesis (or principle): exaggerated ornaments signal high viability because only good condition males can put the energy into those signals.</a:t>
            </a:r>
            <a:endParaRPr lang="en-US" dirty="0"/>
          </a:p>
        </p:txBody>
      </p:sp>
      <p:sp>
        <p:nvSpPr>
          <p:cNvPr id="4" name="Slide Number Placeholder 3"/>
          <p:cNvSpPr>
            <a:spLocks noGrp="1"/>
          </p:cNvSpPr>
          <p:nvPr>
            <p:ph type="sldNum" sz="quarter" idx="10"/>
          </p:nvPr>
        </p:nvSpPr>
        <p:spPr/>
        <p:txBody>
          <a:bodyPr/>
          <a:lstStyle/>
          <a:p>
            <a:fld id="{AC300AA6-5F95-4957-9A2A-C9B673A08F68}" type="slidenum">
              <a:rPr lang="en-US" smtClean="0"/>
              <a:t>47</a:t>
            </a:fld>
            <a:endParaRPr lang="en-US"/>
          </a:p>
        </p:txBody>
      </p:sp>
    </p:spTree>
    <p:extLst>
      <p:ext uri="{BB962C8B-B14F-4D97-AF65-F5344CB8AC3E}">
        <p14:creationId xmlns:p14="http://schemas.microsoft.com/office/powerpoint/2010/main" val="79559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Pregnant females may copulate with new males to prevent infanticide</a:t>
            </a:r>
          </a:p>
          <a:p>
            <a:endParaRPr lang="en-US" dirty="0"/>
          </a:p>
          <a:p>
            <a:r>
              <a:rPr lang="en-US" dirty="0"/>
              <a:t>False</a:t>
            </a:r>
            <a:r>
              <a:rPr lang="en-US" baseline="0" dirty="0"/>
              <a:t> alarm calls in birds</a:t>
            </a:r>
            <a:endParaRPr lang="en-US" dirty="0"/>
          </a:p>
        </p:txBody>
      </p:sp>
      <p:sp>
        <p:nvSpPr>
          <p:cNvPr id="4" name="Slide Number Placeholder 3"/>
          <p:cNvSpPr>
            <a:spLocks noGrp="1"/>
          </p:cNvSpPr>
          <p:nvPr>
            <p:ph type="sldNum" sz="quarter" idx="10"/>
          </p:nvPr>
        </p:nvSpPr>
        <p:spPr/>
        <p:txBody>
          <a:bodyPr/>
          <a:lstStyle/>
          <a:p>
            <a:fld id="{AC300AA6-5F95-4957-9A2A-C9B673A08F68}" type="slidenum">
              <a:rPr lang="en-US" smtClean="0"/>
              <a:t>48</a:t>
            </a:fld>
            <a:endParaRPr lang="en-US"/>
          </a:p>
        </p:txBody>
      </p:sp>
    </p:spTree>
    <p:extLst>
      <p:ext uri="{BB962C8B-B14F-4D97-AF65-F5344CB8AC3E}">
        <p14:creationId xmlns:p14="http://schemas.microsoft.com/office/powerpoint/2010/main" val="393799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300AA6-5F95-4957-9A2A-C9B673A08F68}" type="slidenum">
              <a:rPr lang="en-US" smtClean="0"/>
              <a:t>53</a:t>
            </a:fld>
            <a:endParaRPr lang="en-US"/>
          </a:p>
        </p:txBody>
      </p:sp>
    </p:spTree>
    <p:extLst>
      <p:ext uri="{BB962C8B-B14F-4D97-AF65-F5344CB8AC3E}">
        <p14:creationId xmlns:p14="http://schemas.microsoft.com/office/powerpoint/2010/main" val="333227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8454C8-1F8D-4121-87EA-C6D876162B2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C3AE4-4CB3-4381-88F5-703A1D928CA3}" type="slidenum">
              <a:rPr lang="en-US" smtClean="0"/>
              <a:t>‹#›</a:t>
            </a:fld>
            <a:endParaRPr lang="en-US"/>
          </a:p>
        </p:txBody>
      </p:sp>
    </p:spTree>
    <p:extLst>
      <p:ext uri="{BB962C8B-B14F-4D97-AF65-F5344CB8AC3E}">
        <p14:creationId xmlns:p14="http://schemas.microsoft.com/office/powerpoint/2010/main" val="957366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34663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Arial" pitchFamily="34" charset="0"/>
                <a:cs typeface="Arial"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117814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atin typeface="Arial" pitchFamily="34" charset="0"/>
                <a:cs typeface="Arial" pitchFamily="34" charset="0"/>
              </a:defRPr>
            </a:lvl1p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lvl1pPr>
              <a:defRPr>
                <a:latin typeface="Arial" pitchFamily="34" charset="0"/>
                <a:cs typeface="Arial" pitchFamily="34" charset="0"/>
              </a:defRPr>
            </a:lvl1pPr>
          </a:lstStyle>
          <a:p>
            <a:endParaRPr lang="en-US"/>
          </a:p>
        </p:txBody>
      </p:sp>
      <p:sp>
        <p:nvSpPr>
          <p:cNvPr id="4" name="Text Placeholder 3"/>
          <p:cNvSpPr>
            <a:spLocks noGrp="1"/>
          </p:cNvSpPr>
          <p:nvPr>
            <p:ph type="body" sz="half" idx="2"/>
          </p:nvPr>
        </p:nvSpPr>
        <p:spPr>
          <a:xfrm>
            <a:off x="6197600" y="1600201"/>
            <a:ext cx="53848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atin typeface="Arial" pitchFamily="34" charset="0"/>
                <a:cs typeface="Arial" pitchFamily="34" charset="0"/>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atin typeface="Arial" pitchFamily="34" charset="0"/>
                <a:cs typeface="Arial" pitchFamily="34" charset="0"/>
              </a:defRPr>
            </a:lvl1pPr>
          </a:lstStyle>
          <a:p>
            <a:fld id="{9F9D23F1-3382-4E51-93B2-A6F9E3AEB19C}" type="slidenum">
              <a:rPr lang="en-US" smtClean="0"/>
              <a:pPr/>
              <a:t>‹#›</a:t>
            </a:fld>
            <a:endParaRPr lang="en-US"/>
          </a:p>
        </p:txBody>
      </p:sp>
    </p:spTree>
    <p:extLst>
      <p:ext uri="{BB962C8B-B14F-4D97-AF65-F5344CB8AC3E}">
        <p14:creationId xmlns:p14="http://schemas.microsoft.com/office/powerpoint/2010/main" val="276229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8454C8-1F8D-4121-87EA-C6D876162B26}"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C3AE4-4CB3-4381-88F5-703A1D928CA3}" type="slidenum">
              <a:rPr lang="en-US" smtClean="0"/>
              <a:t>‹#›</a:t>
            </a:fld>
            <a:endParaRPr lang="en-US"/>
          </a:p>
        </p:txBody>
      </p:sp>
    </p:spTree>
    <p:extLst>
      <p:ext uri="{BB962C8B-B14F-4D97-AF65-F5344CB8AC3E}">
        <p14:creationId xmlns:p14="http://schemas.microsoft.com/office/powerpoint/2010/main" val="373970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221286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175409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8454C8-1F8D-4121-87EA-C6D876162B26}"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BC3AE4-4CB3-4381-88F5-703A1D928CA3}" type="slidenum">
              <a:rPr lang="en-US" smtClean="0"/>
              <a:t>‹#›</a:t>
            </a:fld>
            <a:endParaRPr lang="en-US"/>
          </a:p>
        </p:txBody>
      </p:sp>
    </p:spTree>
    <p:extLst>
      <p:ext uri="{BB962C8B-B14F-4D97-AF65-F5344CB8AC3E}">
        <p14:creationId xmlns:p14="http://schemas.microsoft.com/office/powerpoint/2010/main" val="305667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BD8454C8-1F8D-4121-87EA-C6D876162B26}"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BC3AE4-4CB3-4381-88F5-703A1D928CA3}" type="slidenum">
              <a:rPr lang="en-US" smtClean="0"/>
              <a:t>‹#›</a:t>
            </a:fld>
            <a:endParaRPr lang="en-US"/>
          </a:p>
        </p:txBody>
      </p:sp>
    </p:spTree>
    <p:extLst>
      <p:ext uri="{BB962C8B-B14F-4D97-AF65-F5344CB8AC3E}">
        <p14:creationId xmlns:p14="http://schemas.microsoft.com/office/powerpoint/2010/main" val="253646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3" name="Footer Placeholder 2"/>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197129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389151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BD8454C8-1F8D-4121-87EA-C6D876162B26}" type="datetimeFigureOut">
              <a:rPr lang="en-US" smtClean="0"/>
              <a:pPr/>
              <a:t>10/21/2024</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fld id="{65BC3AE4-4CB3-4381-88F5-703A1D928CA3}" type="slidenum">
              <a:rPr lang="en-US" smtClean="0"/>
              <a:pPr/>
              <a:t>‹#›</a:t>
            </a:fld>
            <a:endParaRPr lang="en-US"/>
          </a:p>
        </p:txBody>
      </p:sp>
    </p:spTree>
    <p:extLst>
      <p:ext uri="{BB962C8B-B14F-4D97-AF65-F5344CB8AC3E}">
        <p14:creationId xmlns:p14="http://schemas.microsoft.com/office/powerpoint/2010/main" val="4237431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454C8-1F8D-4121-87EA-C6D876162B26}" type="datetimeFigureOut">
              <a:rPr lang="en-US" smtClean="0"/>
              <a:t>10/21/2024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C3AE4-4CB3-4381-88F5-703A1D928CA3}" type="slidenum">
              <a:rPr lang="en-US" smtClean="0"/>
              <a:t>‹#›</a:t>
            </a:fld>
            <a:endParaRPr lang="en-US"/>
          </a:p>
        </p:txBody>
      </p:sp>
    </p:spTree>
    <p:extLst>
      <p:ext uri="{BB962C8B-B14F-4D97-AF65-F5344CB8AC3E}">
        <p14:creationId xmlns:p14="http://schemas.microsoft.com/office/powerpoint/2010/main" val="3794416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www.youtube.com/watch?v=-drpViV5LS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Iwwo--5meU"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9PanG0VF8pQ&amp;playnext=1&amp;list=PL0CF1F687BB1FDA5D"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www.youtube.com/watch?v=ng7a9wkeke8" TargetMode="Externa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7.wmf"/><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1.png"/><Relationship Id="rId4"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A1FWQvaBoRg"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hyperlink" Target="http://www.youtube.com/watch?v=UNIExML05K0" TargetMode="External"/><Relationship Id="rId4" Type="http://schemas.openxmlformats.org/officeDocument/2006/relationships/hyperlink" Target="http://www.youtube.com/watch?v=4EJbxKnDva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hyperlink" Target="http://www.youtube.com/watch?v=DqBk2-W9E_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youtube.com/watch?v=T8cnEXIwjWA" TargetMode="External"/><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youtube.com/watch?v=-7ijI-g4jH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6.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4648201"/>
            <a:ext cx="7772400" cy="1470025"/>
          </a:xfrm>
        </p:spPr>
        <p:txBody>
          <a:bodyPr>
            <a:normAutofit/>
          </a:bodyPr>
          <a:lstStyle/>
          <a:p>
            <a:r>
              <a:rPr lang="en-US" sz="6000" dirty="0">
                <a:solidFill>
                  <a:srgbClr val="002060"/>
                </a:solidFill>
              </a:rPr>
              <a:t>Communication</a:t>
            </a:r>
          </a:p>
        </p:txBody>
      </p:sp>
    </p:spTree>
    <p:extLst>
      <p:ext uri="{BB962C8B-B14F-4D97-AF65-F5344CB8AC3E}">
        <p14:creationId xmlns:p14="http://schemas.microsoft.com/office/powerpoint/2010/main" val="1608634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250521"/>
            <a:ext cx="6705600" cy="792162"/>
          </a:xfrm>
        </p:spPr>
        <p:txBody>
          <a:bodyPr>
            <a:noAutofit/>
          </a:bodyPr>
          <a:lstStyle/>
          <a:p>
            <a:r>
              <a:rPr lang="en-US" sz="3600" dirty="0"/>
              <a:t>The </a:t>
            </a:r>
            <a:r>
              <a:rPr lang="en-US" sz="3600" dirty="0" err="1"/>
              <a:t>Vomeronasal</a:t>
            </a:r>
            <a:r>
              <a:rPr lang="en-US" sz="3600" dirty="0"/>
              <a:t> Organ</a:t>
            </a:r>
          </a:p>
        </p:txBody>
      </p:sp>
      <p:sp>
        <p:nvSpPr>
          <p:cNvPr id="5" name="TextBox 4"/>
          <p:cNvSpPr txBox="1"/>
          <p:nvPr/>
        </p:nvSpPr>
        <p:spPr>
          <a:xfrm>
            <a:off x="533400" y="1049096"/>
            <a:ext cx="6400801" cy="1200329"/>
          </a:xfrm>
          <a:prstGeom prst="rect">
            <a:avLst/>
          </a:prstGeom>
          <a:noFill/>
        </p:spPr>
        <p:txBody>
          <a:bodyPr wrap="square" rtlCol="0">
            <a:spAutoFit/>
          </a:bodyPr>
          <a:lstStyle/>
          <a:p>
            <a:pPr marL="285750" indent="-285750">
              <a:buFont typeface="Arial" pitchFamily="34" charset="0"/>
              <a:buChar char="•"/>
            </a:pPr>
            <a:r>
              <a:rPr lang="en-US" sz="2400" dirty="0">
                <a:latin typeface="Arial" pitchFamily="34" charset="0"/>
                <a:cs typeface="Arial" pitchFamily="34" charset="0"/>
              </a:rPr>
              <a:t>Amphibians, reptiles, and mammals</a:t>
            </a:r>
          </a:p>
          <a:p>
            <a:pPr marL="285750" indent="-285750">
              <a:buFont typeface="Arial" pitchFamily="34" charset="0"/>
              <a:buChar char="•"/>
            </a:pPr>
            <a:r>
              <a:rPr lang="en-US" sz="2400" dirty="0">
                <a:latin typeface="Arial" pitchFamily="34" charset="0"/>
                <a:cs typeface="Arial" pitchFamily="34" charset="0"/>
              </a:rPr>
              <a:t>Functions: mates, parents/offspring, comp</a:t>
            </a:r>
          </a:p>
          <a:p>
            <a:pPr marL="285750" indent="-285750">
              <a:buFont typeface="Arial" pitchFamily="34" charset="0"/>
              <a:buChar char="•"/>
            </a:pPr>
            <a:r>
              <a:rPr lang="en-US" sz="2400" dirty="0">
                <a:latin typeface="Arial" pitchFamily="34" charset="0"/>
                <a:cs typeface="Arial" pitchFamily="34" charset="0"/>
              </a:rPr>
              <a:t>Anatomically separate</a:t>
            </a:r>
          </a:p>
        </p:txBody>
      </p:sp>
      <p:pic>
        <p:nvPicPr>
          <p:cNvPr id="2052" name="Picture 4" descr="http://indianapublicmedia.org/amomentofscience/files/2010/06/tongue_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048000"/>
            <a:ext cx="57150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farm5.static.flickr.com/4123/4793188726_5d34ab71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5958" r="16966"/>
          <a:stretch/>
        </p:blipFill>
        <p:spPr bwMode="auto">
          <a:xfrm>
            <a:off x="76200" y="2512663"/>
            <a:ext cx="3886200" cy="43453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delivery.superstock.com/WI/223/4070/PreviewComp/SuperStock_4070-3022.jpg"/>
          <p:cNvPicPr>
            <a:picLocks noChangeAspect="1" noChangeArrowheads="1"/>
          </p:cNvPicPr>
          <p:nvPr/>
        </p:nvPicPr>
        <p:blipFill rotWithShape="1">
          <a:blip r:embed="rId4">
            <a:extLst>
              <a:ext uri="{28A0092B-C50C-407E-A947-70E740481C1C}">
                <a14:useLocalDpi xmlns:a14="http://schemas.microsoft.com/office/drawing/2010/main" val="0"/>
              </a:ext>
            </a:extLst>
          </a:blip>
          <a:srcRect l="6405" t="8876" r="15719" b="7771"/>
          <a:stretch/>
        </p:blipFill>
        <p:spPr bwMode="auto">
          <a:xfrm>
            <a:off x="8077201" y="1"/>
            <a:ext cx="2590800" cy="278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97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533400"/>
            <a:ext cx="5181600" cy="1143000"/>
          </a:xfrm>
        </p:spPr>
        <p:txBody>
          <a:bodyPr>
            <a:normAutofit fontScale="90000"/>
          </a:bodyPr>
          <a:lstStyle/>
          <a:p>
            <a:r>
              <a:rPr lang="en-US" dirty="0">
                <a:solidFill>
                  <a:schemeClr val="accent6">
                    <a:lumMod val="75000"/>
                  </a:schemeClr>
                </a:solidFill>
              </a:rPr>
              <a:t>Do humans have pheromones?</a:t>
            </a:r>
          </a:p>
        </p:txBody>
      </p:sp>
      <p:pic>
        <p:nvPicPr>
          <p:cNvPr id="4" name="Picture 4" descr="http://flatrock.org.nz/static/frontpage/assets/men/sniffing_out_fa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133600"/>
            <a:ext cx="4412025" cy="4614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pheromore-pheromones.co.uk/gfx/header_m.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3" r="4147"/>
          <a:stretch/>
        </p:blipFill>
        <p:spPr bwMode="auto">
          <a:xfrm>
            <a:off x="148816" y="127036"/>
            <a:ext cx="5916704" cy="46142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5F9291-8F4E-4932-A12A-7EC1F7B19E11}"/>
              </a:ext>
            </a:extLst>
          </p:cNvPr>
          <p:cNvSpPr txBox="1"/>
          <p:nvPr/>
        </p:nvSpPr>
        <p:spPr>
          <a:xfrm>
            <a:off x="668768" y="5715000"/>
            <a:ext cx="4876800" cy="369332"/>
          </a:xfrm>
          <a:prstGeom prst="rect">
            <a:avLst/>
          </a:prstGeom>
          <a:noFill/>
        </p:spPr>
        <p:txBody>
          <a:bodyPr wrap="square">
            <a:spAutoFit/>
          </a:bodyPr>
          <a:lstStyle/>
          <a:p>
            <a:r>
              <a:rPr lang="en-US" dirty="0">
                <a:hlinkClick r:id="rId4"/>
              </a:rPr>
              <a:t>https://www.youtube.com/watch?v=-drpViV5LSw</a:t>
            </a:r>
            <a:r>
              <a:rPr lang="en-US" dirty="0"/>
              <a:t> </a:t>
            </a:r>
          </a:p>
        </p:txBody>
      </p:sp>
    </p:spTree>
    <p:extLst>
      <p:ext uri="{BB962C8B-B14F-4D97-AF65-F5344CB8AC3E}">
        <p14:creationId xmlns:p14="http://schemas.microsoft.com/office/powerpoint/2010/main" val="11098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97315"/>
            <a:ext cx="6629400" cy="1143000"/>
          </a:xfrm>
        </p:spPr>
        <p:txBody>
          <a:bodyPr>
            <a:normAutofit fontScale="90000"/>
          </a:bodyPr>
          <a:lstStyle/>
          <a:p>
            <a:r>
              <a:rPr lang="en-US" sz="3600" dirty="0"/>
              <a:t>Communication “Pheromones” (now called “cues”)</a:t>
            </a:r>
          </a:p>
        </p:txBody>
      </p:sp>
      <p:pic>
        <p:nvPicPr>
          <p:cNvPr id="2050" name="Picture 2" descr="Image result for animal marking terri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45" y="2819400"/>
            <a:ext cx="6367903" cy="3948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rairie dog communic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5528" r="27534"/>
          <a:stretch/>
        </p:blipFill>
        <p:spPr bwMode="auto">
          <a:xfrm>
            <a:off x="6781800" y="1676400"/>
            <a:ext cx="4724400" cy="4805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994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6629400" cy="1143000"/>
          </a:xfrm>
        </p:spPr>
        <p:txBody>
          <a:bodyPr>
            <a:normAutofit/>
          </a:bodyPr>
          <a:lstStyle/>
          <a:p>
            <a:r>
              <a:rPr lang="en-US" sz="3600" dirty="0"/>
              <a:t>Alarm Cues</a:t>
            </a:r>
          </a:p>
        </p:txBody>
      </p:sp>
      <p:pic>
        <p:nvPicPr>
          <p:cNvPr id="8" name="Picture 2" descr="http://www.dnr.state.oh.us/Portals/9/Images/fishing/fish/Fathead%20minnow%20by%20B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8874"/>
            <a:ext cx="5715000" cy="30539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upload.wikimedia.org/wikipedia/commons/thumb/a/af/Hypoxanthine_3-oxide.svg/620px-Hypoxanthine_3-oxid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4970" y="1828800"/>
            <a:ext cx="2434504" cy="3106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zoology.wisc.edu/news/b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67200" y="4139031"/>
            <a:ext cx="4343400" cy="271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8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97315"/>
            <a:ext cx="6629400" cy="824280"/>
          </a:xfrm>
        </p:spPr>
        <p:txBody>
          <a:bodyPr>
            <a:normAutofit/>
          </a:bodyPr>
          <a:lstStyle/>
          <a:p>
            <a:r>
              <a:rPr lang="en-US" sz="3600" dirty="0"/>
              <a:t>Communication “Pheromones”</a:t>
            </a:r>
          </a:p>
        </p:txBody>
      </p:sp>
      <p:pic>
        <p:nvPicPr>
          <p:cNvPr id="4" name="Picture 3"/>
          <p:cNvPicPr>
            <a:picLocks noChangeAspect="1"/>
          </p:cNvPicPr>
          <p:nvPr/>
        </p:nvPicPr>
        <p:blipFill>
          <a:blip r:embed="rId2"/>
          <a:stretch>
            <a:fillRect/>
          </a:stretch>
        </p:blipFill>
        <p:spPr>
          <a:xfrm>
            <a:off x="5342680" y="1066801"/>
            <a:ext cx="5092741" cy="3594213"/>
          </a:xfrm>
          <a:prstGeom prst="rect">
            <a:avLst/>
          </a:prstGeom>
        </p:spPr>
      </p:pic>
      <p:pic>
        <p:nvPicPr>
          <p:cNvPr id="7" name="Picture 51" descr="petri d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91115"/>
            <a:ext cx="3276600" cy="31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352" y="4191001"/>
            <a:ext cx="2898648" cy="2529815"/>
          </a:xfrm>
          <a:prstGeom prst="rect">
            <a:avLst/>
          </a:prstGeom>
        </p:spPr>
      </p:pic>
      <p:pic>
        <p:nvPicPr>
          <p:cNvPr id="6" name="Picture 5">
            <a:extLst>
              <a:ext uri="{FF2B5EF4-FFF2-40B4-BE49-F238E27FC236}">
                <a16:creationId xmlns:a16="http://schemas.microsoft.com/office/drawing/2014/main" id="{0D5A960D-3B12-49C8-B57B-A07918256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1" y="4925568"/>
            <a:ext cx="2308690" cy="1795248"/>
          </a:xfrm>
          <a:prstGeom prst="rect">
            <a:avLst/>
          </a:prstGeom>
        </p:spPr>
      </p:pic>
    </p:spTree>
    <p:extLst>
      <p:ext uri="{BB962C8B-B14F-4D97-AF65-F5344CB8AC3E}">
        <p14:creationId xmlns:p14="http://schemas.microsoft.com/office/powerpoint/2010/main" val="3477935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AC53AF-AA5B-45FC-964F-E5A65BE94A8F}"/>
              </a:ext>
            </a:extLst>
          </p:cNvPr>
          <p:cNvPicPr>
            <a:picLocks noChangeAspect="1"/>
          </p:cNvPicPr>
          <p:nvPr/>
        </p:nvPicPr>
        <p:blipFill rotWithShape="1">
          <a:blip r:embed="rId2"/>
          <a:srcRect l="24503" t="3174" r="22517" b="91607"/>
          <a:stretch/>
        </p:blipFill>
        <p:spPr>
          <a:xfrm>
            <a:off x="1111425" y="6039433"/>
            <a:ext cx="10470975" cy="729502"/>
          </a:xfrm>
          <a:prstGeom prst="rect">
            <a:avLst/>
          </a:prstGeom>
        </p:spPr>
      </p:pic>
      <p:sp>
        <p:nvSpPr>
          <p:cNvPr id="2" name="Title 1"/>
          <p:cNvSpPr>
            <a:spLocks noGrp="1"/>
          </p:cNvSpPr>
          <p:nvPr>
            <p:ph type="title"/>
          </p:nvPr>
        </p:nvSpPr>
        <p:spPr>
          <a:xfrm>
            <a:off x="304800" y="140119"/>
            <a:ext cx="7809178" cy="1143000"/>
          </a:xfrm>
        </p:spPr>
        <p:txBody>
          <a:bodyPr/>
          <a:lstStyle/>
          <a:p>
            <a:r>
              <a:rPr lang="en-US" dirty="0"/>
              <a:t>A new class of chemical…</a:t>
            </a:r>
          </a:p>
        </p:txBody>
      </p:sp>
      <p:pic>
        <p:nvPicPr>
          <p:cNvPr id="6" name="Picture 5"/>
          <p:cNvPicPr>
            <a:picLocks noChangeAspect="1"/>
          </p:cNvPicPr>
          <p:nvPr/>
        </p:nvPicPr>
        <p:blipFill>
          <a:blip r:embed="rId3"/>
          <a:stretch>
            <a:fillRect/>
          </a:stretch>
        </p:blipFill>
        <p:spPr>
          <a:xfrm>
            <a:off x="1655446" y="1417638"/>
            <a:ext cx="2306954" cy="4071095"/>
          </a:xfrm>
          <a:prstGeom prst="rect">
            <a:avLst/>
          </a:prstGeom>
        </p:spPr>
      </p:pic>
      <p:pic>
        <p:nvPicPr>
          <p:cNvPr id="7" name="Picture 6"/>
          <p:cNvPicPr>
            <a:picLocks noChangeAspect="1"/>
          </p:cNvPicPr>
          <p:nvPr/>
        </p:nvPicPr>
        <p:blipFill>
          <a:blip r:embed="rId4"/>
          <a:stretch>
            <a:fillRect/>
          </a:stretch>
        </p:blipFill>
        <p:spPr>
          <a:xfrm>
            <a:off x="4288155" y="1417637"/>
            <a:ext cx="2657475" cy="4056146"/>
          </a:xfrm>
          <a:prstGeom prst="rect">
            <a:avLst/>
          </a:prstGeom>
        </p:spPr>
      </p:pic>
      <p:pic>
        <p:nvPicPr>
          <p:cNvPr id="5" name="Picture 4"/>
          <p:cNvPicPr>
            <a:picLocks noChangeAspect="1"/>
          </p:cNvPicPr>
          <p:nvPr/>
        </p:nvPicPr>
        <p:blipFill rotWithShape="1">
          <a:blip r:embed="rId2"/>
          <a:srcRect t="7336" r="61221" b="7550"/>
          <a:stretch/>
        </p:blipFill>
        <p:spPr>
          <a:xfrm>
            <a:off x="7772400" y="277344"/>
            <a:ext cx="3507845" cy="5445007"/>
          </a:xfrm>
          <a:prstGeom prst="rect">
            <a:avLst/>
          </a:prstGeom>
        </p:spPr>
      </p:pic>
      <p:sp>
        <p:nvSpPr>
          <p:cNvPr id="8" name="TextBox 7"/>
          <p:cNvSpPr txBox="1"/>
          <p:nvPr/>
        </p:nvSpPr>
        <p:spPr>
          <a:xfrm>
            <a:off x="327122" y="5671296"/>
            <a:ext cx="3863878" cy="338554"/>
          </a:xfrm>
          <a:prstGeom prst="rect">
            <a:avLst/>
          </a:prstGeom>
          <a:noFill/>
        </p:spPr>
        <p:txBody>
          <a:bodyPr wrap="none" rtlCol="0">
            <a:spAutoFit/>
          </a:bodyPr>
          <a:lstStyle/>
          <a:p>
            <a:r>
              <a:rPr lang="en-US" sz="1600" dirty="0" err="1"/>
              <a:t>Bairos</a:t>
            </a:r>
            <a:r>
              <a:rPr lang="en-US" sz="1600" dirty="0"/>
              <a:t>-Novak et al. 2019. Behavioral Ecology</a:t>
            </a:r>
          </a:p>
        </p:txBody>
      </p:sp>
    </p:spTree>
    <p:extLst>
      <p:ext uri="{BB962C8B-B14F-4D97-AF65-F5344CB8AC3E}">
        <p14:creationId xmlns:p14="http://schemas.microsoft.com/office/powerpoint/2010/main" val="274091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tatic.flickr.com/3139/2699414495_6e957150f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940" y="2717600"/>
            <a:ext cx="4490160" cy="4140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319729"/>
            <a:ext cx="3352800" cy="251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myturksandcaicosblog.com/wp-content/uploads/2009/01/cottonp12801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66" y="3402281"/>
            <a:ext cx="257175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35558" y="1999220"/>
            <a:ext cx="2563522" cy="276999"/>
          </a:xfrm>
          <a:prstGeom prst="rect">
            <a:avLst/>
          </a:prstGeom>
          <a:noFill/>
        </p:spPr>
        <p:txBody>
          <a:bodyPr wrap="none" rtlCol="0">
            <a:spAutoFit/>
          </a:bodyPr>
          <a:lstStyle/>
          <a:p>
            <a:r>
              <a:rPr lang="en-US" sz="1200" dirty="0" err="1">
                <a:latin typeface="Arial" pitchFamily="34" charset="0"/>
                <a:cs typeface="Arial" pitchFamily="34" charset="0"/>
              </a:rPr>
              <a:t>Allmann</a:t>
            </a:r>
            <a:r>
              <a:rPr lang="en-US" sz="1200" dirty="0">
                <a:latin typeface="Arial" pitchFamily="34" charset="0"/>
                <a:cs typeface="Arial" pitchFamily="34" charset="0"/>
              </a:rPr>
              <a:t> &amp; Baldwin. 2010. Science.</a:t>
            </a:r>
          </a:p>
        </p:txBody>
      </p:sp>
      <p:sp>
        <p:nvSpPr>
          <p:cNvPr id="7" name="TextBox 6"/>
          <p:cNvSpPr txBox="1"/>
          <p:nvPr/>
        </p:nvSpPr>
        <p:spPr>
          <a:xfrm>
            <a:off x="8143307" y="2368552"/>
            <a:ext cx="2444900" cy="276999"/>
          </a:xfrm>
          <a:prstGeom prst="rect">
            <a:avLst/>
          </a:prstGeom>
          <a:noFill/>
        </p:spPr>
        <p:txBody>
          <a:bodyPr wrap="none" rtlCol="0">
            <a:spAutoFit/>
          </a:bodyPr>
          <a:lstStyle/>
          <a:p>
            <a:r>
              <a:rPr lang="en-US" sz="1200" dirty="0" err="1">
                <a:latin typeface="Arial" pitchFamily="34" charset="0"/>
                <a:cs typeface="Arial" pitchFamily="34" charset="0"/>
              </a:rPr>
              <a:t>Kesler</a:t>
            </a:r>
            <a:r>
              <a:rPr lang="en-US" sz="1200" dirty="0">
                <a:latin typeface="Arial" pitchFamily="34" charset="0"/>
                <a:cs typeface="Arial" pitchFamily="34" charset="0"/>
              </a:rPr>
              <a:t> &amp; Baldwin. 2001. Science.</a:t>
            </a:r>
          </a:p>
        </p:txBody>
      </p:sp>
      <p:pic>
        <p:nvPicPr>
          <p:cNvPr id="11" name="Picture 4" descr="http://www.dundeesportsmansclub.com/dundee%20pic/Northern_pike_p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66" y="49480"/>
            <a:ext cx="4490160" cy="30044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encrypted-tbn3.gstatic.com/images?q=tbn:ANd9GcQDb26w1cUMqz9GVOfvEZjAr9gAjeb44Fqs0IhhEW2hnSnkqC_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9306" y="49480"/>
            <a:ext cx="3482021" cy="24026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200950-09DF-4E61-A817-1C33DA6C321D}"/>
              </a:ext>
            </a:extLst>
          </p:cNvPr>
          <p:cNvSpPr txBox="1"/>
          <p:nvPr/>
        </p:nvSpPr>
        <p:spPr>
          <a:xfrm>
            <a:off x="8889466" y="645257"/>
            <a:ext cx="2465547" cy="584775"/>
          </a:xfrm>
          <a:prstGeom prst="rect">
            <a:avLst/>
          </a:prstGeom>
          <a:noFill/>
        </p:spPr>
        <p:txBody>
          <a:bodyPr wrap="none" rtlCol="0">
            <a:spAutoFit/>
          </a:bodyPr>
          <a:lstStyle/>
          <a:p>
            <a:r>
              <a:rPr lang="en-US" sz="3200" dirty="0" err="1"/>
              <a:t>Allochemicals</a:t>
            </a:r>
            <a:endParaRPr lang="en-US" sz="3200" dirty="0"/>
          </a:p>
        </p:txBody>
      </p:sp>
    </p:spTree>
    <p:extLst>
      <p:ext uri="{BB962C8B-B14F-4D97-AF65-F5344CB8AC3E}">
        <p14:creationId xmlns:p14="http://schemas.microsoft.com/office/powerpoint/2010/main" val="290283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EEBB34-4300-254A-5895-54903BF351F9}"/>
              </a:ext>
            </a:extLst>
          </p:cNvPr>
          <p:cNvPicPr>
            <a:picLocks noChangeAspect="1"/>
          </p:cNvPicPr>
          <p:nvPr/>
        </p:nvPicPr>
        <p:blipFill>
          <a:blip r:embed="rId2"/>
          <a:stretch>
            <a:fillRect/>
          </a:stretch>
        </p:blipFill>
        <p:spPr>
          <a:xfrm>
            <a:off x="2971800" y="0"/>
            <a:ext cx="9144000" cy="6695440"/>
          </a:xfrm>
          <a:prstGeom prst="rect">
            <a:avLst/>
          </a:prstGeom>
        </p:spPr>
      </p:pic>
      <p:pic>
        <p:nvPicPr>
          <p:cNvPr id="7" name="Picture 6" descr="A salamander swimming in water&#10;&#10;Description automatically generated">
            <a:extLst>
              <a:ext uri="{FF2B5EF4-FFF2-40B4-BE49-F238E27FC236}">
                <a16:creationId xmlns:a16="http://schemas.microsoft.com/office/drawing/2014/main" id="{154C06CF-8A3D-EF1C-E5F4-0C56026EC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362200"/>
            <a:ext cx="2737913" cy="1824446"/>
          </a:xfrm>
          <a:prstGeom prst="rect">
            <a:avLst/>
          </a:prstGeom>
        </p:spPr>
      </p:pic>
    </p:spTree>
    <p:extLst>
      <p:ext uri="{BB962C8B-B14F-4D97-AF65-F5344CB8AC3E}">
        <p14:creationId xmlns:p14="http://schemas.microsoft.com/office/powerpoint/2010/main" val="151693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Observation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1262015"/>
            <a:ext cx="8382000" cy="5364480"/>
          </a:xfrm>
        </p:spPr>
      </p:pic>
      <p:sp>
        <p:nvSpPr>
          <p:cNvPr id="5" name="TextBox 4">
            <a:extLst>
              <a:ext uri="{FF2B5EF4-FFF2-40B4-BE49-F238E27FC236}">
                <a16:creationId xmlns:a16="http://schemas.microsoft.com/office/drawing/2014/main" id="{4DB9D5FE-1A19-FF15-A6CE-8E1B5FED4871}"/>
              </a:ext>
            </a:extLst>
          </p:cNvPr>
          <p:cNvSpPr txBox="1"/>
          <p:nvPr/>
        </p:nvSpPr>
        <p:spPr>
          <a:xfrm>
            <a:off x="457200" y="3344091"/>
            <a:ext cx="1601288" cy="1200329"/>
          </a:xfrm>
          <a:prstGeom prst="rect">
            <a:avLst/>
          </a:prstGeom>
          <a:noFill/>
        </p:spPr>
        <p:txBody>
          <a:bodyPr wrap="square">
            <a:spAutoFit/>
          </a:bodyPr>
          <a:lstStyle/>
          <a:p>
            <a:r>
              <a:rPr lang="en-US" dirty="0">
                <a:hlinkClick r:id="rId3"/>
              </a:rPr>
              <a:t>https://www.youtube.com/watch?v=xIwwo--5meU</a:t>
            </a:r>
            <a:r>
              <a:rPr lang="en-US" dirty="0"/>
              <a:t> </a:t>
            </a:r>
          </a:p>
        </p:txBody>
      </p:sp>
    </p:spTree>
    <p:extLst>
      <p:ext uri="{BB962C8B-B14F-4D97-AF65-F5344CB8AC3E}">
        <p14:creationId xmlns:p14="http://schemas.microsoft.com/office/powerpoint/2010/main" val="20137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a:solidFill>
            <a:schemeClr val="tx2">
              <a:lumMod val="60000"/>
              <a:lumOff val="40000"/>
            </a:schemeClr>
          </a:solidFill>
        </p:spPr>
        <p:txBody>
          <a:bodyPr>
            <a:normAutofit/>
          </a:bodyPr>
          <a:lstStyle/>
          <a:p>
            <a:r>
              <a:rPr lang="en-US" sz="4000" dirty="0"/>
              <a:t>Hypotheses for Origin of Signals</a:t>
            </a:r>
          </a:p>
        </p:txBody>
      </p:sp>
      <p:pic>
        <p:nvPicPr>
          <p:cNvPr id="1030" name="Picture 6" descr="Angry Bird(green Her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581401"/>
            <a:ext cx="2780876" cy="31831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lovingheartreiki.com/wp-content/uploads/2011/07/bird-sing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79" r="13166"/>
          <a:stretch/>
        </p:blipFill>
        <p:spPr bwMode="auto">
          <a:xfrm>
            <a:off x="7239000" y="1752600"/>
            <a:ext cx="330134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ojaveadventure.com/picgal/albums/chameleon/Isairy_mifidy_10.jpg"/>
          <p:cNvPicPr>
            <a:picLocks noChangeAspect="1" noChangeArrowheads="1"/>
          </p:cNvPicPr>
          <p:nvPr/>
        </p:nvPicPr>
        <p:blipFill rotWithShape="1">
          <a:blip r:embed="rId4">
            <a:extLst>
              <a:ext uri="{28A0092B-C50C-407E-A947-70E740481C1C}">
                <a14:useLocalDpi xmlns:a14="http://schemas.microsoft.com/office/drawing/2010/main" val="0"/>
              </a:ext>
            </a:extLst>
          </a:blip>
          <a:srcRect b="16775"/>
          <a:stretch/>
        </p:blipFill>
        <p:spPr bwMode="auto">
          <a:xfrm>
            <a:off x="2095076" y="1215364"/>
            <a:ext cx="4572000" cy="22830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mages.wildmadagascar.org/pictures/isalo/ringtails_isalo0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3568960"/>
            <a:ext cx="2505075" cy="320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7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5" t="13159"/>
          <a:stretch/>
        </p:blipFill>
        <p:spPr bwMode="auto">
          <a:xfrm>
            <a:off x="4498599" y="1375470"/>
            <a:ext cx="7516534" cy="462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4763"/>
          <a:stretch/>
        </p:blipFill>
        <p:spPr bwMode="auto">
          <a:xfrm>
            <a:off x="0" y="-1"/>
            <a:ext cx="4419600" cy="455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A88C2C4-2A0C-48BD-8767-1B8A472571CD}"/>
              </a:ext>
            </a:extLst>
          </p:cNvPr>
          <p:cNvSpPr txBox="1"/>
          <p:nvPr/>
        </p:nvSpPr>
        <p:spPr>
          <a:xfrm>
            <a:off x="457200" y="4813518"/>
            <a:ext cx="3505200" cy="1815882"/>
          </a:xfrm>
          <a:prstGeom prst="rect">
            <a:avLst/>
          </a:prstGeom>
          <a:noFill/>
        </p:spPr>
        <p:txBody>
          <a:bodyPr wrap="square" rtlCol="0">
            <a:spAutoFit/>
          </a:bodyPr>
          <a:lstStyle/>
          <a:p>
            <a:r>
              <a:rPr lang="en-US" sz="2800" dirty="0">
                <a:solidFill>
                  <a:schemeClr val="accent6">
                    <a:lumMod val="75000"/>
                  </a:schemeClr>
                </a:solidFill>
              </a:rPr>
              <a:t>It’s not always this clear cut…</a:t>
            </a:r>
          </a:p>
          <a:p>
            <a:endParaRPr lang="en-US" sz="2800" dirty="0">
              <a:solidFill>
                <a:schemeClr val="accent6">
                  <a:lumMod val="75000"/>
                </a:schemeClr>
              </a:solidFill>
            </a:endParaRPr>
          </a:p>
          <a:p>
            <a:r>
              <a:rPr lang="en-US" sz="2800" dirty="0">
                <a:solidFill>
                  <a:schemeClr val="accent6">
                    <a:lumMod val="75000"/>
                  </a:schemeClr>
                </a:solidFill>
              </a:rPr>
              <a:t>Example</a:t>
            </a:r>
          </a:p>
        </p:txBody>
      </p:sp>
    </p:spTree>
    <p:extLst>
      <p:ext uri="{BB962C8B-B14F-4D97-AF65-F5344CB8AC3E}">
        <p14:creationId xmlns:p14="http://schemas.microsoft.com/office/powerpoint/2010/main" val="35733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a:solidFill>
            <a:schemeClr val="tx2">
              <a:lumMod val="60000"/>
              <a:lumOff val="40000"/>
            </a:schemeClr>
          </a:solidFill>
        </p:spPr>
        <p:txBody>
          <a:bodyPr>
            <a:normAutofit fontScale="90000"/>
          </a:bodyPr>
          <a:lstStyle/>
          <a:p>
            <a:r>
              <a:rPr lang="en-US" dirty="0"/>
              <a:t>Hypotheses for Origins of Signals</a:t>
            </a:r>
          </a:p>
        </p:txBody>
      </p:sp>
      <p:pic>
        <p:nvPicPr>
          <p:cNvPr id="1026" name="Picture 2" descr="This is a more extreme example of a short commissure or tense lips. Bearing teeth may not always accompany this distance-increasing signal."/>
          <p:cNvPicPr>
            <a:picLocks noChangeAspect="1" noChangeArrowheads="1"/>
          </p:cNvPicPr>
          <p:nvPr/>
        </p:nvPicPr>
        <p:blipFill rotWithShape="1">
          <a:blip r:embed="rId2">
            <a:extLst>
              <a:ext uri="{28A0092B-C50C-407E-A947-70E740481C1C}">
                <a14:useLocalDpi xmlns:a14="http://schemas.microsoft.com/office/drawing/2010/main" val="0"/>
              </a:ext>
            </a:extLst>
          </a:blip>
          <a:srcRect l="11689" r="11389"/>
          <a:stretch/>
        </p:blipFill>
        <p:spPr bwMode="auto">
          <a:xfrm>
            <a:off x="6858000" y="3552825"/>
            <a:ext cx="38100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ronounced agonistic pucker with furrowed brow, hard stare, ears pinned back, and exposed te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1557769"/>
            <a:ext cx="2664031" cy="1998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ry Bird(green Her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045041"/>
            <a:ext cx="2514600" cy="2878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3B-0XealdAk/TdhlkYdBIoI/AAAAAAAAERk/3-rphUBfbAw/s400/green-her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640" y="4045040"/>
            <a:ext cx="2878398" cy="2878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esternrifleshooters.files.wordpress.com/2010/11/angrymonkeys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543915"/>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24.media.tumblr.com/tumblr_lwkx6qRAgZ1r83k2io1_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1" y="1645723"/>
            <a:ext cx="2912257" cy="218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537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a:solidFill>
            <a:schemeClr val="tx2">
              <a:lumMod val="60000"/>
              <a:lumOff val="40000"/>
            </a:schemeClr>
          </a:solidFill>
        </p:spPr>
        <p:txBody>
          <a:bodyPr>
            <a:normAutofit fontScale="90000"/>
          </a:bodyPr>
          <a:lstStyle/>
          <a:p>
            <a:r>
              <a:rPr lang="en-US" dirty="0"/>
              <a:t>Hypotheses for Origins of Signals</a:t>
            </a:r>
          </a:p>
        </p:txBody>
      </p:sp>
      <p:pic>
        <p:nvPicPr>
          <p:cNvPr id="3074" name="Picture 2" descr="http://images.travelpod.com/tw_slides/ta00/e5a/b34/blue-footed-booby-mating-ritual-n1-espano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524000"/>
            <a:ext cx="7921625" cy="525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926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152400"/>
            <a:ext cx="8229600" cy="1143000"/>
          </a:xfrm>
          <a:solidFill>
            <a:schemeClr val="tx2">
              <a:lumMod val="60000"/>
              <a:lumOff val="40000"/>
            </a:schemeClr>
          </a:solidFill>
        </p:spPr>
        <p:txBody>
          <a:bodyPr>
            <a:normAutofit fontScale="90000"/>
          </a:bodyPr>
          <a:lstStyle/>
          <a:p>
            <a:r>
              <a:rPr lang="en-US" dirty="0"/>
              <a:t>Hypotheses for Origins of Signals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747750"/>
            <a:ext cx="4656062" cy="31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00" y="2286000"/>
            <a:ext cx="4953000" cy="646331"/>
          </a:xfrm>
          <a:prstGeom prst="rect">
            <a:avLst/>
          </a:prstGeom>
        </p:spPr>
        <p:txBody>
          <a:bodyPr wrap="square">
            <a:spAutoFit/>
          </a:bodyPr>
          <a:lstStyle/>
          <a:p>
            <a:r>
              <a:rPr lang="en-US" dirty="0">
                <a:hlinkClick r:id="rId3"/>
              </a:rPr>
              <a:t>http://www.youtube.com/watch?v=9PanG0VF8pQ&amp;playnext=1&amp;list=PL0CF1F687BB1FDA5D</a:t>
            </a:r>
            <a:r>
              <a:rPr lang="en-US" dirty="0"/>
              <a:t> </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1395574"/>
            <a:ext cx="2446262" cy="235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981200" y="1721868"/>
            <a:ext cx="5943600" cy="369332"/>
          </a:xfrm>
          <a:prstGeom prst="rect">
            <a:avLst/>
          </a:prstGeom>
        </p:spPr>
        <p:txBody>
          <a:bodyPr wrap="square">
            <a:spAutoFit/>
          </a:bodyPr>
          <a:lstStyle/>
          <a:p>
            <a:pPr marL="0" lvl="2"/>
            <a:r>
              <a:rPr lang="en-US" dirty="0">
                <a:latin typeface="Arial" pitchFamily="34" charset="0"/>
                <a:cs typeface="Arial" pitchFamily="34" charset="0"/>
                <a:hlinkClick r:id="rId5"/>
              </a:rPr>
              <a:t>http://www.youtube.com/watch?v=ng7a9wkeke8</a:t>
            </a:r>
            <a:r>
              <a:rPr lang="en-US" dirty="0">
                <a:latin typeface="Arial" pitchFamily="34" charset="0"/>
                <a:cs typeface="Arial" pitchFamily="34" charset="0"/>
              </a:rPr>
              <a:t>  </a:t>
            </a:r>
          </a:p>
        </p:txBody>
      </p:sp>
    </p:spTree>
    <p:extLst>
      <p:ext uri="{BB962C8B-B14F-4D97-AF65-F5344CB8AC3E}">
        <p14:creationId xmlns:p14="http://schemas.microsoft.com/office/powerpoint/2010/main" val="344872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018033"/>
            <a:ext cx="5791200" cy="56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29282"/>
            <a:ext cx="5991254" cy="448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682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dn1.arkive.org/media/38/389EB512-9E1C-40A9-B565-EE55F93006C4/Presentation.Large/wood-duck-male-preen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30" t="17440" r="20395"/>
          <a:stretch/>
        </p:blipFill>
        <p:spPr bwMode="auto">
          <a:xfrm>
            <a:off x="6412153" y="2695399"/>
            <a:ext cx="5038106" cy="40464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cdn1.arkive.org/media/7E/7E7C197D-18B1-422A-B2EA-322B04BEBCA5/Presentation.Large/Three-spined-stickleback-excavating-a-nest.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19" r="10269" b="12601"/>
          <a:stretch/>
        </p:blipFill>
        <p:spPr bwMode="auto">
          <a:xfrm>
            <a:off x="685800" y="2694855"/>
            <a:ext cx="5038107" cy="4047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00700" y="2294745"/>
            <a:ext cx="3408305" cy="400110"/>
          </a:xfrm>
          <a:prstGeom prst="rect">
            <a:avLst/>
          </a:prstGeom>
          <a:noFill/>
        </p:spPr>
        <p:txBody>
          <a:bodyPr wrap="none" rtlCol="0">
            <a:spAutoFit/>
          </a:bodyPr>
          <a:lstStyle/>
          <a:p>
            <a:r>
              <a:rPr lang="en-US" sz="2000" dirty="0">
                <a:latin typeface="Arial" pitchFamily="34" charset="0"/>
                <a:cs typeface="Arial" pitchFamily="34" charset="0"/>
              </a:rPr>
              <a:t>Sand digging in sticklebacks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241" y="5370263"/>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27879" y="2294745"/>
            <a:ext cx="3363421" cy="400110"/>
          </a:xfrm>
          <a:prstGeom prst="rect">
            <a:avLst/>
          </a:prstGeom>
        </p:spPr>
        <p:txBody>
          <a:bodyPr wrap="none">
            <a:spAutoFit/>
          </a:bodyPr>
          <a:lstStyle/>
          <a:p>
            <a:r>
              <a:rPr lang="en-US" sz="2000" dirty="0">
                <a:latin typeface="Arial" pitchFamily="34" charset="0"/>
                <a:cs typeface="Arial" pitchFamily="34" charset="0"/>
              </a:rPr>
              <a:t>Courtship preening in ducks</a:t>
            </a:r>
          </a:p>
        </p:txBody>
      </p:sp>
      <p:sp>
        <p:nvSpPr>
          <p:cNvPr id="6" name="Rectangle 5"/>
          <p:cNvSpPr/>
          <p:nvPr/>
        </p:nvSpPr>
        <p:spPr>
          <a:xfrm>
            <a:off x="1539847" y="410245"/>
            <a:ext cx="8368120" cy="769441"/>
          </a:xfrm>
          <a:prstGeom prst="rect">
            <a:avLst/>
          </a:prstGeom>
        </p:spPr>
        <p:txBody>
          <a:bodyPr wrap="square">
            <a:spAutoFit/>
          </a:bodyPr>
          <a:lstStyle/>
          <a:p>
            <a:pPr marL="285750" lvl="2" indent="-285750">
              <a:buFont typeface="Arial" pitchFamily="34" charset="0"/>
              <a:buChar char="•"/>
            </a:pPr>
            <a:r>
              <a:rPr lang="en-US" sz="2400" dirty="0">
                <a:latin typeface="Arial" pitchFamily="34" charset="0"/>
                <a:cs typeface="Arial" pitchFamily="34" charset="0"/>
              </a:rPr>
              <a:t>Agitation increases hormones</a:t>
            </a:r>
          </a:p>
          <a:p>
            <a:pPr marL="742950" lvl="3" indent="-285750">
              <a:buFont typeface="Calibri" pitchFamily="34" charset="0"/>
              <a:buChar char="–"/>
            </a:pPr>
            <a:r>
              <a:rPr lang="en-US" sz="2000" dirty="0">
                <a:latin typeface="Arial" pitchFamily="34" charset="0"/>
                <a:cs typeface="Arial" pitchFamily="34" charset="0"/>
              </a:rPr>
              <a:t>Agitation → adrenal gland → adrenaline → unrelated behavior</a:t>
            </a:r>
          </a:p>
        </p:txBody>
      </p:sp>
    </p:spTree>
    <p:extLst>
      <p:ext uri="{BB962C8B-B14F-4D97-AF65-F5344CB8AC3E}">
        <p14:creationId xmlns:p14="http://schemas.microsoft.com/office/powerpoint/2010/main" val="184496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16" t="13731"/>
          <a:stretch/>
        </p:blipFill>
        <p:spPr bwMode="auto">
          <a:xfrm>
            <a:off x="4289228" y="3200401"/>
            <a:ext cx="6295176" cy="357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440069" y="209490"/>
            <a:ext cx="7542131" cy="400110"/>
          </a:xfrm>
          <a:prstGeom prst="rect">
            <a:avLst/>
          </a:prstGeom>
        </p:spPr>
        <p:txBody>
          <a:bodyPr wrap="square">
            <a:spAutoFit/>
          </a:bodyPr>
          <a:lstStyle/>
          <a:p>
            <a:r>
              <a:rPr lang="en-US" sz="2000" b="1" dirty="0" err="1">
                <a:latin typeface="Arial" pitchFamily="34" charset="0"/>
                <a:cs typeface="Arial" pitchFamily="34" charset="0"/>
              </a:rPr>
              <a:t>Jolles</a:t>
            </a:r>
            <a:r>
              <a:rPr lang="en-US" sz="2000" b="1" dirty="0">
                <a:latin typeface="Arial" pitchFamily="34" charset="0"/>
                <a:cs typeface="Arial" pitchFamily="34" charset="0"/>
              </a:rPr>
              <a:t> et al. 1979, Novelty and Grooming Behavior in the Rat</a:t>
            </a:r>
            <a:endParaRPr lang="en-US" sz="2000" dirty="0">
              <a:latin typeface="Arial" pitchFamily="34" charset="0"/>
              <a:cs typeface="Arial" pitchFamily="34"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795338"/>
            <a:ext cx="2962913"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867400" y="3657600"/>
            <a:ext cx="5467350" cy="3341158"/>
            <a:chOff x="23061" y="3962400"/>
            <a:chExt cx="5467350" cy="3341158"/>
          </a:xfrm>
        </p:grpSpPr>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061" y="3962400"/>
              <a:ext cx="5467350" cy="334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0" y="4114800"/>
              <a:ext cx="1040670" cy="461665"/>
            </a:xfrm>
            <a:prstGeom prst="rect">
              <a:avLst/>
            </a:prstGeom>
            <a:solidFill>
              <a:schemeClr val="bg1"/>
            </a:solidFill>
          </p:spPr>
          <p:txBody>
            <a:bodyPr wrap="none" rtlCol="0">
              <a:spAutoFit/>
            </a:bodyPr>
            <a:lstStyle/>
            <a:p>
              <a:r>
                <a:rPr lang="en-US" sz="2400" b="1" dirty="0">
                  <a:solidFill>
                    <a:srgbClr val="FF0000"/>
                  </a:solidFill>
                  <a:latin typeface="Arial" pitchFamily="34" charset="0"/>
                  <a:cs typeface="Arial" pitchFamily="34" charset="0"/>
                </a:rPr>
                <a:t>Home</a:t>
              </a:r>
            </a:p>
          </p:txBody>
        </p:sp>
        <p:sp>
          <p:nvSpPr>
            <p:cNvPr id="9" name="TextBox 8"/>
            <p:cNvSpPr txBox="1"/>
            <p:nvPr/>
          </p:nvSpPr>
          <p:spPr>
            <a:xfrm>
              <a:off x="4073500" y="4114800"/>
              <a:ext cx="1108100" cy="461665"/>
            </a:xfrm>
            <a:prstGeom prst="rect">
              <a:avLst/>
            </a:prstGeom>
            <a:solidFill>
              <a:schemeClr val="bg1"/>
            </a:solidFill>
          </p:spPr>
          <p:txBody>
            <a:bodyPr wrap="square" rtlCol="0">
              <a:spAutoFit/>
            </a:bodyPr>
            <a:lstStyle/>
            <a:p>
              <a:r>
                <a:rPr lang="en-US" sz="2400" b="1" dirty="0">
                  <a:solidFill>
                    <a:srgbClr val="FF0000"/>
                  </a:solidFill>
                  <a:latin typeface="Arial" pitchFamily="34" charset="0"/>
                  <a:cs typeface="Arial" pitchFamily="34" charset="0"/>
                </a:rPr>
                <a:t>Novel</a:t>
              </a:r>
            </a:p>
          </p:txBody>
        </p:sp>
      </p:grpSp>
    </p:spTree>
    <p:extLst>
      <p:ext uri="{BB962C8B-B14F-4D97-AF65-F5344CB8AC3E}">
        <p14:creationId xmlns:p14="http://schemas.microsoft.com/office/powerpoint/2010/main" val="2788373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idx="1"/>
          </p:nvPr>
        </p:nvSpPr>
        <p:spPr>
          <a:xfrm>
            <a:off x="1905000" y="1601269"/>
            <a:ext cx="3810000" cy="5402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latin typeface="Arial" pitchFamily="34" charset="0"/>
                <a:cs typeface="Arial" pitchFamily="34" charset="0"/>
              </a:rPr>
              <a:t>Involuntary responses</a:t>
            </a:r>
          </a:p>
          <a:p>
            <a:pPr marL="800100" lvl="2" indent="0">
              <a:buNone/>
            </a:pPr>
            <a:endParaRPr lang="en-US" sz="2000" dirty="0">
              <a:latin typeface="Arial" pitchFamily="34" charset="0"/>
              <a:cs typeface="Arial"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398271"/>
            <a:ext cx="3810000" cy="527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 y="4114800"/>
            <a:ext cx="367645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65" y="2273698"/>
            <a:ext cx="4781535" cy="268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905000" y="152400"/>
            <a:ext cx="8458200" cy="1143000"/>
          </a:xfrm>
          <a:solidFill>
            <a:schemeClr val="tx2">
              <a:lumMod val="60000"/>
              <a:lumOff val="40000"/>
            </a:schemeClr>
          </a:solidFill>
        </p:spPr>
        <p:txBody>
          <a:bodyPr>
            <a:normAutofit fontScale="90000"/>
          </a:bodyPr>
          <a:lstStyle/>
          <a:p>
            <a:r>
              <a:rPr lang="en-US" dirty="0"/>
              <a:t>Hypotheses for Origins of Signals</a:t>
            </a:r>
          </a:p>
        </p:txBody>
      </p:sp>
    </p:spTree>
    <p:extLst>
      <p:ext uri="{BB962C8B-B14F-4D97-AF65-F5344CB8AC3E}">
        <p14:creationId xmlns:p14="http://schemas.microsoft.com/office/powerpoint/2010/main" val="1011294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1"/>
            <a:ext cx="8229600" cy="1219200"/>
          </a:xfrm>
        </p:spPr>
        <p:txBody>
          <a:bodyPr/>
          <a:lstStyle/>
          <a:p>
            <a:pPr marL="0" indent="0">
              <a:buNone/>
            </a:pPr>
            <a:r>
              <a:rPr lang="en-US" dirty="0"/>
              <a:t>Female baboons have open skin that gets increased blood flow when aroused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267200" y="1754579"/>
            <a:ext cx="613985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0" y="6209951"/>
            <a:ext cx="3962400" cy="523220"/>
          </a:xfrm>
          <a:prstGeom prst="rect">
            <a:avLst/>
          </a:prstGeom>
          <a:noFill/>
        </p:spPr>
        <p:txBody>
          <a:bodyPr wrap="square" rtlCol="0">
            <a:spAutoFit/>
          </a:bodyPr>
          <a:lstStyle/>
          <a:p>
            <a:r>
              <a:rPr lang="en-US" sz="1400" b="1" dirty="0" err="1"/>
              <a:t>Domb</a:t>
            </a:r>
            <a:r>
              <a:rPr lang="en-US" sz="1400" b="1" dirty="0"/>
              <a:t> and </a:t>
            </a:r>
            <a:r>
              <a:rPr lang="en-US" sz="1400" b="1" dirty="0" err="1"/>
              <a:t>Pagel</a:t>
            </a:r>
            <a:r>
              <a:rPr lang="en-US" sz="1400" b="1" dirty="0"/>
              <a:t>, 2001, Sexual swellings advertise female quality in wild baboons, Nature</a:t>
            </a:r>
          </a:p>
        </p:txBody>
      </p:sp>
    </p:spTree>
    <p:extLst>
      <p:ext uri="{BB962C8B-B14F-4D97-AF65-F5344CB8AC3E}">
        <p14:creationId xmlns:p14="http://schemas.microsoft.com/office/powerpoint/2010/main" val="561820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50104"/>
            <a:ext cx="4649971" cy="290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38" t="17231" r="6286" b="5790"/>
          <a:stretch/>
        </p:blipFill>
        <p:spPr bwMode="auto">
          <a:xfrm>
            <a:off x="7543800" y="1434864"/>
            <a:ext cx="4016644" cy="290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905000" y="152400"/>
            <a:ext cx="8458200" cy="1143000"/>
          </a:xfrm>
          <a:solidFill>
            <a:schemeClr val="tx2">
              <a:lumMod val="60000"/>
              <a:lumOff val="40000"/>
            </a:schemeClr>
          </a:solidFill>
        </p:spPr>
        <p:txBody>
          <a:bodyPr>
            <a:normAutofit fontScale="90000"/>
          </a:bodyPr>
          <a:lstStyle/>
          <a:p>
            <a:r>
              <a:rPr lang="en-US" dirty="0"/>
              <a:t>Hypotheses for Origins of Signals</a:t>
            </a:r>
          </a:p>
        </p:txBody>
      </p:sp>
      <p:sp>
        <p:nvSpPr>
          <p:cNvPr id="2" name="TextBox 1">
            <a:extLst>
              <a:ext uri="{FF2B5EF4-FFF2-40B4-BE49-F238E27FC236}">
                <a16:creationId xmlns:a16="http://schemas.microsoft.com/office/drawing/2014/main" id="{354D4522-7CA6-4A37-8003-804A29F151D5}"/>
              </a:ext>
            </a:extLst>
          </p:cNvPr>
          <p:cNvSpPr txBox="1"/>
          <p:nvPr/>
        </p:nvSpPr>
        <p:spPr>
          <a:xfrm>
            <a:off x="609600" y="4648200"/>
            <a:ext cx="10389447"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t>Receiver has a pre-existing preference for a particular signal</a:t>
            </a:r>
          </a:p>
          <a:p>
            <a:pPr marL="285750" indent="-285750">
              <a:buFont typeface="Arial" panose="020B0604020202020204" pitchFamily="34" charset="0"/>
              <a:buChar char="•"/>
            </a:pPr>
            <a:r>
              <a:rPr lang="en-US" sz="2800" dirty="0"/>
              <a:t>e.g. female hear a sound better, or see a particular color more easily</a:t>
            </a:r>
          </a:p>
          <a:p>
            <a:pPr marL="285750" indent="-285750">
              <a:buFont typeface="Arial" panose="020B0604020202020204" pitchFamily="34" charset="0"/>
              <a:buChar char="•"/>
            </a:pPr>
            <a:r>
              <a:rPr lang="en-US" sz="2800" dirty="0"/>
              <a:t>That sound or color evolves to be a signal</a:t>
            </a:r>
          </a:p>
        </p:txBody>
      </p:sp>
    </p:spTree>
    <p:extLst>
      <p:ext uri="{BB962C8B-B14F-4D97-AF65-F5344CB8AC3E}">
        <p14:creationId xmlns:p14="http://schemas.microsoft.com/office/powerpoint/2010/main" val="292826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772400" cy="1524000"/>
          </a:xfrm>
          <a:solidFill>
            <a:schemeClr val="tx2">
              <a:lumMod val="60000"/>
              <a:lumOff val="40000"/>
            </a:schemeClr>
          </a:solidFill>
        </p:spPr>
        <p:txBody>
          <a:bodyPr>
            <a:normAutofit/>
          </a:bodyPr>
          <a:lstStyle/>
          <a:p>
            <a:r>
              <a:rPr lang="en-US" dirty="0" err="1"/>
              <a:t>Tungara</a:t>
            </a:r>
            <a:r>
              <a:rPr lang="en-US" dirty="0"/>
              <a:t> Frog</a:t>
            </a:r>
            <a:br>
              <a:rPr lang="en-US" dirty="0"/>
            </a:br>
            <a:r>
              <a:rPr lang="en-US" i="1" dirty="0"/>
              <a:t>Physalaemus </a:t>
            </a:r>
            <a:r>
              <a:rPr lang="en-US" i="1" dirty="0" err="1"/>
              <a:t>pustulosus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1763732"/>
            <a:ext cx="4533900" cy="509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noGrp="1"/>
          </p:cNvSpPr>
          <p:nvPr>
            <p:ph idx="1"/>
          </p:nvPr>
        </p:nvSpPr>
        <p:spPr>
          <a:xfrm>
            <a:off x="647701" y="2057400"/>
            <a:ext cx="54102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rial" pitchFamily="34" charset="0"/>
                <a:cs typeface="Arial" pitchFamily="34" charset="0"/>
              </a:rPr>
              <a:t>Males call to attract females</a:t>
            </a:r>
          </a:p>
          <a:p>
            <a:r>
              <a:rPr lang="en-US" sz="2800" dirty="0">
                <a:latin typeface="Arial" pitchFamily="34" charset="0"/>
                <a:cs typeface="Arial" pitchFamily="34" charset="0"/>
              </a:rPr>
              <a:t>Two-part call</a:t>
            </a:r>
          </a:p>
        </p:txBody>
      </p:sp>
      <p:pic>
        <p:nvPicPr>
          <p:cNvPr id="1026" name="Picture 2" descr="Tungara frog (Engystomops pustulo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9870" y="0"/>
            <a:ext cx="2398131"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1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43" r="10869"/>
          <a:stretch/>
        </p:blipFill>
        <p:spPr bwMode="auto">
          <a:xfrm>
            <a:off x="457200" y="2667000"/>
            <a:ext cx="472163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443" y="-1"/>
            <a:ext cx="5976847" cy="488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6158DA59-CA49-428F-94BB-CF2375EAA57A}"/>
              </a:ext>
            </a:extLst>
          </p:cNvPr>
          <p:cNvPicPr>
            <a:picLocks noChangeAspect="1"/>
          </p:cNvPicPr>
          <p:nvPr/>
        </p:nvPicPr>
        <p:blipFill rotWithShape="1">
          <a:blip r:embed="rId4">
            <a:extLst>
              <a:ext uri="{28A0092B-C50C-407E-A947-70E740481C1C}">
                <a14:useLocalDpi xmlns:a14="http://schemas.microsoft.com/office/drawing/2010/main" val="0"/>
              </a:ext>
            </a:extLst>
          </a:blip>
          <a:srcRect t="14445" b="14444"/>
          <a:stretch/>
        </p:blipFill>
        <p:spPr>
          <a:xfrm>
            <a:off x="15240" y="0"/>
            <a:ext cx="4861560" cy="2592832"/>
          </a:xfrm>
          <a:prstGeom prst="rect">
            <a:avLst/>
          </a:prstGeom>
        </p:spPr>
      </p:pic>
      <p:sp>
        <p:nvSpPr>
          <p:cNvPr id="4" name="TextBox 3">
            <a:extLst>
              <a:ext uri="{FF2B5EF4-FFF2-40B4-BE49-F238E27FC236}">
                <a16:creationId xmlns:a16="http://schemas.microsoft.com/office/drawing/2014/main" id="{3F650CD4-F1BD-4F35-A77F-D688EA0EE24A}"/>
              </a:ext>
            </a:extLst>
          </p:cNvPr>
          <p:cNvSpPr txBox="1"/>
          <p:nvPr/>
        </p:nvSpPr>
        <p:spPr>
          <a:xfrm>
            <a:off x="7866266" y="5486400"/>
            <a:ext cx="2743200" cy="461665"/>
          </a:xfrm>
          <a:prstGeom prst="rect">
            <a:avLst/>
          </a:prstGeom>
          <a:noFill/>
        </p:spPr>
        <p:txBody>
          <a:bodyPr wrap="square" rtlCol="0">
            <a:spAutoFit/>
          </a:bodyPr>
          <a:lstStyle/>
          <a:p>
            <a:r>
              <a:rPr lang="en-US" sz="2400" dirty="0"/>
              <a:t>Restricted definition</a:t>
            </a:r>
          </a:p>
        </p:txBody>
      </p:sp>
    </p:spTree>
    <p:extLst>
      <p:ext uri="{BB962C8B-B14F-4D97-AF65-F5344CB8AC3E}">
        <p14:creationId xmlns:p14="http://schemas.microsoft.com/office/powerpoint/2010/main" val="19009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266" name="Picture 2"/>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2438400" y="914400"/>
            <a:ext cx="7315200" cy="4656138"/>
          </a:xfrm>
          <a:noFill/>
          <a:ln/>
        </p:spPr>
      </p:pic>
      <p:pic>
        <p:nvPicPr>
          <p:cNvPr id="139267" name="tungara call.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a:srcRect/>
          <a:stretch>
            <a:fillRect/>
          </a:stretch>
        </p:blipFill>
        <p:spPr bwMode="auto">
          <a:xfrm>
            <a:off x="9525000" y="5791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66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617" fill="hold"/>
                                        <p:tgtEl>
                                          <p:spTgt spid="1392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926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60000"/>
              <a:lumOff val="40000"/>
            </a:schemeClr>
          </a:solidFill>
        </p:spPr>
        <p:txBody>
          <a:bodyPr/>
          <a:lstStyle/>
          <a:p>
            <a:r>
              <a:rPr lang="en-US" dirty="0"/>
              <a:t>Preference?</a:t>
            </a:r>
          </a:p>
        </p:txBody>
      </p:sp>
      <p:sp>
        <p:nvSpPr>
          <p:cNvPr id="3" name="Content Placeholder 2"/>
          <p:cNvSpPr>
            <a:spLocks noGrp="1"/>
          </p:cNvSpPr>
          <p:nvPr>
            <p:ph idx="1"/>
          </p:nvPr>
        </p:nvSpPr>
        <p:spPr>
          <a:xfrm>
            <a:off x="1981200" y="1600201"/>
            <a:ext cx="8229600" cy="1878435"/>
          </a:xfrm>
        </p:spPr>
        <p:txBody>
          <a:bodyPr>
            <a:normAutofit/>
          </a:bodyPr>
          <a:lstStyle/>
          <a:p>
            <a:r>
              <a:rPr lang="en-US" sz="2800" dirty="0"/>
              <a:t>Frog ear morphology</a:t>
            </a:r>
          </a:p>
          <a:p>
            <a:r>
              <a:rPr lang="en-US" sz="2800" dirty="0"/>
              <a:t>Papilla vibrate at different frequencies</a:t>
            </a:r>
          </a:p>
          <a:p>
            <a:pPr lvl="1"/>
            <a:r>
              <a:rPr lang="en-US" sz="2400" dirty="0">
                <a:solidFill>
                  <a:schemeClr val="accent6">
                    <a:lumMod val="75000"/>
                  </a:schemeClr>
                </a:solidFill>
              </a:rPr>
              <a:t>Which call should be most attractive?</a:t>
            </a:r>
          </a:p>
          <a:p>
            <a:pPr marL="457200" lvl="1" indent="0">
              <a:buNone/>
            </a:pPr>
            <a:endParaRPr lang="en-US" sz="2400" dirty="0"/>
          </a:p>
          <a:p>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6000" y="3478636"/>
            <a:ext cx="4953000" cy="337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3.bp.blogspot.com/-Rq6Dxmi-180/Td_UWBs9nlI/AAAAAAAAJBs/wxY7vdPa8Ak/s16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11" t="15699" r="25531"/>
          <a:stretch/>
        </p:blipFill>
        <p:spPr bwMode="auto">
          <a:xfrm>
            <a:off x="8094766" y="4267200"/>
            <a:ext cx="257323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458" y="3478636"/>
            <a:ext cx="499110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272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tungara female showing phonotaxi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381000"/>
            <a:ext cx="8991600" cy="5994400"/>
          </a:xfrm>
          <a:prstGeom prst="rect">
            <a:avLst/>
          </a:prstGeom>
        </p:spPr>
      </p:pic>
    </p:spTree>
    <p:extLst>
      <p:ext uri="{BB962C8B-B14F-4D97-AF65-F5344CB8AC3E}">
        <p14:creationId xmlns:p14="http://schemas.microsoft.com/office/powerpoint/2010/main" val="264732338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00100" y="152400"/>
            <a:ext cx="10591800" cy="10668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6">
                    <a:lumMod val="75000"/>
                  </a:schemeClr>
                </a:solidFill>
                <a:latin typeface="Arial" pitchFamily="34" charset="0"/>
                <a:cs typeface="Arial" pitchFamily="34" charset="0"/>
              </a:rPr>
              <a:t>For this to be sensory exploitation, which has to come first (call or preference)?</a:t>
            </a:r>
          </a:p>
        </p:txBody>
      </p:sp>
      <p:grpSp>
        <p:nvGrpSpPr>
          <p:cNvPr id="7" name="Group 6"/>
          <p:cNvGrpSpPr/>
          <p:nvPr/>
        </p:nvGrpSpPr>
        <p:grpSpPr>
          <a:xfrm>
            <a:off x="914400" y="2209800"/>
            <a:ext cx="4419599" cy="2951712"/>
            <a:chOff x="457200" y="2062354"/>
            <a:chExt cx="3429000" cy="234131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62354"/>
              <a:ext cx="3429000" cy="233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85775" y="4110710"/>
              <a:ext cx="3324225" cy="292956"/>
            </a:xfrm>
            <a:prstGeom prst="rect">
              <a:avLst/>
            </a:prstGeom>
          </p:spPr>
          <p:txBody>
            <a:bodyPr wrap="square">
              <a:spAutoFit/>
            </a:bodyPr>
            <a:lstStyle/>
            <a:p>
              <a:pPr algn="ctr"/>
              <a:r>
                <a:rPr lang="en-US" i="1" dirty="0"/>
                <a:t>Physalaemus coloradorum</a:t>
              </a:r>
              <a:endParaRPr lang="en-US" dirty="0"/>
            </a:p>
          </p:txBody>
        </p:sp>
      </p:grpSp>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1643"/>
          <a:stretch/>
        </p:blipFill>
        <p:spPr bwMode="auto">
          <a:xfrm>
            <a:off x="5943600" y="1980841"/>
            <a:ext cx="5867400" cy="473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239000" y="6629401"/>
            <a:ext cx="1775038" cy="276999"/>
          </a:xfrm>
          <a:prstGeom prst="rect">
            <a:avLst/>
          </a:prstGeom>
          <a:noFill/>
        </p:spPr>
        <p:txBody>
          <a:bodyPr wrap="none" rtlCol="0">
            <a:spAutoFit/>
          </a:bodyPr>
          <a:lstStyle/>
          <a:p>
            <a:r>
              <a:rPr lang="en-US" sz="1200" dirty="0" err="1"/>
              <a:t>Kirpatrick</a:t>
            </a:r>
            <a:r>
              <a:rPr lang="en-US" sz="1200" dirty="0"/>
              <a:t> and Ryan, 1991</a:t>
            </a:r>
          </a:p>
        </p:txBody>
      </p:sp>
      <p:sp>
        <p:nvSpPr>
          <p:cNvPr id="2" name="Rectangle 1">
            <a:extLst>
              <a:ext uri="{FF2B5EF4-FFF2-40B4-BE49-F238E27FC236}">
                <a16:creationId xmlns:a16="http://schemas.microsoft.com/office/drawing/2014/main" id="{FF1D5F78-2B5F-4A09-8631-9E4CACA28508}"/>
              </a:ext>
            </a:extLst>
          </p:cNvPr>
          <p:cNvSpPr/>
          <p:nvPr/>
        </p:nvSpPr>
        <p:spPr>
          <a:xfrm>
            <a:off x="6336030" y="2209800"/>
            <a:ext cx="547497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78D9C3-2C93-4939-9549-5036671CA006}"/>
              </a:ext>
            </a:extLst>
          </p:cNvPr>
          <p:cNvSpPr/>
          <p:nvPr/>
        </p:nvSpPr>
        <p:spPr>
          <a:xfrm>
            <a:off x="6336030" y="2655079"/>
            <a:ext cx="3963670" cy="1078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0CC4AB-6FFA-4432-B6E1-ACDB3B83FFD6}"/>
              </a:ext>
            </a:extLst>
          </p:cNvPr>
          <p:cNvSpPr/>
          <p:nvPr/>
        </p:nvSpPr>
        <p:spPr>
          <a:xfrm>
            <a:off x="7032203" y="3733800"/>
            <a:ext cx="396367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54C146-6EFF-4028-A664-FD7B6332382D}"/>
              </a:ext>
            </a:extLst>
          </p:cNvPr>
          <p:cNvSpPr/>
          <p:nvPr/>
        </p:nvSpPr>
        <p:spPr>
          <a:xfrm>
            <a:off x="7032203" y="5348259"/>
            <a:ext cx="3963670" cy="1281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3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845" b="21754"/>
          <a:stretch/>
        </p:blipFill>
        <p:spPr bwMode="auto">
          <a:xfrm>
            <a:off x="1699549" y="4457701"/>
            <a:ext cx="4062059" cy="220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191000" y="304800"/>
            <a:ext cx="3733800" cy="1143000"/>
          </a:xfrm>
        </p:spPr>
        <p:txBody>
          <a:bodyPr>
            <a:normAutofit/>
          </a:bodyPr>
          <a:lstStyle/>
          <a:p>
            <a:r>
              <a:rPr lang="en-US" dirty="0"/>
              <a:t>Swordtails</a:t>
            </a:r>
          </a:p>
        </p:txBody>
      </p:sp>
      <p:pic>
        <p:nvPicPr>
          <p:cNvPr id="2050" name="Picture 2" descr="https://encrypted-tbn0.gstatic.com/images?q=tbn:ANd9GcQsVUmbz2b92IFj8YKa875lSFA1ZhWpv2NDyqPYHSpzr26Kcw85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459" y="4267200"/>
            <a:ext cx="4615541"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ishchannel.com/images/exclusives/aquarium-fish-international/montezuma-swordtail-50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371600"/>
            <a:ext cx="6629400" cy="262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51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Figures\Chapter 09\highres\Alcock9e-Fig-09-22-0.jpg"/>
          <p:cNvPicPr>
            <a:picLocks noChangeAspect="1" noChangeArrowheads="1"/>
          </p:cNvPicPr>
          <p:nvPr/>
        </p:nvPicPr>
        <p:blipFill rotWithShape="1">
          <a:blip r:embed="rId2">
            <a:extLst>
              <a:ext uri="{28A0092B-C50C-407E-A947-70E740481C1C}">
                <a14:useLocalDpi xmlns:a14="http://schemas.microsoft.com/office/drawing/2010/main" val="0"/>
              </a:ext>
            </a:extLst>
          </a:blip>
          <a:srcRect b="3663"/>
          <a:stretch/>
        </p:blipFill>
        <p:spPr bwMode="auto">
          <a:xfrm>
            <a:off x="1828800" y="222250"/>
            <a:ext cx="8534400" cy="617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227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75000"/>
            </a:schemeClr>
          </a:solidFill>
          <a:ln>
            <a:noFill/>
          </a:ln>
        </p:spPr>
        <p:txBody>
          <a:bodyPr/>
          <a:lstStyle/>
          <a:p>
            <a:r>
              <a:rPr lang="en-US" dirty="0"/>
              <a:t>Ritualization of Signals</a:t>
            </a:r>
          </a:p>
        </p:txBody>
      </p:sp>
      <p:sp>
        <p:nvSpPr>
          <p:cNvPr id="3" name="Content Placeholder 2"/>
          <p:cNvSpPr>
            <a:spLocks noGrp="1"/>
          </p:cNvSpPr>
          <p:nvPr>
            <p:ph idx="1"/>
          </p:nvPr>
        </p:nvSpPr>
        <p:spPr/>
        <p:txBody>
          <a:bodyPr/>
          <a:lstStyle/>
          <a:p>
            <a:r>
              <a:rPr lang="en-US" dirty="0"/>
              <a:t>Once established often become elaborate (stereotyped, repetitive, exaggerated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04" y="3982224"/>
            <a:ext cx="37338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4626916"/>
            <a:ext cx="2874210" cy="215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45" t="4100" r="4545" b="4606"/>
          <a:stretch/>
        </p:blipFill>
        <p:spPr bwMode="auto">
          <a:xfrm>
            <a:off x="9421197" y="2354179"/>
            <a:ext cx="2421415" cy="211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477" y="2396835"/>
            <a:ext cx="2201778" cy="220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363" y="4724027"/>
            <a:ext cx="1465847" cy="219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534" y="2787920"/>
            <a:ext cx="2986839" cy="215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809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
            <a:ext cx="4419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10400" y="2971800"/>
            <a:ext cx="2895600" cy="707886"/>
          </a:xfrm>
          <a:prstGeom prst="rect">
            <a:avLst/>
          </a:prstGeom>
        </p:spPr>
        <p:txBody>
          <a:bodyPr wrap="square">
            <a:spAutoFit/>
          </a:bodyPr>
          <a:lstStyle/>
          <a:p>
            <a:r>
              <a:rPr lang="en-US" sz="2000" dirty="0">
                <a:hlinkClick r:id="rId3"/>
              </a:rPr>
              <a:t>http://www.youtube.com/watch?v=A1FWQvaBoRg</a:t>
            </a:r>
            <a:r>
              <a:rPr lang="en-US" sz="2000" dirty="0"/>
              <a:t> </a:t>
            </a:r>
          </a:p>
        </p:txBody>
      </p:sp>
    </p:spTree>
    <p:extLst>
      <p:ext uri="{BB962C8B-B14F-4D97-AF65-F5344CB8AC3E}">
        <p14:creationId xmlns:p14="http://schemas.microsoft.com/office/powerpoint/2010/main" val="2012874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228600"/>
            <a:ext cx="7861591" cy="838200"/>
          </a:xfrm>
        </p:spPr>
        <p:txBody>
          <a:bodyPr>
            <a:noAutofit/>
          </a:bodyPr>
          <a:lstStyle/>
          <a:p>
            <a:pPr marL="0" indent="0" algn="ctr">
              <a:buNone/>
            </a:pPr>
            <a:r>
              <a:rPr lang="en-US" b="1" dirty="0"/>
              <a:t>Hypotheses for Ritualization</a:t>
            </a:r>
          </a:p>
        </p:txBody>
      </p:sp>
      <p:pic>
        <p:nvPicPr>
          <p:cNvPr id="1026" name="Picture 2" descr="http://blog-photos.dogvacay.com/wp-content/uploads/2012/12/Screen-Shot-2012-12-14-at-2.47.16-PM.pn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7491944" y="3766777"/>
            <a:ext cx="4648199" cy="3091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hlasek.com/foto/gasterosteus_aculeatus_hd20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266"/>
          <a:stretch/>
        </p:blipFill>
        <p:spPr bwMode="auto">
          <a:xfrm>
            <a:off x="1046172" y="1453589"/>
            <a:ext cx="3352800" cy="16889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r="57631"/>
          <a:stretch/>
        </p:blipFill>
        <p:spPr bwMode="auto">
          <a:xfrm>
            <a:off x="1046172" y="3314700"/>
            <a:ext cx="2977622"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95528" y="2021332"/>
            <a:ext cx="1366838" cy="211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94173" y="5086351"/>
            <a:ext cx="1330427" cy="1015663"/>
          </a:xfrm>
          <a:prstGeom prst="rect">
            <a:avLst/>
          </a:prstGeom>
          <a:noFill/>
        </p:spPr>
        <p:txBody>
          <a:bodyPr wrap="square" rtlCol="0">
            <a:spAutoFit/>
          </a:bodyPr>
          <a:lstStyle/>
          <a:p>
            <a:pPr algn="ctr"/>
            <a:r>
              <a:rPr lang="en-US" sz="2000" dirty="0"/>
              <a:t>Kitano 2008, </a:t>
            </a:r>
            <a:r>
              <a:rPr lang="en-US" sz="2000" dirty="0" err="1"/>
              <a:t>Behaviour</a:t>
            </a:r>
            <a:endParaRPr lang="en-US" sz="2000" dirty="0"/>
          </a:p>
        </p:txBody>
      </p:sp>
      <p:pic>
        <p:nvPicPr>
          <p:cNvPr id="3" name="Picture 2" descr="Image result for aggressive d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68" r="20749"/>
          <a:stretch/>
        </p:blipFill>
        <p:spPr bwMode="auto">
          <a:xfrm>
            <a:off x="7861591" y="0"/>
            <a:ext cx="3908903" cy="372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5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par>
                                <p:cTn id="11" presetID="10"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fade">
                                      <p:cBhvr>
                                        <p:cTn id="13" dur="500"/>
                                        <p:tgtEl>
                                          <p:spTgt spid="10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36310" y="1037034"/>
            <a:ext cx="8515348" cy="2697486"/>
          </a:xfrm>
        </p:spPr>
        <p:txBody>
          <a:bodyPr>
            <a:normAutofit lnSpcReduction="10000"/>
          </a:bodyPr>
          <a:lstStyle/>
          <a:p>
            <a:pPr marL="342900" lvl="1" indent="-342900">
              <a:buFont typeface="Arial" pitchFamily="34" charset="0"/>
              <a:buChar char="•"/>
            </a:pPr>
            <a:r>
              <a:rPr lang="en-US" sz="2400" dirty="0"/>
              <a:t>Once signal established, males exploit the preference until signal becomes very elaborate</a:t>
            </a:r>
          </a:p>
          <a:p>
            <a:pPr marL="342900" lvl="1" indent="-342900">
              <a:buFont typeface="Arial" pitchFamily="34" charset="0"/>
              <a:buChar char="•"/>
            </a:pPr>
            <a:endParaRPr lang="en-US" sz="2400" dirty="0"/>
          </a:p>
          <a:p>
            <a:pPr marL="342900" lvl="1" indent="-342900">
              <a:buFont typeface="Arial" pitchFamily="34" charset="0"/>
              <a:buChar char="•"/>
            </a:pPr>
            <a:r>
              <a:rPr lang="en-US" sz="2400" dirty="0"/>
              <a:t>Examples</a:t>
            </a:r>
          </a:p>
          <a:p>
            <a:pPr marL="742950" lvl="2" indent="-342900">
              <a:buFont typeface="Arial" panose="020B0604020202020204" pitchFamily="34" charset="0"/>
              <a:buChar char="–"/>
            </a:pPr>
            <a:r>
              <a:rPr lang="en-US" sz="2000" dirty="0" err="1"/>
              <a:t>Tungura</a:t>
            </a:r>
            <a:r>
              <a:rPr lang="en-US" sz="2000" dirty="0"/>
              <a:t> frogs</a:t>
            </a:r>
          </a:p>
          <a:p>
            <a:pPr marL="742950" lvl="2" indent="-342900">
              <a:buFont typeface="Arial" panose="020B0604020202020204" pitchFamily="34" charset="0"/>
              <a:buChar char="–"/>
            </a:pPr>
            <a:r>
              <a:rPr lang="en-US" sz="2000" dirty="0"/>
              <a:t>Guppies</a:t>
            </a:r>
          </a:p>
          <a:p>
            <a:pPr marL="742950" lvl="2" indent="-342900">
              <a:buFont typeface="Arial" panose="020B0604020202020204" pitchFamily="34" charset="0"/>
              <a:buChar char="–"/>
            </a:pPr>
            <a:r>
              <a:rPr lang="en-US" sz="2000" dirty="0"/>
              <a:t>Water mites</a:t>
            </a:r>
          </a:p>
        </p:txBody>
      </p:sp>
      <p:sp>
        <p:nvSpPr>
          <p:cNvPr id="6" name="Content Placeholder 2"/>
          <p:cNvSpPr txBox="1">
            <a:spLocks/>
          </p:cNvSpPr>
          <p:nvPr/>
        </p:nvSpPr>
        <p:spPr>
          <a:xfrm>
            <a:off x="1981200" y="228600"/>
            <a:ext cx="82296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a:t>Hypotheses for Ritualization</a:t>
            </a:r>
          </a:p>
        </p:txBody>
      </p:sp>
      <p:pic>
        <p:nvPicPr>
          <p:cNvPr id="2052" name="Picture 4" descr="http://hydracarina.org/files/2011/06/fig-10-dorsal-general-950x7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399" y="2514600"/>
            <a:ext cx="5295319" cy="41784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rner of the Cabinet | Fruit, Females, and the Color Orange – Guppy Mate  Preference in the Wild">
            <a:extLst>
              <a:ext uri="{FF2B5EF4-FFF2-40B4-BE49-F238E27FC236}">
                <a16:creationId xmlns:a16="http://schemas.microsoft.com/office/drawing/2014/main" id="{8B13FEC2-948E-483A-9139-2DD5F53FB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726" y="3704753"/>
            <a:ext cx="4044177" cy="3030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3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5" t="13159"/>
          <a:stretch/>
        </p:blipFill>
        <p:spPr bwMode="auto">
          <a:xfrm>
            <a:off x="4267201" y="4436224"/>
            <a:ext cx="3933849" cy="242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92" y="4436224"/>
            <a:ext cx="2960608" cy="242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43" r="10869"/>
          <a:stretch/>
        </p:blipFill>
        <p:spPr bwMode="auto">
          <a:xfrm>
            <a:off x="1524000" y="4436224"/>
            <a:ext cx="2743200" cy="242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914401"/>
            <a:ext cx="6781800" cy="1200329"/>
          </a:xfrm>
          <a:prstGeom prst="rect">
            <a:avLst/>
          </a:prstGeom>
          <a:noFill/>
        </p:spPr>
        <p:txBody>
          <a:bodyPr wrap="square" rtlCol="0">
            <a:spAutoFit/>
          </a:bodyPr>
          <a:lstStyle/>
          <a:p>
            <a:pPr marL="285750" indent="-285750">
              <a:buFont typeface="Arial" pitchFamily="34" charset="0"/>
              <a:buChar char="•"/>
            </a:pPr>
            <a:r>
              <a:rPr lang="en-US" sz="2400" dirty="0">
                <a:latin typeface="Arial" pitchFamily="34" charset="0"/>
                <a:cs typeface="Arial" pitchFamily="34" charset="0"/>
              </a:rPr>
              <a:t>Difficult to know why behavior evolved</a:t>
            </a:r>
          </a:p>
          <a:p>
            <a:pPr marL="285750" indent="-285750">
              <a:buFont typeface="Arial" pitchFamily="34" charset="0"/>
              <a:buChar char="•"/>
            </a:pPr>
            <a:r>
              <a:rPr lang="en-US" sz="2400" dirty="0">
                <a:latin typeface="Arial" pitchFamily="34" charset="0"/>
                <a:cs typeface="Arial" pitchFamily="34" charset="0"/>
              </a:rPr>
              <a:t>How do you distinguish between benefits that accrue to sender when received by many</a:t>
            </a:r>
          </a:p>
        </p:txBody>
      </p:sp>
      <p:sp>
        <p:nvSpPr>
          <p:cNvPr id="3" name="TextBox 2"/>
          <p:cNvSpPr txBox="1"/>
          <p:nvPr/>
        </p:nvSpPr>
        <p:spPr>
          <a:xfrm>
            <a:off x="4710114" y="76201"/>
            <a:ext cx="2757486" cy="769441"/>
          </a:xfrm>
          <a:prstGeom prst="rect">
            <a:avLst/>
          </a:prstGeom>
          <a:noFill/>
        </p:spPr>
        <p:txBody>
          <a:bodyPr wrap="none" rtlCol="0">
            <a:spAutoFit/>
          </a:bodyPr>
          <a:lstStyle/>
          <a:p>
            <a:r>
              <a:rPr lang="en-US" sz="4400" b="1" dirty="0">
                <a:latin typeface="Arial" pitchFamily="34" charset="0"/>
                <a:cs typeface="Arial" pitchFamily="34" charset="0"/>
              </a:rPr>
              <a:t>Problems</a:t>
            </a:r>
          </a:p>
        </p:txBody>
      </p:sp>
      <p:pic>
        <p:nvPicPr>
          <p:cNvPr id="2050" name="Picture 2" descr="http://1.bp.blogspot.com/_SqhhJb_P3Kk/S19NiDubPYI/AAAAAAAAK1Q/sj_ueOjx0jk/s400/frog+calling+m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657" y="2743201"/>
            <a:ext cx="2438400" cy="1542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0.gstatic.com/images?q=tbn:ANd9GcRG8X7BhfR919iP1IsRoXCE2hHqiUzE_eTlDGkfLSQBwdnKOkDUS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199948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1.bp.blogspot.com/_SqhhJb_P3Kk/S19NiDubPYI/AAAAAAAAK1Q/sj_ueOjx0jk/s400/frog+calling+m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24794"/>
            <a:ext cx="2438400" cy="1542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oyrJ9v-PTWA/TYwTISF1PHI/AAAAAAAAAPE/_dAXKB5Qq8I/s1600/bat-eating-fro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0"/>
            <a:ext cx="3886200" cy="23317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2050" idx="1"/>
            <a:endCxn id="10" idx="3"/>
          </p:cNvCxnSpPr>
          <p:nvPr/>
        </p:nvCxnSpPr>
        <p:spPr>
          <a:xfrm flipH="1" flipV="1">
            <a:off x="4114801" y="3095939"/>
            <a:ext cx="754857" cy="4184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50" idx="3"/>
          </p:cNvCxnSpPr>
          <p:nvPr/>
        </p:nvCxnSpPr>
        <p:spPr>
          <a:xfrm flipV="1">
            <a:off x="7308058" y="3305143"/>
            <a:ext cx="1226343" cy="2092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050" idx="0"/>
          </p:cNvCxnSpPr>
          <p:nvPr/>
        </p:nvCxnSpPr>
        <p:spPr>
          <a:xfrm flipV="1">
            <a:off x="6088858" y="2324794"/>
            <a:ext cx="1073943" cy="4184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2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fade">
                                      <p:cBhvr>
                                        <p:cTn id="33" dur="500"/>
                                        <p:tgtEl>
                                          <p:spTgt spid="2054"/>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282" y="1699643"/>
            <a:ext cx="6922718" cy="505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703"/>
          <a:stretch/>
        </p:blipFill>
        <p:spPr bwMode="auto">
          <a:xfrm>
            <a:off x="1690191" y="4495800"/>
            <a:ext cx="340648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1981200" y="228600"/>
            <a:ext cx="82296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a:t>Hypotheses for Ritualization</a:t>
            </a:r>
          </a:p>
        </p:txBody>
      </p:sp>
      <p:sp>
        <p:nvSpPr>
          <p:cNvPr id="4" name="Rectangle 3"/>
          <p:cNvSpPr/>
          <p:nvPr/>
        </p:nvSpPr>
        <p:spPr>
          <a:xfrm>
            <a:off x="6629400" y="1330522"/>
            <a:ext cx="5105400" cy="307777"/>
          </a:xfrm>
          <a:prstGeom prst="rect">
            <a:avLst/>
          </a:prstGeom>
        </p:spPr>
        <p:txBody>
          <a:bodyPr wrap="square">
            <a:spAutoFit/>
          </a:bodyPr>
          <a:lstStyle/>
          <a:p>
            <a:pPr algn="ctr"/>
            <a:r>
              <a:rPr lang="en-US" sz="1400" dirty="0">
                <a:hlinkClick r:id="rId4"/>
              </a:rPr>
              <a:t>http://www.youtube.com/watch?v=4EJbxKnDvaA</a:t>
            </a:r>
            <a:r>
              <a:rPr lang="en-US" sz="1400" dirty="0"/>
              <a:t> </a:t>
            </a:r>
          </a:p>
        </p:txBody>
      </p:sp>
      <p:sp>
        <p:nvSpPr>
          <p:cNvPr id="7" name="Rectangle 6"/>
          <p:cNvSpPr/>
          <p:nvPr/>
        </p:nvSpPr>
        <p:spPr>
          <a:xfrm>
            <a:off x="1436313" y="990600"/>
            <a:ext cx="2493380" cy="523220"/>
          </a:xfrm>
          <a:prstGeom prst="rect">
            <a:avLst/>
          </a:prstGeom>
        </p:spPr>
        <p:txBody>
          <a:bodyPr wrap="square">
            <a:spAutoFit/>
          </a:bodyPr>
          <a:lstStyle/>
          <a:p>
            <a:r>
              <a:rPr lang="en-US" sz="1400" dirty="0">
                <a:hlinkClick r:id="rId5"/>
              </a:rPr>
              <a:t>http://www.youtube.com/watch?v=UNIExML05K0</a:t>
            </a:r>
            <a:r>
              <a:rPr lang="en-US" sz="1400" dirty="0"/>
              <a:t> </a:t>
            </a:r>
          </a:p>
        </p:txBody>
      </p:sp>
      <p:pic>
        <p:nvPicPr>
          <p:cNvPr id="3074" name="Picture 2" descr="http://www.hiltonpond.org/images/TurtlePaintedMClaws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19063"/>
            <a:ext cx="3859743" cy="274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69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219200"/>
            <a:ext cx="6023658" cy="519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858" y="1752600"/>
            <a:ext cx="6058523" cy="397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1981200" y="304800"/>
            <a:ext cx="8229600" cy="838200"/>
          </a:xfrm>
        </p:spPr>
        <p:txBody>
          <a:bodyPr>
            <a:normAutofit/>
          </a:bodyPr>
          <a:lstStyle/>
          <a:p>
            <a:pPr marL="0" indent="0" algn="ctr">
              <a:buNone/>
            </a:pPr>
            <a:r>
              <a:rPr lang="en-US" sz="3400" b="1" dirty="0"/>
              <a:t>Hypotheses for Ritualization</a:t>
            </a:r>
          </a:p>
        </p:txBody>
      </p:sp>
    </p:spTree>
    <p:extLst>
      <p:ext uri="{BB962C8B-B14F-4D97-AF65-F5344CB8AC3E}">
        <p14:creationId xmlns:p14="http://schemas.microsoft.com/office/powerpoint/2010/main" val="506308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381001"/>
            <a:ext cx="6468437" cy="646331"/>
          </a:xfrm>
          <a:prstGeom prst="rect">
            <a:avLst/>
          </a:prstGeom>
          <a:noFill/>
        </p:spPr>
        <p:txBody>
          <a:bodyPr wrap="none" rtlCol="0">
            <a:spAutoFit/>
          </a:bodyPr>
          <a:lstStyle/>
          <a:p>
            <a:r>
              <a:rPr lang="en-US" sz="3600" dirty="0">
                <a:latin typeface="Arial" pitchFamily="34" charset="0"/>
                <a:cs typeface="Arial" pitchFamily="34" charset="0"/>
              </a:rPr>
              <a:t>When to expect honest signals</a:t>
            </a:r>
          </a:p>
        </p:txBody>
      </p:sp>
      <p:sp>
        <p:nvSpPr>
          <p:cNvPr id="3" name="TextBox 2"/>
          <p:cNvSpPr txBox="1"/>
          <p:nvPr/>
        </p:nvSpPr>
        <p:spPr>
          <a:xfrm>
            <a:off x="838200" y="1129502"/>
            <a:ext cx="9119804" cy="3416320"/>
          </a:xfrm>
          <a:prstGeom prst="rect">
            <a:avLst/>
          </a:prstGeom>
          <a:noFill/>
        </p:spPr>
        <p:txBody>
          <a:bodyPr wrap="none" rtlCol="0">
            <a:spAutoFit/>
          </a:bodyPr>
          <a:lstStyle/>
          <a:p>
            <a:pPr marL="457200" indent="-457200">
              <a:buFont typeface="+mj-lt"/>
              <a:buAutoNum type="alphaLcParenR"/>
            </a:pPr>
            <a:r>
              <a:rPr lang="en-US" sz="2400" dirty="0">
                <a:latin typeface="Arial" pitchFamily="34" charset="0"/>
                <a:cs typeface="Arial" pitchFamily="34" charset="0"/>
              </a:rPr>
              <a:t>If senders and receivers share overlapping goals</a:t>
            </a: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endParaRPr lang="en-US" sz="2400" dirty="0">
              <a:latin typeface="Arial" pitchFamily="34" charset="0"/>
              <a:cs typeface="Arial" pitchFamily="34" charset="0"/>
            </a:endParaRPr>
          </a:p>
          <a:p>
            <a:pPr marL="457200" indent="-457200">
              <a:buFont typeface="+mj-lt"/>
              <a:buAutoNum type="alphaLcParenR"/>
            </a:pPr>
            <a:r>
              <a:rPr lang="en-US" sz="2400" dirty="0">
                <a:latin typeface="Arial" pitchFamily="34" charset="0"/>
                <a:cs typeface="Arial" pitchFamily="34" charset="0"/>
              </a:rPr>
              <a:t>Signal is tied to a physical characteristic and cannot be faked</a:t>
            </a:r>
          </a:p>
        </p:txBody>
      </p:sp>
      <p:pic>
        <p:nvPicPr>
          <p:cNvPr id="4098" name="Picture 2" descr="https://encrypted-tbn3.gstatic.com/images?q=tbn:ANd9GcQrKzb6L-1uMSTjU3JMU28BxlYOg70k-fYoGSuik3sgx8CIoHX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paraorkut.com/img/wallpapers/1024x768/b/baby_birds-12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600200"/>
            <a:ext cx="3276600" cy="2459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844" y="4609891"/>
            <a:ext cx="3116155" cy="22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http://colinvarndell.co.uk/images/RED%20DEER%20STAG%20ROARING%20D7.10.621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2999" y="4566497"/>
            <a:ext cx="3429001" cy="230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52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104"/>
                                        </p:tgtEl>
                                        <p:attrNameLst>
                                          <p:attrName>style.visibility</p:attrName>
                                        </p:attrNameLst>
                                      </p:cBhvr>
                                      <p:to>
                                        <p:strVal val="visible"/>
                                      </p:to>
                                    </p:set>
                                    <p:animEffect transition="in" filter="fade">
                                      <p:cBhvr>
                                        <p:cTn id="21" dur="500"/>
                                        <p:tgtEl>
                                          <p:spTgt spid="410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eeb.utoronto.ca/Assets/EEB+Digital+Assets/homepage/Slideshow/guppies.jpg"/>
          <p:cNvPicPr>
            <a:picLocks noChangeAspect="1" noChangeArrowheads="1"/>
          </p:cNvPicPr>
          <p:nvPr/>
        </p:nvPicPr>
        <p:blipFill rotWithShape="1">
          <a:blip r:embed="rId2">
            <a:extLst>
              <a:ext uri="{28A0092B-C50C-407E-A947-70E740481C1C}">
                <a14:useLocalDpi xmlns:a14="http://schemas.microsoft.com/office/drawing/2010/main" val="0"/>
              </a:ext>
            </a:extLst>
          </a:blip>
          <a:srcRect l="63310"/>
          <a:stretch/>
        </p:blipFill>
        <p:spPr bwMode="auto">
          <a:xfrm>
            <a:off x="6440736" y="2102137"/>
            <a:ext cx="2779463" cy="3647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273326"/>
            <a:ext cx="5141665" cy="4278094"/>
          </a:xfrm>
          <a:prstGeom prst="rect">
            <a:avLst/>
          </a:prstGeom>
          <a:noFill/>
        </p:spPr>
        <p:txBody>
          <a:bodyPr wrap="square" rtlCol="0">
            <a:spAutoFit/>
          </a:bodyPr>
          <a:lstStyle/>
          <a:p>
            <a:pPr marL="285750" indent="-285750">
              <a:buFont typeface="Arial" pitchFamily="34" charset="0"/>
              <a:buChar char="•"/>
            </a:pPr>
            <a:r>
              <a:rPr lang="en-US" sz="2400" dirty="0">
                <a:latin typeface="Arial" pitchFamily="34" charset="0"/>
                <a:cs typeface="Arial" pitchFamily="34" charset="0"/>
              </a:rPr>
              <a:t>Made by plants</a:t>
            </a:r>
          </a:p>
          <a:p>
            <a:pPr marL="285750" indent="-285750">
              <a:buFont typeface="Arial" pitchFamily="34" charset="0"/>
              <a:buChar char="•"/>
            </a:pPr>
            <a:endParaRPr lang="en-US" sz="2400" dirty="0">
              <a:latin typeface="Arial" pitchFamily="34" charset="0"/>
              <a:cs typeface="Arial" pitchFamily="34" charset="0"/>
            </a:endParaRPr>
          </a:p>
          <a:p>
            <a:pPr marL="285750" indent="-285750">
              <a:buFont typeface="Arial" pitchFamily="34" charset="0"/>
              <a:buChar char="•"/>
            </a:pPr>
            <a:r>
              <a:rPr lang="en-US" sz="2400" dirty="0">
                <a:latin typeface="Arial" pitchFamily="34" charset="0"/>
                <a:cs typeface="Arial" pitchFamily="34" charset="0"/>
              </a:rPr>
              <a:t>Benefits:</a:t>
            </a:r>
          </a:p>
          <a:p>
            <a:pPr marL="914400" lvl="1" indent="-457200">
              <a:buFont typeface="Calibri" pitchFamily="34" charset="0"/>
              <a:buChar char="―"/>
            </a:pPr>
            <a:r>
              <a:rPr lang="en-US" sz="2000" dirty="0">
                <a:latin typeface="Arial" pitchFamily="34" charset="0"/>
                <a:cs typeface="Arial" pitchFamily="34" charset="0"/>
              </a:rPr>
              <a:t>Vitamin A</a:t>
            </a:r>
          </a:p>
          <a:p>
            <a:pPr marL="914400" lvl="1" indent="-457200">
              <a:buFont typeface="Calibri" pitchFamily="34" charset="0"/>
              <a:buChar char="―"/>
            </a:pPr>
            <a:r>
              <a:rPr lang="en-US" sz="2000" dirty="0">
                <a:latin typeface="Arial" pitchFamily="34" charset="0"/>
                <a:cs typeface="Arial" pitchFamily="34" charset="0"/>
              </a:rPr>
              <a:t>Antioxidants</a:t>
            </a:r>
          </a:p>
          <a:p>
            <a:pPr marL="914400" lvl="1" indent="-457200">
              <a:buFont typeface="Calibri" pitchFamily="34" charset="0"/>
              <a:buChar char="―"/>
            </a:pPr>
            <a:r>
              <a:rPr lang="en-US" sz="2000" dirty="0">
                <a:latin typeface="Arial" pitchFamily="34" charset="0"/>
                <a:cs typeface="Arial" pitchFamily="34" charset="0"/>
              </a:rPr>
              <a:t>Immune enhancement</a:t>
            </a:r>
          </a:p>
          <a:p>
            <a:pPr marL="914400" lvl="1" indent="-457200">
              <a:buFont typeface="Calibri" pitchFamily="34" charset="0"/>
              <a:buChar char="―"/>
            </a:pPr>
            <a:r>
              <a:rPr lang="en-US" sz="2000" dirty="0">
                <a:latin typeface="Arial" pitchFamily="34" charset="0"/>
                <a:cs typeface="Arial" pitchFamily="34" charset="0"/>
              </a:rPr>
              <a:t>Cancer inhibition</a:t>
            </a:r>
          </a:p>
          <a:p>
            <a:pPr marL="457200" indent="-457200">
              <a:buFont typeface="Arial" panose="020B0604020202020204" pitchFamily="34" charset="0"/>
              <a:buChar char="•"/>
            </a:pPr>
            <a:endParaRPr lang="en-US" sz="2400" dirty="0">
              <a:latin typeface="Arial" pitchFamily="34" charset="0"/>
              <a:cs typeface="Arial" pitchFamily="34" charset="0"/>
            </a:endParaRPr>
          </a:p>
          <a:p>
            <a:pPr marL="457200" indent="-457200">
              <a:buFont typeface="Arial" panose="020B0604020202020204" pitchFamily="34" charset="0"/>
              <a:buChar char="•"/>
            </a:pPr>
            <a:r>
              <a:rPr lang="en-US" sz="2400" dirty="0">
                <a:latin typeface="Arial" pitchFamily="34" charset="0"/>
                <a:cs typeface="Arial" pitchFamily="34" charset="0"/>
              </a:rPr>
              <a:t>Females prefer orange</a:t>
            </a:r>
          </a:p>
          <a:p>
            <a:pPr marL="457200" indent="-457200">
              <a:buFont typeface="Arial" panose="020B0604020202020204" pitchFamily="34" charset="0"/>
              <a:buChar char="•"/>
            </a:pPr>
            <a:endParaRPr lang="en-US" sz="2400" dirty="0">
              <a:solidFill>
                <a:schemeClr val="accent6">
                  <a:lumMod val="75000"/>
                </a:schemeClr>
              </a:solidFill>
              <a:latin typeface="Arial" pitchFamily="34" charset="0"/>
              <a:cs typeface="Arial" pitchFamily="34" charset="0"/>
            </a:endParaRPr>
          </a:p>
          <a:p>
            <a:pPr marL="457200" indent="-457200">
              <a:buFont typeface="Arial" panose="020B0604020202020204" pitchFamily="34" charset="0"/>
              <a:buChar char="•"/>
            </a:pPr>
            <a:r>
              <a:rPr lang="en-US" sz="2400" dirty="0">
                <a:solidFill>
                  <a:schemeClr val="accent6">
                    <a:lumMod val="75000"/>
                  </a:schemeClr>
                </a:solidFill>
                <a:latin typeface="Arial" pitchFamily="34" charset="0"/>
                <a:cs typeface="Arial" pitchFamily="34" charset="0"/>
              </a:rPr>
              <a:t>If an animal has more orange, what does this tell the female?</a:t>
            </a:r>
          </a:p>
        </p:txBody>
      </p:sp>
      <p:sp>
        <p:nvSpPr>
          <p:cNvPr id="8" name="TextBox 7"/>
          <p:cNvSpPr txBox="1"/>
          <p:nvPr/>
        </p:nvSpPr>
        <p:spPr>
          <a:xfrm>
            <a:off x="2050336" y="5983069"/>
            <a:ext cx="8084264" cy="646331"/>
          </a:xfrm>
          <a:prstGeom prst="rect">
            <a:avLst/>
          </a:prstGeom>
          <a:solidFill>
            <a:schemeClr val="accent6">
              <a:lumMod val="75000"/>
            </a:schemeClr>
          </a:solidFill>
        </p:spPr>
        <p:txBody>
          <a:bodyPr wrap="none" rtlCol="0">
            <a:spAutoFit/>
          </a:bodyPr>
          <a:lstStyle/>
          <a:p>
            <a:r>
              <a:rPr lang="en-US" sz="3600" b="1" dirty="0">
                <a:latin typeface="Arial" pitchFamily="34" charset="0"/>
                <a:cs typeface="Arial" pitchFamily="34" charset="0"/>
              </a:rPr>
              <a:t>ORANGE acts as an HONEST signal</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814" r="10000" b="22263"/>
          <a:stretch/>
        </p:blipFill>
        <p:spPr bwMode="auto">
          <a:xfrm>
            <a:off x="9477235" y="38100"/>
            <a:ext cx="2532444" cy="2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www.eeb.utoronto.ca/Assets/EEB+Digital+Assets/homepage/Slideshow/guppies.jpg"/>
          <p:cNvPicPr>
            <a:picLocks noChangeAspect="1" noChangeArrowheads="1"/>
          </p:cNvPicPr>
          <p:nvPr/>
        </p:nvPicPr>
        <p:blipFill rotWithShape="1">
          <a:blip r:embed="rId2">
            <a:extLst>
              <a:ext uri="{28A0092B-C50C-407E-A947-70E740481C1C}">
                <a14:useLocalDpi xmlns:a14="http://schemas.microsoft.com/office/drawing/2010/main" val="0"/>
              </a:ext>
            </a:extLst>
          </a:blip>
          <a:srcRect r="67484"/>
          <a:stretch/>
        </p:blipFill>
        <p:spPr bwMode="auto">
          <a:xfrm>
            <a:off x="9220199" y="2051276"/>
            <a:ext cx="2532444" cy="3749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04800"/>
            <a:ext cx="8084264" cy="584775"/>
          </a:xfrm>
          <a:prstGeom prst="rect">
            <a:avLst/>
          </a:prstGeom>
          <a:noFill/>
        </p:spPr>
        <p:txBody>
          <a:bodyPr wrap="square" rtlCol="0">
            <a:spAutoFit/>
          </a:bodyPr>
          <a:lstStyle/>
          <a:p>
            <a:pPr algn="ctr"/>
            <a:r>
              <a:rPr lang="en-US" sz="3200" dirty="0">
                <a:solidFill>
                  <a:schemeClr val="accent6">
                    <a:lumMod val="75000"/>
                  </a:schemeClr>
                </a:solidFill>
                <a:latin typeface="Arial" pitchFamily="34" charset="0"/>
                <a:cs typeface="Arial" pitchFamily="34" charset="0"/>
              </a:rPr>
              <a:t>Orange </a:t>
            </a:r>
            <a:r>
              <a:rPr lang="en-US" sz="3200" dirty="0">
                <a:latin typeface="Arial" pitchFamily="34" charset="0"/>
                <a:cs typeface="Arial" pitchFamily="34" charset="0"/>
              </a:rPr>
              <a:t>as an Honest Signal In Guppies</a:t>
            </a:r>
          </a:p>
        </p:txBody>
      </p:sp>
    </p:spTree>
    <p:extLst>
      <p:ext uri="{BB962C8B-B14F-4D97-AF65-F5344CB8AC3E}">
        <p14:creationId xmlns:p14="http://schemas.microsoft.com/office/powerpoint/2010/main" val="16432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animEffect transition="in" filter="fade">
                                      <p:cBhvr>
                                        <p:cTn id="7" dur="500"/>
                                        <p:tgtEl>
                                          <p:spTgt spid="5">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69600"/>
            <a:ext cx="6400800" cy="1143000"/>
          </a:xfrm>
        </p:spPr>
        <p:txBody>
          <a:bodyPr/>
          <a:lstStyle/>
          <a:p>
            <a:r>
              <a:rPr lang="en-US" dirty="0"/>
              <a:t>Ornamentation in Birds</a:t>
            </a:r>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05"/>
          <a:stretch/>
        </p:blipFill>
        <p:spPr bwMode="auto">
          <a:xfrm>
            <a:off x="2057400" y="2667001"/>
            <a:ext cx="3962400" cy="390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798674"/>
            <a:ext cx="381000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4495801"/>
            <a:ext cx="3390900" cy="224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74555" y="6581002"/>
            <a:ext cx="3328091" cy="276999"/>
          </a:xfrm>
          <a:prstGeom prst="rect">
            <a:avLst/>
          </a:prstGeom>
          <a:noFill/>
        </p:spPr>
        <p:txBody>
          <a:bodyPr wrap="none" rtlCol="0">
            <a:spAutoFit/>
          </a:bodyPr>
          <a:lstStyle/>
          <a:p>
            <a:r>
              <a:rPr lang="en-US" sz="1200" dirty="0"/>
              <a:t>Walther and Clayton. 2005. </a:t>
            </a:r>
            <a:r>
              <a:rPr lang="en-US" sz="1200" dirty="0" err="1"/>
              <a:t>Proc</a:t>
            </a:r>
            <a:r>
              <a:rPr lang="en-US" sz="1200" dirty="0"/>
              <a:t> Royal </a:t>
            </a:r>
            <a:r>
              <a:rPr lang="en-US" sz="1200" dirty="0" err="1"/>
              <a:t>Soc</a:t>
            </a:r>
            <a:r>
              <a:rPr lang="en-US" sz="1200" dirty="0"/>
              <a:t> London</a:t>
            </a:r>
          </a:p>
        </p:txBody>
      </p:sp>
      <p:pic>
        <p:nvPicPr>
          <p:cNvPr id="6146" name="Picture 2" descr="http://media-cache0.pinterest.com/upload/282178732872235118_Irb2zJVv_b.jpg"/>
          <p:cNvPicPr>
            <a:picLocks noChangeAspect="1" noChangeArrowheads="1"/>
          </p:cNvPicPr>
          <p:nvPr/>
        </p:nvPicPr>
        <p:blipFill rotWithShape="1">
          <a:blip r:embed="rId5">
            <a:extLst>
              <a:ext uri="{28A0092B-C50C-407E-A947-70E740481C1C}">
                <a14:useLocalDpi xmlns:a14="http://schemas.microsoft.com/office/drawing/2010/main" val="0"/>
              </a:ext>
            </a:extLst>
          </a:blip>
          <a:srcRect b="3131"/>
          <a:stretch/>
        </p:blipFill>
        <p:spPr bwMode="auto">
          <a:xfrm>
            <a:off x="1512425" y="0"/>
            <a:ext cx="1992775" cy="282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01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838200"/>
          </a:xfrm>
        </p:spPr>
        <p:txBody>
          <a:bodyPr/>
          <a:lstStyle/>
          <a:p>
            <a:r>
              <a:rPr lang="en-US" dirty="0"/>
              <a:t>Roaring in Red Deer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56031"/>
            <a:ext cx="5654170" cy="429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8241" y="990600"/>
            <a:ext cx="8614859" cy="1015663"/>
          </a:xfrm>
          <a:prstGeom prst="rect">
            <a:avLst/>
          </a:prstGeom>
          <a:noFill/>
        </p:spPr>
        <p:txBody>
          <a:bodyPr wrap="none" rtlCol="0">
            <a:spAutoFit/>
          </a:bodyPr>
          <a:lstStyle/>
          <a:p>
            <a:pPr marL="285750" indent="-285750">
              <a:buFont typeface="Arial" pitchFamily="34" charset="0"/>
              <a:buChar char="•"/>
            </a:pPr>
            <a:r>
              <a:rPr lang="en-US" sz="2000" dirty="0" err="1">
                <a:latin typeface="Arial" pitchFamily="34" charset="0"/>
                <a:cs typeface="Arial" pitchFamily="34" charset="0"/>
              </a:rPr>
              <a:t>Europes</a:t>
            </a:r>
            <a:r>
              <a:rPr lang="en-US" sz="2000" dirty="0">
                <a:latin typeface="Arial" pitchFamily="34" charset="0"/>
                <a:cs typeface="Arial" pitchFamily="34" charset="0"/>
              </a:rPr>
              <a:t> “elk”</a:t>
            </a:r>
          </a:p>
          <a:p>
            <a:pPr marL="285750" indent="-285750">
              <a:buFont typeface="Arial" pitchFamily="34" charset="0"/>
              <a:buChar char="•"/>
            </a:pPr>
            <a:r>
              <a:rPr lang="en-US" sz="2000" dirty="0">
                <a:latin typeface="Arial" pitchFamily="34" charset="0"/>
                <a:cs typeface="Arial" pitchFamily="34" charset="0"/>
              </a:rPr>
              <a:t>Roaring rate correlated with fighting ability and mating success</a:t>
            </a:r>
          </a:p>
          <a:p>
            <a:pPr marL="285750" indent="-285750">
              <a:buFont typeface="Arial" pitchFamily="34" charset="0"/>
              <a:buChar char="•"/>
            </a:pPr>
            <a:r>
              <a:rPr lang="en-US" sz="2000" dirty="0">
                <a:latin typeface="Arial" pitchFamily="34" charset="0"/>
                <a:cs typeface="Arial" pitchFamily="34" charset="0"/>
              </a:rPr>
              <a:t>Only large, strong and healthy males can roar enough to attract females</a:t>
            </a:r>
          </a:p>
        </p:txBody>
      </p:sp>
      <p:sp>
        <p:nvSpPr>
          <p:cNvPr id="5" name="TextBox 4"/>
          <p:cNvSpPr txBox="1"/>
          <p:nvPr/>
        </p:nvSpPr>
        <p:spPr>
          <a:xfrm>
            <a:off x="3138321" y="6581001"/>
            <a:ext cx="2233945" cy="276999"/>
          </a:xfrm>
          <a:prstGeom prst="rect">
            <a:avLst/>
          </a:prstGeom>
          <a:noFill/>
        </p:spPr>
        <p:txBody>
          <a:bodyPr wrap="none" rtlCol="0">
            <a:spAutoFit/>
          </a:bodyPr>
          <a:lstStyle/>
          <a:p>
            <a:r>
              <a:rPr lang="en-US" sz="1200" dirty="0" err="1"/>
              <a:t>McComb</a:t>
            </a:r>
            <a:r>
              <a:rPr lang="en-US" sz="1200" dirty="0"/>
              <a:t>. 1991. Animal Behavior</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294367"/>
            <a:ext cx="4953000" cy="37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848600" y="6029980"/>
            <a:ext cx="2133600" cy="523220"/>
          </a:xfrm>
          <a:prstGeom prst="rect">
            <a:avLst/>
          </a:prstGeom>
        </p:spPr>
        <p:txBody>
          <a:bodyPr wrap="square">
            <a:spAutoFit/>
          </a:bodyPr>
          <a:lstStyle/>
          <a:p>
            <a:pPr algn="ctr"/>
            <a:r>
              <a:rPr lang="en-US" sz="1400" dirty="0">
                <a:hlinkClick r:id="rId4"/>
              </a:rPr>
              <a:t>http://www.youtube.com/watch?v=DqBk2-W9E_c</a:t>
            </a:r>
            <a:r>
              <a:rPr lang="en-US" sz="1400" dirty="0"/>
              <a:t> </a:t>
            </a:r>
          </a:p>
        </p:txBody>
      </p:sp>
    </p:spTree>
    <p:extLst>
      <p:ext uri="{BB962C8B-B14F-4D97-AF65-F5344CB8AC3E}">
        <p14:creationId xmlns:p14="http://schemas.microsoft.com/office/powerpoint/2010/main" val="3860434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967"/>
            <a:ext cx="10820400" cy="1200329"/>
          </a:xfrm>
          <a:prstGeom prst="rect">
            <a:avLst/>
          </a:prstGeom>
          <a:noFill/>
        </p:spPr>
        <p:txBody>
          <a:bodyPr wrap="square" rtlCol="0">
            <a:spAutoFit/>
          </a:bodyPr>
          <a:lstStyle/>
          <a:p>
            <a:r>
              <a:rPr lang="en-US" sz="3600" dirty="0">
                <a:latin typeface="Arial" pitchFamily="34" charset="0"/>
                <a:cs typeface="Arial" pitchFamily="34" charset="0"/>
              </a:rPr>
              <a:t>Why can’t animals fake a signal?</a:t>
            </a:r>
          </a:p>
          <a:p>
            <a:r>
              <a:rPr lang="en-US" sz="3600" dirty="0">
                <a:latin typeface="Arial" pitchFamily="34" charset="0"/>
                <a:cs typeface="Arial" pitchFamily="34" charset="0"/>
              </a:rPr>
              <a:t>	-</a:t>
            </a:r>
            <a:r>
              <a:rPr lang="en-US" sz="2800" i="1" dirty="0">
                <a:latin typeface="Arial" pitchFamily="34" charset="0"/>
                <a:cs typeface="Arial" pitchFamily="34" charset="0"/>
              </a:rPr>
              <a:t> Immunocompetence Hypothesis</a:t>
            </a:r>
            <a:endParaRPr lang="en-US" sz="3600" i="1" dirty="0">
              <a:latin typeface="Arial" pitchFamily="34" charset="0"/>
              <a:cs typeface="Arial" pitchFamily="34" charset="0"/>
            </a:endParaRPr>
          </a:p>
        </p:txBody>
      </p:sp>
      <p:pic>
        <p:nvPicPr>
          <p:cNvPr id="7170" name="Picture 2" descr="http://fc08.deviantart.net/fs70/i/2012/043/8/e/bright_cardinal_by_lou_in_canada-d4phpb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60" t="37376"/>
          <a:stretch/>
        </p:blipFill>
        <p:spPr bwMode="auto">
          <a:xfrm>
            <a:off x="838200" y="1562111"/>
            <a:ext cx="3266636" cy="22789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jeffsinon.com/Wildlife/Wild-Things/i-N9d2KS5/2/L/northern-cardinal-male-2-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99" t="23058" b="8371"/>
          <a:stretch/>
        </p:blipFill>
        <p:spPr bwMode="auto">
          <a:xfrm>
            <a:off x="4104836" y="1560067"/>
            <a:ext cx="3940190" cy="230544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encrypted-tbn2.gstatic.com/images?q=tbn:ANd9GcTWwy5gt8XDdaqzo8yjoCB8KR8EXqeFTlMaSIMYtCbqES4HiYEO"/>
          <p:cNvPicPr>
            <a:picLocks noChangeAspect="1" noChangeArrowheads="1"/>
          </p:cNvPicPr>
          <p:nvPr/>
        </p:nvPicPr>
        <p:blipFill rotWithShape="1">
          <a:blip r:embed="rId5">
            <a:extLst>
              <a:ext uri="{28A0092B-C50C-407E-A947-70E740481C1C}">
                <a14:useLocalDpi xmlns:a14="http://schemas.microsoft.com/office/drawing/2010/main" val="0"/>
              </a:ext>
            </a:extLst>
          </a:blip>
          <a:srcRect l="21256" t="10103" r="10302" b="28193"/>
          <a:stretch/>
        </p:blipFill>
        <p:spPr bwMode="auto">
          <a:xfrm>
            <a:off x="8045026" y="1571289"/>
            <a:ext cx="3441342" cy="22942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4156432"/>
            <a:ext cx="3561144" cy="266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705601" y="3558939"/>
            <a:ext cx="3896491" cy="325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60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54582"/>
            <a:ext cx="6596678" cy="646331"/>
          </a:xfrm>
          <a:prstGeom prst="rect">
            <a:avLst/>
          </a:prstGeom>
          <a:noFill/>
        </p:spPr>
        <p:txBody>
          <a:bodyPr wrap="none" rtlCol="0">
            <a:spAutoFit/>
          </a:bodyPr>
          <a:lstStyle/>
          <a:p>
            <a:r>
              <a:rPr lang="en-US" sz="3600" dirty="0">
                <a:latin typeface="Arial" pitchFamily="34" charset="0"/>
                <a:cs typeface="Arial" pitchFamily="34" charset="0"/>
              </a:rPr>
              <a:t>When to Expect Honest signals</a:t>
            </a:r>
          </a:p>
        </p:txBody>
      </p:sp>
      <p:sp>
        <p:nvSpPr>
          <p:cNvPr id="3" name="TextBox 2"/>
          <p:cNvSpPr txBox="1"/>
          <p:nvPr/>
        </p:nvSpPr>
        <p:spPr>
          <a:xfrm>
            <a:off x="685800" y="937562"/>
            <a:ext cx="9601200" cy="1446550"/>
          </a:xfrm>
          <a:prstGeom prst="rect">
            <a:avLst/>
          </a:prstGeom>
          <a:noFill/>
        </p:spPr>
        <p:txBody>
          <a:bodyPr wrap="square" rtlCol="0">
            <a:spAutoFit/>
          </a:bodyPr>
          <a:lstStyle/>
          <a:p>
            <a:r>
              <a:rPr lang="en-US" sz="2800" dirty="0">
                <a:latin typeface="Arial" pitchFamily="34" charset="0"/>
                <a:cs typeface="Arial" pitchFamily="34" charset="0"/>
              </a:rPr>
              <a:t>c)  If dishonest signalers can be identified</a:t>
            </a:r>
          </a:p>
          <a:p>
            <a:endParaRPr lang="en-US" sz="1200" dirty="0">
              <a:latin typeface="Arial" pitchFamily="34" charset="0"/>
              <a:cs typeface="Arial" pitchFamily="34" charset="0"/>
            </a:endParaRPr>
          </a:p>
          <a:p>
            <a:pPr marL="914400" lvl="1" indent="-457200">
              <a:buFont typeface="Arial" panose="020B0604020202020204" pitchFamily="34" charset="0"/>
              <a:buChar char="•"/>
            </a:pPr>
            <a:r>
              <a:rPr lang="en-US" sz="2400" dirty="0">
                <a:latin typeface="Arial" pitchFamily="34" charset="0"/>
                <a:cs typeface="Arial" pitchFamily="34" charset="0"/>
              </a:rPr>
              <a:t>May be sender one minute &amp; receiver the next</a:t>
            </a:r>
          </a:p>
          <a:p>
            <a:pPr marL="914400" lvl="1" indent="-457200">
              <a:buFont typeface="Arial" panose="020B0604020202020204" pitchFamily="34" charset="0"/>
              <a:buChar char="•"/>
            </a:pPr>
            <a:r>
              <a:rPr lang="en-US" sz="2400" dirty="0">
                <a:latin typeface="Arial" pitchFamily="34" charset="0"/>
                <a:cs typeface="Arial" pitchFamily="34" charset="0"/>
              </a:rPr>
              <a:t>May be identifiable and punished</a:t>
            </a:r>
          </a:p>
        </p:txBody>
      </p:sp>
      <p:pic>
        <p:nvPicPr>
          <p:cNvPr id="8194" name="Picture 2" descr="http://msnbcmedia2.msn.com/j/MSNBC/Components/Photo/_new/111109-SocialMonkeysPhoto-hmed-1240p.grid-6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998" y="2887333"/>
            <a:ext cx="5134602" cy="38563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daviddarling.info/images/vervet_monkey_signa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676" y="2890093"/>
            <a:ext cx="4860886" cy="385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45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08526"/>
            <a:ext cx="11430000" cy="1677941"/>
          </a:xfrm>
        </p:spPr>
        <p:txBody>
          <a:bodyPr>
            <a:normAutofit/>
          </a:bodyPr>
          <a:lstStyle/>
          <a:p>
            <a:pPr marL="0" indent="0">
              <a:buNone/>
            </a:pPr>
            <a:r>
              <a:rPr lang="en-US" sz="4000" dirty="0">
                <a:solidFill>
                  <a:schemeClr val="accent6">
                    <a:lumMod val="75000"/>
                  </a:schemeClr>
                </a:solidFill>
              </a:rPr>
              <a:t>Does (signal) cheating ever happen?</a:t>
            </a:r>
          </a:p>
          <a:p>
            <a:pPr marL="0" indent="0">
              <a:buNone/>
            </a:pPr>
            <a:r>
              <a:rPr lang="en-US" sz="4000" dirty="0">
                <a:solidFill>
                  <a:schemeClr val="accent6">
                    <a:lumMod val="75000"/>
                  </a:schemeClr>
                </a:solidFill>
              </a:rPr>
              <a:t>Under what conditions can it be maintained?</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540000"/>
            <a:ext cx="62103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81201"/>
            <a:ext cx="5386087" cy="360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11799" y="1981201"/>
            <a:ext cx="5386087" cy="369332"/>
          </a:xfrm>
          <a:prstGeom prst="rect">
            <a:avLst/>
          </a:prstGeom>
        </p:spPr>
        <p:txBody>
          <a:bodyPr wrap="square">
            <a:spAutoFit/>
          </a:bodyPr>
          <a:lstStyle/>
          <a:p>
            <a:r>
              <a:rPr lang="en-US" dirty="0">
                <a:hlinkClick r:id="rId5"/>
              </a:rPr>
              <a:t>http://www.youtube.com/watch?v=T8cnEXIwjWA</a:t>
            </a:r>
            <a:r>
              <a:rPr lang="en-US" dirty="0"/>
              <a:t> </a:t>
            </a:r>
          </a:p>
        </p:txBody>
      </p:sp>
    </p:spTree>
    <p:extLst>
      <p:ext uri="{BB962C8B-B14F-4D97-AF65-F5344CB8AC3E}">
        <p14:creationId xmlns:p14="http://schemas.microsoft.com/office/powerpoint/2010/main" val="385536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1341438"/>
          </a:xfrm>
          <a:solidFill>
            <a:schemeClr val="accent2">
              <a:lumMod val="60000"/>
              <a:lumOff val="40000"/>
            </a:schemeClr>
          </a:solidFill>
        </p:spPr>
        <p:txBody>
          <a:bodyPr>
            <a:normAutofit fontScale="90000"/>
          </a:bodyPr>
          <a:lstStyle/>
          <a:p>
            <a:r>
              <a:rPr lang="en-US" dirty="0"/>
              <a:t>Development of Elaborate Displays:</a:t>
            </a:r>
            <a:br>
              <a:rPr lang="en-US" dirty="0"/>
            </a:br>
            <a:r>
              <a:rPr lang="en-US" dirty="0"/>
              <a:t>comparative evidence</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356" b="5221"/>
          <a:stretch/>
        </p:blipFill>
        <p:spPr bwMode="auto">
          <a:xfrm>
            <a:off x="1905000" y="1646499"/>
            <a:ext cx="4191000" cy="49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6" t="3127" r="6686" b="16157"/>
          <a:stretch/>
        </p:blipFill>
        <p:spPr bwMode="auto">
          <a:xfrm>
            <a:off x="8610601" y="1646500"/>
            <a:ext cx="1976815" cy="259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629276"/>
            <a:ext cx="1996095" cy="300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889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0" y="228600"/>
            <a:ext cx="4953000" cy="1143000"/>
          </a:xfrm>
        </p:spPr>
        <p:txBody>
          <a:bodyPr>
            <a:normAutofit fontScale="90000"/>
          </a:bodyPr>
          <a:lstStyle/>
          <a:p>
            <a:r>
              <a:rPr lang="en-US" dirty="0">
                <a:solidFill>
                  <a:schemeClr val="accent6">
                    <a:lumMod val="75000"/>
                  </a:schemeClr>
                </a:solidFill>
              </a:rPr>
              <a:t>So which definition do you buy into?</a:t>
            </a:r>
          </a:p>
        </p:txBody>
      </p:sp>
    </p:spTree>
    <p:extLst>
      <p:ext uri="{BB962C8B-B14F-4D97-AF65-F5344CB8AC3E}">
        <p14:creationId xmlns:p14="http://schemas.microsoft.com/office/powerpoint/2010/main" val="3091589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0"/>
            <a:ext cx="5181600" cy="609600"/>
          </a:xfrm>
        </p:spPr>
        <p:txBody>
          <a:bodyPr>
            <a:normAutofit fontScale="92500"/>
          </a:bodyPr>
          <a:lstStyle/>
          <a:p>
            <a:pPr marL="0" indent="0" algn="ctr">
              <a:buNone/>
            </a:pPr>
            <a:r>
              <a:rPr lang="en-US" sz="2000" dirty="0">
                <a:hlinkClick r:id="rId2"/>
              </a:rPr>
              <a:t>http://www.youtube.com/watch?v=-7ijI-g4jHg</a:t>
            </a:r>
            <a:r>
              <a:rPr lang="en-US" sz="2000" dirty="0"/>
              <a:t> </a:t>
            </a:r>
          </a:p>
        </p:txBody>
      </p:sp>
      <p:sp>
        <p:nvSpPr>
          <p:cNvPr id="2" name="TextBox 1"/>
          <p:cNvSpPr txBox="1"/>
          <p:nvPr/>
        </p:nvSpPr>
        <p:spPr>
          <a:xfrm>
            <a:off x="762000" y="457200"/>
            <a:ext cx="5867400" cy="584775"/>
          </a:xfrm>
          <a:prstGeom prst="rect">
            <a:avLst/>
          </a:prstGeom>
          <a:noFill/>
        </p:spPr>
        <p:txBody>
          <a:bodyPr wrap="square" rtlCol="0">
            <a:spAutoFit/>
          </a:bodyPr>
          <a:lstStyle/>
          <a:p>
            <a:pPr algn="ctr"/>
            <a:r>
              <a:rPr lang="en-US" sz="3200" b="1" dirty="0">
                <a:latin typeface="Arial" pitchFamily="34" charset="0"/>
                <a:cs typeface="Arial" pitchFamily="34" charset="0"/>
              </a:rPr>
              <a:t>Honeybee Communication</a:t>
            </a:r>
          </a:p>
        </p:txBody>
      </p:sp>
      <p:pic>
        <p:nvPicPr>
          <p:cNvPr id="6" name="Picture 2" descr="http://i.livescience.com/images/i/000/022/573/i02/painted-bumblebees.jpg?13234412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1"/>
            <a:ext cx="4724400" cy="347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122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Bee Foraging Exercise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33414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3276600" cy="505392"/>
          </a:xfrm>
        </p:spPr>
        <p:txBody>
          <a:bodyPr>
            <a:normAutofit fontScale="90000"/>
          </a:bodyPr>
          <a:lstStyle/>
          <a:p>
            <a:r>
              <a:rPr lang="en-US" sz="2400" dirty="0">
                <a:solidFill>
                  <a:srgbClr val="FF0000"/>
                </a:solidFill>
              </a:rPr>
              <a:t>How could this evolve?</a:t>
            </a:r>
          </a:p>
        </p:txBody>
      </p:sp>
      <p:sp>
        <p:nvSpPr>
          <p:cNvPr id="3" name="Content Placeholder 2"/>
          <p:cNvSpPr>
            <a:spLocks noGrp="1"/>
          </p:cNvSpPr>
          <p:nvPr>
            <p:ph idx="1"/>
          </p:nvPr>
        </p:nvSpPr>
        <p:spPr>
          <a:xfrm>
            <a:off x="533400" y="1371600"/>
            <a:ext cx="5867400" cy="5562600"/>
          </a:xfrm>
        </p:spPr>
        <p:txBody>
          <a:bodyPr>
            <a:noAutofit/>
          </a:bodyPr>
          <a:lstStyle/>
          <a:p>
            <a:pPr marL="0" indent="0">
              <a:buNone/>
            </a:pPr>
            <a:r>
              <a:rPr lang="en-US" sz="2400" u="sng" dirty="0"/>
              <a:t>Ancestor</a:t>
            </a:r>
          </a:p>
          <a:p>
            <a:r>
              <a:rPr lang="en-US" sz="2000" i="1" dirty="0" err="1"/>
              <a:t>Trigona</a:t>
            </a:r>
            <a:r>
              <a:rPr lang="en-US" sz="2000" dirty="0"/>
              <a:t> perform excited movements and “hum”</a:t>
            </a:r>
          </a:p>
          <a:p>
            <a:pPr marL="0" indent="0">
              <a:buNone/>
            </a:pPr>
            <a:endParaRPr lang="en-US" sz="1050" dirty="0"/>
          </a:p>
          <a:p>
            <a:pPr marL="0" indent="0">
              <a:buNone/>
            </a:pPr>
            <a:r>
              <a:rPr lang="en-US" sz="2400" u="sng" dirty="0"/>
              <a:t>Intermediate</a:t>
            </a:r>
          </a:p>
          <a:p>
            <a:r>
              <a:rPr lang="en-US" sz="2000" i="1" dirty="0" err="1"/>
              <a:t>Trigona</a:t>
            </a:r>
            <a:r>
              <a:rPr lang="en-US" sz="2000" i="1" dirty="0"/>
              <a:t> </a:t>
            </a:r>
            <a:r>
              <a:rPr lang="en-US" sz="2000" dirty="0"/>
              <a:t>marks path to food with pheromone</a:t>
            </a:r>
          </a:p>
          <a:p>
            <a:pPr marL="0" indent="0">
              <a:buNone/>
            </a:pPr>
            <a:endParaRPr lang="en-US" sz="1050" dirty="0"/>
          </a:p>
          <a:p>
            <a:pPr marL="0" indent="0">
              <a:buNone/>
            </a:pPr>
            <a:r>
              <a:rPr lang="en-US" sz="2400" u="sng" dirty="0"/>
              <a:t>Complex</a:t>
            </a:r>
          </a:p>
          <a:p>
            <a:r>
              <a:rPr lang="en-US" sz="2000" i="1" dirty="0" err="1"/>
              <a:t>Melipona</a:t>
            </a:r>
            <a:r>
              <a:rPr lang="en-US" sz="2000" i="1" dirty="0"/>
              <a:t> </a:t>
            </a:r>
            <a:r>
              <a:rPr lang="en-US" sz="2000" dirty="0"/>
              <a:t>fly in direction of food and make sound pulses to convey distance</a:t>
            </a:r>
          </a:p>
          <a:p>
            <a:pPr marL="0" indent="0">
              <a:buNone/>
            </a:pPr>
            <a:endParaRPr lang="en-US" sz="1050" dirty="0"/>
          </a:p>
          <a:p>
            <a:pPr marL="0" indent="0">
              <a:buNone/>
            </a:pPr>
            <a:r>
              <a:rPr lang="en-US" sz="2000" u="sng" dirty="0"/>
              <a:t>Very Complex</a:t>
            </a:r>
          </a:p>
          <a:p>
            <a:r>
              <a:rPr lang="en-US" sz="2000" i="1" dirty="0" err="1"/>
              <a:t>Apis</a:t>
            </a:r>
            <a:r>
              <a:rPr lang="en-US" sz="2000" i="1" dirty="0"/>
              <a:t> </a:t>
            </a:r>
            <a:r>
              <a:rPr lang="en-US" sz="2000" i="1" dirty="0" err="1"/>
              <a:t>florea</a:t>
            </a:r>
            <a:r>
              <a:rPr lang="en-US" sz="2000" i="1" dirty="0"/>
              <a:t> </a:t>
            </a:r>
            <a:r>
              <a:rPr lang="en-US" sz="2000" dirty="0"/>
              <a:t>dances on horizontal surface</a:t>
            </a:r>
          </a:p>
        </p:txBody>
      </p:sp>
      <p:pic>
        <p:nvPicPr>
          <p:cNvPr id="10242" name="Picture 2" descr="D:\Figures\Chapter 07\highres\Alcock9e-Fig-07-2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53200" y="-19018"/>
            <a:ext cx="4114800" cy="29217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85800" y="-152400"/>
            <a:ext cx="5105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Arial" pitchFamily="34" charset="0"/>
                <a:cs typeface="Arial" pitchFamily="34" charset="0"/>
              </a:rPr>
              <a:t>Incredibly complex</a:t>
            </a:r>
          </a:p>
        </p:txBody>
      </p:sp>
      <p:pic>
        <p:nvPicPr>
          <p:cNvPr id="4" name="Picture 2" descr="http://www.aussiebee.com.au/Images/apis-and-trigona-b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902703"/>
            <a:ext cx="3505200" cy="21546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20200" y="5029200"/>
            <a:ext cx="1143390" cy="369332"/>
          </a:xfrm>
          <a:prstGeom prst="rect">
            <a:avLst/>
          </a:prstGeom>
          <a:noFill/>
        </p:spPr>
        <p:txBody>
          <a:bodyPr wrap="none" rtlCol="0">
            <a:spAutoFit/>
          </a:bodyPr>
          <a:lstStyle/>
          <a:p>
            <a:r>
              <a:rPr lang="en-US" dirty="0">
                <a:solidFill>
                  <a:srgbClr val="FF0000"/>
                </a:solidFill>
              </a:rPr>
              <a:t>Honeybee</a:t>
            </a:r>
          </a:p>
        </p:txBody>
      </p:sp>
      <p:sp>
        <p:nvSpPr>
          <p:cNvPr id="8" name="TextBox 7"/>
          <p:cNvSpPr txBox="1"/>
          <p:nvPr/>
        </p:nvSpPr>
        <p:spPr>
          <a:xfrm>
            <a:off x="7282406" y="5029200"/>
            <a:ext cx="891783" cy="369332"/>
          </a:xfrm>
          <a:prstGeom prst="rect">
            <a:avLst/>
          </a:prstGeom>
          <a:noFill/>
        </p:spPr>
        <p:txBody>
          <a:bodyPr wrap="none" rtlCol="0">
            <a:spAutoFit/>
          </a:bodyPr>
          <a:lstStyle/>
          <a:p>
            <a:r>
              <a:rPr lang="en-US" i="1" dirty="0" err="1">
                <a:solidFill>
                  <a:srgbClr val="FF0000"/>
                </a:solidFill>
              </a:rPr>
              <a:t>Trigona</a:t>
            </a:r>
            <a:endParaRPr lang="en-US" i="1" dirty="0">
              <a:solidFill>
                <a:srgbClr val="FF0000"/>
              </a:solidFill>
            </a:endParaRPr>
          </a:p>
        </p:txBody>
      </p:sp>
      <p:pic>
        <p:nvPicPr>
          <p:cNvPr id="10244" name="Picture 4" descr="http://farm4.staticflickr.com/3153/2996981436_e7f3e4f82a_z.jpg?zz=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444" b="10660"/>
          <a:stretch/>
        </p:blipFill>
        <p:spPr bwMode="auto">
          <a:xfrm>
            <a:off x="8174188" y="5438472"/>
            <a:ext cx="2493812" cy="14195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0" y="5963569"/>
            <a:ext cx="1072730" cy="369332"/>
          </a:xfrm>
          <a:prstGeom prst="rect">
            <a:avLst/>
          </a:prstGeom>
          <a:noFill/>
        </p:spPr>
        <p:txBody>
          <a:bodyPr wrap="none" rtlCol="0">
            <a:spAutoFit/>
          </a:bodyPr>
          <a:lstStyle/>
          <a:p>
            <a:r>
              <a:rPr lang="en-US" i="1" dirty="0" err="1">
                <a:solidFill>
                  <a:srgbClr val="FF0000"/>
                </a:solidFill>
              </a:rPr>
              <a:t>Melipona</a:t>
            </a:r>
            <a:endParaRPr lang="en-US" i="1" dirty="0">
              <a:solidFill>
                <a:srgbClr val="FF0000"/>
              </a:solidFill>
            </a:endParaRPr>
          </a:p>
        </p:txBody>
      </p:sp>
    </p:spTree>
    <p:extLst>
      <p:ext uri="{BB962C8B-B14F-4D97-AF65-F5344CB8AC3E}">
        <p14:creationId xmlns:p14="http://schemas.microsoft.com/office/powerpoint/2010/main" val="411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467600" cy="1143000"/>
          </a:xfrm>
        </p:spPr>
        <p:txBody>
          <a:bodyPr>
            <a:normAutofit/>
          </a:bodyPr>
          <a:lstStyle/>
          <a:p>
            <a:r>
              <a:rPr lang="en-US" sz="3600" dirty="0" err="1"/>
              <a:t>Lindauer’s</a:t>
            </a:r>
            <a:r>
              <a:rPr lang="en-US" sz="3600" dirty="0"/>
              <a:t> Evolutionary Scenario</a:t>
            </a:r>
          </a:p>
        </p:txBody>
      </p:sp>
      <p:sp>
        <p:nvSpPr>
          <p:cNvPr id="3" name="Content Placeholder 2"/>
          <p:cNvSpPr>
            <a:spLocks noGrp="1"/>
          </p:cNvSpPr>
          <p:nvPr>
            <p:ph idx="1"/>
          </p:nvPr>
        </p:nvSpPr>
        <p:spPr>
          <a:xfrm>
            <a:off x="990600" y="1752600"/>
            <a:ext cx="8229600" cy="4830762"/>
          </a:xfrm>
        </p:spPr>
        <p:txBody>
          <a:bodyPr>
            <a:normAutofit/>
          </a:bodyPr>
          <a:lstStyle/>
          <a:p>
            <a:r>
              <a:rPr lang="en-US" dirty="0"/>
              <a:t>Distance</a:t>
            </a:r>
          </a:p>
          <a:p>
            <a:pPr lvl="1"/>
            <a:r>
              <a:rPr lang="en-US" sz="2400" dirty="0"/>
              <a:t>Started with agitation</a:t>
            </a:r>
          </a:p>
          <a:p>
            <a:pPr lvl="1"/>
            <a:r>
              <a:rPr lang="en-US" sz="2400" dirty="0"/>
              <a:t>Workers stimulated to leave</a:t>
            </a:r>
          </a:p>
          <a:p>
            <a:pPr lvl="1"/>
            <a:r>
              <a:rPr lang="en-US" sz="2400" dirty="0"/>
              <a:t>Movements became standardized</a:t>
            </a:r>
          </a:p>
          <a:p>
            <a:endParaRPr lang="en-US" dirty="0"/>
          </a:p>
          <a:p>
            <a:r>
              <a:rPr lang="en-US" dirty="0"/>
              <a:t>Direction</a:t>
            </a:r>
          </a:p>
          <a:p>
            <a:pPr lvl="1"/>
            <a:r>
              <a:rPr lang="en-US" sz="2400" dirty="0"/>
              <a:t>Started with leading</a:t>
            </a:r>
          </a:p>
          <a:p>
            <a:pPr lvl="1"/>
            <a:r>
              <a:rPr lang="en-US" sz="2400" dirty="0"/>
              <a:t>Evolved to pointing</a:t>
            </a:r>
          </a:p>
          <a:p>
            <a:pPr lvl="1"/>
            <a:r>
              <a:rPr lang="en-US" sz="2400" dirty="0"/>
              <a:t>Pointing with zigzag dance</a:t>
            </a:r>
          </a:p>
          <a:p>
            <a:pPr lvl="1"/>
            <a:r>
              <a:rPr lang="en-US" sz="2400" dirty="0"/>
              <a:t>Converted to sun compass</a:t>
            </a:r>
          </a:p>
        </p:txBody>
      </p:sp>
      <p:pic>
        <p:nvPicPr>
          <p:cNvPr id="11266" name="Picture 2" descr="http://1.bp.blogspot.com/-Oj6iP2EgpMg/TwNg83GcGhI/AAAAAAAABgU/9IcabncWLpk/s1600/Bee_waggle_dance.png"/>
          <p:cNvPicPr>
            <a:picLocks noChangeAspect="1" noChangeArrowheads="1"/>
          </p:cNvPicPr>
          <p:nvPr/>
        </p:nvPicPr>
        <p:blipFill rotWithShape="1">
          <a:blip r:embed="rId3">
            <a:extLst>
              <a:ext uri="{28A0092B-C50C-407E-A947-70E740481C1C}">
                <a14:useLocalDpi xmlns:a14="http://schemas.microsoft.com/office/drawing/2010/main" val="0"/>
              </a:ext>
            </a:extLst>
          </a:blip>
          <a:srcRect t="1882" b="1950"/>
          <a:stretch/>
        </p:blipFill>
        <p:spPr bwMode="auto">
          <a:xfrm>
            <a:off x="6974042" y="3352800"/>
            <a:ext cx="3693958" cy="35167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teachers.net/gazette/JUN08/newlin/ABeeJitterbu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152746"/>
            <a:ext cx="3581400" cy="318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Cues </a:t>
            </a:r>
            <a:r>
              <a:rPr lang="en-US" dirty="0" err="1"/>
              <a:t>vs</a:t>
            </a:r>
            <a:r>
              <a:rPr lang="en-US" dirty="0"/>
              <a:t> Signals</a:t>
            </a:r>
          </a:p>
        </p:txBody>
      </p:sp>
      <p:pic>
        <p:nvPicPr>
          <p:cNvPr id="3" name="Picture 3">
            <a:extLst>
              <a:ext uri="{FF2B5EF4-FFF2-40B4-BE49-F238E27FC236}">
                <a16:creationId xmlns:a16="http://schemas.microsoft.com/office/drawing/2014/main" id="{7898F7D4-2BA4-E087-B57E-6DC4ECC02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420" y="3124200"/>
            <a:ext cx="4548580" cy="37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F3A41C68-8848-1CE8-FA4F-07A4EA8C7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35" t="13159"/>
          <a:stretch/>
        </p:blipFill>
        <p:spPr bwMode="auto">
          <a:xfrm>
            <a:off x="3236786" y="4131763"/>
            <a:ext cx="4428405" cy="272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FA7B934-D6BA-4622-B8EE-0B05320972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763"/>
          <a:stretch/>
        </p:blipFill>
        <p:spPr bwMode="auto">
          <a:xfrm>
            <a:off x="0" y="3523829"/>
            <a:ext cx="3236786" cy="33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D78186E-D8BE-0EE7-3901-A9914781B0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43" r="10869"/>
          <a:stretch/>
        </p:blipFill>
        <p:spPr bwMode="auto">
          <a:xfrm>
            <a:off x="4038600" y="1363118"/>
            <a:ext cx="3071413" cy="272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0D562301-E1EE-7EE9-B890-418A0804D896}"/>
              </a:ext>
            </a:extLst>
          </p:cNvPr>
          <p:cNvPicPr>
            <a:picLocks noChangeAspect="1"/>
          </p:cNvPicPr>
          <p:nvPr/>
        </p:nvPicPr>
        <p:blipFill rotWithShape="1">
          <a:blip r:embed="rId6">
            <a:extLst>
              <a:ext uri="{28A0092B-C50C-407E-A947-70E740481C1C}">
                <a14:useLocalDpi xmlns:a14="http://schemas.microsoft.com/office/drawing/2010/main" val="0"/>
              </a:ext>
            </a:extLst>
          </a:blip>
          <a:srcRect t="14445" b="14444"/>
          <a:stretch/>
        </p:blipFill>
        <p:spPr>
          <a:xfrm>
            <a:off x="1143000" y="1301157"/>
            <a:ext cx="3147060" cy="1678432"/>
          </a:xfrm>
          <a:prstGeom prst="rect">
            <a:avLst/>
          </a:prstGeom>
        </p:spPr>
      </p:pic>
    </p:spTree>
    <p:extLst>
      <p:ext uri="{BB962C8B-B14F-4D97-AF65-F5344CB8AC3E}">
        <p14:creationId xmlns:p14="http://schemas.microsoft.com/office/powerpoint/2010/main" val="18325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michaelmccurry.net/wp-content/uploads/2009/12/Communication-Cartoon-288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092" y="1125805"/>
            <a:ext cx="5502907" cy="57321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88900"/>
            <a:ext cx="8229600" cy="1143000"/>
          </a:xfrm>
        </p:spPr>
        <p:txBody>
          <a:bodyPr>
            <a:normAutofit/>
          </a:bodyPr>
          <a:lstStyle/>
          <a:p>
            <a:r>
              <a:rPr lang="en-US" sz="4000" dirty="0"/>
              <a:t>Channels for Communication</a:t>
            </a:r>
          </a:p>
        </p:txBody>
      </p:sp>
      <p:sp>
        <p:nvSpPr>
          <p:cNvPr id="3" name="Content Placeholder 2"/>
          <p:cNvSpPr>
            <a:spLocks noGrp="1"/>
          </p:cNvSpPr>
          <p:nvPr>
            <p:ph idx="1"/>
          </p:nvPr>
        </p:nvSpPr>
        <p:spPr>
          <a:xfrm>
            <a:off x="457201" y="1295400"/>
            <a:ext cx="6231894" cy="5257800"/>
          </a:xfrm>
        </p:spPr>
        <p:txBody>
          <a:bodyPr>
            <a:normAutofit lnSpcReduction="10000"/>
          </a:bodyPr>
          <a:lstStyle/>
          <a:p>
            <a:r>
              <a:rPr lang="en-US" sz="2800" dirty="0"/>
              <a:t>Make a table of all types of media for sending signals</a:t>
            </a:r>
          </a:p>
          <a:p>
            <a:r>
              <a:rPr lang="en-US" sz="2800" dirty="0"/>
              <a:t>Based on properties:</a:t>
            </a:r>
          </a:p>
          <a:p>
            <a:pPr lvl="1"/>
            <a:r>
              <a:rPr lang="en-US" sz="2400" dirty="0"/>
              <a:t>Effective distance</a:t>
            </a:r>
          </a:p>
          <a:p>
            <a:pPr lvl="1"/>
            <a:r>
              <a:rPr lang="en-US" sz="2400" dirty="0"/>
              <a:t>Localization of sender</a:t>
            </a:r>
          </a:p>
          <a:p>
            <a:pPr lvl="1"/>
            <a:r>
              <a:rPr lang="en-US" sz="2400" dirty="0"/>
              <a:t>Goes around obstacles</a:t>
            </a:r>
          </a:p>
          <a:p>
            <a:pPr lvl="1"/>
            <a:r>
              <a:rPr lang="en-US" sz="2400" dirty="0"/>
              <a:t>Speed of transmission</a:t>
            </a:r>
          </a:p>
          <a:p>
            <a:pPr lvl="1"/>
            <a:r>
              <a:rPr lang="en-US" sz="2400" dirty="0"/>
              <a:t>Complexity</a:t>
            </a:r>
          </a:p>
          <a:p>
            <a:pPr lvl="1"/>
            <a:r>
              <a:rPr lang="en-US" sz="2400" dirty="0"/>
              <a:t>Durability/longevity</a:t>
            </a:r>
          </a:p>
          <a:p>
            <a:r>
              <a:rPr lang="en-US" sz="2800" dirty="0"/>
              <a:t>Determine if have high, med, or low effectiveness</a:t>
            </a:r>
          </a:p>
          <a:p>
            <a:r>
              <a:rPr lang="en-US" sz="2800" dirty="0"/>
              <a:t>Remember these are </a:t>
            </a:r>
            <a:r>
              <a:rPr lang="en-US" sz="2800" b="1" i="1" dirty="0"/>
              <a:t>relative</a:t>
            </a:r>
          </a:p>
        </p:txBody>
      </p:sp>
    </p:spTree>
    <p:extLst>
      <p:ext uri="{BB962C8B-B14F-4D97-AF65-F5344CB8AC3E}">
        <p14:creationId xmlns:p14="http://schemas.microsoft.com/office/powerpoint/2010/main" val="286514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gsu.edu/departments/chem/faculty/pavel/Human%20pherom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921180"/>
            <a:ext cx="8077199" cy="59368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7400" y="152400"/>
            <a:ext cx="8001000" cy="609600"/>
          </a:xfrm>
        </p:spPr>
        <p:txBody>
          <a:bodyPr>
            <a:noAutofit/>
          </a:bodyPr>
          <a:lstStyle/>
          <a:p>
            <a:r>
              <a:rPr lang="en-US" sz="3200" dirty="0"/>
              <a:t>Chemical Communication</a:t>
            </a:r>
          </a:p>
        </p:txBody>
      </p:sp>
    </p:spTree>
    <p:extLst>
      <p:ext uri="{BB962C8B-B14F-4D97-AF65-F5344CB8AC3E}">
        <p14:creationId xmlns:p14="http://schemas.microsoft.com/office/powerpoint/2010/main" val="4166458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ontiers | Molecular and neural mechanisms of sex pheromone reception and  processing in the silkmoth Bombyx mori | Physiology">
            <a:extLst>
              <a:ext uri="{FF2B5EF4-FFF2-40B4-BE49-F238E27FC236}">
                <a16:creationId xmlns:a16="http://schemas.microsoft.com/office/drawing/2014/main" id="{A6478B3E-9337-4209-957C-BB1AF6DC4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94098"/>
            <a:ext cx="6844294" cy="6663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3A9FE0-7DD5-4FEC-87FE-FBD07561BE6E}"/>
              </a:ext>
            </a:extLst>
          </p:cNvPr>
          <p:cNvSpPr txBox="1"/>
          <p:nvPr/>
        </p:nvSpPr>
        <p:spPr>
          <a:xfrm>
            <a:off x="533400" y="914400"/>
            <a:ext cx="1564852" cy="523220"/>
          </a:xfrm>
          <a:prstGeom prst="rect">
            <a:avLst/>
          </a:prstGeom>
          <a:noFill/>
        </p:spPr>
        <p:txBody>
          <a:bodyPr wrap="none" rtlCol="0">
            <a:spAutoFit/>
          </a:bodyPr>
          <a:lstStyle/>
          <a:p>
            <a:r>
              <a:rPr lang="en-US" sz="2800" dirty="0"/>
              <a:t>Silk Moth</a:t>
            </a:r>
          </a:p>
        </p:txBody>
      </p:sp>
      <p:pic>
        <p:nvPicPr>
          <p:cNvPr id="1028" name="Picture 4">
            <a:extLst>
              <a:ext uri="{FF2B5EF4-FFF2-40B4-BE49-F238E27FC236}">
                <a16:creationId xmlns:a16="http://schemas.microsoft.com/office/drawing/2014/main" id="{1B2324E0-7824-4453-9E26-83B50FCE6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19958"/>
            <a:ext cx="5334000" cy="325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92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8749</TotalTime>
  <Words>1132</Words>
  <Application>Microsoft Office PowerPoint</Application>
  <PresentationFormat>Widescreen</PresentationFormat>
  <Paragraphs>182</Paragraphs>
  <Slides>53</Slides>
  <Notes>9</Notes>
  <HiddenSlides>5</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Office Theme</vt:lpstr>
      <vt:lpstr>Communication</vt:lpstr>
      <vt:lpstr>PowerPoint Presentation</vt:lpstr>
      <vt:lpstr>PowerPoint Presentation</vt:lpstr>
      <vt:lpstr>PowerPoint Presentation</vt:lpstr>
      <vt:lpstr>So which definition do you buy into?</vt:lpstr>
      <vt:lpstr>Cues vs Signals</vt:lpstr>
      <vt:lpstr>Channels for Communication</vt:lpstr>
      <vt:lpstr>Chemical Communication</vt:lpstr>
      <vt:lpstr>PowerPoint Presentation</vt:lpstr>
      <vt:lpstr>The Vomeronasal Organ</vt:lpstr>
      <vt:lpstr>Do humans have pheromones?</vt:lpstr>
      <vt:lpstr>Communication “Pheromones” (now called “cues”)</vt:lpstr>
      <vt:lpstr>Alarm Cues</vt:lpstr>
      <vt:lpstr>Communication “Pheromones”</vt:lpstr>
      <vt:lpstr>A new class of chemical…</vt:lpstr>
      <vt:lpstr>PowerPoint Presentation</vt:lpstr>
      <vt:lpstr>PowerPoint Presentation</vt:lpstr>
      <vt:lpstr>Observation</vt:lpstr>
      <vt:lpstr>Hypotheses for Origin of Signals</vt:lpstr>
      <vt:lpstr>Hypotheses for Origins of Signals</vt:lpstr>
      <vt:lpstr>Hypotheses for Origins of Signals</vt:lpstr>
      <vt:lpstr>Hypotheses for Origins of Signals</vt:lpstr>
      <vt:lpstr>PowerPoint Presentation</vt:lpstr>
      <vt:lpstr>PowerPoint Presentation</vt:lpstr>
      <vt:lpstr>PowerPoint Presentation</vt:lpstr>
      <vt:lpstr>Hypotheses for Origins of Signals</vt:lpstr>
      <vt:lpstr>PowerPoint Presentation</vt:lpstr>
      <vt:lpstr>Hypotheses for Origins of Signals</vt:lpstr>
      <vt:lpstr>Tungara Frog Physalaemus pustulosus</vt:lpstr>
      <vt:lpstr>PowerPoint Presentation</vt:lpstr>
      <vt:lpstr>Preference?</vt:lpstr>
      <vt:lpstr>PowerPoint Presentation</vt:lpstr>
      <vt:lpstr>PowerPoint Presentation</vt:lpstr>
      <vt:lpstr>Swordtails</vt:lpstr>
      <vt:lpstr>PowerPoint Presentation</vt:lpstr>
      <vt:lpstr>Ritualization of Signals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Ornamentation in Birds</vt:lpstr>
      <vt:lpstr>Roaring in Red Deer</vt:lpstr>
      <vt:lpstr>PowerPoint Presentation</vt:lpstr>
      <vt:lpstr>PowerPoint Presentation</vt:lpstr>
      <vt:lpstr>PowerPoint Presentation</vt:lpstr>
      <vt:lpstr>Development of Elaborate Displays: comparative evidence</vt:lpstr>
      <vt:lpstr>PowerPoint Presentation</vt:lpstr>
      <vt:lpstr>Bee Foraging Exercise</vt:lpstr>
      <vt:lpstr>How could this evolve?</vt:lpstr>
      <vt:lpstr>Lindauer’s Evolutionary Scenario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dc:title>
  <dc:creator>gall</dc:creator>
  <cp:lastModifiedBy>Brian Gall</cp:lastModifiedBy>
  <cp:revision>271</cp:revision>
  <cp:lastPrinted>2011-09-06T14:41:06Z</cp:lastPrinted>
  <dcterms:created xsi:type="dcterms:W3CDTF">2011-07-09T13:51:43Z</dcterms:created>
  <dcterms:modified xsi:type="dcterms:W3CDTF">2024-10-21T14:41:00Z</dcterms:modified>
</cp:coreProperties>
</file>