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75"/>
  </p:notesMasterIdLst>
  <p:handoutMasterIdLst>
    <p:handoutMasterId r:id="rId76"/>
  </p:handoutMasterIdLst>
  <p:sldIdLst>
    <p:sldId id="300" r:id="rId2"/>
    <p:sldId id="258" r:id="rId3"/>
    <p:sldId id="286" r:id="rId4"/>
    <p:sldId id="288" r:id="rId5"/>
    <p:sldId id="289" r:id="rId6"/>
    <p:sldId id="290" r:id="rId7"/>
    <p:sldId id="287" r:id="rId8"/>
    <p:sldId id="259" r:id="rId9"/>
    <p:sldId id="292" r:id="rId10"/>
    <p:sldId id="260" r:id="rId11"/>
    <p:sldId id="294" r:id="rId12"/>
    <p:sldId id="293" r:id="rId13"/>
    <p:sldId id="339" r:id="rId14"/>
    <p:sldId id="295" r:id="rId15"/>
    <p:sldId id="340" r:id="rId16"/>
    <p:sldId id="296" r:id="rId17"/>
    <p:sldId id="299" r:id="rId18"/>
    <p:sldId id="263" r:id="rId19"/>
    <p:sldId id="262" r:id="rId20"/>
    <p:sldId id="297" r:id="rId21"/>
    <p:sldId id="303" r:id="rId22"/>
    <p:sldId id="302" r:id="rId23"/>
    <p:sldId id="264" r:id="rId24"/>
    <p:sldId id="304" r:id="rId25"/>
    <p:sldId id="265" r:id="rId26"/>
    <p:sldId id="266" r:id="rId27"/>
    <p:sldId id="305" r:id="rId28"/>
    <p:sldId id="267" r:id="rId29"/>
    <p:sldId id="341" r:id="rId30"/>
    <p:sldId id="306" r:id="rId31"/>
    <p:sldId id="269" r:id="rId32"/>
    <p:sldId id="307" r:id="rId33"/>
    <p:sldId id="270" r:id="rId34"/>
    <p:sldId id="330" r:id="rId35"/>
    <p:sldId id="324" r:id="rId36"/>
    <p:sldId id="256" r:id="rId37"/>
    <p:sldId id="332" r:id="rId38"/>
    <p:sldId id="333" r:id="rId39"/>
    <p:sldId id="334" r:id="rId40"/>
    <p:sldId id="335" r:id="rId41"/>
    <p:sldId id="261" r:id="rId42"/>
    <p:sldId id="336" r:id="rId43"/>
    <p:sldId id="337" r:id="rId44"/>
    <p:sldId id="271" r:id="rId45"/>
    <p:sldId id="338" r:id="rId46"/>
    <p:sldId id="308" r:id="rId47"/>
    <p:sldId id="309" r:id="rId48"/>
    <p:sldId id="272" r:id="rId49"/>
    <p:sldId id="321" r:id="rId50"/>
    <p:sldId id="327" r:id="rId51"/>
    <p:sldId id="322" r:id="rId52"/>
    <p:sldId id="325" r:id="rId53"/>
    <p:sldId id="323" r:id="rId54"/>
    <p:sldId id="328" r:id="rId55"/>
    <p:sldId id="317" r:id="rId56"/>
    <p:sldId id="331" r:id="rId57"/>
    <p:sldId id="268" r:id="rId58"/>
    <p:sldId id="273" r:id="rId59"/>
    <p:sldId id="310" r:id="rId60"/>
    <p:sldId id="275" r:id="rId61"/>
    <p:sldId id="277" r:id="rId62"/>
    <p:sldId id="312" r:id="rId63"/>
    <p:sldId id="278" r:id="rId64"/>
    <p:sldId id="313" r:id="rId65"/>
    <p:sldId id="279" r:id="rId66"/>
    <p:sldId id="282" r:id="rId67"/>
    <p:sldId id="314" r:id="rId68"/>
    <p:sldId id="315" r:id="rId69"/>
    <p:sldId id="280" r:id="rId70"/>
    <p:sldId id="281" r:id="rId71"/>
    <p:sldId id="283" r:id="rId72"/>
    <p:sldId id="276" r:id="rId73"/>
    <p:sldId id="311" r:id="rId7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3012AE"/>
    <a:srgbClr val="FFFFFF"/>
    <a:srgbClr val="2E82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5836" autoAdjust="0"/>
  </p:normalViewPr>
  <p:slideViewPr>
    <p:cSldViewPr>
      <p:cViewPr varScale="1">
        <p:scale>
          <a:sx n="71" d="100"/>
          <a:sy n="71" d="100"/>
        </p:scale>
        <p:origin x="780"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1E4B5A8A-6E6A-4874-92CB-FBDC00550BD8}" type="datetimeFigureOut">
              <a:rPr lang="en-US" smtClean="0"/>
              <a:t>10/7/2024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9D8E8780-166E-4408-893C-E30D7D9B73ED}" type="slidenum">
              <a:rPr lang="en-US" smtClean="0"/>
              <a:t>‹#›</a:t>
            </a:fld>
            <a:endParaRPr lang="en-US"/>
          </a:p>
        </p:txBody>
      </p:sp>
    </p:spTree>
    <p:extLst>
      <p:ext uri="{BB962C8B-B14F-4D97-AF65-F5344CB8AC3E}">
        <p14:creationId xmlns:p14="http://schemas.microsoft.com/office/powerpoint/2010/main" val="2608951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83ADC66-74BA-407D-8CDD-37F97D1DD71D}" type="datetimeFigureOut">
              <a:rPr lang="en-US" smtClean="0"/>
              <a:t>10/7/2024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79CB3DB-DA4D-44E0-8A44-2827C97A1790}" type="slidenum">
              <a:rPr lang="en-US" smtClean="0"/>
              <a:t>‹#›</a:t>
            </a:fld>
            <a:endParaRPr lang="en-US"/>
          </a:p>
        </p:txBody>
      </p:sp>
    </p:spTree>
    <p:extLst>
      <p:ext uri="{BB962C8B-B14F-4D97-AF65-F5344CB8AC3E}">
        <p14:creationId xmlns:p14="http://schemas.microsoft.com/office/powerpoint/2010/main" val="875003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Nature – genetically</a:t>
            </a:r>
            <a:r>
              <a:rPr lang="en-US" baseline="0" dirty="0"/>
              <a:t> determined traits</a:t>
            </a:r>
          </a:p>
          <a:p>
            <a:r>
              <a:rPr lang="en-US" baseline="0" dirty="0"/>
              <a:t>Nurture – Environmentally determined traits</a:t>
            </a:r>
          </a:p>
          <a:p>
            <a:endParaRPr lang="en-US" baseline="0" dirty="0"/>
          </a:p>
          <a:p>
            <a:r>
              <a:rPr lang="en-US" baseline="0" dirty="0"/>
              <a:t>Deeply rooted in animal behaviors – instincts are said to be controlled by genes whereas learning is controlled by environmental factors</a:t>
            </a:r>
            <a:endParaRPr lang="en-US" dirty="0"/>
          </a:p>
        </p:txBody>
      </p:sp>
      <p:sp>
        <p:nvSpPr>
          <p:cNvPr id="4" name="Slide Number Placeholder 3"/>
          <p:cNvSpPr>
            <a:spLocks noGrp="1"/>
          </p:cNvSpPr>
          <p:nvPr>
            <p:ph type="sldNum" sz="quarter" idx="10"/>
          </p:nvPr>
        </p:nvSpPr>
        <p:spPr/>
        <p:txBody>
          <a:bodyPr/>
          <a:lstStyle/>
          <a:p>
            <a:fld id="{479CB3DB-DA4D-44E0-8A44-2827C97A1790}" type="slidenum">
              <a:rPr lang="en-US" smtClean="0"/>
              <a:t>2</a:t>
            </a:fld>
            <a:endParaRPr lang="en-US"/>
          </a:p>
        </p:txBody>
      </p:sp>
    </p:spTree>
    <p:extLst>
      <p:ext uri="{BB962C8B-B14F-4D97-AF65-F5344CB8AC3E}">
        <p14:creationId xmlns:p14="http://schemas.microsoft.com/office/powerpoint/2010/main" val="3925814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CB3DB-DA4D-44E0-8A44-2827C97A1790}" type="slidenum">
              <a:rPr lang="en-US" smtClean="0"/>
              <a:t>23</a:t>
            </a:fld>
            <a:endParaRPr lang="en-US"/>
          </a:p>
        </p:txBody>
      </p:sp>
    </p:spTree>
    <p:extLst>
      <p:ext uri="{BB962C8B-B14F-4D97-AF65-F5344CB8AC3E}">
        <p14:creationId xmlns:p14="http://schemas.microsoft.com/office/powerpoint/2010/main" val="2076341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CB3DB-DA4D-44E0-8A44-2827C97A1790}" type="slidenum">
              <a:rPr lang="en-US" smtClean="0"/>
              <a:t>24</a:t>
            </a:fld>
            <a:endParaRPr lang="en-US"/>
          </a:p>
        </p:txBody>
      </p:sp>
    </p:spTree>
    <p:extLst>
      <p:ext uri="{BB962C8B-B14F-4D97-AF65-F5344CB8AC3E}">
        <p14:creationId xmlns:p14="http://schemas.microsoft.com/office/powerpoint/2010/main" val="3639609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CB3DB-DA4D-44E0-8A44-2827C97A1790}" type="slidenum">
              <a:rPr lang="en-US" smtClean="0"/>
              <a:t>25</a:t>
            </a:fld>
            <a:endParaRPr lang="en-US"/>
          </a:p>
        </p:txBody>
      </p:sp>
    </p:spTree>
    <p:extLst>
      <p:ext uri="{BB962C8B-B14F-4D97-AF65-F5344CB8AC3E}">
        <p14:creationId xmlns:p14="http://schemas.microsoft.com/office/powerpoint/2010/main" val="1929346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Monarch butterflies are specialist herbivores on milkweeds</a:t>
            </a:r>
            <a:r>
              <a:rPr lang="en-US" baseline="0" dirty="0"/>
              <a:t> (Family: </a:t>
            </a:r>
            <a:r>
              <a:rPr lang="en-US" i="1" dirty="0" err="1"/>
              <a:t>Asclepiadaceae</a:t>
            </a:r>
            <a:r>
              <a:rPr lang="en-US" i="1" dirty="0"/>
              <a:t>)</a:t>
            </a:r>
          </a:p>
          <a:p>
            <a:r>
              <a:rPr lang="en-US" dirty="0"/>
              <a:t>The larvae sequester toxic steroids, known as </a:t>
            </a:r>
            <a:r>
              <a:rPr lang="en-US" dirty="0" err="1"/>
              <a:t>cardenolides</a:t>
            </a:r>
            <a:endParaRPr lang="en-US" dirty="0"/>
          </a:p>
        </p:txBody>
      </p:sp>
      <p:sp>
        <p:nvSpPr>
          <p:cNvPr id="4" name="Slide Number Placeholder 3"/>
          <p:cNvSpPr>
            <a:spLocks noGrp="1"/>
          </p:cNvSpPr>
          <p:nvPr>
            <p:ph type="sldNum" sz="quarter" idx="10"/>
          </p:nvPr>
        </p:nvSpPr>
        <p:spPr/>
        <p:txBody>
          <a:bodyPr/>
          <a:lstStyle/>
          <a:p>
            <a:fld id="{883306BF-C515-41D4-B5A9-4177BD767947}" type="slidenum">
              <a:rPr lang="en-US" smtClean="0"/>
              <a:t>33</a:t>
            </a:fld>
            <a:endParaRPr lang="en-US"/>
          </a:p>
        </p:txBody>
      </p:sp>
    </p:spTree>
    <p:extLst>
      <p:ext uri="{BB962C8B-B14F-4D97-AF65-F5344CB8AC3E}">
        <p14:creationId xmlns:p14="http://schemas.microsoft.com/office/powerpoint/2010/main" val="3324606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Monarch butterflies are specialist herbivores on milkweeds</a:t>
            </a:r>
            <a:r>
              <a:rPr lang="en-US" baseline="0" dirty="0"/>
              <a:t> (Family: </a:t>
            </a:r>
            <a:r>
              <a:rPr lang="en-US" i="1" dirty="0" err="1"/>
              <a:t>Asclepiadaceae</a:t>
            </a:r>
            <a:r>
              <a:rPr lang="en-US" i="1" dirty="0"/>
              <a:t>)</a:t>
            </a:r>
          </a:p>
          <a:p>
            <a:r>
              <a:rPr lang="en-US" dirty="0"/>
              <a:t>The larvae sequester toxic steroids, known as </a:t>
            </a:r>
            <a:r>
              <a:rPr lang="en-US" dirty="0" err="1"/>
              <a:t>cardenolides</a:t>
            </a:r>
            <a:endParaRPr lang="en-US" dirty="0"/>
          </a:p>
        </p:txBody>
      </p:sp>
      <p:sp>
        <p:nvSpPr>
          <p:cNvPr id="4" name="Slide Number Placeholder 3"/>
          <p:cNvSpPr>
            <a:spLocks noGrp="1"/>
          </p:cNvSpPr>
          <p:nvPr>
            <p:ph type="sldNum" sz="quarter" idx="10"/>
          </p:nvPr>
        </p:nvSpPr>
        <p:spPr/>
        <p:txBody>
          <a:bodyPr/>
          <a:lstStyle/>
          <a:p>
            <a:fld id="{883306BF-C515-41D4-B5A9-4177BD767947}" type="slidenum">
              <a:rPr lang="en-US" smtClean="0"/>
              <a:t>34</a:t>
            </a:fld>
            <a:endParaRPr lang="en-US"/>
          </a:p>
        </p:txBody>
      </p:sp>
    </p:spTree>
    <p:extLst>
      <p:ext uri="{BB962C8B-B14F-4D97-AF65-F5344CB8AC3E}">
        <p14:creationId xmlns:p14="http://schemas.microsoft.com/office/powerpoint/2010/main" val="589695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1774">
              <a:defRPr/>
            </a:pPr>
            <a:r>
              <a:rPr lang="en-US" dirty="0"/>
              <a:t>In the late 1920's in Southampton, Blue tits learned to remove the caps of milk bottles and drink from the bottle. This was to get at the cream at the top of the bottle. It's not the milk they were after. The tits lack the enzyme to digest lactose. Drinking milk in fact causes tits to suffer </a:t>
            </a:r>
            <a:r>
              <a:rPr lang="en-US" dirty="0" err="1"/>
              <a:t>diarrhoea</a:t>
            </a:r>
            <a:r>
              <a:rPr lang="en-US" dirty="0"/>
              <a:t>! The milk (full milk) had cream at the top. This cream has no lactose. It is digestible and is very energy rich. The habit spread to London in 1935. </a:t>
            </a:r>
            <a:r>
              <a:rPr lang="en-US" dirty="0" err="1"/>
              <a:t>Many's</a:t>
            </a:r>
            <a:r>
              <a:rPr lang="en-US" dirty="0"/>
              <a:t> a blue tit fell into the bottle and met it's end! With the introduction of semi-skinned and fat free milk and with the decrease of doorstep milk deliveries, this delightful activity of the blue tits has become a part of folklore.</a:t>
            </a:r>
          </a:p>
          <a:p>
            <a:endParaRPr lang="en-US" dirty="0"/>
          </a:p>
        </p:txBody>
      </p:sp>
      <p:sp>
        <p:nvSpPr>
          <p:cNvPr id="4" name="Slide Number Placeholder 3"/>
          <p:cNvSpPr>
            <a:spLocks noGrp="1"/>
          </p:cNvSpPr>
          <p:nvPr>
            <p:ph type="sldNum" sz="quarter" idx="10"/>
          </p:nvPr>
        </p:nvSpPr>
        <p:spPr/>
        <p:txBody>
          <a:bodyPr/>
          <a:lstStyle/>
          <a:p>
            <a:fld id="{479CB3DB-DA4D-44E0-8A44-2827C97A1790}" type="slidenum">
              <a:rPr lang="en-US" smtClean="0"/>
              <a:t>48</a:t>
            </a:fld>
            <a:endParaRPr lang="en-US"/>
          </a:p>
        </p:txBody>
      </p:sp>
    </p:spTree>
    <p:extLst>
      <p:ext uri="{BB962C8B-B14F-4D97-AF65-F5344CB8AC3E}">
        <p14:creationId xmlns:p14="http://schemas.microsoft.com/office/powerpoint/2010/main" val="682686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1774">
              <a:defRPr/>
            </a:pPr>
            <a:r>
              <a:rPr lang="en-US" dirty="0"/>
              <a:t>In the late 1920's in Southampton, Blue tits learned to remove the caps of milk bottles and drink from the bottle. This was to get at the cream at the top of the bottle. It's not the milk they were after. The tits lack the enzyme to digest lactose. Drinking milk in fact causes tits to suffer </a:t>
            </a:r>
            <a:r>
              <a:rPr lang="en-US" dirty="0" err="1"/>
              <a:t>diarrhoea</a:t>
            </a:r>
            <a:r>
              <a:rPr lang="en-US" dirty="0"/>
              <a:t>! The milk (full milk) had cream at the top. This cream has no lactose. It is digestible and is very energy rich. The habit spread to London in 1935. </a:t>
            </a:r>
            <a:r>
              <a:rPr lang="en-US" dirty="0" err="1"/>
              <a:t>Many's</a:t>
            </a:r>
            <a:r>
              <a:rPr lang="en-US" dirty="0"/>
              <a:t> a blue tit fell into the bottle and met it's end! With the introduction of semi-skinned and fat free milk and with the decrease of doorstep milk deliveries, this delightful activity of the blue tits has become a part of folklore.</a:t>
            </a:r>
          </a:p>
          <a:p>
            <a:endParaRPr lang="en-US" dirty="0"/>
          </a:p>
        </p:txBody>
      </p:sp>
      <p:sp>
        <p:nvSpPr>
          <p:cNvPr id="4" name="Slide Number Placeholder 3"/>
          <p:cNvSpPr>
            <a:spLocks noGrp="1"/>
          </p:cNvSpPr>
          <p:nvPr>
            <p:ph type="sldNum" sz="quarter" idx="10"/>
          </p:nvPr>
        </p:nvSpPr>
        <p:spPr/>
        <p:txBody>
          <a:bodyPr/>
          <a:lstStyle/>
          <a:p>
            <a:fld id="{479CB3DB-DA4D-44E0-8A44-2827C97A1790}" type="slidenum">
              <a:rPr lang="en-US" smtClean="0"/>
              <a:t>49</a:t>
            </a:fld>
            <a:endParaRPr lang="en-US"/>
          </a:p>
        </p:txBody>
      </p:sp>
    </p:spTree>
    <p:extLst>
      <p:ext uri="{BB962C8B-B14F-4D97-AF65-F5344CB8AC3E}">
        <p14:creationId xmlns:p14="http://schemas.microsoft.com/office/powerpoint/2010/main" val="682686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1774">
              <a:defRPr/>
            </a:pPr>
            <a:r>
              <a:rPr lang="en-US" dirty="0"/>
              <a:t>In the late 1920's in Southampton, Blue tits learned to remove the caps of milk bottles and drink from the bottle. This was to get at the cream at the top of the bottle. It's not the milk they were after. The tits lack the enzyme to digest lactose. Drinking milk in fact causes tits to suffer </a:t>
            </a:r>
            <a:r>
              <a:rPr lang="en-US" dirty="0" err="1"/>
              <a:t>diarrhoea</a:t>
            </a:r>
            <a:r>
              <a:rPr lang="en-US" dirty="0"/>
              <a:t>! The milk (full milk) had cream at the top. This cream has no lactose. It is digestible and is very energy rich. The habit spread to London in 1935. </a:t>
            </a:r>
            <a:r>
              <a:rPr lang="en-US" dirty="0" err="1"/>
              <a:t>Many's</a:t>
            </a:r>
            <a:r>
              <a:rPr lang="en-US" dirty="0"/>
              <a:t> a blue tit fell into the bottle and met it's end! With the introduction of semi-skinned and fat free milk and with the decrease of doorstep milk deliveries, this delightful activity of the blue tits has become a part of folklore.</a:t>
            </a:r>
          </a:p>
          <a:p>
            <a:endParaRPr lang="en-US" dirty="0"/>
          </a:p>
        </p:txBody>
      </p:sp>
      <p:sp>
        <p:nvSpPr>
          <p:cNvPr id="4" name="Slide Number Placeholder 3"/>
          <p:cNvSpPr>
            <a:spLocks noGrp="1"/>
          </p:cNvSpPr>
          <p:nvPr>
            <p:ph type="sldNum" sz="quarter" idx="10"/>
          </p:nvPr>
        </p:nvSpPr>
        <p:spPr/>
        <p:txBody>
          <a:bodyPr/>
          <a:lstStyle/>
          <a:p>
            <a:fld id="{479CB3DB-DA4D-44E0-8A44-2827C97A1790}" type="slidenum">
              <a:rPr lang="en-US" smtClean="0"/>
              <a:t>50</a:t>
            </a:fld>
            <a:endParaRPr lang="en-US"/>
          </a:p>
        </p:txBody>
      </p:sp>
    </p:spTree>
    <p:extLst>
      <p:ext uri="{BB962C8B-B14F-4D97-AF65-F5344CB8AC3E}">
        <p14:creationId xmlns:p14="http://schemas.microsoft.com/office/powerpoint/2010/main" val="2894765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1774">
              <a:defRPr/>
            </a:pPr>
            <a:r>
              <a:rPr lang="en-US" dirty="0"/>
              <a:t>In the late 1920's in Southampton, Blue tits learned to remove the caps of milk bottles and drink from the bottle. This was to get at the cream at the top of the bottle. It's not the milk they were after. The tits lack the enzyme to digest lactose. Drinking milk in fact causes tits to suffer </a:t>
            </a:r>
            <a:r>
              <a:rPr lang="en-US" dirty="0" err="1"/>
              <a:t>diarrhoea</a:t>
            </a:r>
            <a:r>
              <a:rPr lang="en-US" dirty="0"/>
              <a:t>! The milk (full milk) had cream at the top. This cream has no lactose. It is digestible and is very energy rich. The habit spread to London in 1935. Many a blue tit fell into the bottle and met their end! With the introduction of semi-skinned and fat free milk and with the decrease of doorstep milk deliveries, this delightful activity of the blue tits has become a part of folklore.</a:t>
            </a:r>
          </a:p>
          <a:p>
            <a:endParaRPr lang="en-US" dirty="0"/>
          </a:p>
        </p:txBody>
      </p:sp>
      <p:sp>
        <p:nvSpPr>
          <p:cNvPr id="4" name="Slide Number Placeholder 3"/>
          <p:cNvSpPr>
            <a:spLocks noGrp="1"/>
          </p:cNvSpPr>
          <p:nvPr>
            <p:ph type="sldNum" sz="quarter" idx="10"/>
          </p:nvPr>
        </p:nvSpPr>
        <p:spPr/>
        <p:txBody>
          <a:bodyPr/>
          <a:lstStyle/>
          <a:p>
            <a:fld id="{479CB3DB-DA4D-44E0-8A44-2827C97A1790}" type="slidenum">
              <a:rPr lang="en-US" smtClean="0"/>
              <a:t>55</a:t>
            </a:fld>
            <a:endParaRPr lang="en-US"/>
          </a:p>
        </p:txBody>
      </p:sp>
    </p:spTree>
    <p:extLst>
      <p:ext uri="{BB962C8B-B14F-4D97-AF65-F5344CB8AC3E}">
        <p14:creationId xmlns:p14="http://schemas.microsoft.com/office/powerpoint/2010/main" val="682686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1774">
              <a:defRPr/>
            </a:pPr>
            <a:r>
              <a:rPr lang="en-US" dirty="0"/>
              <a:t>In the late 1920's in Southampton, Blue tits learned to remove the caps of milk bottles and drink from the bottle. This was to get at the cream at the top of the bottle. It's not the milk they were after. The tits lack the enzyme to digest lactose. Drinking milk in fact causes tits to suffer </a:t>
            </a:r>
            <a:r>
              <a:rPr lang="en-US" dirty="0" err="1"/>
              <a:t>diarrhoea</a:t>
            </a:r>
            <a:r>
              <a:rPr lang="en-US" dirty="0"/>
              <a:t>! The milk (full milk) had cream at the top. This cream has no lactose. It is digestible and is very energy rich. The habit spread to London in 1935. Many a blue tit fell into the bottle and met their end! With the introduction of semi-skinned and fat free milk and with the decrease of doorstep milk deliveries, this delightful activity of the blue tits has become a part of folklore.</a:t>
            </a:r>
          </a:p>
          <a:p>
            <a:endParaRPr lang="en-US" dirty="0"/>
          </a:p>
        </p:txBody>
      </p:sp>
      <p:sp>
        <p:nvSpPr>
          <p:cNvPr id="4" name="Slide Number Placeholder 3"/>
          <p:cNvSpPr>
            <a:spLocks noGrp="1"/>
          </p:cNvSpPr>
          <p:nvPr>
            <p:ph type="sldNum" sz="quarter" idx="10"/>
          </p:nvPr>
        </p:nvSpPr>
        <p:spPr/>
        <p:txBody>
          <a:bodyPr/>
          <a:lstStyle/>
          <a:p>
            <a:fld id="{479CB3DB-DA4D-44E0-8A44-2827C97A1790}" type="slidenum">
              <a:rPr lang="en-US" smtClean="0"/>
              <a:t>56</a:t>
            </a:fld>
            <a:endParaRPr lang="en-US"/>
          </a:p>
        </p:txBody>
      </p:sp>
    </p:spTree>
    <p:extLst>
      <p:ext uri="{BB962C8B-B14F-4D97-AF65-F5344CB8AC3E}">
        <p14:creationId xmlns:p14="http://schemas.microsoft.com/office/powerpoint/2010/main" val="1096495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CB3DB-DA4D-44E0-8A44-2827C97A1790}" type="slidenum">
              <a:rPr lang="en-US" smtClean="0"/>
              <a:t>4</a:t>
            </a:fld>
            <a:endParaRPr lang="en-US"/>
          </a:p>
        </p:txBody>
      </p:sp>
    </p:spTree>
    <p:extLst>
      <p:ext uri="{BB962C8B-B14F-4D97-AF65-F5344CB8AC3E}">
        <p14:creationId xmlns:p14="http://schemas.microsoft.com/office/powerpoint/2010/main" val="2601199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CB3DB-DA4D-44E0-8A44-2827C97A1790}" type="slidenum">
              <a:rPr lang="en-US" smtClean="0"/>
              <a:t>61</a:t>
            </a:fld>
            <a:endParaRPr lang="en-US"/>
          </a:p>
        </p:txBody>
      </p:sp>
    </p:spTree>
    <p:extLst>
      <p:ext uri="{BB962C8B-B14F-4D97-AF65-F5344CB8AC3E}">
        <p14:creationId xmlns:p14="http://schemas.microsoft.com/office/powerpoint/2010/main" val="70155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CB3DB-DA4D-44E0-8A44-2827C97A1790}" type="slidenum">
              <a:rPr lang="en-US" smtClean="0"/>
              <a:t>62</a:t>
            </a:fld>
            <a:endParaRPr lang="en-US"/>
          </a:p>
        </p:txBody>
      </p:sp>
    </p:spTree>
    <p:extLst>
      <p:ext uri="{BB962C8B-B14F-4D97-AF65-F5344CB8AC3E}">
        <p14:creationId xmlns:p14="http://schemas.microsoft.com/office/powerpoint/2010/main" val="70155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CB3DB-DA4D-44E0-8A44-2827C97A1790}" type="slidenum">
              <a:rPr lang="en-US" smtClean="0"/>
              <a:t>72</a:t>
            </a:fld>
            <a:endParaRPr lang="en-US"/>
          </a:p>
        </p:txBody>
      </p:sp>
    </p:spTree>
    <p:extLst>
      <p:ext uri="{BB962C8B-B14F-4D97-AF65-F5344CB8AC3E}">
        <p14:creationId xmlns:p14="http://schemas.microsoft.com/office/powerpoint/2010/main" val="2026303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CB3DB-DA4D-44E0-8A44-2827C97A1790}" type="slidenum">
              <a:rPr lang="en-US" smtClean="0"/>
              <a:t>73</a:t>
            </a:fld>
            <a:endParaRPr lang="en-US"/>
          </a:p>
        </p:txBody>
      </p:sp>
    </p:spTree>
    <p:extLst>
      <p:ext uri="{BB962C8B-B14F-4D97-AF65-F5344CB8AC3E}">
        <p14:creationId xmlns:p14="http://schemas.microsoft.com/office/powerpoint/2010/main" val="3673713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479CB3DB-DA4D-44E0-8A44-2827C97A1790}" type="slidenum">
              <a:rPr lang="en-US" smtClean="0"/>
              <a:t>8</a:t>
            </a:fld>
            <a:endParaRPr lang="en-US"/>
          </a:p>
        </p:txBody>
      </p:sp>
    </p:spTree>
    <p:extLst>
      <p:ext uri="{BB962C8B-B14F-4D97-AF65-F5344CB8AC3E}">
        <p14:creationId xmlns:p14="http://schemas.microsoft.com/office/powerpoint/2010/main" val="2201499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Sib avoidance</a:t>
            </a:r>
          </a:p>
          <a:p>
            <a:r>
              <a:rPr lang="en-US" dirty="0"/>
              <a:t>Difference in offspring quality based on rearing temp</a:t>
            </a:r>
          </a:p>
        </p:txBody>
      </p:sp>
      <p:sp>
        <p:nvSpPr>
          <p:cNvPr id="4" name="Slide Number Placeholder 3"/>
          <p:cNvSpPr>
            <a:spLocks noGrp="1"/>
          </p:cNvSpPr>
          <p:nvPr>
            <p:ph type="sldNum" sz="quarter" idx="5"/>
          </p:nvPr>
        </p:nvSpPr>
        <p:spPr/>
        <p:txBody>
          <a:bodyPr/>
          <a:lstStyle/>
          <a:p>
            <a:fld id="{479CB3DB-DA4D-44E0-8A44-2827C97A1790}" type="slidenum">
              <a:rPr lang="en-US" smtClean="0"/>
              <a:t>12</a:t>
            </a:fld>
            <a:endParaRPr lang="en-US"/>
          </a:p>
        </p:txBody>
      </p:sp>
    </p:spTree>
    <p:extLst>
      <p:ext uri="{BB962C8B-B14F-4D97-AF65-F5344CB8AC3E}">
        <p14:creationId xmlns:p14="http://schemas.microsoft.com/office/powerpoint/2010/main" val="3263113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Synthetic estrogen in birth control</a:t>
            </a:r>
          </a:p>
          <a:p>
            <a:endParaRPr lang="en-US" dirty="0"/>
          </a:p>
          <a:p>
            <a:r>
              <a:rPr lang="en-US" dirty="0"/>
              <a:t>Looked at 5 concentrations on mating behavior</a:t>
            </a:r>
          </a:p>
          <a:p>
            <a:endParaRPr lang="en-US" dirty="0"/>
          </a:p>
          <a:p>
            <a:r>
              <a:rPr lang="en-US" dirty="0"/>
              <a:t>Lowered sexual arousal – fewer advertisement calls, changed call type to </a:t>
            </a:r>
          </a:p>
          <a:p>
            <a:r>
              <a:rPr lang="en-US" dirty="0"/>
              <a:t>Exposed males are lower attractiveness to females</a:t>
            </a:r>
          </a:p>
        </p:txBody>
      </p:sp>
      <p:sp>
        <p:nvSpPr>
          <p:cNvPr id="4" name="Slide Number Placeholder 3"/>
          <p:cNvSpPr>
            <a:spLocks noGrp="1"/>
          </p:cNvSpPr>
          <p:nvPr>
            <p:ph type="sldNum" sz="quarter" idx="5"/>
          </p:nvPr>
        </p:nvSpPr>
        <p:spPr/>
        <p:txBody>
          <a:bodyPr/>
          <a:lstStyle/>
          <a:p>
            <a:fld id="{479CB3DB-DA4D-44E0-8A44-2827C97A1790}" type="slidenum">
              <a:rPr lang="en-US" smtClean="0"/>
              <a:t>15</a:t>
            </a:fld>
            <a:endParaRPr lang="en-US"/>
          </a:p>
        </p:txBody>
      </p:sp>
    </p:spTree>
    <p:extLst>
      <p:ext uri="{BB962C8B-B14F-4D97-AF65-F5344CB8AC3E}">
        <p14:creationId xmlns:p14="http://schemas.microsoft.com/office/powerpoint/2010/main" val="3789630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CB3DB-DA4D-44E0-8A44-2827C97A1790}" type="slidenum">
              <a:rPr lang="en-US" smtClean="0"/>
              <a:t>16</a:t>
            </a:fld>
            <a:endParaRPr lang="en-US"/>
          </a:p>
        </p:txBody>
      </p:sp>
    </p:spTree>
    <p:extLst>
      <p:ext uri="{BB962C8B-B14F-4D97-AF65-F5344CB8AC3E}">
        <p14:creationId xmlns:p14="http://schemas.microsoft.com/office/powerpoint/2010/main" val="2286673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CB3DB-DA4D-44E0-8A44-2827C97A1790}" type="slidenum">
              <a:rPr lang="en-US" smtClean="0"/>
              <a:t>17</a:t>
            </a:fld>
            <a:endParaRPr lang="en-US"/>
          </a:p>
        </p:txBody>
      </p:sp>
    </p:spTree>
    <p:extLst>
      <p:ext uri="{BB962C8B-B14F-4D97-AF65-F5344CB8AC3E}">
        <p14:creationId xmlns:p14="http://schemas.microsoft.com/office/powerpoint/2010/main" val="1374274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1774">
              <a:defRPr/>
            </a:pPr>
            <a:r>
              <a:rPr lang="en-US" dirty="0"/>
              <a:t>Imprinting</a:t>
            </a:r>
            <a:r>
              <a:rPr lang="en-US" baseline="0" dirty="0"/>
              <a:t> – when exposed to an object during social interactions in the early stages of development, attachment formed with the object</a:t>
            </a:r>
          </a:p>
          <a:p>
            <a:endParaRPr lang="en-US" dirty="0"/>
          </a:p>
        </p:txBody>
      </p:sp>
      <p:sp>
        <p:nvSpPr>
          <p:cNvPr id="4" name="Slide Number Placeholder 3"/>
          <p:cNvSpPr>
            <a:spLocks noGrp="1"/>
          </p:cNvSpPr>
          <p:nvPr>
            <p:ph type="sldNum" sz="quarter" idx="10"/>
          </p:nvPr>
        </p:nvSpPr>
        <p:spPr/>
        <p:txBody>
          <a:bodyPr/>
          <a:lstStyle/>
          <a:p>
            <a:fld id="{479CB3DB-DA4D-44E0-8A44-2827C97A1790}" type="slidenum">
              <a:rPr lang="en-US" smtClean="0"/>
              <a:t>18</a:t>
            </a:fld>
            <a:endParaRPr lang="en-US"/>
          </a:p>
        </p:txBody>
      </p:sp>
    </p:spTree>
    <p:extLst>
      <p:ext uri="{BB962C8B-B14F-4D97-AF65-F5344CB8AC3E}">
        <p14:creationId xmlns:p14="http://schemas.microsoft.com/office/powerpoint/2010/main" val="97176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aseline="0" dirty="0"/>
              <a:t>Animals are learning what constitutes a parent.  Sexual imprinting occurs when organism associates something as a sexual partner, etc.</a:t>
            </a:r>
          </a:p>
          <a:p>
            <a:endParaRPr lang="en-US" baseline="0" dirty="0"/>
          </a:p>
          <a:p>
            <a:r>
              <a:rPr lang="en-US" baseline="0" dirty="0"/>
              <a:t>NS selects animals that make the correct decisions about who to associate with</a:t>
            </a:r>
            <a:endParaRPr lang="en-US" dirty="0"/>
          </a:p>
        </p:txBody>
      </p:sp>
      <p:sp>
        <p:nvSpPr>
          <p:cNvPr id="4" name="Slide Number Placeholder 3"/>
          <p:cNvSpPr>
            <a:spLocks noGrp="1"/>
          </p:cNvSpPr>
          <p:nvPr>
            <p:ph type="sldNum" sz="quarter" idx="10"/>
          </p:nvPr>
        </p:nvSpPr>
        <p:spPr/>
        <p:txBody>
          <a:bodyPr/>
          <a:lstStyle/>
          <a:p>
            <a:fld id="{479CB3DB-DA4D-44E0-8A44-2827C97A1790}" type="slidenum">
              <a:rPr lang="en-US" smtClean="0"/>
              <a:t>19</a:t>
            </a:fld>
            <a:endParaRPr lang="en-US"/>
          </a:p>
        </p:txBody>
      </p:sp>
    </p:spTree>
    <p:extLst>
      <p:ext uri="{BB962C8B-B14F-4D97-AF65-F5344CB8AC3E}">
        <p14:creationId xmlns:p14="http://schemas.microsoft.com/office/powerpoint/2010/main" val="2883846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6882077-020A-4582-9325-DC6D89C12BBE}" type="datetime1">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BDC33E-D110-4A7B-A9C6-E791F973CCCA}" type="slidenum">
              <a:rPr lang="en-US" smtClean="0"/>
              <a:t>‹#›</a:t>
            </a:fld>
            <a:endParaRPr lang="en-US"/>
          </a:p>
        </p:txBody>
      </p:sp>
    </p:spTree>
    <p:extLst>
      <p:ext uri="{BB962C8B-B14F-4D97-AF65-F5344CB8AC3E}">
        <p14:creationId xmlns:p14="http://schemas.microsoft.com/office/powerpoint/2010/main" val="3836423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7C2DE7-F4EA-4166-9DBC-842B73CE0E09}" type="datetime1">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BDC33E-D110-4A7B-A9C6-E791F973CCCA}" type="slidenum">
              <a:rPr lang="en-US" smtClean="0"/>
              <a:t>‹#›</a:t>
            </a:fld>
            <a:endParaRPr lang="en-US"/>
          </a:p>
        </p:txBody>
      </p:sp>
    </p:spTree>
    <p:extLst>
      <p:ext uri="{BB962C8B-B14F-4D97-AF65-F5344CB8AC3E}">
        <p14:creationId xmlns:p14="http://schemas.microsoft.com/office/powerpoint/2010/main" val="3910975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55FDA-6EE3-457E-B579-3C443123A643}" type="datetime1">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BDC33E-D110-4A7B-A9C6-E791F973CCCA}" type="slidenum">
              <a:rPr lang="en-US" smtClean="0"/>
              <a:t>‹#›</a:t>
            </a:fld>
            <a:endParaRPr lang="en-US"/>
          </a:p>
        </p:txBody>
      </p:sp>
    </p:spTree>
    <p:extLst>
      <p:ext uri="{BB962C8B-B14F-4D97-AF65-F5344CB8AC3E}">
        <p14:creationId xmlns:p14="http://schemas.microsoft.com/office/powerpoint/2010/main" val="574678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BF42B9-245C-4EB3-A40E-17A22EFAD999}" type="datetime1">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BDC33E-D110-4A7B-A9C6-E791F973CCCA}" type="slidenum">
              <a:rPr lang="en-US" smtClean="0"/>
              <a:t>‹#›</a:t>
            </a:fld>
            <a:endParaRPr lang="en-US"/>
          </a:p>
        </p:txBody>
      </p:sp>
    </p:spTree>
    <p:extLst>
      <p:ext uri="{BB962C8B-B14F-4D97-AF65-F5344CB8AC3E}">
        <p14:creationId xmlns:p14="http://schemas.microsoft.com/office/powerpoint/2010/main" val="1895983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4613C8-D3FE-4A41-9C0D-49B8D19FC32B}" type="datetime1">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BDC33E-D110-4A7B-A9C6-E791F973CCCA}" type="slidenum">
              <a:rPr lang="en-US" smtClean="0"/>
              <a:t>‹#›</a:t>
            </a:fld>
            <a:endParaRPr lang="en-US"/>
          </a:p>
        </p:txBody>
      </p:sp>
    </p:spTree>
    <p:extLst>
      <p:ext uri="{BB962C8B-B14F-4D97-AF65-F5344CB8AC3E}">
        <p14:creationId xmlns:p14="http://schemas.microsoft.com/office/powerpoint/2010/main" val="302080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A5351D-2B02-4E14-B295-1D0C8AC7118A}" type="datetime1">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BDC33E-D110-4A7B-A9C6-E791F973CCCA}" type="slidenum">
              <a:rPr lang="en-US" smtClean="0"/>
              <a:t>‹#›</a:t>
            </a:fld>
            <a:endParaRPr lang="en-US"/>
          </a:p>
        </p:txBody>
      </p:sp>
    </p:spTree>
    <p:extLst>
      <p:ext uri="{BB962C8B-B14F-4D97-AF65-F5344CB8AC3E}">
        <p14:creationId xmlns:p14="http://schemas.microsoft.com/office/powerpoint/2010/main" val="3972194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2BF01D-D5ED-40AE-BA59-E56FEB378F6D}" type="datetime1">
              <a:rPr lang="en-US" smtClean="0"/>
              <a:t>10/7/2024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BDC33E-D110-4A7B-A9C6-E791F973CCCA}" type="slidenum">
              <a:rPr lang="en-US" smtClean="0"/>
              <a:t>‹#›</a:t>
            </a:fld>
            <a:endParaRPr lang="en-US"/>
          </a:p>
        </p:txBody>
      </p:sp>
    </p:spTree>
    <p:extLst>
      <p:ext uri="{BB962C8B-B14F-4D97-AF65-F5344CB8AC3E}">
        <p14:creationId xmlns:p14="http://schemas.microsoft.com/office/powerpoint/2010/main" val="2772568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5AAB7F-A17E-4570-A24D-82F8325A0AF9}" type="datetime1">
              <a:rPr lang="en-US" smtClean="0"/>
              <a:t>10/7/2024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BDC33E-D110-4A7B-A9C6-E791F973CCCA}" type="slidenum">
              <a:rPr lang="en-US" smtClean="0"/>
              <a:t>‹#›</a:t>
            </a:fld>
            <a:endParaRPr lang="en-US"/>
          </a:p>
        </p:txBody>
      </p:sp>
    </p:spTree>
    <p:extLst>
      <p:ext uri="{BB962C8B-B14F-4D97-AF65-F5344CB8AC3E}">
        <p14:creationId xmlns:p14="http://schemas.microsoft.com/office/powerpoint/2010/main" val="3260269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3CCB50-E9D8-411D-9D87-666B0969F5D5}" type="datetime1">
              <a:rPr lang="en-US" smtClean="0"/>
              <a:t>10/7/2024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BDC33E-D110-4A7B-A9C6-E791F973CCCA}" type="slidenum">
              <a:rPr lang="en-US" smtClean="0"/>
              <a:t>‹#›</a:t>
            </a:fld>
            <a:endParaRPr lang="en-US"/>
          </a:p>
        </p:txBody>
      </p:sp>
    </p:spTree>
    <p:extLst>
      <p:ext uri="{BB962C8B-B14F-4D97-AF65-F5344CB8AC3E}">
        <p14:creationId xmlns:p14="http://schemas.microsoft.com/office/powerpoint/2010/main" val="2391722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A77AB1-8096-4C23-90D1-F689FAE7876B}" type="datetime1">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BDC33E-D110-4A7B-A9C6-E791F973CCCA}" type="slidenum">
              <a:rPr lang="en-US" smtClean="0"/>
              <a:t>‹#›</a:t>
            </a:fld>
            <a:endParaRPr lang="en-US"/>
          </a:p>
        </p:txBody>
      </p:sp>
    </p:spTree>
    <p:extLst>
      <p:ext uri="{BB962C8B-B14F-4D97-AF65-F5344CB8AC3E}">
        <p14:creationId xmlns:p14="http://schemas.microsoft.com/office/powerpoint/2010/main" val="1245605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159958-6B12-4941-B04A-E671A83F2A08}" type="datetime1">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BDC33E-D110-4A7B-A9C6-E791F973CCCA}" type="slidenum">
              <a:rPr lang="en-US" smtClean="0"/>
              <a:t>‹#›</a:t>
            </a:fld>
            <a:endParaRPr lang="en-US"/>
          </a:p>
        </p:txBody>
      </p:sp>
    </p:spTree>
    <p:extLst>
      <p:ext uri="{BB962C8B-B14F-4D97-AF65-F5344CB8AC3E}">
        <p14:creationId xmlns:p14="http://schemas.microsoft.com/office/powerpoint/2010/main" val="1733770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536E3B-F630-43F6-979E-A12AB285E4AA}" type="datetime1">
              <a:rPr lang="en-US" smtClean="0"/>
              <a:t>10/7/2024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BDC33E-D110-4A7B-A9C6-E791F973CCCA}" type="slidenum">
              <a:rPr lang="en-US" smtClean="0"/>
              <a:t>‹#›</a:t>
            </a:fld>
            <a:endParaRPr lang="en-US"/>
          </a:p>
        </p:txBody>
      </p:sp>
    </p:spTree>
    <p:extLst>
      <p:ext uri="{BB962C8B-B14F-4D97-AF65-F5344CB8AC3E}">
        <p14:creationId xmlns:p14="http://schemas.microsoft.com/office/powerpoint/2010/main" val="137410243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emf"/></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www.youtube.com/watch?v=-h8I3cqpgnA" TargetMode="Externa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hyperlink" Target="http://www.youtube.com/watch?v=SI9vgrc5yVo" TargetMode="External"/><Relationship Id="rId7"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hyperlink" Target="http://www.youtube.com/watch?v=CWkfAyfBDH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hyperlink" Target="https://www.youtube.com/watch?v=ebJpoLs7AQ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gif"/><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2" Type="http://schemas.openxmlformats.org/officeDocument/2006/relationships/hyperlink" Target="http://www.youtube.com/watch?v=hhqumfpxuzI"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hyperlink" Target="https://www.youtube.com/watch?v=N5rXSjId0q4"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31.xml.rels><?xml version="1.0" encoding="UTF-8" standalone="yes"?>
<Relationships xmlns="http://schemas.openxmlformats.org/package/2006/relationships"><Relationship Id="rId8" Type="http://schemas.openxmlformats.org/officeDocument/2006/relationships/hyperlink" Target="https://www.youtube.com/watch?v=yhvaSEJtOV8" TargetMode="External"/><Relationship Id="rId3" Type="http://schemas.openxmlformats.org/officeDocument/2006/relationships/image" Target="../media/image72.png"/><Relationship Id="rId7" Type="http://schemas.openxmlformats.org/officeDocument/2006/relationships/hyperlink" Target="https://www.youtube.com/watch?v=fanm--WyQJo" TargetMode="External"/><Relationship Id="rId2" Type="http://schemas.openxmlformats.org/officeDocument/2006/relationships/hyperlink" Target="http://www.youtube.com/watch?v=TtfQlkGwE2U&amp;feature=related" TargetMode="External"/><Relationship Id="rId1" Type="http://schemas.openxmlformats.org/officeDocument/2006/relationships/slideLayout" Target="../slideLayouts/slideLayout2.xml"/><Relationship Id="rId6" Type="http://schemas.openxmlformats.org/officeDocument/2006/relationships/hyperlink" Target="http://www.youtube.com/watch?v=teLoNYvOf90" TargetMode="External"/><Relationship Id="rId5" Type="http://schemas.openxmlformats.org/officeDocument/2006/relationships/hyperlink" Target="http://www.youtube.com/watch?NR=1&amp;v=vGazyH6fQQ4" TargetMode="External"/><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www.youtube.com/watch?v=y5z1dFx_jf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5.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png"/></Relationships>
</file>

<file path=ppt/slides/_rels/slide4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101.jpeg"/></Relationships>
</file>

<file path=ppt/slides/_rels/slide5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5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109.png"/></Relationships>
</file>

<file path=ppt/slides/_rels/slide59.xml.rels><?xml version="1.0" encoding="UTF-8" standalone="yes"?>
<Relationships xmlns="http://schemas.openxmlformats.org/package/2006/relationships"><Relationship Id="rId2" Type="http://schemas.openxmlformats.org/officeDocument/2006/relationships/image" Target="../media/image110.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6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gif"/><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6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hyperlink" Target="http://www.youtube.com/watch?v=JbKXNjbgvqc" TargetMode="External"/><Relationship Id="rId4" Type="http://schemas.openxmlformats.org/officeDocument/2006/relationships/image" Target="../media/image123.jpeg"/></Relationships>
</file>

<file path=ppt/slides/_rels/slide6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32.jpeg"/><Relationship Id="rId7" Type="http://schemas.openxmlformats.org/officeDocument/2006/relationships/image" Target="../media/image115.jpeg"/><Relationship Id="rId2" Type="http://schemas.openxmlformats.org/officeDocument/2006/relationships/image" Target="../media/image131.jpeg"/><Relationship Id="rId1" Type="http://schemas.openxmlformats.org/officeDocument/2006/relationships/slideLayout" Target="../slideLayouts/slideLayout2.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29.png"/></Relationships>
</file>

<file path=ppt/slides/_rels/slide7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36.jpeg"/></Relationships>
</file>

<file path=ppt/slides/_rels/slide7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73777"/>
            <a:ext cx="6781800" cy="6710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 y="304800"/>
            <a:ext cx="5356412" cy="1938992"/>
          </a:xfrm>
          <a:prstGeom prst="rect">
            <a:avLst/>
          </a:prstGeom>
          <a:noFill/>
        </p:spPr>
        <p:txBody>
          <a:bodyPr wrap="square" rtlCol="0">
            <a:spAutoFit/>
          </a:bodyPr>
          <a:lstStyle/>
          <a:p>
            <a:r>
              <a:rPr lang="en-US" sz="4000" dirty="0">
                <a:latin typeface="Arial" pitchFamily="34" charset="0"/>
                <a:cs typeface="Arial" pitchFamily="34" charset="0"/>
              </a:rPr>
              <a:t>Developmental effects</a:t>
            </a:r>
          </a:p>
          <a:p>
            <a:r>
              <a:rPr lang="en-US" sz="4000" dirty="0">
                <a:latin typeface="Arial" pitchFamily="34" charset="0"/>
                <a:cs typeface="Arial" pitchFamily="34" charset="0"/>
              </a:rPr>
              <a:t>Instincts and learning </a:t>
            </a:r>
          </a:p>
          <a:p>
            <a:r>
              <a:rPr lang="en-US" sz="4000" dirty="0">
                <a:latin typeface="Arial" pitchFamily="34" charset="0"/>
                <a:cs typeface="Arial" pitchFamily="34" charset="0"/>
              </a:rPr>
              <a:t>Genes and behavior</a:t>
            </a:r>
          </a:p>
        </p:txBody>
      </p:sp>
    </p:spTree>
    <p:extLst>
      <p:ext uri="{BB962C8B-B14F-4D97-AF65-F5344CB8AC3E}">
        <p14:creationId xmlns:p14="http://schemas.microsoft.com/office/powerpoint/2010/main" val="1779029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09551" y="1459832"/>
            <a:ext cx="3886200" cy="2743200"/>
          </a:xfrm>
        </p:spPr>
        <p:txBody>
          <a:bodyPr/>
          <a:lstStyle/>
          <a:p>
            <a:r>
              <a:rPr lang="en-US" sz="2400" dirty="0" err="1">
                <a:latin typeface="Arial" pitchFamily="34" charset="0"/>
                <a:cs typeface="Arial" pitchFamily="34" charset="0"/>
              </a:rPr>
              <a:t>Anogenital</a:t>
            </a:r>
            <a:r>
              <a:rPr lang="en-US" sz="2400" dirty="0">
                <a:latin typeface="Arial" pitchFamily="34" charset="0"/>
                <a:cs typeface="Arial" pitchFamily="34" charset="0"/>
              </a:rPr>
              <a:t> distance</a:t>
            </a:r>
          </a:p>
          <a:p>
            <a:r>
              <a:rPr lang="en-US" sz="2400" dirty="0">
                <a:latin typeface="Arial" pitchFamily="34" charset="0"/>
                <a:cs typeface="Arial" pitchFamily="34" charset="0"/>
              </a:rPr>
              <a:t>Less “attractive”</a:t>
            </a:r>
          </a:p>
          <a:p>
            <a:r>
              <a:rPr lang="en-US" sz="2400" dirty="0">
                <a:latin typeface="Arial" pitchFamily="34" charset="0"/>
                <a:cs typeface="Arial" pitchFamily="34" charset="0"/>
              </a:rPr>
              <a:t>Time to sexual maturity</a:t>
            </a:r>
            <a:r>
              <a:rPr lang="en-US" sz="2400" dirty="0">
                <a:solidFill>
                  <a:schemeClr val="accent6">
                    <a:lumMod val="75000"/>
                  </a:schemeClr>
                </a:solidFill>
                <a:latin typeface="Arial" pitchFamily="34" charset="0"/>
                <a:cs typeface="Arial" pitchFamily="34" charset="0"/>
              </a:rPr>
              <a:t>?</a:t>
            </a:r>
          </a:p>
          <a:p>
            <a:r>
              <a:rPr lang="en-US" sz="2400" dirty="0">
                <a:latin typeface="Arial" pitchFamily="34" charset="0"/>
                <a:cs typeface="Arial" pitchFamily="34" charset="0"/>
              </a:rPr>
              <a:t>Number of litters</a:t>
            </a:r>
            <a:r>
              <a:rPr lang="en-US" sz="2400" dirty="0">
                <a:solidFill>
                  <a:schemeClr val="accent6">
                    <a:lumMod val="75000"/>
                  </a:schemeClr>
                </a:solidFill>
                <a:latin typeface="Arial" pitchFamily="34" charset="0"/>
                <a:cs typeface="Arial" pitchFamily="34" charset="0"/>
              </a:rPr>
              <a:t>?</a:t>
            </a:r>
          </a:p>
          <a:p>
            <a:r>
              <a:rPr lang="en-US" sz="2400" dirty="0">
                <a:latin typeface="Arial" pitchFamily="34" charset="0"/>
                <a:cs typeface="Arial" pitchFamily="34" charset="0"/>
              </a:rPr>
              <a:t>Territorial behavior</a:t>
            </a:r>
            <a:r>
              <a:rPr lang="en-US" sz="2400" dirty="0">
                <a:solidFill>
                  <a:schemeClr val="accent6">
                    <a:lumMod val="75000"/>
                  </a:schemeClr>
                </a:solidFill>
                <a:latin typeface="Arial" pitchFamily="34" charset="0"/>
                <a:cs typeface="Arial" pitchFamily="34" charset="0"/>
              </a:rPr>
              <a:t>?</a:t>
            </a:r>
          </a:p>
          <a:p>
            <a:r>
              <a:rPr lang="en-US" sz="2400" dirty="0">
                <a:latin typeface="Arial" pitchFamily="34" charset="0"/>
                <a:cs typeface="Arial" pitchFamily="34" charset="0"/>
              </a:rPr>
              <a:t>Aggression</a:t>
            </a:r>
          </a:p>
        </p:txBody>
      </p:sp>
      <p:pic>
        <p:nvPicPr>
          <p:cNvPr id="1126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494" b="27499"/>
          <a:stretch/>
        </p:blipFill>
        <p:spPr bwMode="auto">
          <a:xfrm>
            <a:off x="5891463" y="12032"/>
            <a:ext cx="4736432"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791" b="28117"/>
          <a:stretch/>
        </p:blipFill>
        <p:spPr bwMode="auto">
          <a:xfrm>
            <a:off x="5992647" y="2895600"/>
            <a:ext cx="4651291"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55394" y="450040"/>
            <a:ext cx="5159606" cy="646331"/>
          </a:xfrm>
          <a:prstGeom prst="rect">
            <a:avLst/>
          </a:prstGeom>
        </p:spPr>
        <p:txBody>
          <a:bodyPr wrap="square">
            <a:spAutoFit/>
          </a:bodyPr>
          <a:lstStyle/>
          <a:p>
            <a:pPr algn="ctr"/>
            <a:r>
              <a:rPr lang="en-US" sz="3600" b="1" dirty="0">
                <a:solidFill>
                  <a:schemeClr val="accent6">
                    <a:lumMod val="75000"/>
                  </a:schemeClr>
                </a:solidFill>
                <a:latin typeface="Arial" pitchFamily="34" charset="0"/>
                <a:cs typeface="Arial" pitchFamily="34" charset="0"/>
              </a:rPr>
              <a:t>Cool, does it matter?</a:t>
            </a:r>
            <a:endParaRPr lang="en-US" sz="3600" dirty="0">
              <a:solidFill>
                <a:schemeClr val="accent6">
                  <a:lumMod val="75000"/>
                </a:schemeClr>
              </a:solidFill>
              <a:latin typeface="Arial" pitchFamily="34" charset="0"/>
              <a:cs typeface="Arial" pitchFamily="34" charset="0"/>
            </a:endParaRPr>
          </a:p>
        </p:txBody>
      </p:sp>
      <p:pic>
        <p:nvPicPr>
          <p:cNvPr id="4098" name="Picture 2" descr="http://cdn1.arkive.org/media/61/6196A479-939C-43CD-8D62-D84D09946C8B/Presentation.Large/Young-harvest-mice-fighting.jpg"/>
          <p:cNvPicPr>
            <a:picLocks noChangeAspect="1" noChangeArrowheads="1"/>
          </p:cNvPicPr>
          <p:nvPr/>
        </p:nvPicPr>
        <p:blipFill rotWithShape="1">
          <a:blip r:embed="rId4">
            <a:extLst>
              <a:ext uri="{28A0092B-C50C-407E-A947-70E740481C1C}">
                <a14:useLocalDpi xmlns:a14="http://schemas.microsoft.com/office/drawing/2010/main" val="0"/>
              </a:ext>
            </a:extLst>
          </a:blip>
          <a:srcRect l="4309" t="33195" r="9947"/>
          <a:stretch/>
        </p:blipFill>
        <p:spPr bwMode="auto">
          <a:xfrm>
            <a:off x="809551" y="4203032"/>
            <a:ext cx="5068562" cy="263063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477000" y="5943601"/>
            <a:ext cx="3962400" cy="646331"/>
          </a:xfrm>
          <a:prstGeom prst="rect">
            <a:avLst/>
          </a:prstGeom>
        </p:spPr>
        <p:txBody>
          <a:bodyPr wrap="square">
            <a:spAutoFit/>
          </a:bodyPr>
          <a:lstStyle/>
          <a:p>
            <a:r>
              <a:rPr lang="en-US" dirty="0">
                <a:latin typeface="Arial" pitchFamily="34" charset="0"/>
                <a:cs typeface="Arial" pitchFamily="34" charset="0"/>
              </a:rPr>
              <a:t>Ryan 2002. Neuroscience and </a:t>
            </a:r>
            <a:r>
              <a:rPr lang="en-US" dirty="0" err="1">
                <a:latin typeface="Arial" pitchFamily="34" charset="0"/>
                <a:cs typeface="Arial" pitchFamily="34" charset="0"/>
              </a:rPr>
              <a:t>Biobehavioral</a:t>
            </a:r>
            <a:r>
              <a:rPr lang="en-US" dirty="0">
                <a:latin typeface="Arial" pitchFamily="34" charset="0"/>
                <a:cs typeface="Arial" pitchFamily="34" charset="0"/>
              </a:rPr>
              <a:t> Reviews</a:t>
            </a:r>
          </a:p>
        </p:txBody>
      </p:sp>
    </p:spTree>
    <p:extLst>
      <p:ext uri="{BB962C8B-B14F-4D97-AF65-F5344CB8AC3E}">
        <p14:creationId xmlns:p14="http://schemas.microsoft.com/office/powerpoint/2010/main" val="198209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267"/>
                                        </p:tgtEl>
                                        <p:attrNameLst>
                                          <p:attrName>style.visibility</p:attrName>
                                        </p:attrNameLst>
                                      </p:cBhvr>
                                      <p:to>
                                        <p:strVal val="visible"/>
                                      </p:to>
                                    </p:set>
                                    <p:animEffect transition="in" filter="fade">
                                      <p:cBhvr>
                                        <p:cTn id="10" dur="500"/>
                                        <p:tgtEl>
                                          <p:spTgt spid="1126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500"/>
                                        <p:tgtEl>
                                          <p:spTgt spid="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500"/>
                                        <p:tgtEl>
                                          <p:spTgt spid="4">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1268"/>
                                        </p:tgtEl>
                                        <p:attrNameLst>
                                          <p:attrName>style.visibility</p:attrName>
                                        </p:attrNameLst>
                                      </p:cBhvr>
                                      <p:to>
                                        <p:strVal val="visible"/>
                                      </p:to>
                                    </p:set>
                                    <p:animEffect transition="in" filter="fade">
                                      <p:cBhvr>
                                        <p:cTn id="33" dur="500"/>
                                        <p:tgtEl>
                                          <p:spTgt spid="1126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Effect transition="in" filter="fade">
                                      <p:cBhvr>
                                        <p:cTn id="38"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44562"/>
          </a:xfrm>
        </p:spPr>
        <p:txBody>
          <a:bodyPr>
            <a:normAutofit/>
          </a:bodyPr>
          <a:lstStyle/>
          <a:p>
            <a:r>
              <a:rPr lang="en-US" dirty="0">
                <a:solidFill>
                  <a:schemeClr val="accent1">
                    <a:lumMod val="75000"/>
                  </a:schemeClr>
                </a:solidFill>
                <a:latin typeface="Arial" pitchFamily="34" charset="0"/>
                <a:cs typeface="Arial" pitchFamily="34" charset="0"/>
              </a:rPr>
              <a:t>Embryonic effects in birds</a:t>
            </a:r>
          </a:p>
        </p:txBody>
      </p:sp>
      <p:sp>
        <p:nvSpPr>
          <p:cNvPr id="3" name="Content Placeholder 2"/>
          <p:cNvSpPr>
            <a:spLocks noGrp="1"/>
          </p:cNvSpPr>
          <p:nvPr>
            <p:ph idx="1"/>
          </p:nvPr>
        </p:nvSpPr>
        <p:spPr>
          <a:xfrm>
            <a:off x="457200" y="1066801"/>
            <a:ext cx="6096000" cy="3352799"/>
          </a:xfrm>
        </p:spPr>
        <p:txBody>
          <a:bodyPr>
            <a:normAutofit fontScale="92500" lnSpcReduction="20000"/>
          </a:bodyPr>
          <a:lstStyle/>
          <a:p>
            <a:r>
              <a:rPr lang="en-US" sz="2800" dirty="0">
                <a:latin typeface="Arial" pitchFamily="34" charset="0"/>
                <a:cs typeface="Arial" pitchFamily="34" charset="0"/>
              </a:rPr>
              <a:t>Testosterone invested in egg yolk</a:t>
            </a:r>
          </a:p>
          <a:p>
            <a:r>
              <a:rPr lang="en-US" sz="2800" dirty="0">
                <a:latin typeface="Arial" pitchFamily="34" charset="0"/>
                <a:cs typeface="Arial" pitchFamily="34" charset="0"/>
              </a:rPr>
              <a:t>Females can manipulate levels</a:t>
            </a:r>
          </a:p>
          <a:p>
            <a:r>
              <a:rPr lang="en-US" sz="2800" dirty="0">
                <a:latin typeface="Arial" pitchFamily="34" charset="0"/>
                <a:cs typeface="Arial" pitchFamily="34" charset="0"/>
              </a:rPr>
              <a:t>Experimental manipulations:</a:t>
            </a:r>
          </a:p>
          <a:p>
            <a:pPr lvl="1"/>
            <a:r>
              <a:rPr lang="en-US" sz="2400" dirty="0">
                <a:latin typeface="Arial" pitchFamily="34" charset="0"/>
                <a:cs typeface="Arial" pitchFamily="34" charset="0"/>
              </a:rPr>
              <a:t>Hatch earlier</a:t>
            </a:r>
          </a:p>
          <a:p>
            <a:pPr lvl="1"/>
            <a:r>
              <a:rPr lang="en-US" sz="2400" dirty="0">
                <a:latin typeface="Arial" pitchFamily="34" charset="0"/>
                <a:cs typeface="Arial" pitchFamily="34" charset="0"/>
              </a:rPr>
              <a:t>Higher growth rate</a:t>
            </a:r>
          </a:p>
          <a:p>
            <a:pPr lvl="1"/>
            <a:r>
              <a:rPr lang="en-US" sz="2400" dirty="0">
                <a:latin typeface="Arial" pitchFamily="34" charset="0"/>
                <a:cs typeface="Arial" pitchFamily="34" charset="0"/>
              </a:rPr>
              <a:t>Better competitor</a:t>
            </a:r>
          </a:p>
          <a:p>
            <a:pPr lvl="1"/>
            <a:r>
              <a:rPr lang="en-US" sz="2400" dirty="0">
                <a:latin typeface="Arial" pitchFamily="34" charset="0"/>
                <a:cs typeface="Arial" pitchFamily="34" charset="0"/>
              </a:rPr>
              <a:t>Suppressed immune system</a:t>
            </a:r>
          </a:p>
          <a:p>
            <a:pPr lvl="1"/>
            <a:r>
              <a:rPr lang="en-US" sz="2400" dirty="0">
                <a:latin typeface="Arial" pitchFamily="34" charset="0"/>
                <a:cs typeface="Arial" pitchFamily="34" charset="0"/>
              </a:rPr>
              <a:t>More aggression and courtship</a:t>
            </a:r>
          </a:p>
          <a:p>
            <a:pPr lvl="1"/>
            <a:r>
              <a:rPr lang="en-US" sz="2400" dirty="0">
                <a:latin typeface="Arial" pitchFamily="34" charset="0"/>
                <a:cs typeface="Arial" pitchFamily="34" charset="0"/>
              </a:rPr>
              <a:t>Lower survival</a:t>
            </a:r>
          </a:p>
        </p:txBody>
      </p:sp>
      <p:pic>
        <p:nvPicPr>
          <p:cNvPr id="5122" name="Picture 2" descr="http://files.myopera.com/Wulpen/albums/101972/Black%20Headed%20Gull.jpg"/>
          <p:cNvPicPr>
            <a:picLocks noChangeAspect="1" noChangeArrowheads="1"/>
          </p:cNvPicPr>
          <p:nvPr/>
        </p:nvPicPr>
        <p:blipFill rotWithShape="1">
          <a:blip r:embed="rId2">
            <a:extLst>
              <a:ext uri="{28A0092B-C50C-407E-A947-70E740481C1C}">
                <a14:useLocalDpi xmlns:a14="http://schemas.microsoft.com/office/drawing/2010/main" val="0"/>
              </a:ext>
            </a:extLst>
          </a:blip>
          <a:srcRect t="7018"/>
          <a:stretch/>
        </p:blipFill>
        <p:spPr bwMode="auto">
          <a:xfrm>
            <a:off x="6827520" y="986589"/>
            <a:ext cx="3840480" cy="297581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2.bp.blogspot.com/-UHjYC7nkoF8/TekstrAc9pI/AAAAAAAABVs/DutSchPIhgQ/s1600/BH+Gull+nest.JPG"/>
          <p:cNvPicPr>
            <a:picLocks noChangeAspect="1" noChangeArrowheads="1"/>
          </p:cNvPicPr>
          <p:nvPr/>
        </p:nvPicPr>
        <p:blipFill rotWithShape="1">
          <a:blip r:embed="rId3">
            <a:extLst>
              <a:ext uri="{28A0092B-C50C-407E-A947-70E740481C1C}">
                <a14:useLocalDpi xmlns:a14="http://schemas.microsoft.com/office/drawing/2010/main" val="0"/>
              </a:ext>
            </a:extLst>
          </a:blip>
          <a:srcRect t="38948" b="6579"/>
          <a:stretch/>
        </p:blipFill>
        <p:spPr bwMode="auto">
          <a:xfrm>
            <a:off x="6827520" y="4062776"/>
            <a:ext cx="3840480" cy="2795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068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084"/>
            <a:ext cx="6934200" cy="944562"/>
          </a:xfrm>
        </p:spPr>
        <p:txBody>
          <a:bodyPr>
            <a:normAutofit/>
          </a:bodyPr>
          <a:lstStyle/>
          <a:p>
            <a:r>
              <a:rPr lang="en-US" sz="3600" b="1" dirty="0">
                <a:solidFill>
                  <a:schemeClr val="accent1">
                    <a:lumMod val="75000"/>
                  </a:schemeClr>
                </a:solidFill>
                <a:latin typeface="Arial" pitchFamily="34" charset="0"/>
                <a:cs typeface="Arial" pitchFamily="34" charset="0"/>
              </a:rPr>
              <a:t>Temperature</a:t>
            </a:r>
          </a:p>
        </p:txBody>
      </p:sp>
      <p:sp>
        <p:nvSpPr>
          <p:cNvPr id="4" name="TextBox 3"/>
          <p:cNvSpPr txBox="1"/>
          <p:nvPr/>
        </p:nvSpPr>
        <p:spPr>
          <a:xfrm>
            <a:off x="4191000" y="6550223"/>
            <a:ext cx="4028475" cy="307777"/>
          </a:xfrm>
          <a:prstGeom prst="rect">
            <a:avLst/>
          </a:prstGeom>
          <a:noFill/>
        </p:spPr>
        <p:txBody>
          <a:bodyPr wrap="none" rtlCol="0">
            <a:spAutoFit/>
          </a:bodyPr>
          <a:lstStyle/>
          <a:p>
            <a:r>
              <a:rPr lang="en-US" sz="1400" dirty="0" err="1"/>
              <a:t>Putz</a:t>
            </a:r>
            <a:r>
              <a:rPr lang="en-US" sz="1400" dirty="0"/>
              <a:t> and Crews. 2005. Developmental psychobiology</a:t>
            </a:r>
          </a:p>
        </p:txBody>
      </p:sp>
      <p:pic>
        <p:nvPicPr>
          <p:cNvPr id="1026" name="Picture 2" descr="Image result for turtle laying egg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28600" y="1324013"/>
            <a:ext cx="3581400" cy="61043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224C84C-E20A-27CF-DC74-CBAB762DF0C2}"/>
              </a:ext>
            </a:extLst>
          </p:cNvPr>
          <p:cNvPicPr>
            <a:picLocks noChangeAspect="1"/>
          </p:cNvPicPr>
          <p:nvPr/>
        </p:nvPicPr>
        <p:blipFill>
          <a:blip r:embed="rId4"/>
          <a:srcRect t="29972"/>
          <a:stretch/>
        </p:blipFill>
        <p:spPr>
          <a:xfrm>
            <a:off x="7391400" y="0"/>
            <a:ext cx="4724400" cy="4570814"/>
          </a:xfrm>
          <a:prstGeom prst="rect">
            <a:avLst/>
          </a:prstGeom>
        </p:spPr>
      </p:pic>
      <p:pic>
        <p:nvPicPr>
          <p:cNvPr id="6146" name="Picture 2" descr="http://www.leopardgeckoguide.com/wp-content/themes/frugal/graphics/cat/leopard-gecko-pictures/leopard-gecko-rock.jpg"/>
          <p:cNvPicPr>
            <a:picLocks noChangeAspect="1" noChangeArrowheads="1"/>
          </p:cNvPicPr>
          <p:nvPr/>
        </p:nvPicPr>
        <p:blipFill rotWithShape="1">
          <a:blip r:embed="rId5">
            <a:extLst>
              <a:ext uri="{28A0092B-C50C-407E-A947-70E740481C1C}">
                <a14:useLocalDpi xmlns:a14="http://schemas.microsoft.com/office/drawing/2010/main" val="0"/>
              </a:ext>
            </a:extLst>
          </a:blip>
          <a:srcRect b="4000"/>
          <a:stretch/>
        </p:blipFill>
        <p:spPr bwMode="auto">
          <a:xfrm>
            <a:off x="4089401" y="3581400"/>
            <a:ext cx="4127503" cy="29718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74F9915-2E0D-5E77-DB9D-828D2F7B094D}"/>
              </a:ext>
            </a:extLst>
          </p:cNvPr>
          <p:cNvSpPr txBox="1"/>
          <p:nvPr/>
        </p:nvSpPr>
        <p:spPr>
          <a:xfrm>
            <a:off x="9067800" y="5410200"/>
            <a:ext cx="2514600" cy="954107"/>
          </a:xfrm>
          <a:prstGeom prst="rect">
            <a:avLst/>
          </a:prstGeom>
          <a:noFill/>
        </p:spPr>
        <p:txBody>
          <a:bodyPr wrap="square" rtlCol="0">
            <a:spAutoFit/>
          </a:bodyPr>
          <a:lstStyle/>
          <a:p>
            <a:r>
              <a:rPr lang="en-US" sz="2800" dirty="0">
                <a:solidFill>
                  <a:schemeClr val="accent6">
                    <a:lumMod val="75000"/>
                  </a:schemeClr>
                </a:solidFill>
              </a:rPr>
              <a:t>What’s the adaptive value?</a:t>
            </a:r>
          </a:p>
        </p:txBody>
      </p:sp>
    </p:spTree>
    <p:extLst>
      <p:ext uri="{BB962C8B-B14F-4D97-AF65-F5344CB8AC3E}">
        <p14:creationId xmlns:p14="http://schemas.microsoft.com/office/powerpoint/2010/main" val="34705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084"/>
            <a:ext cx="6934200" cy="944562"/>
          </a:xfrm>
        </p:spPr>
        <p:txBody>
          <a:bodyPr>
            <a:normAutofit/>
          </a:bodyPr>
          <a:lstStyle/>
          <a:p>
            <a:r>
              <a:rPr lang="en-US" sz="3600" b="1" dirty="0">
                <a:solidFill>
                  <a:schemeClr val="accent1">
                    <a:lumMod val="75000"/>
                  </a:schemeClr>
                </a:solidFill>
                <a:latin typeface="Arial" pitchFamily="34" charset="0"/>
                <a:cs typeface="Arial" pitchFamily="34" charset="0"/>
              </a:rPr>
              <a:t>Competition</a:t>
            </a:r>
          </a:p>
        </p:txBody>
      </p:sp>
      <p:pic>
        <p:nvPicPr>
          <p:cNvPr id="7" name="Picture 6" descr="Tiger salamander larv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2926430"/>
            <a:ext cx="6113006" cy="37633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fish in a petri dish&#10;&#10;Description automatically generated">
            <a:extLst>
              <a:ext uri="{FF2B5EF4-FFF2-40B4-BE49-F238E27FC236}">
                <a16:creationId xmlns:a16="http://schemas.microsoft.com/office/drawing/2014/main" id="{46863CF0-6E88-D50F-F962-9F5227192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4663" y="0"/>
            <a:ext cx="4807337" cy="3186113"/>
          </a:xfrm>
          <a:prstGeom prst="rect">
            <a:avLst/>
          </a:prstGeom>
        </p:spPr>
      </p:pic>
      <p:pic>
        <p:nvPicPr>
          <p:cNvPr id="11" name="Picture 10" descr="Close-up of a fish's mouth&#10;&#10;Description automatically generated">
            <a:extLst>
              <a:ext uri="{FF2B5EF4-FFF2-40B4-BE49-F238E27FC236}">
                <a16:creationId xmlns:a16="http://schemas.microsoft.com/office/drawing/2014/main" id="{62C96C52-96B7-A215-5CDD-3C64112791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913" y="2486692"/>
            <a:ext cx="5205893" cy="4185130"/>
          </a:xfrm>
          <a:prstGeom prst="rect">
            <a:avLst/>
          </a:prstGeom>
        </p:spPr>
      </p:pic>
      <p:pic>
        <p:nvPicPr>
          <p:cNvPr id="13" name="Picture 12">
            <a:extLst>
              <a:ext uri="{FF2B5EF4-FFF2-40B4-BE49-F238E27FC236}">
                <a16:creationId xmlns:a16="http://schemas.microsoft.com/office/drawing/2014/main" id="{FE94FF49-ACC8-EF1F-18F2-C6959989C932}"/>
              </a:ext>
            </a:extLst>
          </p:cNvPr>
          <p:cNvPicPr>
            <a:picLocks noChangeAspect="1"/>
          </p:cNvPicPr>
          <p:nvPr/>
        </p:nvPicPr>
        <p:blipFill>
          <a:blip r:embed="rId5"/>
          <a:srcRect r="48902"/>
          <a:stretch/>
        </p:blipFill>
        <p:spPr>
          <a:xfrm>
            <a:off x="42188" y="1172065"/>
            <a:ext cx="6113006" cy="2537130"/>
          </a:xfrm>
          <a:prstGeom prst="rect">
            <a:avLst/>
          </a:prstGeom>
        </p:spPr>
      </p:pic>
      <p:pic>
        <p:nvPicPr>
          <p:cNvPr id="14" name="Picture 13">
            <a:extLst>
              <a:ext uri="{FF2B5EF4-FFF2-40B4-BE49-F238E27FC236}">
                <a16:creationId xmlns:a16="http://schemas.microsoft.com/office/drawing/2014/main" id="{7AE26CC9-31BF-A930-544D-FD0F6A728DF4}"/>
              </a:ext>
            </a:extLst>
          </p:cNvPr>
          <p:cNvPicPr>
            <a:picLocks noChangeAspect="1"/>
          </p:cNvPicPr>
          <p:nvPr/>
        </p:nvPicPr>
        <p:blipFill>
          <a:blip r:embed="rId5"/>
          <a:srcRect l="48902"/>
          <a:stretch/>
        </p:blipFill>
        <p:spPr>
          <a:xfrm>
            <a:off x="6155194" y="1172065"/>
            <a:ext cx="6113006" cy="2537130"/>
          </a:xfrm>
          <a:prstGeom prst="rect">
            <a:avLst/>
          </a:prstGeom>
        </p:spPr>
      </p:pic>
      <p:sp>
        <p:nvSpPr>
          <p:cNvPr id="15" name="TextBox 14">
            <a:extLst>
              <a:ext uri="{FF2B5EF4-FFF2-40B4-BE49-F238E27FC236}">
                <a16:creationId xmlns:a16="http://schemas.microsoft.com/office/drawing/2014/main" id="{7E38739C-7749-376B-0F11-7403D9F658C9}"/>
              </a:ext>
            </a:extLst>
          </p:cNvPr>
          <p:cNvSpPr txBox="1"/>
          <p:nvPr/>
        </p:nvSpPr>
        <p:spPr>
          <a:xfrm>
            <a:off x="4612271" y="6517933"/>
            <a:ext cx="1923925" cy="307777"/>
          </a:xfrm>
          <a:prstGeom prst="rect">
            <a:avLst/>
          </a:prstGeom>
          <a:noFill/>
        </p:spPr>
        <p:txBody>
          <a:bodyPr wrap="none" rtlCol="0">
            <a:spAutoFit/>
          </a:bodyPr>
          <a:lstStyle/>
          <a:p>
            <a:r>
              <a:rPr lang="en-US" sz="1400" dirty="0"/>
              <a:t>Collins and Cheek 1983.</a:t>
            </a:r>
          </a:p>
        </p:txBody>
      </p:sp>
    </p:spTree>
    <p:extLst>
      <p:ext uri="{BB962C8B-B14F-4D97-AF65-F5344CB8AC3E}">
        <p14:creationId xmlns:p14="http://schemas.microsoft.com/office/powerpoint/2010/main" val="137914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180" t="43946" r="71055" b="34960"/>
          <a:stretch/>
        </p:blipFill>
        <p:spPr bwMode="auto">
          <a:xfrm>
            <a:off x="-5181600" y="3991297"/>
            <a:ext cx="5000626"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a:extLst>
              <a:ext uri="{FF2B5EF4-FFF2-40B4-BE49-F238E27FC236}">
                <a16:creationId xmlns:a16="http://schemas.microsoft.com/office/drawing/2014/main" id="{4A85166F-E19A-4D2F-8512-8008E4DFDB5D}"/>
              </a:ext>
            </a:extLst>
          </p:cNvPr>
          <p:cNvGrpSpPr/>
          <p:nvPr/>
        </p:nvGrpSpPr>
        <p:grpSpPr>
          <a:xfrm>
            <a:off x="8446169" y="152401"/>
            <a:ext cx="3328737" cy="6005181"/>
            <a:chOff x="6243387" y="152400"/>
            <a:chExt cx="2876550" cy="5668609"/>
          </a:xfrm>
        </p:grpSpPr>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0195" t="25391" r="55977" b="9276"/>
            <a:stretch/>
          </p:blipFill>
          <p:spPr bwMode="auto">
            <a:xfrm>
              <a:off x="6243387" y="152400"/>
              <a:ext cx="2876550" cy="543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977507" y="5567473"/>
              <a:ext cx="422777" cy="232421"/>
            </a:xfrm>
            <a:prstGeom prst="rect">
              <a:avLst/>
            </a:prstGeom>
            <a:noFill/>
          </p:spPr>
          <p:txBody>
            <a:bodyPr wrap="none" rtlCol="0">
              <a:spAutoFit/>
            </a:bodyPr>
            <a:lstStyle/>
            <a:p>
              <a:r>
                <a:rPr lang="en-US" sz="1000" dirty="0"/>
                <a:t>water</a:t>
              </a:r>
            </a:p>
          </p:txBody>
        </p:sp>
        <p:sp>
          <p:nvSpPr>
            <p:cNvPr id="5" name="TextBox 4"/>
            <p:cNvSpPr txBox="1"/>
            <p:nvPr/>
          </p:nvSpPr>
          <p:spPr>
            <a:xfrm>
              <a:off x="7559332" y="5588588"/>
              <a:ext cx="731687" cy="232421"/>
            </a:xfrm>
            <a:prstGeom prst="rect">
              <a:avLst/>
            </a:prstGeom>
            <a:noFill/>
          </p:spPr>
          <p:txBody>
            <a:bodyPr wrap="none" rtlCol="0">
              <a:spAutoFit/>
            </a:bodyPr>
            <a:lstStyle/>
            <a:p>
              <a:r>
                <a:rPr lang="en-US" sz="1000" dirty="0"/>
                <a:t>nonpredator</a:t>
              </a:r>
            </a:p>
          </p:txBody>
        </p:sp>
        <p:sp>
          <p:nvSpPr>
            <p:cNvPr id="6" name="TextBox 5"/>
            <p:cNvSpPr txBox="1"/>
            <p:nvPr/>
          </p:nvSpPr>
          <p:spPr>
            <a:xfrm>
              <a:off x="8370911" y="5588588"/>
              <a:ext cx="557146" cy="232421"/>
            </a:xfrm>
            <a:prstGeom prst="rect">
              <a:avLst/>
            </a:prstGeom>
            <a:noFill/>
          </p:spPr>
          <p:txBody>
            <a:bodyPr wrap="none" rtlCol="0">
              <a:spAutoFit/>
            </a:bodyPr>
            <a:lstStyle/>
            <a:p>
              <a:r>
                <a:rPr lang="en-US" sz="1000" dirty="0"/>
                <a:t>predator</a:t>
              </a:r>
            </a:p>
          </p:txBody>
        </p:sp>
      </p:grpSp>
      <p:sp>
        <p:nvSpPr>
          <p:cNvPr id="2" name="TextBox 1"/>
          <p:cNvSpPr txBox="1"/>
          <p:nvPr/>
        </p:nvSpPr>
        <p:spPr>
          <a:xfrm>
            <a:off x="8153400" y="6325577"/>
            <a:ext cx="3657600" cy="523220"/>
          </a:xfrm>
          <a:prstGeom prst="rect">
            <a:avLst/>
          </a:prstGeom>
          <a:noFill/>
          <a:ln w="57150">
            <a:solidFill>
              <a:schemeClr val="accent1"/>
            </a:solidFill>
          </a:ln>
        </p:spPr>
        <p:txBody>
          <a:bodyPr wrap="square" rtlCol="0">
            <a:spAutoFit/>
          </a:bodyPr>
          <a:lstStyle/>
          <a:p>
            <a:r>
              <a:rPr lang="en-US" sz="1400" dirty="0"/>
              <a:t>Mathis et al. 2008. Learning by embryos and the ghost of predation future. </a:t>
            </a:r>
            <a:r>
              <a:rPr lang="en-US" sz="1400" dirty="0" err="1"/>
              <a:t>Proc</a:t>
            </a:r>
            <a:r>
              <a:rPr lang="en-US" sz="1400" dirty="0"/>
              <a:t> Royal </a:t>
            </a:r>
            <a:r>
              <a:rPr lang="en-US" sz="1400" dirty="0" err="1"/>
              <a:t>Soc</a:t>
            </a:r>
            <a:r>
              <a:rPr lang="en-US" sz="1400" dirty="0"/>
              <a:t> B</a:t>
            </a:r>
          </a:p>
        </p:txBody>
      </p:sp>
      <p:pic>
        <p:nvPicPr>
          <p:cNvPr id="7170" name="Picture 2" descr="http://www.fcps.edu/islandcreekes/ecology/Amphibians/Wood%20Frog/AR0033_1l.jpg"/>
          <p:cNvPicPr>
            <a:picLocks noChangeAspect="1" noChangeArrowheads="1"/>
          </p:cNvPicPr>
          <p:nvPr/>
        </p:nvPicPr>
        <p:blipFill rotWithShape="1">
          <a:blip r:embed="rId4">
            <a:extLst>
              <a:ext uri="{28A0092B-C50C-407E-A947-70E740481C1C}">
                <a14:useLocalDpi xmlns:a14="http://schemas.microsoft.com/office/drawing/2010/main" val="0"/>
              </a:ext>
            </a:extLst>
          </a:blip>
          <a:srcRect l="14010" b="4010"/>
          <a:stretch/>
        </p:blipFill>
        <p:spPr bwMode="auto">
          <a:xfrm flipH="1">
            <a:off x="-5226341" y="1658158"/>
            <a:ext cx="3123668" cy="23331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48AEC2E6-5E11-442C-91E9-761230B7012C}"/>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605138" y="3991296"/>
            <a:ext cx="980188" cy="286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descr="http://www.aslo.org/photopost/data/518/medium/30Slide247-Daphnia_lumholtzi.JPG">
            <a:extLst>
              <a:ext uri="{FF2B5EF4-FFF2-40B4-BE49-F238E27FC236}">
                <a16:creationId xmlns:a16="http://schemas.microsoft.com/office/drawing/2014/main" id="{964EE0D2-0A81-4958-B3D5-0626CFE33FCC}"/>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t="10301" b="4774"/>
          <a:stretch/>
        </p:blipFill>
        <p:spPr bwMode="auto">
          <a:xfrm rot="5400000">
            <a:off x="3770831" y="5092332"/>
            <a:ext cx="1863363" cy="159625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ttps://wiki.cgb.indiana.edu/download/attachments/22446084/Laforsch.jpg?version=1&amp;modificationDate=1296685810000">
            <a:extLst>
              <a:ext uri="{FF2B5EF4-FFF2-40B4-BE49-F238E27FC236}">
                <a16:creationId xmlns:a16="http://schemas.microsoft.com/office/drawing/2014/main" id="{509E4122-F2A2-4ABC-B2CD-C148C2897FD6}"/>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5626517" y="3703638"/>
            <a:ext cx="1267615" cy="18345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9484AB63-C7D4-4534-A46D-E44EE15A605E}"/>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1580275" y="3703638"/>
            <a:ext cx="1061999" cy="310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a:extLst>
              <a:ext uri="{FF2B5EF4-FFF2-40B4-BE49-F238E27FC236}">
                <a16:creationId xmlns:a16="http://schemas.microsoft.com/office/drawing/2014/main" id="{1FC9DE38-F050-CC2A-81B1-3D3C866F6D53}"/>
              </a:ext>
            </a:extLst>
          </p:cNvPr>
          <p:cNvSpPr>
            <a:spLocks noGrp="1"/>
          </p:cNvSpPr>
          <p:nvPr>
            <p:ph type="title"/>
          </p:nvPr>
        </p:nvSpPr>
        <p:spPr>
          <a:xfrm>
            <a:off x="609600" y="274084"/>
            <a:ext cx="6934200" cy="944562"/>
          </a:xfrm>
        </p:spPr>
        <p:txBody>
          <a:bodyPr>
            <a:normAutofit/>
          </a:bodyPr>
          <a:lstStyle/>
          <a:p>
            <a:r>
              <a:rPr lang="en-US" sz="3600" b="1" dirty="0">
                <a:solidFill>
                  <a:schemeClr val="accent1">
                    <a:lumMod val="75000"/>
                  </a:schemeClr>
                </a:solidFill>
                <a:latin typeface="Arial" pitchFamily="34" charset="0"/>
                <a:cs typeface="Arial" pitchFamily="34" charset="0"/>
              </a:rPr>
              <a:t>Predation</a:t>
            </a:r>
          </a:p>
        </p:txBody>
      </p:sp>
      <p:pic>
        <p:nvPicPr>
          <p:cNvPr id="9" name="Picture 8" descr="A black and yellow lizard swimming in water&#10;&#10;Description automatically generated">
            <a:extLst>
              <a:ext uri="{FF2B5EF4-FFF2-40B4-BE49-F238E27FC236}">
                <a16:creationId xmlns:a16="http://schemas.microsoft.com/office/drawing/2014/main" id="{530EA330-866C-D7FD-3347-8F96B4E08D9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95800" y="1157988"/>
            <a:ext cx="4162425" cy="2338542"/>
          </a:xfrm>
          <a:prstGeom prst="rect">
            <a:avLst/>
          </a:prstGeom>
        </p:spPr>
      </p:pic>
      <p:pic>
        <p:nvPicPr>
          <p:cNvPr id="11" name="Picture 10" descr="A hand holding a jellyfish&#10;&#10;Description automatically generated">
            <a:extLst>
              <a:ext uri="{FF2B5EF4-FFF2-40B4-BE49-F238E27FC236}">
                <a16:creationId xmlns:a16="http://schemas.microsoft.com/office/drawing/2014/main" id="{8EE998A4-4F52-9476-EEB9-764BEF829D6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79119" y="1288804"/>
            <a:ext cx="2956442" cy="2217331"/>
          </a:xfrm>
          <a:prstGeom prst="rect">
            <a:avLst/>
          </a:prstGeom>
        </p:spPr>
      </p:pic>
    </p:spTree>
    <p:extLst>
      <p:ext uri="{BB962C8B-B14F-4D97-AF65-F5344CB8AC3E}">
        <p14:creationId xmlns:p14="http://schemas.microsoft.com/office/powerpoint/2010/main" val="81976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FC9DE38-F050-CC2A-81B1-3D3C866F6D53}"/>
              </a:ext>
            </a:extLst>
          </p:cNvPr>
          <p:cNvSpPr>
            <a:spLocks noGrp="1"/>
          </p:cNvSpPr>
          <p:nvPr>
            <p:ph type="title"/>
          </p:nvPr>
        </p:nvSpPr>
        <p:spPr>
          <a:xfrm>
            <a:off x="609600" y="274084"/>
            <a:ext cx="6934200" cy="944562"/>
          </a:xfrm>
        </p:spPr>
        <p:txBody>
          <a:bodyPr>
            <a:normAutofit/>
          </a:bodyPr>
          <a:lstStyle/>
          <a:p>
            <a:r>
              <a:rPr lang="en-US" sz="3600" b="1" dirty="0">
                <a:solidFill>
                  <a:schemeClr val="accent1">
                    <a:lumMod val="75000"/>
                  </a:schemeClr>
                </a:solidFill>
                <a:latin typeface="Arial" pitchFamily="34" charset="0"/>
                <a:cs typeface="Arial" pitchFamily="34" charset="0"/>
              </a:rPr>
              <a:t>Anthropogenic Chemicals</a:t>
            </a:r>
          </a:p>
        </p:txBody>
      </p:sp>
      <p:pic>
        <p:nvPicPr>
          <p:cNvPr id="9" name="Picture 8" descr="A close-up of a graph&#10;&#10;Description automatically generated">
            <a:extLst>
              <a:ext uri="{FF2B5EF4-FFF2-40B4-BE49-F238E27FC236}">
                <a16:creationId xmlns:a16="http://schemas.microsoft.com/office/drawing/2014/main" id="{3036EC7E-2F2B-B1E4-E908-7F47D76622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2501154"/>
            <a:ext cx="5105400" cy="4096617"/>
          </a:xfrm>
          <a:prstGeom prst="rect">
            <a:avLst/>
          </a:prstGeom>
        </p:spPr>
      </p:pic>
      <p:pic>
        <p:nvPicPr>
          <p:cNvPr id="11" name="Picture 10" descr="A graph of a number of percentages&#10;&#10;Description automatically generated">
            <a:extLst>
              <a:ext uri="{FF2B5EF4-FFF2-40B4-BE49-F238E27FC236}">
                <a16:creationId xmlns:a16="http://schemas.microsoft.com/office/drawing/2014/main" id="{ACD2AC22-F812-1D00-248A-CE4C41900D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1350274"/>
            <a:ext cx="5303073" cy="5498523"/>
          </a:xfrm>
          <a:prstGeom prst="rect">
            <a:avLst/>
          </a:prstGeom>
        </p:spPr>
      </p:pic>
      <p:sp>
        <p:nvSpPr>
          <p:cNvPr id="17" name="TextBox 16">
            <a:extLst>
              <a:ext uri="{FF2B5EF4-FFF2-40B4-BE49-F238E27FC236}">
                <a16:creationId xmlns:a16="http://schemas.microsoft.com/office/drawing/2014/main" id="{05B31497-F3B2-D56F-0909-D6C0FEC60AEC}"/>
              </a:ext>
            </a:extLst>
          </p:cNvPr>
          <p:cNvSpPr txBox="1"/>
          <p:nvPr/>
        </p:nvSpPr>
        <p:spPr>
          <a:xfrm>
            <a:off x="609600" y="1155279"/>
            <a:ext cx="4772892" cy="1384995"/>
          </a:xfrm>
          <a:prstGeom prst="rect">
            <a:avLst/>
          </a:prstGeom>
          <a:noFill/>
        </p:spPr>
        <p:txBody>
          <a:bodyPr wrap="square">
            <a:spAutoFit/>
          </a:bodyPr>
          <a:lstStyle/>
          <a:p>
            <a:pPr marL="285750" indent="-285750">
              <a:buFont typeface="Arial" panose="020B0604020202020204" pitchFamily="34" charset="0"/>
              <a:buChar char="•"/>
            </a:pPr>
            <a:r>
              <a:rPr lang="el-GR" sz="2800" dirty="0"/>
              <a:t>7α-</a:t>
            </a:r>
            <a:r>
              <a:rPr lang="en-US" sz="2800" dirty="0" err="1"/>
              <a:t>ethinylestradiol</a:t>
            </a:r>
            <a:r>
              <a:rPr lang="en-US" sz="2800" dirty="0"/>
              <a:t> (EE2)</a:t>
            </a:r>
          </a:p>
          <a:p>
            <a:pPr marL="285750" indent="-285750">
              <a:buFont typeface="Arial" panose="020B0604020202020204" pitchFamily="34" charset="0"/>
              <a:buChar char="•"/>
            </a:pPr>
            <a:r>
              <a:rPr lang="en-US" sz="2800" dirty="0"/>
              <a:t>Mating behavior of frogs</a:t>
            </a:r>
          </a:p>
          <a:p>
            <a:pPr marL="285750" indent="-285750">
              <a:buFont typeface="Arial" panose="020B0604020202020204" pitchFamily="34" charset="0"/>
              <a:buChar char="•"/>
            </a:pPr>
            <a:r>
              <a:rPr lang="en-US" sz="2800" dirty="0"/>
              <a:t>5 concentrations</a:t>
            </a:r>
          </a:p>
        </p:txBody>
      </p:sp>
      <p:sp>
        <p:nvSpPr>
          <p:cNvPr id="18" name="TextBox 17">
            <a:extLst>
              <a:ext uri="{FF2B5EF4-FFF2-40B4-BE49-F238E27FC236}">
                <a16:creationId xmlns:a16="http://schemas.microsoft.com/office/drawing/2014/main" id="{48CFB538-EA8E-9442-A3E2-A1BA755421AB}"/>
              </a:ext>
            </a:extLst>
          </p:cNvPr>
          <p:cNvSpPr txBox="1"/>
          <p:nvPr/>
        </p:nvSpPr>
        <p:spPr>
          <a:xfrm>
            <a:off x="315599" y="3160300"/>
            <a:ext cx="1208401" cy="830997"/>
          </a:xfrm>
          <a:prstGeom prst="rect">
            <a:avLst/>
          </a:prstGeom>
          <a:noFill/>
        </p:spPr>
        <p:txBody>
          <a:bodyPr wrap="square" rtlCol="0">
            <a:spAutoFit/>
          </a:bodyPr>
          <a:lstStyle/>
          <a:p>
            <a:pPr algn="ctr"/>
            <a:r>
              <a:rPr lang="en-US" sz="2400" dirty="0"/>
              <a:t>Mating call</a:t>
            </a:r>
          </a:p>
        </p:txBody>
      </p:sp>
      <p:sp>
        <p:nvSpPr>
          <p:cNvPr id="19" name="TextBox 18">
            <a:extLst>
              <a:ext uri="{FF2B5EF4-FFF2-40B4-BE49-F238E27FC236}">
                <a16:creationId xmlns:a16="http://schemas.microsoft.com/office/drawing/2014/main" id="{7EB5BD69-1A95-702E-E4FE-F6610C71F610}"/>
              </a:ext>
            </a:extLst>
          </p:cNvPr>
          <p:cNvSpPr txBox="1"/>
          <p:nvPr/>
        </p:nvSpPr>
        <p:spPr>
          <a:xfrm>
            <a:off x="49813" y="5146748"/>
            <a:ext cx="1729444" cy="830997"/>
          </a:xfrm>
          <a:prstGeom prst="rect">
            <a:avLst/>
          </a:prstGeom>
          <a:noFill/>
        </p:spPr>
        <p:txBody>
          <a:bodyPr wrap="square" rtlCol="0">
            <a:spAutoFit/>
          </a:bodyPr>
          <a:lstStyle/>
          <a:p>
            <a:pPr algn="ctr"/>
            <a:r>
              <a:rPr lang="en-US" sz="2400" dirty="0"/>
              <a:t>Non-mating call</a:t>
            </a:r>
          </a:p>
        </p:txBody>
      </p:sp>
      <p:sp>
        <p:nvSpPr>
          <p:cNvPr id="20" name="TextBox 19">
            <a:extLst>
              <a:ext uri="{FF2B5EF4-FFF2-40B4-BE49-F238E27FC236}">
                <a16:creationId xmlns:a16="http://schemas.microsoft.com/office/drawing/2014/main" id="{5BC71B53-159C-7AC8-C737-EE9F37F1BB65}"/>
              </a:ext>
            </a:extLst>
          </p:cNvPr>
          <p:cNvSpPr txBox="1"/>
          <p:nvPr/>
        </p:nvSpPr>
        <p:spPr>
          <a:xfrm>
            <a:off x="116092" y="6399250"/>
            <a:ext cx="2407390" cy="369332"/>
          </a:xfrm>
          <a:prstGeom prst="rect">
            <a:avLst/>
          </a:prstGeom>
          <a:noFill/>
        </p:spPr>
        <p:txBody>
          <a:bodyPr wrap="none" rtlCol="0">
            <a:spAutoFit/>
          </a:bodyPr>
          <a:lstStyle/>
          <a:p>
            <a:r>
              <a:rPr lang="en-US" dirty="0"/>
              <a:t>Hoffmann &amp; </a:t>
            </a:r>
            <a:r>
              <a:rPr lang="en-US" dirty="0" err="1"/>
              <a:t>Kloas</a:t>
            </a:r>
            <a:r>
              <a:rPr lang="en-US" dirty="0"/>
              <a:t> 2012</a:t>
            </a:r>
          </a:p>
        </p:txBody>
      </p:sp>
    </p:spTree>
    <p:extLst>
      <p:ext uri="{BB962C8B-B14F-4D97-AF65-F5344CB8AC3E}">
        <p14:creationId xmlns:p14="http://schemas.microsoft.com/office/powerpoint/2010/main" val="2342173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613184"/>
            <a:ext cx="6419300" cy="4525963"/>
          </a:xfrm>
        </p:spPr>
        <p:txBody>
          <a:bodyPr>
            <a:normAutofit/>
          </a:bodyPr>
          <a:lstStyle/>
          <a:p>
            <a:pPr marL="0" indent="0">
              <a:buNone/>
            </a:pPr>
            <a:r>
              <a:rPr lang="en-US" sz="2800" dirty="0">
                <a:latin typeface="Arial" pitchFamily="34" charset="0"/>
                <a:cs typeface="Arial" pitchFamily="34" charset="0"/>
              </a:rPr>
              <a:t>Pigeons – well known homing ability</a:t>
            </a:r>
          </a:p>
          <a:p>
            <a:pPr marL="0" indent="0">
              <a:buNone/>
            </a:pPr>
            <a:endParaRPr lang="en-US" sz="2800" dirty="0">
              <a:latin typeface="Arial" pitchFamily="34" charset="0"/>
              <a:cs typeface="Arial" pitchFamily="34" charset="0"/>
            </a:endParaRPr>
          </a:p>
          <a:p>
            <a:pPr marL="0" indent="0">
              <a:buNone/>
            </a:pPr>
            <a:r>
              <a:rPr lang="en-US" sz="2800" u="sng" dirty="0" err="1">
                <a:latin typeface="Arial" pitchFamily="34" charset="0"/>
                <a:cs typeface="Arial" pitchFamily="34" charset="0"/>
              </a:rPr>
              <a:t>Papi’s</a:t>
            </a:r>
            <a:r>
              <a:rPr lang="en-US" sz="2800" u="sng" dirty="0">
                <a:latin typeface="Arial" pitchFamily="34" charset="0"/>
                <a:cs typeface="Arial" pitchFamily="34" charset="0"/>
              </a:rPr>
              <a:t> Experiments on Pigeon Homing</a:t>
            </a:r>
          </a:p>
          <a:p>
            <a:r>
              <a:rPr lang="en-US" sz="2800" dirty="0">
                <a:latin typeface="Arial" pitchFamily="34" charset="0"/>
                <a:cs typeface="Arial" pitchFamily="34" charset="0"/>
              </a:rPr>
              <a:t>Reared in open (control) cages</a:t>
            </a:r>
          </a:p>
          <a:p>
            <a:pPr lvl="1"/>
            <a:r>
              <a:rPr lang="en-US" sz="2400" dirty="0">
                <a:latin typeface="Arial" pitchFamily="34" charset="0"/>
                <a:cs typeface="Arial" pitchFamily="34" charset="0"/>
              </a:rPr>
              <a:t>Oriented home</a:t>
            </a:r>
          </a:p>
          <a:p>
            <a:r>
              <a:rPr lang="en-US" sz="2800" dirty="0">
                <a:latin typeface="Arial" pitchFamily="34" charset="0"/>
                <a:cs typeface="Arial" pitchFamily="34" charset="0"/>
              </a:rPr>
              <a:t>Closed (experimental) cages</a:t>
            </a:r>
          </a:p>
          <a:p>
            <a:pPr lvl="1"/>
            <a:r>
              <a:rPr lang="en-US" sz="2400" dirty="0">
                <a:latin typeface="Arial" pitchFamily="34" charset="0"/>
                <a:cs typeface="Arial" pitchFamily="34" charset="0"/>
              </a:rPr>
              <a:t>Random orientation</a:t>
            </a:r>
          </a:p>
          <a:p>
            <a:r>
              <a:rPr lang="en-US" sz="2800" dirty="0">
                <a:latin typeface="Arial" pitchFamily="34" charset="0"/>
                <a:cs typeface="Arial" pitchFamily="34" charset="0"/>
              </a:rPr>
              <a:t>Cut olfactory nerve</a:t>
            </a:r>
          </a:p>
          <a:p>
            <a:pPr lvl="1"/>
            <a:r>
              <a:rPr lang="en-US" sz="2400" dirty="0">
                <a:latin typeface="Arial" pitchFamily="34" charset="0"/>
                <a:cs typeface="Arial" pitchFamily="34" charset="0"/>
              </a:rPr>
              <a:t>Random orientation</a:t>
            </a: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798" t="52087"/>
          <a:stretch/>
        </p:blipFill>
        <p:spPr bwMode="auto">
          <a:xfrm>
            <a:off x="7073939" y="3104938"/>
            <a:ext cx="5091167" cy="3648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descr="http://i.telegraph.co.uk/multimedia/archive/02318/racing-pigeons_2318801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3656" y="135950"/>
            <a:ext cx="3270392" cy="20413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650792" y="2260785"/>
            <a:ext cx="2623793" cy="923330"/>
          </a:xfrm>
          <a:prstGeom prst="rect">
            <a:avLst/>
          </a:prstGeom>
          <a:ln w="38100">
            <a:solidFill>
              <a:schemeClr val="accent6">
                <a:lumMod val="75000"/>
              </a:schemeClr>
            </a:solidFill>
          </a:ln>
        </p:spPr>
        <p:txBody>
          <a:bodyPr wrap="square">
            <a:spAutoFit/>
          </a:bodyPr>
          <a:lstStyle/>
          <a:p>
            <a:pPr lvl="0"/>
            <a:r>
              <a:rPr lang="en-US" dirty="0">
                <a:solidFill>
                  <a:schemeClr val="accent6">
                    <a:lumMod val="75000"/>
                  </a:schemeClr>
                </a:solidFill>
                <a:latin typeface="Arial" pitchFamily="34" charset="0"/>
                <a:cs typeface="Arial" pitchFamily="34" charset="0"/>
              </a:rPr>
              <a:t>But see Gould 2009. Animal Navigation: A wake up call for homing</a:t>
            </a:r>
          </a:p>
        </p:txBody>
      </p:sp>
      <p:sp>
        <p:nvSpPr>
          <p:cNvPr id="2" name="TextBox 1">
            <a:extLst>
              <a:ext uri="{FF2B5EF4-FFF2-40B4-BE49-F238E27FC236}">
                <a16:creationId xmlns:a16="http://schemas.microsoft.com/office/drawing/2014/main" id="{81B135A0-683F-4CC9-B583-45046AC2C344}"/>
              </a:ext>
            </a:extLst>
          </p:cNvPr>
          <p:cNvSpPr txBox="1"/>
          <p:nvPr/>
        </p:nvSpPr>
        <p:spPr>
          <a:xfrm>
            <a:off x="533400" y="5482771"/>
            <a:ext cx="6223447" cy="1077218"/>
          </a:xfrm>
          <a:prstGeom prst="rect">
            <a:avLst/>
          </a:prstGeom>
          <a:noFill/>
        </p:spPr>
        <p:txBody>
          <a:bodyPr wrap="square" rtlCol="0">
            <a:spAutoFit/>
          </a:bodyPr>
          <a:lstStyle/>
          <a:p>
            <a:r>
              <a:rPr lang="en-US" sz="3200" dirty="0">
                <a:solidFill>
                  <a:schemeClr val="accent6">
                    <a:lumMod val="75000"/>
                  </a:schemeClr>
                </a:solidFill>
              </a:rPr>
              <a:t>What will orientation be like in each of these conditions?</a:t>
            </a:r>
          </a:p>
        </p:txBody>
      </p:sp>
    </p:spTree>
    <p:extLst>
      <p:ext uri="{BB962C8B-B14F-4D97-AF65-F5344CB8AC3E}">
        <p14:creationId xmlns:p14="http://schemas.microsoft.com/office/powerpoint/2010/main" val="237535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fade">
                                      <p:cBhvr>
                                        <p:cTn id="7" dur="500"/>
                                        <p:tgtEl>
                                          <p:spTgt spid="3">
                                            <p:txEl>
                                              <p:pRg st="8" end="8"/>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tonedlizard.com/images/2012/08/07/animal-instinct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320553" y="31376"/>
            <a:ext cx="6858000" cy="660831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16A6FBCD-C688-432C-A802-8CD102F39A51}"/>
              </a:ext>
            </a:extLst>
          </p:cNvPr>
          <p:cNvSpPr>
            <a:spLocks noGrp="1"/>
          </p:cNvSpPr>
          <p:nvPr>
            <p:ph type="title"/>
          </p:nvPr>
        </p:nvSpPr>
        <p:spPr>
          <a:xfrm>
            <a:off x="762000" y="2514600"/>
            <a:ext cx="4038600" cy="1056642"/>
          </a:xfrm>
        </p:spPr>
        <p:txBody>
          <a:bodyPr>
            <a:noAutofit/>
          </a:bodyPr>
          <a:lstStyle/>
          <a:p>
            <a:r>
              <a:rPr lang="en-US" b="1" dirty="0">
                <a:solidFill>
                  <a:schemeClr val="accent1">
                    <a:lumMod val="75000"/>
                  </a:schemeClr>
                </a:solidFill>
                <a:latin typeface="Arial" pitchFamily="34" charset="0"/>
                <a:cs typeface="Arial" pitchFamily="34" charset="0"/>
              </a:rPr>
              <a:t>How Behavior is Acquired</a:t>
            </a:r>
          </a:p>
        </p:txBody>
      </p:sp>
    </p:spTree>
    <p:extLst>
      <p:ext uri="{BB962C8B-B14F-4D97-AF65-F5344CB8AC3E}">
        <p14:creationId xmlns:p14="http://schemas.microsoft.com/office/powerpoint/2010/main" val="3433441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FBDC33E-D110-4A7B-A9C6-E791F973CCCA}" type="slidenum">
              <a:rPr lang="en-US" smtClean="0"/>
              <a:t>18</a:t>
            </a:fld>
            <a:endParaRPr lang="en-US"/>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73811"/>
            <a:ext cx="4854574" cy="6547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8576"/>
          <a:stretch/>
        </p:blipFill>
        <p:spPr bwMode="auto">
          <a:xfrm>
            <a:off x="228600" y="2703789"/>
            <a:ext cx="6149974" cy="3669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603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1524000" y="345520"/>
            <a:ext cx="3733800" cy="2092881"/>
          </a:xfrm>
          <a:prstGeom prst="rect">
            <a:avLst/>
          </a:prstGeom>
          <a:noFill/>
        </p:spPr>
        <p:txBody>
          <a:bodyPr wrap="square" rtlCol="0">
            <a:spAutoFit/>
          </a:bodyPr>
          <a:lstStyle/>
          <a:p>
            <a:pPr algn="ctr"/>
            <a:r>
              <a:rPr lang="en-US" sz="2600" b="1" dirty="0">
                <a:solidFill>
                  <a:schemeClr val="accent6">
                    <a:lumMod val="75000"/>
                  </a:schemeClr>
                </a:solidFill>
                <a:latin typeface="Arial" pitchFamily="34" charset="0"/>
                <a:cs typeface="Arial" pitchFamily="34" charset="0"/>
              </a:rPr>
              <a:t>Why does this occur? </a:t>
            </a:r>
          </a:p>
          <a:p>
            <a:pPr algn="ctr"/>
            <a:endParaRPr lang="en-US" sz="2600" dirty="0">
              <a:latin typeface="Arial" pitchFamily="34" charset="0"/>
              <a:cs typeface="Arial" pitchFamily="34" charset="0"/>
            </a:endParaRPr>
          </a:p>
          <a:p>
            <a:pPr algn="ctr"/>
            <a:r>
              <a:rPr lang="en-US" sz="2600" dirty="0">
                <a:latin typeface="Arial" pitchFamily="34" charset="0"/>
                <a:cs typeface="Arial" pitchFamily="34" charset="0"/>
              </a:rPr>
              <a:t>Why is imprinting during early stages so important?</a:t>
            </a: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010"/>
            <a:ext cx="5426242" cy="2871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http://soundsoulcounseling.com/files/Lorenz%202.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2806866"/>
            <a:ext cx="6848475" cy="4067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740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52400"/>
            <a:ext cx="7772400" cy="792162"/>
          </a:xfrm>
        </p:spPr>
        <p:txBody>
          <a:bodyPr>
            <a:normAutofit/>
          </a:bodyPr>
          <a:lstStyle/>
          <a:p>
            <a:pPr algn="ctr"/>
            <a:r>
              <a:rPr lang="en-US" dirty="0">
                <a:solidFill>
                  <a:schemeClr val="accent1">
                    <a:lumMod val="75000"/>
                  </a:schemeClr>
                </a:solidFill>
                <a:latin typeface="Arial" pitchFamily="34" charset="0"/>
                <a:cs typeface="Arial" pitchFamily="34" charset="0"/>
              </a:rPr>
              <a:t>Development of Behavior</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5916" y="1466944"/>
            <a:ext cx="5715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155" y="1715107"/>
            <a:ext cx="5894052" cy="4075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7770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a:bodyPr>
          <a:lstStyle/>
          <a:p>
            <a:r>
              <a:rPr lang="en-US" sz="4800" b="1" dirty="0">
                <a:solidFill>
                  <a:schemeClr val="accent1">
                    <a:lumMod val="75000"/>
                  </a:schemeClr>
                </a:solidFill>
                <a:latin typeface="Arial" pitchFamily="34" charset="0"/>
                <a:cs typeface="Arial" pitchFamily="34" charset="0"/>
              </a:rPr>
              <a:t>Another form of imprinting</a:t>
            </a:r>
          </a:p>
        </p:txBody>
      </p:sp>
      <p:pic>
        <p:nvPicPr>
          <p:cNvPr id="4098" name="Picture 2" descr="http://users.rcn.com/jkimball.ma.ultranet/BiologyPages/L/Loren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1143000"/>
            <a:ext cx="4783782" cy="4572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behav.org/00gallery/ethol/attach/imprinting_Lorenz_geese_lak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1"/>
            <a:ext cx="6553199" cy="4368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301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75612"/>
            <a:ext cx="6781801" cy="5406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911566" y="187786"/>
            <a:ext cx="5844069" cy="1143000"/>
          </a:xfrm>
        </p:spPr>
        <p:txBody>
          <a:bodyPr>
            <a:noAutofit/>
          </a:bodyPr>
          <a:lstStyle/>
          <a:p>
            <a:r>
              <a:rPr lang="en-US" sz="4000" dirty="0">
                <a:solidFill>
                  <a:schemeClr val="accent1">
                    <a:lumMod val="75000"/>
                  </a:schemeClr>
                </a:solidFill>
                <a:latin typeface="Arial" pitchFamily="34" charset="0"/>
                <a:cs typeface="Arial" pitchFamily="34" charset="0"/>
              </a:rPr>
              <a:t>Acquired Information</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333" t="12125" r="13333" b="18237"/>
          <a:stretch/>
        </p:blipFill>
        <p:spPr>
          <a:xfrm rot="5400000">
            <a:off x="6862173" y="1562100"/>
            <a:ext cx="6667502" cy="3733800"/>
          </a:xfrm>
          <a:prstGeom prst="rect">
            <a:avLst/>
          </a:prstGeom>
        </p:spPr>
      </p:pic>
      <p:sp>
        <p:nvSpPr>
          <p:cNvPr id="4" name="TextBox 3">
            <a:extLst>
              <a:ext uri="{FF2B5EF4-FFF2-40B4-BE49-F238E27FC236}">
                <a16:creationId xmlns:a16="http://schemas.microsoft.com/office/drawing/2014/main" id="{CDAAFDBE-72C8-4097-A4A6-38C7F3581CBC}"/>
              </a:ext>
            </a:extLst>
          </p:cNvPr>
          <p:cNvSpPr txBox="1"/>
          <p:nvPr/>
        </p:nvSpPr>
        <p:spPr>
          <a:xfrm>
            <a:off x="3505200" y="6178370"/>
            <a:ext cx="4716612" cy="523220"/>
          </a:xfrm>
          <a:prstGeom prst="rect">
            <a:avLst/>
          </a:prstGeom>
          <a:solidFill>
            <a:schemeClr val="bg1"/>
          </a:solidFill>
        </p:spPr>
        <p:txBody>
          <a:bodyPr wrap="none" rtlCol="0">
            <a:spAutoFit/>
          </a:bodyPr>
          <a:lstStyle/>
          <a:p>
            <a:r>
              <a:rPr lang="en-US" sz="2800" dirty="0">
                <a:solidFill>
                  <a:schemeClr val="accent6">
                    <a:lumMod val="75000"/>
                  </a:schemeClr>
                </a:solidFill>
              </a:rPr>
              <a:t>This is a tricky term – examples</a:t>
            </a:r>
          </a:p>
        </p:txBody>
      </p:sp>
    </p:spTree>
    <p:extLst>
      <p:ext uri="{BB962C8B-B14F-4D97-AF65-F5344CB8AC3E}">
        <p14:creationId xmlns:p14="http://schemas.microsoft.com/office/powerpoint/2010/main" val="2677802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2514601" y="1381731"/>
            <a:ext cx="4822179" cy="380579"/>
          </a:xfrm>
          <a:prstGeom prst="rect">
            <a:avLst/>
          </a:prstGeom>
        </p:spPr>
        <p:txBody>
          <a:bodyPr wrap="square" lIns="102577" tIns="51289" rIns="102577" bIns="51289">
            <a:spAutoFit/>
          </a:bodyPr>
          <a:lstStyle/>
          <a:p>
            <a:r>
              <a:rPr lang="en-US" dirty="0">
                <a:hlinkClick r:id="rId2"/>
              </a:rPr>
              <a:t>http://www.youtube.com/watch?v=-h8I3cqpgnA</a:t>
            </a:r>
            <a:r>
              <a:rPr lang="en-US" dirty="0"/>
              <a:t> </a:t>
            </a:r>
          </a:p>
        </p:txBody>
      </p:sp>
      <p:pic>
        <p:nvPicPr>
          <p:cNvPr id="7170" name="Picture 2" descr="http://news.nationalgeographic.com/news/2007/07/images/070717-orchid-wasp_b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6976" y="3714750"/>
            <a:ext cx="4391025" cy="314325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sarracenia.com/photos/miscplant/drakaglypt001.jpg"/>
          <p:cNvPicPr>
            <a:picLocks noChangeAspect="1" noChangeArrowheads="1"/>
          </p:cNvPicPr>
          <p:nvPr/>
        </p:nvPicPr>
        <p:blipFill rotWithShape="1">
          <a:blip r:embed="rId4">
            <a:extLst>
              <a:ext uri="{28A0092B-C50C-407E-A947-70E740481C1C}">
                <a14:useLocalDpi xmlns:a14="http://schemas.microsoft.com/office/drawing/2010/main" val="0"/>
              </a:ext>
            </a:extLst>
          </a:blip>
          <a:srcRect l="8942" r="12064"/>
          <a:stretch/>
        </p:blipFill>
        <p:spPr bwMode="auto">
          <a:xfrm>
            <a:off x="1524001" y="2552700"/>
            <a:ext cx="5101389" cy="430530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web.onetel.net.uk/%7Epnielsen/images/6031fow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1500" y="0"/>
            <a:ext cx="2476500" cy="371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9738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381000"/>
            <a:ext cx="2209800" cy="792162"/>
          </a:xfrm>
        </p:spPr>
        <p:txBody>
          <a:bodyPr>
            <a:normAutofit fontScale="90000"/>
          </a:bodyPr>
          <a:lstStyle/>
          <a:p>
            <a:r>
              <a:rPr lang="en-US" dirty="0">
                <a:solidFill>
                  <a:schemeClr val="tx1"/>
                </a:solidFill>
                <a:latin typeface="Arial" pitchFamily="34" charset="0"/>
                <a:cs typeface="Arial" pitchFamily="34" charset="0"/>
              </a:rPr>
              <a:t>Learning</a:t>
            </a:r>
          </a:p>
        </p:txBody>
      </p:sp>
      <p:sp>
        <p:nvSpPr>
          <p:cNvPr id="4" name="Rectangle 3"/>
          <p:cNvSpPr/>
          <p:nvPr/>
        </p:nvSpPr>
        <p:spPr>
          <a:xfrm>
            <a:off x="2133600" y="1371600"/>
            <a:ext cx="2286000" cy="923330"/>
          </a:xfrm>
          <a:prstGeom prst="rect">
            <a:avLst/>
          </a:prstGeom>
        </p:spPr>
        <p:txBody>
          <a:bodyPr wrap="square">
            <a:spAutoFit/>
          </a:bodyPr>
          <a:lstStyle/>
          <a:p>
            <a:r>
              <a:rPr lang="en-US" dirty="0">
                <a:hlinkClick r:id="rId3"/>
              </a:rPr>
              <a:t>http://www.youtube.com/watch?v=SI9vgrc5yVo</a:t>
            </a:r>
            <a:r>
              <a:rPr lang="en-US" dirty="0"/>
              <a:t> </a:t>
            </a:r>
          </a:p>
        </p:txBody>
      </p:sp>
      <p:sp>
        <p:nvSpPr>
          <p:cNvPr id="6" name="Rectangle 5"/>
          <p:cNvSpPr/>
          <p:nvPr/>
        </p:nvSpPr>
        <p:spPr>
          <a:xfrm>
            <a:off x="2057400" y="2590800"/>
            <a:ext cx="2286000" cy="923330"/>
          </a:xfrm>
          <a:prstGeom prst="rect">
            <a:avLst/>
          </a:prstGeom>
        </p:spPr>
        <p:txBody>
          <a:bodyPr wrap="square">
            <a:spAutoFit/>
          </a:bodyPr>
          <a:lstStyle/>
          <a:p>
            <a:r>
              <a:rPr lang="en-US" dirty="0">
                <a:hlinkClick r:id="rId4"/>
              </a:rPr>
              <a:t>http://www.youtube.com/watch?v=CWkfAyfBDHE</a:t>
            </a:r>
            <a:r>
              <a:rPr lang="en-US" dirty="0"/>
              <a:t> </a:t>
            </a:r>
          </a:p>
        </p:txBody>
      </p:sp>
      <p:pic>
        <p:nvPicPr>
          <p:cNvPr id="8194" name="Picture 2" descr="http://inkchromatography.files.wordpress.com/2011/12/termite-fish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
            <a:ext cx="5638800" cy="375285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memejia33.files.wordpress.com/2012/08/ant_lion_trap-woodomagazine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5618" y="3737373"/>
            <a:ext cx="4971382" cy="313265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wholovesbugs.com/resources/Scott_Robinson_-_Ant_Lion_%28by%2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7001" y="3739067"/>
            <a:ext cx="4191000" cy="3130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346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a:bodyPr>
          <a:lstStyle/>
          <a:p>
            <a:r>
              <a:rPr lang="en-US" dirty="0">
                <a:solidFill>
                  <a:schemeClr val="accent1">
                    <a:lumMod val="75000"/>
                  </a:schemeClr>
                </a:solidFill>
                <a:latin typeface="Arial" pitchFamily="34" charset="0"/>
                <a:cs typeface="Arial" pitchFamily="34" charset="0"/>
              </a:rPr>
              <a:t>Learning NOT to Respond</a:t>
            </a:r>
          </a:p>
        </p:txBody>
      </p:sp>
      <p:pic>
        <p:nvPicPr>
          <p:cNvPr id="9218" name="Picture 2" descr="http://2.bp.blogspot.com/-umxPVI8NnrI/TyAbmzXIAdI/AAAAAAAACTc/VkPF6s_gbq4/s1600/Chick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4989" y="3181350"/>
            <a:ext cx="3429000" cy="367665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7E78EDE8-879D-4024-B51D-B641C12754F3}"/>
              </a:ext>
            </a:extLst>
          </p:cNvPr>
          <p:cNvGrpSpPr/>
          <p:nvPr/>
        </p:nvGrpSpPr>
        <p:grpSpPr>
          <a:xfrm>
            <a:off x="762000" y="990601"/>
            <a:ext cx="5975913" cy="5838187"/>
            <a:chOff x="1524000" y="1496745"/>
            <a:chExt cx="5257800" cy="5333181"/>
          </a:xfrm>
        </p:grpSpPr>
        <p:pic>
          <p:nvPicPr>
            <p:cNvPr id="9231"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175122"/>
              <a:ext cx="2550694" cy="265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609024" y="4271211"/>
              <a:ext cx="766428" cy="400110"/>
            </a:xfrm>
            <a:prstGeom prst="rect">
              <a:avLst/>
            </a:prstGeom>
            <a:noFill/>
          </p:spPr>
          <p:txBody>
            <a:bodyPr wrap="none" rtlCol="0">
              <a:spAutoFit/>
            </a:bodyPr>
            <a:lstStyle/>
            <a:p>
              <a:r>
                <a:rPr lang="en-US" sz="2000" dirty="0"/>
                <a:t>Hawk</a:t>
              </a:r>
            </a:p>
          </p:txBody>
        </p:sp>
        <p:pic>
          <p:nvPicPr>
            <p:cNvPr id="9228" name="Picture 12" descr="http://www.eastofthesun.com/pi6/images/santa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9103" y="4471266"/>
              <a:ext cx="1895632" cy="1888958"/>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1496745"/>
              <a:ext cx="5257800" cy="2616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200400" y="2115201"/>
              <a:ext cx="1107676" cy="400110"/>
            </a:xfrm>
            <a:prstGeom prst="rect">
              <a:avLst/>
            </a:prstGeom>
            <a:noFill/>
          </p:spPr>
          <p:txBody>
            <a:bodyPr wrap="none" rtlCol="0">
              <a:spAutoFit/>
            </a:bodyPr>
            <a:lstStyle/>
            <a:p>
              <a:r>
                <a:rPr lang="en-US" sz="2000" dirty="0"/>
                <a:t>Songbird</a:t>
              </a:r>
            </a:p>
          </p:txBody>
        </p:sp>
        <p:sp>
          <p:nvSpPr>
            <p:cNvPr id="17" name="TextBox 16"/>
            <p:cNvSpPr txBox="1"/>
            <p:nvPr/>
          </p:nvSpPr>
          <p:spPr>
            <a:xfrm>
              <a:off x="1884562" y="2121932"/>
              <a:ext cx="702436" cy="400110"/>
            </a:xfrm>
            <a:prstGeom prst="rect">
              <a:avLst/>
            </a:prstGeom>
            <a:noFill/>
          </p:spPr>
          <p:txBody>
            <a:bodyPr wrap="none" rtlCol="0">
              <a:spAutoFit/>
            </a:bodyPr>
            <a:lstStyle/>
            <a:p>
              <a:r>
                <a:rPr lang="en-US" sz="2000" dirty="0"/>
                <a:t>Duck</a:t>
              </a:r>
            </a:p>
          </p:txBody>
        </p:sp>
        <p:sp>
          <p:nvSpPr>
            <p:cNvPr id="18" name="TextBox 17"/>
            <p:cNvSpPr txBox="1"/>
            <p:nvPr/>
          </p:nvSpPr>
          <p:spPr>
            <a:xfrm>
              <a:off x="5226854" y="1514076"/>
              <a:ext cx="928459" cy="400110"/>
            </a:xfrm>
            <a:prstGeom prst="rect">
              <a:avLst/>
            </a:prstGeom>
            <a:noFill/>
          </p:spPr>
          <p:txBody>
            <a:bodyPr wrap="none" rtlCol="0">
              <a:spAutoFit/>
            </a:bodyPr>
            <a:lstStyle/>
            <a:p>
              <a:r>
                <a:rPr lang="en-US" sz="2000" dirty="0"/>
                <a:t>Seagull</a:t>
              </a:r>
            </a:p>
          </p:txBody>
        </p:sp>
      </p:grpSp>
      <p:sp>
        <p:nvSpPr>
          <p:cNvPr id="7" name="TextBox 6"/>
          <p:cNvSpPr txBox="1"/>
          <p:nvPr/>
        </p:nvSpPr>
        <p:spPr>
          <a:xfrm>
            <a:off x="7560845" y="2765842"/>
            <a:ext cx="2777289" cy="307777"/>
          </a:xfrm>
          <a:prstGeom prst="rect">
            <a:avLst/>
          </a:prstGeom>
          <a:noFill/>
        </p:spPr>
        <p:txBody>
          <a:bodyPr wrap="square" rtlCol="0">
            <a:spAutoFit/>
          </a:bodyPr>
          <a:lstStyle/>
          <a:p>
            <a:r>
              <a:rPr lang="en-US" sz="1400" dirty="0" err="1"/>
              <a:t>Schleidt</a:t>
            </a:r>
            <a:r>
              <a:rPr lang="en-US" sz="1400" dirty="0"/>
              <a:t> et al. 2011. J of Comp. </a:t>
            </a:r>
            <a:r>
              <a:rPr lang="en-US" sz="1400" dirty="0" err="1"/>
              <a:t>Psy</a:t>
            </a:r>
            <a:r>
              <a:rPr lang="en-US" sz="1400" dirty="0"/>
              <a:t>.</a:t>
            </a:r>
          </a:p>
        </p:txBody>
      </p:sp>
      <p:sp>
        <p:nvSpPr>
          <p:cNvPr id="3" name="TextBox 2"/>
          <p:cNvSpPr txBox="1"/>
          <p:nvPr/>
        </p:nvSpPr>
        <p:spPr>
          <a:xfrm>
            <a:off x="6941484" y="1371576"/>
            <a:ext cx="4555472" cy="954107"/>
          </a:xfrm>
          <a:prstGeom prst="rect">
            <a:avLst/>
          </a:prstGeom>
          <a:noFill/>
        </p:spPr>
        <p:txBody>
          <a:bodyPr wrap="square" rtlCol="0">
            <a:spAutoFit/>
          </a:bodyPr>
          <a:lstStyle/>
          <a:p>
            <a:r>
              <a:rPr lang="en-US" sz="2800" b="1" dirty="0">
                <a:solidFill>
                  <a:schemeClr val="accent6">
                    <a:lumMod val="75000"/>
                  </a:schemeClr>
                </a:solidFill>
              </a:rPr>
              <a:t>Why would it be harmful to respond too frequently?</a:t>
            </a:r>
            <a:endParaRPr lang="en-GB" sz="2800" b="1" dirty="0">
              <a:solidFill>
                <a:schemeClr val="accent6">
                  <a:lumMod val="75000"/>
                </a:schemeClr>
              </a:solidFill>
            </a:endParaRPr>
          </a:p>
        </p:txBody>
      </p:sp>
      <p:sp>
        <p:nvSpPr>
          <p:cNvPr id="15" name="TextBox 14">
            <a:extLst>
              <a:ext uri="{FF2B5EF4-FFF2-40B4-BE49-F238E27FC236}">
                <a16:creationId xmlns:a16="http://schemas.microsoft.com/office/drawing/2014/main" id="{0CA1C1CE-E7B1-4864-A8A6-CF84B1773A62}"/>
              </a:ext>
            </a:extLst>
          </p:cNvPr>
          <p:cNvSpPr txBox="1"/>
          <p:nvPr/>
        </p:nvSpPr>
        <p:spPr>
          <a:xfrm>
            <a:off x="6728948" y="2368803"/>
            <a:ext cx="5225487" cy="369332"/>
          </a:xfrm>
          <a:prstGeom prst="rect">
            <a:avLst/>
          </a:prstGeom>
          <a:noFill/>
        </p:spPr>
        <p:txBody>
          <a:bodyPr wrap="square">
            <a:spAutoFit/>
          </a:bodyPr>
          <a:lstStyle/>
          <a:p>
            <a:r>
              <a:rPr lang="en-US" dirty="0">
                <a:hlinkClick r:id="rId7"/>
              </a:rPr>
              <a:t>https://www.youtube.com/watch?v=ebJpoLs7AQs</a:t>
            </a:r>
            <a:r>
              <a:rPr lang="en-US" dirty="0"/>
              <a:t> </a:t>
            </a:r>
          </a:p>
        </p:txBody>
      </p:sp>
    </p:spTree>
    <p:extLst>
      <p:ext uri="{BB962C8B-B14F-4D97-AF65-F5344CB8AC3E}">
        <p14:creationId xmlns:p14="http://schemas.microsoft.com/office/powerpoint/2010/main" val="80693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73" y="0"/>
            <a:ext cx="5195455"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4481" y="2209801"/>
            <a:ext cx="6987557" cy="466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1508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76400" y="228600"/>
            <a:ext cx="6705600" cy="369332"/>
          </a:xfrm>
          <a:prstGeom prst="rect">
            <a:avLst/>
          </a:prstGeom>
        </p:spPr>
        <p:txBody>
          <a:bodyPr wrap="square">
            <a:spAutoFit/>
          </a:bodyPr>
          <a:lstStyle/>
          <a:p>
            <a:r>
              <a:rPr lang="en-US" dirty="0">
                <a:hlinkClick r:id="rId2"/>
              </a:rPr>
              <a:t>http://www.youtube.com/watch?v=hhqumfpxuzI</a:t>
            </a:r>
            <a:r>
              <a:rPr lang="en-US" dirty="0"/>
              <a:t> </a:t>
            </a:r>
          </a:p>
        </p:txBody>
      </p:sp>
    </p:spTree>
    <p:extLst>
      <p:ext uri="{BB962C8B-B14F-4D97-AF65-F5344CB8AC3E}">
        <p14:creationId xmlns:p14="http://schemas.microsoft.com/office/powerpoint/2010/main" val="1335271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838200"/>
            <a:ext cx="4876800" cy="1143000"/>
          </a:xfrm>
        </p:spPr>
        <p:txBody>
          <a:bodyPr>
            <a:normAutofit fontScale="90000"/>
          </a:bodyPr>
          <a:lstStyle/>
          <a:p>
            <a:r>
              <a:rPr lang="en-US" dirty="0">
                <a:latin typeface="Arial" pitchFamily="34" charset="0"/>
                <a:cs typeface="Arial" pitchFamily="34" charset="0"/>
              </a:rPr>
              <a:t>Pavlov’s Experiments on Humans</a:t>
            </a:r>
          </a:p>
        </p:txBody>
      </p:sp>
      <p:pic>
        <p:nvPicPr>
          <p:cNvPr id="4100" name="Picture 4" descr="http://danielrclark.files.wordpress.com/2011/01/screen-shot-2011-01-08-at-17-33-0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59" y="2895599"/>
            <a:ext cx="7029450" cy="396240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t1.gstatic.com/images?q=tbn:ANd9GcSLK6fCN_jb--5RSAns2WTF4pbWN0CDwuhFHM0pB0at-rQnWNfTRiX0fh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1993" y="41774"/>
            <a:ext cx="5290007" cy="39624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067800" y="4648200"/>
            <a:ext cx="1523999" cy="1200329"/>
          </a:xfrm>
          <a:prstGeom prst="rect">
            <a:avLst/>
          </a:prstGeom>
        </p:spPr>
        <p:txBody>
          <a:bodyPr wrap="square">
            <a:spAutoFit/>
          </a:bodyPr>
          <a:lstStyle/>
          <a:p>
            <a:r>
              <a:rPr lang="en-GB" dirty="0">
                <a:hlinkClick r:id="rId4"/>
              </a:rPr>
              <a:t>https://www.youtube.com/watch?v=N5rXSjId0q4</a:t>
            </a:r>
            <a:r>
              <a:rPr lang="en-GB" dirty="0"/>
              <a:t> </a:t>
            </a:r>
          </a:p>
        </p:txBody>
      </p:sp>
    </p:spTree>
    <p:extLst>
      <p:ext uri="{BB962C8B-B14F-4D97-AF65-F5344CB8AC3E}">
        <p14:creationId xmlns:p14="http://schemas.microsoft.com/office/powerpoint/2010/main" val="1653616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6159" t="20554" r="6950" b="23210"/>
          <a:stretch/>
        </p:blipFill>
        <p:spPr bwMode="auto">
          <a:xfrm>
            <a:off x="6291859" y="4892721"/>
            <a:ext cx="2514600" cy="1627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652053" y="176257"/>
            <a:ext cx="8572501" cy="715962"/>
          </a:xfrm>
        </p:spPr>
        <p:txBody>
          <a:bodyPr>
            <a:noAutofit/>
          </a:bodyPr>
          <a:lstStyle/>
          <a:p>
            <a:r>
              <a:rPr lang="en-US" sz="3300" dirty="0">
                <a:latin typeface="Arial" pitchFamily="34" charset="0"/>
                <a:cs typeface="Arial" pitchFamily="34" charset="0"/>
              </a:rPr>
              <a:t>How does it work in Nature?</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7743" y="4348449"/>
            <a:ext cx="1445150" cy="514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307" y="1288940"/>
            <a:ext cx="2552701" cy="661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a:off x="1617506" y="2282819"/>
            <a:ext cx="0" cy="258010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0000"/>
          <a:stretch/>
        </p:blipFill>
        <p:spPr bwMode="auto">
          <a:xfrm>
            <a:off x="6998443" y="5799674"/>
            <a:ext cx="771290" cy="54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0666" y="1268393"/>
            <a:ext cx="2676986" cy="693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p:cNvCxnSpPr/>
          <p:nvPr/>
        </p:nvCxnSpPr>
        <p:spPr>
          <a:xfrm>
            <a:off x="7510756" y="2919833"/>
            <a:ext cx="0" cy="192254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328586" y="1870458"/>
            <a:ext cx="377026" cy="553998"/>
          </a:xfrm>
          <a:prstGeom prst="rect">
            <a:avLst/>
          </a:prstGeom>
          <a:noFill/>
        </p:spPr>
        <p:txBody>
          <a:bodyPr wrap="none" rtlCol="0">
            <a:spAutoFit/>
          </a:bodyPr>
          <a:lstStyle/>
          <a:p>
            <a:r>
              <a:rPr lang="en-US" sz="3000" dirty="0"/>
              <a:t>+</a:t>
            </a:r>
          </a:p>
        </p:txBody>
      </p:sp>
      <p:pic>
        <p:nvPicPr>
          <p:cNvPr id="1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17381" y="2299858"/>
            <a:ext cx="1313412" cy="467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7930793" y="2278665"/>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541181" y="2299858"/>
            <a:ext cx="1846812" cy="467574"/>
          </a:xfrm>
          <a:prstGeom prst="rect">
            <a:avLst/>
          </a:prstGeom>
          <a:noFill/>
          <a:ln w="38100">
            <a:solidFill>
              <a:srgbClr val="2E82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a:off x="10585229" y="2167639"/>
            <a:ext cx="0" cy="252272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20"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6159" t="20554" r="6950" b="23210"/>
          <a:stretch/>
        </p:blipFill>
        <p:spPr bwMode="auto">
          <a:xfrm>
            <a:off x="9289829" y="4891723"/>
            <a:ext cx="2514600" cy="1627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0000"/>
          <a:stretch/>
        </p:blipFill>
        <p:spPr bwMode="auto">
          <a:xfrm>
            <a:off x="9996413" y="5798676"/>
            <a:ext cx="771290" cy="54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9843" y="1286322"/>
            <a:ext cx="2676986" cy="693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6159" t="20554" r="6950" b="23210"/>
          <a:stretch/>
        </p:blipFill>
        <p:spPr bwMode="auto">
          <a:xfrm>
            <a:off x="550706" y="4894342"/>
            <a:ext cx="2514600" cy="1627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5">
            <a:extLst>
              <a:ext uri="{FF2B5EF4-FFF2-40B4-BE49-F238E27FC236}">
                <a16:creationId xmlns:a16="http://schemas.microsoft.com/office/drawing/2014/main" id="{C4600C7C-68A7-445A-8C45-BF71EBBA58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59" t="20554" r="6950" b="23210"/>
          <a:stretch/>
        </p:blipFill>
        <p:spPr bwMode="auto">
          <a:xfrm>
            <a:off x="3432365" y="4906281"/>
            <a:ext cx="2514600" cy="1627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a:extLst>
              <a:ext uri="{FF2B5EF4-FFF2-40B4-BE49-F238E27FC236}">
                <a16:creationId xmlns:a16="http://schemas.microsoft.com/office/drawing/2014/main" id="{47C0B2E1-5463-4F3A-8DB7-FDEBDEF6D59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0000"/>
          <a:stretch/>
        </p:blipFill>
        <p:spPr bwMode="auto">
          <a:xfrm>
            <a:off x="4138949" y="5813234"/>
            <a:ext cx="771290" cy="54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7" name="Straight Arrow Connector 26">
            <a:extLst>
              <a:ext uri="{FF2B5EF4-FFF2-40B4-BE49-F238E27FC236}">
                <a16:creationId xmlns:a16="http://schemas.microsoft.com/office/drawing/2014/main" id="{D9E3619C-6203-42EE-80A9-BAB0F395DF4C}"/>
              </a:ext>
            </a:extLst>
          </p:cNvPr>
          <p:cNvCxnSpPr>
            <a:cxnSpLocks/>
          </p:cNvCxnSpPr>
          <p:nvPr/>
        </p:nvCxnSpPr>
        <p:spPr>
          <a:xfrm>
            <a:off x="4651262" y="2299858"/>
            <a:ext cx="0" cy="255607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29" name="Picture 2">
            <a:extLst>
              <a:ext uri="{FF2B5EF4-FFF2-40B4-BE49-F238E27FC236}">
                <a16:creationId xmlns:a16="http://schemas.microsoft.com/office/drawing/2014/main" id="{465CB8FF-659D-421E-8ED9-17211C22527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3631" y="1402884"/>
            <a:ext cx="1313412" cy="467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4">
            <a:extLst>
              <a:ext uri="{FF2B5EF4-FFF2-40B4-BE49-F238E27FC236}">
                <a16:creationId xmlns:a16="http://schemas.microsoft.com/office/drawing/2014/main" id="{07B866EA-1727-4A3A-A7BE-0C8872AD476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5047043" y="1381691"/>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30">
            <a:extLst>
              <a:ext uri="{FF2B5EF4-FFF2-40B4-BE49-F238E27FC236}">
                <a16:creationId xmlns:a16="http://schemas.microsoft.com/office/drawing/2014/main" id="{FDE95149-1CF9-4CBB-99D3-BA14E4BFB2FB}"/>
              </a:ext>
            </a:extLst>
          </p:cNvPr>
          <p:cNvSpPr/>
          <p:nvPr/>
        </p:nvSpPr>
        <p:spPr>
          <a:xfrm>
            <a:off x="3657431" y="1402884"/>
            <a:ext cx="1846812" cy="467574"/>
          </a:xfrm>
          <a:prstGeom prst="rect">
            <a:avLst/>
          </a:prstGeom>
          <a:noFill/>
          <a:ln w="38100">
            <a:solidFill>
              <a:srgbClr val="2E82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62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10" presetClass="entr" presetSubtype="0"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0"/>
                                  </p:stCondLst>
                                  <p:childTnLst>
                                    <p:set>
                                      <p:cBhvr>
                                        <p:cTn id="44" dur="1" fill="hold">
                                          <p:stCondLst>
                                            <p:cond delay="0"/>
                                          </p:stCondLst>
                                        </p:cTn>
                                        <p:tgtEl>
                                          <p:spTgt spid="2052"/>
                                        </p:tgtEl>
                                        <p:attrNameLst>
                                          <p:attrName>style.visibility</p:attrName>
                                        </p:attrNameLst>
                                      </p:cBhvr>
                                      <p:to>
                                        <p:strVal val="visible"/>
                                      </p:to>
                                    </p:set>
                                    <p:animEffect transition="in" filter="fade">
                                      <p:cBhvr>
                                        <p:cTn id="45" dur="500"/>
                                        <p:tgtEl>
                                          <p:spTgt spid="205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par>
                                <p:cTn id="49" presetID="10"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par>
                                <p:cTn id="57" presetID="10" presetClass="entr" presetSubtype="0" fill="hold" nodeType="withEffect">
                                  <p:stCondLst>
                                    <p:cond delay="0"/>
                                  </p:stCondLst>
                                  <p:childTnLst>
                                    <p:set>
                                      <p:cBhvr>
                                        <p:cTn id="58" dur="1" fill="hold">
                                          <p:stCondLst>
                                            <p:cond delay="0"/>
                                          </p:stCondLst>
                                        </p:cTn>
                                        <p:tgtEl>
                                          <p:spTgt spid="2053"/>
                                        </p:tgtEl>
                                        <p:attrNameLst>
                                          <p:attrName>style.visibility</p:attrName>
                                        </p:attrNameLst>
                                      </p:cBhvr>
                                      <p:to>
                                        <p:strVal val="visible"/>
                                      </p:to>
                                    </p:set>
                                    <p:animEffect transition="in" filter="fade">
                                      <p:cBhvr>
                                        <p:cTn id="59" dur="500"/>
                                        <p:tgtEl>
                                          <p:spTgt spid="2053"/>
                                        </p:tgtEl>
                                      </p:cBhvr>
                                    </p:animEffect>
                                  </p:childTnLst>
                                </p:cTn>
                              </p:par>
                              <p:par>
                                <p:cTn id="60" presetID="10" presetClass="entr" presetSubtype="0" fill="hold"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par>
                                <p:cTn id="73" presetID="10"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fade">
                                      <p:cBhvr>
                                        <p:cTn id="75" dur="500"/>
                                        <p:tgtEl>
                                          <p:spTgt spid="21"/>
                                        </p:tgtEl>
                                      </p:cBhvr>
                                    </p:animEffect>
                                  </p:childTnLst>
                                </p:cTn>
                              </p:par>
                              <p:par>
                                <p:cTn id="76" presetID="10" presetClass="entr" presetSubtype="0" fill="hold" nodeType="with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3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6159" t="20554" r="6950" b="23210"/>
          <a:stretch/>
        </p:blipFill>
        <p:spPr bwMode="auto">
          <a:xfrm>
            <a:off x="6283197" y="5188730"/>
            <a:ext cx="2514600" cy="1627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9081" y="4644458"/>
            <a:ext cx="1445150" cy="514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631" y="338609"/>
            <a:ext cx="2552701" cy="661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0000"/>
          <a:stretch/>
        </p:blipFill>
        <p:spPr bwMode="auto">
          <a:xfrm>
            <a:off x="6989781" y="6095683"/>
            <a:ext cx="771290" cy="54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1990" y="318062"/>
            <a:ext cx="2676986" cy="693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329910" y="920127"/>
            <a:ext cx="377026" cy="553998"/>
          </a:xfrm>
          <a:prstGeom prst="rect">
            <a:avLst/>
          </a:prstGeom>
          <a:noFill/>
        </p:spPr>
        <p:txBody>
          <a:bodyPr wrap="none" rtlCol="0">
            <a:spAutoFit/>
          </a:bodyPr>
          <a:lstStyle/>
          <a:p>
            <a:r>
              <a:rPr lang="en-US" sz="3000" dirty="0"/>
              <a:t>+</a:t>
            </a:r>
          </a:p>
        </p:txBody>
      </p:sp>
      <p:pic>
        <p:nvPicPr>
          <p:cNvPr id="1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18705" y="1349527"/>
            <a:ext cx="1313412" cy="467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7932117" y="1328334"/>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542505" y="1349527"/>
            <a:ext cx="1846812" cy="467574"/>
          </a:xfrm>
          <a:prstGeom prst="rect">
            <a:avLst/>
          </a:prstGeom>
          <a:noFill/>
          <a:ln w="38100">
            <a:solidFill>
              <a:srgbClr val="2E82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6159" t="20554" r="6950" b="23210"/>
          <a:stretch/>
        </p:blipFill>
        <p:spPr bwMode="auto">
          <a:xfrm>
            <a:off x="9281167" y="5187732"/>
            <a:ext cx="2514600" cy="1627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0000"/>
          <a:stretch/>
        </p:blipFill>
        <p:spPr bwMode="auto">
          <a:xfrm>
            <a:off x="9987751" y="6094685"/>
            <a:ext cx="771290" cy="54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1167" y="335991"/>
            <a:ext cx="2676986" cy="693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6159" t="20554" r="6950" b="23210"/>
          <a:stretch/>
        </p:blipFill>
        <p:spPr bwMode="auto">
          <a:xfrm>
            <a:off x="542044" y="5190351"/>
            <a:ext cx="2514600" cy="1627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5">
            <a:extLst>
              <a:ext uri="{FF2B5EF4-FFF2-40B4-BE49-F238E27FC236}">
                <a16:creationId xmlns:a16="http://schemas.microsoft.com/office/drawing/2014/main" id="{C4600C7C-68A7-445A-8C45-BF71EBBA58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59" t="20554" r="6950" b="23210"/>
          <a:stretch/>
        </p:blipFill>
        <p:spPr bwMode="auto">
          <a:xfrm>
            <a:off x="3423703" y="5202290"/>
            <a:ext cx="2514600" cy="1627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a:extLst>
              <a:ext uri="{FF2B5EF4-FFF2-40B4-BE49-F238E27FC236}">
                <a16:creationId xmlns:a16="http://schemas.microsoft.com/office/drawing/2014/main" id="{47C0B2E1-5463-4F3A-8DB7-FDEBDEF6D59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0000"/>
          <a:stretch/>
        </p:blipFill>
        <p:spPr bwMode="auto">
          <a:xfrm>
            <a:off x="4130287" y="6109243"/>
            <a:ext cx="771290" cy="54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a:extLst>
              <a:ext uri="{FF2B5EF4-FFF2-40B4-BE49-F238E27FC236}">
                <a16:creationId xmlns:a16="http://schemas.microsoft.com/office/drawing/2014/main" id="{465CB8FF-659D-421E-8ED9-17211C22527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4955" y="452553"/>
            <a:ext cx="1313412" cy="467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4">
            <a:extLst>
              <a:ext uri="{FF2B5EF4-FFF2-40B4-BE49-F238E27FC236}">
                <a16:creationId xmlns:a16="http://schemas.microsoft.com/office/drawing/2014/main" id="{07B866EA-1727-4A3A-A7BE-0C8872AD476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5048367" y="43136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30">
            <a:extLst>
              <a:ext uri="{FF2B5EF4-FFF2-40B4-BE49-F238E27FC236}">
                <a16:creationId xmlns:a16="http://schemas.microsoft.com/office/drawing/2014/main" id="{FDE95149-1CF9-4CBB-99D3-BA14E4BFB2FB}"/>
              </a:ext>
            </a:extLst>
          </p:cNvPr>
          <p:cNvSpPr/>
          <p:nvPr/>
        </p:nvSpPr>
        <p:spPr>
          <a:xfrm>
            <a:off x="3658755" y="452553"/>
            <a:ext cx="1846812" cy="467574"/>
          </a:xfrm>
          <a:prstGeom prst="rect">
            <a:avLst/>
          </a:prstGeom>
          <a:noFill/>
          <a:ln w="38100">
            <a:solidFill>
              <a:srgbClr val="2E82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479C63D-72FE-2528-6EE3-F538A930D736}"/>
              </a:ext>
            </a:extLst>
          </p:cNvPr>
          <p:cNvSpPr txBox="1"/>
          <p:nvPr/>
        </p:nvSpPr>
        <p:spPr>
          <a:xfrm>
            <a:off x="542044" y="1918598"/>
            <a:ext cx="9233105" cy="2677656"/>
          </a:xfrm>
          <a:prstGeom prst="rect">
            <a:avLst/>
          </a:prstGeom>
          <a:noFill/>
        </p:spPr>
        <p:txBody>
          <a:bodyPr wrap="none" rtlCol="0">
            <a:spAutoFit/>
          </a:bodyPr>
          <a:lstStyle/>
          <a:p>
            <a:r>
              <a:rPr lang="en-US" sz="2800" dirty="0">
                <a:solidFill>
                  <a:schemeClr val="accent6">
                    <a:lumMod val="75000"/>
                  </a:schemeClr>
                </a:solidFill>
              </a:rPr>
              <a:t>Work in groups and determine what each of the following are:</a:t>
            </a:r>
          </a:p>
          <a:p>
            <a:pPr marL="685800" indent="-336550">
              <a:buFont typeface="Arial" panose="020B0604020202020204" pitchFamily="34" charset="0"/>
              <a:buChar char="•"/>
            </a:pPr>
            <a:r>
              <a:rPr lang="en-US" sz="2800" dirty="0">
                <a:solidFill>
                  <a:schemeClr val="accent6">
                    <a:lumMod val="75000"/>
                  </a:schemeClr>
                </a:solidFill>
              </a:rPr>
              <a:t>Smell of pike (before learning)</a:t>
            </a:r>
          </a:p>
          <a:p>
            <a:pPr marL="685800" indent="-336550">
              <a:buFont typeface="Arial" panose="020B0604020202020204" pitchFamily="34" charset="0"/>
              <a:buChar char="•"/>
            </a:pPr>
            <a:r>
              <a:rPr lang="en-US" sz="2800" dirty="0">
                <a:solidFill>
                  <a:schemeClr val="accent6">
                    <a:lumMod val="75000"/>
                  </a:schemeClr>
                </a:solidFill>
              </a:rPr>
              <a:t>Alarm cues</a:t>
            </a:r>
          </a:p>
          <a:p>
            <a:pPr marL="685800" indent="-336550">
              <a:buFont typeface="Arial" panose="020B0604020202020204" pitchFamily="34" charset="0"/>
              <a:buChar char="•"/>
            </a:pPr>
            <a:r>
              <a:rPr lang="en-US" sz="2800" dirty="0">
                <a:solidFill>
                  <a:schemeClr val="accent6">
                    <a:lumMod val="75000"/>
                  </a:schemeClr>
                </a:solidFill>
              </a:rPr>
              <a:t>Smell of pike after</a:t>
            </a:r>
          </a:p>
          <a:p>
            <a:pPr marL="685800" indent="-336550">
              <a:buFont typeface="Arial" panose="020B0604020202020204" pitchFamily="34" charset="0"/>
              <a:buChar char="•"/>
            </a:pPr>
            <a:r>
              <a:rPr lang="en-US" sz="2800" dirty="0">
                <a:solidFill>
                  <a:schemeClr val="accent6">
                    <a:lumMod val="75000"/>
                  </a:schemeClr>
                </a:solidFill>
              </a:rPr>
              <a:t>Hiding (before)</a:t>
            </a:r>
          </a:p>
          <a:p>
            <a:pPr marL="685800" indent="-336550">
              <a:buFont typeface="Arial" panose="020B0604020202020204" pitchFamily="34" charset="0"/>
              <a:buChar char="•"/>
            </a:pPr>
            <a:r>
              <a:rPr lang="en-US" sz="2800" dirty="0">
                <a:solidFill>
                  <a:schemeClr val="accent6">
                    <a:lumMod val="75000"/>
                  </a:schemeClr>
                </a:solidFill>
              </a:rPr>
              <a:t>Hiding (after)</a:t>
            </a:r>
          </a:p>
        </p:txBody>
      </p:sp>
      <p:sp>
        <p:nvSpPr>
          <p:cNvPr id="5" name="Title 4">
            <a:extLst>
              <a:ext uri="{FF2B5EF4-FFF2-40B4-BE49-F238E27FC236}">
                <a16:creationId xmlns:a16="http://schemas.microsoft.com/office/drawing/2014/main" id="{D701A224-7690-9891-B8B6-56FB0CA47026}"/>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11804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0"/>
                                  </p:stCondLst>
                                  <p:childTnLst>
                                    <p:set>
                                      <p:cBhvr>
                                        <p:cTn id="34" dur="1" fill="hold">
                                          <p:stCondLst>
                                            <p:cond delay="0"/>
                                          </p:stCondLst>
                                        </p:cTn>
                                        <p:tgtEl>
                                          <p:spTgt spid="2052"/>
                                        </p:tgtEl>
                                        <p:attrNameLst>
                                          <p:attrName>style.visibility</p:attrName>
                                        </p:attrNameLst>
                                      </p:cBhvr>
                                      <p:to>
                                        <p:strVal val="visible"/>
                                      </p:to>
                                    </p:set>
                                    <p:animEffect transition="in" filter="fade">
                                      <p:cBhvr>
                                        <p:cTn id="35" dur="500"/>
                                        <p:tgtEl>
                                          <p:spTgt spid="205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10"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nodeType="withEffect">
                                  <p:stCondLst>
                                    <p:cond delay="0"/>
                                  </p:stCondLst>
                                  <p:childTnLst>
                                    <p:set>
                                      <p:cBhvr>
                                        <p:cTn id="43" dur="1" fill="hold">
                                          <p:stCondLst>
                                            <p:cond delay="0"/>
                                          </p:stCondLst>
                                        </p:cTn>
                                        <p:tgtEl>
                                          <p:spTgt spid="2053"/>
                                        </p:tgtEl>
                                        <p:attrNameLst>
                                          <p:attrName>style.visibility</p:attrName>
                                        </p:attrNameLst>
                                      </p:cBhvr>
                                      <p:to>
                                        <p:strVal val="visible"/>
                                      </p:to>
                                    </p:set>
                                    <p:animEffect transition="in" filter="fade">
                                      <p:cBhvr>
                                        <p:cTn id="44" dur="500"/>
                                        <p:tgtEl>
                                          <p:spTgt spid="2053"/>
                                        </p:tgtEl>
                                      </p:cBhvr>
                                    </p:animEffect>
                                  </p:childTnLst>
                                </p:cTn>
                              </p:par>
                              <p:par>
                                <p:cTn id="45" presetID="10"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10" presetClass="entr" presetSubtype="0"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51115"/>
            <a:ext cx="6028061" cy="3992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1" y="2671312"/>
            <a:ext cx="5879432" cy="4103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1684661" y="-304800"/>
            <a:ext cx="9144000" cy="2514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accent1">
                    <a:lumMod val="75000"/>
                  </a:schemeClr>
                </a:solidFill>
                <a:latin typeface="Arial" pitchFamily="34" charset="0"/>
                <a:cs typeface="Arial" pitchFamily="34" charset="0"/>
              </a:rPr>
              <a:t>Nature vs. Nurture in Bees</a:t>
            </a:r>
          </a:p>
        </p:txBody>
      </p:sp>
    </p:spTree>
    <p:extLst>
      <p:ext uri="{BB962C8B-B14F-4D97-AF65-F5344CB8AC3E}">
        <p14:creationId xmlns:p14="http://schemas.microsoft.com/office/powerpoint/2010/main" val="4685458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2396289"/>
            <a:ext cx="8027039" cy="4343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descr="http://www.dnr.state.oh.us/Portals/9/Images/fishing/fish/Fathead%20minnow%20by%20B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4285399" cy="229001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cdn.c.photoshelter.com/img-get/I0000HYVSM8I.f94/s/900/900/Northern-Pike-N-PV029.jpg"/>
          <p:cNvPicPr>
            <a:picLocks noChangeAspect="1" noChangeArrowheads="1"/>
          </p:cNvPicPr>
          <p:nvPr/>
        </p:nvPicPr>
        <p:blipFill rotWithShape="1">
          <a:blip r:embed="rId4">
            <a:extLst>
              <a:ext uri="{28A0092B-C50C-407E-A947-70E740481C1C}">
                <a14:useLocalDpi xmlns:a14="http://schemas.microsoft.com/office/drawing/2010/main" val="0"/>
              </a:ext>
            </a:extLst>
          </a:blip>
          <a:srcRect l="183" t="13482" r="10207" b="17100"/>
          <a:stretch/>
        </p:blipFill>
        <p:spPr bwMode="auto">
          <a:xfrm>
            <a:off x="6067256" y="-1"/>
            <a:ext cx="4600744" cy="229001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683639" y="2396289"/>
            <a:ext cx="2971800" cy="43433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328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5989052" cy="868362"/>
          </a:xfrm>
        </p:spPr>
        <p:txBody>
          <a:bodyPr/>
          <a:lstStyle/>
          <a:p>
            <a:r>
              <a:rPr lang="en-US" dirty="0">
                <a:solidFill>
                  <a:schemeClr val="tx1"/>
                </a:solidFill>
                <a:latin typeface="Arial" pitchFamily="34" charset="0"/>
                <a:cs typeface="Arial" pitchFamily="34" charset="0"/>
              </a:rPr>
              <a:t>Operant Conditioning</a:t>
            </a:r>
          </a:p>
        </p:txBody>
      </p:sp>
      <p:sp>
        <p:nvSpPr>
          <p:cNvPr id="4" name="Content Placeholder 3"/>
          <p:cNvSpPr>
            <a:spLocks noGrp="1"/>
          </p:cNvSpPr>
          <p:nvPr>
            <p:ph idx="1"/>
          </p:nvPr>
        </p:nvSpPr>
        <p:spPr>
          <a:xfrm>
            <a:off x="609600" y="1752601"/>
            <a:ext cx="3886200" cy="1373459"/>
          </a:xfrm>
        </p:spPr>
        <p:txBody>
          <a:bodyPr/>
          <a:lstStyle/>
          <a:p>
            <a:r>
              <a:rPr lang="en-US" dirty="0">
                <a:latin typeface="Arial" pitchFamily="34" charset="0"/>
                <a:cs typeface="Arial" pitchFamily="34" charset="0"/>
              </a:rPr>
              <a:t>Thorndike</a:t>
            </a:r>
          </a:p>
          <a:p>
            <a:r>
              <a:rPr lang="en-US" dirty="0">
                <a:latin typeface="Arial" pitchFamily="34" charset="0"/>
                <a:cs typeface="Arial" pitchFamily="34" charset="0"/>
              </a:rPr>
              <a:t>Skinner</a:t>
            </a:r>
          </a:p>
          <a:p>
            <a:pPr marL="0" indent="0">
              <a:buNone/>
            </a:pPr>
            <a:endParaRPr lang="en-US" dirty="0">
              <a:latin typeface="Arial" pitchFamily="34" charset="0"/>
              <a:cs typeface="Arial" pitchFamily="34" charset="0"/>
            </a:endParaRPr>
          </a:p>
        </p:txBody>
      </p:sp>
      <p:sp>
        <p:nvSpPr>
          <p:cNvPr id="7" name="Rectangle 6"/>
          <p:cNvSpPr/>
          <p:nvPr/>
        </p:nvSpPr>
        <p:spPr>
          <a:xfrm>
            <a:off x="7859519" y="4181110"/>
            <a:ext cx="2494156" cy="923330"/>
          </a:xfrm>
          <a:prstGeom prst="rect">
            <a:avLst/>
          </a:prstGeom>
        </p:spPr>
        <p:txBody>
          <a:bodyPr wrap="square">
            <a:spAutoFit/>
          </a:bodyPr>
          <a:lstStyle/>
          <a:p>
            <a:r>
              <a:rPr lang="en-US" dirty="0">
                <a:hlinkClick r:id="rId2"/>
              </a:rPr>
              <a:t>http://www.youtube.com/watch?v=TtfQlkGwE2U&amp;feature=related</a:t>
            </a:r>
            <a:r>
              <a:rPr lang="en-US" dirty="0"/>
              <a:t>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5326" y="76201"/>
            <a:ext cx="2276475" cy="225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848998"/>
            <a:ext cx="6317760" cy="382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7543800" y="5552245"/>
            <a:ext cx="3048000" cy="646331"/>
          </a:xfrm>
          <a:prstGeom prst="rect">
            <a:avLst/>
          </a:prstGeom>
        </p:spPr>
        <p:txBody>
          <a:bodyPr wrap="square">
            <a:spAutoFit/>
          </a:bodyPr>
          <a:lstStyle/>
          <a:p>
            <a:r>
              <a:rPr lang="en-US" dirty="0">
                <a:hlinkClick r:id="rId5"/>
              </a:rPr>
              <a:t>http://www.youtube.com/watch?NR=1&amp;v=vGazyH6fQQ4</a:t>
            </a:r>
            <a:r>
              <a:rPr lang="en-US" dirty="0"/>
              <a:t> </a:t>
            </a:r>
          </a:p>
        </p:txBody>
      </p:sp>
      <p:sp>
        <p:nvSpPr>
          <p:cNvPr id="9" name="Rectangle 8"/>
          <p:cNvSpPr/>
          <p:nvPr/>
        </p:nvSpPr>
        <p:spPr>
          <a:xfrm>
            <a:off x="609600" y="1173162"/>
            <a:ext cx="5105400" cy="369332"/>
          </a:xfrm>
          <a:prstGeom prst="rect">
            <a:avLst/>
          </a:prstGeom>
        </p:spPr>
        <p:txBody>
          <a:bodyPr wrap="square">
            <a:spAutoFit/>
          </a:bodyPr>
          <a:lstStyle/>
          <a:p>
            <a:r>
              <a:rPr lang="en-US" dirty="0">
                <a:hlinkClick r:id="rId6"/>
              </a:rPr>
              <a:t>http://www.youtube.com/watch?v=teLoNYvOf90</a:t>
            </a:r>
            <a:r>
              <a:rPr lang="en-US" dirty="0"/>
              <a:t> </a:t>
            </a:r>
          </a:p>
        </p:txBody>
      </p:sp>
      <p:sp>
        <p:nvSpPr>
          <p:cNvPr id="12" name="TextBox 11">
            <a:extLst>
              <a:ext uri="{FF2B5EF4-FFF2-40B4-BE49-F238E27FC236}">
                <a16:creationId xmlns:a16="http://schemas.microsoft.com/office/drawing/2014/main" id="{67FC5E0D-85FA-4053-9DAB-348DAB4DE2DF}"/>
              </a:ext>
            </a:extLst>
          </p:cNvPr>
          <p:cNvSpPr txBox="1"/>
          <p:nvPr/>
        </p:nvSpPr>
        <p:spPr>
          <a:xfrm>
            <a:off x="4396076" y="1754898"/>
            <a:ext cx="3393009" cy="646331"/>
          </a:xfrm>
          <a:prstGeom prst="rect">
            <a:avLst/>
          </a:prstGeom>
          <a:noFill/>
        </p:spPr>
        <p:txBody>
          <a:bodyPr wrap="square">
            <a:spAutoFit/>
          </a:bodyPr>
          <a:lstStyle/>
          <a:p>
            <a:r>
              <a:rPr lang="en-US" dirty="0">
                <a:hlinkClick r:id="rId7"/>
              </a:rPr>
              <a:t>https://www.youtube.com/watch?v=fanm--WyQJo</a:t>
            </a:r>
            <a:r>
              <a:rPr lang="en-US" dirty="0"/>
              <a:t> </a:t>
            </a:r>
          </a:p>
        </p:txBody>
      </p:sp>
      <p:sp>
        <p:nvSpPr>
          <p:cNvPr id="14" name="TextBox 13">
            <a:extLst>
              <a:ext uri="{FF2B5EF4-FFF2-40B4-BE49-F238E27FC236}">
                <a16:creationId xmlns:a16="http://schemas.microsoft.com/office/drawing/2014/main" id="{108A1116-FE61-42C2-93AC-CBB0037E849C}"/>
              </a:ext>
            </a:extLst>
          </p:cNvPr>
          <p:cNvSpPr txBox="1"/>
          <p:nvPr/>
        </p:nvSpPr>
        <p:spPr>
          <a:xfrm>
            <a:off x="7917960" y="3105834"/>
            <a:ext cx="3351679" cy="646331"/>
          </a:xfrm>
          <a:prstGeom prst="rect">
            <a:avLst/>
          </a:prstGeom>
          <a:noFill/>
        </p:spPr>
        <p:txBody>
          <a:bodyPr wrap="square">
            <a:spAutoFit/>
          </a:bodyPr>
          <a:lstStyle/>
          <a:p>
            <a:r>
              <a:rPr lang="en-US" dirty="0">
                <a:hlinkClick r:id="rId8"/>
              </a:rPr>
              <a:t>https://www.youtube.com/watch?v=yhvaSEJtOV8</a:t>
            </a:r>
            <a:r>
              <a:rPr lang="en-US" dirty="0"/>
              <a:t> </a:t>
            </a:r>
          </a:p>
        </p:txBody>
      </p:sp>
    </p:spTree>
    <p:extLst>
      <p:ext uri="{BB962C8B-B14F-4D97-AF65-F5344CB8AC3E}">
        <p14:creationId xmlns:p14="http://schemas.microsoft.com/office/powerpoint/2010/main" val="16036078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icons-ak.wunderground.com/data/wximagenew/m/MikeTheiss/392.jpg"/>
          <p:cNvPicPr>
            <a:picLocks noChangeAspect="1" noChangeArrowheads="1"/>
          </p:cNvPicPr>
          <p:nvPr/>
        </p:nvPicPr>
        <p:blipFill rotWithShape="1">
          <a:blip r:embed="rId2">
            <a:extLst>
              <a:ext uri="{28A0092B-C50C-407E-A947-70E740481C1C}">
                <a14:useLocalDpi xmlns:a14="http://schemas.microsoft.com/office/drawing/2010/main" val="0"/>
              </a:ext>
            </a:extLst>
          </a:blip>
          <a:srcRect t="5831" b="8677"/>
          <a:stretch/>
        </p:blipFill>
        <p:spPr bwMode="auto">
          <a:xfrm>
            <a:off x="4419600" y="3270703"/>
            <a:ext cx="6096000" cy="347712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3.bp.blogspot.com/_h5UOSNshqsw/S8aQwxbPiKI/AAAAAAAABp8/-NdXdw-PFEg/s400/Elephant+Standing+on+one+leg.jpg"/>
          <p:cNvPicPr>
            <a:picLocks noChangeAspect="1" noChangeArrowheads="1"/>
          </p:cNvPicPr>
          <p:nvPr/>
        </p:nvPicPr>
        <p:blipFill rotWithShape="1">
          <a:blip r:embed="rId3">
            <a:extLst>
              <a:ext uri="{28A0092B-C50C-407E-A947-70E740481C1C}">
                <a14:useLocalDpi xmlns:a14="http://schemas.microsoft.com/office/drawing/2010/main" val="0"/>
              </a:ext>
            </a:extLst>
          </a:blip>
          <a:srcRect t="13237"/>
          <a:stretch/>
        </p:blipFill>
        <p:spPr bwMode="auto">
          <a:xfrm>
            <a:off x="6477000" y="97234"/>
            <a:ext cx="3400926" cy="295076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media.rachaelrayshow.com/managed/episodes/2008/10/17/thumbs/3005AnimalTrx1-optimized_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1" y="93223"/>
            <a:ext cx="3721097" cy="2790824"/>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www.henrikeger.com/images/Seaquarium%20Miami%20Nose%20Ride%20Killer%20Whal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2939716"/>
            <a:ext cx="2209800" cy="381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2984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71A260-7307-4A79-8E05-07C3DADF28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109114"/>
            <a:ext cx="9753600" cy="5748886"/>
          </a:xfrm>
          <a:prstGeom prst="rect">
            <a:avLst/>
          </a:prstGeom>
        </p:spPr>
      </p:pic>
      <p:sp>
        <p:nvSpPr>
          <p:cNvPr id="2" name="TextBox 1"/>
          <p:cNvSpPr txBox="1"/>
          <p:nvPr/>
        </p:nvSpPr>
        <p:spPr>
          <a:xfrm>
            <a:off x="4081666" y="304800"/>
            <a:ext cx="4028667" cy="553998"/>
          </a:xfrm>
          <a:prstGeom prst="rect">
            <a:avLst/>
          </a:prstGeom>
          <a:noFill/>
        </p:spPr>
        <p:txBody>
          <a:bodyPr wrap="none" rtlCol="0">
            <a:spAutoFit/>
          </a:bodyPr>
          <a:lstStyle/>
          <a:p>
            <a:r>
              <a:rPr lang="en-US" sz="3000" dirty="0">
                <a:solidFill>
                  <a:schemeClr val="accent6">
                    <a:lumMod val="75000"/>
                  </a:schemeClr>
                </a:solidFill>
                <a:latin typeface="Arial" pitchFamily="34" charset="0"/>
                <a:cs typeface="Arial" pitchFamily="34" charset="0"/>
              </a:rPr>
              <a:t>Example from Nature?</a:t>
            </a:r>
          </a:p>
        </p:txBody>
      </p:sp>
    </p:spTree>
    <p:extLst>
      <p:ext uri="{BB962C8B-B14F-4D97-AF65-F5344CB8AC3E}">
        <p14:creationId xmlns:p14="http://schemas.microsoft.com/office/powerpoint/2010/main" val="89284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1199E84-AA13-40F9-A743-2999DA71A47B}"/>
              </a:ext>
            </a:extLst>
          </p:cNvPr>
          <p:cNvGrpSpPr/>
          <p:nvPr/>
        </p:nvGrpSpPr>
        <p:grpSpPr>
          <a:xfrm>
            <a:off x="1329882" y="1143000"/>
            <a:ext cx="10862117" cy="5715000"/>
            <a:chOff x="1524000" y="1993019"/>
            <a:chExt cx="9144001" cy="4881744"/>
          </a:xfrm>
        </p:grpSpPr>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855" r="5811"/>
            <a:stretch/>
          </p:blipFill>
          <p:spPr bwMode="auto">
            <a:xfrm>
              <a:off x="1524000" y="1993200"/>
              <a:ext cx="3124200" cy="488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8864" y="1993199"/>
              <a:ext cx="3119137" cy="4873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3371" r="18889" b="6511"/>
            <a:stretch/>
          </p:blipFill>
          <p:spPr bwMode="auto">
            <a:xfrm>
              <a:off x="4648200" y="1993019"/>
              <a:ext cx="2900663" cy="4856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175"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2304" t="21400" r="432" b="10334"/>
          <a:stretch/>
        </p:blipFill>
        <p:spPr bwMode="auto">
          <a:xfrm flipH="1">
            <a:off x="1329882" y="1143000"/>
            <a:ext cx="10862117" cy="5717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7200" y="276038"/>
            <a:ext cx="2363147" cy="553998"/>
          </a:xfrm>
          <a:prstGeom prst="rect">
            <a:avLst/>
          </a:prstGeom>
          <a:noFill/>
        </p:spPr>
        <p:txBody>
          <a:bodyPr wrap="none" rtlCol="0">
            <a:spAutoFit/>
          </a:bodyPr>
          <a:lstStyle/>
          <a:p>
            <a:r>
              <a:rPr lang="en-US" sz="3000" dirty="0">
                <a:solidFill>
                  <a:schemeClr val="accent6">
                    <a:lumMod val="75000"/>
                  </a:schemeClr>
                </a:solidFill>
                <a:latin typeface="Arial" pitchFamily="34" charset="0"/>
                <a:cs typeface="Arial" pitchFamily="34" charset="0"/>
              </a:rPr>
              <a:t>How it works</a:t>
            </a:r>
          </a:p>
        </p:txBody>
      </p:sp>
      <p:sp>
        <p:nvSpPr>
          <p:cNvPr id="5" name="TextBox 4">
            <a:extLst>
              <a:ext uri="{FF2B5EF4-FFF2-40B4-BE49-F238E27FC236}">
                <a16:creationId xmlns:a16="http://schemas.microsoft.com/office/drawing/2014/main" id="{EF815663-7836-6647-5B09-AA115A19B2C8}"/>
              </a:ext>
            </a:extLst>
          </p:cNvPr>
          <p:cNvSpPr txBox="1"/>
          <p:nvPr/>
        </p:nvSpPr>
        <p:spPr>
          <a:xfrm>
            <a:off x="3818275" y="318994"/>
            <a:ext cx="8342348" cy="553998"/>
          </a:xfrm>
          <a:prstGeom prst="rect">
            <a:avLst/>
          </a:prstGeom>
          <a:noFill/>
        </p:spPr>
        <p:txBody>
          <a:bodyPr wrap="none" rtlCol="0">
            <a:spAutoFit/>
          </a:bodyPr>
          <a:lstStyle/>
          <a:p>
            <a:r>
              <a:rPr lang="en-US" sz="3000" dirty="0">
                <a:solidFill>
                  <a:schemeClr val="accent6">
                    <a:lumMod val="75000"/>
                  </a:schemeClr>
                </a:solidFill>
                <a:latin typeface="Arial" pitchFamily="34" charset="0"/>
                <a:cs typeface="Arial" pitchFamily="34" charset="0"/>
              </a:rPr>
              <a:t>What type of stimulus is changing the behavior?</a:t>
            </a:r>
          </a:p>
        </p:txBody>
      </p:sp>
    </p:spTree>
    <p:extLst>
      <p:ext uri="{BB962C8B-B14F-4D97-AF65-F5344CB8AC3E}">
        <p14:creationId xmlns:p14="http://schemas.microsoft.com/office/powerpoint/2010/main" val="145025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5"/>
                                        </p:tgtEl>
                                        <p:attrNameLst>
                                          <p:attrName>style.visibility</p:attrName>
                                        </p:attrNameLst>
                                      </p:cBhvr>
                                      <p:to>
                                        <p:strVal val="visible"/>
                                      </p:to>
                                    </p:set>
                                    <p:animEffect transition="in" filter="fade">
                                      <p:cBhvr>
                                        <p:cTn id="7" dur="500"/>
                                        <p:tgtEl>
                                          <p:spTgt spid="71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Clicker Training</a:t>
            </a:r>
            <a:endParaRPr lang="en-GB"/>
          </a:p>
        </p:txBody>
      </p:sp>
      <p:sp>
        <p:nvSpPr>
          <p:cNvPr id="3" name="Content Placeholder 2"/>
          <p:cNvSpPr>
            <a:spLocks noGrp="1"/>
          </p:cNvSpPr>
          <p:nvPr>
            <p:ph idx="1"/>
          </p:nvPr>
        </p:nvSpPr>
        <p:spPr/>
        <p:txBody>
          <a:bodyPr/>
          <a:lstStyle/>
          <a:p>
            <a:r>
              <a:rPr lang="en-GB" dirty="0"/>
              <a:t>Bring 3 unique items to class on Friday</a:t>
            </a:r>
          </a:p>
          <a:p>
            <a:r>
              <a:rPr lang="en-GB" dirty="0"/>
              <a:t>Everyday items you have with you do not count</a:t>
            </a:r>
          </a:p>
          <a:p>
            <a:endParaRPr lang="en-GB" dirty="0"/>
          </a:p>
        </p:txBody>
      </p:sp>
      <p:sp>
        <p:nvSpPr>
          <p:cNvPr id="4" name="Slide Number Placeholder 3"/>
          <p:cNvSpPr>
            <a:spLocks noGrp="1"/>
          </p:cNvSpPr>
          <p:nvPr>
            <p:ph type="sldNum" sz="quarter" idx="12"/>
          </p:nvPr>
        </p:nvSpPr>
        <p:spPr/>
        <p:txBody>
          <a:bodyPr/>
          <a:lstStyle/>
          <a:p>
            <a:fld id="{CFBDC33E-D110-4A7B-A9C6-E791F973CCCA}" type="slidenum">
              <a:rPr lang="en-US" smtClean="0"/>
              <a:t>35</a:t>
            </a:fld>
            <a:endParaRPr lang="en-US"/>
          </a:p>
        </p:txBody>
      </p:sp>
    </p:spTree>
    <p:extLst>
      <p:ext uri="{BB962C8B-B14F-4D97-AF65-F5344CB8AC3E}">
        <p14:creationId xmlns:p14="http://schemas.microsoft.com/office/powerpoint/2010/main" val="22019671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76201"/>
            <a:ext cx="7772400" cy="1470025"/>
          </a:xfrm>
        </p:spPr>
        <p:txBody>
          <a:bodyPr/>
          <a:lstStyle/>
          <a:p>
            <a:r>
              <a:rPr lang="en-US" dirty="0"/>
              <a:t>Clicker Training</a:t>
            </a:r>
          </a:p>
        </p:txBody>
      </p:sp>
      <p:sp>
        <p:nvSpPr>
          <p:cNvPr id="3" name="Subtitle 2"/>
          <p:cNvSpPr>
            <a:spLocks noGrp="1"/>
          </p:cNvSpPr>
          <p:nvPr>
            <p:ph type="subTitle" idx="1"/>
          </p:nvPr>
        </p:nvSpPr>
        <p:spPr/>
        <p:txBody>
          <a:bodyPr/>
          <a:lstStyle/>
          <a:p>
            <a:endParaRPr lang="en-US"/>
          </a:p>
        </p:txBody>
      </p:sp>
      <p:pic>
        <p:nvPicPr>
          <p:cNvPr id="1026" name="Picture 2" descr="http://www.halleballedog.com/wp-content/uploads/2009/11/super-clicker-training-dog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447800"/>
            <a:ext cx="7848600" cy="5276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2293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ttp://www.petco.com/assets/product_images/7/742583782279C.jpg"/>
          <p:cNvPicPr>
            <a:picLocks noChangeAspect="1" noChangeArrowheads="1"/>
          </p:cNvPicPr>
          <p:nvPr/>
        </p:nvPicPr>
        <p:blipFill rotWithShape="1">
          <a:blip r:embed="rId2">
            <a:extLst>
              <a:ext uri="{28A0092B-C50C-407E-A947-70E740481C1C}">
                <a14:useLocalDpi xmlns:a14="http://schemas.microsoft.com/office/drawing/2010/main" val="0"/>
              </a:ext>
            </a:extLst>
          </a:blip>
          <a:srcRect t="24593" b="18264"/>
          <a:stretch/>
        </p:blipFill>
        <p:spPr bwMode="auto">
          <a:xfrm>
            <a:off x="1752600" y="1219200"/>
            <a:ext cx="8801097"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2769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not just reward the behavior?</a:t>
            </a:r>
          </a:p>
        </p:txBody>
      </p:sp>
      <p:sp>
        <p:nvSpPr>
          <p:cNvPr id="3" name="Content Placeholder 2"/>
          <p:cNvSpPr>
            <a:spLocks noGrp="1"/>
          </p:cNvSpPr>
          <p:nvPr>
            <p:ph idx="1"/>
          </p:nvPr>
        </p:nvSpPr>
        <p:spPr/>
        <p:txBody>
          <a:bodyPr/>
          <a:lstStyle/>
          <a:p>
            <a:endParaRPr lang="en-US"/>
          </a:p>
        </p:txBody>
      </p:sp>
      <p:pic>
        <p:nvPicPr>
          <p:cNvPr id="4098" name="Picture 2" descr="http://4.bp.blogspot.com/-jQcJbevrix4/TZ84Leh-boI/AAAAAAAAAFU/9dJanEiyglI/s1600/Image3.jpg"/>
          <p:cNvPicPr>
            <a:picLocks noChangeAspect="1" noChangeArrowheads="1"/>
          </p:cNvPicPr>
          <p:nvPr/>
        </p:nvPicPr>
        <p:blipFill rotWithShape="1">
          <a:blip r:embed="rId2">
            <a:extLst>
              <a:ext uri="{28A0092B-C50C-407E-A947-70E740481C1C}">
                <a14:useLocalDpi xmlns:a14="http://schemas.microsoft.com/office/drawing/2010/main" val="0"/>
              </a:ext>
            </a:extLst>
          </a:blip>
          <a:srcRect l="28885" r="25364"/>
          <a:stretch/>
        </p:blipFill>
        <p:spPr bwMode="auto">
          <a:xfrm>
            <a:off x="3962401" y="1447800"/>
            <a:ext cx="3982751"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7318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Loading the clicker</a:t>
            </a:r>
          </a:p>
        </p:txBody>
      </p:sp>
      <p:sp>
        <p:nvSpPr>
          <p:cNvPr id="4" name="Rectangle 3"/>
          <p:cNvSpPr/>
          <p:nvPr/>
        </p:nvSpPr>
        <p:spPr>
          <a:xfrm>
            <a:off x="3810000" y="3105835"/>
            <a:ext cx="4572000" cy="1754326"/>
          </a:xfrm>
          <a:prstGeom prst="rect">
            <a:avLst/>
          </a:prstGeom>
        </p:spPr>
        <p:txBody>
          <a:bodyPr>
            <a:spAutoFit/>
          </a:bodyPr>
          <a:lstStyle/>
          <a:p>
            <a:r>
              <a:rPr lang="en-US" sz="3600" dirty="0">
                <a:hlinkClick r:id="rId2"/>
              </a:rPr>
              <a:t>http://www.youtube.com/watch?v=y5z1dFx_jfs</a:t>
            </a:r>
            <a:r>
              <a:rPr lang="en-US" sz="3600" dirty="0"/>
              <a:t> </a:t>
            </a:r>
          </a:p>
        </p:txBody>
      </p:sp>
    </p:spTree>
    <p:extLst>
      <p:ext uri="{BB962C8B-B14F-4D97-AF65-F5344CB8AC3E}">
        <p14:creationId xmlns:p14="http://schemas.microsoft.com/office/powerpoint/2010/main" val="3552503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473" r="32037"/>
          <a:stretch/>
        </p:blipFill>
        <p:spPr bwMode="auto">
          <a:xfrm>
            <a:off x="7206599" y="230251"/>
            <a:ext cx="3934326" cy="4974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801980" y="5204520"/>
            <a:ext cx="2133600" cy="646331"/>
          </a:xfrm>
          <a:prstGeom prst="rect">
            <a:avLst/>
          </a:prstGeom>
          <a:noFill/>
        </p:spPr>
        <p:txBody>
          <a:bodyPr wrap="square" rtlCol="0">
            <a:spAutoFit/>
          </a:bodyPr>
          <a:lstStyle/>
          <a:p>
            <a:r>
              <a:rPr lang="en-US" dirty="0">
                <a:latin typeface="Arial" pitchFamily="34" charset="0"/>
                <a:cs typeface="Arial" pitchFamily="34" charset="0"/>
              </a:rPr>
              <a:t>YN = young nurse</a:t>
            </a:r>
          </a:p>
          <a:p>
            <a:r>
              <a:rPr lang="en-US" dirty="0">
                <a:latin typeface="Arial" pitchFamily="34" charset="0"/>
                <a:cs typeface="Arial" pitchFamily="34" charset="0"/>
              </a:rPr>
              <a:t>OF = old forager</a:t>
            </a:r>
          </a:p>
        </p:txBody>
      </p:sp>
      <p:sp>
        <p:nvSpPr>
          <p:cNvPr id="7" name="Rectangle 6"/>
          <p:cNvSpPr/>
          <p:nvPr/>
        </p:nvSpPr>
        <p:spPr>
          <a:xfrm>
            <a:off x="1828800" y="6029326"/>
            <a:ext cx="2286000" cy="646331"/>
          </a:xfrm>
          <a:prstGeom prst="rect">
            <a:avLst/>
          </a:prstGeom>
        </p:spPr>
        <p:txBody>
          <a:bodyPr wrap="square">
            <a:spAutoFit/>
          </a:bodyPr>
          <a:lstStyle/>
          <a:p>
            <a:r>
              <a:rPr lang="en-US" dirty="0">
                <a:latin typeface="Arial" pitchFamily="34" charset="0"/>
                <a:cs typeface="Arial" pitchFamily="34" charset="0"/>
              </a:rPr>
              <a:t>YF = young forager</a:t>
            </a:r>
          </a:p>
          <a:p>
            <a:r>
              <a:rPr lang="en-US" dirty="0">
                <a:latin typeface="Arial" pitchFamily="34" charset="0"/>
                <a:cs typeface="Arial" pitchFamily="34" charset="0"/>
              </a:rPr>
              <a:t>ON = old nurse</a:t>
            </a:r>
          </a:p>
        </p:txBody>
      </p:sp>
      <p:sp>
        <p:nvSpPr>
          <p:cNvPr id="9" name="Rectangle 8"/>
          <p:cNvSpPr/>
          <p:nvPr/>
        </p:nvSpPr>
        <p:spPr>
          <a:xfrm>
            <a:off x="9705157" y="1064440"/>
            <a:ext cx="336884" cy="396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086157" y="1064440"/>
            <a:ext cx="336884" cy="396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423041" y="1064440"/>
            <a:ext cx="336884" cy="396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0804041" y="1064440"/>
            <a:ext cx="336884" cy="396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062538" y="5829365"/>
            <a:ext cx="5605463" cy="1011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8911" b="66460"/>
          <a:stretch/>
        </p:blipFill>
        <p:spPr bwMode="auto">
          <a:xfrm>
            <a:off x="11116863" y="230251"/>
            <a:ext cx="938463" cy="1668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929690" y="235804"/>
            <a:ext cx="3556710" cy="954107"/>
          </a:xfrm>
          <a:prstGeom prst="rect">
            <a:avLst/>
          </a:prstGeom>
          <a:solidFill>
            <a:schemeClr val="bg1"/>
          </a:solidFill>
        </p:spPr>
        <p:txBody>
          <a:bodyPr wrap="square" rtlCol="0">
            <a:spAutoFit/>
          </a:bodyPr>
          <a:lstStyle/>
          <a:p>
            <a:pPr algn="ctr"/>
            <a:r>
              <a:rPr lang="en-US" sz="2800" b="1" dirty="0">
                <a:solidFill>
                  <a:schemeClr val="accent6">
                    <a:lumMod val="75000"/>
                  </a:schemeClr>
                </a:solidFill>
                <a:latin typeface="Arial" pitchFamily="34" charset="0"/>
                <a:cs typeface="Arial" pitchFamily="34" charset="0"/>
              </a:rPr>
              <a:t>What cause these dramatic shifts?</a:t>
            </a:r>
          </a:p>
        </p:txBody>
      </p:sp>
      <p:sp>
        <p:nvSpPr>
          <p:cNvPr id="4" name="TextBox 3"/>
          <p:cNvSpPr txBox="1"/>
          <p:nvPr/>
        </p:nvSpPr>
        <p:spPr>
          <a:xfrm>
            <a:off x="326580" y="1575853"/>
            <a:ext cx="6260115" cy="3539430"/>
          </a:xfrm>
          <a:prstGeom prst="rect">
            <a:avLst/>
          </a:prstGeom>
          <a:noFill/>
        </p:spPr>
        <p:txBody>
          <a:bodyPr wrap="square" rtlCol="0">
            <a:spAutoFit/>
          </a:bodyPr>
          <a:lstStyle/>
          <a:p>
            <a:pPr marL="285750" indent="-285750">
              <a:buFont typeface="Arial" pitchFamily="34" charset="0"/>
              <a:buChar char="•"/>
            </a:pPr>
            <a:r>
              <a:rPr lang="en-US" sz="2800" dirty="0">
                <a:latin typeface="Arial" pitchFamily="34" charset="0"/>
                <a:cs typeface="Arial" pitchFamily="34" charset="0"/>
              </a:rPr>
              <a:t>Whitfield (2004)</a:t>
            </a:r>
          </a:p>
          <a:p>
            <a:pPr marL="800100" lvl="1" indent="-342900">
              <a:buFont typeface="Arial" pitchFamily="34" charset="0"/>
              <a:buChar char="–"/>
            </a:pPr>
            <a:r>
              <a:rPr lang="en-US" sz="2800" dirty="0">
                <a:latin typeface="Arial" pitchFamily="34" charset="0"/>
                <a:cs typeface="Arial" pitchFamily="34" charset="0"/>
              </a:rPr>
              <a:t>Used microarrays</a:t>
            </a:r>
          </a:p>
          <a:p>
            <a:pPr marL="800100" lvl="1" indent="-342900">
              <a:buFont typeface="Arial" pitchFamily="34" charset="0"/>
              <a:buChar char="–"/>
            </a:pPr>
            <a:r>
              <a:rPr lang="en-US" sz="2800" dirty="0">
                <a:latin typeface="Arial" pitchFamily="34" charset="0"/>
                <a:cs typeface="Arial" pitchFamily="34" charset="0"/>
              </a:rPr>
              <a:t>Compared brain of workers &amp; foragers</a:t>
            </a:r>
          </a:p>
          <a:p>
            <a:pPr marL="800100" lvl="1" indent="-342900">
              <a:buFont typeface="Arial" pitchFamily="34" charset="0"/>
              <a:buChar char="–"/>
            </a:pPr>
            <a:r>
              <a:rPr lang="en-US" sz="2800" dirty="0">
                <a:latin typeface="Arial" pitchFamily="34" charset="0"/>
                <a:cs typeface="Arial" pitchFamily="34" charset="0"/>
              </a:rPr>
              <a:t>Different protein output in 2000 genes</a:t>
            </a:r>
          </a:p>
          <a:p>
            <a:pPr marL="800100" lvl="1" indent="-342900">
              <a:buFont typeface="Arial" pitchFamily="34" charset="0"/>
              <a:buChar char="–"/>
            </a:pPr>
            <a:r>
              <a:rPr lang="en-US" sz="2800" dirty="0">
                <a:latin typeface="Arial" pitchFamily="34" charset="0"/>
                <a:cs typeface="Arial" pitchFamily="34" charset="0"/>
              </a:rPr>
              <a:t>Changes are correlated with changes in behavior</a:t>
            </a:r>
          </a:p>
        </p:txBody>
      </p:sp>
      <p:sp>
        <p:nvSpPr>
          <p:cNvPr id="2" name="Rectangle 1">
            <a:extLst>
              <a:ext uri="{FF2B5EF4-FFF2-40B4-BE49-F238E27FC236}">
                <a16:creationId xmlns:a16="http://schemas.microsoft.com/office/drawing/2014/main" id="{3E6332A0-262C-419A-ABFF-F6F0D3FEFD8A}"/>
              </a:ext>
            </a:extLst>
          </p:cNvPr>
          <p:cNvSpPr/>
          <p:nvPr/>
        </p:nvSpPr>
        <p:spPr>
          <a:xfrm>
            <a:off x="9705157" y="988241"/>
            <a:ext cx="717884" cy="42162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07BB4FA-8AD3-43EA-AB82-884F2F5D6A61}"/>
              </a:ext>
            </a:extLst>
          </p:cNvPr>
          <p:cNvSpPr/>
          <p:nvPr/>
        </p:nvSpPr>
        <p:spPr>
          <a:xfrm>
            <a:off x="10423041" y="988241"/>
            <a:ext cx="717884" cy="42162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716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Timing</a:t>
            </a:r>
          </a:p>
        </p:txBody>
      </p:sp>
      <p:pic>
        <p:nvPicPr>
          <p:cNvPr id="5122" name="Picture 2" descr="http://dogloversletter.com/wp-content/uploads/2013/05/Roll_ove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295400"/>
            <a:ext cx="7543800" cy="5412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301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“Catching” a behavior</a:t>
            </a:r>
          </a:p>
        </p:txBody>
      </p:sp>
      <p:sp>
        <p:nvSpPr>
          <p:cNvPr id="3" name="Content Placeholder 2"/>
          <p:cNvSpPr>
            <a:spLocks noGrp="1"/>
          </p:cNvSpPr>
          <p:nvPr>
            <p:ph idx="1"/>
          </p:nvPr>
        </p:nvSpPr>
        <p:spPr/>
        <p:txBody>
          <a:bodyPr/>
          <a:lstStyle/>
          <a:p>
            <a:endParaRPr lang="en-US"/>
          </a:p>
        </p:txBody>
      </p:sp>
      <p:pic>
        <p:nvPicPr>
          <p:cNvPr id="6146" name="Picture 2" descr="http://pad2.whstatic.com/images/thumb/2/2d/Hold-biscuit-above-head-Step-9.jpg/670px-Hold-biscuit-above-head-Step-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295401"/>
            <a:ext cx="7315200" cy="545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7585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a:t>Shaping</a:t>
            </a:r>
          </a:p>
        </p:txBody>
      </p:sp>
      <p:pic>
        <p:nvPicPr>
          <p:cNvPr id="7170" name="Picture 2" descr="http://www.themeparkreview.com/parks/pimages/Loro_Parque/Theme_Park_Reviews_2009_Visit/loro_park_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1" y="1295400"/>
            <a:ext cx="7195457" cy="5399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5902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 Exercise</a:t>
            </a:r>
          </a:p>
        </p:txBody>
      </p:sp>
    </p:spTree>
    <p:extLst>
      <p:ext uri="{BB962C8B-B14F-4D97-AF65-F5344CB8AC3E}">
        <p14:creationId xmlns:p14="http://schemas.microsoft.com/office/powerpoint/2010/main" val="29811429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418" y="1117226"/>
            <a:ext cx="348615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85800" y="216068"/>
            <a:ext cx="4384762" cy="838200"/>
          </a:xfrm>
        </p:spPr>
        <p:txBody>
          <a:bodyPr>
            <a:normAutofit/>
          </a:bodyPr>
          <a:lstStyle/>
          <a:p>
            <a:r>
              <a:rPr lang="en-US" dirty="0">
                <a:solidFill>
                  <a:schemeClr val="tx1"/>
                </a:solidFill>
                <a:latin typeface="Arial" pitchFamily="34" charset="0"/>
                <a:cs typeface="Arial" pitchFamily="34" charset="0"/>
              </a:rPr>
              <a:t>Spatial Learning</a:t>
            </a:r>
          </a:p>
        </p:txBody>
      </p:sp>
      <p:sp>
        <p:nvSpPr>
          <p:cNvPr id="3" name="Slide Number Placeholder 2"/>
          <p:cNvSpPr>
            <a:spLocks noGrp="1"/>
          </p:cNvSpPr>
          <p:nvPr>
            <p:ph type="sldNum" sz="quarter" idx="12"/>
          </p:nvPr>
        </p:nvSpPr>
        <p:spPr/>
        <p:txBody>
          <a:bodyPr/>
          <a:lstStyle/>
          <a:p>
            <a:fld id="{CFBDC33E-D110-4A7B-A9C6-E791F973CCCA}" type="slidenum">
              <a:rPr lang="en-US" smtClean="0"/>
              <a:t>44</a:t>
            </a:fld>
            <a:endParaRPr lang="en-US"/>
          </a:p>
        </p:txBody>
      </p:sp>
      <p:cxnSp>
        <p:nvCxnSpPr>
          <p:cNvPr id="8" name="Straight Arrow Connector 7"/>
          <p:cNvCxnSpPr>
            <a:cxnSpLocks/>
          </p:cNvCxnSpPr>
          <p:nvPr/>
        </p:nvCxnSpPr>
        <p:spPr>
          <a:xfrm flipH="1" flipV="1">
            <a:off x="1925681" y="2948684"/>
            <a:ext cx="1905000" cy="18466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798910" y="2948684"/>
            <a:ext cx="621324" cy="369332"/>
          </a:xfrm>
          <a:prstGeom prst="rect">
            <a:avLst/>
          </a:prstGeom>
          <a:noFill/>
        </p:spPr>
        <p:txBody>
          <a:bodyPr wrap="none" rtlCol="0">
            <a:spAutoFit/>
          </a:bodyPr>
          <a:lstStyle/>
          <a:p>
            <a:r>
              <a:rPr lang="en-US" b="1" dirty="0">
                <a:solidFill>
                  <a:schemeClr val="accent1">
                    <a:lumMod val="75000"/>
                  </a:schemeClr>
                </a:solidFill>
              </a:rPr>
              <a:t>Nest</a:t>
            </a:r>
          </a:p>
        </p:txBody>
      </p:sp>
      <p:pic>
        <p:nvPicPr>
          <p:cNvPr id="4" name="Picture 2" descr="Image result for digger wasp"/>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717" r="11292"/>
          <a:stretch/>
        </p:blipFill>
        <p:spPr bwMode="auto">
          <a:xfrm>
            <a:off x="218028" y="3738098"/>
            <a:ext cx="4117868" cy="30085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6CC4F8E-6660-4991-B9AE-C0B74B70A4D5}"/>
              </a:ext>
            </a:extLst>
          </p:cNvPr>
          <p:cNvSpPr txBox="1"/>
          <p:nvPr/>
        </p:nvSpPr>
        <p:spPr>
          <a:xfrm>
            <a:off x="5870468" y="127337"/>
            <a:ext cx="6169132" cy="2062103"/>
          </a:xfrm>
          <a:prstGeom prst="rect">
            <a:avLst/>
          </a:prstGeom>
          <a:noFill/>
        </p:spPr>
        <p:txBody>
          <a:bodyPr wrap="square" rtlCol="0">
            <a:spAutoFit/>
          </a:bodyPr>
          <a:lstStyle/>
          <a:p>
            <a:r>
              <a:rPr lang="en-US" sz="3200" dirty="0">
                <a:solidFill>
                  <a:schemeClr val="accent6">
                    <a:lumMod val="75000"/>
                  </a:schemeClr>
                </a:solidFill>
              </a:rPr>
              <a:t>Design a simple experiment to test: </a:t>
            </a:r>
          </a:p>
          <a:p>
            <a:endParaRPr lang="en-US" sz="3200" dirty="0">
              <a:solidFill>
                <a:schemeClr val="accent6">
                  <a:lumMod val="75000"/>
                </a:schemeClr>
              </a:solidFill>
            </a:endParaRPr>
          </a:p>
          <a:p>
            <a:r>
              <a:rPr lang="en-US" sz="3200" dirty="0">
                <a:solidFill>
                  <a:schemeClr val="accent6">
                    <a:lumMod val="75000"/>
                  </a:schemeClr>
                </a:solidFill>
              </a:rPr>
              <a:t>Do digger wasps use landmark learning to locate nest?</a:t>
            </a:r>
          </a:p>
        </p:txBody>
      </p:sp>
      <p:sp>
        <p:nvSpPr>
          <p:cNvPr id="7" name="TextBox 6">
            <a:extLst>
              <a:ext uri="{FF2B5EF4-FFF2-40B4-BE49-F238E27FC236}">
                <a16:creationId xmlns:a16="http://schemas.microsoft.com/office/drawing/2014/main" id="{2B591D65-532C-26D7-8C1C-AEBD791739C9}"/>
              </a:ext>
            </a:extLst>
          </p:cNvPr>
          <p:cNvSpPr txBox="1"/>
          <p:nvPr/>
        </p:nvSpPr>
        <p:spPr>
          <a:xfrm>
            <a:off x="5070562" y="2533186"/>
            <a:ext cx="5673638" cy="1200329"/>
          </a:xfrm>
          <a:prstGeom prst="rect">
            <a:avLst/>
          </a:prstGeom>
          <a:noFill/>
        </p:spPr>
        <p:txBody>
          <a:bodyPr wrap="square">
            <a:spAutoFit/>
          </a:bodyPr>
          <a:lstStyle/>
          <a:p>
            <a:r>
              <a:rPr lang="en-US" sz="2400" dirty="0"/>
              <a:t>Supplies:</a:t>
            </a:r>
          </a:p>
          <a:p>
            <a:pPr marL="577850" indent="-295275">
              <a:buFont typeface="Arial" panose="020B0604020202020204" pitchFamily="34" charset="0"/>
              <a:buChar char="•"/>
            </a:pPr>
            <a:r>
              <a:rPr lang="en-US" sz="2400" dirty="0"/>
              <a:t>40 nests (and females)</a:t>
            </a:r>
          </a:p>
          <a:p>
            <a:pPr marL="577850" indent="-295275">
              <a:buFont typeface="Arial" panose="020B0604020202020204" pitchFamily="34" charset="0"/>
              <a:buChar char="•"/>
            </a:pPr>
            <a:r>
              <a:rPr lang="en-US" sz="2400" dirty="0"/>
              <a:t>Anything from natural environment</a:t>
            </a:r>
          </a:p>
        </p:txBody>
      </p:sp>
      <p:sp>
        <p:nvSpPr>
          <p:cNvPr id="12" name="TextBox 11">
            <a:extLst>
              <a:ext uri="{FF2B5EF4-FFF2-40B4-BE49-F238E27FC236}">
                <a16:creationId xmlns:a16="http://schemas.microsoft.com/office/drawing/2014/main" id="{F02F899F-A966-D22A-1DE8-3A5B64195B92}"/>
              </a:ext>
            </a:extLst>
          </p:cNvPr>
          <p:cNvSpPr txBox="1"/>
          <p:nvPr/>
        </p:nvSpPr>
        <p:spPr>
          <a:xfrm>
            <a:off x="4572000" y="4048027"/>
            <a:ext cx="7709013" cy="2308324"/>
          </a:xfrm>
          <a:prstGeom prst="rect">
            <a:avLst/>
          </a:prstGeom>
          <a:noFill/>
        </p:spPr>
        <p:txBody>
          <a:bodyPr wrap="square">
            <a:spAutoFit/>
          </a:bodyPr>
          <a:lstStyle/>
          <a:p>
            <a:r>
              <a:rPr lang="en-US" sz="2400" dirty="0"/>
              <a:t>Determine:</a:t>
            </a:r>
          </a:p>
          <a:p>
            <a:pPr marL="685800" indent="-336550">
              <a:buFont typeface="Arial" panose="020B0604020202020204" pitchFamily="34" charset="0"/>
              <a:buChar char="•"/>
            </a:pPr>
            <a:r>
              <a:rPr lang="en-US" sz="2400" dirty="0"/>
              <a:t>Experimental approach</a:t>
            </a:r>
          </a:p>
          <a:p>
            <a:pPr marL="685800" indent="-336550">
              <a:buFont typeface="Arial" panose="020B0604020202020204" pitchFamily="34" charset="0"/>
              <a:buChar char="•"/>
            </a:pPr>
            <a:r>
              <a:rPr lang="en-US" sz="2400" dirty="0"/>
              <a:t>What will you manipulate?</a:t>
            </a:r>
          </a:p>
          <a:p>
            <a:pPr marL="685800" indent="-336550">
              <a:buFont typeface="Arial" panose="020B0604020202020204" pitchFamily="34" charset="0"/>
              <a:buChar char="•"/>
            </a:pPr>
            <a:r>
              <a:rPr lang="en-US" sz="2400" dirty="0"/>
              <a:t>What will you measure?</a:t>
            </a:r>
          </a:p>
          <a:p>
            <a:pPr marL="685800" indent="-336550">
              <a:buFont typeface="Arial" panose="020B0604020202020204" pitchFamily="34" charset="0"/>
              <a:buChar char="•"/>
            </a:pPr>
            <a:r>
              <a:rPr lang="en-US" sz="2400" dirty="0"/>
              <a:t>Develop graph for each response variable (hand draw)</a:t>
            </a:r>
          </a:p>
          <a:p>
            <a:pPr marL="685800" indent="-336550">
              <a:buFont typeface="Arial" panose="020B0604020202020204" pitchFamily="34" charset="0"/>
              <a:buChar char="•"/>
            </a:pPr>
            <a:r>
              <a:rPr lang="en-US" sz="2400" dirty="0"/>
              <a:t>Present the results</a:t>
            </a:r>
          </a:p>
        </p:txBody>
      </p:sp>
    </p:spTree>
    <p:extLst>
      <p:ext uri="{BB962C8B-B14F-4D97-AF65-F5344CB8AC3E}">
        <p14:creationId xmlns:p14="http://schemas.microsoft.com/office/powerpoint/2010/main" val="108199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418" y="1117226"/>
            <a:ext cx="348615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67627"/>
          <a:stretch/>
        </p:blipFill>
        <p:spPr bwMode="auto">
          <a:xfrm>
            <a:off x="6553200" y="-48369"/>
            <a:ext cx="4795957" cy="2331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85800" y="216068"/>
            <a:ext cx="4384762" cy="838200"/>
          </a:xfrm>
        </p:spPr>
        <p:txBody>
          <a:bodyPr>
            <a:normAutofit/>
          </a:bodyPr>
          <a:lstStyle/>
          <a:p>
            <a:r>
              <a:rPr lang="en-US" dirty="0">
                <a:solidFill>
                  <a:schemeClr val="tx1"/>
                </a:solidFill>
                <a:latin typeface="Arial" pitchFamily="34" charset="0"/>
                <a:cs typeface="Arial" pitchFamily="34" charset="0"/>
              </a:rPr>
              <a:t>Spatial Learning</a:t>
            </a:r>
          </a:p>
        </p:txBody>
      </p:sp>
      <p:sp>
        <p:nvSpPr>
          <p:cNvPr id="3" name="Slide Number Placeholder 2"/>
          <p:cNvSpPr>
            <a:spLocks noGrp="1"/>
          </p:cNvSpPr>
          <p:nvPr>
            <p:ph type="sldNum" sz="quarter" idx="12"/>
          </p:nvPr>
        </p:nvSpPr>
        <p:spPr/>
        <p:txBody>
          <a:bodyPr/>
          <a:lstStyle/>
          <a:p>
            <a:fld id="{CFBDC33E-D110-4A7B-A9C6-E791F973CCCA}" type="slidenum">
              <a:rPr lang="en-US" smtClean="0"/>
              <a:t>45</a:t>
            </a:fld>
            <a:endParaRPr lang="en-US"/>
          </a:p>
        </p:txBody>
      </p:sp>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1" t="32993" r="-161" b="33504"/>
          <a:stretch/>
        </p:blipFill>
        <p:spPr bwMode="auto">
          <a:xfrm>
            <a:off x="6246106" y="2145448"/>
            <a:ext cx="5103051" cy="2567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66792" b="4117"/>
          <a:stretch/>
        </p:blipFill>
        <p:spPr bwMode="auto">
          <a:xfrm>
            <a:off x="6444611" y="4636418"/>
            <a:ext cx="4904546" cy="2142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p:cNvCxnSpPr>
            <a:cxnSpLocks/>
          </p:cNvCxnSpPr>
          <p:nvPr/>
        </p:nvCxnSpPr>
        <p:spPr>
          <a:xfrm flipH="1" flipV="1">
            <a:off x="1925681" y="2948684"/>
            <a:ext cx="1905000" cy="18466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798910" y="2948684"/>
            <a:ext cx="621324" cy="369332"/>
          </a:xfrm>
          <a:prstGeom prst="rect">
            <a:avLst/>
          </a:prstGeom>
          <a:noFill/>
        </p:spPr>
        <p:txBody>
          <a:bodyPr wrap="none" rtlCol="0">
            <a:spAutoFit/>
          </a:bodyPr>
          <a:lstStyle/>
          <a:p>
            <a:r>
              <a:rPr lang="en-US" b="1" dirty="0">
                <a:solidFill>
                  <a:schemeClr val="accent1">
                    <a:lumMod val="75000"/>
                  </a:schemeClr>
                </a:solidFill>
              </a:rPr>
              <a:t>Nest</a:t>
            </a:r>
          </a:p>
        </p:txBody>
      </p:sp>
      <p:pic>
        <p:nvPicPr>
          <p:cNvPr id="4" name="Picture 2" descr="Image result for digger wasp"/>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717" r="11292"/>
          <a:stretch/>
        </p:blipFill>
        <p:spPr bwMode="auto">
          <a:xfrm>
            <a:off x="1219200" y="4023904"/>
            <a:ext cx="3733800" cy="2727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53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5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868362"/>
          </a:xfrm>
        </p:spPr>
        <p:txBody>
          <a:bodyPr>
            <a:normAutofit fontScale="90000"/>
          </a:bodyPr>
          <a:lstStyle/>
          <a:p>
            <a:r>
              <a:rPr lang="en-US" dirty="0">
                <a:latin typeface="Arial" pitchFamily="34" charset="0"/>
                <a:cs typeface="Arial" pitchFamily="34" charset="0"/>
              </a:rPr>
              <a:t>Landmark Learning in Amphibians</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4114800"/>
            <a:ext cx="8976755" cy="2371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349092" y="6486531"/>
            <a:ext cx="3166508" cy="307777"/>
          </a:xfrm>
          <a:prstGeom prst="rect">
            <a:avLst/>
          </a:prstGeom>
          <a:noFill/>
        </p:spPr>
        <p:txBody>
          <a:bodyPr wrap="none" rtlCol="0">
            <a:spAutoFit/>
          </a:bodyPr>
          <a:lstStyle/>
          <a:p>
            <a:r>
              <a:rPr lang="en-US" sz="1400" dirty="0"/>
              <a:t>Crane and Mathis 2011. Current Zoology.</a:t>
            </a:r>
          </a:p>
        </p:txBody>
      </p:sp>
      <p:pic>
        <p:nvPicPr>
          <p:cNvPr id="717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184"/>
          <a:stretch/>
        </p:blipFill>
        <p:spPr bwMode="auto">
          <a:xfrm>
            <a:off x="1532022" y="714624"/>
            <a:ext cx="2436395"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415" r="13234"/>
          <a:stretch/>
        </p:blipFill>
        <p:spPr bwMode="auto">
          <a:xfrm>
            <a:off x="4059454" y="1823422"/>
            <a:ext cx="2188947" cy="2300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lethodon training to eat blackworm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366908" y="914401"/>
            <a:ext cx="4148692" cy="3111519"/>
          </a:xfrm>
          <a:prstGeom prst="rect">
            <a:avLst/>
          </a:prstGeom>
        </p:spPr>
      </p:pic>
    </p:spTree>
    <p:extLst>
      <p:ext uri="{BB962C8B-B14F-4D97-AF65-F5344CB8AC3E}">
        <p14:creationId xmlns:p14="http://schemas.microsoft.com/office/powerpoint/2010/main" val="10868124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dirty="0">
                <a:latin typeface="Arial" pitchFamily="34" charset="0"/>
                <a:cs typeface="Arial" pitchFamily="34" charset="0"/>
              </a:rPr>
              <a:t>Compass Learning</a:t>
            </a:r>
          </a:p>
        </p:txBody>
      </p:sp>
      <p:pic>
        <p:nvPicPr>
          <p:cNvPr id="8194" name="Picture 2" descr="http://www.wildlifedepartment.com/wildlifemgmt/turtles/Eastern%20%28Three-toed%29%20Box%20Turtl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1406" y="1295400"/>
            <a:ext cx="5570538" cy="4191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www.nature.com/nature/journal/v419/n6906/images/nature00958-f2.2.jpg"/>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249236" y="1404191"/>
            <a:ext cx="5846764" cy="3165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7107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2671" y="228600"/>
            <a:ext cx="3810000" cy="838200"/>
          </a:xfrm>
        </p:spPr>
        <p:txBody>
          <a:bodyPr>
            <a:normAutofit fontScale="90000"/>
          </a:bodyPr>
          <a:lstStyle/>
          <a:p>
            <a:r>
              <a:rPr lang="en-US" dirty="0">
                <a:solidFill>
                  <a:schemeClr val="tx1"/>
                </a:solidFill>
                <a:latin typeface="Arial" pitchFamily="34" charset="0"/>
                <a:cs typeface="Arial" pitchFamily="34" charset="0"/>
              </a:rPr>
              <a:t>Social Learning</a:t>
            </a: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7681" y="-1"/>
            <a:ext cx="5100320" cy="3366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7681" y="3505200"/>
            <a:ext cx="510032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23047" y="1447800"/>
            <a:ext cx="4191000"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Very powerful</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Requires some part of life-history to be social</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Three sub-types:</a:t>
            </a:r>
          </a:p>
        </p:txBody>
      </p:sp>
    </p:spTree>
    <p:extLst>
      <p:ext uri="{BB962C8B-B14F-4D97-AF65-F5344CB8AC3E}">
        <p14:creationId xmlns:p14="http://schemas.microsoft.com/office/powerpoint/2010/main" val="22497556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04800"/>
            <a:ext cx="8763000" cy="1447800"/>
          </a:xfrm>
        </p:spPr>
        <p:txBody>
          <a:bodyPr>
            <a:normAutofit/>
          </a:bodyPr>
          <a:lstStyle/>
          <a:p>
            <a:r>
              <a:rPr lang="en-US" dirty="0">
                <a:solidFill>
                  <a:schemeClr val="tx1"/>
                </a:solidFill>
                <a:latin typeface="Arial" pitchFamily="34" charset="0"/>
                <a:cs typeface="Arial" pitchFamily="34" charset="0"/>
              </a:rPr>
              <a:t>Local Enhancement</a:t>
            </a:r>
            <a:br>
              <a:rPr lang="en-US" dirty="0">
                <a:solidFill>
                  <a:schemeClr val="tx1"/>
                </a:solidFill>
                <a:latin typeface="Arial" pitchFamily="34" charset="0"/>
                <a:cs typeface="Arial" pitchFamily="34" charset="0"/>
              </a:rPr>
            </a:br>
            <a:r>
              <a:rPr lang="en-US" dirty="0">
                <a:solidFill>
                  <a:schemeClr val="tx1"/>
                </a:solidFill>
                <a:latin typeface="Arial" pitchFamily="34" charset="0"/>
                <a:cs typeface="Arial" pitchFamily="34" charset="0"/>
              </a:rPr>
              <a:t> in Amphibians</a:t>
            </a:r>
          </a:p>
        </p:txBody>
      </p:sp>
      <p:sp>
        <p:nvSpPr>
          <p:cNvPr id="4" name="TextBox 3"/>
          <p:cNvSpPr txBox="1"/>
          <p:nvPr/>
        </p:nvSpPr>
        <p:spPr>
          <a:xfrm>
            <a:off x="1905001" y="2286000"/>
            <a:ext cx="7467600" cy="3970318"/>
          </a:xfrm>
          <a:prstGeom prst="rect">
            <a:avLst/>
          </a:prstGeom>
          <a:noFill/>
        </p:spPr>
        <p:txBody>
          <a:bodyPr wrap="square" rtlCol="0">
            <a:spAutoFit/>
          </a:bodyPr>
          <a:lstStyle/>
          <a:p>
            <a:r>
              <a:rPr lang="en-US" sz="2800" dirty="0"/>
              <a:t>Design and experiment to test whether tadpoles exhibit local enhancement</a:t>
            </a:r>
          </a:p>
          <a:p>
            <a:endParaRPr lang="en-US" sz="2800" dirty="0"/>
          </a:p>
          <a:p>
            <a:r>
              <a:rPr lang="en-US" sz="2800" dirty="0"/>
              <a:t>You have access to the following supplies</a:t>
            </a:r>
          </a:p>
          <a:p>
            <a:endParaRPr lang="en-US" sz="2800" dirty="0"/>
          </a:p>
          <a:p>
            <a:r>
              <a:rPr lang="en-US" sz="2800" dirty="0"/>
              <a:t>If you would like additional supplies, you must justify the need to me</a:t>
            </a:r>
          </a:p>
          <a:p>
            <a:endParaRPr lang="en-US" sz="2800" dirty="0"/>
          </a:p>
          <a:p>
            <a:r>
              <a:rPr lang="en-US" sz="2800" dirty="0"/>
              <a:t>You have 10 minutes</a:t>
            </a:r>
          </a:p>
        </p:txBody>
      </p:sp>
    </p:spTree>
    <p:extLst>
      <p:ext uri="{BB962C8B-B14F-4D97-AF65-F5344CB8AC3E}">
        <p14:creationId xmlns:p14="http://schemas.microsoft.com/office/powerpoint/2010/main" val="3319424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a:solidFill>
                  <a:schemeClr val="accent1">
                    <a:lumMod val="75000"/>
                  </a:schemeClr>
                </a:solidFill>
                <a:latin typeface="Arial" pitchFamily="34" charset="0"/>
                <a:cs typeface="Arial" pitchFamily="34" charset="0"/>
              </a:rPr>
              <a:t>Nature vs. Nurture in Bees</a:t>
            </a:r>
          </a:p>
        </p:txBody>
      </p:sp>
      <p:sp>
        <p:nvSpPr>
          <p:cNvPr id="3" name="Content Placeholder 2"/>
          <p:cNvSpPr>
            <a:spLocks noGrp="1"/>
          </p:cNvSpPr>
          <p:nvPr>
            <p:ph idx="1"/>
          </p:nvPr>
        </p:nvSpPr>
        <p:spPr>
          <a:xfrm>
            <a:off x="457200" y="1143001"/>
            <a:ext cx="11125200" cy="4525963"/>
          </a:xfrm>
        </p:spPr>
        <p:txBody>
          <a:bodyPr>
            <a:normAutofit/>
          </a:bodyPr>
          <a:lstStyle/>
          <a:p>
            <a:r>
              <a:rPr lang="en-US" sz="2800" dirty="0">
                <a:latin typeface="Arial" pitchFamily="34" charset="0"/>
                <a:cs typeface="Arial" pitchFamily="34" charset="0"/>
              </a:rPr>
              <a:t>Gene activation doesn’t explain everything</a:t>
            </a:r>
          </a:p>
          <a:p>
            <a:r>
              <a:rPr lang="en-US" sz="2800" dirty="0">
                <a:solidFill>
                  <a:schemeClr val="accent6">
                    <a:lumMod val="75000"/>
                  </a:schemeClr>
                </a:solidFill>
                <a:latin typeface="Arial" pitchFamily="34" charset="0"/>
                <a:cs typeface="Arial" pitchFamily="34" charset="0"/>
              </a:rPr>
              <a:t>What is responsible for shift in gene expression?</a:t>
            </a:r>
          </a:p>
          <a:p>
            <a:r>
              <a:rPr lang="en-US" sz="2800" dirty="0">
                <a:latin typeface="Arial" pitchFamily="34" charset="0"/>
                <a:cs typeface="Arial" pitchFamily="34" charset="0"/>
              </a:rPr>
              <a:t>Three different environmental factors influence behavior of bees</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378"/>
          <a:stretch/>
        </p:blipFill>
        <p:spPr bwMode="auto">
          <a:xfrm>
            <a:off x="5105400" y="4279232"/>
            <a:ext cx="5538044" cy="2578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09800" y="6320953"/>
            <a:ext cx="2133918" cy="369332"/>
          </a:xfrm>
          <a:prstGeom prst="rect">
            <a:avLst/>
          </a:prstGeom>
          <a:noFill/>
        </p:spPr>
        <p:txBody>
          <a:bodyPr wrap="none" rtlCol="0">
            <a:spAutoFit/>
          </a:bodyPr>
          <a:lstStyle/>
          <a:p>
            <a:r>
              <a:rPr lang="en-US" dirty="0">
                <a:latin typeface="Arial" pitchFamily="34" charset="0"/>
                <a:cs typeface="Arial" pitchFamily="34" charset="0"/>
              </a:rPr>
              <a:t>Sullivan et al. 2000</a:t>
            </a:r>
          </a:p>
        </p:txBody>
      </p:sp>
    </p:spTree>
    <p:extLst>
      <p:ext uri="{BB962C8B-B14F-4D97-AF65-F5344CB8AC3E}">
        <p14:creationId xmlns:p14="http://schemas.microsoft.com/office/powerpoint/2010/main" val="53806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988" y="307771"/>
            <a:ext cx="5181600" cy="838200"/>
          </a:xfrm>
        </p:spPr>
        <p:txBody>
          <a:bodyPr>
            <a:normAutofit fontScale="90000"/>
          </a:bodyPr>
          <a:lstStyle/>
          <a:p>
            <a:r>
              <a:rPr lang="en-US" dirty="0">
                <a:solidFill>
                  <a:schemeClr val="tx1"/>
                </a:solidFill>
                <a:latin typeface="Arial" pitchFamily="34" charset="0"/>
                <a:cs typeface="Arial" pitchFamily="34" charset="0"/>
              </a:rPr>
              <a:t>Local Enhancement</a:t>
            </a:r>
            <a:br>
              <a:rPr lang="en-US" dirty="0">
                <a:solidFill>
                  <a:schemeClr val="tx1"/>
                </a:solidFill>
                <a:latin typeface="Arial" pitchFamily="34" charset="0"/>
                <a:cs typeface="Arial" pitchFamily="34" charset="0"/>
              </a:rPr>
            </a:br>
            <a:r>
              <a:rPr lang="en-US" dirty="0">
                <a:solidFill>
                  <a:schemeClr val="tx1"/>
                </a:solidFill>
                <a:latin typeface="Arial" pitchFamily="34" charset="0"/>
                <a:cs typeface="Arial" pitchFamily="34" charset="0"/>
              </a:rPr>
              <a:t> in Amphibians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3313" y="1207475"/>
            <a:ext cx="3939050" cy="5524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http://www.vernalpool.org/bsw/woodfrog/slides/010-WF-ta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2368" y="1329432"/>
            <a:ext cx="3404241" cy="226784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www.ohio.edu/people/brune/spring-08/marbled_16mar08_2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2644" y="3780733"/>
            <a:ext cx="3959483" cy="26377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7213" y="6459071"/>
            <a:ext cx="3046924" cy="369332"/>
          </a:xfrm>
          <a:prstGeom prst="rect">
            <a:avLst/>
          </a:prstGeom>
          <a:noFill/>
        </p:spPr>
        <p:txBody>
          <a:bodyPr wrap="none" rtlCol="0">
            <a:spAutoFit/>
          </a:bodyPr>
          <a:lstStyle/>
          <a:p>
            <a:r>
              <a:rPr lang="en-US" dirty="0"/>
              <a:t>Chapman et al. 2014. Ethology</a:t>
            </a:r>
            <a:endParaRPr lang="en-GB" dirty="0"/>
          </a:p>
        </p:txBody>
      </p:sp>
      <p:sp>
        <p:nvSpPr>
          <p:cNvPr id="4" name="TextBox 3"/>
          <p:cNvSpPr txBox="1"/>
          <p:nvPr/>
        </p:nvSpPr>
        <p:spPr>
          <a:xfrm>
            <a:off x="7156380" y="159604"/>
            <a:ext cx="3435421" cy="830997"/>
          </a:xfrm>
          <a:prstGeom prst="rect">
            <a:avLst/>
          </a:prstGeom>
          <a:noFill/>
        </p:spPr>
        <p:txBody>
          <a:bodyPr wrap="square" rtlCol="0">
            <a:spAutoFit/>
          </a:bodyPr>
          <a:lstStyle/>
          <a:p>
            <a:pPr algn="ctr"/>
            <a:r>
              <a:rPr lang="en-US" sz="2400" dirty="0">
                <a:solidFill>
                  <a:schemeClr val="accent6">
                    <a:lumMod val="75000"/>
                  </a:schemeClr>
                </a:solidFill>
              </a:rPr>
              <a:t>When are animals likely to do this in nature?</a:t>
            </a:r>
          </a:p>
        </p:txBody>
      </p:sp>
    </p:spTree>
    <p:extLst>
      <p:ext uri="{BB962C8B-B14F-4D97-AF65-F5344CB8AC3E}">
        <p14:creationId xmlns:p14="http://schemas.microsoft.com/office/powerpoint/2010/main" val="208141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274638"/>
            <a:ext cx="4953000" cy="1143000"/>
          </a:xfrm>
        </p:spPr>
        <p:txBody>
          <a:bodyPr>
            <a:normAutofit fontScale="90000"/>
          </a:bodyPr>
          <a:lstStyle/>
          <a:p>
            <a:r>
              <a:rPr lang="en-US" dirty="0">
                <a:solidFill>
                  <a:schemeClr val="accent6">
                    <a:lumMod val="75000"/>
                  </a:schemeClr>
                </a:solidFill>
              </a:rPr>
              <a:t>Do you see a problem with this design?</a:t>
            </a:r>
            <a:endParaRPr lang="en-GB" dirty="0"/>
          </a:p>
        </p:txBody>
      </p:sp>
      <p:sp>
        <p:nvSpPr>
          <p:cNvPr id="4" name="Slide Number Placeholder 3"/>
          <p:cNvSpPr>
            <a:spLocks noGrp="1"/>
          </p:cNvSpPr>
          <p:nvPr>
            <p:ph type="sldNum" sz="quarter" idx="12"/>
          </p:nvPr>
        </p:nvSpPr>
        <p:spPr/>
        <p:txBody>
          <a:bodyPr/>
          <a:lstStyle/>
          <a:p>
            <a:fld id="{CFBDC33E-D110-4A7B-A9C6-E791F973CCCA}" type="slidenum">
              <a:rPr lang="en-US" smtClean="0"/>
              <a:t>51</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626" y="2152416"/>
            <a:ext cx="5895975" cy="4248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214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274638"/>
            <a:ext cx="4953000" cy="1143000"/>
          </a:xfrm>
        </p:spPr>
        <p:txBody>
          <a:bodyPr>
            <a:normAutofit fontScale="90000"/>
          </a:bodyPr>
          <a:lstStyle/>
          <a:p>
            <a:r>
              <a:rPr lang="en-US" dirty="0">
                <a:solidFill>
                  <a:schemeClr val="accent6">
                    <a:lumMod val="75000"/>
                  </a:schemeClr>
                </a:solidFill>
              </a:rPr>
              <a:t>Why the difference between species?</a:t>
            </a:r>
            <a:endParaRPr lang="en-GB" dirty="0"/>
          </a:p>
        </p:txBody>
      </p:sp>
      <p:sp>
        <p:nvSpPr>
          <p:cNvPr id="4" name="Slide Number Placeholder 3"/>
          <p:cNvSpPr>
            <a:spLocks noGrp="1"/>
          </p:cNvSpPr>
          <p:nvPr>
            <p:ph type="sldNum" sz="quarter" idx="12"/>
          </p:nvPr>
        </p:nvSpPr>
        <p:spPr/>
        <p:txBody>
          <a:bodyPr/>
          <a:lstStyle/>
          <a:p>
            <a:fld id="{CFBDC33E-D110-4A7B-A9C6-E791F973CCCA}" type="slidenum">
              <a:rPr lang="en-US" smtClean="0"/>
              <a:t>52</a:t>
            </a:fld>
            <a:endParaRPr lang="en-US"/>
          </a:p>
        </p:txBody>
      </p:sp>
    </p:spTree>
    <p:extLst>
      <p:ext uri="{BB962C8B-B14F-4D97-AF65-F5344CB8AC3E}">
        <p14:creationId xmlns:p14="http://schemas.microsoft.com/office/powerpoint/2010/main" val="16086197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a:t>Stimulus Enhancement</a:t>
            </a:r>
            <a:endParaRPr lang="en-GB" dirty="0"/>
          </a:p>
        </p:txBody>
      </p:sp>
      <p:sp>
        <p:nvSpPr>
          <p:cNvPr id="4" name="Slide Number Placeholder 3"/>
          <p:cNvSpPr>
            <a:spLocks noGrp="1"/>
          </p:cNvSpPr>
          <p:nvPr>
            <p:ph type="sldNum" sz="quarter" idx="12"/>
          </p:nvPr>
        </p:nvSpPr>
        <p:spPr/>
        <p:txBody>
          <a:bodyPr/>
          <a:lstStyle/>
          <a:p>
            <a:fld id="{CFBDC33E-D110-4A7B-A9C6-E791F973CCCA}" type="slidenum">
              <a:rPr lang="en-US" smtClean="0"/>
              <a:t>53</a:t>
            </a:fld>
            <a:endParaRPr lang="en-US"/>
          </a:p>
        </p:txBody>
      </p:sp>
      <p:sp>
        <p:nvSpPr>
          <p:cNvPr id="6" name="TextBox 5"/>
          <p:cNvSpPr txBox="1"/>
          <p:nvPr/>
        </p:nvSpPr>
        <p:spPr>
          <a:xfrm>
            <a:off x="1905001" y="2286000"/>
            <a:ext cx="7467600" cy="3970318"/>
          </a:xfrm>
          <a:prstGeom prst="rect">
            <a:avLst/>
          </a:prstGeom>
          <a:noFill/>
        </p:spPr>
        <p:txBody>
          <a:bodyPr wrap="square" rtlCol="0">
            <a:spAutoFit/>
          </a:bodyPr>
          <a:lstStyle/>
          <a:p>
            <a:r>
              <a:rPr lang="en-US" sz="2800" dirty="0"/>
              <a:t>Design and experiment to test whether octopuses exhibit stimulus enhancement</a:t>
            </a:r>
          </a:p>
          <a:p>
            <a:endParaRPr lang="en-US" sz="2800" dirty="0"/>
          </a:p>
          <a:p>
            <a:r>
              <a:rPr lang="en-US" sz="2800" dirty="0"/>
              <a:t>You have access to the following supplies</a:t>
            </a:r>
          </a:p>
          <a:p>
            <a:endParaRPr lang="en-US" sz="2800" dirty="0"/>
          </a:p>
          <a:p>
            <a:r>
              <a:rPr lang="en-US" sz="2800" dirty="0"/>
              <a:t>If you would like additional supplies, you must justify the need to me</a:t>
            </a:r>
          </a:p>
          <a:p>
            <a:endParaRPr lang="en-US" sz="2800" dirty="0"/>
          </a:p>
          <a:p>
            <a:r>
              <a:rPr lang="en-US" sz="2800" dirty="0"/>
              <a:t>You have 10 minutes</a:t>
            </a:r>
          </a:p>
        </p:txBody>
      </p:sp>
    </p:spTree>
    <p:extLst>
      <p:ext uri="{BB962C8B-B14F-4D97-AF65-F5344CB8AC3E}">
        <p14:creationId xmlns:p14="http://schemas.microsoft.com/office/powerpoint/2010/main" val="34419638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a:t>Stimulus Enhancement</a:t>
            </a:r>
            <a:endParaRPr lang="en-GB" dirty="0"/>
          </a:p>
        </p:txBody>
      </p:sp>
      <p:sp>
        <p:nvSpPr>
          <p:cNvPr id="4" name="Slide Number Placeholder 3"/>
          <p:cNvSpPr>
            <a:spLocks noGrp="1"/>
          </p:cNvSpPr>
          <p:nvPr>
            <p:ph type="sldNum" sz="quarter" idx="12"/>
          </p:nvPr>
        </p:nvSpPr>
        <p:spPr/>
        <p:txBody>
          <a:bodyPr/>
          <a:lstStyle/>
          <a:p>
            <a:fld id="{CFBDC33E-D110-4A7B-A9C6-E791F973CCCA}" type="slidenum">
              <a:rPr lang="en-US" smtClean="0"/>
              <a:t>54</a:t>
            </a:fld>
            <a:endParaRPr lang="en-US"/>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49692"/>
          <a:stretch/>
        </p:blipFill>
        <p:spPr bwMode="auto">
          <a:xfrm>
            <a:off x="-228600" y="1143000"/>
            <a:ext cx="7162800" cy="5289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http://i.dailymail.co.uk/i/pix/2013/03/08/article-2290154-1884A9ED000005DC-932_634x4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859109"/>
            <a:ext cx="5011911" cy="32174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5A0B002-7181-4DCB-968A-46D00672DA03}"/>
              </a:ext>
            </a:extLst>
          </p:cNvPr>
          <p:cNvSpPr txBox="1"/>
          <p:nvPr/>
        </p:nvSpPr>
        <p:spPr>
          <a:xfrm>
            <a:off x="7626122" y="1524001"/>
            <a:ext cx="2203679" cy="954107"/>
          </a:xfrm>
          <a:prstGeom prst="rect">
            <a:avLst/>
          </a:prstGeom>
          <a:noFill/>
        </p:spPr>
        <p:txBody>
          <a:bodyPr wrap="square" rtlCol="0">
            <a:spAutoFit/>
          </a:bodyPr>
          <a:lstStyle/>
          <a:p>
            <a:r>
              <a:rPr lang="en-US" sz="2800" dirty="0">
                <a:solidFill>
                  <a:schemeClr val="accent6">
                    <a:lumMod val="75000"/>
                  </a:schemeClr>
                </a:solidFill>
              </a:rPr>
              <a:t>Does it have to be visual?</a:t>
            </a:r>
          </a:p>
        </p:txBody>
      </p:sp>
      <p:sp>
        <p:nvSpPr>
          <p:cNvPr id="5" name="Oval 4">
            <a:extLst>
              <a:ext uri="{FF2B5EF4-FFF2-40B4-BE49-F238E27FC236}">
                <a16:creationId xmlns:a16="http://schemas.microsoft.com/office/drawing/2014/main" id="{F8B4AEB2-A4E3-4667-9CFD-A64EB294EB89}"/>
              </a:ext>
            </a:extLst>
          </p:cNvPr>
          <p:cNvSpPr/>
          <p:nvPr/>
        </p:nvSpPr>
        <p:spPr>
          <a:xfrm>
            <a:off x="3415553" y="55626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012256C-8537-4293-BFB0-57520905A154}"/>
              </a:ext>
            </a:extLst>
          </p:cNvPr>
          <p:cNvSpPr/>
          <p:nvPr/>
        </p:nvSpPr>
        <p:spPr>
          <a:xfrm>
            <a:off x="5053853" y="5562600"/>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425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3200" y="838200"/>
            <a:ext cx="3962400" cy="838200"/>
          </a:xfrm>
        </p:spPr>
        <p:txBody>
          <a:bodyPr>
            <a:normAutofit fontScale="90000"/>
          </a:bodyPr>
          <a:lstStyle/>
          <a:p>
            <a:r>
              <a:rPr lang="en-US" dirty="0">
                <a:solidFill>
                  <a:schemeClr val="tx1"/>
                </a:solidFill>
                <a:latin typeface="Arial" pitchFamily="34" charset="0"/>
                <a:cs typeface="Arial" pitchFamily="34" charset="0"/>
              </a:rPr>
              <a:t>Social Facilitation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60" y="46777"/>
            <a:ext cx="4684059" cy="6811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t="22135"/>
          <a:stretch/>
        </p:blipFill>
        <p:spPr bwMode="auto">
          <a:xfrm>
            <a:off x="4364586" y="2819400"/>
            <a:ext cx="7674555" cy="3928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5462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84909"/>
            <a:ext cx="10058400" cy="6688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58289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163" y="166929"/>
            <a:ext cx="11049000" cy="868362"/>
          </a:xfrm>
        </p:spPr>
        <p:txBody>
          <a:bodyPr>
            <a:normAutofit/>
          </a:bodyPr>
          <a:lstStyle/>
          <a:p>
            <a:r>
              <a:rPr lang="en-US" dirty="0">
                <a:solidFill>
                  <a:schemeClr val="tx1"/>
                </a:solidFill>
                <a:latin typeface="Arial" pitchFamily="34" charset="0"/>
                <a:cs typeface="Arial" pitchFamily="34" charset="0"/>
              </a:rPr>
              <a:t>Let's think about the evolution of learning</a:t>
            </a:r>
            <a:endParaRPr lang="en-US" i="1" dirty="0">
              <a:solidFill>
                <a:schemeClr val="tx1"/>
              </a:solidFill>
              <a:latin typeface="Arial" pitchFamily="34" charset="0"/>
              <a:cs typeface="Arial" pitchFamily="34" charset="0"/>
            </a:endParaRPr>
          </a:p>
        </p:txBody>
      </p:sp>
      <p:pic>
        <p:nvPicPr>
          <p:cNvPr id="3272" name="Picture 2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2686206"/>
            <a:ext cx="5562600" cy="4171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85800" y="1183341"/>
            <a:ext cx="5307863" cy="1323439"/>
          </a:xfrm>
          <a:prstGeom prst="rect">
            <a:avLst/>
          </a:prstGeom>
          <a:noFill/>
        </p:spPr>
        <p:txBody>
          <a:bodyPr wrap="none" rtlCol="0">
            <a:spAutoFit/>
          </a:bodyPr>
          <a:lstStyle/>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Two scenarios:</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Innate response to a predator</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Learned response to a predator</a:t>
            </a:r>
            <a:endParaRPr lang="en-GB" sz="2400" dirty="0">
              <a:latin typeface="Arial" panose="020B0604020202020204" pitchFamily="34" charset="0"/>
              <a:cs typeface="Arial" panose="020B0604020202020204" pitchFamily="34" charset="0"/>
            </a:endParaRPr>
          </a:p>
        </p:txBody>
      </p:sp>
      <p:sp>
        <p:nvSpPr>
          <p:cNvPr id="4" name="TextBox 3"/>
          <p:cNvSpPr txBox="1"/>
          <p:nvPr/>
        </p:nvSpPr>
        <p:spPr>
          <a:xfrm>
            <a:off x="6934200" y="2502298"/>
            <a:ext cx="4876800" cy="3539430"/>
          </a:xfrm>
          <a:prstGeom prst="rect">
            <a:avLst/>
          </a:prstGeom>
          <a:noFill/>
        </p:spPr>
        <p:txBody>
          <a:bodyPr wrap="square" rtlCol="0">
            <a:spAutoFit/>
          </a:bodyPr>
          <a:lstStyle/>
          <a:p>
            <a:r>
              <a:rPr lang="en-US" sz="3200" dirty="0">
                <a:solidFill>
                  <a:schemeClr val="accent6">
                    <a:lumMod val="75000"/>
                  </a:schemeClr>
                </a:solidFill>
              </a:rPr>
              <a:t>What are pros and cons with each mechanism?</a:t>
            </a:r>
          </a:p>
          <a:p>
            <a:pPr marL="285750" indent="-285750">
              <a:buFont typeface="Arial" panose="020B0604020202020204" pitchFamily="34" charset="0"/>
              <a:buChar char="•"/>
            </a:pPr>
            <a:endParaRPr lang="en-US" sz="3200" dirty="0">
              <a:solidFill>
                <a:schemeClr val="accent6">
                  <a:lumMod val="75000"/>
                </a:schemeClr>
              </a:solidFill>
            </a:endParaRPr>
          </a:p>
          <a:p>
            <a:r>
              <a:rPr lang="en-US" sz="3200" dirty="0">
                <a:solidFill>
                  <a:schemeClr val="accent6">
                    <a:lumMod val="75000"/>
                  </a:schemeClr>
                </a:solidFill>
              </a:rPr>
              <a:t>Is there a context when learning is more important than innate responses (or vice versa)?</a:t>
            </a:r>
            <a:endParaRPr lang="en-GB" sz="3200" dirty="0">
              <a:solidFill>
                <a:schemeClr val="accent6">
                  <a:lumMod val="75000"/>
                </a:schemeClr>
              </a:solidFill>
            </a:endParaRPr>
          </a:p>
        </p:txBody>
      </p:sp>
    </p:spTree>
    <p:extLst>
      <p:ext uri="{BB962C8B-B14F-4D97-AF65-F5344CB8AC3E}">
        <p14:creationId xmlns:p14="http://schemas.microsoft.com/office/powerpoint/2010/main" val="341214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6159" t="20554" r="6950" b="23210"/>
          <a:stretch/>
        </p:blipFill>
        <p:spPr bwMode="auto">
          <a:xfrm>
            <a:off x="1760800" y="4944688"/>
            <a:ext cx="2514600" cy="1627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209800" y="228600"/>
            <a:ext cx="7772400" cy="1219200"/>
          </a:xfrm>
        </p:spPr>
        <p:txBody>
          <a:bodyPr>
            <a:normAutofit fontScale="90000"/>
          </a:bodyPr>
          <a:lstStyle/>
          <a:p>
            <a:r>
              <a:rPr lang="en-US" dirty="0">
                <a:solidFill>
                  <a:schemeClr val="accent6">
                    <a:lumMod val="75000"/>
                  </a:schemeClr>
                </a:solidFill>
                <a:latin typeface="Arial" pitchFamily="34" charset="0"/>
                <a:cs typeface="Arial" pitchFamily="34" charset="0"/>
              </a:rPr>
              <a:t>Does the basis for learning have a genetic component?</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2846" y="4495801"/>
            <a:ext cx="1445150" cy="514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p:nvPr/>
        </p:nvCxnSpPr>
        <p:spPr>
          <a:xfrm>
            <a:off x="2895600" y="3301855"/>
            <a:ext cx="1" cy="162390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947" y="1828800"/>
            <a:ext cx="1895475" cy="1473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7" name="Straight Arrow Connector 26"/>
          <p:cNvCxnSpPr/>
          <p:nvPr/>
        </p:nvCxnSpPr>
        <p:spPr>
          <a:xfrm>
            <a:off x="6098069" y="3962400"/>
            <a:ext cx="0" cy="9822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5109342" y="3402621"/>
            <a:ext cx="1846812" cy="488767"/>
            <a:chOff x="3585342" y="3636407"/>
            <a:chExt cx="1846812" cy="488767"/>
          </a:xfrm>
        </p:grpSpPr>
        <p:pic>
          <p:nvPicPr>
            <p:cNvPr id="2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61542" y="3657600"/>
              <a:ext cx="1313412" cy="467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974954" y="3636407"/>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30"/>
            <p:cNvSpPr/>
            <p:nvPr/>
          </p:nvSpPr>
          <p:spPr>
            <a:xfrm>
              <a:off x="3585342" y="3657600"/>
              <a:ext cx="1846812" cy="467574"/>
            </a:xfrm>
            <a:prstGeom prst="rect">
              <a:avLst/>
            </a:prstGeom>
            <a:noFill/>
            <a:ln w="38100">
              <a:solidFill>
                <a:srgbClr val="2E82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5011" y="1828799"/>
            <a:ext cx="1895475" cy="1473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4" name="Straight Arrow Connector 33"/>
          <p:cNvCxnSpPr>
            <a:stCxn id="35" idx="2"/>
          </p:cNvCxnSpPr>
          <p:nvPr/>
        </p:nvCxnSpPr>
        <p:spPr>
          <a:xfrm>
            <a:off x="8786352" y="3301856"/>
            <a:ext cx="0" cy="164283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3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8615" y="1828801"/>
            <a:ext cx="1895475" cy="1473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6159" t="20554" r="6950" b="23210"/>
          <a:stretch/>
        </p:blipFill>
        <p:spPr bwMode="auto">
          <a:xfrm>
            <a:off x="4719407" y="4944689"/>
            <a:ext cx="2514600" cy="1627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0000"/>
          <a:stretch/>
        </p:blipFill>
        <p:spPr bwMode="auto">
          <a:xfrm>
            <a:off x="5425991" y="5851642"/>
            <a:ext cx="771290" cy="54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6159" t="20554" r="6950" b="23210"/>
          <a:stretch/>
        </p:blipFill>
        <p:spPr bwMode="auto">
          <a:xfrm>
            <a:off x="7620000" y="4925762"/>
            <a:ext cx="2514600" cy="1627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1514" y="4398732"/>
            <a:ext cx="1445150" cy="514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356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par>
                                <p:cTn id="32" presetID="10" presetClass="entr" presetSubtype="0" fill="hold"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par>
                                <p:cTn id="40" presetID="10" presetClass="entr" presetSubtype="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par>
                                <p:cTn id="48" presetID="10" presetClass="entr" presetSubtype="0" fill="hold"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792162"/>
          </a:xfrm>
        </p:spPr>
        <p:txBody>
          <a:bodyPr/>
          <a:lstStyle/>
          <a:p>
            <a:r>
              <a:rPr lang="en-US" dirty="0">
                <a:latin typeface="Arial" pitchFamily="34" charset="0"/>
                <a:cs typeface="Arial" pitchFamily="34" charset="0"/>
              </a:rPr>
              <a:t>Gene-Environment Interactions</a:t>
            </a:r>
          </a:p>
        </p:txBody>
      </p:sp>
      <p:pic>
        <p:nvPicPr>
          <p:cNvPr id="1026" name="Picture 2" descr="http://labs.psychology.illinois.edu/EBLab/genome%20crook.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143000"/>
            <a:ext cx="7379329" cy="54754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133600"/>
            <a:ext cx="3429000" cy="2246769"/>
          </a:xfrm>
          <a:prstGeom prst="rect">
            <a:avLst/>
          </a:prstGeom>
          <a:noFill/>
        </p:spPr>
        <p:txBody>
          <a:bodyPr wrap="square" rtlCol="0">
            <a:spAutoFit/>
          </a:bodyPr>
          <a:lstStyle/>
          <a:p>
            <a:r>
              <a:rPr lang="en-US" sz="2800" dirty="0">
                <a:latin typeface="Arial" pitchFamily="34" charset="0"/>
                <a:cs typeface="Arial" pitchFamily="34" charset="0"/>
              </a:rPr>
              <a:t>To be influenced by natural selection, variation in behavior must have a genetic component</a:t>
            </a:r>
          </a:p>
        </p:txBody>
      </p:sp>
    </p:spTree>
    <p:extLst>
      <p:ext uri="{BB962C8B-B14F-4D97-AF65-F5344CB8AC3E}">
        <p14:creationId xmlns:p14="http://schemas.microsoft.com/office/powerpoint/2010/main" val="4023937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990600"/>
          </a:xfrm>
        </p:spPr>
        <p:txBody>
          <a:bodyPr/>
          <a:lstStyle/>
          <a:p>
            <a:r>
              <a:rPr lang="en-US" dirty="0">
                <a:solidFill>
                  <a:schemeClr val="accent6">
                    <a:lumMod val="75000"/>
                  </a:schemeClr>
                </a:solidFill>
                <a:latin typeface="Arial" pitchFamily="34" charset="0"/>
                <a:cs typeface="Arial" pitchFamily="34" charset="0"/>
              </a:rPr>
              <a:t>Which is it, nature or nurture?</a:t>
            </a:r>
          </a:p>
        </p:txBody>
      </p:sp>
      <p:pic>
        <p:nvPicPr>
          <p:cNvPr id="5" name="Picture 2" descr="http://www.alexanderwild.com/Insects/Honey-Bees/i-TFSkdd3/1/L/apis24-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flipH="1">
            <a:off x="1524000" y="1515858"/>
            <a:ext cx="9144000" cy="5342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6862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447800"/>
            <a:ext cx="35560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1663700"/>
            <a:ext cx="33528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2895600" y="2667000"/>
            <a:ext cx="914400" cy="838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382000" y="2400300"/>
            <a:ext cx="914400" cy="838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4419600" y="2819400"/>
            <a:ext cx="3352800" cy="0"/>
          </a:xfrm>
          <a:prstGeom prst="straightConnector1">
            <a:avLst/>
          </a:prstGeom>
          <a:ln w="571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p:nvSpPr>
        <p:spPr>
          <a:xfrm>
            <a:off x="1875883" y="76200"/>
            <a:ext cx="8636000" cy="1295400"/>
          </a:xfrm>
          <a:prstGeom prst="rect">
            <a:avLst/>
          </a:prstGeom>
        </p:spPr>
        <p:txBody>
          <a:bodyPr bIns="91440" anchor="b" anchorCtr="0">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sz="3600" b="1" dirty="0">
                <a:solidFill>
                  <a:schemeClr val="accent1">
                    <a:lumMod val="75000"/>
                  </a:schemeClr>
                </a:solidFill>
                <a:latin typeface="Arial" pitchFamily="34" charset="0"/>
                <a:cs typeface="Arial" pitchFamily="34" charset="0"/>
              </a:rPr>
              <a:t>Determining what is        Environmental vs. Genetic</a:t>
            </a:r>
          </a:p>
        </p:txBody>
      </p:sp>
    </p:spTree>
    <p:extLst>
      <p:ext uri="{BB962C8B-B14F-4D97-AF65-F5344CB8AC3E}">
        <p14:creationId xmlns:p14="http://schemas.microsoft.com/office/powerpoint/2010/main" val="271073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52400"/>
            <a:ext cx="7772400" cy="762000"/>
          </a:xfrm>
        </p:spPr>
        <p:txBody>
          <a:bodyPr/>
          <a:lstStyle/>
          <a:p>
            <a:r>
              <a:rPr lang="en-US" dirty="0">
                <a:solidFill>
                  <a:schemeClr val="tx1"/>
                </a:solidFill>
                <a:latin typeface="Arial" pitchFamily="34" charset="0"/>
                <a:cs typeface="Arial" pitchFamily="34" charset="0"/>
              </a:rPr>
              <a:t>Human Twins Reared Apart</a:t>
            </a:r>
          </a:p>
        </p:txBody>
      </p:sp>
      <p:sp>
        <p:nvSpPr>
          <p:cNvPr id="4" name="Content Placeholder 3"/>
          <p:cNvSpPr>
            <a:spLocks noGrp="1"/>
          </p:cNvSpPr>
          <p:nvPr>
            <p:ph idx="1"/>
          </p:nvPr>
        </p:nvSpPr>
        <p:spPr>
          <a:xfrm>
            <a:off x="6369316" y="2518612"/>
            <a:ext cx="3810000" cy="453189"/>
          </a:xfrm>
        </p:spPr>
        <p:txBody>
          <a:bodyPr>
            <a:normAutofit fontScale="62500" lnSpcReduction="20000"/>
          </a:bodyPr>
          <a:lstStyle/>
          <a:p>
            <a:pPr marL="0" indent="0">
              <a:buNone/>
            </a:pPr>
            <a:r>
              <a:rPr lang="en-US" b="1" dirty="0">
                <a:solidFill>
                  <a:srgbClr val="C00000"/>
                </a:solidFill>
                <a:latin typeface="Arial" pitchFamily="34" charset="0"/>
                <a:cs typeface="Arial" pitchFamily="34" charset="0"/>
              </a:rPr>
              <a:t>Gerald Levy &amp; Mark Newman</a:t>
            </a:r>
          </a:p>
        </p:txBody>
      </p:sp>
      <p:sp>
        <p:nvSpPr>
          <p:cNvPr id="6" name="Content Placeholder 3"/>
          <p:cNvSpPr txBox="1">
            <a:spLocks/>
          </p:cNvSpPr>
          <p:nvPr/>
        </p:nvSpPr>
        <p:spPr>
          <a:xfrm>
            <a:off x="1801269" y="1295400"/>
            <a:ext cx="3886200" cy="19050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r>
              <a:rPr lang="en-US" dirty="0">
                <a:latin typeface="Arial" pitchFamily="34" charset="0"/>
                <a:cs typeface="Arial" pitchFamily="34" charset="0"/>
              </a:rPr>
              <a:t>Separated after 5 days</a:t>
            </a:r>
          </a:p>
          <a:p>
            <a:r>
              <a:rPr lang="en-US" dirty="0">
                <a:latin typeface="Arial" pitchFamily="34" charset="0"/>
                <a:cs typeface="Arial" pitchFamily="34" charset="0"/>
              </a:rPr>
              <a:t>Raised in middle-class Jewish homes</a:t>
            </a:r>
          </a:p>
          <a:p>
            <a:r>
              <a:rPr lang="en-US" dirty="0">
                <a:latin typeface="Arial" pitchFamily="34" charset="0"/>
                <a:cs typeface="Arial" pitchFamily="34" charset="0"/>
              </a:rPr>
              <a:t>Reconnected at 32</a:t>
            </a:r>
          </a:p>
        </p:txBody>
      </p:sp>
      <p:pic>
        <p:nvPicPr>
          <p:cNvPr id="9" name="Picture 2" descr="http://bertfox.pvsd.ca/Psych20/M1/ethological_theory_files/image006.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2926" y="2971800"/>
            <a:ext cx="4542783" cy="378142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tatic2.wikia.nocookie.net/__cb20111030011802/unsolvedmysteries/images/d/dd/Mark_newman_and_gerald_lev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7538" y="3736973"/>
            <a:ext cx="4093662" cy="2873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6848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76200"/>
            <a:ext cx="7772400" cy="762000"/>
          </a:xfrm>
        </p:spPr>
        <p:txBody>
          <a:bodyPr/>
          <a:lstStyle/>
          <a:p>
            <a:r>
              <a:rPr lang="en-US" dirty="0">
                <a:solidFill>
                  <a:schemeClr val="tx1"/>
                </a:solidFill>
                <a:latin typeface="Arial" pitchFamily="34" charset="0"/>
                <a:cs typeface="Arial" pitchFamily="34" charset="0"/>
              </a:rPr>
              <a:t>Human Twins Reared Apart</a:t>
            </a:r>
          </a:p>
        </p:txBody>
      </p:sp>
      <p:sp>
        <p:nvSpPr>
          <p:cNvPr id="3" name="Slide Number Placeholder 2"/>
          <p:cNvSpPr>
            <a:spLocks noGrp="1"/>
          </p:cNvSpPr>
          <p:nvPr>
            <p:ph type="sldNum" sz="quarter" idx="12"/>
          </p:nvPr>
        </p:nvSpPr>
        <p:spPr/>
        <p:txBody>
          <a:bodyPr/>
          <a:lstStyle/>
          <a:p>
            <a:fld id="{CFBDC33E-D110-4A7B-A9C6-E791F973CCCA}" type="slidenum">
              <a:rPr lang="en-US" smtClean="0"/>
              <a:t>62</a:t>
            </a:fld>
            <a:endParaRPr lang="en-US"/>
          </a:p>
        </p:txBody>
      </p:sp>
      <p:sp>
        <p:nvSpPr>
          <p:cNvPr id="6" name="Content Placeholder 3"/>
          <p:cNvSpPr txBox="1">
            <a:spLocks/>
          </p:cNvSpPr>
          <p:nvPr/>
        </p:nvSpPr>
        <p:spPr>
          <a:xfrm>
            <a:off x="1905000" y="1143000"/>
            <a:ext cx="4800600" cy="45720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r>
              <a:rPr lang="en-US" dirty="0">
                <a:latin typeface="Arial" pitchFamily="34" charset="0"/>
                <a:cs typeface="Arial" pitchFamily="34" charset="0"/>
              </a:rPr>
              <a:t>Separated 4 weeks after birth</a:t>
            </a:r>
          </a:p>
          <a:p>
            <a:r>
              <a:rPr lang="en-US" dirty="0">
                <a:latin typeface="Arial" pitchFamily="34" charset="0"/>
                <a:cs typeface="Arial" pitchFamily="34" charset="0"/>
              </a:rPr>
              <a:t>Reunited at 39</a:t>
            </a:r>
          </a:p>
        </p:txBody>
      </p:sp>
      <p:pic>
        <p:nvPicPr>
          <p:cNvPr id="5124" name="Picture 4" descr="http://listverse.files.wordpress.com/2007/11/mm-ring.jp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0628" y="2743200"/>
            <a:ext cx="5377372" cy="4108862"/>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3"/>
          <p:cNvSpPr txBox="1">
            <a:spLocks/>
          </p:cNvSpPr>
          <p:nvPr/>
        </p:nvSpPr>
        <p:spPr>
          <a:xfrm>
            <a:off x="6172200" y="2290012"/>
            <a:ext cx="3810000" cy="453189"/>
          </a:xfrm>
          <a:prstGeom prst="rect">
            <a:avLst/>
          </a:prstGeom>
        </p:spPr>
        <p:txBody>
          <a:bodyPr vert="horz">
            <a:normAutofit fontScale="85000" lnSpcReduction="100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lgn="ctr">
              <a:buNone/>
            </a:pPr>
            <a:r>
              <a:rPr lang="en-US" b="1" dirty="0">
                <a:solidFill>
                  <a:srgbClr val="C00000"/>
                </a:solidFill>
                <a:latin typeface="Arial" pitchFamily="34" charset="0"/>
                <a:cs typeface="Arial" pitchFamily="34" charset="0"/>
              </a:rPr>
              <a:t>Jim Springer &amp; Jim Lewis</a:t>
            </a:r>
          </a:p>
        </p:txBody>
      </p:sp>
    </p:spTree>
    <p:extLst>
      <p:ext uri="{BB962C8B-B14F-4D97-AF65-F5344CB8AC3E}">
        <p14:creationId xmlns:p14="http://schemas.microsoft.com/office/powerpoint/2010/main" val="18600196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4038600" cy="762000"/>
          </a:xfrm>
        </p:spPr>
        <p:txBody>
          <a:bodyPr>
            <a:noAutofit/>
          </a:bodyPr>
          <a:lstStyle/>
          <a:p>
            <a:r>
              <a:rPr lang="en-US" sz="4800" dirty="0">
                <a:latin typeface="Arial" pitchFamily="34" charset="0"/>
                <a:cs typeface="Arial" pitchFamily="34" charset="0"/>
              </a:rPr>
              <a:t>Guppies</a:t>
            </a:r>
          </a:p>
        </p:txBody>
      </p:sp>
      <p:pic>
        <p:nvPicPr>
          <p:cNvPr id="6146" name="Picture 2" descr="http://images.nationmaster.com/images/motw/americas/trinidad_and_tobago.gif"/>
          <p:cNvPicPr>
            <a:picLocks noChangeAspect="1" noChangeArrowheads="1"/>
          </p:cNvPicPr>
          <p:nvPr/>
        </p:nvPicPr>
        <p:blipFill rotWithShape="1">
          <a:blip r:embed="rId2">
            <a:extLst>
              <a:ext uri="{28A0092B-C50C-407E-A947-70E740481C1C}">
                <a14:useLocalDpi xmlns:a14="http://schemas.microsoft.com/office/drawing/2010/main" val="0"/>
              </a:ext>
            </a:extLst>
          </a:blip>
          <a:srcRect l="10933" t="33811" r="30156" b="13735"/>
          <a:stretch/>
        </p:blipFill>
        <p:spPr bwMode="auto">
          <a:xfrm>
            <a:off x="5715000" y="1905001"/>
            <a:ext cx="4724400" cy="481135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traveladventures.org/continents/southamerica/images/pariabay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765300"/>
            <a:ext cx="3733800" cy="4978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feederguppies.com/wgup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
            <a:ext cx="4555958" cy="18266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64594" y="5174040"/>
            <a:ext cx="2286000" cy="1569660"/>
          </a:xfrm>
          <a:prstGeom prst="rect">
            <a:avLst/>
          </a:prstGeom>
          <a:solidFill>
            <a:schemeClr val="bg1"/>
          </a:solidFill>
        </p:spPr>
        <p:txBody>
          <a:bodyPr wrap="square" rtlCol="0">
            <a:spAutoFit/>
          </a:bodyPr>
          <a:lstStyle/>
          <a:p>
            <a:r>
              <a:rPr lang="en-US" sz="3200" dirty="0">
                <a:solidFill>
                  <a:schemeClr val="accent6">
                    <a:lumMod val="75000"/>
                  </a:schemeClr>
                </a:solidFill>
              </a:rPr>
              <a:t>How do you think each will behave?</a:t>
            </a:r>
          </a:p>
        </p:txBody>
      </p:sp>
    </p:spTree>
    <p:extLst>
      <p:ext uri="{BB962C8B-B14F-4D97-AF65-F5344CB8AC3E}">
        <p14:creationId xmlns:p14="http://schemas.microsoft.com/office/powerpoint/2010/main" val="341850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latin typeface="Arial" pitchFamily="34" charset="0"/>
                <a:cs typeface="Arial" pitchFamily="34" charset="0"/>
              </a:rPr>
              <a:t>Guppy Results</a:t>
            </a:r>
          </a:p>
        </p:txBody>
      </p:sp>
      <p:pic>
        <p:nvPicPr>
          <p:cNvPr id="2050" name="Picture 2" descr="http://i7.photobucket.com/albums/y297/160685/Picture3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2505" y="3733801"/>
            <a:ext cx="3872703" cy="290738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tfhmagazine.com/assets/014/27166_400w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371600"/>
            <a:ext cx="4572000" cy="3002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3194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186"/>
          <a:stretch/>
        </p:blipFill>
        <p:spPr bwMode="auto">
          <a:xfrm>
            <a:off x="1905000" y="1149444"/>
            <a:ext cx="4533452" cy="3196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209800" y="304800"/>
            <a:ext cx="7772400" cy="762000"/>
          </a:xfrm>
        </p:spPr>
        <p:txBody>
          <a:bodyPr/>
          <a:lstStyle/>
          <a:p>
            <a:r>
              <a:rPr lang="en-US" dirty="0">
                <a:solidFill>
                  <a:schemeClr val="tx1"/>
                </a:solidFill>
                <a:latin typeface="Arial" pitchFamily="34" charset="0"/>
                <a:cs typeface="Arial" pitchFamily="34" charset="0"/>
              </a:rPr>
              <a:t>Garter Snake Prey Preference</a:t>
            </a:r>
          </a:p>
        </p:txBody>
      </p:sp>
      <p:pic>
        <p:nvPicPr>
          <p:cNvPr id="7170" name="Picture 2" descr="http://profile.ak.fbcdn.net/hprofile-ak-snc4/187081_100002414809142_5899833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7296" y="4114801"/>
            <a:ext cx="3630704" cy="274320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319" b="10879"/>
          <a:stretch/>
        </p:blipFill>
        <p:spPr bwMode="auto">
          <a:xfrm>
            <a:off x="1524000" y="4676882"/>
            <a:ext cx="3505200" cy="2181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208630" y="5093464"/>
            <a:ext cx="1828800" cy="923330"/>
          </a:xfrm>
          <a:prstGeom prst="rect">
            <a:avLst/>
          </a:prstGeom>
        </p:spPr>
        <p:txBody>
          <a:bodyPr wrap="square">
            <a:spAutoFit/>
          </a:bodyPr>
          <a:lstStyle/>
          <a:p>
            <a:r>
              <a:rPr lang="en-US" dirty="0">
                <a:hlinkClick r:id="rId5"/>
              </a:rPr>
              <a:t>http://www.youtube.com/watch?v=JbKXNjbgvqc</a:t>
            </a:r>
            <a:r>
              <a:rPr lang="en-US" dirty="0"/>
              <a:t> </a:t>
            </a:r>
          </a:p>
        </p:txBody>
      </p:sp>
      <p:pic>
        <p:nvPicPr>
          <p:cNvPr id="4" name="Picture 3"/>
          <p:cNvPicPr>
            <a:picLocks noChangeAspect="1"/>
          </p:cNvPicPr>
          <p:nvPr/>
        </p:nvPicPr>
        <p:blipFill rotWithShape="1">
          <a:blip r:embed="rId6"/>
          <a:srcRect t="27511"/>
          <a:stretch/>
        </p:blipFill>
        <p:spPr>
          <a:xfrm>
            <a:off x="6858001" y="1127240"/>
            <a:ext cx="3641501" cy="2859094"/>
          </a:xfrm>
          <a:prstGeom prst="rect">
            <a:avLst/>
          </a:prstGeom>
        </p:spPr>
      </p:pic>
    </p:spTree>
    <p:extLst>
      <p:ext uri="{BB962C8B-B14F-4D97-AF65-F5344CB8AC3E}">
        <p14:creationId xmlns:p14="http://schemas.microsoft.com/office/powerpoint/2010/main" val="27330600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lstStyle/>
          <a:p>
            <a:r>
              <a:rPr lang="en-US" dirty="0"/>
              <a:t>Garter Snake Results</a:t>
            </a:r>
          </a:p>
        </p:txBody>
      </p:sp>
      <p:sp>
        <p:nvSpPr>
          <p:cNvPr id="5" name="Content Placeholder 3"/>
          <p:cNvSpPr>
            <a:spLocks noGrp="1"/>
          </p:cNvSpPr>
          <p:nvPr>
            <p:ph idx="1"/>
          </p:nvPr>
        </p:nvSpPr>
        <p:spPr>
          <a:xfrm>
            <a:off x="1676401" y="1524001"/>
            <a:ext cx="2255471" cy="5097749"/>
          </a:xfrm>
        </p:spPr>
        <p:txBody>
          <a:bodyPr>
            <a:normAutofit/>
          </a:bodyPr>
          <a:lstStyle/>
          <a:p>
            <a:r>
              <a:rPr lang="en-US" sz="2400" dirty="0">
                <a:latin typeface="Arial" pitchFamily="34" charset="0"/>
                <a:cs typeface="Arial" pitchFamily="34" charset="0"/>
              </a:rPr>
              <a:t>Brought females into lab</a:t>
            </a:r>
          </a:p>
          <a:p>
            <a:endParaRPr lang="en-US" sz="2400" dirty="0">
              <a:latin typeface="Arial" pitchFamily="34" charset="0"/>
              <a:cs typeface="Arial" pitchFamily="34" charset="0"/>
            </a:endParaRPr>
          </a:p>
          <a:p>
            <a:r>
              <a:rPr lang="en-US" sz="2400" dirty="0">
                <a:latin typeface="Arial" pitchFamily="34" charset="0"/>
                <a:cs typeface="Arial" pitchFamily="34" charset="0"/>
              </a:rPr>
              <a:t>Babies not fed until testing</a:t>
            </a:r>
          </a:p>
          <a:p>
            <a:endParaRPr lang="en-US" sz="2400" dirty="0">
              <a:latin typeface="Arial" pitchFamily="34" charset="0"/>
              <a:cs typeface="Arial"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1871" y="1600201"/>
            <a:ext cx="6712066" cy="5253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52527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itchFamily="34" charset="0"/>
                <a:cs typeface="Arial" pitchFamily="34" charset="0"/>
              </a:rPr>
              <a:t>Quantitative Genetics</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0431334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pitchFamily="34" charset="0"/>
                <a:cs typeface="Arial" pitchFamily="34" charset="0"/>
              </a:rPr>
              <a:t>Example of Quantitative Genetics</a:t>
            </a:r>
          </a:p>
        </p:txBody>
      </p:sp>
      <p:sp>
        <p:nvSpPr>
          <p:cNvPr id="3" name="Content Placeholder 2"/>
          <p:cNvSpPr>
            <a:spLocks noGrp="1"/>
          </p:cNvSpPr>
          <p:nvPr>
            <p:ph idx="1"/>
          </p:nvPr>
        </p:nvSpPr>
        <p:spPr>
          <a:xfrm>
            <a:off x="1981201" y="2865438"/>
            <a:ext cx="3581399" cy="4525963"/>
          </a:xfrm>
        </p:spPr>
        <p:txBody>
          <a:bodyPr>
            <a:normAutofit/>
          </a:bodyPr>
          <a:lstStyle/>
          <a:p>
            <a:r>
              <a:rPr lang="en-US" sz="2000" dirty="0">
                <a:latin typeface="Arial" pitchFamily="34" charset="0"/>
                <a:cs typeface="Arial" pitchFamily="34" charset="0"/>
              </a:rPr>
              <a:t>Mothers that mated many times have daughters that mate many times</a:t>
            </a:r>
          </a:p>
          <a:p>
            <a:pPr marL="457200" lvl="1" indent="0">
              <a:buNone/>
            </a:pPr>
            <a:endParaRPr lang="en-US" sz="1800" dirty="0">
              <a:latin typeface="Arial" pitchFamily="34" charset="0"/>
              <a:cs typeface="Arial" pitchFamily="34" charset="0"/>
            </a:endParaRPr>
          </a:p>
          <a:p>
            <a:pPr marL="457200" lvl="1" indent="0">
              <a:buNone/>
            </a:pPr>
            <a:r>
              <a:rPr lang="en-US" sz="1800" dirty="0">
                <a:latin typeface="Arial" pitchFamily="34" charset="0"/>
                <a:cs typeface="Arial" pitchFamily="34" charset="0"/>
              </a:rPr>
              <a:t>Slope 0.345</a:t>
            </a:r>
          </a:p>
          <a:p>
            <a:endParaRPr lang="en-US" sz="2000" dirty="0">
              <a:latin typeface="Arial" pitchFamily="34" charset="0"/>
              <a:cs typeface="Arial" pitchFamily="34" charset="0"/>
            </a:endParaRPr>
          </a:p>
          <a:p>
            <a:r>
              <a:rPr lang="en-US" sz="2000" dirty="0">
                <a:latin typeface="Arial" pitchFamily="34" charset="0"/>
                <a:cs typeface="Arial" pitchFamily="34" charset="0"/>
              </a:rPr>
              <a:t>What is the heritability of this trait?</a:t>
            </a:r>
          </a:p>
        </p:txBody>
      </p:sp>
      <p:pic>
        <p:nvPicPr>
          <p:cNvPr id="2050" name="Picture 2" descr="http://news.bbcimg.co.uk/media/images/62260000/jpg/_62260312_img_0302-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886952"/>
            <a:ext cx="5281863" cy="29710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genomenewsnetwork.org/gnn_images/news_content/01_02/Crickets/Cricke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34563" y="1504949"/>
            <a:ext cx="2857500" cy="20097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76401" y="6248401"/>
            <a:ext cx="2971800" cy="584775"/>
          </a:xfrm>
          <a:prstGeom prst="rect">
            <a:avLst/>
          </a:prstGeom>
          <a:noFill/>
        </p:spPr>
        <p:txBody>
          <a:bodyPr wrap="square" rtlCol="0">
            <a:spAutoFit/>
          </a:bodyPr>
          <a:lstStyle/>
          <a:p>
            <a:r>
              <a:rPr lang="en-US" sz="1600" dirty="0" err="1"/>
              <a:t>Solymar</a:t>
            </a:r>
            <a:r>
              <a:rPr lang="en-US" sz="1600" dirty="0"/>
              <a:t> and Cade, Behavioral Ecology and Sociobiology</a:t>
            </a:r>
          </a:p>
        </p:txBody>
      </p:sp>
      <p:sp>
        <p:nvSpPr>
          <p:cNvPr id="5" name="Rectangle 4"/>
          <p:cNvSpPr/>
          <p:nvPr/>
        </p:nvSpPr>
        <p:spPr>
          <a:xfrm>
            <a:off x="1981200" y="1575138"/>
            <a:ext cx="5715000" cy="1015663"/>
          </a:xfrm>
          <a:prstGeom prst="rect">
            <a:avLst/>
          </a:prstGeom>
        </p:spPr>
        <p:txBody>
          <a:bodyPr wrap="square">
            <a:spAutoFit/>
          </a:bodyPr>
          <a:lstStyle/>
          <a:p>
            <a:pPr marL="285750" indent="-285750">
              <a:buFont typeface="Arial" panose="020B0604020202020204" pitchFamily="34" charset="0"/>
              <a:buChar char="•"/>
            </a:pPr>
            <a:r>
              <a:rPr lang="en-US" sz="2000" dirty="0">
                <a:latin typeface="Arial" pitchFamily="34" charset="0"/>
                <a:cs typeface="Arial" pitchFamily="34" charset="0"/>
              </a:rPr>
              <a:t>Female field crickets mate many times</a:t>
            </a:r>
          </a:p>
          <a:p>
            <a:pPr marL="285750" indent="-285750">
              <a:buFont typeface="Arial" panose="020B0604020202020204" pitchFamily="34" charset="0"/>
              <a:buChar char="•"/>
            </a:pPr>
            <a:endParaRPr lang="en-US" sz="2000" dirty="0">
              <a:latin typeface="Arial" pitchFamily="34" charset="0"/>
              <a:cs typeface="Arial" pitchFamily="34" charset="0"/>
            </a:endParaRPr>
          </a:p>
          <a:p>
            <a:pPr marL="285750" indent="-285750">
              <a:buFont typeface="Arial" panose="020B0604020202020204" pitchFamily="34" charset="0"/>
              <a:buChar char="•"/>
            </a:pPr>
            <a:r>
              <a:rPr lang="en-US" sz="2000" dirty="0">
                <a:latin typeface="Arial" pitchFamily="34" charset="0"/>
                <a:cs typeface="Arial" pitchFamily="34" charset="0"/>
              </a:rPr>
              <a:t>Is the # </a:t>
            </a:r>
            <a:r>
              <a:rPr lang="en-US" sz="2000" dirty="0" err="1">
                <a:latin typeface="Arial" pitchFamily="34" charset="0"/>
                <a:cs typeface="Arial" pitchFamily="34" charset="0"/>
              </a:rPr>
              <a:t>matings</a:t>
            </a:r>
            <a:r>
              <a:rPr lang="en-US" sz="2000" dirty="0">
                <a:latin typeface="Arial" pitchFamily="34" charset="0"/>
                <a:cs typeface="Arial" pitchFamily="34" charset="0"/>
              </a:rPr>
              <a:t> </a:t>
            </a:r>
            <a:r>
              <a:rPr lang="en-US" sz="2000" dirty="0" err="1">
                <a:latin typeface="Arial" pitchFamily="34" charset="0"/>
                <a:cs typeface="Arial" pitchFamily="34" charset="0"/>
              </a:rPr>
              <a:t>env</a:t>
            </a:r>
            <a:r>
              <a:rPr lang="en-US" sz="2000" dirty="0">
                <a:latin typeface="Arial" pitchFamily="34" charset="0"/>
                <a:cs typeface="Arial" pitchFamily="34" charset="0"/>
              </a:rPr>
              <a:t> or genetic?</a:t>
            </a:r>
          </a:p>
        </p:txBody>
      </p:sp>
    </p:spTree>
    <p:extLst>
      <p:ext uri="{BB962C8B-B14F-4D97-AF65-F5344CB8AC3E}">
        <p14:creationId xmlns:p14="http://schemas.microsoft.com/office/powerpoint/2010/main" val="40671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http://www.aaanimalcontrol.com/blog/mouse-nes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2743200"/>
            <a:ext cx="548101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09" b="2620"/>
          <a:stretch/>
        </p:blipFill>
        <p:spPr bwMode="auto">
          <a:xfrm>
            <a:off x="3429001" y="1"/>
            <a:ext cx="7239000" cy="549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203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0" y="228600"/>
            <a:ext cx="9525000" cy="792162"/>
          </a:xfrm>
        </p:spPr>
        <p:txBody>
          <a:bodyPr/>
          <a:lstStyle/>
          <a:p>
            <a:r>
              <a:rPr lang="en-US" dirty="0">
                <a:solidFill>
                  <a:schemeClr val="accent1">
                    <a:lumMod val="75000"/>
                  </a:schemeClr>
                </a:solidFill>
                <a:latin typeface="Arial" pitchFamily="34" charset="0"/>
                <a:cs typeface="Arial" pitchFamily="34" charset="0"/>
              </a:rPr>
              <a:t>We know behavior changes over time</a:t>
            </a:r>
          </a:p>
        </p:txBody>
      </p:sp>
      <p:sp>
        <p:nvSpPr>
          <p:cNvPr id="3" name="Content Placeholder 2"/>
          <p:cNvSpPr>
            <a:spLocks noGrp="1"/>
          </p:cNvSpPr>
          <p:nvPr>
            <p:ph idx="1"/>
          </p:nvPr>
        </p:nvSpPr>
        <p:spPr>
          <a:xfrm>
            <a:off x="762000" y="1427324"/>
            <a:ext cx="5715000" cy="4211476"/>
          </a:xfrm>
        </p:spPr>
        <p:txBody>
          <a:bodyPr>
            <a:normAutofit/>
          </a:bodyPr>
          <a:lstStyle/>
          <a:p>
            <a:r>
              <a:rPr lang="en-US" dirty="0">
                <a:latin typeface="Arial" pitchFamily="34" charset="0"/>
                <a:cs typeface="Arial" pitchFamily="34" charset="0"/>
              </a:rPr>
              <a:t>Ontogeny</a:t>
            </a:r>
          </a:p>
          <a:p>
            <a:r>
              <a:rPr lang="en-US" dirty="0">
                <a:latin typeface="Arial" pitchFamily="34" charset="0"/>
                <a:cs typeface="Arial" pitchFamily="34" charset="0"/>
              </a:rPr>
              <a:t>Tinbergen’s second question</a:t>
            </a:r>
            <a:endParaRPr lang="en-US" dirty="0">
              <a:solidFill>
                <a:schemeClr val="accent6">
                  <a:lumMod val="75000"/>
                </a:schemeClr>
              </a:solidFill>
              <a:latin typeface="Arial" pitchFamily="34" charset="0"/>
              <a:cs typeface="Arial" pitchFamily="34" charset="0"/>
            </a:endParaRPr>
          </a:p>
          <a:p>
            <a:endParaRPr lang="en-US" dirty="0">
              <a:solidFill>
                <a:schemeClr val="accent6">
                  <a:lumMod val="75000"/>
                </a:schemeClr>
              </a:solidFill>
              <a:latin typeface="Arial" pitchFamily="34" charset="0"/>
              <a:cs typeface="Arial" pitchFamily="34" charset="0"/>
            </a:endParaRPr>
          </a:p>
          <a:p>
            <a:r>
              <a:rPr lang="en-US" dirty="0">
                <a:solidFill>
                  <a:schemeClr val="accent6">
                    <a:lumMod val="75000"/>
                  </a:schemeClr>
                </a:solidFill>
                <a:latin typeface="Arial" pitchFamily="34" charset="0"/>
                <a:cs typeface="Arial" pitchFamily="34" charset="0"/>
              </a:rPr>
              <a:t>Can experiences before birth impact behavior?</a:t>
            </a:r>
            <a:endParaRPr lang="en-US" dirty="0">
              <a:latin typeface="Arial" pitchFamily="34" charset="0"/>
              <a:cs typeface="Arial" pitchFamily="34" charset="0"/>
            </a:endParaRPr>
          </a:p>
        </p:txBody>
      </p:sp>
      <p:pic>
        <p:nvPicPr>
          <p:cNvPr id="8194" name="Picture 2" descr="http://www.hopperhome.com/wild_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5580" y="2036924"/>
            <a:ext cx="5089526" cy="4765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70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0" y="76200"/>
            <a:ext cx="5486400" cy="792162"/>
          </a:xfrm>
        </p:spPr>
        <p:txBody>
          <a:bodyPr/>
          <a:lstStyle/>
          <a:p>
            <a:r>
              <a:rPr lang="en-US" dirty="0" err="1">
                <a:solidFill>
                  <a:schemeClr val="tx1"/>
                </a:solidFill>
                <a:latin typeface="Arial" pitchFamily="34" charset="0"/>
                <a:cs typeface="Arial" pitchFamily="34" charset="0"/>
              </a:rPr>
              <a:t>Mendelian</a:t>
            </a:r>
            <a:r>
              <a:rPr lang="en-US" dirty="0">
                <a:latin typeface="Arial" pitchFamily="34" charset="0"/>
                <a:cs typeface="Arial" pitchFamily="34" charset="0"/>
              </a:rPr>
              <a:t> </a:t>
            </a:r>
            <a:r>
              <a:rPr lang="en-US" dirty="0">
                <a:solidFill>
                  <a:schemeClr val="tx1"/>
                </a:solidFill>
                <a:latin typeface="Arial" pitchFamily="34" charset="0"/>
                <a:cs typeface="Arial" pitchFamily="34" charset="0"/>
              </a:rPr>
              <a:t>Genetics</a:t>
            </a:r>
          </a:p>
        </p:txBody>
      </p:sp>
      <p:sp>
        <p:nvSpPr>
          <p:cNvPr id="4" name="Content Placeholder 3"/>
          <p:cNvSpPr>
            <a:spLocks noGrp="1"/>
          </p:cNvSpPr>
          <p:nvPr>
            <p:ph idx="1"/>
          </p:nvPr>
        </p:nvSpPr>
        <p:spPr>
          <a:xfrm>
            <a:off x="1905000" y="1066800"/>
            <a:ext cx="7391400" cy="2057400"/>
          </a:xfrm>
        </p:spPr>
        <p:txBody>
          <a:bodyPr>
            <a:normAutofit fontScale="85000" lnSpcReduction="20000"/>
          </a:bodyPr>
          <a:lstStyle/>
          <a:p>
            <a:r>
              <a:rPr lang="en-US" dirty="0">
                <a:latin typeface="Arial" pitchFamily="34" charset="0"/>
                <a:cs typeface="Arial" pitchFamily="34" charset="0"/>
              </a:rPr>
              <a:t>Do crosses between individuals with different behaviors result in recognizable patterns of heritability?</a:t>
            </a:r>
          </a:p>
          <a:p>
            <a:pPr marL="0" indent="0">
              <a:buNone/>
            </a:pPr>
            <a:endParaRPr lang="en-US" dirty="0">
              <a:latin typeface="Arial" pitchFamily="34" charset="0"/>
              <a:cs typeface="Arial" pitchFamily="34" charset="0"/>
            </a:endParaRPr>
          </a:p>
          <a:p>
            <a:r>
              <a:rPr lang="en-US" dirty="0">
                <a:latin typeface="Arial" pitchFamily="34" charset="0"/>
                <a:cs typeface="Arial" pitchFamily="34" charset="0"/>
              </a:rPr>
              <a:t>Foraging strategies of fruit flies</a:t>
            </a:r>
          </a:p>
        </p:txBody>
      </p:sp>
      <p:sp>
        <p:nvSpPr>
          <p:cNvPr id="6" name="Rectangle 5"/>
          <p:cNvSpPr/>
          <p:nvPr/>
        </p:nvSpPr>
        <p:spPr>
          <a:xfrm>
            <a:off x="1847844" y="5813049"/>
            <a:ext cx="8622873" cy="830997"/>
          </a:xfrm>
          <a:prstGeom prst="rect">
            <a:avLst/>
          </a:prstGeom>
        </p:spPr>
        <p:txBody>
          <a:bodyPr wrap="none">
            <a:spAutoFit/>
          </a:bodyPr>
          <a:lstStyle/>
          <a:p>
            <a:r>
              <a:rPr lang="en-US" sz="2400" b="1" dirty="0">
                <a:solidFill>
                  <a:schemeClr val="accent6">
                    <a:lumMod val="75000"/>
                  </a:schemeClr>
                </a:solidFill>
                <a:latin typeface="Arial" pitchFamily="34" charset="0"/>
                <a:cs typeface="Arial" pitchFamily="34" charset="0"/>
              </a:rPr>
              <a:t>Why is the sitter allele not eliminated from the gene pool?</a:t>
            </a:r>
          </a:p>
          <a:p>
            <a:r>
              <a:rPr lang="en-US" sz="2400" b="1" dirty="0">
                <a:solidFill>
                  <a:schemeClr val="accent6">
                    <a:lumMod val="75000"/>
                  </a:schemeClr>
                </a:solidFill>
                <a:latin typeface="Arial" pitchFamily="34" charset="0"/>
                <a:cs typeface="Arial" pitchFamily="34" charset="0"/>
              </a:rPr>
              <a:t>Could it ever be beneficial?</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124201"/>
            <a:ext cx="5334000" cy="2654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723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849" t="49148" r="9669" b="7790"/>
          <a:stretch/>
        </p:blipFill>
        <p:spPr bwMode="auto">
          <a:xfrm>
            <a:off x="6477001" y="4913349"/>
            <a:ext cx="4495800" cy="187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849" t="1797" r="9669" b="52997"/>
          <a:stretch/>
        </p:blipFill>
        <p:spPr bwMode="auto">
          <a:xfrm>
            <a:off x="6477001" y="2869799"/>
            <a:ext cx="4495800" cy="1971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9677400" y="6478869"/>
            <a:ext cx="2305439" cy="338554"/>
          </a:xfrm>
          <a:prstGeom prst="rect">
            <a:avLst/>
          </a:prstGeom>
        </p:spPr>
        <p:txBody>
          <a:bodyPr wrap="none">
            <a:spAutoFit/>
          </a:bodyPr>
          <a:lstStyle/>
          <a:p>
            <a:pPr lvl="0"/>
            <a:r>
              <a:rPr lang="en-US" sz="1600" dirty="0">
                <a:latin typeface="Arial" pitchFamily="34" charset="0"/>
                <a:cs typeface="Arial" pitchFamily="34" charset="0"/>
              </a:rPr>
              <a:t>Brown et al., 1996. Cell</a:t>
            </a:r>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609" b="2620"/>
          <a:stretch/>
        </p:blipFill>
        <p:spPr bwMode="auto">
          <a:xfrm>
            <a:off x="1219200" y="3327253"/>
            <a:ext cx="4495800" cy="3413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6186"/>
          <a:stretch/>
        </p:blipFill>
        <p:spPr bwMode="auto">
          <a:xfrm>
            <a:off x="8521682" y="209854"/>
            <a:ext cx="3670318" cy="2587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319" b="10879"/>
          <a:stretch/>
        </p:blipFill>
        <p:spPr bwMode="auto">
          <a:xfrm>
            <a:off x="4347727" y="144708"/>
            <a:ext cx="4089364" cy="2544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descr="http://listverse.files.wordpress.com/2007/11/mm-ring.jp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897" y="515989"/>
            <a:ext cx="3640815" cy="2781955"/>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3"/>
          <p:cNvSpPr txBox="1">
            <a:spLocks/>
          </p:cNvSpPr>
          <p:nvPr/>
        </p:nvSpPr>
        <p:spPr>
          <a:xfrm>
            <a:off x="221304" y="117216"/>
            <a:ext cx="3810000" cy="453189"/>
          </a:xfrm>
          <a:prstGeom prst="rect">
            <a:avLst/>
          </a:prstGeom>
        </p:spPr>
        <p:txBody>
          <a:bodyPr vert="horz">
            <a:normAutofit fontScale="85000" lnSpcReduction="100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lgn="ctr">
              <a:buNone/>
            </a:pPr>
            <a:r>
              <a:rPr lang="en-US" b="1" dirty="0">
                <a:solidFill>
                  <a:srgbClr val="C00000"/>
                </a:solidFill>
                <a:latin typeface="Arial" pitchFamily="34" charset="0"/>
                <a:cs typeface="Arial" pitchFamily="34" charset="0"/>
              </a:rPr>
              <a:t>Jim Springer &amp; Jim Lewis</a:t>
            </a:r>
          </a:p>
        </p:txBody>
      </p:sp>
    </p:spTree>
    <p:extLst>
      <p:ext uri="{BB962C8B-B14F-4D97-AF65-F5344CB8AC3E}">
        <p14:creationId xmlns:p14="http://schemas.microsoft.com/office/powerpoint/2010/main" val="60284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fade">
                                      <p:cBhvr>
                                        <p:cTn id="15" dur="500"/>
                                        <p:tgtEl>
                                          <p:spTgt spid="717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304800"/>
            <a:ext cx="6019800" cy="792162"/>
          </a:xfrm>
        </p:spPr>
        <p:txBody>
          <a:bodyPr/>
          <a:lstStyle/>
          <a:p>
            <a:r>
              <a:rPr lang="en-US" dirty="0">
                <a:solidFill>
                  <a:schemeClr val="tx1"/>
                </a:solidFill>
                <a:latin typeface="Arial" pitchFamily="34" charset="0"/>
                <a:cs typeface="Arial" pitchFamily="34" charset="0"/>
              </a:rPr>
              <a:t>Galah and Cockatoo</a:t>
            </a:r>
          </a:p>
        </p:txBody>
      </p:sp>
      <p:sp>
        <p:nvSpPr>
          <p:cNvPr id="4" name="Content Placeholder 3"/>
          <p:cNvSpPr>
            <a:spLocks noGrp="1"/>
          </p:cNvSpPr>
          <p:nvPr>
            <p:ph idx="1"/>
          </p:nvPr>
        </p:nvSpPr>
        <p:spPr>
          <a:xfrm>
            <a:off x="1752600" y="1447800"/>
            <a:ext cx="4114800" cy="1143000"/>
          </a:xfrm>
        </p:spPr>
        <p:txBody>
          <a:bodyPr>
            <a:normAutofit/>
          </a:bodyPr>
          <a:lstStyle/>
          <a:p>
            <a:r>
              <a:rPr lang="en-US" sz="2800" dirty="0">
                <a:latin typeface="Arial" pitchFamily="34" charset="0"/>
                <a:cs typeface="Arial" pitchFamily="34" charset="0"/>
              </a:rPr>
              <a:t>Nest in same season </a:t>
            </a:r>
          </a:p>
          <a:p>
            <a:r>
              <a:rPr lang="en-US" sz="2800" dirty="0">
                <a:latin typeface="Arial" pitchFamily="34" charset="0"/>
                <a:cs typeface="Arial" pitchFamily="34" charset="0"/>
              </a:rPr>
              <a:t>Nest in same place</a:t>
            </a:r>
          </a:p>
        </p:txBody>
      </p:sp>
      <p:pic>
        <p:nvPicPr>
          <p:cNvPr id="4098" name="Picture 2" descr="http://kookaburra.typepad.com/photos/snaps/gala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667000"/>
            <a:ext cx="2743200" cy="411866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birdsisaw.com/Photographs/Yellow-crested_Cockatoo_45026.jpg"/>
          <p:cNvPicPr>
            <a:picLocks noChangeAspect="1" noChangeArrowheads="1"/>
          </p:cNvPicPr>
          <p:nvPr/>
        </p:nvPicPr>
        <p:blipFill rotWithShape="1">
          <a:blip r:embed="rId4">
            <a:extLst>
              <a:ext uri="{28A0092B-C50C-407E-A947-70E740481C1C}">
                <a14:useLocalDpi xmlns:a14="http://schemas.microsoft.com/office/drawing/2010/main" val="0"/>
              </a:ext>
            </a:extLst>
          </a:blip>
          <a:srcRect l="4526" t="3003" r="6437" b="6705"/>
          <a:stretch/>
        </p:blipFill>
        <p:spPr bwMode="auto">
          <a:xfrm flipH="1">
            <a:off x="7239000" y="1295400"/>
            <a:ext cx="3091535" cy="5321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2690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274638"/>
            <a:ext cx="6019800" cy="792162"/>
          </a:xfrm>
        </p:spPr>
        <p:txBody>
          <a:bodyPr/>
          <a:lstStyle/>
          <a:p>
            <a:r>
              <a:rPr lang="en-US" dirty="0">
                <a:solidFill>
                  <a:schemeClr val="tx1"/>
                </a:solidFill>
                <a:latin typeface="Arial" pitchFamily="34" charset="0"/>
                <a:cs typeface="Arial" pitchFamily="34" charset="0"/>
              </a:rPr>
              <a:t>Galah and Cockatoo</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1" y="1209676"/>
            <a:ext cx="5286375" cy="560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9067800" y="1371601"/>
            <a:ext cx="1587294" cy="461665"/>
          </a:xfrm>
          <a:prstGeom prst="rect">
            <a:avLst/>
          </a:prstGeom>
          <a:noFill/>
        </p:spPr>
        <p:txBody>
          <a:bodyPr wrap="none" rtlCol="0">
            <a:spAutoFit/>
          </a:bodyPr>
          <a:lstStyle/>
          <a:p>
            <a:r>
              <a:rPr lang="en-US" sz="2400" b="1" dirty="0">
                <a:solidFill>
                  <a:srgbClr val="3012AE"/>
                </a:solidFill>
                <a:latin typeface="Arial" pitchFamily="34" charset="0"/>
                <a:cs typeface="Arial" pitchFamily="34" charset="0"/>
              </a:rPr>
              <a:t>Cockatoo</a:t>
            </a:r>
          </a:p>
        </p:txBody>
      </p:sp>
      <p:sp>
        <p:nvSpPr>
          <p:cNvPr id="9" name="TextBox 8"/>
          <p:cNvSpPr txBox="1"/>
          <p:nvPr/>
        </p:nvSpPr>
        <p:spPr>
          <a:xfrm>
            <a:off x="8168205" y="2743201"/>
            <a:ext cx="2375971" cy="830997"/>
          </a:xfrm>
          <a:prstGeom prst="rect">
            <a:avLst/>
          </a:prstGeom>
          <a:noFill/>
        </p:spPr>
        <p:txBody>
          <a:bodyPr wrap="none" rtlCol="0">
            <a:spAutoFit/>
          </a:bodyPr>
          <a:lstStyle/>
          <a:p>
            <a:pPr algn="r"/>
            <a:r>
              <a:rPr lang="en-US" sz="2400" b="1" dirty="0">
                <a:solidFill>
                  <a:schemeClr val="accent3">
                    <a:lumMod val="50000"/>
                  </a:schemeClr>
                </a:solidFill>
                <a:latin typeface="Arial" pitchFamily="34" charset="0"/>
                <a:cs typeface="Arial" pitchFamily="34" charset="0"/>
              </a:rPr>
              <a:t>Cross-fostered</a:t>
            </a:r>
          </a:p>
          <a:p>
            <a:pPr algn="r"/>
            <a:r>
              <a:rPr lang="en-US" sz="2400" b="1" dirty="0" err="1">
                <a:solidFill>
                  <a:schemeClr val="accent3">
                    <a:lumMod val="50000"/>
                  </a:schemeClr>
                </a:solidFill>
                <a:latin typeface="Arial" pitchFamily="34" charset="0"/>
                <a:cs typeface="Arial" pitchFamily="34" charset="0"/>
              </a:rPr>
              <a:t>Galah</a:t>
            </a:r>
            <a:endParaRPr lang="en-US" sz="2400" b="1" dirty="0">
              <a:solidFill>
                <a:schemeClr val="accent3">
                  <a:lumMod val="50000"/>
                </a:schemeClr>
              </a:solidFill>
              <a:latin typeface="Arial" pitchFamily="34" charset="0"/>
              <a:cs typeface="Arial" pitchFamily="34" charset="0"/>
            </a:endParaRPr>
          </a:p>
        </p:txBody>
      </p:sp>
      <p:sp>
        <p:nvSpPr>
          <p:cNvPr id="10" name="TextBox 9"/>
          <p:cNvSpPr txBox="1"/>
          <p:nvPr/>
        </p:nvSpPr>
        <p:spPr>
          <a:xfrm>
            <a:off x="7696201" y="5183833"/>
            <a:ext cx="1039067" cy="461665"/>
          </a:xfrm>
          <a:prstGeom prst="rect">
            <a:avLst/>
          </a:prstGeom>
          <a:noFill/>
        </p:spPr>
        <p:txBody>
          <a:bodyPr wrap="none" rtlCol="0">
            <a:spAutoFit/>
          </a:bodyPr>
          <a:lstStyle/>
          <a:p>
            <a:r>
              <a:rPr lang="en-US" sz="2400" b="1" dirty="0" err="1">
                <a:solidFill>
                  <a:srgbClr val="FF0066"/>
                </a:solidFill>
                <a:latin typeface="Arial" pitchFamily="34" charset="0"/>
                <a:cs typeface="Arial" pitchFamily="34" charset="0"/>
              </a:rPr>
              <a:t>Galah</a:t>
            </a:r>
            <a:endParaRPr lang="en-US" sz="2400" b="1" dirty="0">
              <a:solidFill>
                <a:srgbClr val="FF0066"/>
              </a:solidFill>
              <a:latin typeface="Arial" pitchFamily="34" charset="0"/>
              <a:cs typeface="Arial" pitchFamily="34" charset="0"/>
            </a:endParaRPr>
          </a:p>
        </p:txBody>
      </p:sp>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667" b="5273"/>
          <a:stretch/>
        </p:blipFill>
        <p:spPr bwMode="auto">
          <a:xfrm>
            <a:off x="1536032" y="0"/>
            <a:ext cx="3048000" cy="3814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http://farm6.static.flickr.com/5019/5528014112_362c144885.jpg"/>
          <p:cNvPicPr>
            <a:picLocks noChangeAspect="1" noChangeArrowheads="1"/>
          </p:cNvPicPr>
          <p:nvPr/>
        </p:nvPicPr>
        <p:blipFill rotWithShape="1">
          <a:blip r:embed="rId5">
            <a:extLst>
              <a:ext uri="{28A0092B-C50C-407E-A947-70E740481C1C}">
                <a14:useLocalDpi xmlns:a14="http://schemas.microsoft.com/office/drawing/2010/main" val="0"/>
              </a:ext>
            </a:extLst>
          </a:blip>
          <a:srcRect l="9399" t="18633" r="10705" b="11934"/>
          <a:stretch/>
        </p:blipFill>
        <p:spPr bwMode="auto">
          <a:xfrm>
            <a:off x="1792377" y="5410652"/>
            <a:ext cx="2306711" cy="14473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2.staticflickr.com/4/3582/3488863048_c3cdd117dd.jpg"/>
          <p:cNvPicPr>
            <a:picLocks noChangeAspect="1" noChangeArrowheads="1"/>
          </p:cNvPicPr>
          <p:nvPr/>
        </p:nvPicPr>
        <p:blipFill rotWithShape="1">
          <a:blip r:embed="rId6">
            <a:extLst>
              <a:ext uri="{28A0092B-C50C-407E-A947-70E740481C1C}">
                <a14:useLocalDpi xmlns:a14="http://schemas.microsoft.com/office/drawing/2010/main" val="0"/>
              </a:ext>
            </a:extLst>
          </a:blip>
          <a:srcRect l="6821" r="5010" b="26558"/>
          <a:stretch/>
        </p:blipFill>
        <p:spPr bwMode="auto">
          <a:xfrm>
            <a:off x="1536032" y="3881967"/>
            <a:ext cx="2819400" cy="1568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767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9047" y="228600"/>
            <a:ext cx="3339104" cy="792162"/>
          </a:xfrm>
        </p:spPr>
        <p:txBody>
          <a:bodyPr>
            <a:noAutofit/>
          </a:bodyPr>
          <a:lstStyle/>
          <a:p>
            <a:r>
              <a:rPr lang="en-US" sz="4000" dirty="0">
                <a:solidFill>
                  <a:schemeClr val="accent1">
                    <a:lumMod val="75000"/>
                  </a:schemeClr>
                </a:solidFill>
                <a:latin typeface="Arial" pitchFamily="34" charset="0"/>
                <a:cs typeface="Arial" pitchFamily="34" charset="0"/>
              </a:rPr>
              <a:t>Hormones</a:t>
            </a:r>
          </a:p>
        </p:txBody>
      </p:sp>
      <p:sp>
        <p:nvSpPr>
          <p:cNvPr id="4" name="Content Placeholder 3"/>
          <p:cNvSpPr>
            <a:spLocks noGrp="1"/>
          </p:cNvSpPr>
          <p:nvPr>
            <p:ph idx="1"/>
          </p:nvPr>
        </p:nvSpPr>
        <p:spPr>
          <a:xfrm>
            <a:off x="609601" y="1143000"/>
            <a:ext cx="6858000" cy="5715000"/>
          </a:xfrm>
        </p:spPr>
        <p:txBody>
          <a:bodyPr>
            <a:normAutofit/>
          </a:bodyPr>
          <a:lstStyle/>
          <a:p>
            <a:r>
              <a:rPr lang="en-US" dirty="0">
                <a:solidFill>
                  <a:schemeClr val="accent6">
                    <a:lumMod val="75000"/>
                  </a:schemeClr>
                </a:solidFill>
                <a:latin typeface="Arial" pitchFamily="34" charset="0"/>
                <a:cs typeface="Arial" pitchFamily="34" charset="0"/>
              </a:rPr>
              <a:t>In mammals, what determines the sex of offspring?</a:t>
            </a:r>
          </a:p>
          <a:p>
            <a:endParaRPr lang="en-US" dirty="0">
              <a:latin typeface="Arial" pitchFamily="34" charset="0"/>
              <a:cs typeface="Arial" pitchFamily="34" charset="0"/>
            </a:endParaRPr>
          </a:p>
          <a:p>
            <a:r>
              <a:rPr lang="en-US" dirty="0">
                <a:latin typeface="Arial" pitchFamily="34" charset="0"/>
                <a:cs typeface="Arial" pitchFamily="34" charset="0"/>
              </a:rPr>
              <a:t>Determines phenotype</a:t>
            </a:r>
          </a:p>
          <a:p>
            <a:pPr marL="0" indent="0">
              <a:buNone/>
            </a:pPr>
            <a:endParaRPr lang="en-US" dirty="0">
              <a:latin typeface="Arial" pitchFamily="34" charset="0"/>
              <a:cs typeface="Arial" pitchFamily="34" charset="0"/>
            </a:endParaRPr>
          </a:p>
          <a:p>
            <a:pPr marL="0" indent="0">
              <a:buNone/>
            </a:pPr>
            <a:endParaRPr lang="en-US" dirty="0">
              <a:latin typeface="Arial" pitchFamily="34" charset="0"/>
              <a:cs typeface="Arial" pitchFamily="34" charset="0"/>
            </a:endParaRPr>
          </a:p>
          <a:p>
            <a:pPr marL="0" indent="0">
              <a:buNone/>
            </a:pPr>
            <a:endParaRPr lang="en-US" dirty="0">
              <a:latin typeface="Arial" pitchFamily="34" charset="0"/>
              <a:cs typeface="Arial" pitchFamily="34" charset="0"/>
            </a:endParaRPr>
          </a:p>
          <a:p>
            <a:pPr marL="0" indent="0">
              <a:buNone/>
            </a:pPr>
            <a:endParaRPr lang="en-US" dirty="0">
              <a:latin typeface="Arial" pitchFamily="34" charset="0"/>
              <a:cs typeface="Arial" pitchFamily="34"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0440" y="779928"/>
            <a:ext cx="4145123" cy="4338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6636"/>
          <a:stretch/>
        </p:blipFill>
        <p:spPr bwMode="auto">
          <a:xfrm>
            <a:off x="4173256" y="3542634"/>
            <a:ext cx="2393203" cy="2979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6629"/>
          <a:stretch/>
        </p:blipFill>
        <p:spPr bwMode="auto">
          <a:xfrm>
            <a:off x="1735000" y="3542635"/>
            <a:ext cx="2303599" cy="2979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D2EA851B-AAEE-4802-ADB0-99604C9A0B47}"/>
              </a:ext>
            </a:extLst>
          </p:cNvPr>
          <p:cNvSpPr txBox="1"/>
          <p:nvPr/>
        </p:nvSpPr>
        <p:spPr>
          <a:xfrm>
            <a:off x="10972800" y="4419600"/>
            <a:ext cx="796885" cy="523220"/>
          </a:xfrm>
          <a:prstGeom prst="rect">
            <a:avLst/>
          </a:prstGeom>
          <a:noFill/>
        </p:spPr>
        <p:txBody>
          <a:bodyPr wrap="none" rtlCol="0">
            <a:spAutoFit/>
          </a:bodyPr>
          <a:lstStyle/>
          <a:p>
            <a:r>
              <a:rPr lang="en-US" sz="2800" dirty="0">
                <a:solidFill>
                  <a:schemeClr val="bg1"/>
                </a:solidFill>
              </a:rPr>
              <a:t>Hint</a:t>
            </a:r>
          </a:p>
        </p:txBody>
      </p:sp>
    </p:spTree>
    <p:extLst>
      <p:ext uri="{BB962C8B-B14F-4D97-AF65-F5344CB8AC3E}">
        <p14:creationId xmlns:p14="http://schemas.microsoft.com/office/powerpoint/2010/main" val="290553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5"/>
                                        </p:tgtEl>
                                        <p:attrNameLst>
                                          <p:attrName>style.visibility</p:attrName>
                                        </p:attrNameLst>
                                      </p:cBhvr>
                                      <p:to>
                                        <p:strVal val="visible"/>
                                      </p:to>
                                    </p:set>
                                    <p:animEffect transition="in" filter="fade">
                                      <p:cBhvr>
                                        <p:cTn id="12" dur="500"/>
                                        <p:tgtEl>
                                          <p:spTgt spid="10245"/>
                                        </p:tgtEl>
                                      </p:cBhvr>
                                    </p:animEffect>
                                  </p:childTnLst>
                                </p:cTn>
                              </p:par>
                              <p:par>
                                <p:cTn id="13" presetID="10" presetClass="entr" presetSubtype="0" fill="hold" nodeType="withEffect">
                                  <p:stCondLst>
                                    <p:cond delay="0"/>
                                  </p:stCondLst>
                                  <p:childTnLst>
                                    <p:set>
                                      <p:cBhvr>
                                        <p:cTn id="14" dur="1" fill="hold">
                                          <p:stCondLst>
                                            <p:cond delay="0"/>
                                          </p:stCondLst>
                                        </p:cTn>
                                        <p:tgtEl>
                                          <p:spTgt spid="10243"/>
                                        </p:tgtEl>
                                        <p:attrNameLst>
                                          <p:attrName>style.visibility</p:attrName>
                                        </p:attrNameLst>
                                      </p:cBhvr>
                                      <p:to>
                                        <p:strVal val="visible"/>
                                      </p:to>
                                    </p:set>
                                    <p:animEffect transition="in" filter="fade">
                                      <p:cBhvr>
                                        <p:cTn id="15"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greenpharmacy.info/articles/2011/5/2/images/IntJGreenPharm_2011_5_2_121_85172_f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8026" y="3048000"/>
            <a:ext cx="9955948" cy="3362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8199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25783</TotalTime>
  <Words>2075</Words>
  <Application>Microsoft Office PowerPoint</Application>
  <PresentationFormat>Widescreen</PresentationFormat>
  <Paragraphs>294</Paragraphs>
  <Slides>73</Slides>
  <Notes>23</Notes>
  <HiddenSlides>21</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73</vt:i4>
      </vt:variant>
    </vt:vector>
  </HeadingPairs>
  <TitlesOfParts>
    <vt:vector size="76" baseType="lpstr">
      <vt:lpstr>Arial</vt:lpstr>
      <vt:lpstr>Calibri</vt:lpstr>
      <vt:lpstr>Office Theme</vt:lpstr>
      <vt:lpstr>PowerPoint Presentation</vt:lpstr>
      <vt:lpstr>Development of Behavior</vt:lpstr>
      <vt:lpstr>PowerPoint Presentation</vt:lpstr>
      <vt:lpstr>PowerPoint Presentation</vt:lpstr>
      <vt:lpstr>Nature vs. Nurture in Bees</vt:lpstr>
      <vt:lpstr>Which is it, nature or nurture?</vt:lpstr>
      <vt:lpstr>We know behavior changes over time</vt:lpstr>
      <vt:lpstr>Hormones</vt:lpstr>
      <vt:lpstr>PowerPoint Presentation</vt:lpstr>
      <vt:lpstr>PowerPoint Presentation</vt:lpstr>
      <vt:lpstr>Embryonic effects in birds</vt:lpstr>
      <vt:lpstr>Temperature</vt:lpstr>
      <vt:lpstr>Competition</vt:lpstr>
      <vt:lpstr>Predation</vt:lpstr>
      <vt:lpstr>Anthropogenic Chemicals</vt:lpstr>
      <vt:lpstr>PowerPoint Presentation</vt:lpstr>
      <vt:lpstr>How Behavior is Acquired</vt:lpstr>
      <vt:lpstr>PowerPoint Presentation</vt:lpstr>
      <vt:lpstr>PowerPoint Presentation</vt:lpstr>
      <vt:lpstr>Another form of imprinting</vt:lpstr>
      <vt:lpstr>Acquired Information</vt:lpstr>
      <vt:lpstr>PowerPoint Presentation</vt:lpstr>
      <vt:lpstr>Learning</vt:lpstr>
      <vt:lpstr>Learning NOT to Respond</vt:lpstr>
      <vt:lpstr>PowerPoint Presentation</vt:lpstr>
      <vt:lpstr>PowerPoint Presentation</vt:lpstr>
      <vt:lpstr>Pavlov’s Experiments on Humans</vt:lpstr>
      <vt:lpstr>How does it work in Nature?</vt:lpstr>
      <vt:lpstr>PowerPoint Presentation</vt:lpstr>
      <vt:lpstr>PowerPoint Presentation</vt:lpstr>
      <vt:lpstr>Operant Conditioning</vt:lpstr>
      <vt:lpstr>PowerPoint Presentation</vt:lpstr>
      <vt:lpstr>PowerPoint Presentation</vt:lpstr>
      <vt:lpstr>PowerPoint Presentation</vt:lpstr>
      <vt:lpstr>Clicker Training</vt:lpstr>
      <vt:lpstr>Clicker Training</vt:lpstr>
      <vt:lpstr>PowerPoint Presentation</vt:lpstr>
      <vt:lpstr>Why not just reward the behavior?</vt:lpstr>
      <vt:lpstr>Loading the clicker</vt:lpstr>
      <vt:lpstr>Timing</vt:lpstr>
      <vt:lpstr>“Catching” a behavior</vt:lpstr>
      <vt:lpstr>Shaping</vt:lpstr>
      <vt:lpstr>Class Exercise</vt:lpstr>
      <vt:lpstr>Spatial Learning</vt:lpstr>
      <vt:lpstr>Spatial Learning</vt:lpstr>
      <vt:lpstr>Landmark Learning in Amphibians</vt:lpstr>
      <vt:lpstr>Compass Learning</vt:lpstr>
      <vt:lpstr>Social Learning</vt:lpstr>
      <vt:lpstr>Local Enhancement  in Amphibians</vt:lpstr>
      <vt:lpstr>Local Enhancement  in Amphibians</vt:lpstr>
      <vt:lpstr>Do you see a problem with this design?</vt:lpstr>
      <vt:lpstr>Why the difference between species?</vt:lpstr>
      <vt:lpstr>Stimulus Enhancement</vt:lpstr>
      <vt:lpstr>Stimulus Enhancement</vt:lpstr>
      <vt:lpstr>Social Facilitation</vt:lpstr>
      <vt:lpstr>PowerPoint Presentation</vt:lpstr>
      <vt:lpstr>Let's think about the evolution of learning</vt:lpstr>
      <vt:lpstr>Does the basis for learning have a genetic component?</vt:lpstr>
      <vt:lpstr>Gene-Environment Interactions</vt:lpstr>
      <vt:lpstr>PowerPoint Presentation</vt:lpstr>
      <vt:lpstr>Human Twins Reared Apart</vt:lpstr>
      <vt:lpstr>Human Twins Reared Apart</vt:lpstr>
      <vt:lpstr>Guppies</vt:lpstr>
      <vt:lpstr>Guppy Results</vt:lpstr>
      <vt:lpstr>Garter Snake Prey Preference</vt:lpstr>
      <vt:lpstr>Garter Snake Results</vt:lpstr>
      <vt:lpstr>Quantitative Genetics</vt:lpstr>
      <vt:lpstr>Example of Quantitative Genetics</vt:lpstr>
      <vt:lpstr>PowerPoint Presentation</vt:lpstr>
      <vt:lpstr>Mendelian Genetics</vt:lpstr>
      <vt:lpstr>PowerPoint Presentation</vt:lpstr>
      <vt:lpstr>Galah and Cockatoo</vt:lpstr>
      <vt:lpstr>Galah and Cockatoo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gall</dc:creator>
  <cp:lastModifiedBy>Brian Gall</cp:lastModifiedBy>
  <cp:revision>474</cp:revision>
  <cp:lastPrinted>2024-09-20T14:44:22Z</cp:lastPrinted>
  <dcterms:created xsi:type="dcterms:W3CDTF">2011-05-05T14:51:28Z</dcterms:created>
  <dcterms:modified xsi:type="dcterms:W3CDTF">2024-10-07T15:49:10Z</dcterms:modified>
</cp:coreProperties>
</file>