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300" r:id="rId2"/>
    <p:sldId id="258" r:id="rId3"/>
    <p:sldId id="301" r:id="rId4"/>
    <p:sldId id="303" r:id="rId5"/>
    <p:sldId id="314" r:id="rId6"/>
    <p:sldId id="264" r:id="rId7"/>
    <p:sldId id="304" r:id="rId8"/>
    <p:sldId id="305" r:id="rId9"/>
    <p:sldId id="265" r:id="rId10"/>
    <p:sldId id="266" r:id="rId11"/>
    <p:sldId id="306" r:id="rId12"/>
    <p:sldId id="307" r:id="rId13"/>
    <p:sldId id="315" r:id="rId14"/>
    <p:sldId id="316" r:id="rId15"/>
    <p:sldId id="308" r:id="rId16"/>
    <p:sldId id="285" r:id="rId17"/>
    <p:sldId id="309" r:id="rId18"/>
    <p:sldId id="286" r:id="rId19"/>
    <p:sldId id="287" r:id="rId20"/>
    <p:sldId id="311" r:id="rId21"/>
    <p:sldId id="310" r:id="rId22"/>
    <p:sldId id="312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12AE"/>
    <a:srgbClr val="FF0066"/>
    <a:srgbClr val="FFFFFF"/>
    <a:srgbClr val="2E8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893" autoAdjust="0"/>
  </p:normalViewPr>
  <p:slideViewPr>
    <p:cSldViewPr>
      <p:cViewPr varScale="1">
        <p:scale>
          <a:sx n="69" d="100"/>
          <a:sy n="69" d="100"/>
        </p:scale>
        <p:origin x="8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E4B5A8A-6E6A-4874-92CB-FBDC00550BD8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8E8780-166E-4408-893C-E30D7D9B7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51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3ADC66-74BA-407D-8CDD-37F97D1DD71D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9CB3DB-DA4D-44E0-8A44-2827C97A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03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CB3DB-DA4D-44E0-8A44-2827C97A17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19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CB3DB-DA4D-44E0-8A44-2827C97A179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3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2077-020A-4582-9325-DC6D89C12BBE}" type="datetime1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2DE7-F4EA-4166-9DBC-842B73CE0E09}" type="datetime1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402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FDA-6EE3-457E-B579-3C443123A643}" type="datetime1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9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F42B9-245C-4EB3-A40E-17A22EFAD999}" type="datetime1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3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613C8-D3FE-4A41-9C0D-49B8D19FC32B}" type="datetime1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5351D-2B02-4E14-B295-1D0C8AC7118A}" type="datetime1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5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F01D-D5ED-40AE-BA59-E56FEB378F6D}" type="datetime1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7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AB7F-A17E-4570-A24D-82F8325A0AF9}" type="datetime1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CB50-E9D8-411D-9D87-666B0969F5D5}" type="datetime1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8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7AB1-8096-4C23-90D1-F689FAE7876B}" type="datetime1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81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59958-6B12-4941-B04A-E671A83F2A08}" type="datetime1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6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36E3B-F630-43F6-979E-A12AB285E4AA}" type="datetime1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DC33E-D110-4A7B-A9C6-E791F973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youtube.com/watch?v=OvA2WO9wMg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qkKSV15ddgE" TargetMode="Externa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ZfcGZCGdGVE&amp;NR=1&amp;feature=endscree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UNZv-ByPkU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Introduction to Animal Behavior</a:t>
            </a:r>
          </a:p>
        </p:txBody>
      </p:sp>
      <p:pic>
        <p:nvPicPr>
          <p:cNvPr id="1026" name="Picture 2" descr="http://25.media.tumblr.com/tumblr_lftuzkRfoW1qzbhtvo1_5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447800"/>
            <a:ext cx="6626225" cy="51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345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847"/>
            <a:ext cx="7467600" cy="86836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3012AE"/>
                </a:solidFill>
                <a:latin typeface="Arial" pitchFamily="34" charset="0"/>
                <a:cs typeface="Arial" pitchFamily="34" charset="0"/>
              </a:rPr>
              <a:t>Classical Ethology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3962400"/>
            <a:ext cx="7840811" cy="245333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Observation in natural habitat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Generate hypotheses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No manipulation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except?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how answer questions?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Comparative approach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10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-4646"/>
            <a:ext cx="4935389" cy="689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2.bp.blogspot.com/-AexWivn031k/UCqu8QTUnLI/AAAAAAAABHY/px-Q2eowt3w/s1600/konrad-lorenz-gee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4"/>
          <a:stretch/>
        </p:blipFill>
        <p:spPr bwMode="auto">
          <a:xfrm>
            <a:off x="868229" y="838200"/>
            <a:ext cx="5578742" cy="302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89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8" y="76200"/>
            <a:ext cx="8163791" cy="1676400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Arial" pitchFamily="34" charset="0"/>
                <a:cs typeface="Arial" pitchFamily="34" charset="0"/>
              </a:rPr>
              <a:t>Example of the classical ethology and comparative approach in early AB</a:t>
            </a:r>
          </a:p>
        </p:txBody>
      </p:sp>
      <p:pic>
        <p:nvPicPr>
          <p:cNvPr id="7172" name="Picture 4" descr="Herring Gull on ne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6" t="7848" r="16000"/>
          <a:stretch/>
        </p:blipFill>
        <p:spPr bwMode="auto">
          <a:xfrm>
            <a:off x="202812" y="1694592"/>
            <a:ext cx="4038600" cy="493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1.bp.blogspot.com/-nS2t4xGxQgY/TctifEK5XcI/AAAAAAAAB7c/QRiio-2_GZI/s1600/11+May+11+Herring+Gull+nest+Longue+Pier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6"/>
          <a:stretch/>
        </p:blipFill>
        <p:spPr bwMode="auto">
          <a:xfrm>
            <a:off x="8264616" y="106022"/>
            <a:ext cx="3899675" cy="275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14141" y="1938116"/>
            <a:ext cx="30106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http://www.youtube.com/watch?v=OvA2WO9wMgU</a:t>
            </a:r>
            <a:r>
              <a:rPr lang="en-US" dirty="0"/>
              <a:t> </a:t>
            </a:r>
          </a:p>
        </p:txBody>
      </p:sp>
      <p:pic>
        <p:nvPicPr>
          <p:cNvPr id="1026" name="Picture 2" descr="http://www.bittsandbytes.net/BIRDS/GULLS/nbp_herring_gu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36" y="2956765"/>
            <a:ext cx="5562600" cy="392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D890E5-4520-438E-B9A0-91EEE352B513}"/>
              </a:ext>
            </a:extLst>
          </p:cNvPr>
          <p:cNvSpPr txBox="1"/>
          <p:nvPr/>
        </p:nvSpPr>
        <p:spPr>
          <a:xfrm>
            <a:off x="4320885" y="3657600"/>
            <a:ext cx="2178058" cy="1815882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Let’s develop hypotheses to explain this behavior</a:t>
            </a:r>
          </a:p>
        </p:txBody>
      </p:sp>
    </p:spTree>
    <p:extLst>
      <p:ext uri="{BB962C8B-B14F-4D97-AF65-F5344CB8AC3E}">
        <p14:creationId xmlns:p14="http://schemas.microsoft.com/office/powerpoint/2010/main" val="72258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upload.wikimedia.org/wikipedia/commons/f/ff/Black-legged_Kittiwake-N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129" y="3021602"/>
            <a:ext cx="5834471" cy="38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dusttracksblog.files.wordpress.com/2012/08/2008-05-25-at-15-32-14-2008-05-25-at-15-32-14.jpg?w=576&amp;h=38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7"/>
          <a:stretch/>
        </p:blipFill>
        <p:spPr bwMode="auto">
          <a:xfrm>
            <a:off x="152399" y="152400"/>
            <a:ext cx="641186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96200" y="12192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Enter the Kittiwake…</a:t>
            </a:r>
          </a:p>
        </p:txBody>
      </p:sp>
    </p:spTree>
    <p:extLst>
      <p:ext uri="{BB962C8B-B14F-4D97-AF65-F5344CB8AC3E}">
        <p14:creationId xmlns:p14="http://schemas.microsoft.com/office/powerpoint/2010/main" val="318203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799"/>
            <a:ext cx="10972800" cy="60515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Design an experiment to ask: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Do gulls remove egg shells to protect chicks from predation?</a:t>
            </a:r>
          </a:p>
          <a:p>
            <a:endParaRPr lang="en-US" sz="1600" dirty="0"/>
          </a:p>
          <a:p>
            <a:r>
              <a:rPr lang="en-US" sz="2600" dirty="0"/>
              <a:t>Break into 2 groups</a:t>
            </a:r>
          </a:p>
          <a:p>
            <a:r>
              <a:rPr lang="en-US" sz="2600" dirty="0"/>
              <a:t>Starting supplies:</a:t>
            </a:r>
          </a:p>
          <a:p>
            <a:pPr lvl="1"/>
            <a:r>
              <a:rPr lang="en-US" sz="2200" dirty="0"/>
              <a:t>40 (independent) gull nests</a:t>
            </a:r>
          </a:p>
          <a:p>
            <a:pPr lvl="1"/>
            <a:r>
              <a:rPr lang="en-US" sz="2200" dirty="0"/>
              <a:t>No adults/no live chicks (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why?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Unlimited number of eggs (chicken)</a:t>
            </a:r>
          </a:p>
          <a:p>
            <a:r>
              <a:rPr lang="en-US" sz="2600" dirty="0"/>
              <a:t>Design and describe every detail of the experiment (Where, When, How)</a:t>
            </a:r>
          </a:p>
          <a:p>
            <a:r>
              <a:rPr lang="en-US" sz="2600" dirty="0"/>
              <a:t>Put together a PowerPoint with pictures, diagrams, and details for how you will implement your experiment and what you will do</a:t>
            </a:r>
          </a:p>
          <a:p>
            <a:r>
              <a:rPr lang="en-US" sz="2600" dirty="0"/>
              <a:t>May be more than one way to test question</a:t>
            </a:r>
          </a:p>
          <a:p>
            <a:r>
              <a:rPr lang="en-US" sz="2600" dirty="0"/>
              <a:t>ANY resource may be used, except students that have taken AB previously</a:t>
            </a:r>
          </a:p>
          <a:p>
            <a:r>
              <a:rPr lang="en-US" sz="2600" dirty="0"/>
              <a:t>Present the experiments on Monday</a:t>
            </a:r>
          </a:p>
          <a:p>
            <a:r>
              <a:rPr lang="en-US" sz="2600" dirty="0"/>
              <a:t>Team with the best design gets?</a:t>
            </a:r>
            <a:endParaRPr lang="en-GB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09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B3F28-CE8A-38EA-5D9F-2CA4528BA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257" y="457201"/>
            <a:ext cx="6172200" cy="1143000"/>
          </a:xfrm>
        </p:spPr>
        <p:txBody>
          <a:bodyPr/>
          <a:lstStyle/>
          <a:p>
            <a:r>
              <a:rPr lang="en-US" dirty="0"/>
              <a:t>Tinbergen’s Experiments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B5EB0-7E88-F76A-A501-D608E8EE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2" descr="http://4.bp.blogspot.com/_ifNvMe6zXXc/S-LyiV_mCVI/AAAAAAAABWE/EPbZ08xcDec/s320/tinbergen2.jpg">
            <a:extLst>
              <a:ext uri="{FF2B5EF4-FFF2-40B4-BE49-F238E27FC236}">
                <a16:creationId xmlns:a16="http://schemas.microsoft.com/office/drawing/2014/main" id="{1B3E7B83-5F56-52C9-92CA-2E3E32606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754" y="-63615"/>
            <a:ext cx="3858491" cy="419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A33B57-BA3C-186C-CB18-6AFB856F7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7" y="1582303"/>
            <a:ext cx="8616861" cy="2899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FB119D-6CDA-AC73-75FE-B43F98C9E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7" y="4495800"/>
            <a:ext cx="9214302" cy="222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7/70/Northern_Mocking_Bird_Displ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50" y="29733"/>
            <a:ext cx="5460407" cy="682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852" y="381000"/>
            <a:ext cx="5084148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Stereotypic Behavior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9951" y="1981200"/>
            <a:ext cx="4876800" cy="4800600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Whitman and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Heinroth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Motor response (i.e. behavior) initiated by environmental stimulus and continues to completion even if stimulus is removed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initiates the behavior?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51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8232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Begging in Herring Gulls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16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400800" y="2743200"/>
            <a:ext cx="4103838" cy="3911600"/>
            <a:chOff x="3352800" y="2057400"/>
            <a:chExt cx="4103838" cy="39116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52800" y="2057400"/>
              <a:ext cx="4103838" cy="3911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3657600" y="2971800"/>
              <a:ext cx="152400" cy="762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648075" y="3675888"/>
              <a:ext cx="1524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648075" y="4370832"/>
              <a:ext cx="152400" cy="762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633787" y="5105400"/>
              <a:ext cx="1524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961232" y="6285468"/>
            <a:ext cx="1708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Tinbergen, 1950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8" b="5126"/>
          <a:stretch/>
        </p:blipFill>
        <p:spPr bwMode="auto">
          <a:xfrm>
            <a:off x="9753600" y="-85136"/>
            <a:ext cx="2438400" cy="291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18393"/>
            <a:ext cx="5464577" cy="448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9291" y="59623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5"/>
              </a:rPr>
              <a:t>http://www.youtube.com/watch?v=qkKSV15ddgE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CAB438-DB96-1309-1814-CBE58332FE22}"/>
              </a:ext>
            </a:extLst>
          </p:cNvPr>
          <p:cNvSpPr txBox="1"/>
          <p:nvPr/>
        </p:nvSpPr>
        <p:spPr>
          <a:xfrm>
            <a:off x="6681787" y="137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B6ABE7-BB11-2DD0-0BC8-A9E84E869432}"/>
              </a:ext>
            </a:extLst>
          </p:cNvPr>
          <p:cNvSpPr txBox="1"/>
          <p:nvPr/>
        </p:nvSpPr>
        <p:spPr>
          <a:xfrm>
            <a:off x="6647550" y="1344259"/>
            <a:ext cx="2899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What’s the FAP?</a:t>
            </a:r>
          </a:p>
        </p:txBody>
      </p:sp>
    </p:spTree>
    <p:extLst>
      <p:ext uri="{BB962C8B-B14F-4D97-AF65-F5344CB8AC3E}">
        <p14:creationId xmlns:p14="http://schemas.microsoft.com/office/powerpoint/2010/main" val="99830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76" y="3086319"/>
            <a:ext cx="4860324" cy="375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88" y="0"/>
            <a:ext cx="55054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45709"/>
            <a:ext cx="4114800" cy="339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5442"/>
            <a:ext cx="3494388" cy="290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512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427" y="418681"/>
            <a:ext cx="2929054" cy="122300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FAP’s in Stickleback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50" y="3276600"/>
            <a:ext cx="394335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3569" y="2397948"/>
            <a:ext cx="62310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is the fixed action pattern?</a:t>
            </a:r>
          </a:p>
          <a:p>
            <a:endParaRPr lang="en-US" sz="3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is the sign-stimulus?</a:t>
            </a:r>
          </a:p>
        </p:txBody>
      </p:sp>
      <p:pic>
        <p:nvPicPr>
          <p:cNvPr id="13314" name="Picture 2" descr="http://www.nhm.ac.uk/natureplus/servlet/JiveServlet/download/17935-6487/Male%20%26%20Female%20three-spined-sticklebac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93"/>
          <a:stretch/>
        </p:blipFill>
        <p:spPr bwMode="auto">
          <a:xfrm>
            <a:off x="8324266" y="34636"/>
            <a:ext cx="3826614" cy="311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97877" y="6345195"/>
            <a:ext cx="19984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Tinbergen 1951</a:t>
            </a:r>
          </a:p>
        </p:txBody>
      </p:sp>
      <p:sp>
        <p:nvSpPr>
          <p:cNvPr id="3" name="Rectangle 2"/>
          <p:cNvSpPr/>
          <p:nvPr/>
        </p:nvSpPr>
        <p:spPr>
          <a:xfrm>
            <a:off x="1848628" y="602203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http://www.youtube.com/watch?v=ZfcGZCGdGVE&amp;NR=1&amp;feature=endscreen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559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52400"/>
            <a:ext cx="6034886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Goose Egg Retrieval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17784"/>
            <a:ext cx="5943599" cy="444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91400" y="1956119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Lorenz and Tinbergen, 1938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9193" y="5301413"/>
            <a:ext cx="2720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  <a:hlinkClick r:id="rId3"/>
              </a:rPr>
              <a:t>http://www.youtube.com/watch?v=vUNZv-ByPkU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237066-CED5-4D9B-A3CA-1B81E4AEB38F}"/>
              </a:ext>
            </a:extLst>
          </p:cNvPr>
          <p:cNvSpPr txBox="1"/>
          <p:nvPr/>
        </p:nvSpPr>
        <p:spPr>
          <a:xfrm>
            <a:off x="533400" y="1600200"/>
            <a:ext cx="61912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is the fixed action pattern?</a:t>
            </a:r>
          </a:p>
          <a:p>
            <a:endParaRPr lang="en-US" sz="3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is the sign-stimulus?</a:t>
            </a:r>
          </a:p>
        </p:txBody>
      </p:sp>
    </p:spTree>
    <p:extLst>
      <p:ext uri="{BB962C8B-B14F-4D97-AF65-F5344CB8AC3E}">
        <p14:creationId xmlns:p14="http://schemas.microsoft.com/office/powerpoint/2010/main" val="2438641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3/3b/Puffinus_gravisPCCA20070623-3738B.jpg/200px-Puffinus_gravisPCCA20070623-373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224"/>
            <a:ext cx="3429000" cy="332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2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792" y="0"/>
            <a:ext cx="70352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38200" y="3581400"/>
            <a:ext cx="2018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atin typeface="Arial" pitchFamily="34" charset="0"/>
              </a:rPr>
              <a:t>Shearwater migrations </a:t>
            </a:r>
            <a:endParaRPr lang="en-US" sz="24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715294" y="6401952"/>
            <a:ext cx="2018506" cy="45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sz="1200" b="1" dirty="0">
                <a:latin typeface="Arial" pitchFamily="34" charset="0"/>
              </a:rPr>
              <a:t>Shaffer S A et al. PNAS 2006;103:12799-12802</a:t>
            </a:r>
          </a:p>
        </p:txBody>
      </p:sp>
    </p:spTree>
    <p:extLst>
      <p:ext uri="{BB962C8B-B14F-4D97-AF65-F5344CB8AC3E}">
        <p14:creationId xmlns:p14="http://schemas.microsoft.com/office/powerpoint/2010/main" val="129214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7856" y="2229422"/>
            <a:ext cx="5784144" cy="462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5265775" cy="29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8400" y="228600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do you think will happen if you provide a greater intensity sign-stimuli?</a:t>
            </a:r>
          </a:p>
        </p:txBody>
      </p:sp>
    </p:spTree>
    <p:extLst>
      <p:ext uri="{BB962C8B-B14F-4D97-AF65-F5344CB8AC3E}">
        <p14:creationId xmlns:p14="http://schemas.microsoft.com/office/powerpoint/2010/main" val="98371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65" y="4191000"/>
            <a:ext cx="627770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1400" y="1617809"/>
            <a:ext cx="2971800" cy="1143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Supernormal Stimuli in hatching gulls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32" y="-35217"/>
            <a:ext cx="5410199" cy="4378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5419648"/>
            <a:ext cx="396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47400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868362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Criticisms of FAPs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52EE9C-CDA7-423A-A772-5FF78D46FC5A}"/>
              </a:ext>
            </a:extLst>
          </p:cNvPr>
          <p:cNvSpPr txBox="1"/>
          <p:nvPr/>
        </p:nvSpPr>
        <p:spPr>
          <a:xfrm>
            <a:off x="2286000" y="1295400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What will happen if I expose a female goose to an egg out of the nest every 15 min for 3 days?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How about a baby gull expose to gull head with red dot all day every day?</a:t>
            </a:r>
          </a:p>
        </p:txBody>
      </p:sp>
    </p:spTree>
    <p:extLst>
      <p:ext uri="{BB962C8B-B14F-4D97-AF65-F5344CB8AC3E}">
        <p14:creationId xmlns:p14="http://schemas.microsoft.com/office/powerpoint/2010/main" val="105206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debanlab.org/storage/BufoTongueOut.jpg?__SQUARESPACE_CACHEVERSION=127973569805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9"/>
          <a:stretch/>
        </p:blipFill>
        <p:spPr bwMode="auto">
          <a:xfrm>
            <a:off x="1129662" y="868363"/>
            <a:ext cx="9919338" cy="585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7807"/>
            <a:ext cx="8229600" cy="99899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Behavior is driven by two causes </a:t>
            </a:r>
          </a:p>
        </p:txBody>
      </p:sp>
    </p:spTree>
    <p:extLst>
      <p:ext uri="{BB962C8B-B14F-4D97-AF65-F5344CB8AC3E}">
        <p14:creationId xmlns:p14="http://schemas.microsoft.com/office/powerpoint/2010/main" val="417077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32128"/>
            <a:ext cx="4419600" cy="1010465"/>
          </a:xfrm>
        </p:spPr>
        <p:txBody>
          <a:bodyPr/>
          <a:lstStyle/>
          <a:p>
            <a:r>
              <a:rPr lang="en-US" dirty="0">
                <a:solidFill>
                  <a:srgbClr val="3012AE"/>
                </a:solidFill>
                <a:latin typeface="Arial" pitchFamily="34" charset="0"/>
                <a:cs typeface="Arial" pitchFamily="34" charset="0"/>
              </a:rPr>
              <a:t>Another example</a:t>
            </a:r>
          </a:p>
        </p:txBody>
      </p:sp>
      <p:pic>
        <p:nvPicPr>
          <p:cNvPr id="2050" name="Picture 2" descr="http://www.njaudubon.org/portals/10/Centers/Rancocas/Images/100_25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t="25268" r="11720" b="5261"/>
          <a:stretch/>
        </p:blipFill>
        <p:spPr bwMode="auto">
          <a:xfrm>
            <a:off x="6477000" y="-1"/>
            <a:ext cx="5715000" cy="40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1" y="1371601"/>
            <a:ext cx="670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Arial" pitchFamily="34" charset="0"/>
                <a:cs typeface="Arial" pitchFamily="34" charset="0"/>
              </a:rPr>
              <a:t>Proximate mechanisms</a:t>
            </a:r>
          </a:p>
          <a:p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One male produces stronger signal</a:t>
            </a:r>
          </a:p>
          <a:p>
            <a:pPr marL="742950" lvl="1" indent="-285750">
              <a:buFont typeface="Arial" pitchFamily="34" charset="0"/>
              <a:buChar char="–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vocal, visual, etc.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Elevation in sex hormones </a:t>
            </a:r>
          </a:p>
          <a:p>
            <a:pPr marL="742950" lvl="1" indent="-285750">
              <a:buFont typeface="Arial" pitchFamily="34" charset="0"/>
              <a:buChar char="–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progesterone, estrogen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Increase in epinephrine and serotonin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Leads to copulatory behavior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1" y="4269548"/>
            <a:ext cx="982979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Arial" pitchFamily="34" charset="0"/>
                <a:cs typeface="Arial" pitchFamily="34" charset="0"/>
              </a:rPr>
              <a:t>Ultimate mechanisms</a:t>
            </a:r>
          </a:p>
          <a:p>
            <a:endParaRPr lang="en-US" sz="1400" u="sng" dirty="0">
              <a:latin typeface="Arial" pitchFamily="34" charset="0"/>
              <a:cs typeface="Arial" pitchFamily="34" charset="0"/>
            </a:endParaRPr>
          </a:p>
          <a:p>
            <a:pPr marL="284163" lvl="1" indent="-284163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Females that display a preference for particular males</a:t>
            </a:r>
          </a:p>
          <a:p>
            <a:pPr marL="742950" lvl="3" indent="-285750">
              <a:buFont typeface="Calibri" pitchFamily="34" charset="0"/>
              <a:buChar char="–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Produce more offspring</a:t>
            </a:r>
          </a:p>
          <a:p>
            <a:pPr marL="742950" lvl="3" indent="-285750">
              <a:buFont typeface="Calibri" pitchFamily="34" charset="0"/>
              <a:buChar char="–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Have healthier offspring</a:t>
            </a:r>
          </a:p>
          <a:p>
            <a:pPr marL="742950" lvl="3" indent="-285750">
              <a:buFont typeface="Calibri" pitchFamily="34" charset="0"/>
              <a:buChar char="–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Have larger offspring – maybe feed more as babies</a:t>
            </a:r>
          </a:p>
          <a:p>
            <a:pPr marL="742950" lvl="3" indent="-285750">
              <a:buFont typeface="Calibri" pitchFamily="34" charset="0"/>
              <a:buChar char="–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Their offspring are simply more attractive</a:t>
            </a:r>
          </a:p>
        </p:txBody>
      </p:sp>
    </p:spTree>
    <p:extLst>
      <p:ext uri="{BB962C8B-B14F-4D97-AF65-F5344CB8AC3E}">
        <p14:creationId xmlns:p14="http://schemas.microsoft.com/office/powerpoint/2010/main" val="219455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DC33E-D110-4A7B-A9C6-E791F973CCCA}" type="slidenum">
              <a:rPr lang="en-US" smtClean="0"/>
              <a:t>5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27" y="0"/>
            <a:ext cx="70352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4627" y="2844225"/>
            <a:ext cx="4267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Arial" pitchFamily="34" charset="0"/>
              </a:rPr>
              <a:t>Shearwater</a:t>
            </a:r>
            <a:endParaRPr lang="en-US" sz="32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105547" y="6401951"/>
            <a:ext cx="2018506" cy="45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sz="1200" b="1" dirty="0">
                <a:latin typeface="Arial" pitchFamily="34" charset="0"/>
              </a:rPr>
              <a:t>Shaffer S A et al. PNAS 2006;103:12799-12802</a:t>
            </a:r>
          </a:p>
        </p:txBody>
      </p:sp>
      <p:pic>
        <p:nvPicPr>
          <p:cNvPr id="1026" name="Picture 2" descr="http://upload.wikimedia.org/wikipedia/commons/thumb/3/3b/Puffinus_gravisPCCA20070623-3738B.jpg/200px-Puffinus_gravisPCCA20070623-3738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26" y="0"/>
            <a:ext cx="2971801" cy="288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0999" y="3665403"/>
            <a:ext cx="4074687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Why do birds migrate?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C70F6F4-9717-D0B4-B3B7-C6ABD9449FC6}"/>
              </a:ext>
            </a:extLst>
          </p:cNvPr>
          <p:cNvSpPr txBox="1">
            <a:spLocks/>
          </p:cNvSpPr>
          <p:nvPr/>
        </p:nvSpPr>
        <p:spPr>
          <a:xfrm>
            <a:off x="472505" y="5213351"/>
            <a:ext cx="40746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Actual reason?</a:t>
            </a:r>
          </a:p>
        </p:txBody>
      </p:sp>
    </p:spTree>
    <p:extLst>
      <p:ext uri="{BB962C8B-B14F-4D97-AF65-F5344CB8AC3E}">
        <p14:creationId xmlns:p14="http://schemas.microsoft.com/office/powerpoint/2010/main" val="204801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7819" y="67856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What are the mechanisms that cause behavior?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56" y="1215789"/>
            <a:ext cx="2133600" cy="277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507" y="4186683"/>
            <a:ext cx="6629400" cy="242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186683"/>
            <a:ext cx="35052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41370" y="2216766"/>
            <a:ext cx="46730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How does the behavior develop?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9487" y="3745800"/>
            <a:ext cx="4227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How did the behavior evolve?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90435" y="3341194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What is the survival value of the behavior?</a:t>
            </a:r>
          </a:p>
        </p:txBody>
      </p:sp>
      <p:pic>
        <p:nvPicPr>
          <p:cNvPr id="2050" name="Picture 2" descr="Image result for baby tuna fis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1" b="19210"/>
          <a:stretch/>
        </p:blipFill>
        <p:spPr bwMode="auto">
          <a:xfrm>
            <a:off x="4180240" y="23214"/>
            <a:ext cx="3997667" cy="214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5" b="12948"/>
          <a:stretch/>
        </p:blipFill>
        <p:spPr bwMode="auto">
          <a:xfrm>
            <a:off x="7840760" y="0"/>
            <a:ext cx="4604550" cy="186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81CF37-D5B0-D3A3-A3AA-CD21DDBB18CC}"/>
              </a:ext>
            </a:extLst>
          </p:cNvPr>
          <p:cNvSpPr txBox="1"/>
          <p:nvPr/>
        </p:nvSpPr>
        <p:spPr>
          <a:xfrm>
            <a:off x="2864373" y="2762569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Tinbergen believed = attention should be given to these…has that happened?</a:t>
            </a:r>
          </a:p>
        </p:txBody>
      </p:sp>
    </p:spTree>
    <p:extLst>
      <p:ext uri="{BB962C8B-B14F-4D97-AF65-F5344CB8AC3E}">
        <p14:creationId xmlns:p14="http://schemas.microsoft.com/office/powerpoint/2010/main" val="339237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91200" cy="838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3012AE"/>
                </a:solidFill>
                <a:latin typeface="Arial" pitchFamily="34" charset="0"/>
                <a:cs typeface="Arial" pitchFamily="34" charset="0"/>
              </a:rPr>
              <a:t>History of Ethology</a:t>
            </a:r>
          </a:p>
        </p:txBody>
      </p:sp>
      <p:pic>
        <p:nvPicPr>
          <p:cNvPr id="3074" name="Picture 2" descr="http://upload.wikimedia.org/wikipedia/commons/thumb/9/98/Spencer1.jpg/220px-Spenc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92" y="997527"/>
            <a:ext cx="3962400" cy="570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arm4.staticflickr.com/3236/3084041077_2a1d4e4f1e_z.jpg?zz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1" b="5979"/>
          <a:stretch/>
        </p:blipFill>
        <p:spPr bwMode="auto">
          <a:xfrm>
            <a:off x="7290908" y="167566"/>
            <a:ext cx="4928801" cy="669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64708" y="2209800"/>
            <a:ext cx="1981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Contempt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4B0C65-EE3D-48CC-9938-15935CF32852}"/>
              </a:ext>
            </a:extLst>
          </p:cNvPr>
          <p:cNvSpPr txBox="1"/>
          <p:nvPr/>
        </p:nvSpPr>
        <p:spPr>
          <a:xfrm>
            <a:off x="1446092" y="1011382"/>
            <a:ext cx="3119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Herbert Spencer (1855)</a:t>
            </a:r>
          </a:p>
        </p:txBody>
      </p:sp>
    </p:spTree>
    <p:extLst>
      <p:ext uri="{BB962C8B-B14F-4D97-AF65-F5344CB8AC3E}">
        <p14:creationId xmlns:p14="http://schemas.microsoft.com/office/powerpoint/2010/main" val="3031235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-14288"/>
            <a:ext cx="10995658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C099B2-43B4-315F-5A2E-0026F3013E8F}"/>
              </a:ext>
            </a:extLst>
          </p:cNvPr>
          <p:cNvSpPr txBox="1"/>
          <p:nvPr/>
        </p:nvSpPr>
        <p:spPr>
          <a:xfrm>
            <a:off x="1066800" y="228600"/>
            <a:ext cx="3768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By early 1900’s, we got…</a:t>
            </a:r>
          </a:p>
        </p:txBody>
      </p:sp>
    </p:spTree>
    <p:extLst>
      <p:ext uri="{BB962C8B-B14F-4D97-AF65-F5344CB8AC3E}">
        <p14:creationId xmlns:p14="http://schemas.microsoft.com/office/powerpoint/2010/main" val="3542679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3447" y="66944"/>
            <a:ext cx="5029200" cy="8683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012AE"/>
                </a:solidFill>
                <a:latin typeface="Arial" pitchFamily="34" charset="0"/>
                <a:cs typeface="Arial" pitchFamily="34" charset="0"/>
              </a:rPr>
              <a:t>Schools of Behavior</a:t>
            </a:r>
          </a:p>
        </p:txBody>
      </p:sp>
      <p:pic>
        <p:nvPicPr>
          <p:cNvPr id="7170" name="Picture 2" descr="D:\Figures\Chapter 03\highres\Alcock9e-Fig-03-05-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6" b="9307"/>
          <a:stretch/>
        </p:blipFill>
        <p:spPr bwMode="auto">
          <a:xfrm>
            <a:off x="1295400" y="64586"/>
            <a:ext cx="4267200" cy="269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8430740" y="946666"/>
            <a:ext cx="1856598" cy="5791200"/>
            <a:chOff x="6774410" y="609600"/>
            <a:chExt cx="1856598" cy="5791200"/>
          </a:xfrm>
        </p:grpSpPr>
        <p:sp>
          <p:nvSpPr>
            <p:cNvPr id="21" name="TextBox 20"/>
            <p:cNvSpPr txBox="1"/>
            <p:nvPr/>
          </p:nvSpPr>
          <p:spPr>
            <a:xfrm>
              <a:off x="6774410" y="609600"/>
              <a:ext cx="1856598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Nikolas Tinbergen</a:t>
              </a: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7535925" y="1041344"/>
              <a:ext cx="235792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48788" y="4202668"/>
              <a:ext cx="1690784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Alicia Mathis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57316" y="1459468"/>
              <a:ext cx="1682255" cy="35394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/>
                <a:t>Gerard </a:t>
              </a:r>
              <a:r>
                <a:rPr lang="en-US" sz="1700" dirty="0" err="1"/>
                <a:t>Baerends</a:t>
              </a:r>
              <a:endParaRPr lang="en-US" sz="17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57317" y="2373868"/>
              <a:ext cx="1682254" cy="33855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Miles </a:t>
              </a:r>
              <a:r>
                <a:rPr lang="en-US" sz="1600" dirty="0" err="1"/>
                <a:t>Keenleyside</a:t>
              </a:r>
              <a:endParaRPr lang="en-US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48788" y="3288268"/>
              <a:ext cx="1690784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Jan Smith</a:t>
              </a:r>
            </a:p>
          </p:txBody>
        </p:sp>
        <p:sp>
          <p:nvSpPr>
            <p:cNvPr id="27" name="Down Arrow 26"/>
            <p:cNvSpPr/>
            <p:nvPr/>
          </p:nvSpPr>
          <p:spPr>
            <a:xfrm>
              <a:off x="7535925" y="1905000"/>
              <a:ext cx="235792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wn Arrow 27"/>
            <p:cNvSpPr/>
            <p:nvPr/>
          </p:nvSpPr>
          <p:spPr>
            <a:xfrm>
              <a:off x="7529541" y="2819400"/>
              <a:ext cx="235792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7529541" y="3733800"/>
              <a:ext cx="235792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7529506" y="4648200"/>
              <a:ext cx="235792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20594" y="5117068"/>
              <a:ext cx="1690784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Brian Gall</a:t>
              </a:r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7529366" y="5561682"/>
              <a:ext cx="235792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01870" y="6031468"/>
              <a:ext cx="1690784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YOU!</a:t>
              </a:r>
            </a:p>
          </p:txBody>
        </p:sp>
      </p:grpSp>
      <p:pic>
        <p:nvPicPr>
          <p:cNvPr id="5122" name="Picture 2" descr="http://4.bp.blogspot.com/_ifNvMe6zXXc/S-LyiV_mCVI/AAAAAAAABWE/EPbZ08xcDec/s320/tinberge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30" y="2904857"/>
            <a:ext cx="3505199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merke.ch/biografien/images/frisch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6" b="4253"/>
          <a:stretch/>
        </p:blipFill>
        <p:spPr bwMode="auto">
          <a:xfrm>
            <a:off x="315276" y="2827912"/>
            <a:ext cx="2796189" cy="396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24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18280</TotalTime>
  <Words>549</Words>
  <Application>Microsoft Office PowerPoint</Application>
  <PresentationFormat>Widescreen</PresentationFormat>
  <Paragraphs>107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Introduction to Animal Behavior</vt:lpstr>
      <vt:lpstr>PowerPoint Presentation</vt:lpstr>
      <vt:lpstr>Behavior is driven by two causes </vt:lpstr>
      <vt:lpstr>Another example</vt:lpstr>
      <vt:lpstr>Why do birds migrate?</vt:lpstr>
      <vt:lpstr>PowerPoint Presentation</vt:lpstr>
      <vt:lpstr>History of Ethology</vt:lpstr>
      <vt:lpstr>PowerPoint Presentation</vt:lpstr>
      <vt:lpstr>Schools of Behavior</vt:lpstr>
      <vt:lpstr>Classical Ethology</vt:lpstr>
      <vt:lpstr>Example of the classical ethology and comparative approach in early AB</vt:lpstr>
      <vt:lpstr>PowerPoint Presentation</vt:lpstr>
      <vt:lpstr>PowerPoint Presentation</vt:lpstr>
      <vt:lpstr>Tinbergen’s Experiments</vt:lpstr>
      <vt:lpstr>Stereotypic Behavior</vt:lpstr>
      <vt:lpstr>Begging in Herring Gulls</vt:lpstr>
      <vt:lpstr>PowerPoint Presentation</vt:lpstr>
      <vt:lpstr>FAP’s in Stickleback</vt:lpstr>
      <vt:lpstr>Goose Egg Retrieval</vt:lpstr>
      <vt:lpstr>PowerPoint Presentation</vt:lpstr>
      <vt:lpstr>Supernormal Stimuli in hatching gulls</vt:lpstr>
      <vt:lpstr>Criticisms of FAPs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gall</dc:creator>
  <cp:lastModifiedBy>Brian Gall</cp:lastModifiedBy>
  <cp:revision>236</cp:revision>
  <cp:lastPrinted>2022-08-31T12:55:11Z</cp:lastPrinted>
  <dcterms:created xsi:type="dcterms:W3CDTF">2011-05-05T14:51:28Z</dcterms:created>
  <dcterms:modified xsi:type="dcterms:W3CDTF">2024-09-06T15:13:04Z</dcterms:modified>
</cp:coreProperties>
</file>