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63" r:id="rId2"/>
    <p:sldId id="261" r:id="rId3"/>
    <p:sldId id="282" r:id="rId4"/>
    <p:sldId id="257" r:id="rId5"/>
    <p:sldId id="259" r:id="rId6"/>
    <p:sldId id="264" r:id="rId7"/>
    <p:sldId id="265" r:id="rId8"/>
    <p:sldId id="258" r:id="rId9"/>
    <p:sldId id="266" r:id="rId10"/>
    <p:sldId id="287" r:id="rId11"/>
    <p:sldId id="268" r:id="rId12"/>
    <p:sldId id="267" r:id="rId13"/>
    <p:sldId id="286" r:id="rId14"/>
    <p:sldId id="269" r:id="rId15"/>
    <p:sldId id="279" r:id="rId16"/>
    <p:sldId id="284" r:id="rId17"/>
    <p:sldId id="270" r:id="rId18"/>
    <p:sldId id="280" r:id="rId19"/>
    <p:sldId id="290" r:id="rId20"/>
    <p:sldId id="288" r:id="rId21"/>
    <p:sldId id="272" r:id="rId22"/>
    <p:sldId id="285" r:id="rId23"/>
    <p:sldId id="273" r:id="rId24"/>
    <p:sldId id="274" r:id="rId25"/>
    <p:sldId id="271" r:id="rId26"/>
    <p:sldId id="275" r:id="rId27"/>
    <p:sldId id="283" r:id="rId28"/>
    <p:sldId id="276" r:id="rId29"/>
    <p:sldId id="260" r:id="rId30"/>
    <p:sldId id="27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12AE"/>
    <a:srgbClr val="2E8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2" autoAdjust="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5A8A-6E6A-4874-92CB-FBDC00550BD8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8780-166E-4408-893C-E30D7D9B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ADC66-74BA-407D-8CDD-37F97D1DD71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B3DB-DA4D-44E0-8A44-2827C97A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8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2077-020A-4582-9325-DC6D89C12BBE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DE7-F4EA-4166-9DBC-842B73CE0E09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8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FDA-6EE3-457E-B579-3C443123A643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42B9-245C-4EB3-A40E-17A22EFAD999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3C8-D3FE-4A41-9C0D-49B8D19FC32B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351D-2B02-4E14-B295-1D0C8AC7118A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F01D-D5ED-40AE-BA59-E56FEB378F6D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B7F-A17E-4570-A24D-82F8325A0AF9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CB50-E9D8-411D-9D87-666B0969F5D5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5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7AB1-8096-4C23-90D1-F689FAE7876B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958-6B12-4941-B04A-E671A83F2A08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6E3B-F630-43F6-979E-A12AB285E4A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735" y="969818"/>
            <a:ext cx="8610600" cy="5943600"/>
          </a:xfrm>
        </p:spPr>
        <p:txBody>
          <a:bodyPr>
            <a:norm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Review editing notes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Discuss pieces of scientific papers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Finish your ethogram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Include functional and descriptive definitions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Present the ethogram as a table in your manuscript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Peer edit drafts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Continue writing/editing methods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Manuscript due 14 Sept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4035" y="54114"/>
            <a:ext cx="2912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Today’s Lab</a:t>
            </a:r>
          </a:p>
        </p:txBody>
      </p:sp>
    </p:spTree>
    <p:extLst>
      <p:ext uri="{BB962C8B-B14F-4D97-AF65-F5344CB8AC3E}">
        <p14:creationId xmlns:p14="http://schemas.microsoft.com/office/powerpoint/2010/main" val="367917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3DFB-B7CA-B1F5-0001-A33CC99B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should do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DF91-94C2-D061-82CC-D0300868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what was “done” OR “found” </a:t>
            </a:r>
          </a:p>
          <a:p>
            <a:r>
              <a:rPr lang="en-US" dirty="0"/>
              <a:t>Catch attention and interest</a:t>
            </a:r>
          </a:p>
          <a:p>
            <a:r>
              <a:rPr lang="en-US" dirty="0"/>
              <a:t>Contain important or relevant words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why?</a:t>
            </a:r>
            <a:r>
              <a:rPr lang="en-US" dirty="0"/>
              <a:t>)</a:t>
            </a:r>
          </a:p>
          <a:p>
            <a:r>
              <a:rPr lang="en-US" dirty="0"/>
              <a:t>Your titles…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9B072-121B-ADF5-2C6F-573B4E93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Sets up your paper and put in context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Discuss: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Conclusions of previous literature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Holes in current knowledge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Justification for why these questions relevant/important</a:t>
            </a: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General structure:</a:t>
            </a: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Start with an outline</a:t>
            </a:r>
          </a:p>
        </p:txBody>
      </p:sp>
    </p:spTree>
    <p:extLst>
      <p:ext uri="{BB962C8B-B14F-4D97-AF65-F5344CB8AC3E}">
        <p14:creationId xmlns:p14="http://schemas.microsoft.com/office/powerpoint/2010/main" val="30840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ientific paper with long abstra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7552" r="24765" b="3931"/>
          <a:stretch/>
        </p:blipFill>
        <p:spPr bwMode="auto">
          <a:xfrm>
            <a:off x="6705600" y="1842911"/>
            <a:ext cx="4876800" cy="47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Second most important part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what’s first?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Mini version of paper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Should include?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How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Results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Significance</a:t>
            </a:r>
          </a:p>
          <a:p>
            <a:pPr marL="346075" indent="-346075"/>
            <a:r>
              <a:rPr lang="en-US" sz="2800" dirty="0">
                <a:latin typeface="Arial" pitchFamily="34" charset="0"/>
                <a:cs typeface="Arial" pitchFamily="34" charset="0"/>
              </a:rPr>
              <a:t>Short and sweet</a:t>
            </a:r>
          </a:p>
          <a:p>
            <a:pPr marL="346075" indent="-346075"/>
            <a:r>
              <a:rPr lang="en-US" sz="2800" dirty="0">
                <a:latin typeface="Arial" pitchFamily="34" charset="0"/>
                <a:cs typeface="Arial" pitchFamily="34" charset="0"/>
              </a:rPr>
              <a:t>WRITE LAST</a:t>
            </a:r>
          </a:p>
        </p:txBody>
      </p:sp>
    </p:spTree>
    <p:extLst>
      <p:ext uri="{BB962C8B-B14F-4D97-AF65-F5344CB8AC3E}">
        <p14:creationId xmlns:p14="http://schemas.microsoft.com/office/powerpoint/2010/main" val="1662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B09-B129-4E83-889B-03F2098C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develop an outline for our alarm cue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08E80-818A-46DB-BF5E-D6369C56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143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00175"/>
            <a:ext cx="8229600" cy="4876800"/>
          </a:xfrm>
        </p:spPr>
        <p:txBody>
          <a:bodyPr>
            <a:normAutofit/>
          </a:bodyPr>
          <a:lstStyle/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Tell a story (IN ORDER!)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General info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Provide details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Duplicable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Assume other scientists have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skills</a:t>
            </a:r>
          </a:p>
          <a:p>
            <a:pPr marL="1543050" lvl="2" indent="-284163"/>
            <a:r>
              <a:rPr lang="en-US" sz="2000" dirty="0">
                <a:latin typeface="Arial" pitchFamily="34" charset="0"/>
                <a:cs typeface="Arial" pitchFamily="34" charset="0"/>
              </a:rPr>
              <a:t>Not a list of instructions</a:t>
            </a:r>
          </a:p>
          <a:p>
            <a:pPr marL="1543050" lvl="2" indent="-284163"/>
            <a:r>
              <a:rPr lang="en-US" sz="2000" dirty="0">
                <a:latin typeface="Arial" pitchFamily="34" charset="0"/>
                <a:cs typeface="Arial" pitchFamily="34" charset="0"/>
              </a:rPr>
              <a:t>Example: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Paragraphs should outline                          various stages (examples)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Split methods into subsections: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6A2B6-83C4-909E-FB64-7355D9B1C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6764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239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Stats Analysis Section (in the methods)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4891"/>
            <a:ext cx="8839200" cy="48768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Structure is critical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Start with what test was done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Then say what the test does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What variables?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Then say who it was tested on</a:t>
            </a:r>
          </a:p>
          <a:p>
            <a:pPr marL="1143000" lvl="1" indent="-514350"/>
            <a:r>
              <a:rPr lang="en-US" dirty="0">
                <a:latin typeface="Arial" pitchFamily="34" charset="0"/>
                <a:cs typeface="Arial" pitchFamily="34" charset="0"/>
              </a:rPr>
              <a:t>Finally say your treatments or what the experiment was testing</a:t>
            </a:r>
          </a:p>
        </p:txBody>
      </p:sp>
    </p:spTree>
    <p:extLst>
      <p:ext uri="{BB962C8B-B14F-4D97-AF65-F5344CB8AC3E}">
        <p14:creationId xmlns:p14="http://schemas.microsoft.com/office/powerpoint/2010/main" val="20348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ED00-C8C7-4D8D-B13B-70CF7332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spiders…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2F399-1D60-4D24-A350-CAC022785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T-test on Time to Shore</a:t>
            </a:r>
          </a:p>
          <a:p>
            <a:r>
              <a:rPr lang="en-US" dirty="0"/>
              <a:t>T-test on Number Orientation Behaviors</a:t>
            </a:r>
          </a:p>
          <a:p>
            <a:r>
              <a:rPr lang="en-US" dirty="0"/>
              <a:t>V-test for circular statistics – 1 m</a:t>
            </a:r>
          </a:p>
          <a:p>
            <a:r>
              <a:rPr lang="en-US" dirty="0"/>
              <a:t>V-test for circular statistics – 3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FE06-DDD9-444D-AFFB-9EF25F76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/>
          </a:bodyPr>
          <a:lstStyle/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Present the results of your experiments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DO NOT INTERPERET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Common mistake –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discussing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results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Things to include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Test statistic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DF or N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P-value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Mean and SD/SE in text (or table/figure!!!)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Do not present raw data!!!!!!!!!!!!!!!!!!!!!!!!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35905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18" y="-38100"/>
            <a:ext cx="5334000" cy="1143000"/>
          </a:xfrm>
        </p:spPr>
        <p:txBody>
          <a:bodyPr>
            <a:noAutofit/>
          </a:bodyPr>
          <a:lstStyle/>
          <a:p>
            <a:pPr indent="-514350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05" y="990600"/>
            <a:ext cx="8610600" cy="5638800"/>
          </a:xfrm>
        </p:spPr>
        <p:txBody>
          <a:bodyPr>
            <a:noAutofit/>
          </a:bodyPr>
          <a:lstStyle/>
          <a:p>
            <a:pPr marL="22860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Start by determining the following: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What type of test?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What was found?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Significant difference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Non-significant difference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Positive relationship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Negative relationship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No relationship</a:t>
            </a:r>
          </a:p>
          <a:p>
            <a:pPr marL="1828800" lvl="3" indent="-342900"/>
            <a:r>
              <a:rPr lang="en-US" sz="1600" dirty="0">
                <a:latin typeface="Arial" pitchFamily="34" charset="0"/>
                <a:cs typeface="Arial" pitchFamily="34" charset="0"/>
              </a:rPr>
              <a:t>Etc.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What’s the response variable?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Who is the subject of the study?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What were the subjects exposed to (list treatments)?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Stats report (test statistic, n, p-value)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FBE2E-CC49-6345-5707-87121A06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35" y="-1"/>
            <a:ext cx="5105565" cy="3819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63E91-191B-8CF2-152E-9C6C57C28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7" y="4191000"/>
            <a:ext cx="3544186" cy="266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A84B59-1D98-1E3C-E69B-A01ECACE0099}"/>
              </a:ext>
            </a:extLst>
          </p:cNvPr>
          <p:cNvSpPr txBox="1"/>
          <p:nvPr/>
        </p:nvSpPr>
        <p:spPr>
          <a:xfrm>
            <a:off x="7772400" y="87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dvP1964"/>
              </a:rPr>
              <a:t>N</a:t>
            </a:r>
            <a:r>
              <a:rPr lang="en-US" dirty="0">
                <a:latin typeface="AdvP4C4E74"/>
              </a:rPr>
              <a:t> = </a:t>
            </a:r>
            <a:r>
              <a:rPr lang="en-US" sz="1800" b="0" i="0" u="none" strike="noStrike" baseline="0" dirty="0">
                <a:latin typeface="AdvP1964"/>
              </a:rPr>
              <a:t>14 per treatment, </a:t>
            </a:r>
            <a:r>
              <a:rPr lang="en-US" sz="1800" b="0" i="0" u="none" strike="noStrike" baseline="0" dirty="0">
                <a:latin typeface="AdvP2729"/>
              </a:rPr>
              <a:t>t = </a:t>
            </a:r>
            <a:r>
              <a:rPr lang="en-US" sz="1800" b="0" i="0" u="none" strike="noStrike" baseline="0" dirty="0">
                <a:latin typeface="AdvP1964"/>
              </a:rPr>
              <a:t>2.47, P = 0.02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0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EBF1-BBB0-2A1F-F589-2B6791D0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B1D2-986B-66CA-57A9-88C5BEE8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/>
            <a:r>
              <a:rPr lang="en-US" sz="3200" dirty="0">
                <a:latin typeface="Arial" pitchFamily="34" charset="0"/>
                <a:cs typeface="Arial" pitchFamily="34" charset="0"/>
              </a:rPr>
              <a:t>Combine all these components, in order, into a fluid sentence</a:t>
            </a:r>
          </a:p>
          <a:p>
            <a:pPr marL="742950" indent="-514350"/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indent="-514350"/>
            <a:r>
              <a:rPr lang="en-US" sz="3200" dirty="0">
                <a:latin typeface="Arial" pitchFamily="34" charset="0"/>
                <a:cs typeface="Arial" pitchFamily="34" charset="0"/>
              </a:rPr>
              <a:t>Let’s do this for one of the response variables</a:t>
            </a:r>
          </a:p>
          <a:p>
            <a:pPr marL="742950" indent="-51435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742950" indent="-514350"/>
            <a:r>
              <a:rPr lang="en-US" sz="3200" dirty="0">
                <a:latin typeface="Arial" pitchFamily="34" charset="0"/>
                <a:cs typeface="Arial" pitchFamily="34" charset="0"/>
              </a:rPr>
              <a:t>Robotic – follow it up with the MOM sentence (if significant)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81C0-084C-3934-65E9-B735F92B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0012"/>
            <a:ext cx="9045172" cy="66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C092-DB21-DD46-6AA5-079B886A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you do this for the remaining response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AF74-2C6D-661F-BB31-047C1730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Type of test: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Finding: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Response variable: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Who is the subject: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Subjects exposed to: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Stats report (test statistic, n, p-value)</a:t>
            </a:r>
          </a:p>
          <a:p>
            <a:pPr marL="1143000" lvl="1" indent="-51435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FOLLOW WITH MOM SENTENCE (if significant)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307EA-C2DD-20A6-E54C-7FAABE28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9906000" cy="5562600"/>
          </a:xfrm>
        </p:spPr>
        <p:txBody>
          <a:bodyPr>
            <a:normAutofit/>
          </a:bodyPr>
          <a:lstStyle/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Interpret your results</a:t>
            </a:r>
          </a:p>
          <a:p>
            <a:pPr marL="742950" indent="-514350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are results important, what do they mean for the organism</a:t>
            </a:r>
          </a:p>
          <a:p>
            <a:pPr marL="742950" indent="-514350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are they different from other studies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Don’t make statements too broad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Example: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Review previous studies and explain how your results fit with this body of knowledge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Hardest section to write!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TELL A STORY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READ DISCUSSIONS</a:t>
            </a:r>
          </a:p>
        </p:txBody>
      </p:sp>
    </p:spTree>
    <p:extLst>
      <p:ext uri="{BB962C8B-B14F-4D97-AF65-F5344CB8AC3E}">
        <p14:creationId xmlns:p14="http://schemas.microsoft.com/office/powerpoint/2010/main" val="13708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8610600" cy="48768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800" u="sng" dirty="0">
                <a:latin typeface="Arial" pitchFamily="34" charset="0"/>
                <a:cs typeface="Arial" pitchFamily="34" charset="0"/>
              </a:rPr>
              <a:t>General Structure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First paragraph – most important result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Next paragraphs: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supporting ideas/information (e.g. less significant but still relevant results)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Review and cite relevant literature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Examples of your finding in other species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Final paragraph – summarize your conclusions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Start by making a bulleted outline</a:t>
            </a:r>
          </a:p>
        </p:txBody>
      </p:sp>
    </p:spTree>
    <p:extLst>
      <p:ext uri="{BB962C8B-B14F-4D97-AF65-F5344CB8AC3E}">
        <p14:creationId xmlns:p14="http://schemas.microsoft.com/office/powerpoint/2010/main" val="10352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0031"/>
            <a:ext cx="4001655" cy="1723557"/>
          </a:xfrm>
        </p:spPr>
        <p:txBody>
          <a:bodyPr>
            <a:normAutofit/>
          </a:bodyPr>
          <a:lstStyle/>
          <a:p>
            <a:pPr marL="742950" indent="-514350"/>
            <a:r>
              <a:rPr lang="en-US" sz="2400" dirty="0">
                <a:latin typeface="Arial" pitchFamily="34" charset="0"/>
                <a:cs typeface="Arial" pitchFamily="34" charset="0"/>
              </a:rPr>
              <a:t>Thank people</a:t>
            </a:r>
          </a:p>
          <a:p>
            <a:pPr marL="742950" indent="-514350"/>
            <a:r>
              <a:rPr lang="en-US" sz="2400" dirty="0">
                <a:latin typeface="Arial" pitchFamily="34" charset="0"/>
                <a:cs typeface="Arial" pitchFamily="34" charset="0"/>
              </a:rPr>
              <a:t>Site funding</a:t>
            </a:r>
          </a:p>
          <a:p>
            <a:pPr marL="742950" indent="-514350"/>
            <a:r>
              <a:rPr lang="en-US" sz="2400" dirty="0">
                <a:latin typeface="Arial" pitchFamily="34" charset="0"/>
                <a:cs typeface="Arial" pitchFamily="34" charset="0"/>
              </a:rPr>
              <a:t>Completely free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23" y="1295401"/>
            <a:ext cx="4954539" cy="402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7572"/>
            <a:ext cx="4001790" cy="171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562601"/>
            <a:ext cx="8605777" cy="117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01"/>
            <a:ext cx="8832761" cy="28090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Literature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876800"/>
          </a:xfrm>
        </p:spPr>
        <p:txBody>
          <a:bodyPr>
            <a:normAutofit/>
          </a:bodyPr>
          <a:lstStyle/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Last full section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Alphabetical list of all articles</a:t>
            </a:r>
          </a:p>
          <a:p>
            <a:pPr marL="742950" indent="-51435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Structure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In text:</a:t>
            </a:r>
          </a:p>
          <a:p>
            <a:pPr marL="11430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Lit cited:</a:t>
            </a:r>
          </a:p>
          <a:p>
            <a:pPr marL="742950" indent="-514350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Endnote</a:t>
            </a:r>
          </a:p>
          <a:p>
            <a:pPr marL="742950" indent="-514350"/>
            <a:r>
              <a:rPr lang="en-US" sz="2800" dirty="0">
                <a:latin typeface="Arial" pitchFamily="34" charset="0"/>
                <a:cs typeface="Arial" pitchFamily="34" charset="0"/>
              </a:rPr>
              <a:t>Google Scholar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15983"/>
            <a:ext cx="6096000" cy="46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Tables and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210800" cy="4572000"/>
          </a:xfrm>
        </p:spPr>
        <p:txBody>
          <a:bodyPr>
            <a:normAutofit/>
          </a:bodyPr>
          <a:lstStyle/>
          <a:p>
            <a:pPr marL="742950" indent="-51435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When is a table vs. figure appropriate?             What’s the point of each?</a:t>
            </a:r>
          </a:p>
          <a:p>
            <a:pPr marL="742950" indent="-514350"/>
            <a:r>
              <a:rPr lang="en-US" dirty="0">
                <a:latin typeface="Arial" pitchFamily="34" charset="0"/>
                <a:cs typeface="Arial" pitchFamily="34" charset="0"/>
              </a:rPr>
              <a:t>Accuracy = table</a:t>
            </a:r>
          </a:p>
          <a:p>
            <a:pPr marL="742950" indent="-514350"/>
            <a:r>
              <a:rPr lang="en-US" dirty="0">
                <a:latin typeface="Arial" pitchFamily="34" charset="0"/>
                <a:cs typeface="Arial" pitchFamily="34" charset="0"/>
              </a:rPr>
              <a:t>To make a statement = figure</a:t>
            </a:r>
          </a:p>
          <a:p>
            <a:pPr marL="742950" indent="-514350"/>
            <a:r>
              <a:rPr lang="en-US" dirty="0">
                <a:latin typeface="Arial" pitchFamily="34" charset="0"/>
                <a:cs typeface="Arial" pitchFamily="34" charset="0"/>
              </a:rPr>
              <a:t>Each should stand alone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does this mean?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050" y="344095"/>
            <a:ext cx="47244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Table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87095"/>
            <a:ext cx="5938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Table heading goes above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Horizontal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Top row is the column headings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Another horizontal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 data below headings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One line at bottom delineates end of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A8383-B5B7-0133-A8B1-A81250E2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30948"/>
            <a:ext cx="8877300" cy="21621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C82230-81AA-FD62-524E-4DDAFE9D74DF}"/>
              </a:ext>
            </a:extLst>
          </p:cNvPr>
          <p:cNvCxnSpPr>
            <a:cxnSpLocks/>
          </p:cNvCxnSpPr>
          <p:nvPr/>
        </p:nvCxnSpPr>
        <p:spPr>
          <a:xfrm>
            <a:off x="1447800" y="52578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38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25" y="1066801"/>
            <a:ext cx="9148763" cy="4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37809" b="19290"/>
          <a:stretch/>
        </p:blipFill>
        <p:spPr bwMode="auto">
          <a:xfrm>
            <a:off x="6497790" y="1524000"/>
            <a:ext cx="5028598" cy="351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4694"/>
            <a:ext cx="57912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Figure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790" y="5068198"/>
            <a:ext cx="5694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 Mean (± SE) </a:t>
            </a:r>
            <a:r>
              <a:rPr lang="en-US" dirty="0" err="1"/>
              <a:t>ttx</a:t>
            </a:r>
            <a:r>
              <a:rPr lang="en-US" dirty="0"/>
              <a:t> concentration (ng/mg) in newt larvae from four developmental stages.  0 W = larvae that had recently hatched, 4 W = four week old larvae, 15 W = fifteen week old larvae, 28 W = larvae that had recently completed metamorphosis.  Different letters indicate significant differences between treatments (P &lt; 0.015).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1C750-D65B-B906-C2E4-1141B7DA0943}"/>
              </a:ext>
            </a:extLst>
          </p:cNvPr>
          <p:cNvSpPr txBox="1"/>
          <p:nvPr/>
        </p:nvSpPr>
        <p:spPr>
          <a:xfrm>
            <a:off x="381000" y="586194"/>
            <a:ext cx="52185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Figure legend goes below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Never show individual data (means!)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Must have axis labels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Explain all symbols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HORIZONTAL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LEGEND (unless grouped bars)</a:t>
            </a:r>
          </a:p>
        </p:txBody>
      </p:sp>
    </p:spTree>
    <p:extLst>
      <p:ext uri="{BB962C8B-B14F-4D97-AF65-F5344CB8AC3E}">
        <p14:creationId xmlns:p14="http://schemas.microsoft.com/office/powerpoint/2010/main" val="390024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aring-zero.net/screen_res/nz0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1981200" y="5334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82562"/>
            <a:ext cx="7772400" cy="944562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After the pieces are together?</a:t>
            </a:r>
          </a:p>
        </p:txBody>
      </p:sp>
    </p:spTree>
    <p:extLst>
      <p:ext uri="{BB962C8B-B14F-4D97-AF65-F5344CB8AC3E}">
        <p14:creationId xmlns:p14="http://schemas.microsoft.com/office/powerpoint/2010/main" val="17171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458" y="184020"/>
            <a:ext cx="637694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 version of the “doing science” flow chart</a:t>
            </a:r>
          </a:p>
        </p:txBody>
      </p:sp>
    </p:spTree>
    <p:extLst>
      <p:ext uri="{BB962C8B-B14F-4D97-AF65-F5344CB8AC3E}">
        <p14:creationId xmlns:p14="http://schemas.microsoft.com/office/powerpoint/2010/main" val="243520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7772400" cy="944562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After the pieces are together?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Formatting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Submission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Review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Revisions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Acceptance/start over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Publication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066800"/>
            <a:ext cx="276329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0"/>
          <a:stretch/>
        </p:blipFill>
        <p:spPr bwMode="auto">
          <a:xfrm>
            <a:off x="7162800" y="3886201"/>
            <a:ext cx="2743200" cy="271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20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If all else fails….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6" y="914401"/>
            <a:ext cx="83121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219825"/>
            <a:ext cx="4131889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0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82562"/>
            <a:ext cx="5715000" cy="8842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Building a Manuscript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/>
          <a:stretch/>
        </p:blipFill>
        <p:spPr bwMode="auto">
          <a:xfrm>
            <a:off x="8001000" y="988384"/>
            <a:ext cx="4290783" cy="401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690" y="1143593"/>
            <a:ext cx="3867150" cy="357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20703" r="58555" b="5176"/>
          <a:stretch/>
        </p:blipFill>
        <p:spPr bwMode="auto">
          <a:xfrm>
            <a:off x="4101358" y="3329565"/>
            <a:ext cx="379012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4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7543800" cy="868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Publish?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905000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**Disseminate New knowledge**</a:t>
            </a:r>
          </a:p>
          <a:p>
            <a:pPr marL="0" indent="0" algn="ctr"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Get feedback on work</a:t>
            </a:r>
          </a:p>
          <a:p>
            <a:pPr marL="0" indent="0" algn="ctr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Advancement (academia)</a:t>
            </a:r>
          </a:p>
          <a:p>
            <a:pPr marL="0" indent="0" algn="ctr"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Bragging rights?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905000"/>
            <a:ext cx="80010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76" y="404019"/>
            <a:ext cx="6457124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 of a Publication?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76400"/>
            <a:ext cx="7086600" cy="4572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Inform other scientists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Document the approach (replication)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Interpret and place in context:</a:t>
            </a:r>
          </a:p>
          <a:p>
            <a:pPr marL="12573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Explain motivation</a:t>
            </a:r>
          </a:p>
          <a:p>
            <a:pPr marL="12573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Meaning of results</a:t>
            </a:r>
          </a:p>
          <a:p>
            <a:pPr marL="1257300" lvl="1" indent="-514350"/>
            <a:r>
              <a:rPr lang="en-US" sz="2400" dirty="0">
                <a:latin typeface="Arial" pitchFamily="34" charset="0"/>
                <a:cs typeface="Arial" pitchFamily="34" charset="0"/>
              </a:rPr>
              <a:t>Place in context of past literature (how does it change scientific knowledge?)</a:t>
            </a:r>
          </a:p>
        </p:txBody>
      </p:sp>
      <p:pic>
        <p:nvPicPr>
          <p:cNvPr id="7170" name="Picture 2" descr="http://t0.gstatic.com/images?q=tbn:ANd9GcTgk2FIaWH1CB96a5CP_amDcOR3qCbjgJRojmnq6VL5iR1UVM83mRaYf-TvC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5"/>
          <a:stretch/>
        </p:blipFill>
        <p:spPr bwMode="auto">
          <a:xfrm>
            <a:off x="8610601" y="0"/>
            <a:ext cx="3581399" cy="38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Tgk2FIaWH1CB96a5CP_amDcOR3qCbjgJRojmnq6VL5iR1UVM83mRaYf-TvC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2"/>
          <a:stretch/>
        </p:blipFill>
        <p:spPr bwMode="auto">
          <a:xfrm>
            <a:off x="9985513" y="3216357"/>
            <a:ext cx="2206487" cy="37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scientific writing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3962400" cy="3574619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Clear and concise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 BS!!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Quality of writing still important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1.bp.blogspot.com/-DaT_XhLqQNU/T3BkT2Hw4QI/AAAAAAAAAiI/kO65toSkBUE/s1600/Bullshit%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8" y="0"/>
            <a:ext cx="4826453" cy="46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48006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“At present it widely accepted that TTX possibly be an exogenous source via food chain or symbiosis in case of marine animals, whereas in amphibians it be having an endogenous origin.”</a:t>
            </a:r>
          </a:p>
        </p:txBody>
      </p:sp>
    </p:spTree>
    <p:extLst>
      <p:ext uri="{BB962C8B-B14F-4D97-AF65-F5344CB8AC3E}">
        <p14:creationId xmlns:p14="http://schemas.microsoft.com/office/powerpoint/2010/main" val="1267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952500"/>
            <a:ext cx="3581400" cy="26860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98425"/>
            <a:ext cx="3948722" cy="32766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425"/>
            <a:ext cx="5562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are the pieces?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 bwMode="auto">
          <a:xfrm>
            <a:off x="159670" y="3554625"/>
            <a:ext cx="2688306" cy="14859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57" r="50000" b="20554"/>
          <a:stretch/>
        </p:blipFill>
        <p:spPr bwMode="auto">
          <a:xfrm>
            <a:off x="1778670" y="5164708"/>
            <a:ext cx="2490787" cy="15737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09643" y="3773380"/>
            <a:ext cx="3581400" cy="292785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1125" y="3773380"/>
            <a:ext cx="3031205" cy="28729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0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/>
          <a:stretch/>
        </p:blipFill>
        <p:spPr bwMode="auto">
          <a:xfrm>
            <a:off x="6244736" y="304800"/>
            <a:ext cx="5677394" cy="137906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50000" r="2107"/>
          <a:stretch/>
        </p:blipFill>
        <p:spPr bwMode="auto">
          <a:xfrm>
            <a:off x="153591" y="3724563"/>
            <a:ext cx="8539221" cy="60067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82230" r="22832"/>
          <a:stretch/>
        </p:blipFill>
        <p:spPr bwMode="auto">
          <a:xfrm>
            <a:off x="153591" y="441574"/>
            <a:ext cx="5793675" cy="75582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920"/>
            <a:ext cx="8210550" cy="15621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F9679-5B98-FEF0-EF45-96C11BDF062A}"/>
              </a:ext>
            </a:extLst>
          </p:cNvPr>
          <p:cNvSpPr txBox="1"/>
          <p:nvPr/>
        </p:nvSpPr>
        <p:spPr>
          <a:xfrm>
            <a:off x="153591" y="1386344"/>
            <a:ext cx="274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Why is the title the most important part of your paper?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1EC38-5168-CAA4-479B-533042642D59}"/>
              </a:ext>
            </a:extLst>
          </p:cNvPr>
          <p:cNvSpPr txBox="1"/>
          <p:nvPr/>
        </p:nvSpPr>
        <p:spPr>
          <a:xfrm>
            <a:off x="228600" y="4763770"/>
            <a:ext cx="8930692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Ho! Polarized Light Serves as a Visual Signal for Landward Orientation in Displaced Spiders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B3320-013F-461F-8819-6C509F56D5DC}"/>
              </a:ext>
            </a:extLst>
          </p:cNvPr>
          <p:cNvSpPr txBox="1"/>
          <p:nvPr/>
        </p:nvSpPr>
        <p:spPr>
          <a:xfrm>
            <a:off x="3085064" y="5825652"/>
            <a:ext cx="8930692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Long-jawed orb weavers (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Tetragnathus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elongatus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use visual signals and polarized light to find riparian habitat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17993</TotalTime>
  <Words>963</Words>
  <Application>Microsoft Office PowerPoint</Application>
  <PresentationFormat>Widescreen</PresentationFormat>
  <Paragraphs>198</Paragraphs>
  <Slides>31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AdvP1964</vt:lpstr>
      <vt:lpstr>AdvP2729</vt:lpstr>
      <vt:lpstr>AdvP4C4E74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Building a Manuscript</vt:lpstr>
      <vt:lpstr>Why Publish?</vt:lpstr>
      <vt:lpstr>Purpose of a Publication?</vt:lpstr>
      <vt:lpstr>What is scientific writing style?</vt:lpstr>
      <vt:lpstr>What are the pieces?</vt:lpstr>
      <vt:lpstr>PowerPoint Presentation</vt:lpstr>
      <vt:lpstr>Title should do the following:</vt:lpstr>
      <vt:lpstr>Introduction</vt:lpstr>
      <vt:lpstr>Abstract</vt:lpstr>
      <vt:lpstr>Let’s develop an outline for our alarm cue paper</vt:lpstr>
      <vt:lpstr>Methods</vt:lpstr>
      <vt:lpstr>The Stats Analysis Section (in the methods)</vt:lpstr>
      <vt:lpstr>For spiders…</vt:lpstr>
      <vt:lpstr>Results</vt:lpstr>
      <vt:lpstr>Set up</vt:lpstr>
      <vt:lpstr>What next?</vt:lpstr>
      <vt:lpstr>Now you do this for the remaining response variables</vt:lpstr>
      <vt:lpstr>Discussion</vt:lpstr>
      <vt:lpstr>Discussion</vt:lpstr>
      <vt:lpstr>Acknowledgements</vt:lpstr>
      <vt:lpstr>Literature Cited</vt:lpstr>
      <vt:lpstr>Tables and figures</vt:lpstr>
      <vt:lpstr>Table Rules</vt:lpstr>
      <vt:lpstr>PowerPoint Presentation</vt:lpstr>
      <vt:lpstr>Figure Rules</vt:lpstr>
      <vt:lpstr>After the pieces are together?</vt:lpstr>
      <vt:lpstr>After the pieces are together?</vt:lpstr>
      <vt:lpstr>If all else fails….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</dc:creator>
  <cp:lastModifiedBy>Brian Gall</cp:lastModifiedBy>
  <cp:revision>271</cp:revision>
  <cp:lastPrinted>2011-09-13T15:23:36Z</cp:lastPrinted>
  <dcterms:created xsi:type="dcterms:W3CDTF">2011-05-05T14:51:28Z</dcterms:created>
  <dcterms:modified xsi:type="dcterms:W3CDTF">2024-10-24T14:27:23Z</dcterms:modified>
</cp:coreProperties>
</file>