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9"/>
  </p:handoutMasterIdLst>
  <p:sldIdLst>
    <p:sldId id="256" r:id="rId2"/>
    <p:sldId id="257" r:id="rId3"/>
    <p:sldId id="259" r:id="rId4"/>
    <p:sldId id="278" r:id="rId5"/>
    <p:sldId id="260" r:id="rId6"/>
    <p:sldId id="261" r:id="rId7"/>
    <p:sldId id="263" r:id="rId8"/>
    <p:sldId id="262" r:id="rId9"/>
    <p:sldId id="281" r:id="rId10"/>
    <p:sldId id="264" r:id="rId11"/>
    <p:sldId id="265" r:id="rId12"/>
    <p:sldId id="282" r:id="rId13"/>
    <p:sldId id="283" r:id="rId14"/>
    <p:sldId id="280" r:id="rId15"/>
    <p:sldId id="268" r:id="rId16"/>
    <p:sldId id="294" r:id="rId17"/>
    <p:sldId id="295" r:id="rId18"/>
    <p:sldId id="267" r:id="rId19"/>
    <p:sldId id="296" r:id="rId20"/>
    <p:sldId id="269" r:id="rId21"/>
    <p:sldId id="284" r:id="rId22"/>
    <p:sldId id="285" r:id="rId23"/>
    <p:sldId id="286" r:id="rId24"/>
    <p:sldId id="297" r:id="rId25"/>
    <p:sldId id="270" r:id="rId26"/>
    <p:sldId id="287" r:id="rId27"/>
    <p:sldId id="271" r:id="rId28"/>
    <p:sldId id="272" r:id="rId29"/>
    <p:sldId id="273" r:id="rId30"/>
    <p:sldId id="274" r:id="rId31"/>
    <p:sldId id="275" r:id="rId32"/>
    <p:sldId id="290" r:id="rId33"/>
    <p:sldId id="276" r:id="rId34"/>
    <p:sldId id="277" r:id="rId35"/>
    <p:sldId id="288" r:id="rId36"/>
    <p:sldId id="293" r:id="rId37"/>
    <p:sldId id="289" r:id="rId3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7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9756" autoAdjust="0"/>
  </p:normalViewPr>
  <p:slideViewPr>
    <p:cSldViewPr>
      <p:cViewPr varScale="1">
        <p:scale>
          <a:sx n="75" d="100"/>
          <a:sy n="75" d="100"/>
        </p:scale>
        <p:origin x="66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Sheet1!$B$5</c:f>
              <c:strCache>
                <c:ptCount val="1"/>
                <c:pt idx="0">
                  <c:v>Observed</c:v>
                </c:pt>
              </c:strCache>
            </c:strRef>
          </c:tx>
          <c:invertIfNegative val="0"/>
          <c:cat>
            <c:strRef>
              <c:f>Sheet1!$A$6:$A$9</c:f>
              <c:strCache>
                <c:ptCount val="4"/>
                <c:pt idx="0">
                  <c:v>Females</c:v>
                </c:pt>
                <c:pt idx="1">
                  <c:v>Males</c:v>
                </c:pt>
                <c:pt idx="2">
                  <c:v>Females</c:v>
                </c:pt>
                <c:pt idx="3">
                  <c:v>Juvenile Males</c:v>
                </c:pt>
              </c:strCache>
            </c:strRef>
          </c:cat>
          <c:val>
            <c:numRef>
              <c:f>Sheet1!$B$6:$B$9</c:f>
              <c:numCache>
                <c:formatCode>General</c:formatCode>
                <c:ptCount val="4"/>
                <c:pt idx="0">
                  <c:v>23</c:v>
                </c:pt>
                <c:pt idx="1">
                  <c:v>2</c:v>
                </c:pt>
                <c:pt idx="2">
                  <c:v>22</c:v>
                </c:pt>
                <c:pt idx="3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E7-4152-9D0F-FDCE87A251D9}"/>
            </c:ext>
          </c:extLst>
        </c:ser>
        <c:ser>
          <c:idx val="1"/>
          <c:order val="1"/>
          <c:tx>
            <c:strRef>
              <c:f>Sheet1!$C$5</c:f>
              <c:strCache>
                <c:ptCount val="1"/>
                <c:pt idx="0">
                  <c:v>Expected</c:v>
                </c:pt>
              </c:strCache>
            </c:strRef>
          </c:tx>
          <c:invertIfNegative val="0"/>
          <c:cat>
            <c:strRef>
              <c:f>Sheet1!$A$6:$A$9</c:f>
              <c:strCache>
                <c:ptCount val="4"/>
                <c:pt idx="0">
                  <c:v>Females</c:v>
                </c:pt>
                <c:pt idx="1">
                  <c:v>Males</c:v>
                </c:pt>
                <c:pt idx="2">
                  <c:v>Females</c:v>
                </c:pt>
                <c:pt idx="3">
                  <c:v>Juvenile Males</c:v>
                </c:pt>
              </c:strCache>
            </c:strRef>
          </c:cat>
          <c:val>
            <c:numRef>
              <c:f>Sheet1!$C$6:$C$9</c:f>
              <c:numCache>
                <c:formatCode>General</c:formatCode>
                <c:ptCount val="4"/>
                <c:pt idx="0">
                  <c:v>17</c:v>
                </c:pt>
                <c:pt idx="1">
                  <c:v>8</c:v>
                </c:pt>
                <c:pt idx="2">
                  <c:v>23</c:v>
                </c:pt>
                <c:pt idx="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E7-4152-9D0F-FDCE87A251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2474752"/>
        <c:axId val="112476544"/>
      </c:barChart>
      <c:catAx>
        <c:axId val="1124747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112476544"/>
        <c:crosses val="autoZero"/>
        <c:auto val="1"/>
        <c:lblAlgn val="ctr"/>
        <c:lblOffset val="100"/>
        <c:noMultiLvlLbl val="0"/>
      </c:catAx>
      <c:valAx>
        <c:axId val="1124765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124747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40B9BDB-4EFE-4118-BCB5-6BFF42AD39B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F84121E-D1F1-4E76-A01C-B8574A9E6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263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ACDA-7825-467B-9831-1EAA7381BCA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B26E8-4473-4EF9-A578-6C2BA1D74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34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ACDA-7825-467B-9831-1EAA7381BCA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B26E8-4473-4EF9-A578-6C2BA1D74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5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ACDA-7825-467B-9831-1EAA7381BCA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B26E8-4473-4EF9-A578-6C2BA1D74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481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ACDA-7825-467B-9831-1EAA7381BCA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B26E8-4473-4EF9-A578-6C2BA1D74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245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ACDA-7825-467B-9831-1EAA7381BCA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B26E8-4473-4EF9-A578-6C2BA1D74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63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ACDA-7825-467B-9831-1EAA7381BCA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B26E8-4473-4EF9-A578-6C2BA1D74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04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ACDA-7825-467B-9831-1EAA7381BCA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B26E8-4473-4EF9-A578-6C2BA1D74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037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ACDA-7825-467B-9831-1EAA7381BCA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B26E8-4473-4EF9-A578-6C2BA1D74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03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ACDA-7825-467B-9831-1EAA7381BCA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B26E8-4473-4EF9-A578-6C2BA1D74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882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ACDA-7825-467B-9831-1EAA7381BCA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B26E8-4473-4EF9-A578-6C2BA1D74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32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ACDA-7825-467B-9831-1EAA7381BCA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B26E8-4473-4EF9-A578-6C2BA1D74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76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0ACDA-7825-467B-9831-1EAA7381BCA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B26E8-4473-4EF9-A578-6C2BA1D74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15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1bY8ZsPVgZY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iLp-ls8AoaU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" r="6020" b="663"/>
          <a:stretch/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C371EA-F223-CDB3-0058-0C5365B5B732}"/>
              </a:ext>
            </a:extLst>
          </p:cNvPr>
          <p:cNvSpPr txBox="1"/>
          <p:nvPr/>
        </p:nvSpPr>
        <p:spPr>
          <a:xfrm>
            <a:off x="304800" y="2521059"/>
            <a:ext cx="2743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A behavior will spread through population when…?</a:t>
            </a:r>
          </a:p>
        </p:txBody>
      </p:sp>
    </p:spTree>
    <p:extLst>
      <p:ext uri="{BB962C8B-B14F-4D97-AF65-F5344CB8AC3E}">
        <p14:creationId xmlns:p14="http://schemas.microsoft.com/office/powerpoint/2010/main" val="279675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152400"/>
            <a:ext cx="2895600" cy="792162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" pitchFamily="34" charset="0"/>
                <a:cs typeface="Arial" pitchFamily="34" charset="0"/>
              </a:rPr>
              <a:t>Altruism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3000"/>
            <a:ext cx="9448800" cy="45720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Hamilton made connection between altruism and individual</a:t>
            </a:r>
          </a:p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Altruism is possible because individuals are related</a:t>
            </a:r>
          </a:p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Hamilton’s Rule</a:t>
            </a:r>
          </a:p>
          <a:p>
            <a:endParaRPr lang="en-US" sz="24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When should altruism occur or not                                                 occur (e.g. between whom)?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://tylertretsven.files.wordpress.com/2012/07/w_d_hamilt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67800" y="3276600"/>
            <a:ext cx="292653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27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7538" y="223838"/>
            <a:ext cx="4495800" cy="792162"/>
          </a:xfrm>
        </p:spPr>
        <p:txBody>
          <a:bodyPr>
            <a:normAutofit/>
          </a:bodyPr>
          <a:lstStyle/>
          <a:p>
            <a:r>
              <a:rPr lang="en-US" sz="4000" b="1" dirty="0" err="1">
                <a:latin typeface="Arial" pitchFamily="34" charset="0"/>
                <a:cs typeface="Arial" pitchFamily="34" charset="0"/>
              </a:rPr>
              <a:t>Eusociality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153400" cy="1676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"one special difficulty, which at first appeared to me insuperable, and actually fatal to my theory.“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900" y="-17539"/>
            <a:ext cx="2705100" cy="361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2394236"/>
            <a:ext cx="3829049" cy="255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1" y="2657476"/>
            <a:ext cx="333375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295" y="4618028"/>
            <a:ext cx="3176687" cy="2239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8650" y="5867400"/>
            <a:ext cx="2362200" cy="52322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Examples of Kin Selection and Altruism in Nature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86600" y="5153826"/>
            <a:ext cx="44278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Female biased social system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One female reproduces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Others support her</a:t>
            </a:r>
          </a:p>
        </p:txBody>
      </p:sp>
    </p:spTree>
    <p:extLst>
      <p:ext uri="{BB962C8B-B14F-4D97-AF65-F5344CB8AC3E}">
        <p14:creationId xmlns:p14="http://schemas.microsoft.com/office/powerpoint/2010/main" val="3474000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6367628" cy="1593334"/>
          </a:xfrm>
        </p:spPr>
        <p:txBody>
          <a:bodyPr>
            <a:noAutofit/>
          </a:bodyPr>
          <a:lstStyle/>
          <a:p>
            <a:r>
              <a:rPr lang="en-US" sz="3400" b="1" dirty="0">
                <a:latin typeface="Arial" pitchFamily="34" charset="0"/>
                <a:cs typeface="Arial" pitchFamily="34" charset="0"/>
              </a:rPr>
              <a:t>Haplo-Diploidy</a:t>
            </a:r>
            <a:br>
              <a:rPr lang="en-US" sz="3400" b="1" dirty="0">
                <a:latin typeface="Arial" pitchFamily="34" charset="0"/>
                <a:cs typeface="Arial" pitchFamily="34" charset="0"/>
              </a:rPr>
            </a:br>
            <a:r>
              <a:rPr lang="en-US" sz="3400" b="1" dirty="0">
                <a:latin typeface="Arial" pitchFamily="34" charset="0"/>
                <a:cs typeface="Arial" pitchFamily="34" charset="0"/>
              </a:rPr>
              <a:t>Sex-determination System</a:t>
            </a:r>
          </a:p>
        </p:txBody>
      </p:sp>
      <p:pic>
        <p:nvPicPr>
          <p:cNvPr id="2" name="Picture 2" descr="http://4.bp.blogspot.com/-KoWDpooH2E4/URFZc1lYRyI/AAAAAAAAB18/jsaWD4Yi96c/s1600/bee_poster2-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0" t="4578" r="8310" b="5958"/>
          <a:stretch/>
        </p:blipFill>
        <p:spPr bwMode="auto">
          <a:xfrm>
            <a:off x="9047950" y="228128"/>
            <a:ext cx="2960062" cy="429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21857" y="675481"/>
            <a:ext cx="8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20922" y="2193448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Queen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47257" y="4158768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Male</a:t>
            </a:r>
          </a:p>
        </p:txBody>
      </p:sp>
      <p:sp>
        <p:nvSpPr>
          <p:cNvPr id="4" name="Rectangle 3"/>
          <p:cNvSpPr/>
          <p:nvPr/>
        </p:nvSpPr>
        <p:spPr>
          <a:xfrm>
            <a:off x="708460" y="2358275"/>
            <a:ext cx="5638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Weird genetics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8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What is the coefficient of relatedness for the following: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Daughter – father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Daughter – mother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Son – mother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Sister – sister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980249-4DCF-4AD5-AE07-77CB6EE78780}"/>
              </a:ext>
            </a:extLst>
          </p:cNvPr>
          <p:cNvSpPr txBox="1"/>
          <p:nvPr/>
        </p:nvSpPr>
        <p:spPr>
          <a:xfrm>
            <a:off x="6096000" y="5062889"/>
            <a:ext cx="533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Why does Eusociality evolve? </a:t>
            </a:r>
          </a:p>
          <a:p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What are the implications?</a:t>
            </a:r>
          </a:p>
        </p:txBody>
      </p:sp>
    </p:spTree>
    <p:extLst>
      <p:ext uri="{BB962C8B-B14F-4D97-AF65-F5344CB8AC3E}">
        <p14:creationId xmlns:p14="http://schemas.microsoft.com/office/powerpoint/2010/main" val="192334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429000" y="228600"/>
            <a:ext cx="5410200" cy="792162"/>
          </a:xfrm>
        </p:spPr>
        <p:txBody>
          <a:bodyPr>
            <a:normAutofit/>
          </a:bodyPr>
          <a:lstStyle/>
          <a:p>
            <a:r>
              <a:rPr lang="en-US" sz="3600" b="1" dirty="0" err="1">
                <a:latin typeface="Arial" pitchFamily="34" charset="0"/>
                <a:cs typeface="Arial" pitchFamily="34" charset="0"/>
              </a:rPr>
              <a:t>Haplodiploidy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Example</a:t>
            </a:r>
          </a:p>
        </p:txBody>
      </p:sp>
      <p:pic>
        <p:nvPicPr>
          <p:cNvPr id="2" name="Picture 2" descr="http://4.bp.blogspot.com/-KoWDpooH2E4/URFZc1lYRyI/AAAAAAAAB18/jsaWD4Yi96c/s1600/bee_poster2-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0" t="4578" r="8310" b="5958"/>
          <a:stretch/>
        </p:blipFill>
        <p:spPr bwMode="auto">
          <a:xfrm>
            <a:off x="7707938" y="2558028"/>
            <a:ext cx="2960062" cy="429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20319" y="3470415"/>
            <a:ext cx="8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07939" y="5181600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Queen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07938" y="6411074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Male</a:t>
            </a:r>
          </a:p>
        </p:txBody>
      </p:sp>
    </p:spTree>
    <p:extLst>
      <p:ext uri="{BB962C8B-B14F-4D97-AF65-F5344CB8AC3E}">
        <p14:creationId xmlns:p14="http://schemas.microsoft.com/office/powerpoint/2010/main" val="4029550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3" t="41888" r="33017" b="4427"/>
          <a:stretch/>
        </p:blipFill>
        <p:spPr bwMode="auto">
          <a:xfrm>
            <a:off x="6393874" y="2442088"/>
            <a:ext cx="4274127" cy="42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15200" y="4307471"/>
            <a:ext cx="452582" cy="738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15200" y="5029200"/>
            <a:ext cx="452582" cy="738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15200" y="5738090"/>
            <a:ext cx="452582" cy="738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3" r="27321" b="59927"/>
          <a:stretch/>
        </p:blipFill>
        <p:spPr bwMode="auto">
          <a:xfrm>
            <a:off x="1600200" y="156902"/>
            <a:ext cx="5029200" cy="3272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76200"/>
            <a:ext cx="5029200" cy="3352800"/>
          </a:xfrm>
          <a:prstGeom prst="rect">
            <a:avLst/>
          </a:pr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629400" y="2460561"/>
            <a:ext cx="4038600" cy="4229799"/>
          </a:xfrm>
          <a:prstGeom prst="rect">
            <a:avLst/>
          </a:pr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934200" y="731838"/>
            <a:ext cx="3505200" cy="792162"/>
          </a:xfrm>
        </p:spPr>
        <p:txBody>
          <a:bodyPr>
            <a:normAutofit/>
          </a:bodyPr>
          <a:lstStyle/>
          <a:p>
            <a:r>
              <a:rPr lang="en-US" sz="3600" b="1" dirty="0" err="1">
                <a:latin typeface="Arial" pitchFamily="34" charset="0"/>
                <a:cs typeface="Arial" pitchFamily="34" charset="0"/>
              </a:rPr>
              <a:t>Haplodiploidy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7400" y="4495801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Alcock</a:t>
            </a:r>
            <a:r>
              <a:rPr lang="en-US" sz="2000" dirty="0"/>
              <a:t> has an excellent description of the relatedness between individuals exhibiting </a:t>
            </a:r>
            <a:r>
              <a:rPr lang="en-US" sz="2000" dirty="0" err="1"/>
              <a:t>haplodiploidy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08329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219" y="3956672"/>
            <a:ext cx="5929162" cy="2906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790598" y="196845"/>
            <a:ext cx="6062312" cy="3667520"/>
            <a:chOff x="2971800" y="153202"/>
            <a:chExt cx="6062312" cy="366752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733"/>
            <a:stretch/>
          </p:blipFill>
          <p:spPr bwMode="auto">
            <a:xfrm>
              <a:off x="4419600" y="153202"/>
              <a:ext cx="4614512" cy="3667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029200" y="3352800"/>
              <a:ext cx="38100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 pitchFamily="34" charset="0"/>
                  <a:cs typeface="Arial" pitchFamily="34" charset="0"/>
                </a:rPr>
                <a:t>Proportion Relatives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971800" y="304800"/>
              <a:ext cx="1752600" cy="22467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2000" dirty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sz="2000" dirty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sz="2000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2000" dirty="0">
                  <a:latin typeface="Arial" pitchFamily="34" charset="0"/>
                  <a:cs typeface="Arial" pitchFamily="34" charset="0"/>
                </a:rPr>
                <a:t>Proportion Time Nursing</a:t>
              </a:r>
            </a:p>
            <a:p>
              <a:pPr algn="ctr"/>
              <a:endParaRPr lang="en-US" sz="2000" dirty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en-US" sz="2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752600" y="3633533"/>
            <a:ext cx="24929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itchFamily="34" charset="0"/>
                <a:cs typeface="Arial" pitchFamily="34" charset="0"/>
              </a:rPr>
              <a:t>Pusey and Packer, 1994. Behavioral Ecology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9090" y="838200"/>
            <a:ext cx="4114800" cy="156966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Examples of Kin Selection and Altruism in Nature</a:t>
            </a:r>
          </a:p>
        </p:txBody>
      </p:sp>
    </p:spTree>
    <p:extLst>
      <p:ext uri="{BB962C8B-B14F-4D97-AF65-F5344CB8AC3E}">
        <p14:creationId xmlns:p14="http://schemas.microsoft.com/office/powerpoint/2010/main" val="3287301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C76B6-E49E-02B9-86B2-9631B52AF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ABC6E44-448C-ED31-E80B-1BC5BE20523F}"/>
              </a:ext>
            </a:extLst>
          </p:cNvPr>
          <p:cNvGrpSpPr/>
          <p:nvPr/>
        </p:nvGrpSpPr>
        <p:grpSpPr>
          <a:xfrm>
            <a:off x="86335" y="2757352"/>
            <a:ext cx="5370340" cy="3938724"/>
            <a:chOff x="1588608" y="2709915"/>
            <a:chExt cx="6198099" cy="4562476"/>
          </a:xfrm>
        </p:grpSpPr>
        <p:pic>
          <p:nvPicPr>
            <p:cNvPr id="7" name="Picture 2" descr="http://www1.umn.edu/ships/evolutionofmorality/images/scrubjay.jpg">
              <a:extLst>
                <a:ext uri="{FF2B5EF4-FFF2-40B4-BE49-F238E27FC236}">
                  <a16:creationId xmlns:a16="http://schemas.microsoft.com/office/drawing/2014/main" id="{EC2E138C-6F26-A1FF-762A-5B10C5FF7C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5457" y="2709915"/>
              <a:ext cx="6191250" cy="4562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3B639FD-4185-5D86-0812-B73B273BC33D}"/>
                </a:ext>
              </a:extLst>
            </p:cNvPr>
            <p:cNvSpPr txBox="1"/>
            <p:nvPr/>
          </p:nvSpPr>
          <p:spPr>
            <a:xfrm>
              <a:off x="1588608" y="4845659"/>
              <a:ext cx="1674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Mother (10 </a:t>
              </a:r>
              <a:r>
                <a:rPr lang="en-US" b="1" dirty="0" err="1">
                  <a:solidFill>
                    <a:srgbClr val="FF0000"/>
                  </a:solidFill>
                </a:rPr>
                <a:t>yrs</a:t>
              </a:r>
              <a:r>
                <a:rPr lang="en-US" b="1" dirty="0">
                  <a:solidFill>
                    <a:srgbClr val="FF0000"/>
                  </a:solidFill>
                </a:rPr>
                <a:t>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2E2B34-D981-6E10-FB53-C0EFF2CB2737}"/>
                </a:ext>
              </a:extLst>
            </p:cNvPr>
            <p:cNvSpPr txBox="1"/>
            <p:nvPr/>
          </p:nvSpPr>
          <p:spPr>
            <a:xfrm>
              <a:off x="5889199" y="3309991"/>
              <a:ext cx="14430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Father (3 </a:t>
              </a:r>
              <a:r>
                <a:rPr lang="en-US" b="1" dirty="0" err="1">
                  <a:solidFill>
                    <a:srgbClr val="FF0000"/>
                  </a:solidFill>
                </a:rPr>
                <a:t>yrs</a:t>
              </a:r>
              <a:r>
                <a:rPr lang="en-US" b="1" dirty="0">
                  <a:solidFill>
                    <a:srgbClr val="FF0000"/>
                  </a:solidFill>
                </a:rPr>
                <a:t>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7A7A81-3814-241C-8F8C-92C93430EC2A}"/>
                </a:ext>
              </a:extLst>
            </p:cNvPr>
            <p:cNvSpPr txBox="1"/>
            <p:nvPr/>
          </p:nvSpPr>
          <p:spPr>
            <a:xfrm>
              <a:off x="5855808" y="6750659"/>
              <a:ext cx="1718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Daughter (7 </a:t>
              </a:r>
              <a:r>
                <a:rPr lang="en-US" b="1" dirty="0" err="1">
                  <a:solidFill>
                    <a:srgbClr val="FF0000"/>
                  </a:solidFill>
                </a:rPr>
                <a:t>yrs</a:t>
              </a:r>
              <a:r>
                <a:rPr lang="en-US" b="1" dirty="0">
                  <a:solidFill>
                    <a:srgbClr val="FF0000"/>
                  </a:solidFill>
                </a:rPr>
                <a:t>)</a:t>
              </a: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A100A-0861-1036-DE64-310D8F396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0" y="1304764"/>
            <a:ext cx="6430527" cy="4180906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Habitat saturated with birds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Unlikely to gain territory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May inherit territory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Young birds stay and help raise siblings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5557A9-BFCB-8265-6210-C07B4DBD0639}"/>
              </a:ext>
            </a:extLst>
          </p:cNvPr>
          <p:cNvSpPr txBox="1"/>
          <p:nvPr/>
        </p:nvSpPr>
        <p:spPr>
          <a:xfrm>
            <a:off x="914400" y="1043154"/>
            <a:ext cx="4635190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Florida Scrub Jay</a:t>
            </a:r>
          </a:p>
        </p:txBody>
      </p:sp>
      <p:pic>
        <p:nvPicPr>
          <p:cNvPr id="5122" name="Picture 2" descr="http://www.allaboutbirds.org/guide/PHOTO/LARGE/TWG_072103_00415G_L.jpg">
            <a:extLst>
              <a:ext uri="{FF2B5EF4-FFF2-40B4-BE49-F238E27FC236}">
                <a16:creationId xmlns:a16="http://schemas.microsoft.com/office/drawing/2014/main" id="{AD68F1AE-281D-FF92-568A-C00DD120C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462783"/>
            <a:ext cx="4562839" cy="326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396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72B23-5E40-61E5-52D9-E3298CF5C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6C4A655-0483-D819-0B89-4BA2885F11E0}"/>
              </a:ext>
            </a:extLst>
          </p:cNvPr>
          <p:cNvGrpSpPr/>
          <p:nvPr/>
        </p:nvGrpSpPr>
        <p:grpSpPr>
          <a:xfrm>
            <a:off x="6844520" y="2907438"/>
            <a:ext cx="5370340" cy="3938724"/>
            <a:chOff x="1588608" y="2709915"/>
            <a:chExt cx="6198099" cy="4562476"/>
          </a:xfrm>
        </p:grpSpPr>
        <p:pic>
          <p:nvPicPr>
            <p:cNvPr id="7" name="Picture 2" descr="http://www1.umn.edu/ships/evolutionofmorality/images/scrubjay.jpg">
              <a:extLst>
                <a:ext uri="{FF2B5EF4-FFF2-40B4-BE49-F238E27FC236}">
                  <a16:creationId xmlns:a16="http://schemas.microsoft.com/office/drawing/2014/main" id="{69820046-D9EB-D2FF-AB9B-3FF1B030B4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5457" y="2709915"/>
              <a:ext cx="6191250" cy="4562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35DE613-4060-0B81-D658-D0740DA6583F}"/>
                </a:ext>
              </a:extLst>
            </p:cNvPr>
            <p:cNvSpPr txBox="1"/>
            <p:nvPr/>
          </p:nvSpPr>
          <p:spPr>
            <a:xfrm>
              <a:off x="1588608" y="4845659"/>
              <a:ext cx="1674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Mother (10 </a:t>
              </a:r>
              <a:r>
                <a:rPr lang="en-US" b="1" dirty="0" err="1">
                  <a:solidFill>
                    <a:srgbClr val="FF0000"/>
                  </a:solidFill>
                </a:rPr>
                <a:t>yrs</a:t>
              </a:r>
              <a:r>
                <a:rPr lang="en-US" b="1" dirty="0">
                  <a:solidFill>
                    <a:srgbClr val="FF0000"/>
                  </a:solidFill>
                </a:rPr>
                <a:t>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2B226BC-468D-3F59-F825-E76F3C77D275}"/>
                </a:ext>
              </a:extLst>
            </p:cNvPr>
            <p:cNvSpPr txBox="1"/>
            <p:nvPr/>
          </p:nvSpPr>
          <p:spPr>
            <a:xfrm>
              <a:off x="5889199" y="3309991"/>
              <a:ext cx="14430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Father (3 </a:t>
              </a:r>
              <a:r>
                <a:rPr lang="en-US" b="1" dirty="0" err="1">
                  <a:solidFill>
                    <a:srgbClr val="FF0000"/>
                  </a:solidFill>
                </a:rPr>
                <a:t>yrs</a:t>
              </a:r>
              <a:r>
                <a:rPr lang="en-US" b="1" dirty="0">
                  <a:solidFill>
                    <a:srgbClr val="FF0000"/>
                  </a:solidFill>
                </a:rPr>
                <a:t>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DC07B7A-A5AA-A2D6-A5C8-CB6F4381C499}"/>
                </a:ext>
              </a:extLst>
            </p:cNvPr>
            <p:cNvSpPr txBox="1"/>
            <p:nvPr/>
          </p:nvSpPr>
          <p:spPr>
            <a:xfrm>
              <a:off x="5855808" y="6750659"/>
              <a:ext cx="1718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Daughter (7 </a:t>
              </a:r>
              <a:r>
                <a:rPr lang="en-US" b="1" dirty="0" err="1">
                  <a:solidFill>
                    <a:srgbClr val="FF0000"/>
                  </a:solidFill>
                </a:rPr>
                <a:t>yrs</a:t>
              </a:r>
              <a:r>
                <a:rPr lang="en-US" b="1" dirty="0">
                  <a:solidFill>
                    <a:srgbClr val="FF0000"/>
                  </a:solidFill>
                </a:rPr>
                <a:t>)</a:t>
              </a: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20279-6535-E498-A418-11B323D01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986" y="1143000"/>
            <a:ext cx="5883214" cy="4180906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central Florida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Sandy pine and oak habitat (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Archbold Biological Station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Given field site with access to 30 nests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Each nest has the following:</a:t>
            </a:r>
          </a:p>
          <a:p>
            <a:pPr lvl="1"/>
            <a:r>
              <a:rPr lang="en-US" sz="1600" dirty="0">
                <a:latin typeface="Arial" pitchFamily="34" charset="0"/>
                <a:cs typeface="Arial" pitchFamily="34" charset="0"/>
              </a:rPr>
              <a:t>One parental male and female</a:t>
            </a:r>
          </a:p>
          <a:p>
            <a:pPr lvl="1"/>
            <a:r>
              <a:rPr lang="en-US" sz="1600" dirty="0">
                <a:latin typeface="Arial" pitchFamily="34" charset="0"/>
                <a:cs typeface="Arial" pitchFamily="34" charset="0"/>
              </a:rPr>
              <a:t>Various former sib helpers (sons and daughters) – 2 to 6 (max)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Question: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Do altruistic helpers influence reproductive success in Florida Scrub Jays?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9606B9-3C52-F4E6-12B8-A2D7A5DCB5EF}"/>
              </a:ext>
            </a:extLst>
          </p:cNvPr>
          <p:cNvSpPr txBox="1"/>
          <p:nvPr/>
        </p:nvSpPr>
        <p:spPr>
          <a:xfrm>
            <a:off x="3070302" y="304800"/>
            <a:ext cx="6203795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Final Design Challenge</a:t>
            </a:r>
          </a:p>
        </p:txBody>
      </p:sp>
      <p:pic>
        <p:nvPicPr>
          <p:cNvPr id="5122" name="Picture 2" descr="http://www.allaboutbirds.org/guide/PHOTO/LARGE/TWG_072103_00415G_L.jpg">
            <a:extLst>
              <a:ext uri="{FF2B5EF4-FFF2-40B4-BE49-F238E27FC236}">
                <a16:creationId xmlns:a16="http://schemas.microsoft.com/office/drawing/2014/main" id="{69C2F1CB-0709-7C1E-BFEF-19472CF61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361" y="4648200"/>
            <a:ext cx="3285476" cy="235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143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4C19E11-09E4-FC56-8DAB-DAA982AC8A45}"/>
              </a:ext>
            </a:extLst>
          </p:cNvPr>
          <p:cNvGrpSpPr/>
          <p:nvPr/>
        </p:nvGrpSpPr>
        <p:grpSpPr>
          <a:xfrm>
            <a:off x="86334" y="1371600"/>
            <a:ext cx="7152665" cy="5324476"/>
            <a:chOff x="1588608" y="2709915"/>
            <a:chExt cx="6198099" cy="4562476"/>
          </a:xfrm>
        </p:grpSpPr>
        <p:pic>
          <p:nvPicPr>
            <p:cNvPr id="7" name="Picture 2" descr="http://www1.umn.edu/ships/evolutionofmorality/images/scrubjay.jpg">
              <a:extLst>
                <a:ext uri="{FF2B5EF4-FFF2-40B4-BE49-F238E27FC236}">
                  <a16:creationId xmlns:a16="http://schemas.microsoft.com/office/drawing/2014/main" id="{B5C15C0A-71E8-42E3-B4F1-415C692388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5457" y="2709915"/>
              <a:ext cx="6191250" cy="4562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6256782-BE84-3688-7F57-4CAA297DE930}"/>
                </a:ext>
              </a:extLst>
            </p:cNvPr>
            <p:cNvSpPr txBox="1"/>
            <p:nvPr/>
          </p:nvSpPr>
          <p:spPr>
            <a:xfrm>
              <a:off x="1588608" y="4845659"/>
              <a:ext cx="1674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Mother (10 </a:t>
              </a:r>
              <a:r>
                <a:rPr lang="en-US" b="1" dirty="0" err="1">
                  <a:solidFill>
                    <a:srgbClr val="FF0000"/>
                  </a:solidFill>
                </a:rPr>
                <a:t>yrs</a:t>
              </a:r>
              <a:r>
                <a:rPr lang="en-US" b="1" dirty="0">
                  <a:solidFill>
                    <a:srgbClr val="FF0000"/>
                  </a:solidFill>
                </a:rPr>
                <a:t>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8BD1AB6-E937-8820-5E86-AC98A02741D4}"/>
                </a:ext>
              </a:extLst>
            </p:cNvPr>
            <p:cNvSpPr txBox="1"/>
            <p:nvPr/>
          </p:nvSpPr>
          <p:spPr>
            <a:xfrm>
              <a:off x="5889199" y="3309991"/>
              <a:ext cx="14430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Father (3 </a:t>
              </a:r>
              <a:r>
                <a:rPr lang="en-US" b="1" dirty="0" err="1">
                  <a:solidFill>
                    <a:srgbClr val="FF0000"/>
                  </a:solidFill>
                </a:rPr>
                <a:t>yrs</a:t>
              </a:r>
              <a:r>
                <a:rPr lang="en-US" b="1" dirty="0">
                  <a:solidFill>
                    <a:srgbClr val="FF0000"/>
                  </a:solidFill>
                </a:rPr>
                <a:t>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5A9306A-ED93-A189-F102-82FB88052FAF}"/>
                </a:ext>
              </a:extLst>
            </p:cNvPr>
            <p:cNvSpPr txBox="1"/>
            <p:nvPr/>
          </p:nvSpPr>
          <p:spPr>
            <a:xfrm>
              <a:off x="5855808" y="6750659"/>
              <a:ext cx="1718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Daughter (7 </a:t>
              </a:r>
              <a:r>
                <a:rPr lang="en-US" b="1" dirty="0" err="1">
                  <a:solidFill>
                    <a:srgbClr val="FF0000"/>
                  </a:solidFill>
                </a:rPr>
                <a:t>yrs</a:t>
              </a:r>
              <a:r>
                <a:rPr lang="en-US" b="1" dirty="0">
                  <a:solidFill>
                    <a:srgbClr val="FF0000"/>
                  </a:solidFill>
                </a:rPr>
                <a:t>)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37882" y="381000"/>
            <a:ext cx="10411118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Design an experimental study to answer the question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5CA8BA-BDAB-F799-F8F7-226857145ADF}"/>
              </a:ext>
            </a:extLst>
          </p:cNvPr>
          <p:cNvSpPr txBox="1"/>
          <p:nvPr/>
        </p:nvSpPr>
        <p:spPr>
          <a:xfrm>
            <a:off x="7848600" y="6405091"/>
            <a:ext cx="3294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Mumme (1992) Beh Eco </a:t>
            </a:r>
            <a:r>
              <a:rPr lang="en-US" dirty="0" err="1"/>
              <a:t>Sociobio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DC8CD34-9EA6-78DF-6920-39033536B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392" y="1219200"/>
            <a:ext cx="6472008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80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2D309-B85E-7A74-905F-E885908EF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125" y="490835"/>
            <a:ext cx="3505200" cy="1143000"/>
          </a:xfrm>
        </p:spPr>
        <p:txBody>
          <a:bodyPr>
            <a:normAutofit/>
          </a:bodyPr>
          <a:lstStyle/>
          <a:p>
            <a:r>
              <a:rPr lang="en-US" sz="4800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08DEB-3980-0321-01FE-13EAB2A09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1728"/>
            <a:ext cx="2971800" cy="2384120"/>
          </a:xfrm>
        </p:spPr>
        <p:txBody>
          <a:bodyPr>
            <a:normAutofit/>
          </a:bodyPr>
          <a:lstStyle/>
          <a:p>
            <a:r>
              <a:rPr lang="en-US" sz="2400" dirty="0"/>
              <a:t>No effect on</a:t>
            </a:r>
          </a:p>
          <a:p>
            <a:pPr lvl="1"/>
            <a:r>
              <a:rPr lang="en-US" sz="2000" dirty="0"/>
              <a:t>Breeder survival</a:t>
            </a:r>
          </a:p>
          <a:p>
            <a:pPr lvl="1"/>
            <a:r>
              <a:rPr lang="en-US" sz="2000" dirty="0"/>
              <a:t>First egg date</a:t>
            </a:r>
          </a:p>
          <a:p>
            <a:pPr lvl="1"/>
            <a:r>
              <a:rPr lang="en-US" sz="2000" dirty="0"/>
              <a:t>Nesting attempts</a:t>
            </a:r>
          </a:p>
          <a:p>
            <a:pPr lvl="1"/>
            <a:r>
              <a:rPr lang="en-US" sz="2000" dirty="0"/>
              <a:t>Clutch size</a:t>
            </a:r>
          </a:p>
          <a:p>
            <a:pPr lvl="1"/>
            <a:r>
              <a:rPr lang="en-US" sz="2000" dirty="0"/>
              <a:t>Hatching success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271F65-0A65-218F-D748-21F4B3460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1877" y="32330"/>
            <a:ext cx="4692427" cy="676582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8"/>
          <a:stretch/>
        </p:blipFill>
        <p:spPr bwMode="auto">
          <a:xfrm>
            <a:off x="2151294" y="2655847"/>
            <a:ext cx="4118517" cy="293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43422" y="2774237"/>
            <a:ext cx="1498098" cy="24622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200" dirty="0"/>
          </a:p>
          <a:p>
            <a:pPr algn="ctr"/>
            <a:endParaRPr lang="en-US" sz="2200" dirty="0"/>
          </a:p>
          <a:p>
            <a:pPr algn="ctr"/>
            <a:r>
              <a:rPr lang="en-US" sz="2200" dirty="0"/>
              <a:t># Offspring surviving to day 60</a:t>
            </a:r>
          </a:p>
          <a:p>
            <a:pPr algn="ctr"/>
            <a:endParaRPr lang="en-US" sz="2200" dirty="0"/>
          </a:p>
          <a:p>
            <a:pPr algn="ctr"/>
            <a:endParaRPr lang="en-US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1322579" y="6259413"/>
            <a:ext cx="2683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Helpers removed</a:t>
            </a:r>
          </a:p>
        </p:txBody>
      </p:sp>
      <p:cxnSp>
        <p:nvCxnSpPr>
          <p:cNvPr id="9" name="Straight Arrow Connector 8"/>
          <p:cNvCxnSpPr>
            <a:cxnSpLocks/>
            <a:stCxn id="8" idx="0"/>
          </p:cNvCxnSpPr>
          <p:nvPr/>
        </p:nvCxnSpPr>
        <p:spPr>
          <a:xfrm flipV="1">
            <a:off x="2664453" y="5405639"/>
            <a:ext cx="459747" cy="853774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331368" y="6259413"/>
            <a:ext cx="2938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Helpers left at nest</a:t>
            </a:r>
          </a:p>
        </p:txBody>
      </p:sp>
      <p:cxnSp>
        <p:nvCxnSpPr>
          <p:cNvPr id="16" name="Straight Arrow Connector 15"/>
          <p:cNvCxnSpPr>
            <a:stCxn id="15" idx="0"/>
          </p:cNvCxnSpPr>
          <p:nvPr/>
        </p:nvCxnSpPr>
        <p:spPr>
          <a:xfrm flipH="1" flipV="1">
            <a:off x="5637524" y="5339378"/>
            <a:ext cx="163156" cy="920034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AE7DFB6-DD64-9901-C7EF-2FFD28AC44E4}"/>
              </a:ext>
            </a:extLst>
          </p:cNvPr>
          <p:cNvSpPr txBox="1"/>
          <p:nvPr/>
        </p:nvSpPr>
        <p:spPr>
          <a:xfrm>
            <a:off x="186744" y="5832526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*Fledging at day 20*</a:t>
            </a:r>
          </a:p>
        </p:txBody>
      </p:sp>
    </p:spTree>
    <p:extLst>
      <p:ext uri="{BB962C8B-B14F-4D97-AF65-F5344CB8AC3E}">
        <p14:creationId xmlns:p14="http://schemas.microsoft.com/office/powerpoint/2010/main" val="188826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8" grpId="0"/>
      <p:bldP spid="15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57B17"/>
                </a:solidFill>
                <a:latin typeface="Arial" pitchFamily="34" charset="0"/>
                <a:cs typeface="Arial" pitchFamily="34" charset="0"/>
              </a:rPr>
              <a:t>What's the point of reproduction?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7" r="11931"/>
          <a:stretch/>
        </p:blipFill>
        <p:spPr bwMode="auto">
          <a:xfrm>
            <a:off x="8858668" y="990600"/>
            <a:ext cx="3104732" cy="2630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886200"/>
            <a:ext cx="4038600" cy="2700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76"/>
          <a:stretch/>
        </p:blipFill>
        <p:spPr bwMode="auto">
          <a:xfrm>
            <a:off x="228600" y="1066799"/>
            <a:ext cx="4931229" cy="507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C67969-45C3-45BD-AC69-8C45E214DC0B}"/>
              </a:ext>
            </a:extLst>
          </p:cNvPr>
          <p:cNvSpPr txBox="1"/>
          <p:nvPr/>
        </p:nvSpPr>
        <p:spPr>
          <a:xfrm>
            <a:off x="6003473" y="1765694"/>
            <a:ext cx="2057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Two ways to pass on your genes</a:t>
            </a:r>
          </a:p>
        </p:txBody>
      </p:sp>
    </p:spTree>
    <p:extLst>
      <p:ext uri="{BB962C8B-B14F-4D97-AF65-F5344CB8AC3E}">
        <p14:creationId xmlns:p14="http://schemas.microsoft.com/office/powerpoint/2010/main" val="389917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1347" y="198438"/>
            <a:ext cx="6608827" cy="715962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latin typeface="Arial" pitchFamily="34" charset="0"/>
                <a:cs typeface="Arial" pitchFamily="34" charset="0"/>
              </a:rPr>
              <a:t>Alarm Calls in Ground Squirrels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4" t="15431"/>
          <a:stretch/>
        </p:blipFill>
        <p:spPr bwMode="auto">
          <a:xfrm>
            <a:off x="7893418" y="2440004"/>
            <a:ext cx="2774582" cy="441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534400" y="304801"/>
            <a:ext cx="19982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http://www.youtube.com/watch?v=1bY8ZsPVgZY</a:t>
            </a:r>
            <a:r>
              <a:rPr lang="en-US" sz="1200" dirty="0"/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740471" y="3602931"/>
            <a:ext cx="2579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Number Individuals Giving Alarm Call</a:t>
            </a:r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2241454"/>
              </p:ext>
            </p:extLst>
          </p:nvPr>
        </p:nvGraphicFramePr>
        <p:xfrm>
          <a:off x="2438400" y="2081564"/>
          <a:ext cx="4629150" cy="4276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283494" y="6213158"/>
            <a:ext cx="10599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/>
              <a:t>Spring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57800" y="6213158"/>
            <a:ext cx="135005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/>
              <a:t>Summer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745882" y="1205298"/>
            <a:ext cx="1276810" cy="767578"/>
            <a:chOff x="4876800" y="2207823"/>
            <a:chExt cx="1276810" cy="767578"/>
          </a:xfrm>
        </p:grpSpPr>
        <p:sp>
          <p:nvSpPr>
            <p:cNvPr id="16" name="Rectangle 15"/>
            <p:cNvSpPr/>
            <p:nvPr/>
          </p:nvSpPr>
          <p:spPr>
            <a:xfrm>
              <a:off x="4876800" y="2267129"/>
              <a:ext cx="207050" cy="247471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876800" y="2667000"/>
              <a:ext cx="207050" cy="24747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88766" y="2207823"/>
              <a:ext cx="1053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observed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10889" y="2606069"/>
              <a:ext cx="10427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expected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4800600" y="2210476"/>
            <a:ext cx="2362200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501878" y="6629401"/>
            <a:ext cx="20377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Dunford</a:t>
            </a:r>
            <a:r>
              <a:rPr lang="en-US" sz="1000" dirty="0"/>
              <a:t>, 1977. American Naturalist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78283" y="1219201"/>
            <a:ext cx="1916388" cy="830997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Examples of Kin Selection and Altruism in Nature</a:t>
            </a:r>
          </a:p>
        </p:txBody>
      </p:sp>
    </p:spTree>
    <p:extLst>
      <p:ext uri="{BB962C8B-B14F-4D97-AF65-F5344CB8AC3E}">
        <p14:creationId xmlns:p14="http://schemas.microsoft.com/office/powerpoint/2010/main" val="43368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868362"/>
          </a:xfrm>
        </p:spPr>
        <p:txBody>
          <a:bodyPr/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Impact of Helpers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469902" y="2295524"/>
            <a:ext cx="6198099" cy="4562476"/>
            <a:chOff x="1588608" y="2709915"/>
            <a:chExt cx="6198099" cy="4562476"/>
          </a:xfrm>
        </p:grpSpPr>
        <p:pic>
          <p:nvPicPr>
            <p:cNvPr id="1026" name="Picture 2" descr="http://www1.umn.edu/ships/evolutionofmorality/images/scrubjay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5457" y="2709915"/>
              <a:ext cx="6191250" cy="4562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588608" y="4845659"/>
              <a:ext cx="1674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Mother (10 </a:t>
              </a:r>
              <a:r>
                <a:rPr lang="en-US" b="1" dirty="0" err="1">
                  <a:solidFill>
                    <a:srgbClr val="FF0000"/>
                  </a:solidFill>
                </a:rPr>
                <a:t>yrs</a:t>
              </a:r>
              <a:r>
                <a:rPr lang="en-US" b="1" dirty="0">
                  <a:solidFill>
                    <a:srgbClr val="FF0000"/>
                  </a:solidFill>
                </a:rPr>
                <a:t>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889199" y="3309991"/>
              <a:ext cx="14430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Father (3 </a:t>
              </a:r>
              <a:r>
                <a:rPr lang="en-US" b="1" dirty="0" err="1">
                  <a:solidFill>
                    <a:srgbClr val="FF0000"/>
                  </a:solidFill>
                </a:rPr>
                <a:t>yrs</a:t>
              </a:r>
              <a:r>
                <a:rPr lang="en-US" b="1" dirty="0">
                  <a:solidFill>
                    <a:srgbClr val="FF0000"/>
                  </a:solidFill>
                </a:rPr>
                <a:t>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855808" y="6750659"/>
              <a:ext cx="1718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Daughter (7 </a:t>
              </a:r>
              <a:r>
                <a:rPr lang="en-US" b="1" dirty="0" err="1">
                  <a:solidFill>
                    <a:srgbClr val="FF0000"/>
                  </a:solidFill>
                </a:rPr>
                <a:t>yrs</a:t>
              </a:r>
              <a:r>
                <a:rPr lang="en-US" b="1" dirty="0">
                  <a:solidFill>
                    <a:srgbClr val="FF0000"/>
                  </a:solidFill>
                </a:rPr>
                <a:t>)</a:t>
              </a:r>
            </a:p>
          </p:txBody>
        </p:sp>
      </p:grpSp>
      <p:pic>
        <p:nvPicPr>
          <p:cNvPr id="1028" name="Picture 4" descr="http://www.chappo1.com/images/birdsfinches/2007%208943%20copy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26"/>
          <a:stretch/>
        </p:blipFill>
        <p:spPr bwMode="auto">
          <a:xfrm>
            <a:off x="1524002" y="4175398"/>
            <a:ext cx="2819399" cy="268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43001"/>
            <a:ext cx="34290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860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Why don’t helpers breed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Other than inclusive fitness benefits…</a:t>
            </a:r>
          </a:p>
        </p:txBody>
      </p:sp>
      <p:pic>
        <p:nvPicPr>
          <p:cNvPr id="1026" name="Picture 2" descr="http://share2.myfwc.com/scrubjay/Habitat%20Photos/scrub%20habitat%20photos/Archbold_scrub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1200" y="2775598"/>
            <a:ext cx="4876800" cy="408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332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Benefits to helpers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405516" y="3810000"/>
            <a:ext cx="4262485" cy="3048000"/>
            <a:chOff x="2049940" y="2709915"/>
            <a:chExt cx="6191250" cy="4562476"/>
          </a:xfrm>
        </p:grpSpPr>
        <p:pic>
          <p:nvPicPr>
            <p:cNvPr id="5" name="Picture 2" descr="http://www1.umn.edu/ships/evolutionofmorality/images/scrubjay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9940" y="2709915"/>
              <a:ext cx="6191250" cy="4562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116533" y="6750660"/>
              <a:ext cx="3124657" cy="506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Future Territory Owner</a:t>
              </a:r>
            </a:p>
          </p:txBody>
        </p:sp>
      </p:grpSp>
      <p:pic>
        <p:nvPicPr>
          <p:cNvPr id="9" name="Picture 2" descr="http://cdn2.arkive.org/media/F9/F951E960-D81E-4E7A-B998-DCB779D5A3F3/Presentation.Large/Male-olive-babo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7" r="6638"/>
          <a:stretch/>
        </p:blipFill>
        <p:spPr bwMode="auto">
          <a:xfrm>
            <a:off x="7772400" y="1060607"/>
            <a:ext cx="2895600" cy="265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220201" y="1060607"/>
            <a:ext cx="1435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Olive Baboon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34912"/>
            <a:ext cx="4648200" cy="351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21251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87B75-2083-61A1-20D0-FEBAA8920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AF6F0-56F2-470D-E6B7-99A159042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9144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Kin selection and inclusive fitness explain altruism between _____________.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E8F7D98-227E-6C9E-6095-3C4E66279A63}"/>
              </a:ext>
            </a:extLst>
          </p:cNvPr>
          <p:cNvSpPr txBox="1">
            <a:spLocks/>
          </p:cNvSpPr>
          <p:nvPr/>
        </p:nvSpPr>
        <p:spPr>
          <a:xfrm>
            <a:off x="1981200" y="2713038"/>
            <a:ext cx="8229600" cy="1401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Should animals help non-kin?</a:t>
            </a:r>
          </a:p>
        </p:txBody>
      </p:sp>
    </p:spTree>
    <p:extLst>
      <p:ext uri="{BB962C8B-B14F-4D97-AF65-F5344CB8AC3E}">
        <p14:creationId xmlns:p14="http://schemas.microsoft.com/office/powerpoint/2010/main" val="403902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Cooperation Between Non-Kin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43200" y="3826032"/>
            <a:ext cx="10477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19" y="2987832"/>
            <a:ext cx="10477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293" y="3978432"/>
            <a:ext cx="10477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41596" y="4518149"/>
            <a:ext cx="10477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47850" y="3335494"/>
            <a:ext cx="10477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868" y="4052826"/>
            <a:ext cx="10477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2657476"/>
            <a:ext cx="10477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638013"/>
            <a:ext cx="10477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42688"/>
            <a:ext cx="10477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4"/>
          <a:stretch/>
        </p:blipFill>
        <p:spPr bwMode="auto">
          <a:xfrm flipH="1">
            <a:off x="7217931" y="4693439"/>
            <a:ext cx="879107" cy="58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4"/>
          <a:stretch/>
        </p:blipFill>
        <p:spPr bwMode="auto">
          <a:xfrm flipH="1">
            <a:off x="9278103" y="3415065"/>
            <a:ext cx="775711" cy="517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4"/>
          <a:stretch/>
        </p:blipFill>
        <p:spPr bwMode="auto">
          <a:xfrm>
            <a:off x="8558977" y="2760768"/>
            <a:ext cx="775711" cy="517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4"/>
          <a:stretch/>
        </p:blipFill>
        <p:spPr bwMode="auto">
          <a:xfrm flipH="1">
            <a:off x="9356559" y="2590801"/>
            <a:ext cx="775711" cy="517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4"/>
          <a:stretch/>
        </p:blipFill>
        <p:spPr bwMode="auto">
          <a:xfrm>
            <a:off x="8451646" y="3423207"/>
            <a:ext cx="775711" cy="517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4"/>
          <a:stretch/>
        </p:blipFill>
        <p:spPr bwMode="auto">
          <a:xfrm flipH="1">
            <a:off x="8821052" y="4218121"/>
            <a:ext cx="775711" cy="517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4"/>
          <a:stretch/>
        </p:blipFill>
        <p:spPr bwMode="auto">
          <a:xfrm>
            <a:off x="9525001" y="4051133"/>
            <a:ext cx="775711" cy="517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4"/>
          <a:stretch/>
        </p:blipFill>
        <p:spPr bwMode="auto">
          <a:xfrm>
            <a:off x="8045341" y="4085094"/>
            <a:ext cx="775711" cy="517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4"/>
          <a:stretch/>
        </p:blipFill>
        <p:spPr bwMode="auto">
          <a:xfrm flipH="1">
            <a:off x="7657485" y="3323094"/>
            <a:ext cx="775711" cy="517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4"/>
          <a:stretch/>
        </p:blipFill>
        <p:spPr bwMode="auto">
          <a:xfrm flipH="1">
            <a:off x="8171121" y="4856619"/>
            <a:ext cx="775711" cy="517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4"/>
          <a:stretch/>
        </p:blipFill>
        <p:spPr bwMode="auto">
          <a:xfrm>
            <a:off x="7783265" y="2674487"/>
            <a:ext cx="775711" cy="517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4"/>
          <a:stretch/>
        </p:blipFill>
        <p:spPr bwMode="auto">
          <a:xfrm>
            <a:off x="7226753" y="4014407"/>
            <a:ext cx="775711" cy="517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4"/>
          <a:stretch/>
        </p:blipFill>
        <p:spPr bwMode="auto">
          <a:xfrm>
            <a:off x="9009034" y="4852407"/>
            <a:ext cx="775711" cy="517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239" y="1211252"/>
            <a:ext cx="1143000" cy="1527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38678" y="1926372"/>
            <a:ext cx="1915909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0" dirty="0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3130707"/>
            <a:ext cx="10477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4"/>
          <a:stretch/>
        </p:blipFill>
        <p:spPr bwMode="auto">
          <a:xfrm flipH="1">
            <a:off x="3663916" y="3346759"/>
            <a:ext cx="939276" cy="62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4"/>
          <a:stretch/>
        </p:blipFill>
        <p:spPr bwMode="auto">
          <a:xfrm flipH="1">
            <a:off x="2133600" y="2706194"/>
            <a:ext cx="939276" cy="62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4"/>
          <a:stretch/>
        </p:blipFill>
        <p:spPr bwMode="auto">
          <a:xfrm flipH="1">
            <a:off x="3011293" y="2309778"/>
            <a:ext cx="939276" cy="62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4"/>
          <a:stretch/>
        </p:blipFill>
        <p:spPr bwMode="auto">
          <a:xfrm flipH="1">
            <a:off x="2877040" y="4554826"/>
            <a:ext cx="939276" cy="62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4"/>
          <a:stretch/>
        </p:blipFill>
        <p:spPr bwMode="auto">
          <a:xfrm flipH="1">
            <a:off x="2877040" y="3823679"/>
            <a:ext cx="939276" cy="62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4"/>
          <a:stretch/>
        </p:blipFill>
        <p:spPr bwMode="auto">
          <a:xfrm flipH="1">
            <a:off x="2911346" y="3039413"/>
            <a:ext cx="939276" cy="62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4"/>
          <a:stretch/>
        </p:blipFill>
        <p:spPr bwMode="auto">
          <a:xfrm flipH="1">
            <a:off x="3883287" y="2726026"/>
            <a:ext cx="939276" cy="62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4"/>
          <a:stretch/>
        </p:blipFill>
        <p:spPr bwMode="auto">
          <a:xfrm flipH="1">
            <a:off x="4492887" y="3183226"/>
            <a:ext cx="939276" cy="62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4"/>
          <a:stretch/>
        </p:blipFill>
        <p:spPr bwMode="auto">
          <a:xfrm flipH="1">
            <a:off x="3790950" y="4030819"/>
            <a:ext cx="939276" cy="62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4"/>
          <a:stretch/>
        </p:blipFill>
        <p:spPr bwMode="auto">
          <a:xfrm flipH="1">
            <a:off x="4038600" y="4649146"/>
            <a:ext cx="939276" cy="62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4"/>
          <a:stretch/>
        </p:blipFill>
        <p:spPr bwMode="auto">
          <a:xfrm flipH="1">
            <a:off x="1954259" y="4097626"/>
            <a:ext cx="939276" cy="62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4"/>
          <a:stretch/>
        </p:blipFill>
        <p:spPr bwMode="auto">
          <a:xfrm flipH="1">
            <a:off x="1963543" y="3387632"/>
            <a:ext cx="939276" cy="62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4"/>
          <a:stretch/>
        </p:blipFill>
        <p:spPr bwMode="auto">
          <a:xfrm flipH="1">
            <a:off x="4755592" y="3973087"/>
            <a:ext cx="939276" cy="62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03239" y="5816026"/>
            <a:ext cx="68848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What’s a problem with this mechanism?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188599-8AA8-418F-961B-8CC3A5101973}"/>
              </a:ext>
            </a:extLst>
          </p:cNvPr>
          <p:cNvSpPr txBox="1"/>
          <p:nvPr/>
        </p:nvSpPr>
        <p:spPr>
          <a:xfrm>
            <a:off x="151413" y="5323215"/>
            <a:ext cx="6689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**Selfish genes will always spread through a population of altruists**</a:t>
            </a:r>
          </a:p>
        </p:txBody>
      </p:sp>
    </p:spTree>
    <p:extLst>
      <p:ext uri="{BB962C8B-B14F-4D97-AF65-F5344CB8AC3E}">
        <p14:creationId xmlns:p14="http://schemas.microsoft.com/office/powerpoint/2010/main" val="80379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8229600" cy="868362"/>
          </a:xfrm>
        </p:spPr>
        <p:txBody>
          <a:bodyPr/>
          <a:lstStyle/>
          <a:p>
            <a:r>
              <a:rPr lang="en-US" sz="4000" dirty="0">
                <a:latin typeface="Arial" pitchFamily="34" charset="0"/>
                <a:cs typeface="Arial" pitchFamily="34" charset="0"/>
              </a:rPr>
              <a:t>Problems with Group Selection</a:t>
            </a:r>
          </a:p>
        </p:txBody>
      </p:sp>
      <p:pic>
        <p:nvPicPr>
          <p:cNvPr id="4098" name="Picture 2" descr="http://cache.boston.com/resize/bonzai-fba/Globe_Photo/2010/09/16/1284692364_8997/539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 r="19901"/>
          <a:stretch/>
        </p:blipFill>
        <p:spPr bwMode="auto">
          <a:xfrm flipH="1">
            <a:off x="1700571" y="1066801"/>
            <a:ext cx="3633428" cy="359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natureandculture.org/wp-content/uploads/2011/10/eo_wilson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980" y="4572001"/>
            <a:ext cx="166687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435" y="4915771"/>
            <a:ext cx="5867400" cy="178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>
            <a:stCxn id="4100" idx="1"/>
          </p:cNvCxnSpPr>
          <p:nvPr/>
        </p:nvCxnSpPr>
        <p:spPr>
          <a:xfrm flipH="1" flipV="1">
            <a:off x="7391401" y="5105401"/>
            <a:ext cx="941579" cy="538163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32467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7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Is it ever possible to benefit from helping non-kin?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1" y="1524000"/>
            <a:ext cx="8829907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Remember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: these are not kin (no inclusive fitness)</a:t>
            </a:r>
          </a:p>
          <a:p>
            <a:pPr marL="0" indent="0">
              <a:buNone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Altruist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: cost to self + benefit to others</a:t>
            </a:r>
          </a:p>
          <a:p>
            <a:pPr marL="0" indent="0">
              <a:buNone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Direct benefit of altruism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: may be hidden benefit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7" r="8997" b="14449"/>
          <a:stretch/>
        </p:blipFill>
        <p:spPr bwMode="auto">
          <a:xfrm flipH="1">
            <a:off x="1523997" y="3166803"/>
            <a:ext cx="3886202" cy="369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160254"/>
            <a:ext cx="5248508" cy="372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52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152400"/>
            <a:ext cx="5791200" cy="7921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Direct Benefits to Self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371600"/>
            <a:ext cx="5715000" cy="35814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Two Characteristics: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2133601"/>
            <a:ext cx="4813625" cy="2923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01" y="3581401"/>
            <a:ext cx="3911600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6709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" t="1412"/>
          <a:stretch/>
        </p:blipFill>
        <p:spPr bwMode="auto">
          <a:xfrm>
            <a:off x="1524001" y="0"/>
            <a:ext cx="5321809" cy="275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" t="1" r="-1" b="1982"/>
          <a:stretch/>
        </p:blipFill>
        <p:spPr bwMode="auto">
          <a:xfrm>
            <a:off x="1524001" y="3581402"/>
            <a:ext cx="3000917" cy="327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840" y="-1"/>
            <a:ext cx="5192960" cy="344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043" y="3581402"/>
            <a:ext cx="5530133" cy="3253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90D114-5309-47CC-9F0D-7372B9C1F942}"/>
              </a:ext>
            </a:extLst>
          </p:cNvPr>
          <p:cNvSpPr txBox="1"/>
          <p:nvPr/>
        </p:nvSpPr>
        <p:spPr>
          <a:xfrm>
            <a:off x="825501" y="29852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https://www.youtube.com/watch?v=iLp-ls8AoaU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1729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" r="1600"/>
          <a:stretch/>
        </p:blipFill>
        <p:spPr bwMode="auto">
          <a:xfrm>
            <a:off x="1524000" y="381001"/>
            <a:ext cx="9144000" cy="616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71946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452739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375590"/>
            <a:ext cx="4186237" cy="328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206" y="3905176"/>
            <a:ext cx="6710262" cy="2724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547917-717A-AD8A-BDC1-B1B710ACEB1C}"/>
              </a:ext>
            </a:extLst>
          </p:cNvPr>
          <p:cNvSpPr txBox="1"/>
          <p:nvPr/>
        </p:nvSpPr>
        <p:spPr>
          <a:xfrm>
            <a:off x="219532" y="4549676"/>
            <a:ext cx="444224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Social groups of kin and non-kin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30% young, 10% old fail to feed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Random within those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&gt; 60 hours = death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022531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68362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" pitchFamily="34" charset="0"/>
                <a:cs typeface="Arial" pitchFamily="34" charset="0"/>
              </a:rPr>
              <a:t>To maintain altruism: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0601" y="892076"/>
            <a:ext cx="640832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Low cost to helping (–C)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Large benefit later (B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Should also see:</a:t>
            </a:r>
          </a:p>
          <a:p>
            <a:pPr marL="800100" lvl="1" indent="-342900">
              <a:buFont typeface="Arial" panose="020B0604020202020204" pitchFamily="34" charset="0"/>
              <a:buChar char="–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Good chance of repayment in future</a:t>
            </a:r>
          </a:p>
          <a:p>
            <a:pPr marL="800100" lvl="1" indent="-342900">
              <a:buFont typeface="Arial" panose="020B0604020202020204" pitchFamily="34" charset="0"/>
              <a:buChar char="–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Roles switch often</a:t>
            </a:r>
          </a:p>
          <a:p>
            <a:pPr marL="800100" lvl="1" indent="-342900">
              <a:buFont typeface="Arial" panose="020B0604020202020204" pitchFamily="34" charset="0"/>
              <a:buChar char="–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More likely to help altruistic individuals</a:t>
            </a:r>
          </a:p>
        </p:txBody>
      </p:sp>
      <p:pic>
        <p:nvPicPr>
          <p:cNvPr id="2052" name="Picture 4" descr="http://www.bedsbatgroup.org.uk/wordpress/wp-content/uploads/2011/07/vampire-ba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19401" y="3536197"/>
            <a:ext cx="7242425" cy="316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0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33400"/>
            <a:ext cx="8875220" cy="590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22044" y="2590800"/>
            <a:ext cx="990600" cy="990600"/>
          </a:xfrm>
          <a:prstGeom prst="rect">
            <a:avLst/>
          </a:prstGeom>
          <a:solidFill>
            <a:srgbClr val="FF0000">
              <a:alpha val="4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22044" y="4495800"/>
            <a:ext cx="3810000" cy="381000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512644" y="3581400"/>
            <a:ext cx="990600" cy="2133600"/>
          </a:xfrm>
          <a:prstGeom prst="rect">
            <a:avLst/>
          </a:prstGeom>
          <a:solidFill>
            <a:srgbClr val="00B050">
              <a:alpha val="4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332044" y="4923264"/>
            <a:ext cx="2362200" cy="791737"/>
          </a:xfrm>
          <a:prstGeom prst="rect">
            <a:avLst/>
          </a:prstGeom>
          <a:solidFill>
            <a:srgbClr val="00B050">
              <a:alpha val="4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7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304801"/>
            <a:ext cx="7772400" cy="1249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latin typeface="Arial" pitchFamily="34" charset="0"/>
                <a:cs typeface="Arial" pitchFamily="34" charset="0"/>
              </a:rPr>
              <a:t>Model of non-kin cooperation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2362201"/>
            <a:ext cx="5310187" cy="3519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50884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" pitchFamily="34" charset="0"/>
                <a:cs typeface="Arial" pitchFamily="34" charset="0"/>
              </a:rPr>
              <a:t>Prisoners Dilemma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1524001"/>
            <a:ext cx="80772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Worked well with partner so get back together after the sentence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Axelrod &amp; W. D. Hamilton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Characteristics of winning IPD game:</a:t>
            </a:r>
          </a:p>
          <a:p>
            <a:pPr marL="742950" lvl="1" indent="-285750">
              <a:buFont typeface="Calibri" pitchFamily="34" charset="0"/>
              <a:buChar char="–"/>
            </a:pPr>
            <a:r>
              <a:rPr lang="en-US" dirty="0">
                <a:latin typeface="Arial" pitchFamily="34" charset="0"/>
                <a:cs typeface="Arial" pitchFamily="34" charset="0"/>
              </a:rPr>
              <a:t>Nice strategy</a:t>
            </a:r>
          </a:p>
          <a:p>
            <a:pPr marL="742950" lvl="1" indent="-285750">
              <a:buFont typeface="Calibri" pitchFamily="34" charset="0"/>
              <a:buChar char="–"/>
            </a:pPr>
            <a:r>
              <a:rPr lang="en-US" dirty="0">
                <a:latin typeface="Arial" pitchFamily="34" charset="0"/>
                <a:cs typeface="Arial" pitchFamily="34" charset="0"/>
              </a:rPr>
              <a:t>Retaliatory</a:t>
            </a:r>
          </a:p>
          <a:p>
            <a:pPr marL="742950" lvl="1" indent="-285750">
              <a:buFont typeface="Calibri" pitchFamily="34" charset="0"/>
              <a:buChar char="–"/>
            </a:pPr>
            <a:r>
              <a:rPr lang="en-US" dirty="0">
                <a:latin typeface="Arial" pitchFamily="34" charset="0"/>
                <a:cs typeface="Arial" pitchFamily="34" charset="0"/>
              </a:rPr>
              <a:t>Forgiving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Axelrod discovered</a:t>
            </a:r>
          </a:p>
          <a:p>
            <a:pPr marL="742950" lvl="1" indent="-285750">
              <a:buFont typeface="Calibri" pitchFamily="34" charset="0"/>
              <a:buChar char="–"/>
            </a:pPr>
            <a:r>
              <a:rPr lang="en-US" dirty="0">
                <a:latin typeface="Arial" pitchFamily="34" charset="0"/>
                <a:cs typeface="Arial" pitchFamily="34" charset="0"/>
              </a:rPr>
              <a:t>When encounters repeated, greedy strategies did poorly while altruistic strategies did better</a:t>
            </a:r>
          </a:p>
          <a:p>
            <a:pPr marL="742950" lvl="1" indent="-285750">
              <a:buFont typeface="Calibri" pitchFamily="34" charset="0"/>
              <a:buChar char="–"/>
            </a:pPr>
            <a:r>
              <a:rPr lang="en-US" dirty="0">
                <a:latin typeface="Arial" pitchFamily="34" charset="0"/>
                <a:cs typeface="Arial" pitchFamily="34" charset="0"/>
              </a:rPr>
              <a:t>Possible mechanism for evolution of altruistic behavior</a:t>
            </a:r>
          </a:p>
        </p:txBody>
      </p:sp>
    </p:spTree>
    <p:extLst>
      <p:ext uri="{BB962C8B-B14F-4D97-AF65-F5344CB8AC3E}">
        <p14:creationId xmlns:p14="http://schemas.microsoft.com/office/powerpoint/2010/main" val="36411105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Do you think Reciprocal Selection can explain some altruism in Humans?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1" y="1295401"/>
            <a:ext cx="6971371" cy="5395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67967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hypotheses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</p:spPr>
        <p:txBody>
          <a:bodyPr/>
          <a:lstStyle/>
          <a:p>
            <a:r>
              <a:rPr lang="en-US" dirty="0"/>
              <a:t>Indirect reciprocity hypothesis</a:t>
            </a:r>
          </a:p>
          <a:p>
            <a:r>
              <a:rPr lang="en-US" dirty="0"/>
              <a:t>Nothing to do with max fitness</a:t>
            </a:r>
          </a:p>
          <a:p>
            <a:pPr lvl="1"/>
            <a:r>
              <a:rPr lang="en-US" dirty="0"/>
              <a:t>Arbitrary culture evolution</a:t>
            </a:r>
          </a:p>
          <a:p>
            <a:pPr lvl="1"/>
            <a:r>
              <a:rPr lang="en-US" dirty="0"/>
              <a:t>Cultural evolution theory</a:t>
            </a:r>
          </a:p>
        </p:txBody>
      </p:sp>
      <p:pic>
        <p:nvPicPr>
          <p:cNvPr id="1026" name="Picture 2" descr="http://media.economist.com/images/20090606/ND2479508@4000-1500-B.C.--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858" y="2895600"/>
            <a:ext cx="5892042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9344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a-gc.com/images/2012/11/cartoons-text-the-end-porky-pig-looney-tunes-warner-bros.-HD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746" y="914401"/>
            <a:ext cx="8860854" cy="497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64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0" y="304800"/>
            <a:ext cx="4572000" cy="2743200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latin typeface="Arial" pitchFamily="34" charset="0"/>
                <a:cs typeface="Arial" pitchFamily="34" charset="0"/>
              </a:rPr>
              <a:t>You share a proportion of your genes with your relatives –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Let’s figure out how much?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6940"/>
            <a:ext cx="6477000" cy="609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F17A48-859C-0B1A-A89B-4FF19F0D8F8D}"/>
              </a:ext>
            </a:extLst>
          </p:cNvPr>
          <p:cNvSpPr txBox="1"/>
          <p:nvPr/>
        </p:nvSpPr>
        <p:spPr>
          <a:xfrm>
            <a:off x="4114800" y="388620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0.5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112F28-413E-F80E-5D24-F4B9C2833A86}"/>
              </a:ext>
            </a:extLst>
          </p:cNvPr>
          <p:cNvSpPr txBox="1"/>
          <p:nvPr/>
        </p:nvSpPr>
        <p:spPr>
          <a:xfrm>
            <a:off x="3694144" y="342900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1.0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21B8A-EFE5-B18A-8F8A-4E90A5593C09}"/>
              </a:ext>
            </a:extLst>
          </p:cNvPr>
          <p:cNvSpPr txBox="1"/>
          <p:nvPr/>
        </p:nvSpPr>
        <p:spPr>
          <a:xfrm>
            <a:off x="4724400" y="4648200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0.25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24E412-98D6-144B-EEDE-1CD259802F71}"/>
              </a:ext>
            </a:extLst>
          </p:cNvPr>
          <p:cNvSpPr txBox="1"/>
          <p:nvPr/>
        </p:nvSpPr>
        <p:spPr>
          <a:xfrm>
            <a:off x="5105400" y="5209079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0.125</a:t>
            </a:r>
          </a:p>
        </p:txBody>
      </p:sp>
    </p:spTree>
    <p:extLst>
      <p:ext uri="{BB962C8B-B14F-4D97-AF65-F5344CB8AC3E}">
        <p14:creationId xmlns:p14="http://schemas.microsoft.com/office/powerpoint/2010/main" val="377319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5"/>
          <a:stretch/>
        </p:blipFill>
        <p:spPr bwMode="auto">
          <a:xfrm>
            <a:off x="2933699" y="2142222"/>
            <a:ext cx="6324600" cy="441097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304800"/>
            <a:ext cx="1097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We can measure an animal’s contribution to future generations</a:t>
            </a:r>
          </a:p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(direct selection + indirect selection)</a:t>
            </a:r>
          </a:p>
        </p:txBody>
      </p:sp>
    </p:spTree>
    <p:extLst>
      <p:ext uri="{BB962C8B-B14F-4D97-AF65-F5344CB8AC3E}">
        <p14:creationId xmlns:p14="http://schemas.microsoft.com/office/powerpoint/2010/main" val="235542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2837" y="304800"/>
            <a:ext cx="7086600" cy="8683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itchFamily="34" charset="0"/>
                <a:cs typeface="Arial" pitchFamily="34" charset="0"/>
              </a:rPr>
              <a:t>Calculating 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Inclusive Fitness</a:t>
            </a:r>
          </a:p>
        </p:txBody>
      </p:sp>
      <p:pic>
        <p:nvPicPr>
          <p:cNvPr id="3074" name="Picture 2" descr="http://1.bp.blogspot.com/_-GakDO6eBaM/S_Mhanr5pKI/AAAAAAAAADQ/xETggNFOw8Q/s1600/2+Babie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9" b="17430"/>
          <a:stretch/>
        </p:blipFill>
        <p:spPr bwMode="auto">
          <a:xfrm>
            <a:off x="215171" y="1469347"/>
            <a:ext cx="11748229" cy="508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3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Calculate an animal’s inclusive fitness based 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524000"/>
            <a:ext cx="8534400" cy="45720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LcParenR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Bird has 2 offspring, helps no relatives</a:t>
            </a:r>
          </a:p>
          <a:p>
            <a:pPr marL="514350" indent="-514350">
              <a:buFont typeface="+mj-lt"/>
              <a:buAutoNum type="alphaLcParenR"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514350" indent="-514350">
              <a:buFont typeface="+mj-lt"/>
              <a:buAutoNum type="alphaLcParenR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Mouse abandons personal reproduction and invests heavily in 3 siblings</a:t>
            </a:r>
          </a:p>
          <a:p>
            <a:pPr marL="514350" indent="-514350">
              <a:buFont typeface="+mj-lt"/>
              <a:buAutoNum type="alphaLcParenR"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514350" indent="-514350">
              <a:buFont typeface="+mj-lt"/>
              <a:buAutoNum type="alphaLcParenR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4 offspring + abandoned at birth and don’t have relatives</a:t>
            </a:r>
          </a:p>
          <a:p>
            <a:pPr marL="0" indent="0">
              <a:buNone/>
            </a:pPr>
            <a:endParaRPr lang="en-US" sz="24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buFont typeface="+mj-lt"/>
              <a:buAutoNum type="alphaLcParenR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0 offspring + help rear 7 brothers and sisters</a:t>
            </a:r>
          </a:p>
          <a:p>
            <a:pPr marL="514350" indent="-514350">
              <a:buFont typeface="+mj-lt"/>
              <a:buAutoNum type="alphaLcParenR"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514350" indent="-514350">
              <a:buFont typeface="+mj-lt"/>
              <a:buAutoNum type="alphaLcParenR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1 offspring + help rear 1 sister and 3 grandchildren</a:t>
            </a:r>
          </a:p>
        </p:txBody>
      </p:sp>
    </p:spTree>
    <p:extLst>
      <p:ext uri="{BB962C8B-B14F-4D97-AF65-F5344CB8AC3E}">
        <p14:creationId xmlns:p14="http://schemas.microsoft.com/office/powerpoint/2010/main" val="117431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6" b="22530"/>
          <a:stretch/>
        </p:blipFill>
        <p:spPr bwMode="auto">
          <a:xfrm>
            <a:off x="1615131" y="76200"/>
            <a:ext cx="8915400" cy="3390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93369" y="3733800"/>
            <a:ext cx="87460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Idea of relatedness impacting fitness – WD Hamilton (1964)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Kin selection 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evolutionary strategy that focuses on the family level rather than the individual level</a:t>
            </a:r>
          </a:p>
        </p:txBody>
      </p:sp>
    </p:spTree>
    <p:extLst>
      <p:ext uri="{BB962C8B-B14F-4D97-AF65-F5344CB8AC3E}">
        <p14:creationId xmlns:p14="http://schemas.microsoft.com/office/powerpoint/2010/main" val="100308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0" y="503238"/>
            <a:ext cx="2895600" cy="792162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" pitchFamily="34" charset="0"/>
                <a:cs typeface="Arial" pitchFamily="34" charset="0"/>
              </a:rPr>
              <a:t>Altruism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5187" y="4038600"/>
            <a:ext cx="3639984" cy="2817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4038601"/>
            <a:ext cx="4319081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7203" y="0"/>
            <a:ext cx="3547968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88941" y="1981200"/>
            <a:ext cx="3016230" cy="1725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0" y="-9294"/>
            <a:ext cx="2667000" cy="371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BD9E46-825B-40D2-9D24-15C57BC42732}"/>
              </a:ext>
            </a:extLst>
          </p:cNvPr>
          <p:cNvSpPr txBox="1"/>
          <p:nvPr/>
        </p:nvSpPr>
        <p:spPr>
          <a:xfrm>
            <a:off x="4572001" y="1524000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Helping others survive and reproduce at a cost to self</a:t>
            </a:r>
          </a:p>
        </p:txBody>
      </p:sp>
    </p:spTree>
    <p:extLst>
      <p:ext uri="{BB962C8B-B14F-4D97-AF65-F5344CB8AC3E}">
        <p14:creationId xmlns:p14="http://schemas.microsoft.com/office/powerpoint/2010/main" val="2309641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6187</TotalTime>
  <Words>807</Words>
  <Application>Microsoft Office PowerPoint</Application>
  <PresentationFormat>Widescreen</PresentationFormat>
  <Paragraphs>169</Paragraphs>
  <Slides>37</Slides>
  <Notes>0</Notes>
  <HiddenSlides>12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Arial</vt:lpstr>
      <vt:lpstr>Calibri</vt:lpstr>
      <vt:lpstr>Office Theme</vt:lpstr>
      <vt:lpstr>PowerPoint Presentation</vt:lpstr>
      <vt:lpstr>What's the point of reproduction?</vt:lpstr>
      <vt:lpstr>PowerPoint Presentation</vt:lpstr>
      <vt:lpstr>You share a proportion of your genes with your relatives – Let’s figure out how much?</vt:lpstr>
      <vt:lpstr>PowerPoint Presentation</vt:lpstr>
      <vt:lpstr>Calculating Inclusive Fitness</vt:lpstr>
      <vt:lpstr>Calculate an animal’s inclusive fitness based on:</vt:lpstr>
      <vt:lpstr>PowerPoint Presentation</vt:lpstr>
      <vt:lpstr>Altruism</vt:lpstr>
      <vt:lpstr>Altruism</vt:lpstr>
      <vt:lpstr>Eusociality</vt:lpstr>
      <vt:lpstr>Haplo-Diploidy Sex-determination System</vt:lpstr>
      <vt:lpstr>Haplodiploidy Example</vt:lpstr>
      <vt:lpstr>Haplodiploidy</vt:lpstr>
      <vt:lpstr>PowerPoint Presentation</vt:lpstr>
      <vt:lpstr>PowerPoint Presentation</vt:lpstr>
      <vt:lpstr>PowerPoint Presentation</vt:lpstr>
      <vt:lpstr>PowerPoint Presentation</vt:lpstr>
      <vt:lpstr>Results</vt:lpstr>
      <vt:lpstr>Alarm Calls in Ground Squirrels</vt:lpstr>
      <vt:lpstr>Impact of Helpers</vt:lpstr>
      <vt:lpstr>Why don’t helpers breed</vt:lpstr>
      <vt:lpstr>Benefits to helpers</vt:lpstr>
      <vt:lpstr>Kin selection and inclusive fitness explain altruism between _____________.</vt:lpstr>
      <vt:lpstr>Cooperation Between Non-Kin</vt:lpstr>
      <vt:lpstr>Problems with Group Selection</vt:lpstr>
      <vt:lpstr>Is it ever possible to benefit from helping non-kin?</vt:lpstr>
      <vt:lpstr>Direct Benefits to Self</vt:lpstr>
      <vt:lpstr>PowerPoint Presentation</vt:lpstr>
      <vt:lpstr>PowerPoint Presentation</vt:lpstr>
      <vt:lpstr>To maintain altruism:</vt:lpstr>
      <vt:lpstr>PowerPoint Presentation</vt:lpstr>
      <vt:lpstr>PowerPoint Presentation</vt:lpstr>
      <vt:lpstr>Prisoners Dilemma</vt:lpstr>
      <vt:lpstr>Do you think Reciprocal Selection can explain some altruism in Humans?</vt:lpstr>
      <vt:lpstr>Other hypotheses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Altruism &amp; Inclusive Fitness</dc:title>
  <dc:creator>gall</dc:creator>
  <cp:lastModifiedBy>Brian Gall</cp:lastModifiedBy>
  <cp:revision>166</cp:revision>
  <cp:lastPrinted>2016-04-15T11:28:25Z</cp:lastPrinted>
  <dcterms:created xsi:type="dcterms:W3CDTF">2011-11-28T19:33:55Z</dcterms:created>
  <dcterms:modified xsi:type="dcterms:W3CDTF">2024-12-04T16:52:02Z</dcterms:modified>
</cp:coreProperties>
</file>