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74"/>
  </p:notesMasterIdLst>
  <p:handoutMasterIdLst>
    <p:handoutMasterId r:id="rId75"/>
  </p:handoutMasterIdLst>
  <p:sldIdLst>
    <p:sldId id="273" r:id="rId4"/>
    <p:sldId id="274" r:id="rId5"/>
    <p:sldId id="303" r:id="rId6"/>
    <p:sldId id="304" r:id="rId7"/>
    <p:sldId id="275" r:id="rId8"/>
    <p:sldId id="348" r:id="rId9"/>
    <p:sldId id="276" r:id="rId10"/>
    <p:sldId id="277" r:id="rId11"/>
    <p:sldId id="305" r:id="rId12"/>
    <p:sldId id="352" r:id="rId13"/>
    <p:sldId id="279" r:id="rId14"/>
    <p:sldId id="311" r:id="rId15"/>
    <p:sldId id="312" r:id="rId16"/>
    <p:sldId id="278" r:id="rId17"/>
    <p:sldId id="306" r:id="rId18"/>
    <p:sldId id="315" r:id="rId19"/>
    <p:sldId id="309" r:id="rId20"/>
    <p:sldId id="310" r:id="rId21"/>
    <p:sldId id="307" r:id="rId22"/>
    <p:sldId id="308" r:id="rId23"/>
    <p:sldId id="280" r:id="rId24"/>
    <p:sldId id="291" r:id="rId25"/>
    <p:sldId id="281" r:id="rId26"/>
    <p:sldId id="292" r:id="rId27"/>
    <p:sldId id="293" r:id="rId28"/>
    <p:sldId id="294" r:id="rId29"/>
    <p:sldId id="295" r:id="rId30"/>
    <p:sldId id="296" r:id="rId31"/>
    <p:sldId id="298" r:id="rId32"/>
    <p:sldId id="282" r:id="rId33"/>
    <p:sldId id="300" r:id="rId34"/>
    <p:sldId id="314" r:id="rId35"/>
    <p:sldId id="299" r:id="rId36"/>
    <p:sldId id="350" r:id="rId37"/>
    <p:sldId id="301" r:id="rId38"/>
    <p:sldId id="283" r:id="rId39"/>
    <p:sldId id="319" r:id="rId40"/>
    <p:sldId id="316" r:id="rId41"/>
    <p:sldId id="320" r:id="rId42"/>
    <p:sldId id="318" r:id="rId43"/>
    <p:sldId id="284" r:id="rId44"/>
    <p:sldId id="323" r:id="rId45"/>
    <p:sldId id="324" r:id="rId46"/>
    <p:sldId id="321" r:id="rId47"/>
    <p:sldId id="322" r:id="rId48"/>
    <p:sldId id="325" r:id="rId49"/>
    <p:sldId id="326" r:id="rId50"/>
    <p:sldId id="327" r:id="rId51"/>
    <p:sldId id="328" r:id="rId52"/>
    <p:sldId id="329" r:id="rId53"/>
    <p:sldId id="330" r:id="rId54"/>
    <p:sldId id="331" r:id="rId55"/>
    <p:sldId id="332" r:id="rId56"/>
    <p:sldId id="333" r:id="rId57"/>
    <p:sldId id="351" r:id="rId58"/>
    <p:sldId id="334" r:id="rId59"/>
    <p:sldId id="285" r:id="rId60"/>
    <p:sldId id="335" r:id="rId61"/>
    <p:sldId id="336" r:id="rId62"/>
    <p:sldId id="337" r:id="rId63"/>
    <p:sldId id="338" r:id="rId64"/>
    <p:sldId id="339" r:id="rId65"/>
    <p:sldId id="340" r:id="rId66"/>
    <p:sldId id="341" r:id="rId67"/>
    <p:sldId id="342" r:id="rId68"/>
    <p:sldId id="343" r:id="rId69"/>
    <p:sldId id="344" r:id="rId70"/>
    <p:sldId id="345" r:id="rId71"/>
    <p:sldId id="346" r:id="rId72"/>
    <p:sldId id="347"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63D0"/>
    <a:srgbClr val="FFFFFF"/>
    <a:srgbClr val="ED03ED"/>
    <a:srgbClr val="2E8236"/>
    <a:srgbClr val="3012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5441" autoAdjust="0"/>
  </p:normalViewPr>
  <p:slideViewPr>
    <p:cSldViewPr>
      <p:cViewPr varScale="1">
        <p:scale>
          <a:sx n="80" d="100"/>
          <a:sy n="80" d="100"/>
        </p:scale>
        <p:origin x="462"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4B5A8A-6E6A-4874-92CB-FBDC00550BD8}" type="datetimeFigureOut">
              <a:rPr lang="en-US" smtClean="0"/>
              <a:t>11/22/2024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D8E8780-166E-4408-893C-E30D7D9B73ED}" type="slidenum">
              <a:rPr lang="en-US" smtClean="0"/>
              <a:t>‹#›</a:t>
            </a:fld>
            <a:endParaRPr lang="en-US"/>
          </a:p>
        </p:txBody>
      </p:sp>
    </p:spTree>
    <p:extLst>
      <p:ext uri="{BB962C8B-B14F-4D97-AF65-F5344CB8AC3E}">
        <p14:creationId xmlns:p14="http://schemas.microsoft.com/office/powerpoint/2010/main" val="2608951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3ADC66-74BA-407D-8CDD-37F97D1DD71D}" type="datetimeFigureOut">
              <a:rPr lang="en-US" smtClean="0"/>
              <a:t>11/22/2024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9CB3DB-DA4D-44E0-8A44-2827C97A1790}" type="slidenum">
              <a:rPr lang="en-US" smtClean="0"/>
              <a:t>‹#›</a:t>
            </a:fld>
            <a:endParaRPr lang="en-US"/>
          </a:p>
        </p:txBody>
      </p:sp>
    </p:spTree>
    <p:extLst>
      <p:ext uri="{BB962C8B-B14F-4D97-AF65-F5344CB8AC3E}">
        <p14:creationId xmlns:p14="http://schemas.microsoft.com/office/powerpoint/2010/main" val="875003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wikipedia.org/wiki/Histocompatibility"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en.wikipedia.org/wiki/Vertebrate" TargetMode="External"/><Relationship Id="rId5" Type="http://schemas.openxmlformats.org/officeDocument/2006/relationships/hyperlink" Target="http://en.wikipedia.org/wiki/Gene_family" TargetMode="External"/><Relationship Id="rId4" Type="http://schemas.openxmlformats.org/officeDocument/2006/relationships/hyperlink" Target="http://en.wikipedia.org/wiki/Genom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5</a:t>
            </a:fld>
            <a:endParaRPr lang="en-US"/>
          </a:p>
        </p:txBody>
      </p:sp>
    </p:spTree>
    <p:extLst>
      <p:ext uri="{BB962C8B-B14F-4D97-AF65-F5344CB8AC3E}">
        <p14:creationId xmlns:p14="http://schemas.microsoft.com/office/powerpoint/2010/main" val="146081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38</a:t>
            </a:fld>
            <a:endParaRPr lang="en-US"/>
          </a:p>
        </p:txBody>
      </p:sp>
    </p:spTree>
    <p:extLst>
      <p:ext uri="{BB962C8B-B14F-4D97-AF65-F5344CB8AC3E}">
        <p14:creationId xmlns:p14="http://schemas.microsoft.com/office/powerpoint/2010/main" val="3043093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39</a:t>
            </a:fld>
            <a:endParaRPr lang="en-US"/>
          </a:p>
        </p:txBody>
      </p:sp>
    </p:spTree>
    <p:extLst>
      <p:ext uri="{BB962C8B-B14F-4D97-AF65-F5344CB8AC3E}">
        <p14:creationId xmlns:p14="http://schemas.microsoft.com/office/powerpoint/2010/main" val="3043093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40</a:t>
            </a:fld>
            <a:endParaRPr lang="en-US"/>
          </a:p>
        </p:txBody>
      </p:sp>
    </p:spTree>
    <p:extLst>
      <p:ext uri="{BB962C8B-B14F-4D97-AF65-F5344CB8AC3E}">
        <p14:creationId xmlns:p14="http://schemas.microsoft.com/office/powerpoint/2010/main" val="3043093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70</a:t>
            </a:fld>
            <a:endParaRPr lang="en-US"/>
          </a:p>
        </p:txBody>
      </p:sp>
    </p:spTree>
    <p:extLst>
      <p:ext uri="{BB962C8B-B14F-4D97-AF65-F5344CB8AC3E}">
        <p14:creationId xmlns:p14="http://schemas.microsoft.com/office/powerpoint/2010/main" val="1326967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11</a:t>
            </a:fld>
            <a:endParaRPr lang="en-US"/>
          </a:p>
        </p:txBody>
      </p:sp>
    </p:spTree>
    <p:extLst>
      <p:ext uri="{BB962C8B-B14F-4D97-AF65-F5344CB8AC3E}">
        <p14:creationId xmlns:p14="http://schemas.microsoft.com/office/powerpoint/2010/main" val="2887237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14</a:t>
            </a:fld>
            <a:endParaRPr lang="en-US"/>
          </a:p>
        </p:txBody>
      </p:sp>
    </p:spTree>
    <p:extLst>
      <p:ext uri="{BB962C8B-B14F-4D97-AF65-F5344CB8AC3E}">
        <p14:creationId xmlns:p14="http://schemas.microsoft.com/office/powerpoint/2010/main" val="3258589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21</a:t>
            </a:fld>
            <a:endParaRPr lang="en-US"/>
          </a:p>
        </p:txBody>
      </p:sp>
    </p:spTree>
    <p:extLst>
      <p:ext uri="{BB962C8B-B14F-4D97-AF65-F5344CB8AC3E}">
        <p14:creationId xmlns:p14="http://schemas.microsoft.com/office/powerpoint/2010/main" val="84201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22</a:t>
            </a:fld>
            <a:endParaRPr lang="en-US"/>
          </a:p>
        </p:txBody>
      </p:sp>
    </p:spTree>
    <p:extLst>
      <p:ext uri="{BB962C8B-B14F-4D97-AF65-F5344CB8AC3E}">
        <p14:creationId xmlns:p14="http://schemas.microsoft.com/office/powerpoint/2010/main" val="3114668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31</a:t>
            </a:fld>
            <a:endParaRPr lang="en-US"/>
          </a:p>
        </p:txBody>
      </p:sp>
    </p:spTree>
    <p:extLst>
      <p:ext uri="{BB962C8B-B14F-4D97-AF65-F5344CB8AC3E}">
        <p14:creationId xmlns:p14="http://schemas.microsoft.com/office/powerpoint/2010/main" val="642621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33</a:t>
            </a:fld>
            <a:endParaRPr lang="en-US"/>
          </a:p>
        </p:txBody>
      </p:sp>
    </p:spTree>
    <p:extLst>
      <p:ext uri="{BB962C8B-B14F-4D97-AF65-F5344CB8AC3E}">
        <p14:creationId xmlns:p14="http://schemas.microsoft.com/office/powerpoint/2010/main" val="1979341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Major </a:t>
            </a:r>
            <a:r>
              <a:rPr lang="en-US" b="1" dirty="0">
                <a:hlinkClick r:id="rId3" tooltip="Histocompatibility"/>
              </a:rPr>
              <a:t>histocompatibility</a:t>
            </a:r>
            <a:r>
              <a:rPr lang="en-US" b="1" dirty="0"/>
              <a:t> complex</a:t>
            </a:r>
            <a:r>
              <a:rPr lang="en-US" dirty="0"/>
              <a:t> (</a:t>
            </a:r>
            <a:r>
              <a:rPr lang="en-US" b="1" dirty="0"/>
              <a:t>MHC</a:t>
            </a:r>
            <a:r>
              <a:rPr lang="en-US" dirty="0"/>
              <a:t>) is a cell surface molecule encoded by a large </a:t>
            </a:r>
            <a:r>
              <a:rPr lang="en-US" dirty="0">
                <a:hlinkClick r:id="rId4" tooltip="Genome"/>
              </a:rPr>
              <a:t>genomic</a:t>
            </a:r>
            <a:r>
              <a:rPr lang="en-US" dirty="0"/>
              <a:t> region or </a:t>
            </a:r>
            <a:r>
              <a:rPr lang="en-US" dirty="0">
                <a:hlinkClick r:id="rId5" tooltip="Gene family"/>
              </a:rPr>
              <a:t>gene family</a:t>
            </a:r>
            <a:r>
              <a:rPr lang="en-US" dirty="0"/>
              <a:t> found in most </a:t>
            </a:r>
            <a:r>
              <a:rPr lang="en-US" dirty="0">
                <a:hlinkClick r:id="rId6" tooltip="Vertebrate"/>
              </a:rPr>
              <a:t>vertebrates</a:t>
            </a:r>
            <a:r>
              <a:rPr lang="en-US" dirty="0"/>
              <a:t>.  Because on surface of cell</a:t>
            </a:r>
            <a:r>
              <a:rPr lang="en-US" baseline="0" dirty="0"/>
              <a:t> organisms able to </a:t>
            </a:r>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36</a:t>
            </a:fld>
            <a:endParaRPr lang="en-US"/>
          </a:p>
        </p:txBody>
      </p:sp>
    </p:spTree>
    <p:extLst>
      <p:ext uri="{BB962C8B-B14F-4D97-AF65-F5344CB8AC3E}">
        <p14:creationId xmlns:p14="http://schemas.microsoft.com/office/powerpoint/2010/main" val="3043093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37</a:t>
            </a:fld>
            <a:endParaRPr lang="en-US"/>
          </a:p>
        </p:txBody>
      </p:sp>
    </p:spTree>
    <p:extLst>
      <p:ext uri="{BB962C8B-B14F-4D97-AF65-F5344CB8AC3E}">
        <p14:creationId xmlns:p14="http://schemas.microsoft.com/office/powerpoint/2010/main" val="3043093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67E685-9C4C-49FD-82E0-156F556794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882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4F57F2-EF01-465A-B6CA-60DA43BFD0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1171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1EF52C-CAC1-45CA-A59B-E60732D5E6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2317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6D5684-06C9-47F4-B338-B21758AEB9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6978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235BC8-0322-4712-A2CE-0803DF766A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763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968BD3-88DA-4350-B0D4-8E5CF42178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399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8D0D38-56E3-40FE-B09B-A708583DD2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2630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273FCF6-A38F-4F89-9588-91CC3DC5EA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760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A35F832-B102-4286-844F-B9C6DFCE6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2076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84F664-252F-4E8A-A2B3-829CB6C5F6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1292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E95DFC-8B0A-4D06-8159-CD2C2CB5D2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796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496A96-5C91-4885-A41F-9BD01CC5A3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9130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B173B6-5606-4EF2-BD21-D97E31DEE2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0380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7B89D6-A9CB-4E09-B698-447F9FE024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2711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E9E8E3-E771-4D81-9F90-F2729C932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648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76111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97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67071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5931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399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4157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24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919477-05C0-4981-960B-C3AF0C5F10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0000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12907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02294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4094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994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3EC9B2C-E572-4105-AFDD-BF27879AD3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529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9CFBBD4-72F6-413E-9EBC-0C33AC2A97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5016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AF4CFCA-B330-4E84-9899-30B5A5B8CF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195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FCA75F5-28C1-48EC-92D1-88296E8661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956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F8E0BA0-4060-4212-8480-F69ACD4755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110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BB4A9B-56B2-48B3-B856-DF69339EB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0785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00745049-393E-4317-95EE-E4B94522E0C7}"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9844232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174F30F8-E8E7-4CD5-A879-636905C3D9D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426452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12564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Ø"/>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4.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6K6szXrBHwM&amp;nohtml5=False" TargetMode="External"/><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youtube.com/watch?v=PTd_Z9a78FU" TargetMode="Externa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4.xml"/><Relationship Id="rId5" Type="http://schemas.openxmlformats.org/officeDocument/2006/relationships/hyperlink" Target="http://www.youtube.com/watch?v=vJE1wwwTGwQ" TargetMode="External"/><Relationship Id="rId4" Type="http://schemas.openxmlformats.org/officeDocument/2006/relationships/hyperlink" Target="http://www.youtube.com/watch?v=9KsWGj_0k7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4.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4.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4.xml"/><Relationship Id="rId5" Type="http://schemas.openxmlformats.org/officeDocument/2006/relationships/image" Target="../media/image70.jpe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4.xml"/><Relationship Id="rId5" Type="http://schemas.openxmlformats.org/officeDocument/2006/relationships/image" Target="../media/image74.jpeg"/><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4.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13.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4.xml"/><Relationship Id="rId5" Type="http://schemas.openxmlformats.org/officeDocument/2006/relationships/image" Target="../media/image81.jpeg"/><Relationship Id="rId4"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85.jpg"/></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4.xml"/><Relationship Id="rId5" Type="http://schemas.openxmlformats.org/officeDocument/2006/relationships/image" Target="../media/image89.jpeg"/><Relationship Id="rId4" Type="http://schemas.openxmlformats.org/officeDocument/2006/relationships/image" Target="../media/image88.jpeg"/></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4.xml"/><Relationship Id="rId4" Type="http://schemas.openxmlformats.org/officeDocument/2006/relationships/image" Target="../media/image9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95.png"/><Relationship Id="rId4" Type="http://schemas.openxmlformats.org/officeDocument/2006/relationships/image" Target="../media/image94.jpeg"/></Relationships>
</file>

<file path=ppt/slides/_rels/slide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98.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4.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uKrkXXaRMUI" TargetMode="External"/><Relationship Id="rId2" Type="http://schemas.openxmlformats.org/officeDocument/2006/relationships/hyperlink" Target="https://www.youtube.com/watch?v=XwLPAKDJNqU" TargetMode="External"/><Relationship Id="rId1" Type="http://schemas.openxmlformats.org/officeDocument/2006/relationships/slideLayout" Target="../slideLayouts/slideLayout24.xml"/><Relationship Id="rId5" Type="http://schemas.openxmlformats.org/officeDocument/2006/relationships/image" Target="../media/image101.jpeg"/><Relationship Id="rId4" Type="http://schemas.openxmlformats.org/officeDocument/2006/relationships/image" Target="../media/image102.jpeg"/></Relationships>
</file>

<file path=ppt/slides/_rels/slide4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4.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4.xml"/><Relationship Id="rId4" Type="http://schemas.openxmlformats.org/officeDocument/2006/relationships/image" Target="../media/image1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4.xml"/><Relationship Id="rId4" Type="http://schemas.openxmlformats.org/officeDocument/2006/relationships/hyperlink" Target="https://www.youtube.com/watch?v=xsD_d016gAE"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v=byrZx2s6Y7M" TargetMode="External"/><Relationship Id="rId2" Type="http://schemas.openxmlformats.org/officeDocument/2006/relationships/image" Target="../media/image117.jpe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4.xml"/><Relationship Id="rId6" Type="http://schemas.openxmlformats.org/officeDocument/2006/relationships/hyperlink" Target="http://www.youtube.com/watch?v=cMSjmDk4GK0" TargetMode="External"/><Relationship Id="rId5" Type="http://schemas.openxmlformats.org/officeDocument/2006/relationships/image" Target="../media/image125.png"/><Relationship Id="rId4" Type="http://schemas.openxmlformats.org/officeDocument/2006/relationships/image" Target="../media/image124.png"/></Relationships>
</file>

<file path=ppt/slides/_rels/slide5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137.gif"/><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4.xml"/><Relationship Id="rId4" Type="http://schemas.openxmlformats.org/officeDocument/2006/relationships/image" Target="../media/image140.jpeg"/></Relationships>
</file>

<file path=ppt/slides/_rels/slide6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4.xml"/><Relationship Id="rId4" Type="http://schemas.openxmlformats.org/officeDocument/2006/relationships/image" Target="../media/image145.jpeg"/></Relationships>
</file>

<file path=ppt/slides/_rels/slide6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4.xml"/><Relationship Id="rId5" Type="http://schemas.openxmlformats.org/officeDocument/2006/relationships/image" Target="../media/image22.jpeg"/><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150.jpeg"/><Relationship Id="rId4" Type="http://schemas.openxmlformats.org/officeDocument/2006/relationships/image" Target="../media/image149.jpe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001000" cy="1858962"/>
          </a:xfrm>
        </p:spPr>
        <p:txBody>
          <a:bodyPr>
            <a:normAutofit fontScale="90000"/>
          </a:bodyPr>
          <a:lstStyle/>
          <a:p>
            <a:r>
              <a:rPr lang="en-US" b="1" dirty="0">
                <a:solidFill>
                  <a:schemeClr val="accent1">
                    <a:lumMod val="75000"/>
                  </a:schemeClr>
                </a:solidFill>
              </a:rPr>
              <a:t>Sexual Selection</a:t>
            </a:r>
            <a:br>
              <a:rPr lang="en-US" b="1" dirty="0">
                <a:solidFill>
                  <a:schemeClr val="accent1">
                    <a:lumMod val="75000"/>
                  </a:schemeClr>
                </a:solidFill>
              </a:rPr>
            </a:br>
            <a:r>
              <a:rPr lang="en-US" b="1" dirty="0">
                <a:solidFill>
                  <a:schemeClr val="accent1">
                    <a:lumMod val="75000"/>
                  </a:schemeClr>
                </a:solidFill>
              </a:rPr>
              <a:t>Parental Investment</a:t>
            </a:r>
            <a:br>
              <a:rPr lang="en-US" b="1" dirty="0">
                <a:solidFill>
                  <a:schemeClr val="accent1">
                    <a:lumMod val="75000"/>
                  </a:schemeClr>
                </a:solidFill>
              </a:rPr>
            </a:br>
            <a:r>
              <a:rPr lang="en-US" b="1" dirty="0">
                <a:solidFill>
                  <a:schemeClr val="accent1">
                    <a:lumMod val="75000"/>
                  </a:schemeClr>
                </a:solidFill>
              </a:rPr>
              <a:t>Mating Tactics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427" y="1924050"/>
            <a:ext cx="468630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5767"/>
          <a:stretch/>
        </p:blipFill>
        <p:spPr bwMode="auto">
          <a:xfrm flipH="1">
            <a:off x="8534400" y="-1"/>
            <a:ext cx="2133600" cy="178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209800"/>
            <a:ext cx="1524000" cy="10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t="5803"/>
          <a:stretch/>
        </p:blipFill>
        <p:spPr bwMode="auto">
          <a:xfrm rot="16200000">
            <a:off x="1953329" y="2943926"/>
            <a:ext cx="348474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8200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8E945-F93E-D774-806C-75707A331C3A}"/>
              </a:ext>
            </a:extLst>
          </p:cNvPr>
          <p:cNvSpPr>
            <a:spLocks noGrp="1"/>
          </p:cNvSpPr>
          <p:nvPr>
            <p:ph type="title"/>
          </p:nvPr>
        </p:nvSpPr>
        <p:spPr/>
        <p:txBody>
          <a:bodyPr>
            <a:normAutofit fontScale="90000"/>
          </a:bodyPr>
          <a:lstStyle/>
          <a:p>
            <a:r>
              <a:rPr lang="en-US" dirty="0">
                <a:solidFill>
                  <a:schemeClr val="accent6">
                    <a:lumMod val="75000"/>
                  </a:schemeClr>
                </a:solidFill>
              </a:rPr>
              <a:t>Why do we see consistent patterns related to body size, weaponry, etc.?</a:t>
            </a:r>
          </a:p>
        </p:txBody>
      </p:sp>
    </p:spTree>
    <p:extLst>
      <p:ext uri="{BB962C8B-B14F-4D97-AF65-F5344CB8AC3E}">
        <p14:creationId xmlns:p14="http://schemas.microsoft.com/office/powerpoint/2010/main" val="3505659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4572000" cy="838200"/>
          </a:xfrm>
        </p:spPr>
        <p:txBody>
          <a:bodyPr>
            <a:normAutofit/>
          </a:bodyPr>
          <a:lstStyle/>
          <a:p>
            <a:r>
              <a:rPr lang="en-US" sz="3600" b="1" dirty="0"/>
              <a:t>Parental Investment</a:t>
            </a:r>
          </a:p>
        </p:txBody>
      </p:sp>
      <p:sp>
        <p:nvSpPr>
          <p:cNvPr id="3" name="Slide Number Placeholder 2"/>
          <p:cNvSpPr>
            <a:spLocks noGrp="1"/>
          </p:cNvSpPr>
          <p:nvPr>
            <p:ph type="sldNum" sz="quarter" idx="4294967295"/>
          </p:nvPr>
        </p:nvSpPr>
        <p:spPr>
          <a:xfrm>
            <a:off x="1524000" y="6210300"/>
            <a:ext cx="457200" cy="457200"/>
          </a:xfrm>
          <a:prstGeom prst="ellipse">
            <a:avLst/>
          </a:prstGeom>
        </p:spPr>
        <p:txBody>
          <a:bodyPr/>
          <a:lstStyle/>
          <a:p>
            <a:fld id="{CFBDC33E-D110-4A7B-A9C6-E791F973CCCA}" type="slidenum">
              <a:rPr lang="en-US" b="1" smtClean="0">
                <a:latin typeface="Calibri" pitchFamily="34" charset="0"/>
                <a:cs typeface="Calibri" pitchFamily="34" charset="0"/>
              </a:rPr>
              <a:t>11</a:t>
            </a:fld>
            <a:endParaRPr lang="en-US" b="1">
              <a:latin typeface="Calibri" pitchFamily="34" charset="0"/>
              <a:cs typeface="Calibri" pitchFamily="34" charset="0"/>
            </a:endParaRPr>
          </a:p>
        </p:txBody>
      </p:sp>
      <p:pic>
        <p:nvPicPr>
          <p:cNvPr id="3074" name="Picture 2" descr="http://www.dreamstime.com/feeding-hungry-chicks-purple-bird-thumb106798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268" y="3581401"/>
            <a:ext cx="4818991" cy="32166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mister-toad.com/photos/salamander/Plethodon_cinereus_eggs_SIG.jpg"/>
          <p:cNvPicPr>
            <a:picLocks noChangeAspect="1" noChangeArrowheads="1"/>
          </p:cNvPicPr>
          <p:nvPr/>
        </p:nvPicPr>
        <p:blipFill rotWithShape="1">
          <a:blip r:embed="rId4">
            <a:extLst>
              <a:ext uri="{28A0092B-C50C-407E-A947-70E740481C1C}">
                <a14:useLocalDpi xmlns:a14="http://schemas.microsoft.com/office/drawing/2010/main" val="0"/>
              </a:ext>
            </a:extLst>
          </a:blip>
          <a:srcRect t="24778"/>
          <a:stretch/>
        </p:blipFill>
        <p:spPr bwMode="auto">
          <a:xfrm>
            <a:off x="1724126" y="838200"/>
            <a:ext cx="4841106" cy="242770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781800" y="0"/>
            <a:ext cx="3886200" cy="6858000"/>
            <a:chOff x="6131857" y="408790"/>
            <a:chExt cx="2603352" cy="5267929"/>
          </a:xfrm>
        </p:grpSpPr>
        <p:pic>
          <p:nvPicPr>
            <p:cNvPr id="3078" name="Picture 6" descr="[monkey_saving_child_picture_3-756458.jpg]"/>
            <p:cNvPicPr>
              <a:picLocks noChangeAspect="1" noChangeArrowheads="1"/>
            </p:cNvPicPr>
            <p:nvPr/>
          </p:nvPicPr>
          <p:blipFill rotWithShape="1">
            <a:blip r:embed="rId5">
              <a:extLst>
                <a:ext uri="{28A0092B-C50C-407E-A947-70E740481C1C}">
                  <a14:useLocalDpi xmlns:a14="http://schemas.microsoft.com/office/drawing/2010/main" val="0"/>
                </a:ext>
              </a:extLst>
            </a:blip>
            <a:srcRect l="17667" t="17695" r="11079" b="8744"/>
            <a:stretch/>
          </p:blipFill>
          <p:spPr bwMode="auto">
            <a:xfrm>
              <a:off x="6131858" y="408790"/>
              <a:ext cx="2603351" cy="169940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onkey_saving_child_picture_4-757073.jpg]"/>
            <p:cNvPicPr>
              <a:picLocks noChangeAspect="1" noChangeArrowheads="1"/>
            </p:cNvPicPr>
            <p:nvPr/>
          </p:nvPicPr>
          <p:blipFill rotWithShape="1">
            <a:blip r:embed="rId6">
              <a:extLst>
                <a:ext uri="{28A0092B-C50C-407E-A947-70E740481C1C}">
                  <a14:useLocalDpi xmlns:a14="http://schemas.microsoft.com/office/drawing/2010/main" val="0"/>
                </a:ext>
              </a:extLst>
            </a:blip>
            <a:srcRect l="30649" t="30566" r="11170" b="13891"/>
            <a:stretch/>
          </p:blipFill>
          <p:spPr bwMode="auto">
            <a:xfrm>
              <a:off x="6131858" y="2108200"/>
              <a:ext cx="2603351" cy="16185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onkey_saving_child_picture_5-757764.jpg]"/>
            <p:cNvPicPr>
              <a:picLocks noChangeAspect="1" noChangeArrowheads="1"/>
            </p:cNvPicPr>
            <p:nvPr/>
          </p:nvPicPr>
          <p:blipFill rotWithShape="1">
            <a:blip r:embed="rId7">
              <a:extLst>
                <a:ext uri="{28A0092B-C50C-407E-A947-70E740481C1C}">
                  <a14:useLocalDpi xmlns:a14="http://schemas.microsoft.com/office/drawing/2010/main" val="0"/>
                </a:ext>
              </a:extLst>
            </a:blip>
            <a:srcRect l="10691" t="11849" r="21350" b="1075"/>
            <a:stretch/>
          </p:blipFill>
          <p:spPr bwMode="auto">
            <a:xfrm>
              <a:off x="6131857" y="3726754"/>
              <a:ext cx="2603351" cy="19499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08852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04" y="2419349"/>
            <a:ext cx="9277964" cy="2291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49814" y="51735"/>
            <a:ext cx="8229600" cy="1143000"/>
          </a:xfrm>
        </p:spPr>
        <p:txBody>
          <a:bodyPr>
            <a:normAutofit/>
          </a:bodyPr>
          <a:lstStyle/>
          <a:p>
            <a:r>
              <a:rPr lang="en-US" dirty="0"/>
              <a:t>Does this trade-off really exist? </a:t>
            </a:r>
          </a:p>
        </p:txBody>
      </p:sp>
      <p:sp>
        <p:nvSpPr>
          <p:cNvPr id="3" name="Content Placeholder 2"/>
          <p:cNvSpPr>
            <a:spLocks noGrp="1"/>
          </p:cNvSpPr>
          <p:nvPr>
            <p:ph idx="1"/>
          </p:nvPr>
        </p:nvSpPr>
        <p:spPr>
          <a:xfrm>
            <a:off x="8787608" y="1947510"/>
            <a:ext cx="2900771" cy="604185"/>
          </a:xfrm>
        </p:spPr>
        <p:txBody>
          <a:bodyPr>
            <a:normAutofit/>
          </a:bodyPr>
          <a:lstStyle/>
          <a:p>
            <a:pPr marL="0" indent="0">
              <a:buNone/>
            </a:pPr>
            <a:r>
              <a:rPr lang="en-US" sz="2800" dirty="0"/>
              <a:t>European earwig</a:t>
            </a:r>
          </a:p>
        </p:txBody>
      </p:sp>
      <p:pic>
        <p:nvPicPr>
          <p:cNvPr id="2050" name="Picture 2" descr="http://cdn2.arkive.org/media/E6/E6F6643C-D18F-48F5-A4C1-FF0A5FF68861/Presentation.Large/Female-common-European-earwig-with-eg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4900" y="4566168"/>
            <a:ext cx="3429000" cy="2291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14546" y="6400801"/>
            <a:ext cx="2741584" cy="307777"/>
          </a:xfrm>
          <a:prstGeom prst="rect">
            <a:avLst/>
          </a:prstGeom>
          <a:noFill/>
        </p:spPr>
        <p:txBody>
          <a:bodyPr wrap="none" rtlCol="0">
            <a:spAutoFit/>
          </a:bodyPr>
          <a:lstStyle/>
          <a:p>
            <a:r>
              <a:rPr lang="en-US" sz="1400" dirty="0" err="1"/>
              <a:t>Kolliker</a:t>
            </a:r>
            <a:r>
              <a:rPr lang="en-US" sz="1400" dirty="0"/>
              <a:t> 2007. </a:t>
            </a:r>
            <a:r>
              <a:rPr lang="en-US" sz="1400" dirty="0" err="1"/>
              <a:t>Behav</a:t>
            </a:r>
            <a:r>
              <a:rPr lang="en-US" sz="1400" dirty="0"/>
              <a:t> </a:t>
            </a:r>
            <a:r>
              <a:rPr lang="en-US" sz="1400" dirty="0" err="1"/>
              <a:t>Ecol</a:t>
            </a:r>
            <a:r>
              <a:rPr lang="en-US" sz="1400" dirty="0"/>
              <a:t> </a:t>
            </a:r>
            <a:r>
              <a:rPr lang="en-US" sz="1400" dirty="0" err="1"/>
              <a:t>Sociobiol</a:t>
            </a:r>
            <a:r>
              <a:rPr lang="en-US" sz="1400" dirty="0"/>
              <a:t>.</a:t>
            </a:r>
          </a:p>
        </p:txBody>
      </p:sp>
      <p:pic>
        <p:nvPicPr>
          <p:cNvPr id="3076" name="Picture 4" descr="http://a-z-animals.com/media/animals/images/original/earwig_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666" b="14476"/>
          <a:stretch/>
        </p:blipFill>
        <p:spPr bwMode="auto">
          <a:xfrm>
            <a:off x="8283989" y="0"/>
            <a:ext cx="3908011" cy="20193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893079C-F3DB-4398-BC6A-6A8A5EB566EF}"/>
              </a:ext>
            </a:extLst>
          </p:cNvPr>
          <p:cNvSpPr txBox="1"/>
          <p:nvPr/>
        </p:nvSpPr>
        <p:spPr>
          <a:xfrm>
            <a:off x="7740250" y="4140407"/>
            <a:ext cx="543739" cy="523220"/>
          </a:xfrm>
          <a:prstGeom prst="rect">
            <a:avLst/>
          </a:prstGeom>
          <a:noFill/>
        </p:spPr>
        <p:txBody>
          <a:bodyPr wrap="none" rtlCol="0">
            <a:spAutoFit/>
          </a:bodyPr>
          <a:lstStyle/>
          <a:p>
            <a:r>
              <a:rPr lang="en-US" sz="2800" dirty="0">
                <a:solidFill>
                  <a:srgbClr val="FF0000"/>
                </a:solidFill>
              </a:rPr>
              <a:t>**</a:t>
            </a:r>
          </a:p>
        </p:txBody>
      </p:sp>
    </p:spTree>
    <p:extLst>
      <p:ext uri="{BB962C8B-B14F-4D97-AF65-F5344CB8AC3E}">
        <p14:creationId xmlns:p14="http://schemas.microsoft.com/office/powerpoint/2010/main" val="3971977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28601"/>
            <a:ext cx="7772400" cy="1470025"/>
          </a:xfrm>
        </p:spPr>
        <p:txBody>
          <a:bodyPr/>
          <a:lstStyle/>
          <a:p>
            <a:r>
              <a:rPr lang="en-US" dirty="0">
                <a:solidFill>
                  <a:schemeClr val="accent6">
                    <a:lumMod val="75000"/>
                  </a:schemeClr>
                </a:solidFill>
                <a:latin typeface="Arial" pitchFamily="34" charset="0"/>
                <a:cs typeface="Arial" pitchFamily="34" charset="0"/>
              </a:rPr>
              <a:t>Is one sex more likely to exhibit parental care?</a:t>
            </a:r>
          </a:p>
        </p:txBody>
      </p:sp>
      <p:pic>
        <p:nvPicPr>
          <p:cNvPr id="7" name="Picture 2" descr="http://emolol.files.wordpress.com/2008/09/emo-animal-pictures-newly-single-mother-cat.jpg?w=510"/>
          <p:cNvPicPr>
            <a:picLocks noChangeAspect="1" noChangeArrowheads="1"/>
          </p:cNvPicPr>
          <p:nvPr/>
        </p:nvPicPr>
        <p:blipFill rotWithShape="1">
          <a:blip r:embed="rId2">
            <a:extLst>
              <a:ext uri="{28A0092B-C50C-407E-A947-70E740481C1C}">
                <a14:useLocalDpi xmlns:a14="http://schemas.microsoft.com/office/drawing/2010/main" val="0"/>
              </a:ext>
            </a:extLst>
          </a:blip>
          <a:srcRect b="3627"/>
          <a:stretch/>
        </p:blipFill>
        <p:spPr bwMode="auto">
          <a:xfrm>
            <a:off x="2731963" y="1712477"/>
            <a:ext cx="6728074" cy="4928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879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629400" y="1248355"/>
            <a:ext cx="4114800" cy="4542846"/>
            <a:chOff x="5116911" y="735180"/>
            <a:chExt cx="3942277" cy="4370220"/>
          </a:xfrm>
        </p:grpSpPr>
        <p:grpSp>
          <p:nvGrpSpPr>
            <p:cNvPr id="7" name="Group 6"/>
            <p:cNvGrpSpPr/>
            <p:nvPr/>
          </p:nvGrpSpPr>
          <p:grpSpPr>
            <a:xfrm>
              <a:off x="5116911" y="735180"/>
              <a:ext cx="3867149" cy="4370220"/>
              <a:chOff x="5896977" y="3429000"/>
              <a:chExt cx="2846972" cy="3303420"/>
            </a:xfrm>
          </p:grpSpPr>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9066"/>
              <a:stretch/>
            </p:blipFill>
            <p:spPr bwMode="auto">
              <a:xfrm>
                <a:off x="6256420" y="3429000"/>
                <a:ext cx="2487529"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 r="94085" b="-5415"/>
              <a:stretch/>
            </p:blipFill>
            <p:spPr bwMode="auto">
              <a:xfrm>
                <a:off x="5896977" y="3429000"/>
                <a:ext cx="359443" cy="330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7964499" y="1604665"/>
              <a:ext cx="950901" cy="461665"/>
            </a:xfrm>
            <a:prstGeom prst="rect">
              <a:avLst/>
            </a:prstGeom>
            <a:noFill/>
          </p:spPr>
          <p:txBody>
            <a:bodyPr wrap="none" rtlCol="0">
              <a:spAutoFit/>
            </a:bodyPr>
            <a:lstStyle/>
            <a:p>
              <a:r>
                <a:rPr lang="en-US" sz="2400" b="1" dirty="0">
                  <a:solidFill>
                    <a:srgbClr val="FF0000"/>
                  </a:solidFill>
                </a:rPr>
                <a:t>Males</a:t>
              </a:r>
            </a:p>
          </p:txBody>
        </p:sp>
        <p:sp>
          <p:nvSpPr>
            <p:cNvPr id="11" name="TextBox 10"/>
            <p:cNvSpPr txBox="1"/>
            <p:nvPr/>
          </p:nvSpPr>
          <p:spPr>
            <a:xfrm>
              <a:off x="7848600" y="3043535"/>
              <a:ext cx="1210588" cy="461665"/>
            </a:xfrm>
            <a:prstGeom prst="rect">
              <a:avLst/>
            </a:prstGeom>
            <a:noFill/>
          </p:spPr>
          <p:txBody>
            <a:bodyPr wrap="none" rtlCol="0">
              <a:spAutoFit/>
            </a:bodyPr>
            <a:lstStyle/>
            <a:p>
              <a:r>
                <a:rPr lang="en-US" sz="2400" b="1" dirty="0">
                  <a:solidFill>
                    <a:srgbClr val="FF0000"/>
                  </a:solidFill>
                </a:rPr>
                <a:t>Females</a:t>
              </a:r>
            </a:p>
          </p:txBody>
        </p:sp>
      </p:grpSp>
      <p:sp>
        <p:nvSpPr>
          <p:cNvPr id="2" name="Title 1"/>
          <p:cNvSpPr>
            <a:spLocks noGrp="1"/>
          </p:cNvSpPr>
          <p:nvPr>
            <p:ph type="title"/>
          </p:nvPr>
        </p:nvSpPr>
        <p:spPr>
          <a:xfrm>
            <a:off x="1752600" y="228600"/>
            <a:ext cx="8686800" cy="609600"/>
          </a:xfrm>
        </p:spPr>
        <p:txBody>
          <a:bodyPr>
            <a:noAutofit/>
          </a:bodyPr>
          <a:lstStyle/>
          <a:p>
            <a:r>
              <a:rPr lang="en-US" sz="3600" b="1" dirty="0"/>
              <a:t>Lets tie everything together…</a:t>
            </a:r>
          </a:p>
        </p:txBody>
      </p:sp>
      <p:sp>
        <p:nvSpPr>
          <p:cNvPr id="4" name="Content Placeholder 3"/>
          <p:cNvSpPr>
            <a:spLocks noGrp="1"/>
          </p:cNvSpPr>
          <p:nvPr>
            <p:ph idx="1"/>
          </p:nvPr>
        </p:nvSpPr>
        <p:spPr>
          <a:xfrm>
            <a:off x="457200" y="1066800"/>
            <a:ext cx="6096000" cy="1565286"/>
          </a:xfrm>
        </p:spPr>
        <p:txBody>
          <a:bodyPr>
            <a:normAutofit/>
          </a:bodyPr>
          <a:lstStyle/>
          <a:p>
            <a:pPr marL="0" indent="0">
              <a:buNone/>
            </a:pPr>
            <a:r>
              <a:rPr lang="en-US" sz="2000" dirty="0">
                <a:solidFill>
                  <a:schemeClr val="accent6">
                    <a:lumMod val="75000"/>
                  </a:schemeClr>
                </a:solidFill>
              </a:rPr>
              <a:t>How much do males invest in reproduction (gametes and parental care)?</a:t>
            </a:r>
          </a:p>
          <a:p>
            <a:pPr marL="0" indent="0">
              <a:buNone/>
            </a:pPr>
            <a:r>
              <a:rPr lang="en-US" sz="2000" dirty="0">
                <a:solidFill>
                  <a:schemeClr val="accent6">
                    <a:lumMod val="75000"/>
                  </a:schemeClr>
                </a:solidFill>
              </a:rPr>
              <a:t>What limits male reproductive success?</a:t>
            </a:r>
          </a:p>
          <a:p>
            <a:pPr marL="0" indent="0">
              <a:buNone/>
            </a:pPr>
            <a:r>
              <a:rPr lang="en-US" sz="2000" dirty="0">
                <a:solidFill>
                  <a:schemeClr val="accent6">
                    <a:lumMod val="75000"/>
                  </a:schemeClr>
                </a:solidFill>
              </a:rPr>
              <a:t>What should the males strategy be?</a:t>
            </a:r>
          </a:p>
        </p:txBody>
      </p:sp>
      <p:pic>
        <p:nvPicPr>
          <p:cNvPr id="14" name="Picture 2" descr="http://www.cals.ncsu.edu/course/ent425/tutorial/Behavior/empii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1364" y="5519297"/>
            <a:ext cx="1338703" cy="133870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20" y="5223656"/>
            <a:ext cx="1877122" cy="150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4944" y="2510668"/>
            <a:ext cx="1676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39" t="5497" r="2014" b="4150"/>
          <a:stretch/>
        </p:blipFill>
        <p:spPr bwMode="auto">
          <a:xfrm>
            <a:off x="1757136" y="2624066"/>
            <a:ext cx="2303580" cy="1490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3502" y="4180619"/>
            <a:ext cx="6603396" cy="1323439"/>
          </a:xfrm>
          <a:prstGeom prst="rect">
            <a:avLst/>
          </a:prstGeom>
        </p:spPr>
        <p:txBody>
          <a:bodyPr wrap="square">
            <a:spAutoFit/>
          </a:bodyPr>
          <a:lstStyle/>
          <a:p>
            <a:r>
              <a:rPr lang="en-US" sz="2000" dirty="0">
                <a:solidFill>
                  <a:schemeClr val="accent6">
                    <a:lumMod val="75000"/>
                  </a:schemeClr>
                </a:solidFill>
              </a:rPr>
              <a:t>How much do females invest in reproduction (gametes and parental care)?</a:t>
            </a:r>
          </a:p>
          <a:p>
            <a:r>
              <a:rPr lang="en-US" sz="2000" dirty="0">
                <a:solidFill>
                  <a:schemeClr val="accent6">
                    <a:lumMod val="75000"/>
                  </a:schemeClr>
                </a:solidFill>
              </a:rPr>
              <a:t>What limits female reproductive success?</a:t>
            </a:r>
          </a:p>
          <a:p>
            <a:r>
              <a:rPr lang="en-US" sz="2000" dirty="0">
                <a:solidFill>
                  <a:schemeClr val="accent6">
                    <a:lumMod val="75000"/>
                  </a:schemeClr>
                </a:solidFill>
              </a:rPr>
              <a:t>What should the females strategy be? </a:t>
            </a:r>
          </a:p>
        </p:txBody>
      </p:sp>
    </p:spTree>
    <p:extLst>
      <p:ext uri="{BB962C8B-B14F-4D97-AF65-F5344CB8AC3E}">
        <p14:creationId xmlns:p14="http://schemas.microsoft.com/office/powerpoint/2010/main" val="250885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Extreme examples of Parental Investment</a:t>
            </a:r>
          </a:p>
        </p:txBody>
      </p:sp>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2588" r="12059"/>
          <a:stretch/>
        </p:blipFill>
        <p:spPr bwMode="auto">
          <a:xfrm>
            <a:off x="2590800" y="1600199"/>
            <a:ext cx="6931332" cy="517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7488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0" name="Picture 2" descr="http://th07.deviantart.net/fs71/PRE/f/2012/149/e/4/adult_marsupial_frog_with_eggs_by_dllavaneras-d51lj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838200"/>
            <a:ext cx="8796473" cy="585996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133600" y="-1524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r>
              <a:rPr lang="en-US" sz="3200"/>
              <a:t>Extreme examples of Parental Investment</a:t>
            </a:r>
            <a:endParaRPr lang="en-US" sz="3200" dirty="0"/>
          </a:p>
        </p:txBody>
      </p:sp>
    </p:spTree>
    <p:extLst>
      <p:ext uri="{BB962C8B-B14F-4D97-AF65-F5344CB8AC3E}">
        <p14:creationId xmlns:p14="http://schemas.microsoft.com/office/powerpoint/2010/main" val="2747573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8438"/>
            <a:ext cx="8229600" cy="792162"/>
          </a:xfrm>
        </p:spPr>
        <p:txBody>
          <a:bodyPr>
            <a:noAutofit/>
          </a:bodyPr>
          <a:lstStyle/>
          <a:p>
            <a:r>
              <a:rPr lang="en-US" sz="3200" dirty="0"/>
              <a:t>Extreme examples of Parental Investment</a:t>
            </a:r>
          </a:p>
        </p:txBody>
      </p:sp>
      <p:pic>
        <p:nvPicPr>
          <p:cNvPr id="8194" name="Picture 2" descr="http://www.uta.edu/biology/herpetology/DSC06830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6164" y="990600"/>
            <a:ext cx="7045036" cy="5257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57400" y="6324600"/>
            <a:ext cx="7924800" cy="369332"/>
          </a:xfrm>
          <a:prstGeom prst="rect">
            <a:avLst/>
          </a:prstGeom>
        </p:spPr>
        <p:txBody>
          <a:bodyPr wrap="square">
            <a:spAutoFit/>
          </a:bodyPr>
          <a:lstStyle/>
          <a:p>
            <a:pPr algn="ctr"/>
            <a:r>
              <a:rPr lang="en-GB" dirty="0">
                <a:hlinkClick r:id="rId3"/>
              </a:rPr>
              <a:t>https://www.youtube.com/watch?v=6K6szXrBHwM&amp;nohtml5=False</a:t>
            </a:r>
            <a:r>
              <a:rPr lang="en-GB" dirty="0"/>
              <a:t> </a:t>
            </a:r>
          </a:p>
        </p:txBody>
      </p:sp>
    </p:spTree>
    <p:extLst>
      <p:ext uri="{BB962C8B-B14F-4D97-AF65-F5344CB8AC3E}">
        <p14:creationId xmlns:p14="http://schemas.microsoft.com/office/powerpoint/2010/main" val="3829032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8438"/>
            <a:ext cx="8229600" cy="792162"/>
          </a:xfrm>
        </p:spPr>
        <p:txBody>
          <a:bodyPr>
            <a:noAutofit/>
          </a:bodyPr>
          <a:lstStyle/>
          <a:p>
            <a:r>
              <a:rPr lang="en-US" sz="3200" dirty="0"/>
              <a:t>Extreme examples of Parental Investment</a:t>
            </a:r>
          </a:p>
        </p:txBody>
      </p:sp>
      <p:sp>
        <p:nvSpPr>
          <p:cNvPr id="4" name="Rectangle 3"/>
          <p:cNvSpPr/>
          <p:nvPr/>
        </p:nvSpPr>
        <p:spPr>
          <a:xfrm>
            <a:off x="3798849" y="6400800"/>
            <a:ext cx="4953000" cy="369332"/>
          </a:xfrm>
          <a:prstGeom prst="rect">
            <a:avLst/>
          </a:prstGeom>
        </p:spPr>
        <p:txBody>
          <a:bodyPr wrap="square">
            <a:spAutoFit/>
          </a:bodyPr>
          <a:lstStyle/>
          <a:p>
            <a:r>
              <a:rPr lang="en-US" dirty="0">
                <a:hlinkClick r:id="rId2"/>
              </a:rPr>
              <a:t>http://www.youtube.com/watch?v=PTd_Z9a78FU</a:t>
            </a:r>
            <a:r>
              <a:rPr lang="en-US" dirty="0"/>
              <a:t> </a:t>
            </a:r>
          </a:p>
        </p:txBody>
      </p:sp>
      <p:pic>
        <p:nvPicPr>
          <p:cNvPr id="9218" name="Picture 2" descr="E:\My Pictures\Honeymoon\2008_06_23\IMG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805" y="861385"/>
            <a:ext cx="7670800" cy="5457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493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Autofit/>
          </a:bodyPr>
          <a:lstStyle/>
          <a:p>
            <a:r>
              <a:rPr lang="en-US" sz="3200" dirty="0"/>
              <a:t>Extreme examples of Parental Investment</a:t>
            </a:r>
          </a:p>
        </p:txBody>
      </p:sp>
      <p:pic>
        <p:nvPicPr>
          <p:cNvPr id="6146" name="Picture 2" descr="http://en.citizendium.org/images/thumb/3/3a/Mouthbrooding.jpg/180px-Mouthbroo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3650" y="3352801"/>
            <a:ext cx="3467100" cy="30818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25.media.tumblr.com/tumblr_lxr3dqZ9a71qc6j5yo1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78294"/>
            <a:ext cx="3962400" cy="55797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91200" y="1371601"/>
            <a:ext cx="4572000" cy="646331"/>
          </a:xfrm>
          <a:prstGeom prst="rect">
            <a:avLst/>
          </a:prstGeom>
        </p:spPr>
        <p:txBody>
          <a:bodyPr>
            <a:spAutoFit/>
          </a:bodyPr>
          <a:lstStyle/>
          <a:p>
            <a:r>
              <a:rPr lang="en-US" dirty="0">
                <a:hlinkClick r:id="rId4"/>
              </a:rPr>
              <a:t>http://www.youtube.com/watch?v=9KsWGj_0k7s</a:t>
            </a:r>
            <a:r>
              <a:rPr lang="en-US" dirty="0"/>
              <a:t> </a:t>
            </a:r>
          </a:p>
        </p:txBody>
      </p:sp>
      <p:sp>
        <p:nvSpPr>
          <p:cNvPr id="5" name="Rectangle 4"/>
          <p:cNvSpPr/>
          <p:nvPr/>
        </p:nvSpPr>
        <p:spPr>
          <a:xfrm>
            <a:off x="5791200" y="2209801"/>
            <a:ext cx="4572000" cy="646331"/>
          </a:xfrm>
          <a:prstGeom prst="rect">
            <a:avLst/>
          </a:prstGeom>
        </p:spPr>
        <p:txBody>
          <a:bodyPr>
            <a:spAutoFit/>
          </a:bodyPr>
          <a:lstStyle/>
          <a:p>
            <a:r>
              <a:rPr lang="en-US" dirty="0">
                <a:hlinkClick r:id="rId5"/>
              </a:rPr>
              <a:t>http://www.youtube.com/watch?v=vJE1wwwTGwQ</a:t>
            </a:r>
            <a:r>
              <a:rPr lang="en-US" dirty="0"/>
              <a:t> </a:t>
            </a:r>
          </a:p>
        </p:txBody>
      </p:sp>
    </p:spTree>
    <p:extLst>
      <p:ext uri="{BB962C8B-B14F-4D97-AF65-F5344CB8AC3E}">
        <p14:creationId xmlns:p14="http://schemas.microsoft.com/office/powerpoint/2010/main" val="1811599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8113"/>
            <a:ext cx="11734800" cy="858687"/>
          </a:xfrm>
        </p:spPr>
        <p:txBody>
          <a:bodyPr>
            <a:normAutofit/>
          </a:bodyPr>
          <a:lstStyle/>
          <a:p>
            <a:pPr algn="l"/>
            <a:r>
              <a:rPr lang="en-US" sz="4000" b="1" dirty="0"/>
              <a:t>What distinguishes            from  </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96" r="9862"/>
          <a:stretch/>
        </p:blipFill>
        <p:spPr bwMode="auto">
          <a:xfrm>
            <a:off x="6468763" y="-2033"/>
            <a:ext cx="1427356" cy="13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62" r="12442"/>
          <a:stretch/>
        </p:blipFill>
        <p:spPr bwMode="auto">
          <a:xfrm>
            <a:off x="9153164" y="22997"/>
            <a:ext cx="1215483" cy="126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www.oceanlight.com/stock-photo/elephant-seals-mating-image-15446-7959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969" y="1066800"/>
            <a:ext cx="2437085" cy="16247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4.bp.blogspot.com/-IalkC3Fc3o0/TvDXsItJkyI/AAAAAAAAGvA/unZN7uaFn4k/s1600/Cardinal%2Bdue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436" y="1342027"/>
            <a:ext cx="4608556" cy="30723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featurepics.com/FI/Thumb300/20080414/Male-Gorilla-68555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0941" y="2438400"/>
            <a:ext cx="2464756" cy="16979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us.123rf.com/400wm/400/400/fouroaks/fouroaks1202/fouroaks120200022/12165767-huge-male-african-elephant-attracted-to-a-smaller-fema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1201" y="4396412"/>
            <a:ext cx="3474909" cy="23217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2.bp.blogspot.com/-ZyFJHULNGuE/T8XgG7B4S4I/AAAAAAAABko/1_6uVYRfzZg/s1600/female_peahen_observing_male_peacock_plumage_out_2012053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4556305"/>
            <a:ext cx="3989792" cy="21302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4772449"/>
            <a:ext cx="5477236" cy="1384995"/>
          </a:xfrm>
          <a:prstGeom prst="rect">
            <a:avLst/>
          </a:prstGeom>
          <a:noFill/>
        </p:spPr>
        <p:txBody>
          <a:bodyPr wrap="square" rtlCol="0">
            <a:spAutoFit/>
          </a:bodyPr>
          <a:lstStyle/>
          <a:p>
            <a:r>
              <a:rPr lang="en-US" sz="2800" b="1" dirty="0">
                <a:solidFill>
                  <a:schemeClr val="accent6">
                    <a:lumMod val="75000"/>
                  </a:schemeClr>
                </a:solidFill>
              </a:rPr>
              <a:t>Why do these patterns routinely appear and result in these differences?</a:t>
            </a:r>
            <a:endParaRPr lang="en-GB" sz="2800" b="1" dirty="0">
              <a:solidFill>
                <a:schemeClr val="accent6">
                  <a:lumMod val="75000"/>
                </a:schemeClr>
              </a:solidFill>
            </a:endParaRPr>
          </a:p>
        </p:txBody>
      </p:sp>
      <p:sp>
        <p:nvSpPr>
          <p:cNvPr id="11" name="TextBox 10"/>
          <p:cNvSpPr txBox="1"/>
          <p:nvPr/>
        </p:nvSpPr>
        <p:spPr>
          <a:xfrm>
            <a:off x="304801" y="3017058"/>
            <a:ext cx="2590800" cy="954107"/>
          </a:xfrm>
          <a:prstGeom prst="rect">
            <a:avLst/>
          </a:prstGeom>
          <a:noFill/>
        </p:spPr>
        <p:txBody>
          <a:bodyPr wrap="square" rtlCol="0">
            <a:spAutoFit/>
          </a:bodyPr>
          <a:lstStyle/>
          <a:p>
            <a:r>
              <a:rPr lang="en-US" sz="2800" b="1" dirty="0">
                <a:solidFill>
                  <a:schemeClr val="accent6">
                    <a:lumMod val="75000"/>
                  </a:schemeClr>
                </a:solidFill>
              </a:rPr>
              <a:t>Why are there differences?</a:t>
            </a:r>
            <a:endParaRPr lang="en-GB" sz="2800" b="1" dirty="0">
              <a:solidFill>
                <a:schemeClr val="accent6">
                  <a:lumMod val="75000"/>
                </a:schemeClr>
              </a:solidFill>
            </a:endParaRPr>
          </a:p>
        </p:txBody>
      </p:sp>
    </p:spTree>
    <p:extLst>
      <p:ext uri="{BB962C8B-B14F-4D97-AF65-F5344CB8AC3E}">
        <p14:creationId xmlns:p14="http://schemas.microsoft.com/office/powerpoint/2010/main" val="154041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nodeType="withEffect">
                                  <p:stCondLst>
                                    <p:cond delay="0"/>
                                  </p:stCondLst>
                                  <p:childTnLst>
                                    <p:set>
                                      <p:cBhvr>
                                        <p:cTn id="17" dur="1" fill="hold">
                                          <p:stCondLst>
                                            <p:cond delay="0"/>
                                          </p:stCondLst>
                                        </p:cTn>
                                        <p:tgtEl>
                                          <p:spTgt spid="1034"/>
                                        </p:tgtEl>
                                        <p:attrNameLst>
                                          <p:attrName>style.visibility</p:attrName>
                                        </p:attrNameLst>
                                      </p:cBhvr>
                                      <p:to>
                                        <p:strVal val="visible"/>
                                      </p:to>
                                    </p:set>
                                    <p:animEffect transition="in" filter="fade">
                                      <p:cBhvr>
                                        <p:cTn id="18" dur="500"/>
                                        <p:tgtEl>
                                          <p:spTgt spid="10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fade">
                                      <p:cBhvr>
                                        <p:cTn id="23" dur="500"/>
                                        <p:tgtEl>
                                          <p:spTgt spid="103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032"/>
                                        </p:tgtEl>
                                      </p:cBhvr>
                                    </p:animEffect>
                                    <p:set>
                                      <p:cBhvr>
                                        <p:cTn id="33" dur="1" fill="hold">
                                          <p:stCondLst>
                                            <p:cond delay="499"/>
                                          </p:stCondLst>
                                        </p:cTn>
                                        <p:tgtEl>
                                          <p:spTgt spid="1032"/>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Autofit/>
          </a:bodyPr>
          <a:lstStyle/>
          <a:p>
            <a:r>
              <a:rPr lang="en-US" sz="3200" dirty="0"/>
              <a:t>Extreme examples of Parental Investment</a:t>
            </a:r>
          </a:p>
        </p:txBody>
      </p:sp>
      <p:sp>
        <p:nvSpPr>
          <p:cNvPr id="4" name="Rectangle 3"/>
          <p:cNvSpPr/>
          <p:nvPr/>
        </p:nvSpPr>
        <p:spPr>
          <a:xfrm>
            <a:off x="1905001" y="1447800"/>
            <a:ext cx="2169889" cy="369332"/>
          </a:xfrm>
          <a:prstGeom prst="rect">
            <a:avLst/>
          </a:prstGeom>
        </p:spPr>
        <p:txBody>
          <a:bodyPr wrap="none">
            <a:spAutoFit/>
          </a:bodyPr>
          <a:lstStyle/>
          <a:p>
            <a:r>
              <a:rPr lang="en-US" i="1" dirty="0" err="1"/>
              <a:t>Stegodyphus</a:t>
            </a:r>
            <a:r>
              <a:rPr lang="en-US" i="1" dirty="0"/>
              <a:t> </a:t>
            </a:r>
            <a:r>
              <a:rPr lang="en-US" i="1" dirty="0" err="1"/>
              <a:t>lineatus</a:t>
            </a:r>
            <a:endParaRPr lang="en-US" dirty="0"/>
          </a:p>
        </p:txBody>
      </p:sp>
      <p:pic>
        <p:nvPicPr>
          <p:cNvPr id="7170" name="Picture 2" descr="http://carinbondar.com/wp-content/uploads/2011/01/spider4-300x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282" y="1828284"/>
            <a:ext cx="3412712" cy="228651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676400" y="6059270"/>
            <a:ext cx="8769118" cy="646331"/>
          </a:xfrm>
          <a:prstGeom prst="rect">
            <a:avLst/>
          </a:prstGeom>
        </p:spPr>
        <p:txBody>
          <a:bodyPr wrap="square">
            <a:spAutoFit/>
          </a:bodyPr>
          <a:lstStyle/>
          <a:p>
            <a:r>
              <a:rPr lang="en-US" dirty="0">
                <a:latin typeface="Arial" pitchFamily="34" charset="0"/>
                <a:cs typeface="Arial" pitchFamily="34" charset="0"/>
              </a:rPr>
              <a:t>Salomon et al. 2010. Maternal nutrition affects offspring performance via maternal care in a </a:t>
            </a:r>
            <a:r>
              <a:rPr lang="en-US" dirty="0" err="1">
                <a:latin typeface="Arial" pitchFamily="34" charset="0"/>
                <a:cs typeface="Arial" pitchFamily="34" charset="0"/>
              </a:rPr>
              <a:t>subsocial</a:t>
            </a:r>
            <a:r>
              <a:rPr lang="en-US" dirty="0">
                <a:latin typeface="Arial" pitchFamily="34" charset="0"/>
                <a:cs typeface="Arial" pitchFamily="34" charset="0"/>
              </a:rPr>
              <a:t> spider </a:t>
            </a:r>
            <a:r>
              <a:rPr lang="en-US" i="1" dirty="0">
                <a:latin typeface="Arial" pitchFamily="34" charset="0"/>
                <a:cs typeface="Arial" pitchFamily="34" charset="0"/>
              </a:rPr>
              <a:t>Behavioral Ecology and Sociobiology</a:t>
            </a:r>
            <a:endParaRPr lang="en-US" dirty="0">
              <a:latin typeface="Arial" pitchFamily="34" charset="0"/>
              <a:cs typeface="Arial" pitchFamily="34" charset="0"/>
            </a:endParaRPr>
          </a:p>
        </p:txBody>
      </p:sp>
      <p:pic>
        <p:nvPicPr>
          <p:cNvPr id="7172" name="Picture 4" descr="http://carinbondar.com/wp-content/uploads/2011/01/matriphag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650" y="1066801"/>
            <a:ext cx="546735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532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7772400" cy="838200"/>
          </a:xfrm>
        </p:spPr>
        <p:txBody>
          <a:bodyPr/>
          <a:lstStyle/>
          <a:p>
            <a:r>
              <a:rPr lang="en-US" dirty="0">
                <a:solidFill>
                  <a:srgbClr val="FF0000"/>
                </a:solidFill>
              </a:rPr>
              <a:t>Sexual Selection</a:t>
            </a:r>
          </a:p>
        </p:txBody>
      </p:sp>
      <p:sp>
        <p:nvSpPr>
          <p:cNvPr id="4" name="Content Placeholder 3"/>
          <p:cNvSpPr>
            <a:spLocks noGrp="1"/>
          </p:cNvSpPr>
          <p:nvPr>
            <p:ph idx="1"/>
          </p:nvPr>
        </p:nvSpPr>
        <p:spPr>
          <a:xfrm>
            <a:off x="1828800" y="1143000"/>
            <a:ext cx="8915400" cy="1066800"/>
          </a:xfrm>
        </p:spPr>
        <p:txBody>
          <a:bodyPr>
            <a:normAutofit/>
          </a:bodyPr>
          <a:lstStyle/>
          <a:p>
            <a:r>
              <a:rPr lang="en-US" sz="2400" dirty="0"/>
              <a:t>Darwin’s view of sexual selection</a:t>
            </a:r>
          </a:p>
        </p:txBody>
      </p:sp>
      <p:sp>
        <p:nvSpPr>
          <p:cNvPr id="7" name="Text Box 5"/>
          <p:cNvSpPr txBox="1">
            <a:spLocks noChangeArrowheads="1"/>
          </p:cNvSpPr>
          <p:nvPr/>
        </p:nvSpPr>
        <p:spPr bwMode="auto">
          <a:xfrm>
            <a:off x="2007704" y="2324100"/>
            <a:ext cx="51054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latin typeface="Arial" pitchFamily="34" charset="0"/>
                <a:cs typeface="Arial" pitchFamily="34" charset="0"/>
              </a:rPr>
              <a:t>What I have called </a:t>
            </a:r>
            <a:r>
              <a:rPr lang="en-US" dirty="0">
                <a:solidFill>
                  <a:srgbClr val="FF0000"/>
                </a:solidFill>
                <a:latin typeface="Arial" pitchFamily="34" charset="0"/>
                <a:cs typeface="Arial" pitchFamily="34" charset="0"/>
              </a:rPr>
              <a:t>Sexual Selection</a:t>
            </a:r>
            <a:r>
              <a:rPr lang="en-US" dirty="0">
                <a:latin typeface="Arial" pitchFamily="34" charset="0"/>
                <a:cs typeface="Arial" pitchFamily="34" charset="0"/>
              </a:rPr>
              <a:t>… depends not on a struggle for existence in relation to other organic beings or to external conditions, but on a struggle between individuals of one sex, generally the males for the possession of the other sex. When the males and females…have the same general habits but differ in structure, color, or ornament, such differences have been mainly caused by </a:t>
            </a:r>
            <a:r>
              <a:rPr lang="en-US" dirty="0">
                <a:solidFill>
                  <a:srgbClr val="FF0000"/>
                </a:solidFill>
                <a:latin typeface="Arial" pitchFamily="34" charset="0"/>
                <a:cs typeface="Arial" pitchFamily="34" charset="0"/>
              </a:rPr>
              <a:t>sexual selection</a:t>
            </a:r>
            <a:r>
              <a:rPr lang="en-US" dirty="0">
                <a:latin typeface="Arial" pitchFamily="34" charset="0"/>
                <a:cs typeface="Arial" pitchFamily="34" charset="0"/>
              </a:rPr>
              <a:t>.</a:t>
            </a:r>
          </a:p>
          <a:p>
            <a:endParaRPr lang="en-US" dirty="0">
              <a:latin typeface="Arial" pitchFamily="34" charset="0"/>
              <a:cs typeface="Arial" pitchFamily="34" charset="0"/>
            </a:endParaRPr>
          </a:p>
          <a:p>
            <a:r>
              <a:rPr lang="en-US" dirty="0">
                <a:latin typeface="Arial" pitchFamily="34" charset="0"/>
                <a:cs typeface="Arial" pitchFamily="34" charset="0"/>
              </a:rPr>
              <a:t>Darwin, </a:t>
            </a:r>
            <a:r>
              <a:rPr lang="en-US" i="1" dirty="0">
                <a:latin typeface="Arial" pitchFamily="34" charset="0"/>
                <a:cs typeface="Arial" pitchFamily="34" charset="0"/>
              </a:rPr>
              <a:t>The Origin Of Species</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819401"/>
            <a:ext cx="3077817" cy="3077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8852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descr="Peac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476197"/>
            <a:ext cx="4863830" cy="3180067"/>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3315" name="Picture 3" descr="peah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476500"/>
            <a:ext cx="3810000" cy="31750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3316" name="Text Box 4"/>
          <p:cNvSpPr txBox="1">
            <a:spLocks noChangeArrowheads="1"/>
          </p:cNvSpPr>
          <p:nvPr/>
        </p:nvSpPr>
        <p:spPr bwMode="auto">
          <a:xfrm>
            <a:off x="3276600" y="5867400"/>
            <a:ext cx="142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a:solidFill>
                  <a:srgbClr val="000000"/>
                </a:solidFill>
                <a:latin typeface="Arial" charset="0"/>
              </a:rPr>
              <a:t>Peacock</a:t>
            </a:r>
          </a:p>
        </p:txBody>
      </p:sp>
      <p:sp>
        <p:nvSpPr>
          <p:cNvPr id="13317" name="Text Box 5"/>
          <p:cNvSpPr txBox="1">
            <a:spLocks noChangeArrowheads="1"/>
          </p:cNvSpPr>
          <p:nvPr/>
        </p:nvSpPr>
        <p:spPr bwMode="auto">
          <a:xfrm>
            <a:off x="7772401" y="5867400"/>
            <a:ext cx="1268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a:solidFill>
                  <a:srgbClr val="000000"/>
                </a:solidFill>
                <a:latin typeface="Arial" charset="0"/>
              </a:rPr>
              <a:t>Peahen</a:t>
            </a:r>
          </a:p>
        </p:txBody>
      </p:sp>
      <p:sp>
        <p:nvSpPr>
          <p:cNvPr id="13318" name="Text Box 6"/>
          <p:cNvSpPr txBox="1">
            <a:spLocks noChangeArrowheads="1"/>
          </p:cNvSpPr>
          <p:nvPr/>
        </p:nvSpPr>
        <p:spPr bwMode="auto">
          <a:xfrm>
            <a:off x="2076450" y="457200"/>
            <a:ext cx="80391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b="1" dirty="0">
                <a:solidFill>
                  <a:srgbClr val="000000"/>
                </a:solidFill>
                <a:latin typeface="Arial" charset="0"/>
              </a:rPr>
              <a:t>The asymmetric nature of sexual selection leads to dramatic </a:t>
            </a:r>
            <a:r>
              <a:rPr lang="en-US" sz="2400" b="1" dirty="0">
                <a:solidFill>
                  <a:srgbClr val="FF0000"/>
                </a:solidFill>
                <a:latin typeface="Arial" charset="0"/>
              </a:rPr>
              <a:t>sexual dimorphism</a:t>
            </a:r>
            <a:r>
              <a:rPr lang="en-US" sz="2400" b="1" dirty="0">
                <a:solidFill>
                  <a:srgbClr val="000000"/>
                </a:solidFill>
                <a:latin typeface="Arial" charset="0"/>
              </a:rPr>
              <a:t> in characters directly related to male-male competition and/or female choice.</a:t>
            </a:r>
          </a:p>
        </p:txBody>
      </p:sp>
    </p:spTree>
    <p:extLst>
      <p:ext uri="{BB962C8B-B14F-4D97-AF65-F5344CB8AC3E}">
        <p14:creationId xmlns:p14="http://schemas.microsoft.com/office/powerpoint/2010/main" val="2541326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495" y="171245"/>
            <a:ext cx="9067800" cy="838200"/>
          </a:xfrm>
        </p:spPr>
        <p:txBody>
          <a:bodyPr>
            <a:noAutofit/>
          </a:bodyPr>
          <a:lstStyle/>
          <a:p>
            <a:pPr algn="l"/>
            <a:r>
              <a:rPr lang="en-US" sz="3600" dirty="0">
                <a:solidFill>
                  <a:srgbClr val="FF0000"/>
                </a:solidFill>
              </a:rPr>
              <a:t>Sexual Selection</a:t>
            </a:r>
          </a:p>
        </p:txBody>
      </p:sp>
      <p:pic>
        <p:nvPicPr>
          <p:cNvPr id="5" name="Picture 4" descr="A peacock with its tail spread out&#10;&#10;Description automatically generated">
            <a:extLst>
              <a:ext uri="{FF2B5EF4-FFF2-40B4-BE49-F238E27FC236}">
                <a16:creationId xmlns:a16="http://schemas.microsoft.com/office/drawing/2014/main" id="{BC99998B-4AC3-0042-9B23-4D2FE5AEFA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1111" y="0"/>
            <a:ext cx="5960889" cy="3990070"/>
          </a:xfrm>
          <a:prstGeom prst="rect">
            <a:avLst/>
          </a:prstGeom>
        </p:spPr>
      </p:pic>
      <p:pic>
        <p:nvPicPr>
          <p:cNvPr id="7" name="Picture 6" descr="A close-up of a monkey&#10;&#10;Description automatically generated">
            <a:extLst>
              <a:ext uri="{FF2B5EF4-FFF2-40B4-BE49-F238E27FC236}">
                <a16:creationId xmlns:a16="http://schemas.microsoft.com/office/drawing/2014/main" id="{0A809888-3D4B-1220-E3DB-ACA9C5F9D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484" y="3990070"/>
            <a:ext cx="4809744" cy="3206496"/>
          </a:xfrm>
          <a:prstGeom prst="rect">
            <a:avLst/>
          </a:prstGeom>
        </p:spPr>
      </p:pic>
      <p:pic>
        <p:nvPicPr>
          <p:cNvPr id="9" name="Picture 8" descr="A bird sitting on a branch&#10;&#10;Description automatically generated">
            <a:extLst>
              <a:ext uri="{FF2B5EF4-FFF2-40B4-BE49-F238E27FC236}">
                <a16:creationId xmlns:a16="http://schemas.microsoft.com/office/drawing/2014/main" id="{8EEE8010-646D-1026-2197-BA050ACA2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4185639"/>
            <a:ext cx="4693129" cy="2606067"/>
          </a:xfrm>
          <a:prstGeom prst="rect">
            <a:avLst/>
          </a:prstGeom>
        </p:spPr>
      </p:pic>
      <p:pic>
        <p:nvPicPr>
          <p:cNvPr id="11" name="Picture 10" descr="A bug on a leaf&#10;&#10;Description automatically generated">
            <a:extLst>
              <a:ext uri="{FF2B5EF4-FFF2-40B4-BE49-F238E27FC236}">
                <a16:creationId xmlns:a16="http://schemas.microsoft.com/office/drawing/2014/main" id="{E1C77AF5-3C68-C37C-F8BE-D81C59811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107229"/>
            <a:ext cx="4474944" cy="2978635"/>
          </a:xfrm>
          <a:prstGeom prst="rect">
            <a:avLst/>
          </a:prstGeom>
        </p:spPr>
      </p:pic>
    </p:spTree>
    <p:extLst>
      <p:ext uri="{BB962C8B-B14F-4D97-AF65-F5344CB8AC3E}">
        <p14:creationId xmlns:p14="http://schemas.microsoft.com/office/powerpoint/2010/main" val="2508852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1"/>
            <a:ext cx="8610600" cy="669037"/>
          </a:xfrm>
        </p:spPr>
        <p:txBody>
          <a:bodyPr>
            <a:normAutofit/>
          </a:bodyPr>
          <a:lstStyle/>
          <a:p>
            <a:r>
              <a:rPr lang="en-US" sz="3000" b="1" dirty="0"/>
              <a:t>First (of 2) mechanism of sexual selection</a:t>
            </a:r>
            <a:endParaRPr lang="en-US" sz="3000" b="1" dirty="0">
              <a:solidFill>
                <a:schemeClr val="accent6">
                  <a:lumMod val="75000"/>
                </a:scheme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1518" y="3835399"/>
            <a:ext cx="4267200"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718" y="1600815"/>
            <a:ext cx="4509436" cy="3000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662" y="4187495"/>
            <a:ext cx="235267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29652" b="9478"/>
          <a:stretch/>
        </p:blipFill>
        <p:spPr bwMode="auto">
          <a:xfrm>
            <a:off x="7772400" y="4739308"/>
            <a:ext cx="2438400" cy="1978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795"/>
          <a:stretch/>
        </p:blipFill>
        <p:spPr bwMode="auto">
          <a:xfrm>
            <a:off x="10210800" y="4737772"/>
            <a:ext cx="1905000" cy="198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609600" y="1346506"/>
            <a:ext cx="5257800" cy="1709515"/>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marL="457200" indent="-457200" algn="l">
              <a:buFont typeface="Arial" panose="020B0604020202020204" pitchFamily="34" charset="0"/>
              <a:buChar char="•"/>
            </a:pPr>
            <a:r>
              <a:rPr lang="en-US" sz="3000" b="1" dirty="0"/>
              <a:t>Definition</a:t>
            </a:r>
          </a:p>
          <a:p>
            <a:pPr marL="457200" indent="-457200" algn="l">
              <a:buFont typeface="Arial" panose="020B0604020202020204" pitchFamily="34" charset="0"/>
              <a:buChar char="•"/>
            </a:pPr>
            <a:r>
              <a:rPr lang="en-US" sz="3000" b="1" dirty="0">
                <a:solidFill>
                  <a:schemeClr val="accent6">
                    <a:lumMod val="75000"/>
                  </a:schemeClr>
                </a:solidFill>
              </a:rPr>
              <a:t>Who is the limited sex?</a:t>
            </a:r>
          </a:p>
          <a:p>
            <a:pPr marL="457200" indent="-457200" algn="l">
              <a:buFont typeface="Arial" panose="020B0604020202020204" pitchFamily="34" charset="0"/>
              <a:buChar char="•"/>
            </a:pPr>
            <a:r>
              <a:rPr lang="en-US" sz="3000" b="1" dirty="0">
                <a:solidFill>
                  <a:schemeClr val="accent6">
                    <a:lumMod val="75000"/>
                  </a:schemeClr>
                </a:solidFill>
              </a:rPr>
              <a:t>Who is competing?</a:t>
            </a:r>
          </a:p>
          <a:p>
            <a:pPr marL="457200" indent="-457200" algn="l">
              <a:buFont typeface="Arial" panose="020B0604020202020204" pitchFamily="34" charset="0"/>
              <a:buChar char="•"/>
            </a:pPr>
            <a:r>
              <a:rPr lang="en-US" sz="3000" b="1" dirty="0">
                <a:solidFill>
                  <a:schemeClr val="accent6">
                    <a:lumMod val="75000"/>
                  </a:schemeClr>
                </a:solidFill>
              </a:rPr>
              <a:t>What characters are affected by this mechanism?</a:t>
            </a:r>
          </a:p>
        </p:txBody>
      </p:sp>
    </p:spTree>
    <p:extLst>
      <p:ext uri="{BB962C8B-B14F-4D97-AF65-F5344CB8AC3E}">
        <p14:creationId xmlns:p14="http://schemas.microsoft.com/office/powerpoint/2010/main" val="289672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fade">
                                      <p:cBhvr>
                                        <p:cTn id="22" dur="500"/>
                                        <p:tgtEl>
                                          <p:spTgt spid="6146"/>
                                        </p:tgtEl>
                                      </p:cBhvr>
                                    </p:animEffect>
                                  </p:childTnLst>
                                </p:cTn>
                              </p:par>
                              <p:par>
                                <p:cTn id="23" presetID="10" presetClass="entr" presetSubtype="0" fill="hold" nodeType="withEffect">
                                  <p:stCondLst>
                                    <p:cond delay="0"/>
                                  </p:stCondLst>
                                  <p:childTnLst>
                                    <p:set>
                                      <p:cBhvr>
                                        <p:cTn id="24" dur="1" fill="hold">
                                          <p:stCondLst>
                                            <p:cond delay="0"/>
                                          </p:stCondLst>
                                        </p:cTn>
                                        <p:tgtEl>
                                          <p:spTgt spid="6147"/>
                                        </p:tgtEl>
                                        <p:attrNameLst>
                                          <p:attrName>style.visibility</p:attrName>
                                        </p:attrNameLst>
                                      </p:cBhvr>
                                      <p:to>
                                        <p:strVal val="visible"/>
                                      </p:to>
                                    </p:set>
                                    <p:animEffect transition="in" filter="fade">
                                      <p:cBhvr>
                                        <p:cTn id="25" dur="500"/>
                                        <p:tgtEl>
                                          <p:spTgt spid="6147"/>
                                        </p:tgtEl>
                                      </p:cBhvr>
                                    </p:animEffect>
                                  </p:childTnLst>
                                </p:cTn>
                              </p:par>
                              <p:par>
                                <p:cTn id="26" presetID="10" presetClass="entr" presetSubtype="0" fill="hold" nodeType="withEffect">
                                  <p:stCondLst>
                                    <p:cond delay="0"/>
                                  </p:stCondLst>
                                  <p:childTnLst>
                                    <p:set>
                                      <p:cBhvr>
                                        <p:cTn id="27" dur="1" fill="hold">
                                          <p:stCondLst>
                                            <p:cond delay="0"/>
                                          </p:stCondLst>
                                        </p:cTn>
                                        <p:tgtEl>
                                          <p:spTgt spid="6148"/>
                                        </p:tgtEl>
                                        <p:attrNameLst>
                                          <p:attrName>style.visibility</p:attrName>
                                        </p:attrNameLst>
                                      </p:cBhvr>
                                      <p:to>
                                        <p:strVal val="visible"/>
                                      </p:to>
                                    </p:set>
                                    <p:animEffect transition="in" filter="fade">
                                      <p:cBhvr>
                                        <p:cTn id="28" dur="500"/>
                                        <p:tgtEl>
                                          <p:spTgt spid="6148"/>
                                        </p:tgtEl>
                                      </p:cBhvr>
                                    </p:animEffect>
                                  </p:childTnLst>
                                </p:cTn>
                              </p:par>
                              <p:par>
                                <p:cTn id="29" presetID="10" presetClass="entr" presetSubtype="0" fill="hold" nodeType="withEffect">
                                  <p:stCondLst>
                                    <p:cond delay="0"/>
                                  </p:stCondLst>
                                  <p:childTnLst>
                                    <p:set>
                                      <p:cBhvr>
                                        <p:cTn id="30" dur="1" fill="hold">
                                          <p:stCondLst>
                                            <p:cond delay="0"/>
                                          </p:stCondLst>
                                        </p:cTn>
                                        <p:tgtEl>
                                          <p:spTgt spid="6150"/>
                                        </p:tgtEl>
                                        <p:attrNameLst>
                                          <p:attrName>style.visibility</p:attrName>
                                        </p:attrNameLst>
                                      </p:cBhvr>
                                      <p:to>
                                        <p:strVal val="visible"/>
                                      </p:to>
                                    </p:set>
                                    <p:animEffect transition="in" filter="fade">
                                      <p:cBhvr>
                                        <p:cTn id="31" dur="500"/>
                                        <p:tgtEl>
                                          <p:spTgt spid="6150"/>
                                        </p:tgtEl>
                                      </p:cBhvr>
                                    </p:animEffect>
                                  </p:childTnLst>
                                </p:cTn>
                              </p:par>
                              <p:par>
                                <p:cTn id="32" presetID="10" presetClass="entr" presetSubtype="0" fill="hold" nodeType="withEffect">
                                  <p:stCondLst>
                                    <p:cond delay="0"/>
                                  </p:stCondLst>
                                  <p:childTnLst>
                                    <p:set>
                                      <p:cBhvr>
                                        <p:cTn id="33" dur="1" fill="hold">
                                          <p:stCondLst>
                                            <p:cond delay="0"/>
                                          </p:stCondLst>
                                        </p:cTn>
                                        <p:tgtEl>
                                          <p:spTgt spid="6151"/>
                                        </p:tgtEl>
                                        <p:attrNameLst>
                                          <p:attrName>style.visibility</p:attrName>
                                        </p:attrNameLst>
                                      </p:cBhvr>
                                      <p:to>
                                        <p:strVal val="visible"/>
                                      </p:to>
                                    </p:set>
                                    <p:animEffect transition="in" filter="fade">
                                      <p:cBhvr>
                                        <p:cTn id="34"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399" y="-6814"/>
            <a:ext cx="5715000"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1038" y="3603160"/>
            <a:ext cx="4101961" cy="3281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2248" y="3603160"/>
            <a:ext cx="4138790" cy="3248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http://www.pashupatipictures.net/amphibians/nuptial%20pads%20of%20Rana%20temporaria%20WM.jpg"/>
          <p:cNvPicPr>
            <a:picLocks noChangeAspect="1" noChangeArrowheads="1"/>
          </p:cNvPicPr>
          <p:nvPr/>
        </p:nvPicPr>
        <p:blipFill rotWithShape="1">
          <a:blip r:embed="rId5">
            <a:extLst>
              <a:ext uri="{28A0092B-C50C-407E-A947-70E740481C1C}">
                <a14:useLocalDpi xmlns:a14="http://schemas.microsoft.com/office/drawing/2010/main" val="0"/>
              </a:ext>
            </a:extLst>
          </a:blip>
          <a:srcRect l="16711"/>
          <a:stretch/>
        </p:blipFill>
        <p:spPr bwMode="auto">
          <a:xfrm>
            <a:off x="8788400" y="1252432"/>
            <a:ext cx="2968147"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natureswindow.dk/HBR/hbrIMG_884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75437" y="-25400"/>
            <a:ext cx="2141963" cy="142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089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28600" y="0"/>
            <a:ext cx="5486400" cy="460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1"/>
            <a:ext cx="4811751" cy="3648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0846" y="3809999"/>
            <a:ext cx="4572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986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465" y="76200"/>
            <a:ext cx="3570781"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697"/>
          <a:stretch/>
        </p:blipFill>
        <p:spPr bwMode="auto">
          <a:xfrm>
            <a:off x="5094781" y="0"/>
            <a:ext cx="259973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5276" r="21404" b="12773"/>
          <a:stretch/>
        </p:blipFill>
        <p:spPr bwMode="auto">
          <a:xfrm>
            <a:off x="7694512" y="-7071"/>
            <a:ext cx="2973489"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http://farm8.staticflickr.com/7055/6980974921_9900bcd254_z.jpg"/>
          <p:cNvPicPr>
            <a:picLocks noChangeAspect="1" noChangeArrowheads="1"/>
          </p:cNvPicPr>
          <p:nvPr/>
        </p:nvPicPr>
        <p:blipFill rotWithShape="1">
          <a:blip r:embed="rId5">
            <a:extLst>
              <a:ext uri="{28A0092B-C50C-407E-A947-70E740481C1C}">
                <a14:useLocalDpi xmlns:a14="http://schemas.microsoft.com/office/drawing/2010/main" val="0"/>
              </a:ext>
            </a:extLst>
          </a:blip>
          <a:srcRect b="13574"/>
          <a:stretch/>
        </p:blipFill>
        <p:spPr bwMode="auto">
          <a:xfrm>
            <a:off x="5690318" y="2819400"/>
            <a:ext cx="4672882" cy="4038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AAFFAA-06C5-4B4F-9A08-8E75BB6313AD}"/>
              </a:ext>
            </a:extLst>
          </p:cNvPr>
          <p:cNvSpPr txBox="1"/>
          <p:nvPr/>
        </p:nvSpPr>
        <p:spPr>
          <a:xfrm>
            <a:off x="1061629" y="5715000"/>
            <a:ext cx="3860031" cy="707886"/>
          </a:xfrm>
          <a:prstGeom prst="rect">
            <a:avLst/>
          </a:prstGeom>
          <a:noFill/>
        </p:spPr>
        <p:txBody>
          <a:bodyPr wrap="none" rtlCol="0">
            <a:spAutoFit/>
          </a:bodyPr>
          <a:lstStyle/>
          <a:p>
            <a:r>
              <a:rPr lang="en-US" sz="2000" dirty="0"/>
              <a:t>Signals to attract females</a:t>
            </a:r>
          </a:p>
          <a:p>
            <a:r>
              <a:rPr lang="en-US" sz="2000" dirty="0"/>
              <a:t>Sensory systems to detect females</a:t>
            </a:r>
          </a:p>
        </p:txBody>
      </p:sp>
    </p:spTree>
    <p:extLst>
      <p:ext uri="{BB962C8B-B14F-4D97-AF65-F5344CB8AC3E}">
        <p14:creationId xmlns:p14="http://schemas.microsoft.com/office/powerpoint/2010/main" val="3983533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63" y="27194"/>
            <a:ext cx="4724400" cy="442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6439" y="2971800"/>
            <a:ext cx="2099384" cy="3863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D:\Figures\Chapter 10\highres\Alcock9e-Fig-10-29-0.jpg"/>
          <p:cNvPicPr>
            <a:picLocks noChangeAspect="1" noChangeArrowheads="1"/>
          </p:cNvPicPr>
          <p:nvPr/>
        </p:nvPicPr>
        <p:blipFill rotWithShape="1">
          <a:blip r:embed="rId4">
            <a:extLst>
              <a:ext uri="{28A0092B-C50C-407E-A947-70E740481C1C}">
                <a14:useLocalDpi xmlns:a14="http://schemas.microsoft.com/office/drawing/2010/main" val="0"/>
              </a:ext>
            </a:extLst>
          </a:blip>
          <a:srcRect l="12768" t="28005" r="1045" b="32004"/>
          <a:stretch/>
        </p:blipFill>
        <p:spPr bwMode="auto">
          <a:xfrm>
            <a:off x="1498406" y="4391734"/>
            <a:ext cx="7040988" cy="24551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68089" y="677103"/>
            <a:ext cx="5833311" cy="1077218"/>
          </a:xfrm>
          <a:prstGeom prst="rect">
            <a:avLst/>
          </a:prstGeom>
          <a:noFill/>
        </p:spPr>
        <p:txBody>
          <a:bodyPr wrap="square" rtlCol="0">
            <a:spAutoFit/>
          </a:bodyPr>
          <a:lstStyle/>
          <a:p>
            <a:r>
              <a:rPr lang="en-US" sz="2400" dirty="0">
                <a:latin typeface="Arial" pitchFamily="34" charset="0"/>
                <a:cs typeface="Arial" pitchFamily="34" charset="0"/>
              </a:rPr>
              <a:t>Mechanisms to enhance sperm success</a:t>
            </a:r>
          </a:p>
          <a:p>
            <a:pPr marL="577850" indent="-349250">
              <a:buFont typeface="Arial" panose="020B0604020202020204" pitchFamily="34" charset="0"/>
              <a:buChar char="•"/>
            </a:pPr>
            <a:r>
              <a:rPr lang="en-US" sz="2000" dirty="0">
                <a:latin typeface="Arial" pitchFamily="34" charset="0"/>
                <a:cs typeface="Arial" pitchFamily="34" charset="0"/>
              </a:rPr>
              <a:t>Decrease success of others</a:t>
            </a:r>
          </a:p>
          <a:p>
            <a:pPr marL="577850" indent="-349250">
              <a:buFont typeface="Arial" panose="020B0604020202020204" pitchFamily="34" charset="0"/>
              <a:buChar char="•"/>
            </a:pPr>
            <a:r>
              <a:rPr lang="en-US" sz="2000" dirty="0">
                <a:latin typeface="Arial" pitchFamily="34" charset="0"/>
                <a:cs typeface="Arial" pitchFamily="34" charset="0"/>
              </a:rPr>
              <a:t>Increase success of your own</a:t>
            </a:r>
          </a:p>
        </p:txBody>
      </p:sp>
      <p:pic>
        <p:nvPicPr>
          <p:cNvPr id="3" name="Picture 2" descr="http://upload.wikimedia.org/wikipedia/commons/f/f7/Callosobruchus_analis_pen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8089" y="1999839"/>
            <a:ext cx="2592839" cy="224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537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11201400" cy="1600200"/>
          </a:xfrm>
        </p:spPr>
        <p:txBody>
          <a:bodyPr>
            <a:noAutofit/>
          </a:bodyPr>
          <a:lstStyle/>
          <a:p>
            <a:r>
              <a:rPr lang="en-US" sz="4000" b="1" dirty="0">
                <a:solidFill>
                  <a:schemeClr val="accent6">
                    <a:lumMod val="75000"/>
                  </a:schemeClr>
                </a:solidFill>
              </a:rPr>
              <a:t>Role of the female in </a:t>
            </a:r>
            <a:r>
              <a:rPr lang="en-US" sz="4000" b="1" dirty="0" err="1">
                <a:solidFill>
                  <a:schemeClr val="accent6">
                    <a:lumMod val="75000"/>
                  </a:schemeClr>
                </a:solidFill>
              </a:rPr>
              <a:t>intrasexual</a:t>
            </a:r>
            <a:r>
              <a:rPr lang="en-US" sz="4000" b="1" dirty="0">
                <a:solidFill>
                  <a:schemeClr val="accent6">
                    <a:lumMod val="75000"/>
                  </a:schemeClr>
                </a:solidFill>
              </a:rPr>
              <a:t> selection?</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82"/>
          <a:stretch/>
        </p:blipFill>
        <p:spPr bwMode="auto">
          <a:xfrm>
            <a:off x="1752600" y="2626739"/>
            <a:ext cx="4724400" cy="4145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118" y="1600200"/>
            <a:ext cx="3627883" cy="525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mage result for duck cloaca anatom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160" y="2438401"/>
            <a:ext cx="6047841" cy="443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65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492427"/>
            <a:ext cx="8458200" cy="858687"/>
          </a:xfrm>
        </p:spPr>
        <p:txBody>
          <a:bodyPr>
            <a:normAutofit/>
          </a:bodyPr>
          <a:lstStyle/>
          <a:p>
            <a:pPr algn="l"/>
            <a:r>
              <a:rPr lang="en-US" sz="4000" b="1" dirty="0"/>
              <a:t>What Distinguishes            from  </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96" r="9862"/>
          <a:stretch/>
        </p:blipFill>
        <p:spPr bwMode="auto">
          <a:xfrm>
            <a:off x="6629400" y="131914"/>
            <a:ext cx="1427356" cy="13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62" r="12442"/>
          <a:stretch/>
        </p:blipFill>
        <p:spPr bwMode="auto">
          <a:xfrm>
            <a:off x="9403710" y="124479"/>
            <a:ext cx="1215483" cy="126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10484"/>
          <a:stretch/>
        </p:blipFill>
        <p:spPr bwMode="auto">
          <a:xfrm>
            <a:off x="5105400" y="1447800"/>
            <a:ext cx="5058868" cy="514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http://gb.fotolibra.com/images/previews/49984-male-sperm-cell-illustration.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66262" y="3733835"/>
            <a:ext cx="252412" cy="2884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gb.fotolibra.com/images/previews/49984-male-sperm-cell-illustration.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0056" y="3352801"/>
            <a:ext cx="252412" cy="2884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gb.fotolibra.com/images/previews/49984-male-sperm-cell-illustration.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5598" y="3445364"/>
            <a:ext cx="252412" cy="2884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gb.fotolibra.com/images/previews/49984-male-sperm-cell-illustration.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5509" y="3878070"/>
            <a:ext cx="252412" cy="2884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gb.fotolibra.com/images/previews/49984-male-sperm-cell-illustration.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3733834"/>
            <a:ext cx="252412" cy="2884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gb.fotolibra.com/images/previews/49984-male-sperm-cell-illustration.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0778" y="4166541"/>
            <a:ext cx="252412" cy="2884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gb.fotolibra.com/images/previews/49984-male-sperm-cell-illustration.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4893" y="4310776"/>
            <a:ext cx="252412" cy="2884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gb.fotolibra.com/images/previews/49984-male-sperm-cell-illustration.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4893" y="2895601"/>
            <a:ext cx="252412" cy="2884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A6F5FB-A296-43FB-9EF3-9ED9D925BD6F}"/>
              </a:ext>
            </a:extLst>
          </p:cNvPr>
          <p:cNvSpPr txBox="1"/>
          <p:nvPr/>
        </p:nvSpPr>
        <p:spPr>
          <a:xfrm>
            <a:off x="1688123" y="139065"/>
            <a:ext cx="3712106" cy="523220"/>
          </a:xfrm>
          <a:prstGeom prst="rect">
            <a:avLst/>
          </a:prstGeom>
          <a:noFill/>
        </p:spPr>
        <p:txBody>
          <a:bodyPr wrap="none" rtlCol="0">
            <a:spAutoFit/>
          </a:bodyPr>
          <a:lstStyle/>
          <a:p>
            <a:r>
              <a:rPr lang="en-US" sz="2800" dirty="0"/>
              <a:t>At the most basic level…</a:t>
            </a:r>
          </a:p>
        </p:txBody>
      </p:sp>
      <p:sp>
        <p:nvSpPr>
          <p:cNvPr id="4" name="TextBox 3">
            <a:extLst>
              <a:ext uri="{FF2B5EF4-FFF2-40B4-BE49-F238E27FC236}">
                <a16:creationId xmlns:a16="http://schemas.microsoft.com/office/drawing/2014/main" id="{9F812E47-F7E6-3C5B-B658-FB2EE52B25EF}"/>
              </a:ext>
            </a:extLst>
          </p:cNvPr>
          <p:cNvSpPr txBox="1"/>
          <p:nvPr/>
        </p:nvSpPr>
        <p:spPr>
          <a:xfrm>
            <a:off x="340878" y="5653736"/>
            <a:ext cx="5309467" cy="523220"/>
          </a:xfrm>
          <a:prstGeom prst="rect">
            <a:avLst/>
          </a:prstGeom>
          <a:noFill/>
        </p:spPr>
        <p:txBody>
          <a:bodyPr wrap="none" rtlCol="0">
            <a:spAutoFit/>
          </a:bodyPr>
          <a:lstStyle/>
          <a:p>
            <a:r>
              <a:rPr lang="en-US" sz="2800" dirty="0"/>
              <a:t>Egg is 10 million X volume of sperm</a:t>
            </a:r>
          </a:p>
        </p:txBody>
      </p:sp>
    </p:spTree>
    <p:extLst>
      <p:ext uri="{BB962C8B-B14F-4D97-AF65-F5344CB8AC3E}">
        <p14:creationId xmlns:p14="http://schemas.microsoft.com/office/powerpoint/2010/main" val="108471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fade">
                                      <p:cBhvr>
                                        <p:cTn id="31" dur="500"/>
                                        <p:tgtEl>
                                          <p:spTgt spid="205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sciencedaily.com/2011/09/110928125314-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3306684"/>
            <a:ext cx="5316819" cy="34782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raimonsibilo.files.wordpress.com/2012/03/240px-lobo_marcando_su_territori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4900" y="4200524"/>
            <a:ext cx="3429000" cy="26574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male giving female nuptial gif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9866" y="907910"/>
            <a:ext cx="4766734" cy="26812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20137" r="7939"/>
          <a:stretch/>
        </p:blipFill>
        <p:spPr bwMode="auto">
          <a:xfrm>
            <a:off x="5381803" y="3939583"/>
            <a:ext cx="3009187" cy="279141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1FA308F0-FD9A-43FE-ACF8-A22D14A59311}"/>
              </a:ext>
            </a:extLst>
          </p:cNvPr>
          <p:cNvSpPr>
            <a:spLocks noGrp="1"/>
          </p:cNvSpPr>
          <p:nvPr>
            <p:ph type="title"/>
          </p:nvPr>
        </p:nvSpPr>
        <p:spPr>
          <a:xfrm>
            <a:off x="1828800" y="152401"/>
            <a:ext cx="8610600" cy="669037"/>
          </a:xfrm>
        </p:spPr>
        <p:txBody>
          <a:bodyPr>
            <a:normAutofit/>
          </a:bodyPr>
          <a:lstStyle/>
          <a:p>
            <a:r>
              <a:rPr lang="en-US" sz="3000" b="1" dirty="0"/>
              <a:t>Second (of 2) mechanism of sexual selection</a:t>
            </a:r>
            <a:endParaRPr lang="en-US" sz="3000" b="1" dirty="0">
              <a:solidFill>
                <a:schemeClr val="accent6">
                  <a:lumMod val="75000"/>
                </a:schemeClr>
              </a:solidFill>
            </a:endParaRPr>
          </a:p>
        </p:txBody>
      </p:sp>
      <p:sp>
        <p:nvSpPr>
          <p:cNvPr id="2" name="Title 1">
            <a:extLst>
              <a:ext uri="{FF2B5EF4-FFF2-40B4-BE49-F238E27FC236}">
                <a16:creationId xmlns:a16="http://schemas.microsoft.com/office/drawing/2014/main" id="{06EE9FCD-6CA3-7E8B-2B18-CAF92BE73AB6}"/>
              </a:ext>
            </a:extLst>
          </p:cNvPr>
          <p:cNvSpPr txBox="1">
            <a:spLocks/>
          </p:cNvSpPr>
          <p:nvPr/>
        </p:nvSpPr>
        <p:spPr>
          <a:xfrm>
            <a:off x="609600" y="1066800"/>
            <a:ext cx="5257800" cy="170951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marL="457200" indent="-457200" algn="l">
              <a:buFont typeface="Arial" panose="020B0604020202020204" pitchFamily="34" charset="0"/>
              <a:buChar char="•"/>
            </a:pPr>
            <a:r>
              <a:rPr lang="en-US" sz="3000" b="1" dirty="0"/>
              <a:t>Definition</a:t>
            </a:r>
          </a:p>
          <a:p>
            <a:pPr marL="457200" indent="-457200" algn="l">
              <a:buFont typeface="Arial" panose="020B0604020202020204" pitchFamily="34" charset="0"/>
              <a:buChar char="•"/>
            </a:pPr>
            <a:r>
              <a:rPr lang="en-US" sz="3000" b="1" dirty="0"/>
              <a:t>Two mechanisms</a:t>
            </a:r>
          </a:p>
        </p:txBody>
      </p:sp>
    </p:spTree>
    <p:extLst>
      <p:ext uri="{BB962C8B-B14F-4D97-AF65-F5344CB8AC3E}">
        <p14:creationId xmlns:p14="http://schemas.microsoft.com/office/powerpoint/2010/main" val="2508852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4"/>
          <p:cNvSpPr txBox="1">
            <a:spLocks noChangeArrowheads="1"/>
          </p:cNvSpPr>
          <p:nvPr/>
        </p:nvSpPr>
        <p:spPr bwMode="auto">
          <a:xfrm>
            <a:off x="1752601" y="533400"/>
            <a:ext cx="46640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marL="0" indent="0" eaLnBrk="1" fontAlgn="base" hangingPunct="1">
              <a:spcBef>
                <a:spcPct val="0"/>
              </a:spcBef>
              <a:spcAft>
                <a:spcPct val="0"/>
              </a:spcAft>
              <a:buClr>
                <a:srgbClr val="FF0000"/>
              </a:buClr>
            </a:pPr>
            <a:r>
              <a:rPr lang="en-US" sz="2800" b="1" dirty="0">
                <a:solidFill>
                  <a:srgbClr val="000000"/>
                </a:solidFill>
                <a:latin typeface="Arial" pitchFamily="34" charset="0"/>
                <a:cs typeface="Arial" pitchFamily="34" charset="0"/>
              </a:rPr>
              <a:t>Example: </a:t>
            </a:r>
            <a:r>
              <a:rPr lang="en-US" sz="2800" b="1" dirty="0">
                <a:solidFill>
                  <a:srgbClr val="FF0000"/>
                </a:solidFill>
                <a:latin typeface="Arial" pitchFamily="34" charset="0"/>
                <a:cs typeface="Arial" pitchFamily="34" charset="0"/>
              </a:rPr>
              <a:t>Direct Benefits</a:t>
            </a:r>
          </a:p>
        </p:txBody>
      </p:sp>
      <p:sp>
        <p:nvSpPr>
          <p:cNvPr id="27653" name="Text Box 5"/>
          <p:cNvSpPr txBox="1">
            <a:spLocks noChangeArrowheads="1"/>
          </p:cNvSpPr>
          <p:nvPr/>
        </p:nvSpPr>
        <p:spPr bwMode="auto">
          <a:xfrm>
            <a:off x="7735008" y="152400"/>
            <a:ext cx="272061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fontAlgn="base" hangingPunct="1">
              <a:spcBef>
                <a:spcPct val="0"/>
              </a:spcBef>
              <a:spcAft>
                <a:spcPct val="0"/>
              </a:spcAft>
            </a:pPr>
            <a:r>
              <a:rPr lang="en-US" sz="2000" b="1" dirty="0">
                <a:solidFill>
                  <a:srgbClr val="000000"/>
                </a:solidFill>
                <a:latin typeface="Arial" pitchFamily="34" charset="0"/>
                <a:cs typeface="Arial" pitchFamily="34" charset="0"/>
              </a:rPr>
              <a:t>Female Bush Cricket</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6705600" cy="572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stretch>
            <a:fillRect/>
          </a:stretch>
        </p:blipFill>
        <p:spPr>
          <a:xfrm>
            <a:off x="7106146" y="533400"/>
            <a:ext cx="3561855" cy="2406058"/>
          </a:xfrm>
          <a:prstGeom prst="rect">
            <a:avLst/>
          </a:prstGeom>
        </p:spPr>
      </p:pic>
    </p:spTree>
    <p:extLst>
      <p:ext uri="{BB962C8B-B14F-4D97-AF65-F5344CB8AC3E}">
        <p14:creationId xmlns:p14="http://schemas.microsoft.com/office/powerpoint/2010/main" val="1737628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idx="1"/>
          </p:nvPr>
        </p:nvSpPr>
        <p:spPr>
          <a:xfrm>
            <a:off x="1752600" y="1219200"/>
            <a:ext cx="8382000" cy="685800"/>
          </a:xfrm>
        </p:spPr>
        <p:txBody>
          <a:bodyPr>
            <a:normAutofit/>
          </a:bodyPr>
          <a:lstStyle/>
          <a:p>
            <a:pPr marL="0" indent="0">
              <a:buNone/>
            </a:pPr>
            <a:r>
              <a:rPr lang="en-US" sz="3000" b="1" dirty="0">
                <a:solidFill>
                  <a:srgbClr val="FF0000"/>
                </a:solidFill>
              </a:rPr>
              <a:t>Indirect selection</a:t>
            </a:r>
            <a:r>
              <a:rPr lang="en-US" sz="3000" b="1" dirty="0"/>
              <a:t>: can be difficult to quantify</a:t>
            </a:r>
          </a:p>
        </p:txBody>
      </p:sp>
      <p:sp>
        <p:nvSpPr>
          <p:cNvPr id="2" name="Rectangle 1"/>
          <p:cNvSpPr/>
          <p:nvPr/>
        </p:nvSpPr>
        <p:spPr>
          <a:xfrm>
            <a:off x="3657600" y="304800"/>
            <a:ext cx="4801314" cy="646331"/>
          </a:xfrm>
          <a:prstGeom prst="rect">
            <a:avLst/>
          </a:prstGeom>
        </p:spPr>
        <p:txBody>
          <a:bodyPr wrap="none">
            <a:spAutoFit/>
          </a:bodyPr>
          <a:lstStyle/>
          <a:p>
            <a:r>
              <a:rPr lang="en-US" sz="3600" b="1" dirty="0">
                <a:latin typeface="Arial" pitchFamily="34" charset="0"/>
                <a:cs typeface="Arial" pitchFamily="34" charset="0"/>
              </a:rPr>
              <a:t>Intersexual Selection</a:t>
            </a:r>
          </a:p>
        </p:txBody>
      </p:sp>
    </p:spTree>
    <p:extLst>
      <p:ext uri="{BB962C8B-B14F-4D97-AF65-F5344CB8AC3E}">
        <p14:creationId xmlns:p14="http://schemas.microsoft.com/office/powerpoint/2010/main" val="3313482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19200" y="1228919"/>
            <a:ext cx="10591800" cy="4648200"/>
          </a:xfrm>
        </p:spPr>
        <p:txBody>
          <a:bodyPr>
            <a:normAutofit/>
          </a:bodyPr>
          <a:lstStyle/>
          <a:p>
            <a:pPr marL="0" indent="0">
              <a:buNone/>
            </a:pPr>
            <a:r>
              <a:rPr lang="en-US" sz="2400" b="1" dirty="0"/>
              <a:t>How it works:</a:t>
            </a:r>
          </a:p>
          <a:p>
            <a:r>
              <a:rPr lang="en-US" sz="2000" dirty="0"/>
              <a:t>Imagine a bird pop where females choose randomly</a:t>
            </a:r>
          </a:p>
          <a:p>
            <a:r>
              <a:rPr lang="en-US" sz="2000" dirty="0"/>
              <a:t>Males (and fem) with longer tails have advantage </a:t>
            </a:r>
          </a:p>
          <a:p>
            <a:r>
              <a:rPr lang="en-US" sz="2000" dirty="0"/>
              <a:t>Preference evolves – </a:t>
            </a:r>
            <a:r>
              <a:rPr lang="en-US" sz="2000" dirty="0">
                <a:solidFill>
                  <a:schemeClr val="accent6">
                    <a:lumMod val="75000"/>
                  </a:schemeClr>
                </a:solidFill>
              </a:rPr>
              <a:t>why?</a:t>
            </a:r>
            <a:endParaRPr lang="en-US" sz="2000" dirty="0"/>
          </a:p>
          <a:p>
            <a:r>
              <a:rPr lang="en-US" sz="2000" dirty="0"/>
              <a:t>Gene for female choosiness favored </a:t>
            </a:r>
          </a:p>
          <a:p>
            <a:pPr lvl="1"/>
            <a:r>
              <a:rPr lang="en-US" sz="1800" dirty="0"/>
              <a:t>(i.e. long tail = better </a:t>
            </a:r>
            <a:r>
              <a:rPr lang="en-US" sz="1800" dirty="0" err="1"/>
              <a:t>surv</a:t>
            </a:r>
            <a:r>
              <a:rPr lang="en-US" sz="1800" dirty="0"/>
              <a:t> = sexier)</a:t>
            </a:r>
          </a:p>
          <a:p>
            <a:r>
              <a:rPr lang="en-US" sz="2000" dirty="0"/>
              <a:t>Spreads through population</a:t>
            </a:r>
          </a:p>
          <a:p>
            <a:r>
              <a:rPr lang="en-US" sz="2000" dirty="0"/>
              <a:t>At this point, female preference and trait correlated</a:t>
            </a:r>
          </a:p>
          <a:p>
            <a:r>
              <a:rPr lang="en-US" sz="2000" dirty="0"/>
              <a:t>Female preference may drive evolution of even longer tails</a:t>
            </a:r>
          </a:p>
          <a:p>
            <a:r>
              <a:rPr lang="en-US" sz="2000" dirty="0"/>
              <a:t>Selection advantage for long tail reversed</a:t>
            </a:r>
          </a:p>
          <a:p>
            <a:r>
              <a:rPr lang="en-US" sz="2000" dirty="0"/>
              <a:t>Only benefit is sons inherit most attractive trait</a:t>
            </a:r>
          </a:p>
        </p:txBody>
      </p:sp>
      <p:sp>
        <p:nvSpPr>
          <p:cNvPr id="5" name="Rectangle 4"/>
          <p:cNvSpPr/>
          <p:nvPr/>
        </p:nvSpPr>
        <p:spPr>
          <a:xfrm>
            <a:off x="5334000" y="3505200"/>
            <a:ext cx="990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52600" y="124582"/>
            <a:ext cx="8686800" cy="1018418"/>
          </a:xfrm>
        </p:spPr>
        <p:txBody>
          <a:bodyPr>
            <a:noAutofit/>
          </a:bodyPr>
          <a:lstStyle/>
          <a:p>
            <a:r>
              <a:rPr lang="en-US" sz="3200" b="1" dirty="0">
                <a:solidFill>
                  <a:srgbClr val="FF0000"/>
                </a:solidFill>
              </a:rPr>
              <a:t>Indirect Benefits:</a:t>
            </a:r>
            <a:br>
              <a:rPr lang="en-US" sz="3200" b="1" dirty="0">
                <a:solidFill>
                  <a:srgbClr val="FF0000"/>
                </a:solidFill>
              </a:rPr>
            </a:br>
            <a:r>
              <a:rPr lang="en-US" sz="3200" b="1" dirty="0">
                <a:solidFill>
                  <a:srgbClr val="2063D0"/>
                </a:solidFill>
              </a:rPr>
              <a:t>Runaway Sexual Selection</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538410"/>
            <a:ext cx="8458200" cy="1038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724400" y="5386009"/>
            <a:ext cx="6096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34000" y="5410200"/>
            <a:ext cx="762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88380" y="5334000"/>
            <a:ext cx="61722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97980" y="5424109"/>
            <a:ext cx="762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459980" y="5514218"/>
            <a:ext cx="69342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153400" y="5514218"/>
            <a:ext cx="67056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873490" y="5514218"/>
            <a:ext cx="65151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488805" y="5370769"/>
            <a:ext cx="874395"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459980" y="5977252"/>
            <a:ext cx="2640466" cy="523220"/>
          </a:xfrm>
          <a:prstGeom prst="rect">
            <a:avLst/>
          </a:prstGeom>
          <a:noFill/>
        </p:spPr>
        <p:txBody>
          <a:bodyPr wrap="none" rtlCol="0">
            <a:spAutoFit/>
          </a:bodyPr>
          <a:lstStyle/>
          <a:p>
            <a:r>
              <a:rPr lang="en-US" sz="2800" dirty="0">
                <a:solidFill>
                  <a:srgbClr val="FF0000"/>
                </a:solidFill>
              </a:rPr>
              <a:t>*</a:t>
            </a:r>
            <a:r>
              <a:rPr lang="en-US" dirty="0"/>
              <a:t>Selection advantage lost</a:t>
            </a:r>
          </a:p>
        </p:txBody>
      </p:sp>
      <p:sp>
        <p:nvSpPr>
          <p:cNvPr id="14" name="TextBox 13">
            <a:extLst>
              <a:ext uri="{FF2B5EF4-FFF2-40B4-BE49-F238E27FC236}">
                <a16:creationId xmlns:a16="http://schemas.microsoft.com/office/drawing/2014/main" id="{C903CC0E-5ADA-4E8A-A19F-ADA2E055F545}"/>
              </a:ext>
            </a:extLst>
          </p:cNvPr>
          <p:cNvSpPr txBox="1"/>
          <p:nvPr/>
        </p:nvSpPr>
        <p:spPr>
          <a:xfrm>
            <a:off x="3981262" y="6100315"/>
            <a:ext cx="700833" cy="369332"/>
          </a:xfrm>
          <a:prstGeom prst="rect">
            <a:avLst/>
          </a:prstGeom>
          <a:noFill/>
        </p:spPr>
        <p:txBody>
          <a:bodyPr wrap="none" rtlCol="0">
            <a:spAutoFit/>
          </a:bodyPr>
          <a:lstStyle/>
          <a:p>
            <a:r>
              <a:rPr lang="en-US" dirty="0"/>
              <a:t>100%</a:t>
            </a:r>
          </a:p>
        </p:txBody>
      </p:sp>
      <p:pic>
        <p:nvPicPr>
          <p:cNvPr id="16" name="Picture 15">
            <a:extLst>
              <a:ext uri="{FF2B5EF4-FFF2-40B4-BE49-F238E27FC236}">
                <a16:creationId xmlns:a16="http://schemas.microsoft.com/office/drawing/2014/main" id="{AFAC58B1-8D93-2984-D3AE-4165FF7729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9030" y="3185954"/>
            <a:ext cx="3552960" cy="2232095"/>
          </a:xfrm>
          <a:prstGeom prst="rect">
            <a:avLst/>
          </a:prstGeom>
        </p:spPr>
      </p:pic>
    </p:spTree>
    <p:extLst>
      <p:ext uri="{BB962C8B-B14F-4D97-AF65-F5344CB8AC3E}">
        <p14:creationId xmlns:p14="http://schemas.microsoft.com/office/powerpoint/2010/main" val="196899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
                                            <p:txEl>
                                              <p:pRg st="8" end="8"/>
                                            </p:txEl>
                                          </p:spTgt>
                                        </p:tgtEl>
                                        <p:attrNameLst>
                                          <p:attrName>style.visibility</p:attrName>
                                        </p:attrNameLst>
                                      </p:cBhvr>
                                      <p:to>
                                        <p:strVal val="visible"/>
                                      </p:to>
                                    </p:set>
                                    <p:animEffect transition="in" filter="fade">
                                      <p:cBhvr>
                                        <p:cTn id="50" dur="500"/>
                                        <p:tgtEl>
                                          <p:spTgt spid="4">
                                            <p:txEl>
                                              <p:pRg st="8" end="8"/>
                                            </p:txEl>
                                          </p:spTgt>
                                        </p:tgtEl>
                                      </p:cBhvr>
                                    </p:animEffect>
                                  </p:childTnLst>
                                </p:cTn>
                              </p:par>
                              <p:par>
                                <p:cTn id="51" presetID="10" presetClass="exit" presetSubtype="0" fill="hold" grpId="0" nodeType="withEffect">
                                  <p:stCondLst>
                                    <p:cond delay="0"/>
                                  </p:stCondLst>
                                  <p:childTnLst>
                                    <p:animEffect transition="out" filter="fade">
                                      <p:cBhvr>
                                        <p:cTn id="52" dur="500"/>
                                        <p:tgtEl>
                                          <p:spTgt spid="3"/>
                                        </p:tgtEl>
                                      </p:cBhvr>
                                    </p:animEffect>
                                    <p:set>
                                      <p:cBhvr>
                                        <p:cTn id="53" dur="1" fill="hold">
                                          <p:stCondLst>
                                            <p:cond delay="499"/>
                                          </p:stCondLst>
                                        </p:cTn>
                                        <p:tgtEl>
                                          <p:spTgt spid="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0" nodeType="click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
                                            <p:txEl>
                                              <p:pRg st="9" end="9"/>
                                            </p:txEl>
                                          </p:spTgt>
                                        </p:tgtEl>
                                        <p:attrNameLst>
                                          <p:attrName>style.visibility</p:attrName>
                                        </p:attrNameLst>
                                      </p:cBhvr>
                                      <p:to>
                                        <p:strVal val="visible"/>
                                      </p:to>
                                    </p:set>
                                    <p:animEffect transition="in" filter="fade">
                                      <p:cBhvr>
                                        <p:cTn id="73" dur="500"/>
                                        <p:tgtEl>
                                          <p:spTgt spid="4">
                                            <p:txEl>
                                              <p:pRg st="9" end="9"/>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500"/>
                                        <p:tgtEl>
                                          <p:spTgt spid="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
                                            <p:txEl>
                                              <p:pRg st="10" end="10"/>
                                            </p:txEl>
                                          </p:spTgt>
                                        </p:tgtEl>
                                        <p:attrNameLst>
                                          <p:attrName>style.visibility</p:attrName>
                                        </p:attrNameLst>
                                      </p:cBhvr>
                                      <p:to>
                                        <p:strVal val="visible"/>
                                      </p:to>
                                    </p:set>
                                    <p:animEffect transition="in" filter="fade">
                                      <p:cBhvr>
                                        <p:cTn id="81" dur="500"/>
                                        <p:tgtEl>
                                          <p:spTgt spid="4">
                                            <p:txEl>
                                              <p:pRg st="10" end="1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12"/>
                                        </p:tgtEl>
                                      </p:cBhvr>
                                    </p:animEffect>
                                    <p:set>
                                      <p:cBhvr>
                                        <p:cTn id="96" dur="1" fill="hold">
                                          <p:stCondLst>
                                            <p:cond delay="499"/>
                                          </p:stCondLst>
                                        </p:cTn>
                                        <p:tgtEl>
                                          <p:spTgt spid="12"/>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0" nodeType="clickEffect">
                                  <p:stCondLst>
                                    <p:cond delay="0"/>
                                  </p:stCondLst>
                                  <p:childTnLst>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fade">
                                      <p:cBhvr>
                                        <p:cTn id="10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animBg="1"/>
      <p:bldP spid="8" grpId="0" animBg="1"/>
      <p:bldP spid="9" grpId="0" animBg="1"/>
      <p:bldP spid="10" grpId="0" animBg="1"/>
      <p:bldP spid="11" grpId="0" animBg="1"/>
      <p:bldP spid="12" grpId="0" animBg="1"/>
      <p:bldP spid="13" grpId="0" animBg="1"/>
      <p:bldP spid="6"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5943600" cy="838200"/>
          </a:xfrm>
        </p:spPr>
        <p:txBody>
          <a:bodyPr>
            <a:noAutofit/>
          </a:bodyPr>
          <a:lstStyle/>
          <a:p>
            <a:r>
              <a:rPr lang="en-US" sz="3200" b="1" dirty="0">
                <a:solidFill>
                  <a:srgbClr val="FF0000"/>
                </a:solidFill>
              </a:rPr>
              <a:t>Indirect Benefits:</a:t>
            </a:r>
            <a:br>
              <a:rPr lang="en-US" sz="3200" b="1" dirty="0">
                <a:solidFill>
                  <a:srgbClr val="FF0000"/>
                </a:solidFill>
              </a:rPr>
            </a:br>
            <a:r>
              <a:rPr lang="en-US" sz="3200" b="1" dirty="0">
                <a:solidFill>
                  <a:srgbClr val="2063D0"/>
                </a:solidFill>
              </a:rPr>
              <a:t>Runaway Sexual Selection</a:t>
            </a:r>
          </a:p>
        </p:txBody>
      </p:sp>
      <p:pic>
        <p:nvPicPr>
          <p:cNvPr id="6" name="Picture 2" descr="Diopsi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201" y="2910156"/>
            <a:ext cx="2937043" cy="369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6672224" y="3360004"/>
            <a:ext cx="132877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b="1" dirty="0">
                <a:latin typeface="Arial" charset="0"/>
              </a:rPr>
              <a:t>Short Stalk</a:t>
            </a:r>
          </a:p>
        </p:txBody>
      </p:sp>
      <p:sp>
        <p:nvSpPr>
          <p:cNvPr id="8" name="Text Box 6"/>
          <p:cNvSpPr txBox="1">
            <a:spLocks noChangeArrowheads="1"/>
          </p:cNvSpPr>
          <p:nvPr/>
        </p:nvSpPr>
        <p:spPr bwMode="auto">
          <a:xfrm>
            <a:off x="6711064" y="5339863"/>
            <a:ext cx="12899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b="1" dirty="0">
                <a:latin typeface="Arial" charset="0"/>
              </a:rPr>
              <a:t>Long Stalk</a:t>
            </a:r>
          </a:p>
        </p:txBody>
      </p:sp>
      <p:pic>
        <p:nvPicPr>
          <p:cNvPr id="2050" name="Picture 2" descr="http://taxo4254.wikispaces.com/file/view/5919081392_7dcb824b3c_o.jpg/383723392/319x246/5919081392_7dcb824b3c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0"/>
            <a:ext cx="2768930" cy="20766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iscovery.ca/life/images/series_overview/01_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383565"/>
            <a:ext cx="3350617" cy="54744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lkeyed Flies Genetic correl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4967" y="1447801"/>
            <a:ext cx="4555517" cy="4216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876801" y="6564868"/>
            <a:ext cx="3799823" cy="369332"/>
          </a:xfrm>
          <a:prstGeom prst="rect">
            <a:avLst/>
          </a:prstGeom>
          <a:noFill/>
        </p:spPr>
        <p:txBody>
          <a:bodyPr wrap="none" rtlCol="0">
            <a:spAutoFit/>
          </a:bodyPr>
          <a:lstStyle/>
          <a:p>
            <a:r>
              <a:rPr lang="en-US" dirty="0"/>
              <a:t>Experiments by Gerald Wilkinson et al.</a:t>
            </a:r>
          </a:p>
        </p:txBody>
      </p:sp>
    </p:spTree>
    <p:extLst>
      <p:ext uri="{BB962C8B-B14F-4D97-AF65-F5344CB8AC3E}">
        <p14:creationId xmlns:p14="http://schemas.microsoft.com/office/powerpoint/2010/main" val="5750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Irish Elk Skelet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0930" y="2133600"/>
            <a:ext cx="4307071"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www.birdsofoklahoma.net/images/Scissor-tail01.jpg"/>
          <p:cNvPicPr>
            <a:picLocks noChangeAspect="1" noChangeArrowheads="1"/>
          </p:cNvPicPr>
          <p:nvPr/>
        </p:nvPicPr>
        <p:blipFill rotWithShape="1">
          <a:blip r:embed="rId3">
            <a:extLst>
              <a:ext uri="{28A0092B-C50C-407E-A947-70E740481C1C}">
                <a14:useLocalDpi xmlns:a14="http://schemas.microsoft.com/office/drawing/2010/main" val="0"/>
              </a:ext>
            </a:extLst>
          </a:blip>
          <a:srcRect r="5559" b="5725"/>
          <a:stretch/>
        </p:blipFill>
        <p:spPr bwMode="auto">
          <a:xfrm>
            <a:off x="1514708" y="1"/>
            <a:ext cx="4893527" cy="341227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ferrebeekeeper.files.wordpress.com/2010/10/peaco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2" y="1"/>
            <a:ext cx="2971799" cy="1981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699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52600" y="228600"/>
            <a:ext cx="8686800" cy="838200"/>
          </a:xfrm>
        </p:spPr>
        <p:txBody>
          <a:bodyPr>
            <a:normAutofit/>
          </a:bodyPr>
          <a:lstStyle/>
          <a:p>
            <a:r>
              <a:rPr lang="en-US" sz="4000" b="1" dirty="0">
                <a:solidFill>
                  <a:srgbClr val="FF0000"/>
                </a:solidFill>
              </a:rPr>
              <a:t>Indirect Benefits: </a:t>
            </a:r>
            <a:r>
              <a:rPr lang="en-US" sz="4000" b="1" dirty="0">
                <a:solidFill>
                  <a:srgbClr val="2063D0"/>
                </a:solidFill>
              </a:rPr>
              <a:t>Good Genes</a:t>
            </a:r>
          </a:p>
        </p:txBody>
      </p:sp>
      <p:sp>
        <p:nvSpPr>
          <p:cNvPr id="6" name="Content Placeholder 3"/>
          <p:cNvSpPr>
            <a:spLocks noGrp="1"/>
          </p:cNvSpPr>
          <p:nvPr>
            <p:ph idx="1"/>
          </p:nvPr>
        </p:nvSpPr>
        <p:spPr>
          <a:xfrm>
            <a:off x="838200" y="1143000"/>
            <a:ext cx="10363200" cy="4572000"/>
          </a:xfrm>
        </p:spPr>
        <p:txBody>
          <a:bodyPr>
            <a:normAutofit lnSpcReduction="10000"/>
          </a:bodyPr>
          <a:lstStyle/>
          <a:p>
            <a:r>
              <a:rPr lang="en-US" sz="2800" dirty="0"/>
              <a:t>Males differ in quality</a:t>
            </a:r>
          </a:p>
          <a:p>
            <a:r>
              <a:rPr lang="en-US" sz="2800" dirty="0"/>
              <a:t>Differences are genetically based and heritable</a:t>
            </a:r>
          </a:p>
          <a:p>
            <a:r>
              <a:rPr lang="en-US" sz="2800" dirty="0"/>
              <a:t>4 hypotheses</a:t>
            </a:r>
          </a:p>
          <a:p>
            <a:pPr lvl="1"/>
            <a:r>
              <a:rPr lang="en-US" sz="2400" b="1" dirty="0"/>
              <a:t>Paternal genetic effect </a:t>
            </a:r>
            <a:r>
              <a:rPr lang="en-US" sz="2400" dirty="0"/>
              <a:t>– catch-all for situations we don’t understand</a:t>
            </a:r>
          </a:p>
          <a:p>
            <a:pPr lvl="1"/>
            <a:r>
              <a:rPr lang="en-US" sz="2400" b="1" dirty="0"/>
              <a:t>Parasite hypothesis </a:t>
            </a:r>
            <a:r>
              <a:rPr lang="en-US" sz="2400" dirty="0"/>
              <a:t>– Characteristics signal parasite resistance, females chose the trait that is correlated with strongest immune system</a:t>
            </a:r>
          </a:p>
          <a:p>
            <a:pPr lvl="1"/>
            <a:r>
              <a:rPr lang="en-US" sz="2400" b="1" dirty="0"/>
              <a:t>Handicap hypothesis </a:t>
            </a:r>
            <a:r>
              <a:rPr lang="en-US" sz="2400" dirty="0"/>
              <a:t>– Ornaments are costly to produce, ornaments signal quality</a:t>
            </a:r>
          </a:p>
          <a:p>
            <a:pPr lvl="1"/>
            <a:r>
              <a:rPr lang="en-US" sz="2400" b="1" dirty="0"/>
              <a:t>Optimal outbreeding </a:t>
            </a:r>
            <a:r>
              <a:rPr lang="en-US" sz="2400" dirty="0"/>
              <a:t>– avoid mates whose genes are too similar or too different</a:t>
            </a:r>
          </a:p>
          <a:p>
            <a:pPr lvl="1"/>
            <a:endParaRPr lang="en-US" sz="2400" dirty="0"/>
          </a:p>
          <a:p>
            <a:pPr lvl="1"/>
            <a:endParaRPr lang="en-US" sz="2400" dirty="0"/>
          </a:p>
        </p:txBody>
      </p:sp>
    </p:spTree>
    <p:extLst>
      <p:ext uri="{BB962C8B-B14F-4D97-AF65-F5344CB8AC3E}">
        <p14:creationId xmlns:p14="http://schemas.microsoft.com/office/powerpoint/2010/main" val="250885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fade">
                                      <p:cBhvr>
                                        <p:cTn id="17" dur="500"/>
                                        <p:tgtEl>
                                          <p:spTgt spid="6">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52600" y="228600"/>
            <a:ext cx="8686800" cy="838200"/>
          </a:xfrm>
        </p:spPr>
        <p:txBody>
          <a:bodyPr>
            <a:normAutofit/>
          </a:bodyPr>
          <a:lstStyle/>
          <a:p>
            <a:r>
              <a:rPr lang="en-US" sz="4000" b="1" dirty="0">
                <a:solidFill>
                  <a:srgbClr val="FF0000"/>
                </a:solidFill>
              </a:rPr>
              <a:t>Indirect Benefits: </a:t>
            </a:r>
            <a:r>
              <a:rPr lang="en-US" sz="4000" b="1" dirty="0">
                <a:solidFill>
                  <a:srgbClr val="2063D0"/>
                </a:solidFill>
              </a:rPr>
              <a:t>Good Genes</a:t>
            </a:r>
          </a:p>
        </p:txBody>
      </p:sp>
      <p:grpSp>
        <p:nvGrpSpPr>
          <p:cNvPr id="4" name="Group 3"/>
          <p:cNvGrpSpPr/>
          <p:nvPr/>
        </p:nvGrpSpPr>
        <p:grpSpPr>
          <a:xfrm>
            <a:off x="304800" y="2590800"/>
            <a:ext cx="6444735" cy="3883224"/>
            <a:chOff x="553843" y="3884341"/>
            <a:chExt cx="5073133" cy="2971800"/>
          </a:xfrm>
        </p:grpSpPr>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176" b="11873"/>
            <a:stretch/>
          </p:blipFill>
          <p:spPr bwMode="auto">
            <a:xfrm>
              <a:off x="553843" y="3884341"/>
              <a:ext cx="5073133"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flipV="1">
              <a:off x="3090409" y="4646341"/>
              <a:ext cx="2225935" cy="14478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7848601" y="6474024"/>
            <a:ext cx="2081467" cy="307777"/>
          </a:xfrm>
          <a:prstGeom prst="rect">
            <a:avLst/>
          </a:prstGeom>
          <a:noFill/>
        </p:spPr>
        <p:txBody>
          <a:bodyPr wrap="none" rtlCol="0">
            <a:spAutoFit/>
          </a:bodyPr>
          <a:lstStyle/>
          <a:p>
            <a:r>
              <a:rPr lang="en-US" sz="1400" dirty="0"/>
              <a:t>Welch et al. 1998. Science</a:t>
            </a:r>
          </a:p>
        </p:txBody>
      </p:sp>
      <p:sp>
        <p:nvSpPr>
          <p:cNvPr id="3" name="Content Placeholder 2"/>
          <p:cNvSpPr>
            <a:spLocks noGrp="1"/>
          </p:cNvSpPr>
          <p:nvPr>
            <p:ph idx="1"/>
          </p:nvPr>
        </p:nvSpPr>
        <p:spPr/>
        <p:txBody>
          <a:bodyPr>
            <a:normAutofit/>
          </a:bodyPr>
          <a:lstStyle/>
          <a:p>
            <a:r>
              <a:rPr lang="en-US" sz="2000" dirty="0"/>
              <a:t>Gray tree frogs</a:t>
            </a:r>
          </a:p>
          <a:p>
            <a:r>
              <a:rPr lang="en-US" sz="2000" dirty="0"/>
              <a:t>Females prefer males with long calls</a:t>
            </a:r>
          </a:p>
        </p:txBody>
      </p:sp>
      <p:pic>
        <p:nvPicPr>
          <p:cNvPr id="1026" name="Picture 2" descr="http://24.media.tumblr.com/tumblr_m0ug8wa8cE1r843b5o1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689" y="10668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505201"/>
            <a:ext cx="3700208" cy="1667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883400" y="5417404"/>
            <a:ext cx="3674809" cy="830997"/>
          </a:xfrm>
          <a:prstGeom prst="rect">
            <a:avLst/>
          </a:prstGeom>
          <a:noFill/>
        </p:spPr>
        <p:txBody>
          <a:bodyPr wrap="square" rtlCol="0">
            <a:spAutoFit/>
          </a:bodyPr>
          <a:lstStyle/>
          <a:p>
            <a:r>
              <a:rPr lang="en-US" sz="1600" dirty="0">
                <a:latin typeface="Arial" pitchFamily="34" charset="0"/>
                <a:cs typeface="Arial" pitchFamily="34" charset="0"/>
              </a:rPr>
              <a:t>DOT NOT: defend call sites, provide nuptial gift, provide parental care, no difference in fertilization</a:t>
            </a:r>
          </a:p>
        </p:txBody>
      </p:sp>
    </p:spTree>
    <p:extLst>
      <p:ext uri="{BB962C8B-B14F-4D97-AF65-F5344CB8AC3E}">
        <p14:creationId xmlns:p14="http://schemas.microsoft.com/office/powerpoint/2010/main" val="21048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500"/>
                                        <p:tgtEl>
                                          <p:spTgt spid="1027"/>
                                        </p:tgtEl>
                                      </p:cBhvr>
                                    </p:animEffect>
                                  </p:childTnLst>
                                </p:cTn>
                              </p:par>
                              <p:par>
                                <p:cTn id="20" presetID="10"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par>
                                <p:cTn id="23" presetID="10" presetClass="exit" presetSubtype="0" fill="hold" nodeType="with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1752600" y="228600"/>
            <a:ext cx="8686800" cy="838200"/>
          </a:xfrm>
        </p:spPr>
        <p:txBody>
          <a:bodyPr>
            <a:normAutofit/>
          </a:bodyPr>
          <a:lstStyle/>
          <a:p>
            <a:r>
              <a:rPr lang="en-US" sz="4000" b="1" dirty="0">
                <a:solidFill>
                  <a:srgbClr val="FF0000"/>
                </a:solidFill>
              </a:rPr>
              <a:t>Indirect Benefits: </a:t>
            </a:r>
            <a:r>
              <a:rPr lang="en-US" sz="4000" b="1" dirty="0">
                <a:solidFill>
                  <a:srgbClr val="2063D0"/>
                </a:solidFill>
              </a:rPr>
              <a:t>Good Genes</a:t>
            </a:r>
          </a:p>
        </p:txBody>
      </p:sp>
      <p:sp>
        <p:nvSpPr>
          <p:cNvPr id="6" name="Content Placeholder 3"/>
          <p:cNvSpPr>
            <a:spLocks noGrp="1"/>
          </p:cNvSpPr>
          <p:nvPr>
            <p:ph idx="1"/>
          </p:nvPr>
        </p:nvSpPr>
        <p:spPr>
          <a:xfrm>
            <a:off x="1905000" y="1524000"/>
            <a:ext cx="8458200" cy="1219200"/>
          </a:xfrm>
        </p:spPr>
        <p:txBody>
          <a:bodyPr>
            <a:normAutofit/>
          </a:bodyPr>
          <a:lstStyle/>
          <a:p>
            <a:r>
              <a:rPr lang="en-US" sz="2400" dirty="0"/>
              <a:t>Females choose traits that advertise parasite resistance</a:t>
            </a:r>
          </a:p>
          <a:p>
            <a:r>
              <a:rPr lang="en-US" sz="2400" dirty="0"/>
              <a:t>Offspring inherit traits correlated with resistance</a:t>
            </a:r>
          </a:p>
        </p:txBody>
      </p:sp>
      <p:pic>
        <p:nvPicPr>
          <p:cNvPr id="2055" name="Picture 7" descr="http://purplemartin.org/update/Parasite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819401"/>
            <a:ext cx="5811864" cy="381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045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52600" y="228600"/>
            <a:ext cx="8686800" cy="838200"/>
          </a:xfrm>
        </p:spPr>
        <p:txBody>
          <a:bodyPr>
            <a:normAutofit/>
          </a:bodyPr>
          <a:lstStyle/>
          <a:p>
            <a:r>
              <a:rPr lang="en-US" sz="4000" b="1" dirty="0">
                <a:solidFill>
                  <a:srgbClr val="FF0000"/>
                </a:solidFill>
              </a:rPr>
              <a:t>Indirect Benefits: </a:t>
            </a:r>
            <a:r>
              <a:rPr lang="en-US" sz="4000" b="1" dirty="0">
                <a:solidFill>
                  <a:srgbClr val="2063D0"/>
                </a:solidFill>
              </a:rPr>
              <a:t>Good Genes</a:t>
            </a:r>
          </a:p>
        </p:txBody>
      </p:sp>
      <p:sp>
        <p:nvSpPr>
          <p:cNvPr id="6" name="Content Placeholder 3"/>
          <p:cNvSpPr>
            <a:spLocks noGrp="1"/>
          </p:cNvSpPr>
          <p:nvPr>
            <p:ph idx="1"/>
          </p:nvPr>
        </p:nvSpPr>
        <p:spPr>
          <a:xfrm>
            <a:off x="1752600" y="1219200"/>
            <a:ext cx="8686068" cy="1295400"/>
          </a:xfrm>
        </p:spPr>
        <p:txBody>
          <a:bodyPr>
            <a:normAutofit/>
          </a:bodyPr>
          <a:lstStyle/>
          <a:p>
            <a:r>
              <a:rPr lang="en-US" sz="2400" dirty="0"/>
              <a:t>Exaggerated male ornaments signal high viability</a:t>
            </a:r>
          </a:p>
          <a:p>
            <a:r>
              <a:rPr lang="en-US" sz="2400" dirty="0"/>
              <a:t>Traits honest signals, only quality males can maintain them</a:t>
            </a:r>
          </a:p>
        </p:txBody>
      </p:sp>
      <p:pic>
        <p:nvPicPr>
          <p:cNvPr id="3074" name="Picture 2" descr="http://4.bp.blogspot.com/-efPs0Q2jTDg/TmS5kzdeElI/AAAAAAAAAt8/8RqkJtpkjx8/s1600/male+fiddler+crab.png"/>
          <p:cNvPicPr>
            <a:picLocks noChangeAspect="1" noChangeArrowheads="1"/>
          </p:cNvPicPr>
          <p:nvPr/>
        </p:nvPicPr>
        <p:blipFill rotWithShape="1">
          <a:blip r:embed="rId3">
            <a:extLst>
              <a:ext uri="{28A0092B-C50C-407E-A947-70E740481C1C}">
                <a14:useLocalDpi xmlns:a14="http://schemas.microsoft.com/office/drawing/2010/main" val="0"/>
              </a:ext>
            </a:extLst>
          </a:blip>
          <a:srcRect l="15584"/>
          <a:stretch/>
        </p:blipFill>
        <p:spPr bwMode="auto">
          <a:xfrm flipH="1">
            <a:off x="6086514" y="2733367"/>
            <a:ext cx="4590779" cy="416180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media.cheggcdn.com/media%2Fea0%2Fea0b49f3-0af8-4ec9-be1c-32b96c2a3bca%2FOfW7tnUNZiY_hqdefault.jpg"/>
          <p:cNvPicPr>
            <a:picLocks noChangeAspect="1" noChangeArrowheads="1"/>
          </p:cNvPicPr>
          <p:nvPr/>
        </p:nvPicPr>
        <p:blipFill rotWithShape="1">
          <a:blip r:embed="rId4">
            <a:extLst>
              <a:ext uri="{28A0092B-C50C-407E-A947-70E740481C1C}">
                <a14:useLocalDpi xmlns:a14="http://schemas.microsoft.com/office/drawing/2010/main" val="0"/>
              </a:ext>
            </a:extLst>
          </a:blip>
          <a:srcRect l="1829" t="12900" r="609" b="12954"/>
          <a:stretch/>
        </p:blipFill>
        <p:spPr bwMode="auto">
          <a:xfrm>
            <a:off x="1524000" y="2733366"/>
            <a:ext cx="4562514" cy="26006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01000" y="2771588"/>
            <a:ext cx="2590068" cy="369332"/>
          </a:xfrm>
          <a:prstGeom prst="rect">
            <a:avLst/>
          </a:prstGeom>
          <a:noFill/>
        </p:spPr>
        <p:txBody>
          <a:bodyPr wrap="none" rtlCol="0">
            <a:spAutoFit/>
          </a:bodyPr>
          <a:lstStyle/>
          <a:p>
            <a:r>
              <a:rPr lang="en-US" dirty="0">
                <a:solidFill>
                  <a:schemeClr val="bg1"/>
                </a:solidFill>
              </a:rPr>
              <a:t>Allen and </a:t>
            </a:r>
            <a:r>
              <a:rPr lang="en-US" dirty="0" err="1">
                <a:solidFill>
                  <a:schemeClr val="bg1"/>
                </a:solidFill>
              </a:rPr>
              <a:t>Levinton</a:t>
            </a:r>
            <a:r>
              <a:rPr lang="en-US" dirty="0">
                <a:solidFill>
                  <a:schemeClr val="bg1"/>
                </a:solidFill>
              </a:rPr>
              <a:t> (2007)</a:t>
            </a:r>
          </a:p>
        </p:txBody>
      </p:sp>
    </p:spTree>
    <p:extLst>
      <p:ext uri="{BB962C8B-B14F-4D97-AF65-F5344CB8AC3E}">
        <p14:creationId xmlns:p14="http://schemas.microsoft.com/office/powerpoint/2010/main" val="769790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44562"/>
          </a:xfrm>
        </p:spPr>
        <p:txBody>
          <a:bodyPr>
            <a:normAutofit/>
          </a:bodyPr>
          <a:lstStyle/>
          <a:p>
            <a:r>
              <a:rPr lang="en-US" dirty="0"/>
              <a:t>Evolution of different gametes</a:t>
            </a:r>
          </a:p>
        </p:txBody>
      </p:sp>
      <p:pic>
        <p:nvPicPr>
          <p:cNvPr id="3074" name="Picture 2" descr="http://www.microscopy-uk.org.uk/mag/imagsmall/spirogyraconjugatio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402634" y="2092698"/>
            <a:ext cx="5259849" cy="39097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protist.i.hosei.ac.jp/pdb/images/chlorophyta/chlamydomonas/Euchlamydomonas/reinhardtii/sp_06.jpg"/>
          <p:cNvPicPr>
            <a:picLocks noChangeAspect="1" noChangeArrowheads="1"/>
          </p:cNvPicPr>
          <p:nvPr/>
        </p:nvPicPr>
        <p:blipFill rotWithShape="1">
          <a:blip r:embed="rId3">
            <a:extLst>
              <a:ext uri="{28A0092B-C50C-407E-A947-70E740481C1C}">
                <a14:useLocalDpi xmlns:a14="http://schemas.microsoft.com/office/drawing/2010/main" val="0"/>
              </a:ext>
            </a:extLst>
          </a:blip>
          <a:srcRect l="37859" r="23982" b="50000"/>
          <a:stretch/>
        </p:blipFill>
        <p:spPr bwMode="auto">
          <a:xfrm>
            <a:off x="4050244" y="2590800"/>
            <a:ext cx="3898733" cy="411476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cache2.asset-cache.net/xt/139821793.jpg?v=1&amp;g=fs1%7C0%7CPTA%7C21%7C793&amp;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577" y="1417638"/>
            <a:ext cx="3719019" cy="2559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C506CE-4235-6EE2-102D-1019FFB288EB}"/>
              </a:ext>
            </a:extLst>
          </p:cNvPr>
          <p:cNvSpPr txBox="1"/>
          <p:nvPr/>
        </p:nvSpPr>
        <p:spPr>
          <a:xfrm>
            <a:off x="387686" y="4532421"/>
            <a:ext cx="3352800" cy="1815882"/>
          </a:xfrm>
          <a:prstGeom prst="rect">
            <a:avLst/>
          </a:prstGeom>
          <a:noFill/>
        </p:spPr>
        <p:txBody>
          <a:bodyPr wrap="square" rtlCol="0">
            <a:spAutoFit/>
          </a:bodyPr>
          <a:lstStyle/>
          <a:p>
            <a:r>
              <a:rPr lang="en-US" sz="2800" dirty="0">
                <a:solidFill>
                  <a:schemeClr val="accent6">
                    <a:lumMod val="75000"/>
                  </a:schemeClr>
                </a:solidFill>
              </a:rPr>
              <a:t>How and why do we see pressure to move to different sized gametes?</a:t>
            </a:r>
          </a:p>
        </p:txBody>
      </p:sp>
    </p:spTree>
    <p:extLst>
      <p:ext uri="{BB962C8B-B14F-4D97-AF65-F5344CB8AC3E}">
        <p14:creationId xmlns:p14="http://schemas.microsoft.com/office/powerpoint/2010/main" val="5348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1752600" y="228600"/>
            <a:ext cx="8686800" cy="838200"/>
          </a:xfrm>
        </p:spPr>
        <p:txBody>
          <a:bodyPr>
            <a:normAutofit/>
          </a:bodyPr>
          <a:lstStyle/>
          <a:p>
            <a:r>
              <a:rPr lang="en-US" sz="4000" b="1" dirty="0">
                <a:solidFill>
                  <a:srgbClr val="FF0000"/>
                </a:solidFill>
              </a:rPr>
              <a:t>Indirect Benefits: </a:t>
            </a:r>
            <a:r>
              <a:rPr lang="en-US" sz="4000" b="1" dirty="0">
                <a:solidFill>
                  <a:srgbClr val="2063D0"/>
                </a:solidFill>
              </a:rPr>
              <a:t>Good Genes</a:t>
            </a:r>
          </a:p>
        </p:txBody>
      </p:sp>
      <p:sp>
        <p:nvSpPr>
          <p:cNvPr id="6" name="Content Placeholder 3"/>
          <p:cNvSpPr>
            <a:spLocks noGrp="1"/>
          </p:cNvSpPr>
          <p:nvPr>
            <p:ph idx="1"/>
          </p:nvPr>
        </p:nvSpPr>
        <p:spPr>
          <a:xfrm>
            <a:off x="609600" y="1219200"/>
            <a:ext cx="5867400" cy="5334000"/>
          </a:xfrm>
        </p:spPr>
        <p:txBody>
          <a:bodyPr>
            <a:normAutofit/>
          </a:bodyPr>
          <a:lstStyle/>
          <a:p>
            <a:r>
              <a:rPr lang="en-US" dirty="0"/>
              <a:t>Optimal outbreeding</a:t>
            </a:r>
          </a:p>
          <a:p>
            <a:endParaRPr lang="en-US" dirty="0"/>
          </a:p>
          <a:p>
            <a:r>
              <a:rPr lang="en-US" sz="2800" dirty="0"/>
              <a:t>Major </a:t>
            </a:r>
            <a:r>
              <a:rPr lang="en-US" sz="2800" dirty="0" err="1"/>
              <a:t>Histocompatability</a:t>
            </a:r>
            <a:r>
              <a:rPr lang="en-US" sz="2800" dirty="0"/>
              <a:t> Complex (mammal immune sys)</a:t>
            </a:r>
          </a:p>
          <a:p>
            <a:pPr lvl="1"/>
            <a:r>
              <a:rPr lang="en-US" sz="2400" dirty="0"/>
              <a:t>Mice</a:t>
            </a:r>
          </a:p>
          <a:p>
            <a:pPr lvl="1"/>
            <a:r>
              <a:rPr lang="en-US" sz="2000" dirty="0"/>
              <a:t>Humans</a:t>
            </a:r>
          </a:p>
        </p:txBody>
      </p:sp>
      <p:pic>
        <p:nvPicPr>
          <p:cNvPr id="3074" name="Picture 2" descr="http://flatrock.org.nz/static/frontpage/assets/men/sniffing_out_fac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5595" y="2297430"/>
            <a:ext cx="4166409" cy="43573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162800" y="1368216"/>
            <a:ext cx="4572000" cy="830997"/>
          </a:xfrm>
          <a:prstGeom prst="rect">
            <a:avLst/>
          </a:prstGeom>
        </p:spPr>
        <p:txBody>
          <a:bodyPr>
            <a:spAutoFit/>
          </a:bodyPr>
          <a:lstStyle/>
          <a:p>
            <a:pPr algn="ctr"/>
            <a:r>
              <a:rPr lang="en-US" sz="2400" dirty="0"/>
              <a:t>“Sweaty T-shirt" experiment</a:t>
            </a:r>
          </a:p>
          <a:p>
            <a:pPr algn="ctr"/>
            <a:r>
              <a:rPr lang="en-US" sz="2400" dirty="0"/>
              <a:t>Claus </a:t>
            </a:r>
            <a:r>
              <a:rPr lang="en-US" sz="2400" dirty="0" err="1"/>
              <a:t>Wedekind</a:t>
            </a:r>
            <a:endParaRPr lang="en-US" sz="2400" dirty="0"/>
          </a:p>
        </p:txBody>
      </p:sp>
      <p:sp>
        <p:nvSpPr>
          <p:cNvPr id="3" name="TextBox 2">
            <a:extLst>
              <a:ext uri="{FF2B5EF4-FFF2-40B4-BE49-F238E27FC236}">
                <a16:creationId xmlns:a16="http://schemas.microsoft.com/office/drawing/2014/main" id="{2A384BB7-88AC-4B30-987B-F2847CB4F01F}"/>
              </a:ext>
            </a:extLst>
          </p:cNvPr>
          <p:cNvSpPr txBox="1"/>
          <p:nvPr/>
        </p:nvSpPr>
        <p:spPr>
          <a:xfrm>
            <a:off x="2383110" y="4800600"/>
            <a:ext cx="2320380" cy="1200329"/>
          </a:xfrm>
          <a:prstGeom prst="rect">
            <a:avLst/>
          </a:prstGeom>
          <a:noFill/>
        </p:spPr>
        <p:txBody>
          <a:bodyPr wrap="none" rtlCol="0">
            <a:spAutoFit/>
          </a:bodyPr>
          <a:lstStyle/>
          <a:p>
            <a:pPr algn="ctr"/>
            <a:r>
              <a:rPr lang="en-US" sz="7200" dirty="0">
                <a:solidFill>
                  <a:schemeClr val="accent6">
                    <a:lumMod val="75000"/>
                  </a:schemeClr>
                </a:solidFill>
              </a:rPr>
              <a:t>Why?</a:t>
            </a:r>
          </a:p>
        </p:txBody>
      </p:sp>
    </p:spTree>
    <p:extLst>
      <p:ext uri="{BB962C8B-B14F-4D97-AF65-F5344CB8AC3E}">
        <p14:creationId xmlns:p14="http://schemas.microsoft.com/office/powerpoint/2010/main" val="417794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828800" y="304800"/>
            <a:ext cx="8534400" cy="2817844"/>
          </a:xfrm>
        </p:spPr>
        <p:txBody>
          <a:bodyPr>
            <a:noAutofit/>
          </a:bodyPr>
          <a:lstStyle/>
          <a:p>
            <a:pPr marL="0" indent="0" algn="ctr">
              <a:buNone/>
            </a:pPr>
            <a:r>
              <a:rPr lang="en-US" b="1" dirty="0">
                <a:solidFill>
                  <a:srgbClr val="00B050"/>
                </a:solidFill>
              </a:rPr>
              <a:t>The sex whose parental investment is greater than the opposite sex will be the limiting resource for that sex</a:t>
            </a:r>
          </a:p>
          <a:p>
            <a:pPr marL="0" indent="0" algn="ctr">
              <a:buNone/>
            </a:pPr>
            <a:endParaRPr lang="en-US" b="1" dirty="0">
              <a:solidFill>
                <a:srgbClr val="00B050"/>
              </a:solidFill>
            </a:endParaRPr>
          </a:p>
          <a:p>
            <a:pPr marL="0" indent="0" algn="ctr">
              <a:buNone/>
            </a:pPr>
            <a:r>
              <a:rPr lang="en-US" b="1" dirty="0">
                <a:solidFill>
                  <a:schemeClr val="accent6">
                    <a:lumMod val="75000"/>
                  </a:schemeClr>
                </a:solidFill>
              </a:rPr>
              <a:t>How do we test this?</a:t>
            </a:r>
          </a:p>
        </p:txBody>
      </p:sp>
      <p:pic>
        <p:nvPicPr>
          <p:cNvPr id="7" name="Picture 2" descr="dimorph1_FRR053109">
            <a:extLst>
              <a:ext uri="{FF2B5EF4-FFF2-40B4-BE49-F238E27FC236}">
                <a16:creationId xmlns:a16="http://schemas.microsoft.com/office/drawing/2014/main" id="{236C220F-CEBE-4518-BDCF-AF8E1C4FD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4523" y="3036139"/>
            <a:ext cx="4786079" cy="36565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australianmuseum.net.au/Uploads/Images/6581/Mating%20Seahorses_big.jpg">
            <a:extLst>
              <a:ext uri="{FF2B5EF4-FFF2-40B4-BE49-F238E27FC236}">
                <a16:creationId xmlns:a16="http://schemas.microsoft.com/office/drawing/2014/main" id="{754D9998-4861-4BC9-96CE-DB1BC1EC1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135344"/>
            <a:ext cx="3795479" cy="355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85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7772400" cy="685800"/>
          </a:xfrm>
        </p:spPr>
        <p:txBody>
          <a:bodyPr>
            <a:normAutofit/>
          </a:bodyPr>
          <a:lstStyle/>
          <a:p>
            <a:pPr algn="ctr"/>
            <a:r>
              <a:rPr lang="en-US" sz="3600" b="1" dirty="0"/>
              <a:t>Test of Parental Investment Theory</a:t>
            </a:r>
          </a:p>
        </p:txBody>
      </p:sp>
      <p:sp>
        <p:nvSpPr>
          <p:cNvPr id="5" name="Rectangle 4"/>
          <p:cNvSpPr/>
          <p:nvPr/>
        </p:nvSpPr>
        <p:spPr>
          <a:xfrm>
            <a:off x="1524000" y="4419600"/>
            <a:ext cx="2951205" cy="646331"/>
          </a:xfrm>
          <a:prstGeom prst="rect">
            <a:avLst/>
          </a:prstGeom>
        </p:spPr>
        <p:txBody>
          <a:bodyPr wrap="square">
            <a:spAutoFit/>
          </a:bodyPr>
          <a:lstStyle/>
          <a:p>
            <a:r>
              <a:rPr lang="en-US" dirty="0">
                <a:hlinkClick r:id="rId2"/>
              </a:rPr>
              <a:t>https://www.youtube.com/watch?v=XwLPAKDJNqU</a:t>
            </a:r>
            <a:r>
              <a:rPr lang="en-US" dirty="0"/>
              <a:t> </a:t>
            </a:r>
          </a:p>
        </p:txBody>
      </p:sp>
      <p:sp>
        <p:nvSpPr>
          <p:cNvPr id="7" name="Rectangle 6"/>
          <p:cNvSpPr/>
          <p:nvPr/>
        </p:nvSpPr>
        <p:spPr>
          <a:xfrm>
            <a:off x="1732005" y="5562601"/>
            <a:ext cx="2057400" cy="1200329"/>
          </a:xfrm>
          <a:prstGeom prst="rect">
            <a:avLst/>
          </a:prstGeom>
        </p:spPr>
        <p:txBody>
          <a:bodyPr wrap="square">
            <a:spAutoFit/>
          </a:bodyPr>
          <a:lstStyle/>
          <a:p>
            <a:r>
              <a:rPr lang="en-US" dirty="0">
                <a:hlinkClick r:id="rId3"/>
              </a:rPr>
              <a:t>Birth:</a:t>
            </a:r>
          </a:p>
          <a:p>
            <a:r>
              <a:rPr lang="en-US" dirty="0">
                <a:hlinkClick r:id="rId3"/>
              </a:rPr>
              <a:t>http://www.youtube.com/watch?v=uKrkXXaRMUI</a:t>
            </a:r>
            <a:r>
              <a:rPr lang="en-US" dirty="0"/>
              <a:t> </a:t>
            </a:r>
          </a:p>
        </p:txBody>
      </p:sp>
      <p:pic>
        <p:nvPicPr>
          <p:cNvPr id="4098" name="Picture 2" descr="http://i1-news.softpedia-static.com/images/news2/Top-10-Weird-Fish-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87058" y="838200"/>
            <a:ext cx="4746942" cy="33656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australianmuseum.net.au/Uploads/Images/6581/Mating%20Seahorses_bi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7850" y="2172473"/>
            <a:ext cx="5010150" cy="469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832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4495800" cy="685800"/>
          </a:xfrm>
        </p:spPr>
        <p:txBody>
          <a:bodyPr>
            <a:normAutofit fontScale="90000"/>
          </a:bodyPr>
          <a:lstStyle/>
          <a:p>
            <a:pPr algn="ctr"/>
            <a:r>
              <a:rPr lang="en-US" sz="3600" b="1" dirty="0"/>
              <a:t>Test of Parental Investment Theory</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810" y="2057401"/>
            <a:ext cx="4743640" cy="3965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16331" y="6550224"/>
            <a:ext cx="3387338" cy="307777"/>
          </a:xfrm>
          <a:prstGeom prst="rect">
            <a:avLst/>
          </a:prstGeom>
          <a:noFill/>
        </p:spPr>
        <p:txBody>
          <a:bodyPr wrap="none" rtlCol="0">
            <a:spAutoFit/>
          </a:bodyPr>
          <a:lstStyle/>
          <a:p>
            <a:r>
              <a:rPr lang="en-US" sz="1400" dirty="0" err="1"/>
              <a:t>Mattle</a:t>
            </a:r>
            <a:r>
              <a:rPr lang="en-US" sz="1400" dirty="0"/>
              <a:t> and Wilson. 2009. </a:t>
            </a:r>
            <a:r>
              <a:rPr lang="en-US" sz="1400" dirty="0" err="1"/>
              <a:t>Beh</a:t>
            </a:r>
            <a:r>
              <a:rPr lang="en-US" sz="1400" dirty="0"/>
              <a:t> </a:t>
            </a:r>
            <a:r>
              <a:rPr lang="en-US" sz="1400" dirty="0" err="1"/>
              <a:t>Ecol</a:t>
            </a:r>
            <a:r>
              <a:rPr lang="en-US" sz="1400" dirty="0"/>
              <a:t> </a:t>
            </a:r>
            <a:r>
              <a:rPr lang="en-US" sz="1400" dirty="0" err="1"/>
              <a:t>Sociobiol</a:t>
            </a:r>
            <a:endParaRPr lang="en-US" sz="1400" dirty="0"/>
          </a:p>
        </p:txBody>
      </p:sp>
      <p:pic>
        <p:nvPicPr>
          <p:cNvPr id="5125" name="Picture 5" descr="http://farm4.static.flickr.com/3070/3601426325_51e665ab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182130"/>
            <a:ext cx="3352800" cy="5271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488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81000"/>
            <a:ext cx="7772400" cy="685800"/>
          </a:xfrm>
        </p:spPr>
        <p:txBody>
          <a:bodyPr>
            <a:normAutofit/>
          </a:bodyPr>
          <a:lstStyle/>
          <a:p>
            <a:pPr algn="ctr"/>
            <a:r>
              <a:rPr lang="en-US" sz="3600" b="1" dirty="0"/>
              <a:t>Test of Parental Investment Theory</a:t>
            </a:r>
          </a:p>
        </p:txBody>
      </p:sp>
      <p:pic>
        <p:nvPicPr>
          <p:cNvPr id="5" name="Picture 2" descr="dimorph1_FRR053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1" y="1295400"/>
            <a:ext cx="7177759" cy="5483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212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81000"/>
            <a:ext cx="7772400" cy="685800"/>
          </a:xfrm>
        </p:spPr>
        <p:txBody>
          <a:bodyPr>
            <a:normAutofit/>
          </a:bodyPr>
          <a:lstStyle/>
          <a:p>
            <a:pPr algn="ctr"/>
            <a:r>
              <a:rPr lang="en-US" sz="3600" b="1" dirty="0"/>
              <a:t>Test of Parental Investment Theory</a:t>
            </a:r>
          </a:p>
        </p:txBody>
      </p:sp>
      <p:pic>
        <p:nvPicPr>
          <p:cNvPr id="6146" name="Picture 2" descr="http://entnemdept.ufl.edu/walker/buzz/269pfsj.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469"/>
          <a:stretch/>
        </p:blipFill>
        <p:spPr bwMode="auto">
          <a:xfrm>
            <a:off x="3814119" y="1304852"/>
            <a:ext cx="6858000" cy="556138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neveryetmelted.com/wp-images/MormonCricke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143001"/>
            <a:ext cx="3571875"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69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birdhouses101.com/jpg/WesternBluebird-1.jpg"/>
          <p:cNvPicPr>
            <a:picLocks noChangeAspect="1" noChangeArrowheads="1"/>
          </p:cNvPicPr>
          <p:nvPr/>
        </p:nvPicPr>
        <p:blipFill rotWithShape="1">
          <a:blip r:embed="rId2">
            <a:extLst>
              <a:ext uri="{28A0092B-C50C-407E-A947-70E740481C1C}">
                <a14:useLocalDpi xmlns:a14="http://schemas.microsoft.com/office/drawing/2010/main" val="0"/>
              </a:ext>
            </a:extLst>
          </a:blip>
          <a:srcRect l="2336" t="3770" r="11523" b="3200"/>
          <a:stretch/>
        </p:blipFill>
        <p:spPr bwMode="auto">
          <a:xfrm>
            <a:off x="315952" y="152401"/>
            <a:ext cx="2936789" cy="192837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4.bp.blogspot.com/_OYjskRx08bY/Rg1UHjju_vI/AAAAAAAAA9o/STHJ2FvyvsE/s400/female+bluebi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730" y="2209800"/>
            <a:ext cx="398907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birdhouses101.com/jpg/WesternBluebird-1.jpg"/>
          <p:cNvPicPr>
            <a:picLocks noChangeAspect="1" noChangeArrowheads="1"/>
          </p:cNvPicPr>
          <p:nvPr/>
        </p:nvPicPr>
        <p:blipFill rotWithShape="1">
          <a:blip r:embed="rId2">
            <a:extLst>
              <a:ext uri="{28A0092B-C50C-407E-A947-70E740481C1C}">
                <a14:useLocalDpi xmlns:a14="http://schemas.microsoft.com/office/drawing/2010/main" val="0"/>
              </a:ext>
            </a:extLst>
          </a:blip>
          <a:srcRect l="2336" t="3770" r="11523" b="3200"/>
          <a:stretch/>
        </p:blipFill>
        <p:spPr bwMode="auto">
          <a:xfrm>
            <a:off x="315951" y="2438400"/>
            <a:ext cx="2936789" cy="19283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birdhouses101.com/jpg/WesternBluebird-1.jpg"/>
          <p:cNvPicPr>
            <a:picLocks noChangeAspect="1" noChangeArrowheads="1"/>
          </p:cNvPicPr>
          <p:nvPr/>
        </p:nvPicPr>
        <p:blipFill rotWithShape="1">
          <a:blip r:embed="rId2">
            <a:extLst>
              <a:ext uri="{28A0092B-C50C-407E-A947-70E740481C1C}">
                <a14:useLocalDpi xmlns:a14="http://schemas.microsoft.com/office/drawing/2010/main" val="0"/>
              </a:ext>
            </a:extLst>
          </a:blip>
          <a:srcRect l="2336" t="3770" r="11523" b="3200"/>
          <a:stretch/>
        </p:blipFill>
        <p:spPr bwMode="auto">
          <a:xfrm>
            <a:off x="3328941" y="152401"/>
            <a:ext cx="2936789" cy="19283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birdhouses101.com/jpg/WesternBluebird-1.jpg"/>
          <p:cNvPicPr>
            <a:picLocks noChangeAspect="1" noChangeArrowheads="1"/>
          </p:cNvPicPr>
          <p:nvPr/>
        </p:nvPicPr>
        <p:blipFill rotWithShape="1">
          <a:blip r:embed="rId2">
            <a:extLst>
              <a:ext uri="{28A0092B-C50C-407E-A947-70E740481C1C}">
                <a14:useLocalDpi xmlns:a14="http://schemas.microsoft.com/office/drawing/2010/main" val="0"/>
              </a:ext>
            </a:extLst>
          </a:blip>
          <a:srcRect l="2336" t="3770" r="11523" b="3200"/>
          <a:stretch/>
        </p:blipFill>
        <p:spPr bwMode="auto">
          <a:xfrm>
            <a:off x="6379101" y="152401"/>
            <a:ext cx="2936789" cy="19283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birdhouses101.com/jpg/WesternBluebird-1.jpg"/>
          <p:cNvPicPr>
            <a:picLocks noChangeAspect="1" noChangeArrowheads="1"/>
          </p:cNvPicPr>
          <p:nvPr/>
        </p:nvPicPr>
        <p:blipFill rotWithShape="1">
          <a:blip r:embed="rId2">
            <a:extLst>
              <a:ext uri="{28A0092B-C50C-407E-A947-70E740481C1C}">
                <a14:useLocalDpi xmlns:a14="http://schemas.microsoft.com/office/drawing/2010/main" val="0"/>
              </a:ext>
            </a:extLst>
          </a:blip>
          <a:srcRect l="2336" t="3770" r="11523" b="3200"/>
          <a:stretch/>
        </p:blipFill>
        <p:spPr bwMode="auto">
          <a:xfrm>
            <a:off x="304800" y="4724400"/>
            <a:ext cx="2936789" cy="19283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birdhouses101.com/jpg/WesternBluebird-1.jpg"/>
          <p:cNvPicPr>
            <a:picLocks noChangeAspect="1" noChangeArrowheads="1"/>
          </p:cNvPicPr>
          <p:nvPr/>
        </p:nvPicPr>
        <p:blipFill rotWithShape="1">
          <a:blip r:embed="rId2">
            <a:extLst>
              <a:ext uri="{28A0092B-C50C-407E-A947-70E740481C1C}">
                <a14:useLocalDpi xmlns:a14="http://schemas.microsoft.com/office/drawing/2010/main" val="0"/>
              </a:ext>
            </a:extLst>
          </a:blip>
          <a:srcRect l="2336" t="3770" r="11523" b="3200"/>
          <a:stretch/>
        </p:blipFill>
        <p:spPr bwMode="auto">
          <a:xfrm>
            <a:off x="3442312" y="2209800"/>
            <a:ext cx="2936789" cy="1928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88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8194"/>
                                        </p:tgtEl>
                                        <p:attrNameLst>
                                          <p:attrName>style.visibility</p:attrName>
                                        </p:attrNameLst>
                                      </p:cBhvr>
                                      <p:to>
                                        <p:strVal val="visible"/>
                                      </p:to>
                                    </p:set>
                                    <p:animEffect transition="in" filter="fade">
                                      <p:cBhvr>
                                        <p:cTn id="16" dur="500"/>
                                        <p:tgtEl>
                                          <p:spTgt spid="8194"/>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Heterozygote advantage</a:t>
            </a:r>
          </a:p>
        </p:txBody>
      </p:sp>
      <p:sp>
        <p:nvSpPr>
          <p:cNvPr id="3" name="Content Placeholder 2"/>
          <p:cNvSpPr>
            <a:spLocks noGrp="1"/>
          </p:cNvSpPr>
          <p:nvPr>
            <p:ph idx="1"/>
          </p:nvPr>
        </p:nvSpPr>
        <p:spPr/>
        <p:txBody>
          <a:bodyPr>
            <a:normAutofit/>
          </a:bodyPr>
          <a:lstStyle/>
          <a:p>
            <a:pPr lvl="0"/>
            <a:r>
              <a:rPr lang="en-US" sz="2400" dirty="0"/>
              <a:t>Heterozygote has higher fitness than either of the homozygote conditions</a:t>
            </a:r>
          </a:p>
          <a:p>
            <a:endParaRPr lang="en-US" sz="2400" dirty="0"/>
          </a:p>
        </p:txBody>
      </p:sp>
      <p:sp>
        <p:nvSpPr>
          <p:cNvPr id="4" name="TextBox 3"/>
          <p:cNvSpPr txBox="1"/>
          <p:nvPr/>
        </p:nvSpPr>
        <p:spPr>
          <a:xfrm>
            <a:off x="2040244" y="6443246"/>
            <a:ext cx="8018157" cy="338554"/>
          </a:xfrm>
          <a:prstGeom prst="rect">
            <a:avLst/>
          </a:prstGeom>
          <a:noFill/>
        </p:spPr>
        <p:txBody>
          <a:bodyPr wrap="none" rtlCol="0">
            <a:spAutoFit/>
          </a:bodyPr>
          <a:lstStyle/>
          <a:p>
            <a:r>
              <a:rPr lang="en-US" sz="1600" dirty="0"/>
              <a:t>Kruger et al. 2001. Maladaptive mate choice maintained by heterozygote advantage. Evolution</a:t>
            </a:r>
          </a:p>
        </p:txBody>
      </p:sp>
      <p:pic>
        <p:nvPicPr>
          <p:cNvPr id="9218" name="Picture 2" descr="http://4.bp.blogspot.com/_uYdLH-IM33w/S8JOQ-VcLsI/AAAAAAAAIX4/EAAGmtS4nyI/s1600/Blog+Common+Buzzard+pale+morph+juv+Bridges+10+4+10+IMG_1738+1_filtered.jpg"/>
          <p:cNvPicPr>
            <a:picLocks noChangeAspect="1" noChangeArrowheads="1"/>
          </p:cNvPicPr>
          <p:nvPr/>
        </p:nvPicPr>
        <p:blipFill rotWithShape="1">
          <a:blip r:embed="rId2">
            <a:extLst>
              <a:ext uri="{28A0092B-C50C-407E-A947-70E740481C1C}">
                <a14:useLocalDpi xmlns:a14="http://schemas.microsoft.com/office/drawing/2010/main" val="0"/>
              </a:ext>
            </a:extLst>
          </a:blip>
          <a:srcRect b="6959"/>
          <a:stretch/>
        </p:blipFill>
        <p:spPr bwMode="auto">
          <a:xfrm>
            <a:off x="2971801" y="2590800"/>
            <a:ext cx="3272196" cy="351343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1.bp.blogspot.com/-BXW74q5W1hA/T8YcmZ5EwjI/AAAAAAAABNs/x1XhCpm0hxo/s1600/Common+Buzzard+D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979" b="75038" l="29125" r="69375">
                        <a14:foregroundMark x1="30312" y1="29047" x2="30312" y2="29047"/>
                        <a14:foregroundMark x1="68000" y1="66717" x2="68000" y2="66717"/>
                      </a14:backgroundRemoval>
                    </a14:imgEffect>
                  </a14:imgLayer>
                </a14:imgProps>
              </a:ext>
              <a:ext uri="{28A0092B-C50C-407E-A947-70E740481C1C}">
                <a14:useLocalDpi xmlns:a14="http://schemas.microsoft.com/office/drawing/2010/main" val="0"/>
              </a:ext>
            </a:extLst>
          </a:blip>
          <a:srcRect l="27615" t="17666" r="28653" b="18410"/>
          <a:stretch/>
        </p:blipFill>
        <p:spPr bwMode="auto">
          <a:xfrm>
            <a:off x="6322540" y="2590801"/>
            <a:ext cx="2669060" cy="3776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7910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6800"/>
            <a:ext cx="11430000" cy="5105400"/>
          </a:xfrm>
        </p:spPr>
        <p:txBody>
          <a:bodyPr>
            <a:normAutofit/>
          </a:bodyPr>
          <a:lstStyle/>
          <a:p>
            <a:pPr lvl="0"/>
            <a:r>
              <a:rPr lang="en-US" sz="2400" dirty="0">
                <a:solidFill>
                  <a:schemeClr val="accent6">
                    <a:lumMod val="75000"/>
                  </a:schemeClr>
                </a:solidFill>
              </a:rPr>
              <a:t>What is the difference in payoff between these two?</a:t>
            </a:r>
          </a:p>
          <a:p>
            <a:pPr lvl="0"/>
            <a:r>
              <a:rPr lang="en-US" sz="2400" dirty="0">
                <a:solidFill>
                  <a:schemeClr val="accent6">
                    <a:lumMod val="75000"/>
                  </a:schemeClr>
                </a:solidFill>
              </a:rPr>
              <a:t>What are the costs of each strategy?</a:t>
            </a:r>
          </a:p>
          <a:p>
            <a:pPr lvl="0"/>
            <a:r>
              <a:rPr lang="en-US" sz="2400" dirty="0">
                <a:solidFill>
                  <a:schemeClr val="accent6">
                    <a:lumMod val="75000"/>
                  </a:schemeClr>
                </a:solidFill>
              </a:rPr>
              <a:t>What might the payoff be relative to being territorial whole life?</a:t>
            </a:r>
          </a:p>
        </p:txBody>
      </p:sp>
      <p:pic>
        <p:nvPicPr>
          <p:cNvPr id="7" name="Picture 2" descr="http://www.birdhouses101.com/jpg/WesternBluebird-1.jpg"/>
          <p:cNvPicPr>
            <a:picLocks noChangeAspect="1" noChangeArrowheads="1"/>
          </p:cNvPicPr>
          <p:nvPr/>
        </p:nvPicPr>
        <p:blipFill rotWithShape="1">
          <a:blip r:embed="rId2">
            <a:extLst>
              <a:ext uri="{28A0092B-C50C-407E-A947-70E740481C1C}">
                <a14:useLocalDpi xmlns:a14="http://schemas.microsoft.com/office/drawing/2010/main" val="0"/>
              </a:ext>
            </a:extLst>
          </a:blip>
          <a:srcRect l="2336" t="3770" r="11523" b="3200"/>
          <a:stretch/>
        </p:blipFill>
        <p:spPr bwMode="auto">
          <a:xfrm>
            <a:off x="5410200" y="2371430"/>
            <a:ext cx="6477000" cy="42529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4.bp.blogspot.com/_OYjskRx08bY/Rg1UHjju_vI/AAAAAAAAA9o/STHJ2FvyvsE/s400/female+bluebird.jpg"/>
          <p:cNvPicPr>
            <a:picLocks noChangeAspect="1" noChangeArrowheads="1"/>
          </p:cNvPicPr>
          <p:nvPr/>
        </p:nvPicPr>
        <p:blipFill rotWithShape="1">
          <a:blip r:embed="rId3">
            <a:extLst>
              <a:ext uri="{28A0092B-C50C-407E-A947-70E740481C1C}">
                <a14:useLocalDpi xmlns:a14="http://schemas.microsoft.com/office/drawing/2010/main" val="0"/>
              </a:ext>
            </a:extLst>
          </a:blip>
          <a:srcRect t="8744" b="10176"/>
          <a:stretch/>
        </p:blipFill>
        <p:spPr bwMode="auto">
          <a:xfrm>
            <a:off x="609600" y="2371430"/>
            <a:ext cx="4572000" cy="42487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7381F6-FB84-5942-F87D-8ECE522A84B9}"/>
              </a:ext>
            </a:extLst>
          </p:cNvPr>
          <p:cNvSpPr txBox="1"/>
          <p:nvPr/>
        </p:nvSpPr>
        <p:spPr>
          <a:xfrm>
            <a:off x="1600200" y="233600"/>
            <a:ext cx="7999498" cy="646331"/>
          </a:xfrm>
          <a:prstGeom prst="rect">
            <a:avLst/>
          </a:prstGeom>
          <a:noFill/>
        </p:spPr>
        <p:txBody>
          <a:bodyPr wrap="none" rtlCol="0">
            <a:spAutoFit/>
          </a:bodyPr>
          <a:lstStyle/>
          <a:p>
            <a:r>
              <a:rPr lang="en-US" sz="3600" dirty="0"/>
              <a:t>How could an alternative strategy evolve?</a:t>
            </a:r>
          </a:p>
        </p:txBody>
      </p:sp>
    </p:spTree>
    <p:extLst>
      <p:ext uri="{BB962C8B-B14F-4D97-AF65-F5344CB8AC3E}">
        <p14:creationId xmlns:p14="http://schemas.microsoft.com/office/powerpoint/2010/main" val="423597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976" y="76200"/>
            <a:ext cx="8531225" cy="1143000"/>
          </a:xfrm>
        </p:spPr>
        <p:txBody>
          <a:bodyPr>
            <a:normAutofit/>
          </a:bodyPr>
          <a:lstStyle/>
          <a:p>
            <a:r>
              <a:rPr lang="en-US" dirty="0"/>
              <a:t>Example</a:t>
            </a:r>
          </a:p>
        </p:txBody>
      </p:sp>
      <p:sp>
        <p:nvSpPr>
          <p:cNvPr id="3" name="Content Placeholder 2"/>
          <p:cNvSpPr>
            <a:spLocks noGrp="1"/>
          </p:cNvSpPr>
          <p:nvPr>
            <p:ph idx="1"/>
          </p:nvPr>
        </p:nvSpPr>
        <p:spPr>
          <a:xfrm>
            <a:off x="1905000" y="1295400"/>
            <a:ext cx="8229600" cy="1066800"/>
          </a:xfrm>
        </p:spPr>
        <p:txBody>
          <a:bodyPr>
            <a:normAutofit/>
          </a:bodyPr>
          <a:lstStyle/>
          <a:p>
            <a:pPr lvl="0"/>
            <a:r>
              <a:rPr lang="en-US" sz="2400" dirty="0"/>
              <a:t>Bluegill sunfish</a:t>
            </a:r>
          </a:p>
          <a:p>
            <a:pPr lvl="0"/>
            <a:r>
              <a:rPr lang="en-US" sz="2400" dirty="0"/>
              <a:t>“Parental” males or “</a:t>
            </a:r>
            <a:r>
              <a:rPr lang="en-US" sz="2400" dirty="0" err="1"/>
              <a:t>cuckolder</a:t>
            </a:r>
            <a:r>
              <a:rPr lang="en-US" sz="2400" dirty="0"/>
              <a:t>” males</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09826"/>
            <a:ext cx="5676900"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5" descr="data:image/jpeg;base64,/9j/4AAQSkZJRgABAQAAAQABAAD/2wCEAAkGBhQSERUUExQWFRQWGBkaGBgYGBgXGBgXGBgXGB4XGhcXGyYeGBwjGRcXIC8gJCcpLCwsFx8xNTAqNSYrLCkBCQoKDgwOGg8PGiwkHCQsLCwsLCwsLCwsLCwsLCwsLCksLCwsLCwsLCwsLCwsLCwsLCwsLCwpLCwsKSwsLCwsLP/AABEIAMQBAQMBIgACEQEDEQH/xAAcAAACAgMBAQAAAAAAAAAAAAAEBQIDAAEGBwj/xABGEAABAgMFBAcFBQUHBAMAAAABAhEAAyEEEjFBUQUiYXEGEzKBkaGxI0LB0fAHFFJichYzQ4LhFRdTk8LS8VSSorJjo7P/xAAZAQADAQEBAAAAAAAAAAAAAAABAgMEAAX/xAAqEQACAgICAQMDBAMBAAAAAAAAAQIRAyESMQQUQVETMjMiUnHwQmGB8f/aAAwDAQACEQMRAD8AzpjNVLkpmIUUqEyWkEFj/FV31SmnyjoNrWhdnssiYiYmfMWAVIKW93IpIIZ2qK1NMIQ9NZpTZpQYEKnudXQlKgOVVQ36QzFyZEmbMkyrkwoJSlawsJUQWvANUOKP5QuHHGWNWh8v3P8AkLslsWbCu0LKETUlQEohXuijkl3UMCA1RQwz2WtM6RLnNdCw5BOFCCH0pjC/aIlrsZtEmSlUuodU+ebyUFV4XVCjEHMV8Yf9G1SplilAp3VJ7OIYlW7WpDUiXkYoUmtEmDWaXLmJvS1Baah0lw7DPkfOLDYQ5fB6croHzgzYkuWlMwJCgOtXS62mA00gq0mXR0KVXIAtTHhT1jHLHFPs4STdnAJJzY+nyECJtlnM3qhMTfvFLVYqAqgKa6TwBeHqZcurS1pICmJ4gqOeqj38oTypkqbOQ8qbLRLmEoT1KkhUw061RCboHfxMKsa+Ql52eHwoyvE3fg8SOzxWn1n6Q2mJSQwf6aBk2XUv4cMW5HxhOK+Rkk+2IbVtCRLVcmTAlWdFEJvKYFRAIQ7BrxEMV2LhnXk9YW9JJJWhUpKJr0cJl3kWjeG4paagJY4kekdOlmFAPnpDOCS7FYrNgHr5kH4RVaJaEJWtZCUJDknADE+cOgeAhVtizzFqATLlrQHKkqUUuthcNEm8BUtq2kBRTe2AqkSkTJYWg3kqSSk1Dg1FDFpsA0+sYzYKViySgpAlqSlO7WgSQWUKEFhUZcYM6tf4k/8Abz48R4QeMfkpGKfboVW5UqSAqYq6kuHLl1GrUB0PhE7GhE5N9BvJch2UMg4qAYI2spV1BIUSlYU8tF5Qqz3XyfEAngYt2Jb5qkL6wFusUJZWkpWqXS6VA1BxxAPCG4wrsRlCdnUqKkesam2QJqaCpJOAASc8hSHH3k8PCFXSdc1VmmCUAVsGDAksQSAMywNICUG+wA9jEuaL0tQWA1UnPjzEWjZ9M8/Ilo1sG2TFKnO6kOi5MXKEpa93eBF1LhJoC3CrQ2688I5qN9nCafZUoDqISnMksAMcThWISZaJj3FpU2N1QUz6saQ4mzXYFmcYgNgYWdHZqlCZOUm71qzdSU3SJad1LjUsT3x3GFdnGCw+vpSImws3cIcfeDw8ID2xOJkzN29uq3UteO6aDi8coxb7AAosoV2SCK1BBrpSMFjNeZ8oG6L255ig0onq5ZeUkhCcRdU/8R/LIR0nX8BBcIp9nCP7maRhsZg/bC3krYJBY1JIDMXcioDU74WbAtAWZyUy0oQm4UhEwKSCUlxeFNCQNYZY1V2Ez7pnz8jEF2KuArwh0mXgSkjgF0HkHhFb5yUTJqSFkHqipV6txSiFM3ZA4ZQViT/yOsl/Z50Hh/SMgv8Asuy6f/ar/dGQfpL9wORxnSGdIM6VLtF+VLT7QTmUpJO6nqwEpLKxLqyFBWGA2vstSUpVabyU9kLCyEhqgBUthXSL9t2ZMwJQoOI5mf0TRlSE+tKlTPS9NGTts6FFr2cUGWm1AIVVSL9xBU2JQUhJqAMIfyOlFhlISj7zJASzALvMGw3Xzjz5HRVEXSuiqIR5G/u2B+LH5O3nfaFYhhaE4H3Zhy/RrEP2/sePXpr+SZ+Efl1jkv2Ul0pFo6MyxlCv5B6WHyzpZv2g2Nj7alR2Jmn6dXjX94tjP8ZtNyZw/LzjnVdHZZFREZfR+UxF2jQLO9LD5Z0n94ViOE9PvNuTMyG9zhG/7wLG5AtCT/LMyI/Lo8c3+zspPu6Rlg6PyipRuQUrA/GhV2zpv26sf+OjPJevFOhjZ6dWP/qZf/lkeWkI5mwJTDdHhAw2BJC+yBQ+ZEGgenj8sfzvtEsaS3XgmuCJhxVT3dIqP2lWMHtr/wApeR5aQknbDlBY3QKp9YImbGlV3RTUQKD6aHyxh/ebYyKKmEVH7pWvHhAq/thsALFU1wa+yOR56Quk7Jl3aBOfrHkvSRF21zwMBNWB3KMVwRU5NP2JZcMYK0e2D7Y9nZrm/wCUrM89Iz++HZ/+Kv8AyV68tI8BUaxBJr3xr9PAz0fRMn7T7Cobs1WY/dTMX5ZAxYftIsbt1inH/wAUz5aPHk3QCxiZOIIcC9/pj0BGw5YmK3Rl6RiyJRk0jVDBGUbdjj+8myEkBa3r/CX3ZRo/aPZAe2upJ/dL05awqlbFlhSt0fRic7Y6Lw3RnCMf00PljJf2iWQCq1tT+EvLu1EbT9ollNb6/wDKX8oXWjZSLh3RiPWJ2bZiGIuiOO9PCr2Ej7SrH/iL4+ymctI2PtFshp1iv8qZr+mER2YgKULox+MF2XZqH7IyygvQ3pYV2xuftCsv+Ir/AC5n+2NJ+0Gx19rp/Dm/7IGOzZeF0eEQmbHlgHdHhBon6eH+ws/aFY854/7Juv6Ikjp5Yvdnob9Mwf6IQztiy7p3RnlzjLDsOX1YN0Vc4RyWgvxor3Y/T06sf/UI8F/7YgemliJrPlOzZu2lU4cIQytgSiVm6KACKT0flFfZGB+vKOoHp4/I/wD2i2d+Kz/9qf8AbGQg/ZuV+GMg7B9BfJ0ttG+OUDTA8FW/tDl8YoWmJnoR6IpRE0JjUvui2UmOFZZLSNI3E0pjCIaT0KUGXjFKQx7vhBrY/WkCkYfp+UBDIstqRusGcB8anWuER2bLLE6n4QRaEO3J/AQqtO0biU1xUVlvwIqR43RGlY7ZKUkoharY8y4CN0AqPEhwPCvfCxU7rJippN2XKNHoDRio8i1IEsCldStZIKpqzQu5diMDh7rc4W7TXW47gFsSxXm5NWTUk84usKStmd5fZDSzW5U+aJhF2UkukHMJ94jMnTIDnFy7aJgMxaxLlJIKUktfIKXKjo3u8XhXNtCUpQhLnU7ovEUxBoK+rQBNClzAhRGF7glLdsgZsKCG+kkL9Rsb2failkYIluSTgSKlyfdBpxr3R5z0nsXtZ041E2avqwMwSTeNNGpxEdjNmvVYUEJAATxAzyfXTDB4VWmYZkwdYXKRgBSWnDIN1hy/pToYlF2hcmTkjjrRYFICSqhU7Jzo1TpiIH+7qCglje0FT5R3W0BfAUpIDA9WkMLqTipwHu7orio4MIVokoQCcEk5dpfqw4f8xd0iA0+zH9+f5vQR6Wntq5CPKdl2kyV3kjq3JYAlyTqfh5R2Nh2+t3UXVQMwAHM4vwjz8mGTm2jdjmlFHRJG8YvtCcDCOX0nkhagos2YqPEQ8WQQkjAt51iE4uL2XTTojaBuHu9RG7MmsSnJ3DyjVmRCV0H2F1r3Zh0MWSRU90a2pLZT8InIPHFh4kCKNDLoLCsIhNmu4jFJbxiaJdTCJO6BrsBtBp4ecFIlXUgcPh84Dm1LcR5QxnloovtEn2kD2RG4TqT5UisSt4nn9ecF2RPsx9ZxAIxjhfkFfhGQR1XCMg0hS22dvkP6xSsRbP8A3hjc+zkGsRptGpaSKAIKkJikgAwTJ8I6gMn9ekRVjEyr68ISbf6TSrL2jemEUQMeZ/COMVcW6SJ2l2OJqwkEkgAByTQDmTHLbS6bSJfZeYWbdwrxPweOYt21J1sU8w3UDBKcBxCT2zUVPlFH9igmhdgVOQRQHHQEV8Y14/G1+ozS8j9ofb/tFtM0NLSmUke8AVEMxqTQENplHOfep0xZJnHBiSrAOHHLAw1t8gApDMSUOwcKEy+EnwZRhPLQCUkh33CTmQSASMnU0WaozuUn2SRb5oUAJigQwDKOL0A+sonIlTVsErN1eppRneuFfKNizkvizMVUG+jEvxwGGMErCgE3WoQoB/fV20H9IyjkdTZT1s1Jqosnj3A+kQO1lglSqrJLvQHiQ1SINFqAXvAXSHv5mWaAjmacIEtFkerVSN5i++P4fHcq/CDXwDizadsDFblSswBTGlca5xqTbEBOpJ7Na8zSpzPdrAa7Ma4H5nAfCBygjF+fqfhC2AezUKmMBUqqpi9dOCQKAcDGrJZCVKWoslILkN4JPx4wos9pKXCTRQY0eh84LG1qMoXg7s9Cc6AYQ6a9xRhLWHKjQUAbGuQ0HhqeEVWgk05t7oBq545/QipdpvndIJ1PZQ2LDBqHxiuzWbrCwN2Wmq1n1OvIQZbGi6CbIDNUqjJDuRgBq5jrNgbfEtQkzVEpcCWs/wDq+JHGOZSozLsuWLspNa0fPrJhwHAPDXduhEpN9RoSzqNPBCcWz4aznjUlstGbTPQlS3SeXwiFmFc/poXdELQpdnUhZdUslOpusCHOdDDWzprj5RgcaNcXaKNpShR73cP6RVKsd4dohiccaGmOEMrYhxRRB5QLKepvOOUWUU1s5Nli5G8ziqcOL1NeesUDEjhBUxV0klVGok88XzgAKqYScaYy2iizpdfIGC55xGH/ABA9mDFRdo2q2JOCgcfSJu6A/uL7OCJaRwHoY1KNDFqRuJ5fCKZaceccxSd3hGRC9yjIYUPkWV1KpnifhEdpoZWDOIZDVn7/AIQBtKpwIpF5RShQ8W2xYMYKkmkCZwFtvbyLNLc1WeynXidBGKKt0isnSBel/Sn7sLksjrV4flB96uekcTs+wqUvrJpvFTKcl941qo8MsogiQu0rVMWSXNScCdOAY5aQ0+4zALqVploLuVAlsGAbiXj18ONRVnmZcnJ0HWdGG8wyNM6CvdGT7ehN035YSyiQ7koNEsBi54+Mc+NorAUi8pZDpvBIYEMLzZ/iEFIJO+AgJSTeF0JUJSEv2cwF1BGoijn8CKNkbRIUSpN8iaCUJJoFVTNWtPIbo5QPNSlS76Qbs7eST7szsJTTDAmCxs2ayQHdMlS5U1VHC1lwO4/TwVMsiUkkkXJqUzEqZggoYD9OL10hasuo6oCsiErUuUqnWskl6JMrevF/xH1iNosl1N+7ddK15kpnuE3W0KS7GGNpsCVTBfFVFCZpeiCEXiu8aMXGMbtUtZlhRlhLzJipmqKMhX5QphwMMo6Z1UjnVrCkywoMAwcA/uxUg6kKeGMuWEG6SHYrJbd60hk9xDDm8WWOwG5vAMJa3J9yYrs8gp8MKwPOsd1KGqXMxReoCQl5ZbMKL98Ik0rE3Vg1nDEkppVxxOXdiOUDrsKqOC2A0OtRR8If3XCVTFAhQE1eD9WBunm4ZhrE7JZC4B3WLkDB1Oq9deoa7piIHAEkcpMs6hvgM95QOIxbwHxgZMkvQ0wB+vCOyt2y1IKkmWCF3Ruk0UWIYahQNBrAc6zBMoEJBos1ooKJABcUGBHNI1juFHKNnLgkEaGvdi8NrFa0XkiYCEON0Fk8z5wXbNlBQUQwbq0vhUgE0wIq9MiRlC622ZqlmKiEqBbdQNMQcn/LA6A4jqfMD1ARLHupNSWdy+Z1IyoNZTdsruhMtNxGbUB5qNVHv7oS2G8tQQCHODkDucmkd7sfoSzLnF1NhjhxMdLIkgwi2w/oBYZiUrWssiYzA4lqXq4BvGOps6aneHOnxiyxqa6xy0iQB6w0H0BGarVmuOtEpsrdLEAccPJoAlrfMGjOMIZqlghiAfmM4RbUtUuQCVFKQcsySWoAHPcIpFATQRaS6Tp9f1jndt9JZcrcSQpedd1P6jr+UVhJtvpfMneykJUkGj4rPJqJHifSE6bHdAwFKrJHeJb+a6nSHWPk7Jzz8dIZHaS5hqqpyzHdgPp3gqw2tlOp8WrXuhLIWSLqEk1xz9PXHSHNlst1QKlgkYMSTyilLoiptuztkncH6R6CKZeKucWIogfp+UVyzjzjy2bl0aaMjd2NQtnUNZFoBBBvRTbcMTEbKuh3j5xVtK0BKVFS2SA5JyjW3cQ1TFG09oJkJKlHkMydBHne0LUq0z3Ubt4tgTdHL6xhxti1C1THD3EDDFROQAGsDLlKSCvqxdBZZd1JGFa6kDCHwYUtvszZst6RpBSl09Yu8GYi6KVxKXYedI1OsV8pBCihjeJWHJOblPAVxakONlbOl3ElHEkFVWcUplUeMPJdllpUDcT4DQt6Rs4mWzn9hWYyyUSpStSpZQLuVFmh7vCGG09lISpExYS5FxSEmpQrtEDWHUwqUCwPCiKilN589RGrPYihLKFTk4PdusPAR3FN0dz47ORtHSHqihMhO8kLShTOq6rs3moGwpkI5yZt+am+i0ylJTNCaspBSAXdIV2nq8erm3SxeSgi9Ka9olwSwbNh5wh6aJkzJSRNUQFKF0JNXpvANXFq66mLOGjlkdg4sHXCSkoKfvIKiRpLa6QcKpanGNmUZ4A6sj72VdYzsnqHAY6lsOMdOjZZlWBMlO+q4mXKci8FMXYgbpAD/wAsR2hYQUTQk3euMtMpiKmWDfKQGYirn8uJjktMty1/f7/4cnZLOZhCFJYWlSiT+HqHZhxu1gROx+tyZU55oL0AlHfTxCkv5R1AsyFqUSspStQCCKEXHK64pdQD4Rk+w4iUtSZhYoCksQAQFpSltGfUVhFWkdyXRzNpsKTLSQHCwFJDN7ENeFNK04QRLQnqwXLrzfGUCbisOyGbXB4Pm2FagRLKSJe5LqGMlTXruoFRF8rYTghTXUgS01d5Rq579GpE13oTkhRtC0E3V74LTJpSSCx7IDZFt70gaTZCDV1I3eDMlz4k+MdNarClZSsoF68BqL0sBnppllFU2wpJe6Q94nlR/ODNbsVvYoTY926ADcF4B2dZLg3jXJQPBR0gWfslBBJL0upce+shneor6Q8FkIWQcWGIzqanvfvME2zZVAA1Rxoq6A59eYjqtDxZ54vYQM0pQoXcjkGYF3xHEcIYSEWyzpHU2gkMHSC6auKJU4LNlDq29HylIZL6kNglwEt/NeP6YpRss0SVFOpLgkZng5wjNJU6aAu9GrP09t0qkyVLUE5sUnB8UljQ6QdK+1GYVt9zUVHJKzlpuQZZdkkuSKYm6aAChSxyfxeJStkCWXTiHAcuQcbr5Uo+Mco/BXk0Lrd9o1rVSXIEoH31OsgF8iycs4X2hZmkqEy8pgCVlRerk8qig07oHt0t1FQGDqDkkgEnd7ngOzSS7u1WepDEEPxygqcY6Jy5SNp2sJe7L3lKzIYBn8Q1asPCJWS2JvOp1TCRUEK86hID5OeMK/u7TElSkjPfDpFdA7w1EpJqZt8FnCEGUkitHCSYqpkuIZZJpIu3QGPvKFeDAuTxhlYbCVrAKSHIfeYMTi2OUR2YgBmSpA4qmDzAAh/YpRvu7g3Wzzc/CEy5OMWy+OFuhpPLA8Pr4RTIwi+0JoY1LAKQWyjyrNtaK7/CNRd1YjI6gG7LN5RyHTTaxVMMlmSli/4nHp8o6SXMZ4RLsX3tTqmSwopKQzg3g5CVDLOvCNuBcifky4o5CbJIlky3fPVq1BFWYl4ETtSb1NxKSghypQwIHHmwjpBZFywoqGAD6B/nAi1Ny9I0Rk46MKlei/Z7oShTEKCACcQTm75wfJt8wBKjeKbyQQwJAoMWwdTwpNqmLLY4j61h9slylQcUBOFMQ4rw9Yn9R8hmqWx1Y9opXRJNAMcMHD/WUGWkEyyokACuT0qagwJZrMgMUgXmINMnNOVYpty1XDdLAF1KfSrf8RdZajdEkrArFsicSSSE9aSQkveUwoSfd3RhwhhZehvtJU60KCurJaW2CyzEvizA4CGtilXZaSC6w17g5wD4bv1WCUqSFFDXyxmA1oWoONIeGRyVspxSB7YtKVJZalGUu6/4l2h0swoCLz8BAhuyghN5TWNQkgt+8XMAF5uF4wTaxdJ9n/D61VCby0tdI0bSBbZaZSFqvhJvyk2hYx9uAlmbABsOUU5LdjVo3JWEIN6ZcMg+0YUUF9kMKggnDNg8MDaN5yu8UJYgit5Q7sm8I587WQQm9LChMl35owvTE3bpABwBGEakz1zLhUoJ6wbxCRe3XKSSaA/1hOSXQrQ7/sxCANxN2WFAtkFVbvgWbZkoCd0J6sOqrC4rCmAypC9KhMCarXeJvG8SCUnP3fARC0XyAUpDzF9WcxdS7cjm8K2jqLp1t4DcQbzZzCdzmSICm2rspYhRCEqAxClqF8F8C3pEpFlBCSf4iy9Gumz1GGLs0VlThy4KgZhrgZ+4z8NdID2rGSJG37wXXffHQFKBXKm9BaLc8wEkMctGUUseNHhd1IdINQClJoG9mLhIGhJTzbhE/uCr2rJ4doBv/wBK8TAbaQ6SHEuagguUsouOVT6PGzdzLu3Fr1X7gIWiys4FAHbhgAe4kjvMXzpZAI7QqQwBwoBSrDDuifJv2BxSYQtaQFXWdicOLAcNYGtl5JIvlypCcMCcTXMNEbIpJLKBT2UuQSKmhxygu1WZ1BTE1Uzn3kpbAl6+kTfIblFdnLzzxTVSzh+Gg7jARs+6t1EAIYccynuJh/O2OVkUADJD8BV/GkKrdIVLd61qA5FanKlR5RGpXY3OHsc+glBcJQpvx4V7/AQ2slvtC0mklQ/DjhoAaQntdRkK4cX9IGQkAmn80tvG7GrG9GeXZ3VktE2hmVGgUFN3EP5w1s1qealOAYNkQajAxyOy5t4JInO2KVFVPBiIdy3KkkvROt4O+rQ04qcdlIScWdTNz7ohJG7ErzofgIrk9kR5DVM3+xa8ZEI3BFAkwPbtloUpx7NTveS2OpGYeL5Ri2ePSKYp8XY+bGpqinZ4VvptN1V8gBQDJUGYJ4HhxhPtXouUG8gkpfPFOfhSGKyoAhgpKqKScCPnxgmwz1y9yY82SU7q/eR+VWfefGPQUozR408c8TOQs9mZQvAhiHodYf2CzhK2xCgXelFYDyhtaNnCYyh2GxHGJSLEEGvj8YEcNMV5ORZIsYCXJprnyhdaLVfIuMEIIJvUvEHAPpjBW1NsIT7JJFQz4XQTVT6thEUJSUhgADqMqtQ1D1g5Jxb4R9jRixuP6pL+Cmx7fSgzLz9XUPdzPHA5B4sHSdkp6tDNTrFOndyFQ6jyEJNvEpF1Jr30ZoVWGYskXnUnCr4Fnpge+JfWS1ZpeJtcjqjbFrAKpiim85NQkivcRzOcJrWVO+PtOQuejQ2l2QFBSCBeDAAMzPmz+cVzbIgEklDXbhLFwqjVJwhZ5b6I1TF1ns6zeDOb4KQ/uOHL6QxNmUQsipUB1TVwZyAKCvpE5CAi66gerSJagCcVMx4iL5JEoJLP1JCSQDUzGqHxximK/cVortUreVd95AShiWVMAU4alaYxCbM7SZeJQEoIo81JVeAP4mziycsSiQqqpCkqN0XQszXDDRnxzpAK5nV3gxV1M0K/UZz04Nei9BRdOXWYUGh6soIozHfUkZGpfhFK1K3i2BXd5AOgAc6jWMlSUsEJUX9pJBIzUHKy2Qi3deUoE4yjhUgJKEjxrwECm0d0SQKC9Unnjc6w4fmHwgqYoMKHFscSEiYPiORgWUpkhsBdwx3JhCwNQSRzixMw04M9aG4o3vIt3RRREbNm274AolknH8bqbmCGHnGIkko3SQTdcDJze8i47yIwSkuL4zUg1wvOUqI4DKAdpbaCHCNytKpBNKuovTGkBpICbYy3UkKXMA3711q1BApjQxu07VUU7iWA1p/zTlHLyre9WY6glXmYOkbaDFK3qMxry4xnmslaLQjC97GEmyKWd5RrpSMtnRm+HSsufxVHzguyKwhlJNI855JX2bpY410eXbU6OzpJKlpNx+0moHy74UoDHTiDHtaRQxze3ehSJm/KZC8x7quYGB4iNGPN8mWeD3icdYVC8CQC+Y3SOJaHUmcAtBKwpNcaHuahPNjAAsqkKuFIRMHukM/EHPuodIIsiRfrTmKjjTHn5R6C2tGZWuzrrDaAqUbvZBLcoLSKeMKNkzkm+ECjCrMHeHCxR48nLqbPQj9qNxuNXhwjIUAtkn1gpZ9IFkYwVMgRNUuyoJiq0z1SwF4owVjTQlssjBMsOIJlSgQxAIwI1hoya6ZHJFSVMW/tEEiiC/AhvGFu0ttzF0ohONC5PM/CKdu7BVKN+U5RmnNPLUQsk2i9GfL5PkL9LZXB4uD7ktjWUgKDkgcWfi7Z4w7k2xQATeF1wEukPgQx76g/mhBIXpj5YekESpocZmlThiT4wuDLxjR2bFyZO22FcxTgOC9cADB9k6NKSTQKJ0OAJ4tGrLPCqE1YEAYUJao+sYe2GaKB8MOP/JMbfHhGT2QyScY0Bp2YtNwGUTi5FQCMPFoqXY+sbcAEwkkYMpHdiSIbzFhqqUAxBAdt+neQc+MBzlGoMyhSlAbKbVzwcNWPQWKJhsBRZxMa8g+13lAnsql4Dyi0soNcA61N8ivbl3WA4UziyYkkqKV1U13gpPaEQmh3IU7kKTwSki8PEYQ8VQAObeWElaQOslXljWam7dHrSAjfuEkAqMpBL+9OSWcgZpbCGk5nKg6qiaO+jVwMDGQLwAehmJwzWL171ioLKFKPWMEj96AkjRSReVXElzyisLISLqQWS6RiXSu6nyfnBCmVvsoC4G4BCm86RuTZAVKcmhVR2a+kCnJsOMGhWyibYyhgMGXzZwt+9UWpUQVOQHK66XkhiwrVfkIptNrlyqqUxd945swYZ4VcRz1r26FOwUEsQ7jTyHCElNdI7sbWzbCZYIc3iBeG8xIGJYYmOaXPC1OpRPACZTvxipVqS37sGuLP6nGD7LY5qwyJawDmoIR6gmJNpbkxlFvovsEyUzjeVVheW3AOtQbwiNoWrrLymBwABvd2OEHWXYc1G6pYAUcAkHzI+EOLHsOWlSS14jM1/oInPysaVLZaOGXbM2aTcD8IbyDCtAamkGypmEeVJ3I9BrQcqNFUalqcRu7B7Jgm0tmy5yWWl9DmORjnLRsZYmC4QedH58Y6uZC+77ZPCKwyTh0K4Rl2U7PsK5aV32c1YYCGczCI2kUPd6xuZl9aQkpOTthSpG7gjI1djIItC2TBk2BJKTBM0fCFSo0y7LJKKQVKEDShSCpUEmyNqluPp+7ujndp9GUqVelm4ceB7so6abhFSk+cFpNUxYtp2jg1y5kk76TzGB58OETk24HP6+so6m1SKnv9YWWzYEtVWun8tMicqRF+MnuLNH1v3IEkW6o0xxA7q5R0Mm1ClTUlnGOB8KRyo2MoFkLxBNRoYmmzz0km8COBKY14Kx6Zlyrm9HXotbtXWh5/CMXebImpJ1UGYtyjjpG0RVBXMSrOqW+EZNmKytMwdz+gMenHasxyVaOxDOKMxCho6nf1MaE5AalASn+U4nxjhVWknG1rPDeHwjJMlMxRBmzFFtSx8YLpdiqLfR2c/a8oBjMlggEYjWgpoIVTOlEhK2vi8SGAqTl3PrCobClj3X5x51bOkM5ykKCBpLADHR2dxzicZqT0wyg4LaPSbR04AQVCTMKEu5uhKWOGJfKEdo+0hRAIZILhykqNABRzoRHBW+3GasrUzlnbB2Dlno5c9+UbX+6QfzzB/wCMn5w9kjsLBbjaZwTQkntFlZXqPTh4x2Q2SoIe+aaJQmncI4b7PS9oS+RPduKj1dcn2R/T8I83NmlGdJm3Fji4ptAP9mpCCcTQuanEawyCRppGkS3Q3D4RuUpx3CM/JtWy1UV2tFRziyVjGrXlE5SmMTHfQFaUss8axOQYltBNUngfWKZS2jmUW4jCQlj4wSpUAonUeLFWoQUyTRuaqBpEt13uB9YkZsZZNeLQ8QPSLLSqh7onNMD2lXrBEw/CAc+iN+NwL1sZBs7iRkDCLJhr3iIScolMNTzhmVfZanKC5SoESYIRlConItnmIfB4yefrvjB84cVFMzPn8oqdwzYHXhF6k0OdflAyUmtPpoZMcGSnfoPd+UYtIwbIxOyn2mHu/KMtzXgGqx7qiITb5XYa3Qo2lshMxJcMoZjERy+09jTpBq5TkoP9COwUoh3fECGNoAKCCHcZ/KKYvLeNf6BlwqR5jK2gcCX4KENtgWsKmgEAmo4w6m9FZU1BLXS5FMvnCE7Dm2WamYHmIBct2gBj5Z4R6HOOeD4mTi8cqZ2FolMDTKPE56Ja+tmXwjeJQgglSgpRLOKBhHuE+clcq+CbpQSKNl6x4EhQo+FHbFoh4n+SYfK6iTmy07t1RO66nDMcSBWunExJdEIcpzLAbwdi6tXDNwiq0FJUShwkksCXID0BLAEtmIvn2a6iWTdF4GgLqZ6KUMnenCsbTGdb9n8optDFnCsq+4c49aP7s/p+EeT/AGeqK5xWS5v+ZQo+gj1qzh0Dl8I8jyPys9LF+NGWZW6OXzgeQugHBvAxOw9kfWcUyzvqFcT84neilbZbbDSMQqNW3sn6yiNkLtyhQ+xK39lJ4wCA4g61B5fKvhCgToL6Hx9B6MMYtUotjAKFUiZmmF2FpGLmnOGFnRdQPGFY3lgQ2nYRVEp+yBrQrs8384LWYXzlb4GkHLVT60gAfsAU1jIqjcLa+CwXJVURizvHnEbOaxtfaMWbFfZcDBCThAkESjSAickWzDTCNy188Irmq3YlKJx5wbFo2M6HlAiiym3nLwWmbQ8/gIDnTGWHPlygWPEGkzGWMXuZ+sTtKqvwiqRMdYwa7hnzPj5xdNxqde7CIzl+qh/cDWd3vEMpw3H4QpmLPc4yhlaLwSKUaEW4jy7RuxndVXP4CBUyr0xi+DgjFwcYs2dNcL5/CMkq9oMMD8I5SadxdMVpbTK7YyJSwSwuqIIFMDiBrwjwOTOKCkggkVYpcA4MQoMaese/7Vmsg4dlXoY+eiY9PxMjmm5dmHyY8VFLrZtqtBiJb3TMUwvJSfxBISmraBLMc4ok2lQDAtV3auF0gKxZiaYUifWUvEuTeTUPQBNX1rG0xncdACnryEdgzHFXYXDR2Ds7OwdnYR6rZDujlHkf2ck9Z/N/oj1iwqdA5CPIz/lZ6WP8aK9nkXe8/CKv4qucS2eaqGijFV/2yufyiL6LrthdsG6eUD2I0TBFqU6DygWwLoIUC6CxpxhNPkXFEZPSG96pgfacp0PoYePwdF0wSWcYjNXSKUzIgqY8Ci1B2zpDqvZZQbaDURXZkXUgcIkpT1h2ZW7dg60vNH1nBizAsjtiLpy6eMcFgHjGRO+IyCUsJkiIK7RjIyKSWwF6YIkxkZEvYVkpuETQqncY1GQr9wFa5hrzhaZxKzzEZGQybspFaI2JW8rl8T8ovKq+MbjIz5PuC/uKSi8k/DxgxMwqlB60jIyGj9oX2D7PTuq5/CNSh7TujIyGrYH7g+2x7Jf6Ff8AqY8CjIyN/hf5f8MnmdR/6bBiQNBzPoIyMjeYDuPs3LzR+r/RHqmyzuDlG4yPGz/lZ6eP8S/vyUWA78z9R+MUzD7c8x6CMjIiWXb/AIC1KdPcYX2JZ3uYjcZDMEemMAcIjaKpUIyMjo9iCFBi6xIdYfKMjIZGifTGqqRFdE0jIyORlfsU2QuomJ21TIPKMjII/uKesMZGRkWoJ//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7" name="Picture 7" descr="http://upload.wikimedia.org/wikipedia/commons/thumb/c/c8/Bluegill_sc.jpg/788px-Bluegill_s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524000" y="4448176"/>
            <a:ext cx="3166398" cy="2409825"/>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http://images.sciencedaily.com/2006/09/0609181655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4778" y="2895601"/>
            <a:ext cx="3073223" cy="39644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19700" y="5827932"/>
            <a:ext cx="2324100" cy="646331"/>
          </a:xfrm>
          <a:prstGeom prst="rect">
            <a:avLst/>
          </a:prstGeom>
          <a:noFill/>
        </p:spPr>
        <p:txBody>
          <a:bodyPr wrap="square" rtlCol="0">
            <a:spAutoFit/>
          </a:bodyPr>
          <a:lstStyle/>
          <a:p>
            <a:r>
              <a:rPr lang="en-US" dirty="0">
                <a:latin typeface="Arial" pitchFamily="34" charset="0"/>
                <a:cs typeface="Arial" pitchFamily="34" charset="0"/>
              </a:rPr>
              <a:t>Gross and </a:t>
            </a:r>
            <a:r>
              <a:rPr lang="en-US" dirty="0" err="1">
                <a:latin typeface="Arial" pitchFamily="34" charset="0"/>
                <a:cs typeface="Arial" pitchFamily="34" charset="0"/>
              </a:rPr>
              <a:t>Charnov</a:t>
            </a:r>
            <a:r>
              <a:rPr lang="en-US" dirty="0">
                <a:latin typeface="Arial" pitchFamily="34" charset="0"/>
                <a:cs typeface="Arial" pitchFamily="34" charset="0"/>
              </a:rPr>
              <a:t>. 1980. PNAS</a:t>
            </a:r>
          </a:p>
        </p:txBody>
      </p:sp>
      <p:sp>
        <p:nvSpPr>
          <p:cNvPr id="5" name="Rectangle 4">
            <a:extLst>
              <a:ext uri="{FF2B5EF4-FFF2-40B4-BE49-F238E27FC236}">
                <a16:creationId xmlns:a16="http://schemas.microsoft.com/office/drawing/2014/main" id="{79A5AFE7-B7A0-4635-9742-C28FA9F014C1}"/>
              </a:ext>
            </a:extLst>
          </p:cNvPr>
          <p:cNvSpPr/>
          <p:nvPr/>
        </p:nvSpPr>
        <p:spPr>
          <a:xfrm>
            <a:off x="2438400" y="3276600"/>
            <a:ext cx="37338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90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43468"/>
            <a:ext cx="7772400" cy="838200"/>
          </a:xfrm>
        </p:spPr>
        <p:txBody>
          <a:bodyPr>
            <a:normAutofit/>
          </a:bodyPr>
          <a:lstStyle/>
          <a:p>
            <a:r>
              <a:rPr lang="en-US" sz="3600" b="1" dirty="0"/>
              <a:t>Two Strategies</a:t>
            </a:r>
          </a:p>
        </p:txBody>
      </p:sp>
      <p:sp>
        <p:nvSpPr>
          <p:cNvPr id="4" name="Content Placeholder 3"/>
          <p:cNvSpPr>
            <a:spLocks noGrp="1"/>
          </p:cNvSpPr>
          <p:nvPr>
            <p:ph idx="1"/>
          </p:nvPr>
        </p:nvSpPr>
        <p:spPr>
          <a:xfrm>
            <a:off x="381000" y="1295400"/>
            <a:ext cx="9220200" cy="876300"/>
          </a:xfrm>
        </p:spPr>
        <p:txBody>
          <a:bodyPr>
            <a:normAutofit lnSpcReduction="10000"/>
          </a:bodyPr>
          <a:lstStyle/>
          <a:p>
            <a:r>
              <a:rPr lang="en-US" sz="2800" dirty="0"/>
              <a:t>If gametes are similar size, two ways (hypotheses) for how organisms can increase reproductive success</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921" y="2385432"/>
            <a:ext cx="5068640" cy="4439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http://buylegalhgh.com/files/2012/11/HGH-helps-the-sprinters.jpg"/>
          <p:cNvPicPr>
            <a:picLocks noChangeAspect="1" noChangeArrowheads="1"/>
          </p:cNvPicPr>
          <p:nvPr/>
        </p:nvPicPr>
        <p:blipFill rotWithShape="1">
          <a:blip r:embed="rId4">
            <a:extLst>
              <a:ext uri="{28A0092B-C50C-407E-A947-70E740481C1C}">
                <a14:useLocalDpi xmlns:a14="http://schemas.microsoft.com/office/drawing/2010/main" val="0"/>
              </a:ext>
            </a:extLst>
          </a:blip>
          <a:srcRect l="14501" r="10611"/>
          <a:stretch/>
        </p:blipFill>
        <p:spPr bwMode="auto">
          <a:xfrm>
            <a:off x="6400800" y="2345754"/>
            <a:ext cx="5068639" cy="4516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852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28600"/>
            <a:ext cx="5181600" cy="1143000"/>
          </a:xfrm>
        </p:spPr>
        <p:txBody>
          <a:bodyPr/>
          <a:lstStyle/>
          <a:p>
            <a:r>
              <a:rPr lang="en-US" dirty="0"/>
              <a:t>Extreme Example</a:t>
            </a:r>
          </a:p>
        </p:txBody>
      </p:sp>
      <p:pic>
        <p:nvPicPr>
          <p:cNvPr id="12290" name="Picture 2" descr="http://www.beverlytang.com/photos/parrotfi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3724" y="1981201"/>
            <a:ext cx="4344276"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all-about-aquariums.com/publishImages/Reef-Fish%7E%7Eelement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772" y="1524000"/>
            <a:ext cx="4691952" cy="31472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14600" y="5867401"/>
            <a:ext cx="2743200" cy="646331"/>
          </a:xfrm>
          <a:prstGeom prst="rect">
            <a:avLst/>
          </a:prstGeom>
        </p:spPr>
        <p:txBody>
          <a:bodyPr wrap="square">
            <a:spAutoFit/>
          </a:bodyPr>
          <a:lstStyle/>
          <a:p>
            <a:r>
              <a:rPr lang="en-US" dirty="0">
                <a:hlinkClick r:id="rId4"/>
              </a:rPr>
              <a:t>https://www.youtube.com/watch?v=xsD_d016gAE</a:t>
            </a:r>
            <a:r>
              <a:rPr lang="en-US" dirty="0"/>
              <a:t> </a:t>
            </a:r>
          </a:p>
        </p:txBody>
      </p:sp>
    </p:spTree>
    <p:extLst>
      <p:ext uri="{BB962C8B-B14F-4D97-AF65-F5344CB8AC3E}">
        <p14:creationId xmlns:p14="http://schemas.microsoft.com/office/powerpoint/2010/main" val="2202843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31976" y="76200"/>
            <a:ext cx="8531225" cy="1143000"/>
          </a:xfrm>
        </p:spPr>
        <p:txBody>
          <a:bodyPr>
            <a:normAutofit/>
          </a:bodyPr>
          <a:lstStyle/>
          <a:p>
            <a:r>
              <a:rPr lang="en-US" dirty="0"/>
              <a:t>Mixed ESS</a:t>
            </a:r>
          </a:p>
        </p:txBody>
      </p:sp>
      <p:sp>
        <p:nvSpPr>
          <p:cNvPr id="3" name="Content Placeholder 2"/>
          <p:cNvSpPr>
            <a:spLocks noGrp="1"/>
          </p:cNvSpPr>
          <p:nvPr>
            <p:ph idx="1"/>
          </p:nvPr>
        </p:nvSpPr>
        <p:spPr>
          <a:xfrm>
            <a:off x="1905000" y="1295400"/>
            <a:ext cx="8229600" cy="1066800"/>
          </a:xfrm>
        </p:spPr>
        <p:txBody>
          <a:bodyPr>
            <a:normAutofit/>
          </a:bodyPr>
          <a:lstStyle/>
          <a:p>
            <a:pPr lvl="0"/>
            <a:r>
              <a:rPr lang="en-US" sz="2400" dirty="0"/>
              <a:t>Equilibrium where individuals playing both strategies have equal fitness</a:t>
            </a:r>
          </a:p>
        </p:txBody>
      </p:sp>
      <p:sp>
        <p:nvSpPr>
          <p:cNvPr id="4" name="AutoShape 5" descr="data:image/jpeg;base64,/9j/4AAQSkZJRgABAQAAAQABAAD/2wCEAAkGBhQSERUUExQWFRQWGBkaGBgYGBgXGBgXGBgXGB4XGhcXGyYeGBwjGRcXIC8gJCcpLCwsFx8xNTAqNSYrLCkBCQoKDgwOGg8PGiwkHCQsLCwsLCwsLCwsLCwsLCwsLCksLCwsLCwsLCwsLCwsLCwsLCwsLCwpLCwsKSwsLCwsLP/AABEIAMQBAQMBIgACEQEDEQH/xAAcAAACAgMBAQAAAAAAAAAAAAAEBQIDAAEGBwj/xABGEAABAgMFBAcFBQUHBAMAAAABAhEAAyEEEjFBUQUiYXEGEzKBkaGxI0LB0fAHFFJichYzQ4LhFRdTk8LS8VSSorJjo7P/xAAZAQADAQEBAAAAAAAAAAAAAAABAgMEAAX/xAAqEQACAgICAQMDBAMBAAAAAAAAAQIRAyESMQQUQVETMjMiUnHwQmGB8f/aAAwDAQACEQMRAD8AzpjNVLkpmIUUqEyWkEFj/FV31SmnyjoNrWhdnssiYiYmfMWAVIKW93IpIIZ2qK1NMIQ9NZpTZpQYEKnudXQlKgOVVQ36QzFyZEmbMkyrkwoJSlawsJUQWvANUOKP5QuHHGWNWh8v3P8AkLslsWbCu0LKETUlQEohXuijkl3UMCA1RQwz2WtM6RLnNdCw5BOFCCH0pjC/aIlrsZtEmSlUuodU+ebyUFV4XVCjEHMV8Yf9G1SplilAp3VJ7OIYlW7WpDUiXkYoUmtEmDWaXLmJvS1Baah0lw7DPkfOLDYQ5fB6croHzgzYkuWlMwJCgOtXS62mA00gq0mXR0KVXIAtTHhT1jHLHFPs4STdnAJJzY+nyECJtlnM3qhMTfvFLVYqAqgKa6TwBeHqZcurS1pICmJ4gqOeqj38oTypkqbOQ8qbLRLmEoT1KkhUw061RCboHfxMKsa+Ql52eHwoyvE3fg8SOzxWn1n6Q2mJSQwf6aBk2XUv4cMW5HxhOK+Rkk+2IbVtCRLVcmTAlWdFEJvKYFRAIQ7BrxEMV2LhnXk9YW9JJJWhUpKJr0cJl3kWjeG4paagJY4kekdOlmFAPnpDOCS7FYrNgHr5kH4RVaJaEJWtZCUJDknADE+cOgeAhVtizzFqATLlrQHKkqUUuthcNEm8BUtq2kBRTe2AqkSkTJYWg3kqSSk1Dg1FDFpsA0+sYzYKViySgpAlqSlO7WgSQWUKEFhUZcYM6tf4k/8Abz48R4QeMfkpGKfboVW5UqSAqYq6kuHLl1GrUB0PhE7GhE5N9BvJch2UMg4qAYI2spV1BIUSlYU8tF5Qqz3XyfEAngYt2Jb5qkL6wFusUJZWkpWqXS6VA1BxxAPCG4wrsRlCdnUqKkesam2QJqaCpJOAASc8hSHH3k8PCFXSdc1VmmCUAVsGDAksQSAMywNICUG+wA9jEuaL0tQWA1UnPjzEWjZ9M8/Ilo1sG2TFKnO6kOi5MXKEpa93eBF1LhJoC3CrQ2688I5qN9nCafZUoDqISnMksAMcThWISZaJj3FpU2N1QUz6saQ4mzXYFmcYgNgYWdHZqlCZOUm71qzdSU3SJad1LjUsT3x3GFdnGCw+vpSImws3cIcfeDw8ID2xOJkzN29uq3UteO6aDi8coxb7AAosoV2SCK1BBrpSMFjNeZ8oG6L255ig0onq5ZeUkhCcRdU/8R/LIR0nX8BBcIp9nCP7maRhsZg/bC3krYJBY1JIDMXcioDU74WbAtAWZyUy0oQm4UhEwKSCUlxeFNCQNYZY1V2Ez7pnz8jEF2KuArwh0mXgSkjgF0HkHhFb5yUTJqSFkHqipV6txSiFM3ZA4ZQViT/yOsl/Z50Hh/SMgv8Asuy6f/ar/dGQfpL9wORxnSGdIM6VLtF+VLT7QTmUpJO6nqwEpLKxLqyFBWGA2vstSUpVabyU9kLCyEhqgBUthXSL9t2ZMwJQoOI5mf0TRlSE+tKlTPS9NGTts6FFr2cUGWm1AIVVSL9xBU2JQUhJqAMIfyOlFhlISj7zJASzALvMGw3Xzjz5HRVEXSuiqIR5G/u2B+LH5O3nfaFYhhaE4H3Zhy/RrEP2/sePXpr+SZ+Efl1jkv2Ul0pFo6MyxlCv5B6WHyzpZv2g2Nj7alR2Jmn6dXjX94tjP8ZtNyZw/LzjnVdHZZFREZfR+UxF2jQLO9LD5Z0n94ViOE9PvNuTMyG9zhG/7wLG5AtCT/LMyI/Lo8c3+zspPu6Rlg6PyipRuQUrA/GhV2zpv26sf+OjPJevFOhjZ6dWP/qZf/lkeWkI5mwJTDdHhAw2BJC+yBQ+ZEGgenj8sfzvtEsaS3XgmuCJhxVT3dIqP2lWMHtr/wApeR5aQknbDlBY3QKp9YImbGlV3RTUQKD6aHyxh/ebYyKKmEVH7pWvHhAq/thsALFU1wa+yOR56Quk7Jl3aBOfrHkvSRF21zwMBNWB3KMVwRU5NP2JZcMYK0e2D7Y9nZrm/wCUrM89Iz++HZ/+Kv8AyV68tI8BUaxBJr3xr9PAz0fRMn7T7Cobs1WY/dTMX5ZAxYftIsbt1inH/wAUz5aPHk3QCxiZOIIcC9/pj0BGw5YmK3Rl6RiyJRk0jVDBGUbdjj+8myEkBa3r/CX3ZRo/aPZAe2upJ/dL05awqlbFlhSt0fRic7Y6Lw3RnCMf00PljJf2iWQCq1tT+EvLu1EbT9ollNb6/wDKX8oXWjZSLh3RiPWJ2bZiGIuiOO9PCr2Ej7SrH/iL4+ymctI2PtFshp1iv8qZr+mER2YgKULox+MF2XZqH7IyygvQ3pYV2xuftCsv+Ir/AC5n+2NJ+0Gx19rp/Dm/7IGOzZeF0eEQmbHlgHdHhBon6eH+ws/aFY854/7Juv6Ikjp5Yvdnob9Mwf6IQztiy7p3RnlzjLDsOX1YN0Vc4RyWgvxor3Y/T06sf/UI8F/7YgemliJrPlOzZu2lU4cIQytgSiVm6KACKT0flFfZGB+vKOoHp4/I/wD2i2d+Kz/9qf8AbGQg/ZuV+GMg7B9BfJ0ttG+OUDTA8FW/tDl8YoWmJnoR6IpRE0JjUvui2UmOFZZLSNI3E0pjCIaT0KUGXjFKQx7vhBrY/WkCkYfp+UBDIstqRusGcB8anWuER2bLLE6n4QRaEO3J/AQqtO0biU1xUVlvwIqR43RGlY7ZKUkoharY8y4CN0AqPEhwPCvfCxU7rJippN2XKNHoDRio8i1IEsCldStZIKpqzQu5diMDh7rc4W7TXW47gFsSxXm5NWTUk84usKStmd5fZDSzW5U+aJhF2UkukHMJ94jMnTIDnFy7aJgMxaxLlJIKUktfIKXKjo3u8XhXNtCUpQhLnU7ovEUxBoK+rQBNClzAhRGF7glLdsgZsKCG+kkL9Rsb2failkYIluSTgSKlyfdBpxr3R5z0nsXtZ041E2avqwMwSTeNNGpxEdjNmvVYUEJAATxAzyfXTDB4VWmYZkwdYXKRgBSWnDIN1hy/pToYlF2hcmTkjjrRYFICSqhU7Jzo1TpiIH+7qCglje0FT5R3W0BfAUpIDA9WkMLqTipwHu7orio4MIVokoQCcEk5dpfqw4f8xd0iA0+zH9+f5vQR6Wntq5CPKdl2kyV3kjq3JYAlyTqfh5R2Nh2+t3UXVQMwAHM4vwjz8mGTm2jdjmlFHRJG8YvtCcDCOX0nkhagos2YqPEQ8WQQkjAt51iE4uL2XTTojaBuHu9RG7MmsSnJ3DyjVmRCV0H2F1r3Zh0MWSRU90a2pLZT8InIPHFh4kCKNDLoLCsIhNmu4jFJbxiaJdTCJO6BrsBtBp4ecFIlXUgcPh84Dm1LcR5QxnloovtEn2kD2RG4TqT5UisSt4nn9ecF2RPsx9ZxAIxjhfkFfhGQR1XCMg0hS22dvkP6xSsRbP8A3hjc+zkGsRptGpaSKAIKkJikgAwTJ8I6gMn9ekRVjEyr68ISbf6TSrL2jemEUQMeZ/COMVcW6SJ2l2OJqwkEkgAByTQDmTHLbS6bSJfZeYWbdwrxPweOYt21J1sU8w3UDBKcBxCT2zUVPlFH9igmhdgVOQRQHHQEV8Y14/G1+ozS8j9ofb/tFtM0NLSmUke8AVEMxqTQENplHOfep0xZJnHBiSrAOHHLAw1t8gApDMSUOwcKEy+EnwZRhPLQCUkh33CTmQSASMnU0WaozuUn2SRb5oUAJigQwDKOL0A+sonIlTVsErN1eppRneuFfKNizkvizMVUG+jEvxwGGMErCgE3WoQoB/fV20H9IyjkdTZT1s1Jqosnj3A+kQO1lglSqrJLvQHiQ1SINFqAXvAXSHv5mWaAjmacIEtFkerVSN5i++P4fHcq/CDXwDizadsDFblSswBTGlca5xqTbEBOpJ7Na8zSpzPdrAa7Ma4H5nAfCBygjF+fqfhC2AezUKmMBUqqpi9dOCQKAcDGrJZCVKWoslILkN4JPx4wos9pKXCTRQY0eh84LG1qMoXg7s9Cc6AYQ6a9xRhLWHKjQUAbGuQ0HhqeEVWgk05t7oBq545/QipdpvndIJ1PZQ2LDBqHxiuzWbrCwN2Wmq1n1OvIQZbGi6CbIDNUqjJDuRgBq5jrNgbfEtQkzVEpcCWs/wDq+JHGOZSozLsuWLspNa0fPrJhwHAPDXduhEpN9RoSzqNPBCcWz4aznjUlstGbTPQlS3SeXwiFmFc/poXdELQpdnUhZdUslOpusCHOdDDWzprj5RgcaNcXaKNpShR73cP6RVKsd4dohiccaGmOEMrYhxRRB5QLKepvOOUWUU1s5Nli5G8ziqcOL1NeesUDEjhBUxV0klVGok88XzgAKqYScaYy2iizpdfIGC55xGH/ABA9mDFRdo2q2JOCgcfSJu6A/uL7OCJaRwHoY1KNDFqRuJ5fCKZaceccxSd3hGRC9yjIYUPkWV1KpnifhEdpoZWDOIZDVn7/AIQBtKpwIpF5RShQ8W2xYMYKkmkCZwFtvbyLNLc1WeynXidBGKKt0isnSBel/Sn7sLksjrV4flB96uekcTs+wqUvrJpvFTKcl941qo8MsogiQu0rVMWSXNScCdOAY5aQ0+4zALqVploLuVAlsGAbiXj18ONRVnmZcnJ0HWdGG8wyNM6CvdGT7ehN035YSyiQ7koNEsBi54+Mc+NorAUi8pZDpvBIYEMLzZ/iEFIJO+AgJSTeF0JUJSEv2cwF1BGoijn8CKNkbRIUSpN8iaCUJJoFVTNWtPIbo5QPNSlS76Qbs7eST7szsJTTDAmCxs2ayQHdMlS5U1VHC1lwO4/TwVMsiUkkkXJqUzEqZggoYD9OL10hasuo6oCsiErUuUqnWskl6JMrevF/xH1iNosl1N+7ddK15kpnuE3W0KS7GGNpsCVTBfFVFCZpeiCEXiu8aMXGMbtUtZlhRlhLzJipmqKMhX5QphwMMo6Z1UjnVrCkywoMAwcA/uxUg6kKeGMuWEG6SHYrJbd60hk9xDDm8WWOwG5vAMJa3J9yYrs8gp8MKwPOsd1KGqXMxReoCQl5ZbMKL98Ik0rE3Vg1nDEkppVxxOXdiOUDrsKqOC2A0OtRR8If3XCVTFAhQE1eD9WBunm4ZhrE7JZC4B3WLkDB1Oq9deoa7piIHAEkcpMs6hvgM95QOIxbwHxgZMkvQ0wB+vCOyt2y1IKkmWCF3Ruk0UWIYahQNBrAc6zBMoEJBos1ooKJABcUGBHNI1juFHKNnLgkEaGvdi8NrFa0XkiYCEON0Fk8z5wXbNlBQUQwbq0vhUgE0wIq9MiRlC622ZqlmKiEqBbdQNMQcn/LA6A4jqfMD1ARLHupNSWdy+Z1IyoNZTdsruhMtNxGbUB5qNVHv7oS2G8tQQCHODkDucmkd7sfoSzLnF1NhjhxMdLIkgwi2w/oBYZiUrWssiYzA4lqXq4BvGOps6aneHOnxiyxqa6xy0iQB6w0H0BGarVmuOtEpsrdLEAccPJoAlrfMGjOMIZqlghiAfmM4RbUtUuQCVFKQcsySWoAHPcIpFATQRaS6Tp9f1jndt9JZcrcSQpedd1P6jr+UVhJtvpfMneykJUkGj4rPJqJHifSE6bHdAwFKrJHeJb+a6nSHWPk7Jzz8dIZHaS5hqqpyzHdgPp3gqw2tlOp8WrXuhLIWSLqEk1xz9PXHSHNlst1QKlgkYMSTyilLoiptuztkncH6R6CKZeKucWIogfp+UVyzjzjy2bl0aaMjd2NQtnUNZFoBBBvRTbcMTEbKuh3j5xVtK0BKVFS2SA5JyjW3cQ1TFG09oJkJKlHkMydBHne0LUq0z3Ubt4tgTdHL6xhxti1C1THD3EDDFROQAGsDLlKSCvqxdBZZd1JGFa6kDCHwYUtvszZst6RpBSl09Yu8GYi6KVxKXYedI1OsV8pBCihjeJWHJOblPAVxakONlbOl3ElHEkFVWcUplUeMPJdllpUDcT4DQt6Rs4mWzn9hWYyyUSpStSpZQLuVFmh7vCGG09lISpExYS5FxSEmpQrtEDWHUwqUCwPCiKilN589RGrPYihLKFTk4PdusPAR3FN0dz47ORtHSHqihMhO8kLShTOq6rs3moGwpkI5yZt+am+i0ylJTNCaspBSAXdIV2nq8erm3SxeSgi9Ka9olwSwbNh5wh6aJkzJSRNUQFKF0JNXpvANXFq66mLOGjlkdg4sHXCSkoKfvIKiRpLa6QcKpanGNmUZ4A6sj72VdYzsnqHAY6lsOMdOjZZlWBMlO+q4mXKci8FMXYgbpAD/wAsR2hYQUTQk3euMtMpiKmWDfKQGYirn8uJjktMty1/f7/4cnZLOZhCFJYWlSiT+HqHZhxu1gROx+tyZU55oL0AlHfTxCkv5R1AsyFqUSspStQCCKEXHK64pdQD4Rk+w4iUtSZhYoCksQAQFpSltGfUVhFWkdyXRzNpsKTLSQHCwFJDN7ENeFNK04QRLQnqwXLrzfGUCbisOyGbXB4Pm2FagRLKSJe5LqGMlTXruoFRF8rYTghTXUgS01d5Rq579GpE13oTkhRtC0E3V74LTJpSSCx7IDZFt70gaTZCDV1I3eDMlz4k+MdNarClZSsoF68BqL0sBnppllFU2wpJe6Q94nlR/ODNbsVvYoTY926ADcF4B2dZLg3jXJQPBR0gWfslBBJL0upce+shneor6Q8FkIWQcWGIzqanvfvME2zZVAA1Rxoq6A59eYjqtDxZ54vYQM0pQoXcjkGYF3xHEcIYSEWyzpHU2gkMHSC6auKJU4LNlDq29HylIZL6kNglwEt/NeP6YpRss0SVFOpLgkZng5wjNJU6aAu9GrP09t0qkyVLUE5sUnB8UljQ6QdK+1GYVt9zUVHJKzlpuQZZdkkuSKYm6aAChSxyfxeJStkCWXTiHAcuQcbr5Uo+Mco/BXk0Lrd9o1rVSXIEoH31OsgF8iycs4X2hZmkqEy8pgCVlRerk8qig07oHt0t1FQGDqDkkgEnd7ngOzSS7u1WepDEEPxygqcY6Jy5SNp2sJe7L3lKzIYBn8Q1asPCJWS2JvOp1TCRUEK86hID5OeMK/u7TElSkjPfDpFdA7w1EpJqZt8FnCEGUkitHCSYqpkuIZZJpIu3QGPvKFeDAuTxhlYbCVrAKSHIfeYMTi2OUR2YgBmSpA4qmDzAAh/YpRvu7g3Wzzc/CEy5OMWy+OFuhpPLA8Pr4RTIwi+0JoY1LAKQWyjyrNtaK7/CNRd1YjI6gG7LN5RyHTTaxVMMlmSli/4nHp8o6SXMZ4RLsX3tTqmSwopKQzg3g5CVDLOvCNuBcifky4o5CbJIlky3fPVq1BFWYl4ETtSb1NxKSghypQwIHHmwjpBZFywoqGAD6B/nAi1Ny9I0Rk46MKlei/Z7oShTEKCACcQTm75wfJt8wBKjeKbyQQwJAoMWwdTwpNqmLLY4j61h9slylQcUBOFMQ4rw9Yn9R8hmqWx1Y9opXRJNAMcMHD/WUGWkEyyokACuT0qagwJZrMgMUgXmINMnNOVYpty1XDdLAF1KfSrf8RdZajdEkrArFsicSSSE9aSQkveUwoSfd3RhwhhZehvtJU60KCurJaW2CyzEvizA4CGtilXZaSC6w17g5wD4bv1WCUqSFFDXyxmA1oWoONIeGRyVspxSB7YtKVJZalGUu6/4l2h0swoCLz8BAhuyghN5TWNQkgt+8XMAF5uF4wTaxdJ9n/D61VCby0tdI0bSBbZaZSFqvhJvyk2hYx9uAlmbABsOUU5LdjVo3JWEIN6ZcMg+0YUUF9kMKggnDNg8MDaN5yu8UJYgit5Q7sm8I587WQQm9LChMl35owvTE3bpABwBGEakz1zLhUoJ6wbxCRe3XKSSaA/1hOSXQrQ7/sxCANxN2WFAtkFVbvgWbZkoCd0J6sOqrC4rCmAypC9KhMCarXeJvG8SCUnP3fARC0XyAUpDzF9WcxdS7cjm8K2jqLp1t4DcQbzZzCdzmSICm2rspYhRCEqAxClqF8F8C3pEpFlBCSf4iy9Gumz1GGLs0VlThy4KgZhrgZ+4z8NdID2rGSJG37wXXffHQFKBXKm9BaLc8wEkMctGUUseNHhd1IdINQClJoG9mLhIGhJTzbhE/uCr2rJ4doBv/wBK8TAbaQ6SHEuagguUsouOVT6PGzdzLu3Fr1X7gIWiys4FAHbhgAe4kjvMXzpZAI7QqQwBwoBSrDDuifJv2BxSYQtaQFXWdicOLAcNYGtl5JIvlypCcMCcTXMNEbIpJLKBT2UuQSKmhxygu1WZ1BTE1Uzn3kpbAl6+kTfIblFdnLzzxTVSzh+Gg7jARs+6t1EAIYccynuJh/O2OVkUADJD8BV/GkKrdIVLd61qA5FanKlR5RGpXY3OHsc+glBcJQpvx4V7/AQ2slvtC0mklQ/DjhoAaQntdRkK4cX9IGQkAmn80tvG7GrG9GeXZ3VktE2hmVGgUFN3EP5w1s1qealOAYNkQajAxyOy5t4JInO2KVFVPBiIdy3KkkvROt4O+rQ04qcdlIScWdTNz7ohJG7ErzofgIrk9kR5DVM3+xa8ZEI3BFAkwPbtloUpx7NTveS2OpGYeL5Ri2ePSKYp8XY+bGpqinZ4VvptN1V8gBQDJUGYJ4HhxhPtXouUG8gkpfPFOfhSGKyoAhgpKqKScCPnxgmwz1y9yY82SU7q/eR+VWfefGPQUozR408c8TOQs9mZQvAhiHodYf2CzhK2xCgXelFYDyhtaNnCYyh2GxHGJSLEEGvj8YEcNMV5ORZIsYCXJprnyhdaLVfIuMEIIJvUvEHAPpjBW1NsIT7JJFQz4XQTVT6thEUJSUhgADqMqtQ1D1g5Jxb4R9jRixuP6pL+Cmx7fSgzLz9XUPdzPHA5B4sHSdkp6tDNTrFOndyFQ6jyEJNvEpF1Jr30ZoVWGYskXnUnCr4Fnpge+JfWS1ZpeJtcjqjbFrAKpiim85NQkivcRzOcJrWVO+PtOQuejQ2l2QFBSCBeDAAMzPmz+cVzbIgEklDXbhLFwqjVJwhZ5b6I1TF1ns6zeDOb4KQ/uOHL6QxNmUQsipUB1TVwZyAKCvpE5CAi66gerSJagCcVMx4iL5JEoJLP1JCSQDUzGqHxximK/cVortUreVd95AShiWVMAU4alaYxCbM7SZeJQEoIo81JVeAP4mziycsSiQqqpCkqN0XQszXDDRnxzpAK5nV3gxV1M0K/UZz04Nei9BRdOXWYUGh6soIozHfUkZGpfhFK1K3i2BXd5AOgAc6jWMlSUsEJUX9pJBIzUHKy2Qi3deUoE4yjhUgJKEjxrwECm0d0SQKC9Unnjc6w4fmHwgqYoMKHFscSEiYPiORgWUpkhsBdwx3JhCwNQSRzixMw04M9aG4o3vIt3RRREbNm274AolknH8bqbmCGHnGIkko3SQTdcDJze8i47yIwSkuL4zUg1wvOUqI4DKAdpbaCHCNytKpBNKuovTGkBpICbYy3UkKXMA3711q1BApjQxu07VUU7iWA1p/zTlHLyre9WY6glXmYOkbaDFK3qMxry4xnmslaLQjC97GEmyKWd5RrpSMtnRm+HSsufxVHzguyKwhlJNI855JX2bpY410eXbU6OzpJKlpNx+0moHy74UoDHTiDHtaRQxze3ehSJm/KZC8x7quYGB4iNGPN8mWeD3icdYVC8CQC+Y3SOJaHUmcAtBKwpNcaHuahPNjAAsqkKuFIRMHukM/EHPuodIIsiRfrTmKjjTHn5R6C2tGZWuzrrDaAqUbvZBLcoLSKeMKNkzkm+ECjCrMHeHCxR48nLqbPQj9qNxuNXhwjIUAtkn1gpZ9IFkYwVMgRNUuyoJiq0z1SwF4owVjTQlssjBMsOIJlSgQxAIwI1hoya6ZHJFSVMW/tEEiiC/AhvGFu0ttzF0ohONC5PM/CKdu7BVKN+U5RmnNPLUQsk2i9GfL5PkL9LZXB4uD7ktjWUgKDkgcWfi7Z4w7k2xQATeF1wEukPgQx76g/mhBIXpj5YekESpocZmlThiT4wuDLxjR2bFyZO22FcxTgOC9cADB9k6NKSTQKJ0OAJ4tGrLPCqE1YEAYUJao+sYe2GaKB8MOP/JMbfHhGT2QyScY0Bp2YtNwGUTi5FQCMPFoqXY+sbcAEwkkYMpHdiSIbzFhqqUAxBAdt+neQc+MBzlGoMyhSlAbKbVzwcNWPQWKJhsBRZxMa8g+13lAnsql4Dyi0soNcA61N8ivbl3WA4UziyYkkqKV1U13gpPaEQmh3IU7kKTwSki8PEYQ8VQAObeWElaQOslXljWam7dHrSAjfuEkAqMpBL+9OSWcgZpbCGk5nKg6qiaO+jVwMDGQLwAehmJwzWL171ioLKFKPWMEj96AkjRSReVXElzyisLISLqQWS6RiXSu6nyfnBCmVvsoC4G4BCm86RuTZAVKcmhVR2a+kCnJsOMGhWyibYyhgMGXzZwt+9UWpUQVOQHK66XkhiwrVfkIptNrlyqqUxd945swYZ4VcRz1r26FOwUEsQ7jTyHCElNdI7sbWzbCZYIc3iBeG8xIGJYYmOaXPC1OpRPACZTvxipVqS37sGuLP6nGD7LY5qwyJawDmoIR6gmJNpbkxlFvovsEyUzjeVVheW3AOtQbwiNoWrrLymBwABvd2OEHWXYc1G6pYAUcAkHzI+EOLHsOWlSS14jM1/oInPysaVLZaOGXbM2aTcD8IbyDCtAamkGypmEeVJ3I9BrQcqNFUalqcRu7B7Jgm0tmy5yWWl9DmORjnLRsZYmC4QedH58Y6uZC+77ZPCKwyTh0K4Rl2U7PsK5aV32c1YYCGczCI2kUPd6xuZl9aQkpOTthSpG7gjI1djIItC2TBk2BJKTBM0fCFSo0y7LJKKQVKEDShSCpUEmyNqluPp+7ujndp9GUqVelm4ceB7so6abhFSk+cFpNUxYtp2jg1y5kk76TzGB58OETk24HP6+so6m1SKnv9YWWzYEtVWun8tMicqRF+MnuLNH1v3IEkW6o0xxA7q5R0Mm1ClTUlnGOB8KRyo2MoFkLxBNRoYmmzz0km8COBKY14Kx6Zlyrm9HXotbtXWh5/CMXebImpJ1UGYtyjjpG0RVBXMSrOqW+EZNmKytMwdz+gMenHasxyVaOxDOKMxCho6nf1MaE5AalASn+U4nxjhVWknG1rPDeHwjJMlMxRBmzFFtSx8YLpdiqLfR2c/a8oBjMlggEYjWgpoIVTOlEhK2vi8SGAqTl3PrCobClj3X5x51bOkM5ykKCBpLADHR2dxzicZqT0wyg4LaPSbR04AQVCTMKEu5uhKWOGJfKEdo+0hRAIZILhykqNABRzoRHBW+3GasrUzlnbB2Dlno5c9+UbX+6QfzzB/wCMn5w9kjsLBbjaZwTQkntFlZXqPTh4x2Q2SoIe+aaJQmncI4b7PS9oS+RPduKj1dcn2R/T8I83NmlGdJm3Fji4ptAP9mpCCcTQuanEawyCRppGkS3Q3D4RuUpx3CM/JtWy1UV2tFRziyVjGrXlE5SmMTHfQFaUss8axOQYltBNUngfWKZS2jmUW4jCQlj4wSpUAonUeLFWoQUyTRuaqBpEt13uB9YkZsZZNeLQ8QPSLLSqh7onNMD2lXrBEw/CAc+iN+NwL1sZBs7iRkDCLJhr3iIScolMNTzhmVfZanKC5SoESYIRlConItnmIfB4yefrvjB84cVFMzPn8oqdwzYHXhF6k0OdflAyUmtPpoZMcGSnfoPd+UYtIwbIxOyn2mHu/KMtzXgGqx7qiITb5XYa3Qo2lshMxJcMoZjERy+09jTpBq5TkoP9COwUoh3fECGNoAKCCHcZ/KKYvLeNf6BlwqR5jK2gcCX4KENtgWsKmgEAmo4w6m9FZU1BLXS5FMvnCE7Dm2WamYHmIBct2gBj5Z4R6HOOeD4mTi8cqZ2FolMDTKPE56Ja+tmXwjeJQgglSgpRLOKBhHuE+clcq+CbpQSKNl6x4EhQo+FHbFoh4n+SYfK6iTmy07t1RO66nDMcSBWunExJdEIcpzLAbwdi6tXDNwiq0FJUShwkksCXID0BLAEtmIvn2a6iWTdF4GgLqZ6KUMnenCsbTGdb9n8optDFnCsq+4c49aP7s/p+EeT/AGeqK5xWS5v+ZQo+gj1qzh0Dl8I8jyPys9LF+NGWZW6OXzgeQugHBvAxOw9kfWcUyzvqFcT84neilbZbbDSMQqNW3sn6yiNkLtyhQ+xK39lJ4wCA4g61B5fKvhCgToL6Hx9B6MMYtUotjAKFUiZmmF2FpGLmnOGFnRdQPGFY3lgQ2nYRVEp+yBrQrs8384LWYXzlb4GkHLVT60gAfsAU1jIqjcLa+CwXJVURizvHnEbOaxtfaMWbFfZcDBCThAkESjSAickWzDTCNy188Irmq3YlKJx5wbFo2M6HlAiiym3nLwWmbQ8/gIDnTGWHPlygWPEGkzGWMXuZ+sTtKqvwiqRMdYwa7hnzPj5xdNxqde7CIzl+qh/cDWd3vEMpw3H4QpmLPc4yhlaLwSKUaEW4jy7RuxndVXP4CBUyr0xi+DgjFwcYs2dNcL5/CMkq9oMMD8I5SadxdMVpbTK7YyJSwSwuqIIFMDiBrwjwOTOKCkggkVYpcA4MQoMaese/7Vmsg4dlXoY+eiY9PxMjmm5dmHyY8VFLrZtqtBiJb3TMUwvJSfxBISmraBLMc4ok2lQDAtV3auF0gKxZiaYUifWUvEuTeTUPQBNX1rG0xncdACnryEdgzHFXYXDR2Ds7OwdnYR6rZDujlHkf2ck9Z/N/oj1iwqdA5CPIz/lZ6WP8aK9nkXe8/CKv4qucS2eaqGijFV/2yufyiL6LrthdsG6eUD2I0TBFqU6DygWwLoIUC6CxpxhNPkXFEZPSG96pgfacp0PoYePwdF0wSWcYjNXSKUzIgqY8Ci1B2zpDqvZZQbaDURXZkXUgcIkpT1h2ZW7dg60vNH1nBizAsjtiLpy6eMcFgHjGRO+IyCUsJkiIK7RjIyKSWwF6YIkxkZEvYVkpuETQqncY1GQr9wFa5hrzhaZxKzzEZGQybspFaI2JW8rl8T8ovKq+MbjIz5PuC/uKSi8k/DxgxMwqlB60jIyGj9oX2D7PTuq5/CNSh7TujIyGrYH7g+2x7Jf6Ff8AqY8CjIyN/hf5f8MnmdR/6bBiQNBzPoIyMjeYDuPs3LzR+r/RHqmyzuDlG4yPGz/lZ6eP8S/vyUWA78z9R+MUzD7c8x6CMjIiWXb/AIC1KdPcYX2JZ3uYjcZDMEemMAcIjaKpUIyMjo9iCFBi6xIdYfKMjIZGifTGqqRFdE0jIyORlfsU2QuomJ21TIPKMjII/uKesMZGRkWoJ//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38" name="Picture 2" descr="http://myrmecos.net/wp-content/uploads/2012/02/China_05_715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362200"/>
            <a:ext cx="6477000" cy="4314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5688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976" y="76200"/>
            <a:ext cx="8531225" cy="1143000"/>
          </a:xfrm>
        </p:spPr>
        <p:txBody>
          <a:bodyPr>
            <a:normAutofit/>
          </a:bodyPr>
          <a:lstStyle/>
          <a:p>
            <a:r>
              <a:rPr lang="en-US" dirty="0"/>
              <a:t>Example</a:t>
            </a:r>
          </a:p>
        </p:txBody>
      </p:sp>
      <p:sp>
        <p:nvSpPr>
          <p:cNvPr id="3" name="Content Placeholder 2"/>
          <p:cNvSpPr>
            <a:spLocks noGrp="1"/>
          </p:cNvSpPr>
          <p:nvPr>
            <p:ph idx="1"/>
          </p:nvPr>
        </p:nvSpPr>
        <p:spPr>
          <a:xfrm>
            <a:off x="990600" y="1108670"/>
            <a:ext cx="8229600" cy="1422630"/>
          </a:xfrm>
        </p:spPr>
        <p:txBody>
          <a:bodyPr>
            <a:normAutofit/>
          </a:bodyPr>
          <a:lstStyle/>
          <a:p>
            <a:pPr lvl="0"/>
            <a:r>
              <a:rPr lang="en-US" sz="2400" dirty="0"/>
              <a:t>Sockeye salmon have two male mating tactics</a:t>
            </a:r>
          </a:p>
          <a:p>
            <a:pPr lvl="0"/>
            <a:r>
              <a:rPr lang="en-US" sz="2400" dirty="0"/>
              <a:t>These tactics are heritable</a:t>
            </a:r>
          </a:p>
          <a:p>
            <a:pPr lvl="0"/>
            <a:r>
              <a:rPr lang="en-US" sz="2400" dirty="0">
                <a:solidFill>
                  <a:schemeClr val="accent6">
                    <a:lumMod val="75000"/>
                  </a:schemeClr>
                </a:solidFill>
              </a:rPr>
              <a:t>What is the payoff for these two strategies?</a:t>
            </a:r>
          </a:p>
        </p:txBody>
      </p:sp>
      <p:sp>
        <p:nvSpPr>
          <p:cNvPr id="4" name="AutoShape 5" descr="data:image/jpeg;base64,/9j/4AAQSkZJRgABAQAAAQABAAD/2wCEAAkGBhQSERUUExQWFRQWGBkaGBgYGBgXGBgXGBgXGB4XGhcXGyYeGBwjGRcXIC8gJCcpLCwsFx8xNTAqNSYrLCkBCQoKDgwOGg8PGiwkHCQsLCwsLCwsLCwsLCwsLCwsLCksLCwsLCwsLCwsLCwsLCwsLCwsLCwpLCwsKSwsLCwsLP/AABEIAMQBAQMBIgACEQEDEQH/xAAcAAACAgMBAQAAAAAAAAAAAAAEBQIDAAEGBwj/xABGEAABAgMFBAcFBQUHBAMAAAABAhEAAyEEEjFBUQUiYXEGEzKBkaGxI0LB0fAHFFJichYzQ4LhFRdTk8LS8VSSorJjo7P/xAAZAQADAQEBAAAAAAAAAAAAAAABAgMEAAX/xAAqEQACAgICAQMDBAMBAAAAAAAAAQIRAyESMQQUQVETMjMiUnHwQmGB8f/aAAwDAQACEQMRAD8AzpjNVLkpmIUUqEyWkEFj/FV31SmnyjoNrWhdnssiYiYmfMWAVIKW93IpIIZ2qK1NMIQ9NZpTZpQYEKnudXQlKgOVVQ36QzFyZEmbMkyrkwoJSlawsJUQWvANUOKP5QuHHGWNWh8v3P8AkLslsWbCu0LKETUlQEohXuijkl3UMCA1RQwz2WtM6RLnNdCw5BOFCCH0pjC/aIlrsZtEmSlUuodU+ebyUFV4XVCjEHMV8Yf9G1SplilAp3VJ7OIYlW7WpDUiXkYoUmtEmDWaXLmJvS1Baah0lw7DPkfOLDYQ5fB6croHzgzYkuWlMwJCgOtXS62mA00gq0mXR0KVXIAtTHhT1jHLHFPs4STdnAJJzY+nyECJtlnM3qhMTfvFLVYqAqgKa6TwBeHqZcurS1pICmJ4gqOeqj38oTypkqbOQ8qbLRLmEoT1KkhUw061RCboHfxMKsa+Ql52eHwoyvE3fg8SOzxWn1n6Q2mJSQwf6aBk2XUv4cMW5HxhOK+Rkk+2IbVtCRLVcmTAlWdFEJvKYFRAIQ7BrxEMV2LhnXk9YW9JJJWhUpKJr0cJl3kWjeG4paagJY4kekdOlmFAPnpDOCS7FYrNgHr5kH4RVaJaEJWtZCUJDknADE+cOgeAhVtizzFqATLlrQHKkqUUuthcNEm8BUtq2kBRTe2AqkSkTJYWg3kqSSk1Dg1FDFpsA0+sYzYKViySgpAlqSlO7WgSQWUKEFhUZcYM6tf4k/8Abz48R4QeMfkpGKfboVW5UqSAqYq6kuHLl1GrUB0PhE7GhE5N9BvJch2UMg4qAYI2spV1BIUSlYU8tF5Qqz3XyfEAngYt2Jb5qkL6wFusUJZWkpWqXS6VA1BxxAPCG4wrsRlCdnUqKkesam2QJqaCpJOAASc8hSHH3k8PCFXSdc1VmmCUAVsGDAksQSAMywNICUG+wA9jEuaL0tQWA1UnPjzEWjZ9M8/Ilo1sG2TFKnO6kOi5MXKEpa93eBF1LhJoC3CrQ2688I5qN9nCafZUoDqISnMksAMcThWISZaJj3FpU2N1QUz6saQ4mzXYFmcYgNgYWdHZqlCZOUm71qzdSU3SJad1LjUsT3x3GFdnGCw+vpSImws3cIcfeDw8ID2xOJkzN29uq3UteO6aDi8coxb7AAosoV2SCK1BBrpSMFjNeZ8oG6L255ig0onq5ZeUkhCcRdU/8R/LIR0nX8BBcIp9nCP7maRhsZg/bC3krYJBY1JIDMXcioDU74WbAtAWZyUy0oQm4UhEwKSCUlxeFNCQNYZY1V2Ez7pnz8jEF2KuArwh0mXgSkjgF0HkHhFb5yUTJqSFkHqipV6txSiFM3ZA4ZQViT/yOsl/Z50Hh/SMgv8Asuy6f/ar/dGQfpL9wORxnSGdIM6VLtF+VLT7QTmUpJO6nqwEpLKxLqyFBWGA2vstSUpVabyU9kLCyEhqgBUthXSL9t2ZMwJQoOI5mf0TRlSE+tKlTPS9NGTts6FFr2cUGWm1AIVVSL9xBU2JQUhJqAMIfyOlFhlISj7zJASzALvMGw3Xzjz5HRVEXSuiqIR5G/u2B+LH5O3nfaFYhhaE4H3Zhy/RrEP2/sePXpr+SZ+Efl1jkv2Ul0pFo6MyxlCv5B6WHyzpZv2g2Nj7alR2Jmn6dXjX94tjP8ZtNyZw/LzjnVdHZZFREZfR+UxF2jQLO9LD5Z0n94ViOE9PvNuTMyG9zhG/7wLG5AtCT/LMyI/Lo8c3+zspPu6Rlg6PyipRuQUrA/GhV2zpv26sf+OjPJevFOhjZ6dWP/qZf/lkeWkI5mwJTDdHhAw2BJC+yBQ+ZEGgenj8sfzvtEsaS3XgmuCJhxVT3dIqP2lWMHtr/wApeR5aQknbDlBY3QKp9YImbGlV3RTUQKD6aHyxh/ebYyKKmEVH7pWvHhAq/thsALFU1wa+yOR56Quk7Jl3aBOfrHkvSRF21zwMBNWB3KMVwRU5NP2JZcMYK0e2D7Y9nZrm/wCUrM89Iz++HZ/+Kv8AyV68tI8BUaxBJr3xr9PAz0fRMn7T7Cobs1WY/dTMX5ZAxYftIsbt1inH/wAUz5aPHk3QCxiZOIIcC9/pj0BGw5YmK3Rl6RiyJRk0jVDBGUbdjj+8myEkBa3r/CX3ZRo/aPZAe2upJ/dL05awqlbFlhSt0fRic7Y6Lw3RnCMf00PljJf2iWQCq1tT+EvLu1EbT9ollNb6/wDKX8oXWjZSLh3RiPWJ2bZiGIuiOO9PCr2Ej7SrH/iL4+ymctI2PtFshp1iv8qZr+mER2YgKULox+MF2XZqH7IyygvQ3pYV2xuftCsv+Ir/AC5n+2NJ+0Gx19rp/Dm/7IGOzZeF0eEQmbHlgHdHhBon6eH+ws/aFY854/7Juv6Ikjp5Yvdnob9Mwf6IQztiy7p3RnlzjLDsOX1YN0Vc4RyWgvxor3Y/T06sf/UI8F/7YgemliJrPlOzZu2lU4cIQytgSiVm6KACKT0flFfZGB+vKOoHp4/I/wD2i2d+Kz/9qf8AbGQg/ZuV+GMg7B9BfJ0ttG+OUDTA8FW/tDl8YoWmJnoR6IpRE0JjUvui2UmOFZZLSNI3E0pjCIaT0KUGXjFKQx7vhBrY/WkCkYfp+UBDIstqRusGcB8anWuER2bLLE6n4QRaEO3J/AQqtO0biU1xUVlvwIqR43RGlY7ZKUkoharY8y4CN0AqPEhwPCvfCxU7rJippN2XKNHoDRio8i1IEsCldStZIKpqzQu5diMDh7rc4W7TXW47gFsSxXm5NWTUk84usKStmd5fZDSzW5U+aJhF2UkukHMJ94jMnTIDnFy7aJgMxaxLlJIKUktfIKXKjo3u8XhXNtCUpQhLnU7ovEUxBoK+rQBNClzAhRGF7glLdsgZsKCG+kkL9Rsb2failkYIluSTgSKlyfdBpxr3R5z0nsXtZ041E2avqwMwSTeNNGpxEdjNmvVYUEJAATxAzyfXTDB4VWmYZkwdYXKRgBSWnDIN1hy/pToYlF2hcmTkjjrRYFICSqhU7Jzo1TpiIH+7qCglje0FT5R3W0BfAUpIDA9WkMLqTipwHu7orio4MIVokoQCcEk5dpfqw4f8xd0iA0+zH9+f5vQR6Wntq5CPKdl2kyV3kjq3JYAlyTqfh5R2Nh2+t3UXVQMwAHM4vwjz8mGTm2jdjmlFHRJG8YvtCcDCOX0nkhagos2YqPEQ8WQQkjAt51iE4uL2XTTojaBuHu9RG7MmsSnJ3DyjVmRCV0H2F1r3Zh0MWSRU90a2pLZT8InIPHFh4kCKNDLoLCsIhNmu4jFJbxiaJdTCJO6BrsBtBp4ecFIlXUgcPh84Dm1LcR5QxnloovtEn2kD2RG4TqT5UisSt4nn9ecF2RPsx9ZxAIxjhfkFfhGQR1XCMg0hS22dvkP6xSsRbP8A3hjc+zkGsRptGpaSKAIKkJikgAwTJ8I6gMn9ekRVjEyr68ISbf6TSrL2jemEUQMeZ/COMVcW6SJ2l2OJqwkEkgAByTQDmTHLbS6bSJfZeYWbdwrxPweOYt21J1sU8w3UDBKcBxCT2zUVPlFH9igmhdgVOQRQHHQEV8Y14/G1+ozS8j9ofb/tFtM0NLSmUke8AVEMxqTQENplHOfep0xZJnHBiSrAOHHLAw1t8gApDMSUOwcKEy+EnwZRhPLQCUkh33CTmQSASMnU0WaozuUn2SRb5oUAJigQwDKOL0A+sonIlTVsErN1eppRneuFfKNizkvizMVUG+jEvxwGGMErCgE3WoQoB/fV20H9IyjkdTZT1s1Jqosnj3A+kQO1lglSqrJLvQHiQ1SINFqAXvAXSHv5mWaAjmacIEtFkerVSN5i++P4fHcq/CDXwDizadsDFblSswBTGlca5xqTbEBOpJ7Na8zSpzPdrAa7Ma4H5nAfCBygjF+fqfhC2AezUKmMBUqqpi9dOCQKAcDGrJZCVKWoslILkN4JPx4wos9pKXCTRQY0eh84LG1qMoXg7s9Cc6AYQ6a9xRhLWHKjQUAbGuQ0HhqeEVWgk05t7oBq545/QipdpvndIJ1PZQ2LDBqHxiuzWbrCwN2Wmq1n1OvIQZbGi6CbIDNUqjJDuRgBq5jrNgbfEtQkzVEpcCWs/wDq+JHGOZSozLsuWLspNa0fPrJhwHAPDXduhEpN9RoSzqNPBCcWz4aznjUlstGbTPQlS3SeXwiFmFc/poXdELQpdnUhZdUslOpusCHOdDDWzprj5RgcaNcXaKNpShR73cP6RVKsd4dohiccaGmOEMrYhxRRB5QLKepvOOUWUU1s5Nli5G8ziqcOL1NeesUDEjhBUxV0klVGok88XzgAKqYScaYy2iizpdfIGC55xGH/ABA9mDFRdo2q2JOCgcfSJu6A/uL7OCJaRwHoY1KNDFqRuJ5fCKZaceccxSd3hGRC9yjIYUPkWV1KpnifhEdpoZWDOIZDVn7/AIQBtKpwIpF5RShQ8W2xYMYKkmkCZwFtvbyLNLc1WeynXidBGKKt0isnSBel/Sn7sLksjrV4flB96uekcTs+wqUvrJpvFTKcl941qo8MsogiQu0rVMWSXNScCdOAY5aQ0+4zALqVploLuVAlsGAbiXj18ONRVnmZcnJ0HWdGG8wyNM6CvdGT7ehN035YSyiQ7koNEsBi54+Mc+NorAUi8pZDpvBIYEMLzZ/iEFIJO+AgJSTeF0JUJSEv2cwF1BGoijn8CKNkbRIUSpN8iaCUJJoFVTNWtPIbo5QPNSlS76Qbs7eST7szsJTTDAmCxs2ayQHdMlS5U1VHC1lwO4/TwVMsiUkkkXJqUzEqZggoYD9OL10hasuo6oCsiErUuUqnWskl6JMrevF/xH1iNosl1N+7ddK15kpnuE3W0KS7GGNpsCVTBfFVFCZpeiCEXiu8aMXGMbtUtZlhRlhLzJipmqKMhX5QphwMMo6Z1UjnVrCkywoMAwcA/uxUg6kKeGMuWEG6SHYrJbd60hk9xDDm8WWOwG5vAMJa3J9yYrs8gp8MKwPOsd1KGqXMxReoCQl5ZbMKL98Ik0rE3Vg1nDEkppVxxOXdiOUDrsKqOC2A0OtRR8If3XCVTFAhQE1eD9WBunm4ZhrE7JZC4B3WLkDB1Oq9deoa7piIHAEkcpMs6hvgM95QOIxbwHxgZMkvQ0wB+vCOyt2y1IKkmWCF3Ruk0UWIYahQNBrAc6zBMoEJBos1ooKJABcUGBHNI1juFHKNnLgkEaGvdi8NrFa0XkiYCEON0Fk8z5wXbNlBQUQwbq0vhUgE0wIq9MiRlC622ZqlmKiEqBbdQNMQcn/LA6A4jqfMD1ARLHupNSWdy+Z1IyoNZTdsruhMtNxGbUB5qNVHv7oS2G8tQQCHODkDucmkd7sfoSzLnF1NhjhxMdLIkgwi2w/oBYZiUrWssiYzA4lqXq4BvGOps6aneHOnxiyxqa6xy0iQB6w0H0BGarVmuOtEpsrdLEAccPJoAlrfMGjOMIZqlghiAfmM4RbUtUuQCVFKQcsySWoAHPcIpFATQRaS6Tp9f1jndt9JZcrcSQpedd1P6jr+UVhJtvpfMneykJUkGj4rPJqJHifSE6bHdAwFKrJHeJb+a6nSHWPk7Jzz8dIZHaS5hqqpyzHdgPp3gqw2tlOp8WrXuhLIWSLqEk1xz9PXHSHNlst1QKlgkYMSTyilLoiptuztkncH6R6CKZeKucWIogfp+UVyzjzjy2bl0aaMjd2NQtnUNZFoBBBvRTbcMTEbKuh3j5xVtK0BKVFS2SA5JyjW3cQ1TFG09oJkJKlHkMydBHne0LUq0z3Ubt4tgTdHL6xhxti1C1THD3EDDFROQAGsDLlKSCvqxdBZZd1JGFa6kDCHwYUtvszZst6RpBSl09Yu8GYi6KVxKXYedI1OsV8pBCihjeJWHJOblPAVxakONlbOl3ElHEkFVWcUplUeMPJdllpUDcT4DQt6Rs4mWzn9hWYyyUSpStSpZQLuVFmh7vCGG09lISpExYS5FxSEmpQrtEDWHUwqUCwPCiKilN589RGrPYihLKFTk4PdusPAR3FN0dz47ORtHSHqihMhO8kLShTOq6rs3moGwpkI5yZt+am+i0ylJTNCaspBSAXdIV2nq8erm3SxeSgi9Ka9olwSwbNh5wh6aJkzJSRNUQFKF0JNXpvANXFq66mLOGjlkdg4sHXCSkoKfvIKiRpLa6QcKpanGNmUZ4A6sj72VdYzsnqHAY6lsOMdOjZZlWBMlO+q4mXKci8FMXYgbpAD/wAsR2hYQUTQk3euMtMpiKmWDfKQGYirn8uJjktMty1/f7/4cnZLOZhCFJYWlSiT+HqHZhxu1gROx+tyZU55oL0AlHfTxCkv5R1AsyFqUSspStQCCKEXHK64pdQD4Rk+w4iUtSZhYoCksQAQFpSltGfUVhFWkdyXRzNpsKTLSQHCwFJDN7ENeFNK04QRLQnqwXLrzfGUCbisOyGbXB4Pm2FagRLKSJe5LqGMlTXruoFRF8rYTghTXUgS01d5Rq579GpE13oTkhRtC0E3V74LTJpSSCx7IDZFt70gaTZCDV1I3eDMlz4k+MdNarClZSsoF68BqL0sBnppllFU2wpJe6Q94nlR/ODNbsVvYoTY926ADcF4B2dZLg3jXJQPBR0gWfslBBJL0upce+shneor6Q8FkIWQcWGIzqanvfvME2zZVAA1Rxoq6A59eYjqtDxZ54vYQM0pQoXcjkGYF3xHEcIYSEWyzpHU2gkMHSC6auKJU4LNlDq29HylIZL6kNglwEt/NeP6YpRss0SVFOpLgkZng5wjNJU6aAu9GrP09t0qkyVLUE5sUnB8UljQ6QdK+1GYVt9zUVHJKzlpuQZZdkkuSKYm6aAChSxyfxeJStkCWXTiHAcuQcbr5Uo+Mco/BXk0Lrd9o1rVSXIEoH31OsgF8iycs4X2hZmkqEy8pgCVlRerk8qig07oHt0t1FQGDqDkkgEnd7ngOzSS7u1WepDEEPxygqcY6Jy5SNp2sJe7L3lKzIYBn8Q1asPCJWS2JvOp1TCRUEK86hID5OeMK/u7TElSkjPfDpFdA7w1EpJqZt8FnCEGUkitHCSYqpkuIZZJpIu3QGPvKFeDAuTxhlYbCVrAKSHIfeYMTi2OUR2YgBmSpA4qmDzAAh/YpRvu7g3Wzzc/CEy5OMWy+OFuhpPLA8Pr4RTIwi+0JoY1LAKQWyjyrNtaK7/CNRd1YjI6gG7LN5RyHTTaxVMMlmSli/4nHp8o6SXMZ4RLsX3tTqmSwopKQzg3g5CVDLOvCNuBcifky4o5CbJIlky3fPVq1BFWYl4ETtSb1NxKSghypQwIHHmwjpBZFywoqGAD6B/nAi1Ny9I0Rk46MKlei/Z7oShTEKCACcQTm75wfJt8wBKjeKbyQQwJAoMWwdTwpNqmLLY4j61h9slylQcUBOFMQ4rw9Yn9R8hmqWx1Y9opXRJNAMcMHD/WUGWkEyyokACuT0qagwJZrMgMUgXmINMnNOVYpty1XDdLAF1KfSrf8RdZajdEkrArFsicSSSE9aSQkveUwoSfd3RhwhhZehvtJU60KCurJaW2CyzEvizA4CGtilXZaSC6w17g5wD4bv1WCUqSFFDXyxmA1oWoONIeGRyVspxSB7YtKVJZalGUu6/4l2h0swoCLz8BAhuyghN5TWNQkgt+8XMAF5uF4wTaxdJ9n/D61VCby0tdI0bSBbZaZSFqvhJvyk2hYx9uAlmbABsOUU5LdjVo3JWEIN6ZcMg+0YUUF9kMKggnDNg8MDaN5yu8UJYgit5Q7sm8I587WQQm9LChMl35owvTE3bpABwBGEakz1zLhUoJ6wbxCRe3XKSSaA/1hOSXQrQ7/sxCANxN2WFAtkFVbvgWbZkoCd0J6sOqrC4rCmAypC9KhMCarXeJvG8SCUnP3fARC0XyAUpDzF9WcxdS7cjm8K2jqLp1t4DcQbzZzCdzmSICm2rspYhRCEqAxClqF8F8C3pEpFlBCSf4iy9Gumz1GGLs0VlThy4KgZhrgZ+4z8NdID2rGSJG37wXXffHQFKBXKm9BaLc8wEkMctGUUseNHhd1IdINQClJoG9mLhIGhJTzbhE/uCr2rJ4doBv/wBK8TAbaQ6SHEuagguUsouOVT6PGzdzLu3Fr1X7gIWiys4FAHbhgAe4kjvMXzpZAI7QqQwBwoBSrDDuifJv2BxSYQtaQFXWdicOLAcNYGtl5JIvlypCcMCcTXMNEbIpJLKBT2UuQSKmhxygu1WZ1BTE1Uzn3kpbAl6+kTfIblFdnLzzxTVSzh+Gg7jARs+6t1EAIYccynuJh/O2OVkUADJD8BV/GkKrdIVLd61qA5FanKlR5RGpXY3OHsc+glBcJQpvx4V7/AQ2slvtC0mklQ/DjhoAaQntdRkK4cX9IGQkAmn80tvG7GrG9GeXZ3VktE2hmVGgUFN3EP5w1s1qealOAYNkQajAxyOy5t4JInO2KVFVPBiIdy3KkkvROt4O+rQ04qcdlIScWdTNz7ohJG7ErzofgIrk9kR5DVM3+xa8ZEI3BFAkwPbtloUpx7NTveS2OpGYeL5Ri2ePSKYp8XY+bGpqinZ4VvptN1V8gBQDJUGYJ4HhxhPtXouUG8gkpfPFOfhSGKyoAhgpKqKScCPnxgmwz1y9yY82SU7q/eR+VWfefGPQUozR408c8TOQs9mZQvAhiHodYf2CzhK2xCgXelFYDyhtaNnCYyh2GxHGJSLEEGvj8YEcNMV5ORZIsYCXJprnyhdaLVfIuMEIIJvUvEHAPpjBW1NsIT7JJFQz4XQTVT6thEUJSUhgADqMqtQ1D1g5Jxb4R9jRixuP6pL+Cmx7fSgzLz9XUPdzPHA5B4sHSdkp6tDNTrFOndyFQ6jyEJNvEpF1Jr30ZoVWGYskXnUnCr4Fnpge+JfWS1ZpeJtcjqjbFrAKpiim85NQkivcRzOcJrWVO+PtOQuejQ2l2QFBSCBeDAAMzPmz+cVzbIgEklDXbhLFwqjVJwhZ5b6I1TF1ns6zeDOb4KQ/uOHL6QxNmUQsipUB1TVwZyAKCvpE5CAi66gerSJagCcVMx4iL5JEoJLP1JCSQDUzGqHxximK/cVortUreVd95AShiWVMAU4alaYxCbM7SZeJQEoIo81JVeAP4mziycsSiQqqpCkqN0XQszXDDRnxzpAK5nV3gxV1M0K/UZz04Nei9BRdOXWYUGh6soIozHfUkZGpfhFK1K3i2BXd5AOgAc6jWMlSUsEJUX9pJBIzUHKy2Qi3deUoE4yjhUgJKEjxrwECm0d0SQKC9Unnjc6w4fmHwgqYoMKHFscSEiYPiORgWUpkhsBdwx3JhCwNQSRzixMw04M9aG4o3vIt3RRREbNm274AolknH8bqbmCGHnGIkko3SQTdcDJze8i47yIwSkuL4zUg1wvOUqI4DKAdpbaCHCNytKpBNKuovTGkBpICbYy3UkKXMA3711q1BApjQxu07VUU7iWA1p/zTlHLyre9WY6glXmYOkbaDFK3qMxry4xnmslaLQjC97GEmyKWd5RrpSMtnRm+HSsufxVHzguyKwhlJNI855JX2bpY410eXbU6OzpJKlpNx+0moHy74UoDHTiDHtaRQxze3ehSJm/KZC8x7quYGB4iNGPN8mWeD3icdYVC8CQC+Y3SOJaHUmcAtBKwpNcaHuahPNjAAsqkKuFIRMHukM/EHPuodIIsiRfrTmKjjTHn5R6C2tGZWuzrrDaAqUbvZBLcoLSKeMKNkzkm+ECjCrMHeHCxR48nLqbPQj9qNxuNXhwjIUAtkn1gpZ9IFkYwVMgRNUuyoJiq0z1SwF4owVjTQlssjBMsOIJlSgQxAIwI1hoya6ZHJFSVMW/tEEiiC/AhvGFu0ttzF0ohONC5PM/CKdu7BVKN+U5RmnNPLUQsk2i9GfL5PkL9LZXB4uD7ktjWUgKDkgcWfi7Z4w7k2xQATeF1wEukPgQx76g/mhBIXpj5YekESpocZmlThiT4wuDLxjR2bFyZO22FcxTgOC9cADB9k6NKSTQKJ0OAJ4tGrLPCqE1YEAYUJao+sYe2GaKB8MOP/JMbfHhGT2QyScY0Bp2YtNwGUTi5FQCMPFoqXY+sbcAEwkkYMpHdiSIbzFhqqUAxBAdt+neQc+MBzlGoMyhSlAbKbVzwcNWPQWKJhsBRZxMa8g+13lAnsql4Dyi0soNcA61N8ivbl3WA4UziyYkkqKV1U13gpPaEQmh3IU7kKTwSki8PEYQ8VQAObeWElaQOslXljWam7dHrSAjfuEkAqMpBL+9OSWcgZpbCGk5nKg6qiaO+jVwMDGQLwAehmJwzWL171ioLKFKPWMEj96AkjRSReVXElzyisLISLqQWS6RiXSu6nyfnBCmVvsoC4G4BCm86RuTZAVKcmhVR2a+kCnJsOMGhWyibYyhgMGXzZwt+9UWpUQVOQHK66XkhiwrVfkIptNrlyqqUxd945swYZ4VcRz1r26FOwUEsQ7jTyHCElNdI7sbWzbCZYIc3iBeG8xIGJYYmOaXPC1OpRPACZTvxipVqS37sGuLP6nGD7LY5qwyJawDmoIR6gmJNpbkxlFvovsEyUzjeVVheW3AOtQbwiNoWrrLymBwABvd2OEHWXYc1G6pYAUcAkHzI+EOLHsOWlSS14jM1/oInPysaVLZaOGXbM2aTcD8IbyDCtAamkGypmEeVJ3I9BrQcqNFUalqcRu7B7Jgm0tmy5yWWl9DmORjnLRsZYmC4QedH58Y6uZC+77ZPCKwyTh0K4Rl2U7PsK5aV32c1YYCGczCI2kUPd6xuZl9aQkpOTthSpG7gjI1djIItC2TBk2BJKTBM0fCFSo0y7LJKKQVKEDShSCpUEmyNqluPp+7ujndp9GUqVelm4ceB7so6abhFSk+cFpNUxYtp2jg1y5kk76TzGB58OETk24HP6+so6m1SKnv9YWWzYEtVWun8tMicqRF+MnuLNH1v3IEkW6o0xxA7q5R0Mm1ClTUlnGOB8KRyo2MoFkLxBNRoYmmzz0km8COBKY14Kx6Zlyrm9HXotbtXWh5/CMXebImpJ1UGYtyjjpG0RVBXMSrOqW+EZNmKytMwdz+gMenHasxyVaOxDOKMxCho6nf1MaE5AalASn+U4nxjhVWknG1rPDeHwjJMlMxRBmzFFtSx8YLpdiqLfR2c/a8oBjMlggEYjWgpoIVTOlEhK2vi8SGAqTl3PrCobClj3X5x51bOkM5ykKCBpLADHR2dxzicZqT0wyg4LaPSbR04AQVCTMKEu5uhKWOGJfKEdo+0hRAIZILhykqNABRzoRHBW+3GasrUzlnbB2Dlno5c9+UbX+6QfzzB/wCMn5w9kjsLBbjaZwTQkntFlZXqPTh4x2Q2SoIe+aaJQmncI4b7PS9oS+RPduKj1dcn2R/T8I83NmlGdJm3Fji4ptAP9mpCCcTQuanEawyCRppGkS3Q3D4RuUpx3CM/JtWy1UV2tFRziyVjGrXlE5SmMTHfQFaUss8axOQYltBNUngfWKZS2jmUW4jCQlj4wSpUAonUeLFWoQUyTRuaqBpEt13uB9YkZsZZNeLQ8QPSLLSqh7onNMD2lXrBEw/CAc+iN+NwL1sZBs7iRkDCLJhr3iIScolMNTzhmVfZanKC5SoESYIRlConItnmIfB4yefrvjB84cVFMzPn8oqdwzYHXhF6k0OdflAyUmtPpoZMcGSnfoPd+UYtIwbIxOyn2mHu/KMtzXgGqx7qiITb5XYa3Qo2lshMxJcMoZjERy+09jTpBq5TkoP9COwUoh3fECGNoAKCCHcZ/KKYvLeNf6BlwqR5jK2gcCX4KENtgWsKmgEAmo4w6m9FZU1BLXS5FMvnCE7Dm2WamYHmIBct2gBj5Z4R6HOOeD4mTi8cqZ2FolMDTKPE56Ja+tmXwjeJQgglSgpRLOKBhHuE+clcq+CbpQSKNl6x4EhQo+FHbFoh4n+SYfK6iTmy07t1RO66nDMcSBWunExJdEIcpzLAbwdi6tXDNwiq0FJUShwkksCXID0BLAEtmIvn2a6iWTdF4GgLqZ6KUMnenCsbTGdb9n8optDFnCsq+4c49aP7s/p+EeT/AGeqK5xWS5v+ZQo+gj1qzh0Dl8I8jyPys9LF+NGWZW6OXzgeQugHBvAxOw9kfWcUyzvqFcT84neilbZbbDSMQqNW3sn6yiNkLtyhQ+xK39lJ4wCA4g61B5fKvhCgToL6Hx9B6MMYtUotjAKFUiZmmF2FpGLmnOGFnRdQPGFY3lgQ2nYRVEp+yBrQrs8384LWYXzlb4GkHLVT60gAfsAU1jIqjcLa+CwXJVURizvHnEbOaxtfaMWbFfZcDBCThAkESjSAickWzDTCNy188Irmq3YlKJx5wbFo2M6HlAiiym3nLwWmbQ8/gIDnTGWHPlygWPEGkzGWMXuZ+sTtKqvwiqRMdYwa7hnzPj5xdNxqde7CIzl+qh/cDWd3vEMpw3H4QpmLPc4yhlaLwSKUaEW4jy7RuxndVXP4CBUyr0xi+DgjFwcYs2dNcL5/CMkq9oMMD8I5SadxdMVpbTK7YyJSwSwuqIIFMDiBrwjwOTOKCkggkVYpcA4MQoMaese/7Vmsg4dlXoY+eiY9PxMjmm5dmHyY8VFLrZtqtBiJb3TMUwvJSfxBISmraBLMc4ok2lQDAtV3auF0gKxZiaYUifWUvEuTeTUPQBNX1rG0xncdACnryEdgzHFXYXDR2Ds7OwdnYR6rZDujlHkf2ck9Z/N/oj1iwqdA5CPIz/lZ6WP8aK9nkXe8/CKv4qucS2eaqGijFV/2yufyiL6LrthdsG6eUD2I0TBFqU6DygWwLoIUC6CxpxhNPkXFEZPSG96pgfacp0PoYePwdF0wSWcYjNXSKUzIgqY8Ci1B2zpDqvZZQbaDURXZkXUgcIkpT1h2ZW7dg60vNH1nBizAsjtiLpy6eMcFgHjGRO+IyCUsJkiIK7RjIyKSWwF6YIkxkZEvYVkpuETQqncY1GQr9wFa5hrzhaZxKzzEZGQybspFaI2JW8rl8T8ovKq+MbjIz5PuC/uKSi8k/DxgxMwqlB60jIyGj9oX2D7PTuq5/CNSh7TujIyGrYH7g+2x7Jf6Ff8AqY8CjIyN/hf5f8MnmdR/6bBiQNBzPoIyMjeYDuPs3LzR+r/RHqmyzuDlG4yPGz/lZ6eP8S/vyUWA78z9R+MUzD7c8x6CMjIiWXb/AIC1KdPcYX2JZ3uYjcZDMEemMAcIjaKpUIyMjo9iCFBi6xIdYfKMjIZGifTGqqRFdE0jIyORlfsU2QuomJ21TIPKMjII/uKesMZGRkWoJ//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4" name="Picture 2" descr="http://i.huffpost.com/gen/333860/thumbs/r-SALMON-large570.jpg"/>
          <p:cNvPicPr>
            <a:picLocks noChangeAspect="1" noChangeArrowheads="1"/>
          </p:cNvPicPr>
          <p:nvPr/>
        </p:nvPicPr>
        <p:blipFill rotWithShape="1">
          <a:blip r:embed="rId2">
            <a:extLst>
              <a:ext uri="{28A0092B-C50C-407E-A947-70E740481C1C}">
                <a14:useLocalDpi xmlns:a14="http://schemas.microsoft.com/office/drawing/2010/main" val="0"/>
              </a:ext>
            </a:extLst>
          </a:blip>
          <a:srcRect l="3378" r="8378"/>
          <a:stretch/>
        </p:blipFill>
        <p:spPr bwMode="auto">
          <a:xfrm flipH="1">
            <a:off x="1524000" y="2531300"/>
            <a:ext cx="9144000" cy="43267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077200" y="143470"/>
            <a:ext cx="2438400" cy="923330"/>
          </a:xfrm>
          <a:prstGeom prst="rect">
            <a:avLst/>
          </a:prstGeom>
        </p:spPr>
        <p:txBody>
          <a:bodyPr wrap="square">
            <a:spAutoFit/>
          </a:bodyPr>
          <a:lstStyle/>
          <a:p>
            <a:r>
              <a:rPr lang="en-US" dirty="0">
                <a:hlinkClick r:id="rId3"/>
              </a:rPr>
              <a:t>http://www.youtube.com/watch?v=byrZx2s6Y7M</a:t>
            </a:r>
            <a:r>
              <a:rPr lang="en-US" dirty="0"/>
              <a:t> </a:t>
            </a:r>
          </a:p>
        </p:txBody>
      </p:sp>
    </p:spTree>
    <p:extLst>
      <p:ext uri="{BB962C8B-B14F-4D97-AF65-F5344CB8AC3E}">
        <p14:creationId xmlns:p14="http://schemas.microsoft.com/office/powerpoint/2010/main" val="12404062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Dispensing with parental Care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066801"/>
            <a:ext cx="7543800" cy="565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60889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3657600" cy="1143000"/>
          </a:xfrm>
        </p:spPr>
        <p:txBody>
          <a:bodyPr>
            <a:normAutofit fontScale="90000"/>
          </a:bodyPr>
          <a:lstStyle/>
          <a:p>
            <a:r>
              <a:rPr lang="en-US" dirty="0"/>
              <a:t>Brood Parasitism</a:t>
            </a:r>
          </a:p>
        </p:txBody>
      </p:sp>
      <p:sp>
        <p:nvSpPr>
          <p:cNvPr id="3" name="Content Placeholder 2"/>
          <p:cNvSpPr>
            <a:spLocks noGrp="1"/>
          </p:cNvSpPr>
          <p:nvPr>
            <p:ph idx="1"/>
          </p:nvPr>
        </p:nvSpPr>
        <p:spPr>
          <a:xfrm>
            <a:off x="1752600" y="1752601"/>
            <a:ext cx="3817620" cy="4525963"/>
          </a:xfrm>
        </p:spPr>
        <p:txBody>
          <a:bodyPr>
            <a:normAutofit/>
          </a:bodyPr>
          <a:lstStyle/>
          <a:p>
            <a:r>
              <a:rPr lang="en-US" sz="2400" dirty="0"/>
              <a:t>Lay eggs in nest of other birds and leave all parental care to the “host” parents</a:t>
            </a:r>
          </a:p>
          <a:p>
            <a:endParaRPr lang="en-US" sz="2400" dirty="0"/>
          </a:p>
          <a:p>
            <a:r>
              <a:rPr lang="en-US" sz="2400" dirty="0"/>
              <a:t>Two types:</a:t>
            </a:r>
          </a:p>
        </p:txBody>
      </p:sp>
      <p:pic>
        <p:nvPicPr>
          <p:cNvPr id="2050" name="Picture 2" descr="File:Reed warbler cucko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8820" y="0"/>
            <a:ext cx="48691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3119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i1236.photobucket.com/albums/ff450/pickleweed256/DumpBox_zps5775c8d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0576" y="2009776"/>
            <a:ext cx="6067425" cy="48482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io3520.nicerweb.com/doc/class/bio3520/Locked/media/ch02/2_22-wood_ducks.jpg"/>
          <p:cNvPicPr>
            <a:picLocks noChangeAspect="1" noChangeArrowheads="1"/>
          </p:cNvPicPr>
          <p:nvPr/>
        </p:nvPicPr>
        <p:blipFill rotWithShape="1">
          <a:blip r:embed="rId3">
            <a:extLst>
              <a:ext uri="{28A0092B-C50C-407E-A947-70E740481C1C}">
                <a14:useLocalDpi xmlns:a14="http://schemas.microsoft.com/office/drawing/2010/main" val="0"/>
              </a:ext>
            </a:extLst>
          </a:blip>
          <a:srcRect b="29306"/>
          <a:stretch/>
        </p:blipFill>
        <p:spPr bwMode="auto">
          <a:xfrm>
            <a:off x="1524000" y="1"/>
            <a:ext cx="3505200" cy="4083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275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Interspecific Brood Parasitism</a:t>
            </a: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323" r="4993"/>
          <a:stretch/>
        </p:blipFill>
        <p:spPr bwMode="auto">
          <a:xfrm>
            <a:off x="1521941" y="0"/>
            <a:ext cx="5323702" cy="407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694" t="10934" r="19644" b="13309"/>
          <a:stretch/>
        </p:blipFill>
        <p:spPr bwMode="auto">
          <a:xfrm>
            <a:off x="1524001" y="4078208"/>
            <a:ext cx="3188043" cy="2848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5135" r="9605"/>
          <a:stretch/>
        </p:blipFill>
        <p:spPr bwMode="auto">
          <a:xfrm>
            <a:off x="6845644" y="1"/>
            <a:ext cx="3822357" cy="3590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2742" r="14260"/>
          <a:stretch/>
        </p:blipFill>
        <p:spPr bwMode="auto">
          <a:xfrm>
            <a:off x="6845644" y="3455258"/>
            <a:ext cx="3822357"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105400" y="4648200"/>
            <a:ext cx="1524000" cy="1077218"/>
          </a:xfrm>
          <a:prstGeom prst="rect">
            <a:avLst/>
          </a:prstGeom>
        </p:spPr>
        <p:txBody>
          <a:bodyPr wrap="square">
            <a:spAutoFit/>
          </a:bodyPr>
          <a:lstStyle/>
          <a:p>
            <a:r>
              <a:rPr lang="en-US" sz="1600" dirty="0">
                <a:solidFill>
                  <a:srgbClr val="FF0000"/>
                </a:solidFill>
                <a:hlinkClick r:id="rId6"/>
              </a:rPr>
              <a:t>http://www.youtube.com/watch?v=cMSjmDk4GK0</a:t>
            </a:r>
            <a:r>
              <a:rPr lang="en-US" sz="1600" dirty="0">
                <a:solidFill>
                  <a:srgbClr val="FF0000"/>
                </a:solidFill>
              </a:rPr>
              <a:t> </a:t>
            </a:r>
          </a:p>
        </p:txBody>
      </p:sp>
    </p:spTree>
    <p:extLst>
      <p:ext uri="{BB962C8B-B14F-4D97-AF65-F5344CB8AC3E}">
        <p14:creationId xmlns:p14="http://schemas.microsoft.com/office/powerpoint/2010/main" val="13202893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www.cartoonstock.com/newscartoons/cartoonists/pfo/lowres/marriage-relationships-giraffe-ark-noah-biblical-savanna-pfon154l.jpg"/>
          <p:cNvPicPr>
            <a:picLocks noChangeAspect="1" noChangeArrowheads="1"/>
          </p:cNvPicPr>
          <p:nvPr/>
        </p:nvPicPr>
        <p:blipFill rotWithShape="1">
          <a:blip r:embed="rId2">
            <a:extLst>
              <a:ext uri="{28A0092B-C50C-407E-A947-70E740481C1C}">
                <a14:useLocalDpi xmlns:a14="http://schemas.microsoft.com/office/drawing/2010/main" val="0"/>
              </a:ext>
            </a:extLst>
          </a:blip>
          <a:srcRect l="5688" r="3300"/>
          <a:stretch/>
        </p:blipFill>
        <p:spPr bwMode="auto">
          <a:xfrm>
            <a:off x="5309600" y="2057401"/>
            <a:ext cx="5336631" cy="47788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14800" y="304800"/>
            <a:ext cx="3962400" cy="685800"/>
          </a:xfrm>
        </p:spPr>
        <p:txBody>
          <a:bodyPr>
            <a:normAutofit fontScale="90000"/>
          </a:bodyPr>
          <a:lstStyle/>
          <a:p>
            <a:r>
              <a:rPr lang="en-US" dirty="0">
                <a:solidFill>
                  <a:schemeClr val="tx1"/>
                </a:solidFill>
              </a:rPr>
              <a:t>Mating Systems</a:t>
            </a:r>
          </a:p>
        </p:txBody>
      </p:sp>
      <p:sp>
        <p:nvSpPr>
          <p:cNvPr id="4" name="Content Placeholder 3"/>
          <p:cNvSpPr>
            <a:spLocks noGrp="1"/>
          </p:cNvSpPr>
          <p:nvPr>
            <p:ph idx="1"/>
          </p:nvPr>
        </p:nvSpPr>
        <p:spPr>
          <a:xfrm>
            <a:off x="1828800" y="1371600"/>
            <a:ext cx="7772400" cy="1676400"/>
          </a:xfrm>
        </p:spPr>
        <p:txBody>
          <a:bodyPr>
            <a:normAutofit/>
          </a:bodyPr>
          <a:lstStyle/>
          <a:p>
            <a:r>
              <a:rPr lang="en-US" sz="2800" dirty="0"/>
              <a:t>The “ideal relationship” depends on the sex</a:t>
            </a:r>
          </a:p>
          <a:p>
            <a:r>
              <a:rPr lang="en-US" sz="2800" dirty="0"/>
              <a:t>Both maximizing reproductive success</a:t>
            </a:r>
          </a:p>
          <a:p>
            <a:r>
              <a:rPr lang="en-US" sz="2800" dirty="0"/>
              <a:t>Mating systems:</a:t>
            </a:r>
          </a:p>
        </p:txBody>
      </p:sp>
      <p:sp>
        <p:nvSpPr>
          <p:cNvPr id="3" name="TextBox 2"/>
          <p:cNvSpPr txBox="1"/>
          <p:nvPr/>
        </p:nvSpPr>
        <p:spPr>
          <a:xfrm>
            <a:off x="1981200" y="4267201"/>
            <a:ext cx="2514600" cy="1384995"/>
          </a:xfrm>
          <a:prstGeom prst="rect">
            <a:avLst/>
          </a:prstGeom>
          <a:noFill/>
        </p:spPr>
        <p:txBody>
          <a:bodyPr wrap="square" rtlCol="0">
            <a:spAutoFit/>
          </a:bodyPr>
          <a:lstStyle/>
          <a:p>
            <a:pPr algn="ctr"/>
            <a:r>
              <a:rPr lang="en-US" sz="2800" dirty="0">
                <a:solidFill>
                  <a:schemeClr val="accent6">
                    <a:lumMod val="75000"/>
                  </a:schemeClr>
                </a:solidFill>
              </a:rPr>
              <a:t>Why would male be monogamous?!</a:t>
            </a:r>
          </a:p>
        </p:txBody>
      </p:sp>
    </p:spTree>
    <p:extLst>
      <p:ext uri="{BB962C8B-B14F-4D97-AF65-F5344CB8AC3E}">
        <p14:creationId xmlns:p14="http://schemas.microsoft.com/office/powerpoint/2010/main" val="250885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monogamy maintained?</a:t>
            </a:r>
          </a:p>
        </p:txBody>
      </p:sp>
      <p:sp>
        <p:nvSpPr>
          <p:cNvPr id="3" name="Content Placeholder 2"/>
          <p:cNvSpPr>
            <a:spLocks noGrp="1"/>
          </p:cNvSpPr>
          <p:nvPr>
            <p:ph idx="1"/>
          </p:nvPr>
        </p:nvSpPr>
        <p:spPr/>
        <p:txBody>
          <a:bodyPr>
            <a:normAutofit/>
          </a:bodyPr>
          <a:lstStyle/>
          <a:p>
            <a:r>
              <a:rPr lang="en-US" sz="2400" dirty="0"/>
              <a:t>Bi-parental care may be necessary for offspring survival</a:t>
            </a:r>
          </a:p>
        </p:txBody>
      </p:sp>
      <p:pic>
        <p:nvPicPr>
          <p:cNvPr id="5122" name="Picture 2" descr="http://www.biology.ucr.edu/people/faculty/images/california_mouse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962400"/>
            <a:ext cx="37084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nbsubscribe.missouri.edu/wp-content/uploads/2013/02/California-mice-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7287"/>
          <a:stretch/>
        </p:blipFill>
        <p:spPr bwMode="auto">
          <a:xfrm>
            <a:off x="1654862" y="2209800"/>
            <a:ext cx="4204029" cy="3238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4071680581"/>
              </p:ext>
            </p:extLst>
          </p:nvPr>
        </p:nvGraphicFramePr>
        <p:xfrm>
          <a:off x="6172200" y="2228850"/>
          <a:ext cx="4241800" cy="1428750"/>
        </p:xfrm>
        <a:graphic>
          <a:graphicData uri="http://schemas.openxmlformats.org/drawingml/2006/table">
            <a:tbl>
              <a:tblPr/>
              <a:tblGrid>
                <a:gridCol w="1933294">
                  <a:extLst>
                    <a:ext uri="{9D8B030D-6E8A-4147-A177-3AD203B41FA5}">
                      <a16:colId xmlns:a16="http://schemas.microsoft.com/office/drawing/2014/main" val="20000"/>
                    </a:ext>
                  </a:extLst>
                </a:gridCol>
                <a:gridCol w="1182871">
                  <a:extLst>
                    <a:ext uri="{9D8B030D-6E8A-4147-A177-3AD203B41FA5}">
                      <a16:colId xmlns:a16="http://schemas.microsoft.com/office/drawing/2014/main" val="20001"/>
                    </a:ext>
                  </a:extLst>
                </a:gridCol>
                <a:gridCol w="1125635">
                  <a:extLst>
                    <a:ext uri="{9D8B030D-6E8A-4147-A177-3AD203B41FA5}">
                      <a16:colId xmlns:a16="http://schemas.microsoft.com/office/drawing/2014/main" val="20002"/>
                    </a:ext>
                  </a:extLst>
                </a:gridCol>
              </a:tblGrid>
              <a:tr h="238125">
                <a:tc>
                  <a:txBody>
                    <a:bodyPr/>
                    <a:lstStyle/>
                    <a:p>
                      <a:pPr algn="l" fontAlgn="b"/>
                      <a:r>
                        <a:rPr lang="en-US" sz="1400" b="0" i="0" u="none" strike="noStrike" dirty="0">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en-US" sz="1400" b="0" i="0" u="none" strike="noStrike">
                          <a:solidFill>
                            <a:srgbClr val="000000"/>
                          </a:solidFill>
                          <a:effectLst/>
                          <a:latin typeface="Calibri"/>
                        </a:rPr>
                        <a:t>Pup Survival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238125">
                <a:tc>
                  <a:txBody>
                    <a:bodyPr/>
                    <a:lstStyle/>
                    <a:p>
                      <a:pPr algn="l" fontAlgn="b"/>
                      <a:r>
                        <a:rPr lang="en-US" sz="1400" b="0" i="0" u="none" strike="noStrike">
                          <a:solidFill>
                            <a:srgbClr val="000000"/>
                          </a:solidFill>
                          <a:effectLst/>
                          <a:latin typeface="Calibri"/>
                        </a:rPr>
                        <a:t>Conditions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Father Present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Father Absent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8125">
                <a:tc>
                  <a:txBody>
                    <a:bodyPr/>
                    <a:lstStyle/>
                    <a:p>
                      <a:pPr algn="l" fontAlgn="b"/>
                      <a:r>
                        <a:rPr lang="en-US" sz="1400" b="0" i="0" u="none" strike="noStrike">
                          <a:solidFill>
                            <a:srgbClr val="000000"/>
                          </a:solidFill>
                          <a:effectLst/>
                          <a:latin typeface="Calibri"/>
                        </a:rPr>
                        <a:t>Laboratory</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4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4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238125">
                <a:tc>
                  <a:txBody>
                    <a:bodyPr/>
                    <a:lstStyle/>
                    <a:p>
                      <a:pPr algn="l" fontAlgn="b"/>
                      <a:r>
                        <a:rPr lang="en-US" sz="1400" b="0" i="0" u="none" strike="noStrike">
                          <a:solidFill>
                            <a:srgbClr val="000000"/>
                          </a:solidFill>
                          <a:effectLst/>
                          <a:latin typeface="Calibri"/>
                        </a:rPr>
                        <a:t>        Cold Temps</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90</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55</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238125">
                <a:tc>
                  <a:txBody>
                    <a:bodyPr/>
                    <a:lstStyle/>
                    <a:p>
                      <a:pPr algn="l" fontAlgn="b"/>
                      <a:r>
                        <a:rPr lang="en-US" sz="1400" b="0" i="0" u="none" strike="noStrike">
                          <a:solidFill>
                            <a:srgbClr val="000000"/>
                          </a:solidFill>
                          <a:effectLst/>
                          <a:latin typeface="Calibri"/>
                        </a:rPr>
                        <a:t>        Parents run for food</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83</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45</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238125">
                <a:tc>
                  <a:txBody>
                    <a:bodyPr/>
                    <a:lstStyle/>
                    <a:p>
                      <a:pPr algn="l" fontAlgn="b"/>
                      <a:r>
                        <a:rPr lang="en-US" sz="1400" b="0" i="0" u="none" strike="noStrike">
                          <a:solidFill>
                            <a:srgbClr val="000000"/>
                          </a:solidFill>
                          <a:effectLst/>
                          <a:latin typeface="Calibri"/>
                        </a:rPr>
                        <a:t>Field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81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26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extBox 3"/>
          <p:cNvSpPr txBox="1"/>
          <p:nvPr/>
        </p:nvSpPr>
        <p:spPr>
          <a:xfrm>
            <a:off x="7741682" y="3685402"/>
            <a:ext cx="1173719" cy="276999"/>
          </a:xfrm>
          <a:prstGeom prst="rect">
            <a:avLst/>
          </a:prstGeom>
          <a:noFill/>
        </p:spPr>
        <p:txBody>
          <a:bodyPr wrap="none" rtlCol="0">
            <a:spAutoFit/>
          </a:bodyPr>
          <a:lstStyle/>
          <a:p>
            <a:r>
              <a:rPr lang="en-US" sz="1200" dirty="0" err="1"/>
              <a:t>Gubernick</a:t>
            </a:r>
            <a:r>
              <a:rPr lang="en-US" sz="1200" dirty="0"/>
              <a:t> 2000</a:t>
            </a:r>
          </a:p>
        </p:txBody>
      </p:sp>
    </p:spTree>
    <p:extLst>
      <p:ext uri="{BB962C8B-B14F-4D97-AF65-F5344CB8AC3E}">
        <p14:creationId xmlns:p14="http://schemas.microsoft.com/office/powerpoint/2010/main" val="36194335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8" name="Picture 4" descr="http://www.perlas.com.mx/blog/wp-content/uploads/2010/10/Pontonia-margarita-Co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930" y="2053590"/>
            <a:ext cx="4724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981200" y="1219201"/>
            <a:ext cx="8229600" cy="914400"/>
          </a:xfrm>
        </p:spPr>
        <p:txBody>
          <a:bodyPr>
            <a:normAutofit/>
          </a:bodyPr>
          <a:lstStyle/>
          <a:p>
            <a:r>
              <a:rPr lang="en-US" sz="2400" dirty="0"/>
              <a:t>Males that guard female may have higher fitness than if try and find additional mates</a:t>
            </a:r>
          </a:p>
        </p:txBody>
      </p:sp>
      <p:pic>
        <p:nvPicPr>
          <p:cNvPr id="6146" name="Picture 2" descr="https://encrypted-tbn1.gstatic.com/images?q=tbn:ANd9GcRmspqobM7-OP4PV-5wCLnU74Ni5jUgUbKg_vaxfblWNIX9k9EnF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763" y="3048001"/>
            <a:ext cx="4128279" cy="3733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14162" y="6377880"/>
            <a:ext cx="1723549" cy="400110"/>
          </a:xfrm>
          <a:prstGeom prst="rect">
            <a:avLst/>
          </a:prstGeom>
          <a:noFill/>
        </p:spPr>
        <p:txBody>
          <a:bodyPr wrap="none" rtlCol="0">
            <a:spAutoFit/>
          </a:bodyPr>
          <a:lstStyle/>
          <a:p>
            <a:r>
              <a:rPr lang="en-US" sz="2000" dirty="0" err="1">
                <a:latin typeface="Arial" pitchFamily="34" charset="0"/>
                <a:cs typeface="Arial" pitchFamily="34" charset="0"/>
              </a:rPr>
              <a:t>Baeza</a:t>
            </a:r>
            <a:r>
              <a:rPr lang="en-US" sz="2000" dirty="0">
                <a:latin typeface="Arial" pitchFamily="34" charset="0"/>
                <a:cs typeface="Arial" pitchFamily="34" charset="0"/>
              </a:rPr>
              <a:t> (2008)</a:t>
            </a:r>
          </a:p>
        </p:txBody>
      </p:sp>
      <p:sp>
        <p:nvSpPr>
          <p:cNvPr id="8" name="Title 1"/>
          <p:cNvSpPr txBox="1">
            <a:spLocks/>
          </p:cNvSpPr>
          <p:nvPr/>
        </p:nvSpPr>
        <p:spPr>
          <a:xfrm>
            <a:off x="21336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r>
              <a:rPr lang="en-US" dirty="0"/>
              <a:t>How is monogamy maintained?</a:t>
            </a:r>
          </a:p>
        </p:txBody>
      </p:sp>
    </p:spTree>
    <p:extLst>
      <p:ext uri="{BB962C8B-B14F-4D97-AF65-F5344CB8AC3E}">
        <p14:creationId xmlns:p14="http://schemas.microsoft.com/office/powerpoint/2010/main" val="495809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11353800" cy="4953000"/>
          </a:xfrm>
        </p:spPr>
        <p:txBody>
          <a:bodyPr>
            <a:noAutofit/>
          </a:bodyPr>
          <a:lstStyle/>
          <a:p>
            <a:r>
              <a:rPr lang="en-US" sz="4800" dirty="0">
                <a:solidFill>
                  <a:schemeClr val="accent6">
                    <a:lumMod val="75000"/>
                  </a:schemeClr>
                </a:solidFill>
              </a:rPr>
              <a:t>What does this mean in terms of investment for the animal with the “big” gamete versus the one with the “little” gamete?</a:t>
            </a:r>
          </a:p>
        </p:txBody>
      </p:sp>
    </p:spTree>
    <p:extLst>
      <p:ext uri="{BB962C8B-B14F-4D97-AF65-F5344CB8AC3E}">
        <p14:creationId xmlns:p14="http://schemas.microsoft.com/office/powerpoint/2010/main" val="38937648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371600"/>
            <a:ext cx="8229600" cy="685800"/>
          </a:xfrm>
        </p:spPr>
        <p:txBody>
          <a:bodyPr>
            <a:normAutofit/>
          </a:bodyPr>
          <a:lstStyle/>
          <a:p>
            <a:r>
              <a:rPr lang="en-US" sz="2400" dirty="0"/>
              <a:t>Females may refuse to mate with already mated males</a:t>
            </a:r>
          </a:p>
        </p:txBody>
      </p:sp>
      <p:pic>
        <p:nvPicPr>
          <p:cNvPr id="7170" name="Picture 2" descr="http://oceanexplorer.noaa.gov/explorations/03edge/background/sargassum/media/filefish_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6744" y="3200400"/>
            <a:ext cx="5365672"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981200" y="152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r>
              <a:rPr lang="en-US" dirty="0"/>
              <a:t>How is monogamy maintained?</a:t>
            </a:r>
          </a:p>
        </p:txBody>
      </p:sp>
      <p:pic>
        <p:nvPicPr>
          <p:cNvPr id="7" name="Picture 31" descr="salamander_zoom"/>
          <p:cNvPicPr>
            <a:picLocks noChangeAspect="1" noChangeArrowheads="1"/>
          </p:cNvPicPr>
          <p:nvPr/>
        </p:nvPicPr>
        <p:blipFill rotWithShape="1">
          <a:blip r:embed="rId3">
            <a:extLst>
              <a:ext uri="{28A0092B-C50C-407E-A947-70E740481C1C}">
                <a14:useLocalDpi xmlns:a14="http://schemas.microsoft.com/office/drawing/2010/main" val="0"/>
              </a:ext>
            </a:extLst>
          </a:blip>
          <a:srcRect l="3487" t="8870" r="4695" b="3455"/>
          <a:stretch/>
        </p:blipFill>
        <p:spPr bwMode="auto">
          <a:xfrm>
            <a:off x="1519380" y="2033743"/>
            <a:ext cx="3797365" cy="259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52833" y="2100649"/>
            <a:ext cx="2837636" cy="400110"/>
          </a:xfrm>
          <a:prstGeom prst="rect">
            <a:avLst/>
          </a:prstGeom>
          <a:noFill/>
        </p:spPr>
        <p:txBody>
          <a:bodyPr wrap="none" rtlCol="0">
            <a:spAutoFit/>
          </a:bodyPr>
          <a:lstStyle/>
          <a:p>
            <a:r>
              <a:rPr lang="en-US" sz="2000" dirty="0">
                <a:solidFill>
                  <a:schemeClr val="bg1"/>
                </a:solidFill>
                <a:latin typeface="Arial" pitchFamily="34" charset="0"/>
                <a:cs typeface="Arial" pitchFamily="34" charset="0"/>
              </a:rPr>
              <a:t>Female punishing male</a:t>
            </a:r>
          </a:p>
        </p:txBody>
      </p:sp>
      <p:sp>
        <p:nvSpPr>
          <p:cNvPr id="8" name="TextBox 7"/>
          <p:cNvSpPr txBox="1"/>
          <p:nvPr/>
        </p:nvSpPr>
        <p:spPr>
          <a:xfrm>
            <a:off x="1552834" y="4800600"/>
            <a:ext cx="3628767" cy="1077218"/>
          </a:xfrm>
          <a:prstGeom prst="rect">
            <a:avLst/>
          </a:prstGeom>
          <a:noFill/>
        </p:spPr>
        <p:txBody>
          <a:bodyPr wrap="square" rtlCol="0">
            <a:spAutoFit/>
          </a:bodyPr>
          <a:lstStyle/>
          <a:p>
            <a:r>
              <a:rPr lang="en-US" sz="1600" dirty="0" err="1">
                <a:latin typeface="Arial" pitchFamily="34" charset="0"/>
                <a:cs typeface="Arial" pitchFamily="34" charset="0"/>
              </a:rPr>
              <a:t>Prosen</a:t>
            </a:r>
            <a:r>
              <a:rPr lang="en-US" sz="1600" dirty="0">
                <a:latin typeface="Arial" pitchFamily="34" charset="0"/>
                <a:cs typeface="Arial" pitchFamily="34" charset="0"/>
              </a:rPr>
              <a:t> et al. 2004. </a:t>
            </a:r>
            <a:r>
              <a:rPr lang="en-US" sz="1600" b="1" dirty="0">
                <a:latin typeface="Arial" pitchFamily="34" charset="0"/>
                <a:cs typeface="Arial" pitchFamily="34" charset="0"/>
              </a:rPr>
              <a:t>Sexual coercion in a territorial salamander: females punish socially </a:t>
            </a:r>
            <a:r>
              <a:rPr lang="en-US" sz="1600" b="1" dirty="0" err="1">
                <a:latin typeface="Arial" pitchFamily="34" charset="0"/>
                <a:cs typeface="Arial" pitchFamily="34" charset="0"/>
              </a:rPr>
              <a:t>polygynous</a:t>
            </a:r>
            <a:r>
              <a:rPr lang="en-US" sz="1600" b="1" dirty="0">
                <a:latin typeface="Arial" pitchFamily="34" charset="0"/>
                <a:cs typeface="Arial" pitchFamily="34" charset="0"/>
              </a:rPr>
              <a:t> male partners</a:t>
            </a:r>
            <a:r>
              <a:rPr lang="en-US" sz="1600" dirty="0">
                <a:latin typeface="Arial" pitchFamily="34" charset="0"/>
                <a:cs typeface="Arial" pitchFamily="34" charset="0"/>
              </a:rPr>
              <a:t>. Animal Behavior.</a:t>
            </a:r>
          </a:p>
        </p:txBody>
      </p:sp>
    </p:spTree>
    <p:extLst>
      <p:ext uri="{BB962C8B-B14F-4D97-AF65-F5344CB8AC3E}">
        <p14:creationId xmlns:p14="http://schemas.microsoft.com/office/powerpoint/2010/main" val="71710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868362"/>
          </a:xfrm>
        </p:spPr>
        <p:txBody>
          <a:bodyPr>
            <a:normAutofit/>
          </a:bodyPr>
          <a:lstStyle/>
          <a:p>
            <a:r>
              <a:rPr lang="en-US" dirty="0"/>
              <a:t>Two types of monogamy</a:t>
            </a:r>
          </a:p>
        </p:txBody>
      </p:sp>
      <p:sp>
        <p:nvSpPr>
          <p:cNvPr id="3" name="Content Placeholder 2"/>
          <p:cNvSpPr>
            <a:spLocks noGrp="1"/>
          </p:cNvSpPr>
          <p:nvPr>
            <p:ph idx="1"/>
          </p:nvPr>
        </p:nvSpPr>
        <p:spPr>
          <a:xfrm>
            <a:off x="1981200" y="1219201"/>
            <a:ext cx="8229600" cy="4525963"/>
          </a:xfrm>
        </p:spPr>
        <p:txBody>
          <a:bodyPr>
            <a:normAutofit/>
          </a:bodyPr>
          <a:lstStyle/>
          <a:p>
            <a:r>
              <a:rPr lang="en-US" sz="2400" dirty="0"/>
              <a:t>Few animals truly monogamous</a:t>
            </a:r>
          </a:p>
          <a:p>
            <a:endParaRPr lang="en-US" sz="1100" dirty="0"/>
          </a:p>
          <a:p>
            <a:endParaRPr lang="en-US" sz="1100" dirty="0"/>
          </a:p>
          <a:p>
            <a:r>
              <a:rPr lang="en-US" sz="2400" dirty="0"/>
              <a:t>Differentiate between two types of monogamy</a:t>
            </a:r>
          </a:p>
        </p:txBody>
      </p:sp>
      <p:pic>
        <p:nvPicPr>
          <p:cNvPr id="1026" name="Picture 2" descr="http://3.bp.blogspot.com/-gnciYt2wpUE/TVdkyInaJeI/AAAAAAAAAFM/jwYpOB1UkkM/s1600/prairie-voles_1.jpg"/>
          <p:cNvPicPr>
            <a:picLocks noChangeAspect="1" noChangeArrowheads="1"/>
          </p:cNvPicPr>
          <p:nvPr/>
        </p:nvPicPr>
        <p:blipFill rotWithShape="1">
          <a:blip r:embed="rId2">
            <a:extLst>
              <a:ext uri="{28A0092B-C50C-407E-A947-70E740481C1C}">
                <a14:useLocalDpi xmlns:a14="http://schemas.microsoft.com/office/drawing/2010/main" val="0"/>
              </a:ext>
            </a:extLst>
          </a:blip>
          <a:srcRect b="3072"/>
          <a:stretch/>
        </p:blipFill>
        <p:spPr bwMode="auto">
          <a:xfrm>
            <a:off x="6417197" y="3733801"/>
            <a:ext cx="4250804" cy="31283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dn.theconversation.edu.au/files/3235/width440/350182994_659181e066_b.jpg?13147521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733800"/>
            <a:ext cx="4676170" cy="3113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252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6" name="Picture 4" descr="http://ars.els-cdn.com/content/image/1-s2.0-S0169534797012329-g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480" y="1958010"/>
            <a:ext cx="4592320" cy="29949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198438"/>
            <a:ext cx="8229600" cy="868362"/>
          </a:xfrm>
        </p:spPr>
        <p:txBody>
          <a:bodyPr>
            <a:normAutofit/>
          </a:bodyPr>
          <a:lstStyle/>
          <a:p>
            <a:r>
              <a:rPr lang="en-US" dirty="0"/>
              <a:t>Additional Mating Opportunities</a:t>
            </a:r>
          </a:p>
        </p:txBody>
      </p:sp>
      <p:sp>
        <p:nvSpPr>
          <p:cNvPr id="3" name="Content Placeholder 2"/>
          <p:cNvSpPr>
            <a:spLocks noGrp="1"/>
          </p:cNvSpPr>
          <p:nvPr>
            <p:ph idx="1"/>
          </p:nvPr>
        </p:nvSpPr>
        <p:spPr>
          <a:xfrm>
            <a:off x="1981200" y="1219201"/>
            <a:ext cx="8229600" cy="990600"/>
          </a:xfrm>
        </p:spPr>
        <p:txBody>
          <a:bodyPr>
            <a:normAutofit/>
          </a:bodyPr>
          <a:lstStyle/>
          <a:p>
            <a:r>
              <a:rPr lang="en-US" sz="2400" dirty="0"/>
              <a:t>What are the costs and benefits for EPC’s for both males and females?</a:t>
            </a:r>
          </a:p>
        </p:txBody>
      </p:sp>
      <p:sp>
        <p:nvSpPr>
          <p:cNvPr id="4" name="TextBox 3"/>
          <p:cNvSpPr txBox="1"/>
          <p:nvPr/>
        </p:nvSpPr>
        <p:spPr>
          <a:xfrm>
            <a:off x="2438401" y="2520778"/>
            <a:ext cx="923651" cy="523220"/>
          </a:xfrm>
          <a:prstGeom prst="rect">
            <a:avLst/>
          </a:prstGeom>
          <a:noFill/>
        </p:spPr>
        <p:txBody>
          <a:bodyPr wrap="none" rtlCol="0">
            <a:spAutoFit/>
          </a:bodyPr>
          <a:lstStyle/>
          <a:p>
            <a:r>
              <a:rPr lang="en-US" sz="2800" u="sng" dirty="0">
                <a:solidFill>
                  <a:srgbClr val="FF0000"/>
                </a:solidFill>
              </a:rPr>
              <a:t>Male</a:t>
            </a:r>
          </a:p>
        </p:txBody>
      </p:sp>
      <p:sp>
        <p:nvSpPr>
          <p:cNvPr id="8" name="TextBox 7"/>
          <p:cNvSpPr txBox="1"/>
          <p:nvPr/>
        </p:nvSpPr>
        <p:spPr>
          <a:xfrm>
            <a:off x="4017204" y="2514600"/>
            <a:ext cx="1240596" cy="523220"/>
          </a:xfrm>
          <a:prstGeom prst="rect">
            <a:avLst/>
          </a:prstGeom>
          <a:noFill/>
        </p:spPr>
        <p:txBody>
          <a:bodyPr wrap="none" rtlCol="0">
            <a:spAutoFit/>
          </a:bodyPr>
          <a:lstStyle/>
          <a:p>
            <a:r>
              <a:rPr lang="en-US" sz="2800" u="sng" dirty="0">
                <a:solidFill>
                  <a:srgbClr val="FF0000"/>
                </a:solidFill>
              </a:rPr>
              <a:t>Female</a:t>
            </a:r>
          </a:p>
        </p:txBody>
      </p:sp>
      <p:sp>
        <p:nvSpPr>
          <p:cNvPr id="5" name="TextBox 4"/>
          <p:cNvSpPr txBox="1"/>
          <p:nvPr/>
        </p:nvSpPr>
        <p:spPr>
          <a:xfrm>
            <a:off x="7467600" y="2154593"/>
            <a:ext cx="2971800" cy="646331"/>
          </a:xfrm>
          <a:prstGeom prst="rect">
            <a:avLst/>
          </a:prstGeom>
          <a:noFill/>
          <a:ln w="28575">
            <a:solidFill>
              <a:schemeClr val="accent2">
                <a:lumMod val="75000"/>
              </a:schemeClr>
            </a:solidFill>
          </a:ln>
        </p:spPr>
        <p:txBody>
          <a:bodyPr wrap="square" rtlCol="0">
            <a:spAutoFit/>
          </a:bodyPr>
          <a:lstStyle/>
          <a:p>
            <a:pPr algn="ctr"/>
            <a:r>
              <a:rPr lang="en-US" dirty="0">
                <a:solidFill>
                  <a:schemeClr val="accent2">
                    <a:lumMod val="75000"/>
                  </a:schemeClr>
                </a:solidFill>
                <a:latin typeface="Arial" pitchFamily="34" charset="0"/>
                <a:cs typeface="Arial" pitchFamily="34" charset="0"/>
              </a:rPr>
              <a:t>Species level frequency of EPC in birds</a:t>
            </a:r>
          </a:p>
        </p:txBody>
      </p:sp>
    </p:spTree>
    <p:extLst>
      <p:ext uri="{BB962C8B-B14F-4D97-AF65-F5344CB8AC3E}">
        <p14:creationId xmlns:p14="http://schemas.microsoft.com/office/powerpoint/2010/main" val="5904249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8438"/>
            <a:ext cx="8229600" cy="868362"/>
          </a:xfrm>
        </p:spPr>
        <p:txBody>
          <a:bodyPr>
            <a:normAutofit/>
          </a:bodyPr>
          <a:lstStyle/>
          <a:p>
            <a:r>
              <a:rPr lang="en-US" dirty="0"/>
              <a:t>Promiscuity</a:t>
            </a:r>
          </a:p>
        </p:txBody>
      </p:sp>
      <p:sp>
        <p:nvSpPr>
          <p:cNvPr id="3" name="Content Placeholder 2"/>
          <p:cNvSpPr>
            <a:spLocks noGrp="1"/>
          </p:cNvSpPr>
          <p:nvPr>
            <p:ph idx="1"/>
          </p:nvPr>
        </p:nvSpPr>
        <p:spPr>
          <a:xfrm>
            <a:off x="1981200" y="1219201"/>
            <a:ext cx="8229600" cy="990600"/>
          </a:xfrm>
        </p:spPr>
        <p:txBody>
          <a:bodyPr>
            <a:normAutofit/>
          </a:bodyPr>
          <a:lstStyle/>
          <a:p>
            <a:r>
              <a:rPr lang="en-US" sz="2400" dirty="0"/>
              <a:t>Everybody is mating!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1695450"/>
            <a:ext cx="6705600" cy="5029200"/>
          </a:xfrm>
          <a:prstGeom prst="rect">
            <a:avLst/>
          </a:prstGeom>
        </p:spPr>
      </p:pic>
    </p:spTree>
    <p:extLst>
      <p:ext uri="{BB962C8B-B14F-4D97-AF65-F5344CB8AC3E}">
        <p14:creationId xmlns:p14="http://schemas.microsoft.com/office/powerpoint/2010/main" val="17174578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33400"/>
            <a:ext cx="2676524" cy="868362"/>
          </a:xfrm>
        </p:spPr>
        <p:txBody>
          <a:bodyPr>
            <a:normAutofit/>
          </a:bodyPr>
          <a:lstStyle/>
          <a:p>
            <a:r>
              <a:rPr lang="en-US" dirty="0"/>
              <a:t>Polyandry</a:t>
            </a:r>
          </a:p>
        </p:txBody>
      </p:sp>
      <p:sp>
        <p:nvSpPr>
          <p:cNvPr id="3" name="Content Placeholder 2"/>
          <p:cNvSpPr>
            <a:spLocks noGrp="1"/>
          </p:cNvSpPr>
          <p:nvPr>
            <p:ph idx="1"/>
          </p:nvPr>
        </p:nvSpPr>
        <p:spPr>
          <a:xfrm>
            <a:off x="1905001" y="1886353"/>
            <a:ext cx="2804983" cy="990600"/>
          </a:xfrm>
        </p:spPr>
        <p:txBody>
          <a:bodyPr>
            <a:normAutofit fontScale="92500" lnSpcReduction="20000"/>
          </a:bodyPr>
          <a:lstStyle/>
          <a:p>
            <a:r>
              <a:rPr lang="en-US" sz="2400" dirty="0"/>
              <a:t>Female associates with several males</a:t>
            </a:r>
          </a:p>
        </p:txBody>
      </p:sp>
      <p:pic>
        <p:nvPicPr>
          <p:cNvPr id="2050" name="Picture 2" descr="http://www.hawaii.edu/fishlab/Nearside/berryman3.gif"/>
          <p:cNvPicPr>
            <a:picLocks noChangeAspect="1" noChangeArrowheads="1"/>
          </p:cNvPicPr>
          <p:nvPr/>
        </p:nvPicPr>
        <p:blipFill rotWithShape="1">
          <a:blip r:embed="rId2">
            <a:extLst>
              <a:ext uri="{28A0092B-C50C-407E-A947-70E740481C1C}">
                <a14:useLocalDpi xmlns:a14="http://schemas.microsoft.com/office/drawing/2010/main" val="0"/>
              </a:ext>
            </a:extLst>
          </a:blip>
          <a:srcRect l="2000" r="3837" b="4821"/>
          <a:stretch/>
        </p:blipFill>
        <p:spPr bwMode="auto">
          <a:xfrm>
            <a:off x="4786184" y="82154"/>
            <a:ext cx="5894173" cy="55895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29200" y="5671752"/>
            <a:ext cx="5181600" cy="830997"/>
          </a:xfrm>
          <a:prstGeom prst="rect">
            <a:avLst/>
          </a:prstGeom>
          <a:noFill/>
        </p:spPr>
        <p:txBody>
          <a:bodyPr wrap="square" rtlCol="0">
            <a:spAutoFit/>
          </a:bodyPr>
          <a:lstStyle/>
          <a:p>
            <a:pPr algn="ctr"/>
            <a:r>
              <a:rPr lang="en-US" sz="2400" dirty="0" err="1"/>
              <a:t>Herold</a:t>
            </a:r>
            <a:r>
              <a:rPr lang="en-US" sz="2400" dirty="0"/>
              <a:t> never suspected the cost of moving in with the colony</a:t>
            </a:r>
          </a:p>
        </p:txBody>
      </p:sp>
    </p:spTree>
    <p:extLst>
      <p:ext uri="{BB962C8B-B14F-4D97-AF65-F5344CB8AC3E}">
        <p14:creationId xmlns:p14="http://schemas.microsoft.com/office/powerpoint/2010/main" val="12593432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8438"/>
            <a:ext cx="8229600" cy="868362"/>
          </a:xfrm>
        </p:spPr>
        <p:txBody>
          <a:bodyPr>
            <a:normAutofit/>
          </a:bodyPr>
          <a:lstStyle/>
          <a:p>
            <a:r>
              <a:rPr lang="en-US" dirty="0"/>
              <a:t>Polygyny</a:t>
            </a:r>
          </a:p>
        </p:txBody>
      </p:sp>
      <p:sp>
        <p:nvSpPr>
          <p:cNvPr id="3" name="Content Placeholder 2"/>
          <p:cNvSpPr>
            <a:spLocks noGrp="1"/>
          </p:cNvSpPr>
          <p:nvPr>
            <p:ph idx="1"/>
          </p:nvPr>
        </p:nvSpPr>
        <p:spPr>
          <a:xfrm>
            <a:off x="1981200" y="1219201"/>
            <a:ext cx="8229600" cy="3047999"/>
          </a:xfrm>
        </p:spPr>
        <p:txBody>
          <a:bodyPr>
            <a:normAutofit/>
          </a:bodyPr>
          <a:lstStyle/>
          <a:p>
            <a:r>
              <a:rPr lang="en-US" sz="2400" dirty="0"/>
              <a:t>Males mate with more than one female</a:t>
            </a:r>
          </a:p>
          <a:p>
            <a:endParaRPr lang="en-US" sz="2400" dirty="0"/>
          </a:p>
          <a:p>
            <a:r>
              <a:rPr lang="en-US" sz="2400" dirty="0"/>
              <a:t>Classic paper by </a:t>
            </a:r>
            <a:r>
              <a:rPr lang="en-US" sz="2400" dirty="0" err="1"/>
              <a:t>Emlen</a:t>
            </a:r>
            <a:r>
              <a:rPr lang="en-US" sz="2400" dirty="0"/>
              <a:t> and </a:t>
            </a:r>
            <a:r>
              <a:rPr lang="en-US" sz="2400" dirty="0" err="1"/>
              <a:t>Oring</a:t>
            </a:r>
            <a:r>
              <a:rPr lang="en-US" sz="2400" dirty="0"/>
              <a:t> (1977)</a:t>
            </a:r>
          </a:p>
          <a:p>
            <a:pPr marL="0" indent="0">
              <a:buNone/>
            </a:pPr>
            <a:endParaRPr lang="en-US" sz="2400" dirty="0"/>
          </a:p>
          <a:p>
            <a:pPr marL="0" indent="0" algn="ctr">
              <a:buNone/>
            </a:pPr>
            <a:r>
              <a:rPr lang="en-US" sz="2400" dirty="0">
                <a:solidFill>
                  <a:schemeClr val="tx2">
                    <a:lumMod val="60000"/>
                    <a:lumOff val="40000"/>
                  </a:schemeClr>
                </a:solidFill>
              </a:rPr>
              <a:t>“the extent to which a male can monopolize mating opportunities depends on social and ecological factors that affect the distribution of females”</a:t>
            </a:r>
          </a:p>
          <a:p>
            <a:pPr marL="457200" lvl="1" indent="0">
              <a:buNone/>
            </a:pPr>
            <a:endParaRPr lang="en-US" sz="2000" dirty="0"/>
          </a:p>
        </p:txBody>
      </p:sp>
    </p:spTree>
    <p:extLst>
      <p:ext uri="{BB962C8B-B14F-4D97-AF65-F5344CB8AC3E}">
        <p14:creationId xmlns:p14="http://schemas.microsoft.com/office/powerpoint/2010/main" val="29399770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8438"/>
            <a:ext cx="8229600" cy="868362"/>
          </a:xfrm>
        </p:spPr>
        <p:txBody>
          <a:bodyPr>
            <a:normAutofit/>
          </a:bodyPr>
          <a:lstStyle/>
          <a:p>
            <a:r>
              <a:rPr lang="en-US" dirty="0"/>
              <a:t>Types of Polygyny</a:t>
            </a:r>
          </a:p>
        </p:txBody>
      </p:sp>
      <p:pic>
        <p:nvPicPr>
          <p:cNvPr id="5122" name="Picture 2" descr="http://www.timeforkids.com/files/1003757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9576" y="1219201"/>
            <a:ext cx="4721225" cy="306392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3.bp.blogspot.com/-Dkdgkq0X4uc/T5kFXuzmaqI/AAAAAAAAFew/vgdL4QgH5To/s1600/lions-hun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050" y="4114800"/>
            <a:ext cx="6457950" cy="27432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record-lrc.co.uk/Gallery/GetThumbnail.aspx?id=802&amp;w=4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219200"/>
            <a:ext cx="3566242" cy="278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5894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descr="http://richard-seaman.com/Arthropods/Russia/RussianScorpionF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219200"/>
            <a:ext cx="5448300" cy="5638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0700" y="1371601"/>
            <a:ext cx="3162300" cy="2554545"/>
          </a:xfrm>
          <a:prstGeom prst="rect">
            <a:avLst/>
          </a:prstGeom>
          <a:noFill/>
        </p:spPr>
        <p:txBody>
          <a:bodyPr wrap="square" rtlCol="0">
            <a:spAutoFit/>
          </a:bodyPr>
          <a:lstStyle/>
          <a:p>
            <a:pPr marL="285750" indent="-285750">
              <a:buFont typeface="Arial" pitchFamily="34" charset="0"/>
              <a:buChar char="•"/>
            </a:pPr>
            <a:r>
              <a:rPr lang="en-US" sz="2000" dirty="0">
                <a:latin typeface="Arial" pitchFamily="34" charset="0"/>
                <a:cs typeface="Arial" pitchFamily="34" charset="0"/>
              </a:rPr>
              <a:t>Females are not clustered</a:t>
            </a:r>
          </a:p>
          <a:p>
            <a:pPr marL="285750" indent="-285750">
              <a:buFont typeface="Arial" pitchFamily="34" charset="0"/>
              <a:buChar char="•"/>
            </a:pPr>
            <a:endParaRPr lang="en-US" sz="2000" dirty="0">
              <a:latin typeface="Arial" pitchFamily="34" charset="0"/>
              <a:cs typeface="Arial" pitchFamily="34" charset="0"/>
            </a:endParaRPr>
          </a:p>
          <a:p>
            <a:pPr marL="285750" indent="-285750">
              <a:buFont typeface="Arial" pitchFamily="34" charset="0"/>
              <a:buChar char="•"/>
            </a:pPr>
            <a:r>
              <a:rPr lang="en-US" sz="2000" dirty="0">
                <a:latin typeface="Arial" pitchFamily="34" charset="0"/>
                <a:cs typeface="Arial" pitchFamily="34" charset="0"/>
              </a:rPr>
              <a:t>Males defend clumped resources that females need</a:t>
            </a:r>
          </a:p>
          <a:p>
            <a:pPr marL="285750" indent="-285750">
              <a:buFont typeface="Arial" pitchFamily="34" charset="0"/>
              <a:buChar char="•"/>
            </a:pPr>
            <a:endParaRPr lang="en-US" sz="2000" dirty="0">
              <a:latin typeface="Arial" pitchFamily="34" charset="0"/>
              <a:cs typeface="Arial" pitchFamily="34" charset="0"/>
            </a:endParaRPr>
          </a:p>
          <a:p>
            <a:pPr marL="285750" indent="-285750">
              <a:buFont typeface="Arial" pitchFamily="34" charset="0"/>
              <a:buChar char="•"/>
            </a:pPr>
            <a:r>
              <a:rPr lang="en-US" sz="2000" dirty="0" err="1">
                <a:latin typeface="Arial" pitchFamily="34" charset="0"/>
                <a:cs typeface="Arial" pitchFamily="34" charset="0"/>
              </a:rPr>
              <a:t>Scorpionflies</a:t>
            </a:r>
            <a:endParaRPr lang="en-US" sz="2000" dirty="0">
              <a:latin typeface="Arial" pitchFamily="34" charset="0"/>
              <a:cs typeface="Arial" pitchFamily="34" charset="0"/>
            </a:endParaRPr>
          </a:p>
        </p:txBody>
      </p:sp>
      <p:sp>
        <p:nvSpPr>
          <p:cNvPr id="6" name="Title 1"/>
          <p:cNvSpPr>
            <a:spLocks noGrp="1"/>
          </p:cNvSpPr>
          <p:nvPr>
            <p:ph type="title"/>
          </p:nvPr>
        </p:nvSpPr>
        <p:spPr>
          <a:xfrm>
            <a:off x="1981200" y="198438"/>
            <a:ext cx="8229600" cy="868362"/>
          </a:xfrm>
        </p:spPr>
        <p:txBody>
          <a:bodyPr>
            <a:normAutofit/>
          </a:bodyPr>
          <a:lstStyle/>
          <a:p>
            <a:r>
              <a:rPr lang="en-US" dirty="0"/>
              <a:t>Types of Polygyny</a:t>
            </a:r>
          </a:p>
        </p:txBody>
      </p:sp>
      <p:pic>
        <p:nvPicPr>
          <p:cNvPr id="2050" name="Picture 2" descr="http://bugguide.net/images/raw/LRNHRRNHRRWHTHNH3HPHWZ8LFHNHZR4LLR4LZRGL6Z4L1ZQL1HSLTHHL4ZMHOHGHHR2HNZZL6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086224"/>
            <a:ext cx="3695700" cy="277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089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790700" y="1560256"/>
            <a:ext cx="3162300" cy="3170099"/>
          </a:xfrm>
          <a:prstGeom prst="rect">
            <a:avLst/>
          </a:prstGeom>
          <a:noFill/>
        </p:spPr>
        <p:txBody>
          <a:bodyPr wrap="square" rtlCol="0">
            <a:spAutoFit/>
          </a:bodyPr>
          <a:lstStyle/>
          <a:p>
            <a:pPr marL="285750" indent="-285750">
              <a:buFont typeface="Arial" pitchFamily="34" charset="0"/>
              <a:buChar char="•"/>
            </a:pPr>
            <a:r>
              <a:rPr lang="en-US" sz="2000" dirty="0">
                <a:latin typeface="Arial" pitchFamily="34" charset="0"/>
                <a:cs typeface="Arial" pitchFamily="34" charset="0"/>
              </a:rPr>
              <a:t>Males defend calling or display sites that do not contain resources</a:t>
            </a:r>
          </a:p>
          <a:p>
            <a:pPr marL="285750" indent="-285750">
              <a:buFont typeface="Arial" pitchFamily="34" charset="0"/>
              <a:buChar char="•"/>
            </a:pPr>
            <a:endParaRPr lang="en-US" sz="2000" dirty="0">
              <a:latin typeface="Arial" pitchFamily="34" charset="0"/>
              <a:cs typeface="Arial" pitchFamily="34" charset="0"/>
            </a:endParaRPr>
          </a:p>
          <a:p>
            <a:pPr marL="285750" indent="-285750">
              <a:buFont typeface="Arial" pitchFamily="34" charset="0"/>
              <a:buChar char="•"/>
            </a:pPr>
            <a:r>
              <a:rPr lang="en-US" sz="2000" dirty="0">
                <a:latin typeface="Arial" pitchFamily="34" charset="0"/>
                <a:cs typeface="Arial" pitchFamily="34" charset="0"/>
              </a:rPr>
              <a:t>Females visit, select mate, copulate, leave the </a:t>
            </a:r>
            <a:r>
              <a:rPr lang="en-US" sz="2000" dirty="0" err="1">
                <a:latin typeface="Arial" pitchFamily="34" charset="0"/>
                <a:cs typeface="Arial" pitchFamily="34" charset="0"/>
              </a:rPr>
              <a:t>lek</a:t>
            </a:r>
            <a:endParaRPr lang="en-US" sz="2000" dirty="0">
              <a:latin typeface="Arial" pitchFamily="34" charset="0"/>
              <a:cs typeface="Arial" pitchFamily="34" charset="0"/>
            </a:endParaRPr>
          </a:p>
          <a:p>
            <a:pPr marL="285750" indent="-285750">
              <a:buFont typeface="Arial" pitchFamily="34" charset="0"/>
              <a:buChar char="•"/>
            </a:pPr>
            <a:endParaRPr lang="en-US" sz="2000" dirty="0">
              <a:latin typeface="Arial" pitchFamily="34" charset="0"/>
              <a:cs typeface="Arial" pitchFamily="34" charset="0"/>
            </a:endParaRPr>
          </a:p>
          <a:p>
            <a:pPr marL="285750" indent="-285750">
              <a:buFont typeface="Arial" pitchFamily="34" charset="0"/>
              <a:buChar char="•"/>
            </a:pPr>
            <a:r>
              <a:rPr lang="en-US" sz="2000" dirty="0">
                <a:latin typeface="Arial" pitchFamily="34" charset="0"/>
                <a:cs typeface="Arial" pitchFamily="34" charset="0"/>
              </a:rPr>
              <a:t>Males compete in two ways</a:t>
            </a:r>
          </a:p>
        </p:txBody>
      </p:sp>
      <p:pic>
        <p:nvPicPr>
          <p:cNvPr id="8194" name="Picture 2" descr="http://blog.oregonlive.com/environment_impact/2009/06/grous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864541" y="1252150"/>
            <a:ext cx="3830232" cy="25578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upload.wikimedia.org/wikipedia/commons/thumb/f/f8/Tympanuchus_cupido_-Illinois,_USA_-male_displaying-8_%281%29.jpg/300px-Tympanuchus_cupido_-Illinois,_USA_-male_displaying-8_%281%2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34001" y="3352801"/>
            <a:ext cx="2349843" cy="147869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news.bbc.co.uk/nol/shared/spl/hi/pop_ups/08/uk_enl_1238364651/im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289" y="4572000"/>
            <a:ext cx="3242485" cy="2286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981200" y="198438"/>
            <a:ext cx="8229600" cy="868362"/>
          </a:xfrm>
        </p:spPr>
        <p:txBody>
          <a:bodyPr>
            <a:normAutofit/>
          </a:bodyPr>
          <a:lstStyle/>
          <a:p>
            <a:r>
              <a:rPr lang="en-US" dirty="0"/>
              <a:t>Types of Polygyny</a:t>
            </a:r>
          </a:p>
        </p:txBody>
      </p:sp>
    </p:spTree>
    <p:extLst>
      <p:ext uri="{BB962C8B-B14F-4D97-AF65-F5344CB8AC3E}">
        <p14:creationId xmlns:p14="http://schemas.microsoft.com/office/powerpoint/2010/main" val="15098478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790700" y="1560255"/>
            <a:ext cx="3467100" cy="1631216"/>
          </a:xfrm>
          <a:prstGeom prst="rect">
            <a:avLst/>
          </a:prstGeom>
          <a:noFill/>
        </p:spPr>
        <p:txBody>
          <a:bodyPr wrap="square" rtlCol="0">
            <a:spAutoFit/>
          </a:bodyPr>
          <a:lstStyle/>
          <a:p>
            <a:pPr marL="285750" indent="-285750">
              <a:buFont typeface="Arial" pitchFamily="34" charset="0"/>
              <a:buChar char="•"/>
            </a:pPr>
            <a:r>
              <a:rPr lang="en-US" sz="2000" dirty="0">
                <a:latin typeface="Arial" pitchFamily="34" charset="0"/>
                <a:cs typeface="Arial" pitchFamily="34" charset="0"/>
              </a:rPr>
              <a:t>Neither females, nor resources are defendable</a:t>
            </a:r>
          </a:p>
          <a:p>
            <a:pPr marL="285750" indent="-285750">
              <a:buFont typeface="Arial" pitchFamily="34" charset="0"/>
              <a:buChar char="•"/>
            </a:pPr>
            <a:endParaRPr lang="en-US" sz="2000" dirty="0">
              <a:latin typeface="Arial" pitchFamily="34" charset="0"/>
              <a:cs typeface="Arial" pitchFamily="34" charset="0"/>
            </a:endParaRPr>
          </a:p>
          <a:p>
            <a:pPr marL="285750" indent="-285750">
              <a:buFont typeface="Arial" pitchFamily="34" charset="0"/>
              <a:buChar char="•"/>
            </a:pPr>
            <a:r>
              <a:rPr lang="en-US" sz="2000" dirty="0">
                <a:latin typeface="Arial" pitchFamily="34" charset="0"/>
                <a:cs typeface="Arial" pitchFamily="34" charset="0"/>
              </a:rPr>
              <a:t>Females not choosy (no reason to gather)</a:t>
            </a:r>
          </a:p>
        </p:txBody>
      </p:sp>
      <p:pic>
        <p:nvPicPr>
          <p:cNvPr id="9218" name="Picture 2" descr="http://www.arkive.org/media/F1/F1536CAB-7D76-4A24-8F0D-94D966D114C6/Presentation.Large/Smooth-snakes-ma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942" y="3635299"/>
            <a:ext cx="4878859" cy="323505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prairiefoto.ca/Wildlife/Snakes-of-Narcisse/i-VMrnLS9/0/L/20090511__Canon%20EOS-1Ds%20Mark%20II_8733_SmugMug-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155357"/>
            <a:ext cx="381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1981200" y="198438"/>
            <a:ext cx="8229600" cy="868362"/>
          </a:xfrm>
        </p:spPr>
        <p:txBody>
          <a:bodyPr>
            <a:normAutofit/>
          </a:bodyPr>
          <a:lstStyle/>
          <a:p>
            <a:r>
              <a:rPr lang="en-US" dirty="0"/>
              <a:t>Types of Polygyny</a:t>
            </a:r>
          </a:p>
        </p:txBody>
      </p:sp>
    </p:spTree>
    <p:extLst>
      <p:ext uri="{BB962C8B-B14F-4D97-AF65-F5344CB8AC3E}">
        <p14:creationId xmlns:p14="http://schemas.microsoft.com/office/powerpoint/2010/main" val="1613887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825" y="240757"/>
            <a:ext cx="5181600" cy="762000"/>
          </a:xfrm>
        </p:spPr>
        <p:txBody>
          <a:bodyPr>
            <a:normAutofit/>
          </a:bodyPr>
          <a:lstStyle/>
          <a:p>
            <a:r>
              <a:rPr lang="en-US" sz="3600" b="1" dirty="0"/>
              <a:t>Differential Investment</a:t>
            </a:r>
          </a:p>
        </p:txBody>
      </p:sp>
      <p:sp>
        <p:nvSpPr>
          <p:cNvPr id="4" name="Content Placeholder 3"/>
          <p:cNvSpPr>
            <a:spLocks noGrp="1"/>
          </p:cNvSpPr>
          <p:nvPr>
            <p:ph idx="1"/>
          </p:nvPr>
        </p:nvSpPr>
        <p:spPr>
          <a:xfrm>
            <a:off x="533400" y="1119432"/>
            <a:ext cx="7467600" cy="1219200"/>
          </a:xfrm>
        </p:spPr>
        <p:txBody>
          <a:bodyPr>
            <a:normAutofit/>
          </a:bodyPr>
          <a:lstStyle/>
          <a:p>
            <a:r>
              <a:rPr lang="en-US" sz="2800" dirty="0"/>
              <a:t>Sperm are cheap</a:t>
            </a:r>
          </a:p>
          <a:p>
            <a:pPr lvl="1"/>
            <a:r>
              <a:rPr lang="en-US" sz="2000" dirty="0"/>
              <a:t>Just big enough for DNA and little energy</a:t>
            </a:r>
          </a:p>
        </p:txBody>
      </p:sp>
      <p:pic>
        <p:nvPicPr>
          <p:cNvPr id="1028" name="Picture 4" descr="http://farm1.static.flickr.com/199/509461025_ccdb9e527d.jpg"/>
          <p:cNvPicPr>
            <a:picLocks noChangeAspect="1" noChangeArrowheads="1"/>
          </p:cNvPicPr>
          <p:nvPr/>
        </p:nvPicPr>
        <p:blipFill rotWithShape="1">
          <a:blip r:embed="rId2">
            <a:extLst>
              <a:ext uri="{28A0092B-C50C-407E-A947-70E740481C1C}">
                <a14:useLocalDpi xmlns:a14="http://schemas.microsoft.com/office/drawing/2010/main" val="0"/>
              </a:ext>
            </a:extLst>
          </a:blip>
          <a:srcRect r="12475"/>
          <a:stretch/>
        </p:blipFill>
        <p:spPr bwMode="auto">
          <a:xfrm flipH="1">
            <a:off x="9204319" y="0"/>
            <a:ext cx="2945863" cy="25243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96072" y="5255107"/>
            <a:ext cx="7847055" cy="1569660"/>
          </a:xfrm>
          <a:prstGeom prst="rect">
            <a:avLst/>
          </a:prstGeom>
        </p:spPr>
        <p:txBody>
          <a:bodyPr wrap="square">
            <a:spAutoFit/>
          </a:bodyPr>
          <a:lstStyle/>
          <a:p>
            <a:pPr marL="285750" indent="-285750">
              <a:buFont typeface="Arial" pitchFamily="34" charset="0"/>
              <a:buChar char="•"/>
            </a:pPr>
            <a:r>
              <a:rPr lang="en-US" sz="2400" dirty="0">
                <a:latin typeface="Arial" pitchFamily="34" charset="0"/>
                <a:cs typeface="Arial" pitchFamily="34" charset="0"/>
              </a:rPr>
              <a:t>Single bird egg = 15-30% female mass</a:t>
            </a:r>
          </a:p>
          <a:p>
            <a:pPr marL="285750" indent="-285750">
              <a:buFont typeface="Arial" pitchFamily="34" charset="0"/>
              <a:buChar char="•"/>
            </a:pPr>
            <a:r>
              <a:rPr lang="en-US" sz="2400" dirty="0">
                <a:latin typeface="Arial" pitchFamily="34" charset="0"/>
                <a:cs typeface="Arial" pitchFamily="34" charset="0"/>
              </a:rPr>
              <a:t>Single male may have 8 billion sperm in testes</a:t>
            </a:r>
          </a:p>
          <a:p>
            <a:pPr marL="285750" indent="-285750">
              <a:buFont typeface="Arial" pitchFamily="34" charset="0"/>
              <a:buChar char="•"/>
            </a:pPr>
            <a:r>
              <a:rPr lang="en-US" sz="2400" dirty="0">
                <a:latin typeface="Arial" pitchFamily="34" charset="0"/>
                <a:cs typeface="Arial" pitchFamily="34" charset="0"/>
              </a:rPr>
              <a:t>Coho salmon (100 billion sperm/3500 eggs)</a:t>
            </a:r>
          </a:p>
          <a:p>
            <a:pPr marL="285750" indent="-285750">
              <a:buFont typeface="Arial" pitchFamily="34" charset="0"/>
              <a:buChar char="•"/>
            </a:pPr>
            <a:r>
              <a:rPr lang="en-US" sz="2400" dirty="0">
                <a:solidFill>
                  <a:schemeClr val="accent6">
                    <a:lumMod val="75000"/>
                  </a:schemeClr>
                </a:solidFill>
                <a:latin typeface="Arial" pitchFamily="34" charset="0"/>
                <a:cs typeface="Arial" pitchFamily="34" charset="0"/>
              </a:rPr>
              <a:t>Humans?</a:t>
            </a:r>
          </a:p>
        </p:txBody>
      </p:sp>
      <p:pic>
        <p:nvPicPr>
          <p:cNvPr id="4098" name="Picture 2" descr="http://doggyadventures.files.wordpress.com/2011/09/kiwi_egg_by_shnoo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6215" y="2487391"/>
            <a:ext cx="3563585" cy="25692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fly-fishing-discounters.com/images/coho500x34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1" y="4524595"/>
            <a:ext cx="3429000" cy="234543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abc.net.au/nature/sexinthebush/img/ep2/gall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4878" y="2117143"/>
            <a:ext cx="4608119" cy="302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8521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6">
                    <a:lumMod val="75000"/>
                  </a:schemeClr>
                </a:solidFill>
              </a:rPr>
              <a:t>Why mate with already           paired male?</a:t>
            </a:r>
          </a:p>
        </p:txBody>
      </p:sp>
      <p:pic>
        <p:nvPicPr>
          <p:cNvPr id="10242" name="Picture 2" descr="http://upload.wikimedia.org/wikipedia/commons/thumb/2/2c/Fitness%7EDensity.tif/lossless-page1-960px-Fitness%7EDensity.tif.png"/>
          <p:cNvPicPr>
            <a:picLocks noChangeAspect="1" noChangeArrowheads="1"/>
          </p:cNvPicPr>
          <p:nvPr/>
        </p:nvPicPr>
        <p:blipFill rotWithShape="1">
          <a:blip r:embed="rId3">
            <a:extLst>
              <a:ext uri="{28A0092B-C50C-407E-A947-70E740481C1C}">
                <a14:useLocalDpi xmlns:a14="http://schemas.microsoft.com/office/drawing/2010/main" val="0"/>
              </a:ext>
            </a:extLst>
          </a:blip>
          <a:srcRect l="16806" t="9387" r="28853" b="14660"/>
          <a:stretch/>
        </p:blipFill>
        <p:spPr bwMode="auto">
          <a:xfrm>
            <a:off x="1752601" y="1524001"/>
            <a:ext cx="3509319" cy="36823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bumpshack.com/wp-content/uploads/2011/05/Maria-Shriver-Heartbroken-By-Arnold-Schwarzenegger-PHOT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697766"/>
            <a:ext cx="3810000" cy="51149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berkeley.edu/news/media/releases/2006/02/images/frog_snake.jpg"/>
          <p:cNvPicPr>
            <a:picLocks noChangeAspect="1" noChangeArrowheads="1"/>
          </p:cNvPicPr>
          <p:nvPr/>
        </p:nvPicPr>
        <p:blipFill rotWithShape="1">
          <a:blip r:embed="rId5">
            <a:extLst>
              <a:ext uri="{28A0092B-C50C-407E-A947-70E740481C1C}">
                <a14:useLocalDpi xmlns:a14="http://schemas.microsoft.com/office/drawing/2010/main" val="0"/>
              </a:ext>
            </a:extLst>
          </a:blip>
          <a:srcRect t="12232" b="15386"/>
          <a:stretch/>
        </p:blipFill>
        <p:spPr bwMode="auto">
          <a:xfrm>
            <a:off x="2833816" y="5251622"/>
            <a:ext cx="3333750" cy="1606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83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11125200" cy="838200"/>
          </a:xfrm>
        </p:spPr>
        <p:txBody>
          <a:bodyPr>
            <a:normAutofit fontScale="90000"/>
          </a:bodyPr>
          <a:lstStyle/>
          <a:p>
            <a:r>
              <a:rPr lang="en-US" sz="3600" b="1" dirty="0"/>
              <a:t>Differences in investment set the stage for competition</a:t>
            </a:r>
          </a:p>
        </p:txBody>
      </p:sp>
      <p:sp>
        <p:nvSpPr>
          <p:cNvPr id="4" name="Content Placeholder 3"/>
          <p:cNvSpPr>
            <a:spLocks noGrp="1"/>
          </p:cNvSpPr>
          <p:nvPr>
            <p:ph idx="1"/>
          </p:nvPr>
        </p:nvSpPr>
        <p:spPr>
          <a:xfrm>
            <a:off x="381000" y="1066800"/>
            <a:ext cx="6248400" cy="5638800"/>
          </a:xfrm>
        </p:spPr>
        <p:txBody>
          <a:bodyPr>
            <a:normAutofit/>
          </a:bodyPr>
          <a:lstStyle/>
          <a:p>
            <a:pPr marL="685800" lvl="2" indent="-457200">
              <a:buFont typeface="Arial" panose="020B0604020202020204" pitchFamily="34" charset="0"/>
              <a:buChar char="•"/>
            </a:pPr>
            <a:r>
              <a:rPr lang="en-US" sz="2800" dirty="0"/>
              <a:t>Bateman</a:t>
            </a:r>
          </a:p>
          <a:p>
            <a:pPr marL="685800" lvl="2" indent="-457200">
              <a:buFont typeface="Arial" panose="020B0604020202020204" pitchFamily="34" charset="0"/>
              <a:buChar char="•"/>
            </a:pPr>
            <a:endParaRPr lang="en-US" sz="2800" dirty="0"/>
          </a:p>
          <a:p>
            <a:pPr marL="685800" lvl="2" indent="-457200">
              <a:buFont typeface="Arial" panose="020B0604020202020204" pitchFamily="34" charset="0"/>
              <a:buChar char="•"/>
            </a:pPr>
            <a:r>
              <a:rPr lang="en-US" sz="2800" dirty="0">
                <a:solidFill>
                  <a:schemeClr val="accent6">
                    <a:lumMod val="75000"/>
                  </a:schemeClr>
                </a:solidFill>
              </a:rPr>
              <a:t>Can we estimate number of offspring as a function of number of mates?</a:t>
            </a:r>
          </a:p>
          <a:p>
            <a:pPr marL="685800" lvl="2" indent="-457200">
              <a:buFont typeface="Arial" panose="020B0604020202020204" pitchFamily="34" charset="0"/>
              <a:buChar char="•"/>
            </a:pPr>
            <a:endParaRPr lang="en-US" sz="2800" dirty="0"/>
          </a:p>
          <a:p>
            <a:pPr marL="685800" lvl="2" indent="-457200">
              <a:buFont typeface="Arial" panose="020B0604020202020204" pitchFamily="34" charset="0"/>
              <a:buChar char="•"/>
            </a:pPr>
            <a:r>
              <a:rPr lang="en-US" sz="2800" dirty="0"/>
              <a:t>Do this for both males and females</a:t>
            </a:r>
          </a:p>
        </p:txBody>
      </p:sp>
      <p:pic>
        <p:nvPicPr>
          <p:cNvPr id="2054" name="Picture 6" descr="http://farm2.static.flickr.com/1270/1038413691_e836c3ca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3221464"/>
            <a:ext cx="5257800" cy="351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852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5943600" cy="838200"/>
          </a:xfrm>
        </p:spPr>
        <p:txBody>
          <a:bodyPr>
            <a:normAutofit fontScale="90000"/>
          </a:bodyPr>
          <a:lstStyle/>
          <a:p>
            <a:r>
              <a:rPr lang="en-US" sz="3600" b="1" dirty="0"/>
              <a:t>Sets Stage for Competition</a:t>
            </a:r>
          </a:p>
        </p:txBody>
      </p:sp>
      <p:sp>
        <p:nvSpPr>
          <p:cNvPr id="4" name="Content Placeholder 3"/>
          <p:cNvSpPr>
            <a:spLocks noGrp="1"/>
          </p:cNvSpPr>
          <p:nvPr>
            <p:ph idx="1"/>
          </p:nvPr>
        </p:nvSpPr>
        <p:spPr>
          <a:xfrm>
            <a:off x="337196" y="939800"/>
            <a:ext cx="7282804" cy="4267200"/>
          </a:xfrm>
        </p:spPr>
        <p:txBody>
          <a:bodyPr>
            <a:noAutofit/>
          </a:bodyPr>
          <a:lstStyle/>
          <a:p>
            <a:pPr marL="0" lvl="2" indent="0">
              <a:buNone/>
            </a:pPr>
            <a:r>
              <a:rPr lang="en-US" b="1" dirty="0">
                <a:solidFill>
                  <a:srgbClr val="FF0000"/>
                </a:solidFill>
              </a:rPr>
              <a:t>Results:</a:t>
            </a:r>
          </a:p>
          <a:p>
            <a:pPr marL="577850" lvl="2" indent="-288925"/>
            <a:r>
              <a:rPr lang="en-US" dirty="0"/>
              <a:t>Males: some never mated, others 3+ (20%)</a:t>
            </a:r>
          </a:p>
          <a:p>
            <a:pPr marL="577850" lvl="2" indent="-288925"/>
            <a:r>
              <a:rPr lang="en-US" dirty="0"/>
              <a:t>Females: All mated 1-2 times</a:t>
            </a:r>
          </a:p>
          <a:p>
            <a:pPr marL="0" lvl="2" indent="0">
              <a:buNone/>
            </a:pPr>
            <a:endParaRPr lang="en-US" b="1" dirty="0">
              <a:solidFill>
                <a:srgbClr val="FF0000"/>
              </a:solidFill>
            </a:endParaRPr>
          </a:p>
          <a:p>
            <a:pPr marL="0" lvl="2" indent="0">
              <a:buNone/>
            </a:pPr>
            <a:r>
              <a:rPr lang="en-US" b="1" dirty="0">
                <a:solidFill>
                  <a:srgbClr val="FF0000"/>
                </a:solidFill>
              </a:rPr>
              <a:t>Conclusions:</a:t>
            </a:r>
          </a:p>
          <a:p>
            <a:pPr marL="577850" lvl="2" indent="-288925"/>
            <a:r>
              <a:rPr lang="en-US" dirty="0"/>
              <a:t>Sex with little investment will have large variation in reproductive success → COMPETE</a:t>
            </a:r>
          </a:p>
          <a:p>
            <a:pPr marL="577850" lvl="2" indent="-288925"/>
            <a:endParaRPr lang="en-US" dirty="0"/>
          </a:p>
          <a:p>
            <a:pPr marL="577850" lvl="2" indent="-288925"/>
            <a:r>
              <a:rPr lang="en-US" dirty="0"/>
              <a:t>Sex with lots investment will all be            successful (no competition)</a:t>
            </a:r>
          </a:p>
          <a:p>
            <a:pPr marL="577850" lvl="2" indent="-288925"/>
            <a:endParaRPr lang="en-US" dirty="0"/>
          </a:p>
          <a:p>
            <a:pPr marL="577850" lvl="2" indent="-288925"/>
            <a:r>
              <a:rPr lang="en-US" dirty="0">
                <a:solidFill>
                  <a:schemeClr val="accent6">
                    <a:lumMod val="75000"/>
                  </a:schemeClr>
                </a:solidFill>
              </a:rPr>
              <a:t>How should each sex maximize reproductive success?</a:t>
            </a:r>
          </a:p>
        </p:txBody>
      </p:sp>
      <p:pic>
        <p:nvPicPr>
          <p:cNvPr id="2054" name="Picture 6" descr="http://farm2.static.flickr.com/1270/1038413691_e836c3ca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6204" y="0"/>
            <a:ext cx="2851797"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ateman Mating Succes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483" r="154"/>
          <a:stretch/>
        </p:blipFill>
        <p:spPr bwMode="auto">
          <a:xfrm>
            <a:off x="8301053" y="4552951"/>
            <a:ext cx="2160802" cy="22161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Bateman Mating Succes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2322"/>
          <a:stretch/>
        </p:blipFill>
        <p:spPr bwMode="auto">
          <a:xfrm>
            <a:off x="7933450" y="2054225"/>
            <a:ext cx="2617304" cy="221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42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500"/>
                                        <p:tgtEl>
                                          <p:spTgt spid="4">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9" end="9"/>
                                            </p:txEl>
                                          </p:spTgt>
                                        </p:tgtEl>
                                        <p:attrNameLst>
                                          <p:attrName>style.visibility</p:attrName>
                                        </p:attrNameLst>
                                      </p:cBhvr>
                                      <p:to>
                                        <p:strVal val="visible"/>
                                      </p:to>
                                    </p:set>
                                    <p:animEffect transition="in" filter="fade">
                                      <p:cBhvr>
                                        <p:cTn id="36"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ach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27342</TotalTime>
  <Words>1578</Words>
  <Application>Microsoft Office PowerPoint</Application>
  <PresentationFormat>Widescreen</PresentationFormat>
  <Paragraphs>260</Paragraphs>
  <Slides>70</Slides>
  <Notes>13</Notes>
  <HiddenSlides>37</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70</vt:i4>
      </vt:variant>
    </vt:vector>
  </HeadingPairs>
  <TitlesOfParts>
    <vt:vector size="77" baseType="lpstr">
      <vt:lpstr>Arial</vt:lpstr>
      <vt:lpstr>Calibri</vt:lpstr>
      <vt:lpstr>Times New Roman</vt:lpstr>
      <vt:lpstr>Wingdings</vt:lpstr>
      <vt:lpstr>Default Design</vt:lpstr>
      <vt:lpstr>1_Default Design</vt:lpstr>
      <vt:lpstr>Teaching</vt:lpstr>
      <vt:lpstr>Sexual Selection Parental Investment Mating Tactics</vt:lpstr>
      <vt:lpstr>What distinguishes            from  </vt:lpstr>
      <vt:lpstr>What Distinguishes            from  </vt:lpstr>
      <vt:lpstr>Evolution of different gametes</vt:lpstr>
      <vt:lpstr>Two Strategies</vt:lpstr>
      <vt:lpstr>What does this mean in terms of investment for the animal with the “big” gamete versus the one with the “little” gamete?</vt:lpstr>
      <vt:lpstr>Differential Investment</vt:lpstr>
      <vt:lpstr>Differences in investment set the stage for competition</vt:lpstr>
      <vt:lpstr>Sets Stage for Competition</vt:lpstr>
      <vt:lpstr>Why do we see consistent patterns related to body size, weaponry, etc.?</vt:lpstr>
      <vt:lpstr>Parental Investment</vt:lpstr>
      <vt:lpstr>Does this trade-off really exist? </vt:lpstr>
      <vt:lpstr>Is one sex more likely to exhibit parental care?</vt:lpstr>
      <vt:lpstr>Lets tie everything together…</vt:lpstr>
      <vt:lpstr>Extreme examples of Parental Investment</vt:lpstr>
      <vt:lpstr>PowerPoint Presentation</vt:lpstr>
      <vt:lpstr>Extreme examples of Parental Investment</vt:lpstr>
      <vt:lpstr>Extreme examples of Parental Investment</vt:lpstr>
      <vt:lpstr>Extreme examples of Parental Investment</vt:lpstr>
      <vt:lpstr>Extreme examples of Parental Investment</vt:lpstr>
      <vt:lpstr>Sexual Selection</vt:lpstr>
      <vt:lpstr>PowerPoint Presentation</vt:lpstr>
      <vt:lpstr>Sexual Selection</vt:lpstr>
      <vt:lpstr>First (of 2) mechanism of sexual selection</vt:lpstr>
      <vt:lpstr>PowerPoint Presentation</vt:lpstr>
      <vt:lpstr>PowerPoint Presentation</vt:lpstr>
      <vt:lpstr>PowerPoint Presentation</vt:lpstr>
      <vt:lpstr>PowerPoint Presentation</vt:lpstr>
      <vt:lpstr>Role of the female in intrasexual selection?</vt:lpstr>
      <vt:lpstr>Second (of 2) mechanism of sexual selection</vt:lpstr>
      <vt:lpstr>PowerPoint Presentation</vt:lpstr>
      <vt:lpstr>PowerPoint Presentation</vt:lpstr>
      <vt:lpstr>Indirect Benefits: Runaway Sexual Selection</vt:lpstr>
      <vt:lpstr>Indirect Benefits: Runaway Sexual Selection</vt:lpstr>
      <vt:lpstr>PowerPoint Presentation</vt:lpstr>
      <vt:lpstr>Indirect Benefits: Good Genes</vt:lpstr>
      <vt:lpstr>Indirect Benefits: Good Genes</vt:lpstr>
      <vt:lpstr>Indirect Benefits: Good Genes</vt:lpstr>
      <vt:lpstr>Indirect Benefits: Good Genes</vt:lpstr>
      <vt:lpstr>Indirect Benefits: Good Genes</vt:lpstr>
      <vt:lpstr>PowerPoint Presentation</vt:lpstr>
      <vt:lpstr>Test of Parental Investment Theory</vt:lpstr>
      <vt:lpstr>Test of Parental Investment Theory</vt:lpstr>
      <vt:lpstr>Test of Parental Investment Theory</vt:lpstr>
      <vt:lpstr>Test of Parental Investment Theory</vt:lpstr>
      <vt:lpstr>PowerPoint Presentation</vt:lpstr>
      <vt:lpstr>Heterozygote advantage</vt:lpstr>
      <vt:lpstr>PowerPoint Presentation</vt:lpstr>
      <vt:lpstr>Example</vt:lpstr>
      <vt:lpstr>Extreme Example</vt:lpstr>
      <vt:lpstr>Mixed ESS</vt:lpstr>
      <vt:lpstr>Example</vt:lpstr>
      <vt:lpstr>Dispensing with parental Care</vt:lpstr>
      <vt:lpstr>Brood Parasitism</vt:lpstr>
      <vt:lpstr>PowerPoint Presentation</vt:lpstr>
      <vt:lpstr>Interspecific Brood Parasitism</vt:lpstr>
      <vt:lpstr>Mating Systems</vt:lpstr>
      <vt:lpstr>How is monogamy maintained?</vt:lpstr>
      <vt:lpstr>PowerPoint Presentation</vt:lpstr>
      <vt:lpstr>PowerPoint Presentation</vt:lpstr>
      <vt:lpstr>Two types of monogamy</vt:lpstr>
      <vt:lpstr>Additional Mating Opportunities</vt:lpstr>
      <vt:lpstr>Promiscuity</vt:lpstr>
      <vt:lpstr>Polyandry</vt:lpstr>
      <vt:lpstr>Polygyny</vt:lpstr>
      <vt:lpstr>Types of Polygyny</vt:lpstr>
      <vt:lpstr>Types of Polygyny</vt:lpstr>
      <vt:lpstr>Types of Polygyny</vt:lpstr>
      <vt:lpstr>Types of Polygyny</vt:lpstr>
      <vt:lpstr>Why mate with already           paired male?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gall</dc:creator>
  <cp:lastModifiedBy>Brian Gall</cp:lastModifiedBy>
  <cp:revision>632</cp:revision>
  <cp:lastPrinted>2013-03-25T20:32:56Z</cp:lastPrinted>
  <dcterms:created xsi:type="dcterms:W3CDTF">2011-05-05T14:51:28Z</dcterms:created>
  <dcterms:modified xsi:type="dcterms:W3CDTF">2024-11-22T16:02:33Z</dcterms:modified>
</cp:coreProperties>
</file>