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handoutMasterIdLst>
    <p:handoutMasterId r:id="rId8"/>
  </p:handoutMasterIdLst>
  <p:sldIdLst>
    <p:sldId id="256" r:id="rId2"/>
    <p:sldId id="309" r:id="rId3"/>
    <p:sldId id="260" r:id="rId4"/>
    <p:sldId id="310" r:id="rId5"/>
    <p:sldId id="31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012AE"/>
    <a:srgbClr val="2E8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2" autoAdjust="0"/>
  </p:normalViewPr>
  <p:slideViewPr>
    <p:cSldViewPr>
      <p:cViewPr varScale="1">
        <p:scale>
          <a:sx n="69" d="100"/>
          <a:sy n="69" d="100"/>
        </p:scale>
        <p:origin x="8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B5A8A-6E6A-4874-92CB-FBDC00550BD8}" type="datetimeFigureOut">
              <a:rPr lang="en-US" smtClean="0"/>
              <a:t>8/26/2024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8E8780-166E-4408-893C-E30D7D9B73ED}" type="slidenum">
              <a:rPr lang="en-US" smtClean="0"/>
              <a:t>‹#›</a:t>
            </a:fld>
            <a:endParaRPr lang="en-US"/>
          </a:p>
        </p:txBody>
      </p:sp>
    </p:spTree>
    <p:extLst>
      <p:ext uri="{BB962C8B-B14F-4D97-AF65-F5344CB8AC3E}">
        <p14:creationId xmlns:p14="http://schemas.microsoft.com/office/powerpoint/2010/main" val="260895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ADC66-74BA-407D-8CDD-37F97D1DD71D}" type="datetimeFigureOut">
              <a:rPr lang="en-US" smtClean="0"/>
              <a:t>8/26/2024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CB3DB-DA4D-44E0-8A44-2827C97A1790}" type="slidenum">
              <a:rPr lang="en-US" smtClean="0"/>
              <a:t>‹#›</a:t>
            </a:fld>
            <a:endParaRPr lang="en-US"/>
          </a:p>
        </p:txBody>
      </p:sp>
    </p:spTree>
    <p:extLst>
      <p:ext uri="{BB962C8B-B14F-4D97-AF65-F5344CB8AC3E}">
        <p14:creationId xmlns:p14="http://schemas.microsoft.com/office/powerpoint/2010/main" val="87500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CB3DB-DA4D-44E0-8A44-2827C97A1790}" type="slidenum">
              <a:rPr lang="en-US" smtClean="0"/>
              <a:t>3</a:t>
            </a:fld>
            <a:endParaRPr lang="en-US"/>
          </a:p>
        </p:txBody>
      </p:sp>
    </p:spTree>
    <p:extLst>
      <p:ext uri="{BB962C8B-B14F-4D97-AF65-F5344CB8AC3E}">
        <p14:creationId xmlns:p14="http://schemas.microsoft.com/office/powerpoint/2010/main" val="143791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882077-020A-4582-9325-DC6D89C12BBE}" type="datetime1">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36666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7C2DE7-F4EA-4166-9DBC-842B73CE0E09}" type="datetime1">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327540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55FDA-6EE3-457E-B579-3C443123A643}" type="datetime1">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11877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F42B9-245C-4EB3-A40E-17A22EFAD999}" type="datetime1">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373973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613C8-D3FE-4A41-9C0D-49B8D19FC32B}" type="datetime1">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362031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A5351D-2B02-4E14-B295-1D0C8AC7118A}" type="datetime1">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417235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2BF01D-D5ED-40AE-BA59-E56FEB378F6D}" type="datetime1">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57547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5AAB7F-A17E-4570-A24D-82F8325A0AF9}" type="datetime1">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37928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CCB50-E9D8-411D-9D87-666B0969F5D5}" type="datetime1">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176118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77AB1-8096-4C23-90D1-F689FAE7876B}" type="datetime1">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5063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59958-6B12-4941-B04A-E671A83F2A08}" type="datetime1">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DC33E-D110-4A7B-A9C6-E791F973CCCA}" type="slidenum">
              <a:rPr lang="en-US" smtClean="0"/>
              <a:t>‹#›</a:t>
            </a:fld>
            <a:endParaRPr lang="en-US"/>
          </a:p>
        </p:txBody>
      </p:sp>
    </p:spTree>
    <p:extLst>
      <p:ext uri="{BB962C8B-B14F-4D97-AF65-F5344CB8AC3E}">
        <p14:creationId xmlns:p14="http://schemas.microsoft.com/office/powerpoint/2010/main" val="401366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36E3B-F630-43F6-979E-A12AB285E4AA}" type="datetime1">
              <a:rPr lang="en-US" smtClean="0"/>
              <a:t>8/26/2024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DC33E-D110-4A7B-A9C6-E791F973CCCA}" type="slidenum">
              <a:rPr lang="en-US" smtClean="0"/>
              <a:t>‹#›</a:t>
            </a:fld>
            <a:endParaRPr lang="en-US"/>
          </a:p>
        </p:txBody>
      </p:sp>
    </p:spTree>
    <p:extLst>
      <p:ext uri="{BB962C8B-B14F-4D97-AF65-F5344CB8AC3E}">
        <p14:creationId xmlns:p14="http://schemas.microsoft.com/office/powerpoint/2010/main" val="191133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13090" y="374167"/>
            <a:ext cx="5240537" cy="861774"/>
          </a:xfrm>
          <a:prstGeom prst="rect">
            <a:avLst/>
          </a:prstGeom>
          <a:noFill/>
        </p:spPr>
        <p:txBody>
          <a:bodyPr wrap="none" rtlCol="0" anchor="ctr" anchorCtr="1">
            <a:spAutoFit/>
          </a:bodyPr>
          <a:lstStyle/>
          <a:p>
            <a:pPr algn="ctr"/>
            <a:r>
              <a:rPr lang="en-US" sz="5000" b="1" dirty="0">
                <a:solidFill>
                  <a:srgbClr val="FF0000"/>
                </a:solidFill>
                <a:latin typeface="Arial" pitchFamily="34" charset="0"/>
              </a:rPr>
              <a:t>Animal Behavior</a:t>
            </a:r>
          </a:p>
        </p:txBody>
      </p:sp>
      <p:sp>
        <p:nvSpPr>
          <p:cNvPr id="2" name="TextBox 1"/>
          <p:cNvSpPr txBox="1"/>
          <p:nvPr/>
        </p:nvSpPr>
        <p:spPr>
          <a:xfrm>
            <a:off x="762000" y="1502455"/>
            <a:ext cx="4425740" cy="1569660"/>
          </a:xfrm>
          <a:prstGeom prst="rect">
            <a:avLst/>
          </a:prstGeom>
          <a:noFill/>
        </p:spPr>
        <p:txBody>
          <a:bodyPr wrap="square" rtlCol="0">
            <a:spAutoFit/>
          </a:bodyPr>
          <a:lstStyle/>
          <a:p>
            <a:r>
              <a:rPr lang="en-US" sz="2400" b="1" dirty="0">
                <a:latin typeface="Arial" charset="0"/>
              </a:rPr>
              <a:t>Dr. Brian Gall</a:t>
            </a:r>
          </a:p>
          <a:p>
            <a:endParaRPr lang="en-US" sz="2400" b="1" dirty="0">
              <a:latin typeface="Arial" charset="0"/>
            </a:endParaRPr>
          </a:p>
          <a:p>
            <a:r>
              <a:rPr lang="en-US" sz="2400" b="1" dirty="0">
                <a:latin typeface="Arial" charset="0"/>
              </a:rPr>
              <a:t>When: MWF 12:00-1:10pm</a:t>
            </a:r>
          </a:p>
          <a:p>
            <a:r>
              <a:rPr lang="en-US" sz="2400" b="1" dirty="0">
                <a:latin typeface="Arial" charset="0"/>
              </a:rPr>
              <a:t>Where: SCC 245</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14" y="16741"/>
            <a:ext cx="6253486" cy="357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flipH="1">
            <a:off x="8458200" y="3202282"/>
            <a:ext cx="3427396" cy="365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4" t="15666"/>
          <a:stretch/>
        </p:blipFill>
        <p:spPr bwMode="auto">
          <a:xfrm flipH="1">
            <a:off x="58268" y="3813595"/>
            <a:ext cx="4651170" cy="276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560" y="3430605"/>
            <a:ext cx="3427395" cy="342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28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1"/>
            <a:ext cx="3941624"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38400" y="274638"/>
            <a:ext cx="7086600" cy="868362"/>
          </a:xfrm>
        </p:spPr>
        <p:txBody>
          <a:bodyPr>
            <a:normAutofit/>
          </a:bodyPr>
          <a:lstStyle/>
          <a:p>
            <a:r>
              <a:rPr lang="en-US" dirty="0">
                <a:solidFill>
                  <a:srgbClr val="3012AE"/>
                </a:solidFill>
                <a:latin typeface="Arial" pitchFamily="34" charset="0"/>
                <a:cs typeface="Arial" pitchFamily="34" charset="0"/>
              </a:rPr>
              <a:t>Major Goals in this Course</a:t>
            </a:r>
          </a:p>
        </p:txBody>
      </p:sp>
      <p:sp>
        <p:nvSpPr>
          <p:cNvPr id="3" name="Content Placeholder 2"/>
          <p:cNvSpPr>
            <a:spLocks noGrp="1"/>
          </p:cNvSpPr>
          <p:nvPr>
            <p:ph idx="1"/>
          </p:nvPr>
        </p:nvSpPr>
        <p:spPr>
          <a:xfrm>
            <a:off x="685800" y="1600201"/>
            <a:ext cx="5638800" cy="4943475"/>
          </a:xfrm>
        </p:spPr>
        <p:txBody>
          <a:bodyPr>
            <a:normAutofit/>
          </a:bodyPr>
          <a:lstStyle/>
          <a:p>
            <a:r>
              <a:rPr lang="en-US" dirty="0">
                <a:latin typeface="Arial" pitchFamily="34" charset="0"/>
                <a:cs typeface="Arial" pitchFamily="34" charset="0"/>
              </a:rPr>
              <a:t>Introduction to animal behavior</a:t>
            </a:r>
          </a:p>
          <a:p>
            <a:endParaRPr lang="en-US" dirty="0">
              <a:latin typeface="Arial" pitchFamily="34" charset="0"/>
              <a:cs typeface="Arial" pitchFamily="34" charset="0"/>
            </a:endParaRPr>
          </a:p>
          <a:p>
            <a:r>
              <a:rPr lang="en-US" dirty="0">
                <a:latin typeface="Arial" pitchFamily="34" charset="0"/>
                <a:cs typeface="Arial" pitchFamily="34" charset="0"/>
              </a:rPr>
              <a:t>“Doing science”</a:t>
            </a:r>
          </a:p>
          <a:p>
            <a:endParaRPr lang="en-US" dirty="0">
              <a:latin typeface="Arial" pitchFamily="34" charset="0"/>
              <a:cs typeface="Arial" pitchFamily="34" charset="0"/>
            </a:endParaRPr>
          </a:p>
          <a:p>
            <a:r>
              <a:rPr lang="en-US" dirty="0">
                <a:latin typeface="Arial" pitchFamily="34" charset="0"/>
                <a:cs typeface="Arial" pitchFamily="34" charset="0"/>
              </a:rPr>
              <a:t>Learn to write and read scientifically</a:t>
            </a:r>
          </a:p>
        </p:txBody>
      </p:sp>
    </p:spTree>
    <p:extLst>
      <p:ext uri="{BB962C8B-B14F-4D97-AF65-F5344CB8AC3E}">
        <p14:creationId xmlns:p14="http://schemas.microsoft.com/office/powerpoint/2010/main" val="53400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362"/>
            <a:ext cx="7772400" cy="808038"/>
          </a:xfrm>
        </p:spPr>
        <p:txBody>
          <a:bodyPr>
            <a:normAutofit fontScale="90000"/>
          </a:bodyPr>
          <a:lstStyle/>
          <a:p>
            <a:pPr algn="ctr"/>
            <a:r>
              <a:rPr lang="en-US" dirty="0">
                <a:solidFill>
                  <a:schemeClr val="accent6">
                    <a:lumMod val="75000"/>
                  </a:schemeClr>
                </a:solidFill>
                <a:latin typeface="Arial" pitchFamily="34" charset="0"/>
                <a:cs typeface="Arial" pitchFamily="34" charset="0"/>
              </a:rPr>
              <a:t>Why Animal Behavior Important?</a:t>
            </a:r>
          </a:p>
        </p:txBody>
      </p:sp>
      <p:sp>
        <p:nvSpPr>
          <p:cNvPr id="3" name="Content Placeholder 2"/>
          <p:cNvSpPr>
            <a:spLocks noGrp="1"/>
          </p:cNvSpPr>
          <p:nvPr>
            <p:ph idx="1"/>
          </p:nvPr>
        </p:nvSpPr>
        <p:spPr>
          <a:xfrm>
            <a:off x="838200" y="1066800"/>
            <a:ext cx="8763000" cy="3200400"/>
          </a:xfrm>
        </p:spPr>
        <p:txBody>
          <a:bodyPr>
            <a:noAutofit/>
          </a:bodyPr>
          <a:lstStyle/>
          <a:p>
            <a:r>
              <a:rPr lang="en-US" sz="2800" dirty="0">
                <a:latin typeface="Arial" pitchFamily="34" charset="0"/>
                <a:cs typeface="Arial" pitchFamily="34" charset="0"/>
              </a:rPr>
              <a:t>Used to understand other aspects of biology </a:t>
            </a:r>
          </a:p>
          <a:p>
            <a:pPr lvl="1"/>
            <a:r>
              <a:rPr lang="en-US" sz="2000" dirty="0">
                <a:latin typeface="Arial" pitchFamily="34" charset="0"/>
                <a:cs typeface="Arial" pitchFamily="34" charset="0"/>
              </a:rPr>
              <a:t>conservation &amp; evolution</a:t>
            </a:r>
          </a:p>
          <a:p>
            <a:r>
              <a:rPr lang="en-US" sz="2800" dirty="0">
                <a:latin typeface="Arial" pitchFamily="34" charset="0"/>
                <a:cs typeface="Arial" pitchFamily="34" charset="0"/>
              </a:rPr>
              <a:t>Medical research (direct human benefits)</a:t>
            </a:r>
          </a:p>
          <a:p>
            <a:r>
              <a:rPr lang="en-US" sz="2800" dirty="0">
                <a:latin typeface="Arial" pitchFamily="34" charset="0"/>
                <a:cs typeface="Arial" pitchFamily="34" charset="0"/>
              </a:rPr>
              <a:t>Models for processes (learning, limits, mates)</a:t>
            </a:r>
          </a:p>
          <a:p>
            <a:r>
              <a:rPr lang="en-US" sz="2800" dirty="0">
                <a:latin typeface="Arial" pitchFamily="34" charset="0"/>
                <a:cs typeface="Arial" pitchFamily="34" charset="0"/>
              </a:rPr>
              <a:t>Learn about human behavior</a:t>
            </a:r>
          </a:p>
        </p:txBody>
      </p:sp>
      <p:sp>
        <p:nvSpPr>
          <p:cNvPr id="4" name="Slide Number Placeholder 3"/>
          <p:cNvSpPr>
            <a:spLocks noGrp="1"/>
          </p:cNvSpPr>
          <p:nvPr>
            <p:ph type="sldNum" sz="quarter" idx="12"/>
          </p:nvPr>
        </p:nvSpPr>
        <p:spPr/>
        <p:txBody>
          <a:bodyPr/>
          <a:lstStyle/>
          <a:p>
            <a:fld id="{CFBDC33E-D110-4A7B-A9C6-E791F973CCCA}" type="slidenum">
              <a:rPr lang="en-US" smtClean="0"/>
              <a:t>3</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230"/>
          <a:stretch/>
        </p:blipFill>
        <p:spPr bwMode="auto">
          <a:xfrm>
            <a:off x="381001" y="3691507"/>
            <a:ext cx="4738770" cy="29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2187524"/>
            <a:ext cx="2598554" cy="469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tatic.ddmcdn.com/gif/animals-predict-weath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770117"/>
            <a:ext cx="4038600" cy="299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8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Why do I do Animal Behavior?</a:t>
            </a:r>
          </a:p>
        </p:txBody>
      </p:sp>
      <p:sp>
        <p:nvSpPr>
          <p:cNvPr id="3" name="Content Placeholder 2"/>
          <p:cNvSpPr>
            <a:spLocks noGrp="1"/>
          </p:cNvSpPr>
          <p:nvPr>
            <p:ph idx="1"/>
          </p:nvPr>
        </p:nvSpPr>
        <p:spPr/>
        <p:txBody>
          <a:bodyPr/>
          <a:lstStyle/>
          <a:p>
            <a:pPr marL="0" indent="0" algn="ctr">
              <a:buNone/>
            </a:pPr>
            <a:r>
              <a:rPr lang="en-US" dirty="0"/>
              <a:t>"People cannot foresee the future well enough to predict what's going to develop from basic research. If we </a:t>
            </a:r>
            <a:r>
              <a:rPr lang="en-US" i="1" dirty="0"/>
              <a:t>only </a:t>
            </a:r>
            <a:r>
              <a:rPr lang="en-US" dirty="0"/>
              <a:t>did applied research, we would still be making better spears.“</a:t>
            </a:r>
          </a:p>
          <a:p>
            <a:pPr marL="0" indent="0" algn="ctr">
              <a:buNone/>
            </a:pPr>
            <a:endParaRPr lang="en-US" dirty="0"/>
          </a:p>
          <a:p>
            <a:pPr marL="0" indent="0" algn="ctr">
              <a:buNone/>
            </a:pPr>
            <a:r>
              <a:rPr lang="en-US" dirty="0"/>
              <a:t>--George Smoot (2006 Nobel laureate)</a:t>
            </a:r>
          </a:p>
        </p:txBody>
      </p:sp>
    </p:spTree>
    <p:extLst>
      <p:ext uri="{BB962C8B-B14F-4D97-AF65-F5344CB8AC3E}">
        <p14:creationId xmlns:p14="http://schemas.microsoft.com/office/powerpoint/2010/main" val="12897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0286" y="4359554"/>
            <a:ext cx="8534400" cy="1569660"/>
          </a:xfrm>
          <a:prstGeom prst="rect">
            <a:avLst/>
          </a:prstGeom>
        </p:spPr>
        <p:txBody>
          <a:bodyPr wrap="square">
            <a:spAutoFit/>
          </a:bodyPr>
          <a:lstStyle/>
          <a:p>
            <a:r>
              <a:rPr lang="en-GB" sz="2400" dirty="0"/>
              <a:t>The purpose of the “Golden Goose” award is to demonstrate the human and economic benefits of federally funded research by highlighting examples of seemingly obscure studies that have led to major breakthroughs and resulted in significant societal impact</a:t>
            </a:r>
          </a:p>
        </p:txBody>
      </p:sp>
      <p:sp>
        <p:nvSpPr>
          <p:cNvPr id="6" name="Content Placeholder 5"/>
          <p:cNvSpPr>
            <a:spLocks noGrp="1"/>
          </p:cNvSpPr>
          <p:nvPr>
            <p:ph idx="1"/>
          </p:nvPr>
        </p:nvSpPr>
        <p:spPr>
          <a:xfrm>
            <a:off x="1880286" y="2713038"/>
            <a:ext cx="8229600" cy="2163763"/>
          </a:xfrm>
        </p:spPr>
        <p:txBody>
          <a:bodyPr>
            <a:normAutofit/>
          </a:bodyPr>
          <a:lstStyle/>
          <a:p>
            <a:r>
              <a:rPr lang="en-GB" b="1" dirty="0"/>
              <a:t>2018 winner:</a:t>
            </a:r>
          </a:p>
          <a:p>
            <a:pPr lvl="1"/>
            <a:r>
              <a:rPr lang="en-GB" dirty="0"/>
              <a:t>Goose butt gland advancing immunology</a:t>
            </a:r>
          </a:p>
        </p:txBody>
      </p:sp>
      <p:pic>
        <p:nvPicPr>
          <p:cNvPr id="2050" name="Picture 2" descr="Golden Goose A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49170"/>
            <a:ext cx="3883025" cy="23962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D8409-1BE6-DE48-500D-66F4DB422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77" y="113568"/>
            <a:ext cx="3883024" cy="2751130"/>
          </a:xfrm>
          <a:prstGeom prst="rect">
            <a:avLst/>
          </a:prstGeom>
        </p:spPr>
      </p:pic>
    </p:spTree>
    <p:extLst>
      <p:ext uri="{BB962C8B-B14F-4D97-AF65-F5344CB8AC3E}">
        <p14:creationId xmlns:p14="http://schemas.microsoft.com/office/powerpoint/2010/main" val="186975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14411</TotalTime>
  <Words>167</Words>
  <Application>Microsoft Office PowerPoint</Application>
  <PresentationFormat>Widescreen</PresentationFormat>
  <Paragraphs>26</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Major Goals in this Course</vt:lpstr>
      <vt:lpstr>Why Animal Behavior Important?</vt:lpstr>
      <vt:lpstr>Why do I do Animal Behavior?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dc:creator>
  <cp:lastModifiedBy>Brian Gall</cp:lastModifiedBy>
  <cp:revision>155</cp:revision>
  <cp:lastPrinted>2011-08-29T14:06:39Z</cp:lastPrinted>
  <dcterms:created xsi:type="dcterms:W3CDTF">2011-05-05T14:51:28Z</dcterms:created>
  <dcterms:modified xsi:type="dcterms:W3CDTF">2024-08-26T15:09:18Z</dcterms:modified>
</cp:coreProperties>
</file>