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73770" autoAdjust="0"/>
  </p:normalViewPr>
  <p:slideViewPr>
    <p:cSldViewPr snapToGrid="0">
      <p:cViewPr varScale="1">
        <p:scale>
          <a:sx n="62" d="100"/>
          <a:sy n="6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16C86-39BE-48CE-A943-8A6BA70F96E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B77D1-FEE8-4FF9-9894-FFAA5F71A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Mass extinction defined by magnitude and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77D1-FEE8-4FF9-9894-FFAA5F71A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associated with post-Cambrian period (why nothing before this?)</a:t>
            </a:r>
          </a:p>
          <a:p>
            <a:r>
              <a:rPr lang="en-US" dirty="0"/>
              <a:t>- end Ordovician (444 MYA) – intense glacial periods, wild sea level swings</a:t>
            </a:r>
          </a:p>
          <a:p>
            <a:r>
              <a:rPr lang="en-US" dirty="0"/>
              <a:t>- Devonian (360 MYA) – land plant explosion generated rapid global cooling</a:t>
            </a:r>
          </a:p>
          <a:p>
            <a:r>
              <a:rPr lang="en-US" dirty="0"/>
              <a:t>- Permian (250 MYA) – volcanic activity in Siberia</a:t>
            </a:r>
          </a:p>
          <a:p>
            <a:r>
              <a:rPr lang="en-US" dirty="0"/>
              <a:t>- Triassic (200 MYA) – volcanic activity in Atlantic, changed ocean chemistry and caused global warming</a:t>
            </a:r>
          </a:p>
          <a:p>
            <a:r>
              <a:rPr lang="en-US" dirty="0"/>
              <a:t>- Cretaceous (65 MYA) - Asteroid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77D1-FEE8-4FF9-9894-FFAA5F71A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rate is loss of 5 families per million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77D1-FEE8-4FF9-9894-FFAA5F71A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3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DOCUMENTED: 700 animal species, 600 plant species since roughly 1500AD</a:t>
            </a:r>
          </a:p>
          <a:p>
            <a:r>
              <a:rPr lang="en-US" dirty="0"/>
              <a:t>-Japanese sea lion (1970’s)</a:t>
            </a:r>
          </a:p>
          <a:p>
            <a:r>
              <a:rPr lang="en-US" dirty="0"/>
              <a:t>-</a:t>
            </a:r>
            <a:r>
              <a:rPr lang="en-US" dirty="0" err="1"/>
              <a:t>Stellars</a:t>
            </a:r>
            <a:r>
              <a:rPr lang="en-US" dirty="0"/>
              <a:t> sea cow (</a:t>
            </a:r>
          </a:p>
          <a:p>
            <a:r>
              <a:rPr lang="en-US" dirty="0"/>
              <a:t>Tasmanian tiger(1930’s)</a:t>
            </a:r>
          </a:p>
          <a:p>
            <a:r>
              <a:rPr lang="en-US" dirty="0"/>
              <a:t>Madagascan lemurs (~by 1500)</a:t>
            </a:r>
          </a:p>
          <a:p>
            <a:endParaRPr lang="en-US" dirty="0"/>
          </a:p>
          <a:p>
            <a:r>
              <a:rPr lang="en-US" dirty="0"/>
              <a:t>PRIOR – documented to be involved in extinctions going back 50,000 years – especially ~12,000 years ago</a:t>
            </a:r>
          </a:p>
          <a:p>
            <a:r>
              <a:rPr lang="en-US" dirty="0"/>
              <a:t>- mammoths, mastodons, camels, saber-toothed cats, giant ground sloths, giant </a:t>
            </a:r>
            <a:r>
              <a:rPr lang="en-US" dirty="0" err="1"/>
              <a:t>armodillos</a:t>
            </a:r>
            <a:r>
              <a:rPr lang="en-US" dirty="0"/>
              <a:t>, giant kangaroos, giant wombats</a:t>
            </a:r>
          </a:p>
          <a:p>
            <a:endParaRPr lang="en-US" dirty="0"/>
          </a:p>
          <a:p>
            <a:r>
              <a:rPr lang="en-US" dirty="0"/>
              <a:t>NUMBERS – 65% of megafauna, 35% counting large and medium</a:t>
            </a:r>
          </a:p>
          <a:p>
            <a:r>
              <a:rPr lang="en-US" dirty="0"/>
              <a:t>TRIED SO HARD TO GET THIS AS A % of TOTAL – NOTHING – ON PURPOSE?</a:t>
            </a:r>
          </a:p>
          <a:p>
            <a:endParaRPr lang="en-US" dirty="0"/>
          </a:p>
          <a:p>
            <a:r>
              <a:rPr lang="en-US" dirty="0"/>
              <a:t>America’s – 12,000 </a:t>
            </a:r>
            <a:r>
              <a:rPr lang="en-US" dirty="0" err="1"/>
              <a:t>yrs</a:t>
            </a:r>
            <a:r>
              <a:rPr lang="en-US" dirty="0"/>
              <a:t> ago</a:t>
            </a:r>
          </a:p>
          <a:p>
            <a:r>
              <a:rPr lang="en-US" dirty="0"/>
              <a:t>Africa – n/a</a:t>
            </a:r>
          </a:p>
          <a:p>
            <a:r>
              <a:rPr lang="en-US" dirty="0"/>
              <a:t>Eurasia – n/a</a:t>
            </a:r>
          </a:p>
          <a:p>
            <a:r>
              <a:rPr lang="en-US" dirty="0"/>
              <a:t>Australia – 45,000 </a:t>
            </a:r>
            <a:r>
              <a:rPr lang="en-US" dirty="0" err="1"/>
              <a:t>yrs</a:t>
            </a:r>
            <a:r>
              <a:rPr lang="en-US" dirty="0"/>
              <a:t> ago</a:t>
            </a:r>
          </a:p>
          <a:p>
            <a:endParaRPr lang="en-US" dirty="0"/>
          </a:p>
          <a:p>
            <a:r>
              <a:rPr lang="en-US" dirty="0"/>
              <a:t>Climate Change – climate change dramatically 12,000 years ago. Vegetation changed. Warmed considerably and still in that period. Megafauna could not adapt as quickly as needed</a:t>
            </a:r>
          </a:p>
          <a:p>
            <a:endParaRPr lang="en-US" dirty="0"/>
          </a:p>
          <a:p>
            <a:r>
              <a:rPr lang="en-US" dirty="0"/>
              <a:t>Overkill Hypothesis – human hunters pushed large mammals to extinctions. First megafauna extinction and arrival of Clovis peoples coincide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77D1-FEE8-4FF9-9894-FFAA5F71A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7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Tiing</a:t>
            </a:r>
            <a:r>
              <a:rPr lang="en-US" dirty="0"/>
              <a:t> of extinctions varies (12,000 years ago N &amp; S America, 41,000 years ago Australia)</a:t>
            </a:r>
          </a:p>
          <a:p>
            <a:r>
              <a:rPr lang="en-US" dirty="0"/>
              <a:t>Africa and Europe/Asia experienced little extinction</a:t>
            </a:r>
          </a:p>
          <a:p>
            <a:endParaRPr lang="en-US" dirty="0"/>
          </a:p>
          <a:p>
            <a:r>
              <a:rPr lang="en-US" dirty="0"/>
              <a:t>CAUSE</a:t>
            </a:r>
          </a:p>
          <a:p>
            <a:r>
              <a:rPr lang="en-US" dirty="0"/>
              <a:t>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77D1-FEE8-4FF9-9894-FFAA5F71A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2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77D1-FEE8-4FF9-9894-FFAA5F71A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0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Plethodon </a:t>
            </a:r>
            <a:r>
              <a:rPr lang="en-US" dirty="0" err="1"/>
              <a:t>hubricti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Ryacotriton</a:t>
            </a:r>
            <a:r>
              <a:rPr lang="en-US" dirty="0"/>
              <a:t> </a:t>
            </a:r>
            <a:r>
              <a:rPr lang="en-US" dirty="0" err="1"/>
              <a:t>olympicus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77D1-FEE8-4FF9-9894-FFAA5F71A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Bald eagle population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77D1-FEE8-4FF9-9894-FFAA5F71A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D197-96E3-4860-1C81-73D20307D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295C7-EC7E-7804-F7B2-23C9390C8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F082-860B-6661-DA05-1683C871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51625-EEFA-C338-0128-826C88BC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A7E6-3397-81B7-3D1B-FF7C289F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F60C-DA49-65D3-2897-7004EBE6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77FDB-E1F0-B01E-9BD9-AC9CE256E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CE831-A040-75FB-F3A5-369C9504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1CF86-C076-0D66-7911-027C55A1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20C5-2B3B-9245-90D2-536E3805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64046-2B0D-72EA-E317-4D401CC49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823C1-0036-50AF-D3B6-69614CE30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6B26-21C2-2FFE-784B-9BCEC011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7F63B-CEFB-4993-84B2-8731F584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6D7B7-F72D-9F0B-1C97-8682502B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0387-FA23-B9D1-8A54-CA6404CF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65F4-C3E8-63C8-504F-C05EADB6A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6ED31-416E-F5CE-6CCE-61248A35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E55A-4CF8-D163-172A-EF26B825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9BD2D-79A2-D140-0CE1-4E91429A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5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0CC0-4FA2-EB86-DAA3-670F8539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F8E66-B00F-0C93-81FA-75B8CEF2D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42F97-7E77-1CE3-50F0-F3929BD7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E8F0-9F7A-B844-2979-B9B5C28C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887E3-1B70-DD77-F930-95E4229E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9545-29F8-FE96-7AF6-FDD9C80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C117-1334-0F9C-CD57-1F58EF5B4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24E1A-92B0-CA25-B20A-59398292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CBD8B-FB89-F242-2E39-670DA94D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17D92-4A52-67F0-D795-8BF8B594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1B17A-513D-413A-4806-334E407B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7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5528-CB45-D8F3-9FC9-A32693F7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93CCE-4599-D19A-B4D5-6AF7890DA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34AC6-BA98-8B22-A39D-0CBE002F3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067EC-929B-739E-4C63-322A75EA9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4E9AD-49A3-418A-F192-F3DC6EC8E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30DB3-A1A4-8BBC-15AC-E0310EDE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AACDC-2ACF-D2A3-6560-E6045F90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01425-7FEB-C56E-377C-3C406858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9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81B1-E9EC-EA26-5BA5-63E94F66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52A2E-FD9E-F786-EFC2-B8A015F2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21AD4-06C9-280A-C502-B023A717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29624-351B-995C-72B4-95389336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3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96D39-3DA0-6529-EE1E-783B3577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CC021-C219-75E6-6220-9C839E2E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09308-7A3E-0142-7AB6-DEAA1322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5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A5F8-6ABF-B087-172A-CD533D8B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A0C6-26E9-E7D7-752C-2C623C57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E8484-606B-BDC8-99B6-ACE4C9B0F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F019C-AF55-3C01-2B17-EF77065D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0FAA6-BC5C-86FB-351C-1974AABF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BDF51-C857-4B88-CA19-217D5FF5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2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1637-C882-C42C-C93B-38E031EA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FD624A-C74B-46E3-311F-EDEA00C16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F3197-DFDA-14EE-91D5-8825D9AD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A236F-3852-0A84-C138-946927F7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86712-0532-E8FD-EA0C-3746281C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03D7-F32A-36B9-B239-B7A35A88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1B058E-6B24-9AB7-992B-9B7E9009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FD9DA-A023-33CC-59D1-C474F17F0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838D-41C5-EE79-7BA5-12250E969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99B2-4FA9-434B-A127-21284CC7AE6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FD79-6D11-2685-4749-13D267EF2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A1B72-D14F-D9E7-4198-459EAFCBA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E0AF8-A00A-4231-B212-34380991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2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2FAC-DE6D-EE1D-9EFC-1CD98076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drawing of a skeleton&#10;&#10;Description automatically generated">
            <a:extLst>
              <a:ext uri="{FF2B5EF4-FFF2-40B4-BE49-F238E27FC236}">
                <a16:creationId xmlns:a16="http://schemas.microsoft.com/office/drawing/2014/main" id="{94B2B29B-1F0F-829F-4175-121A79912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93488"/>
            <a:ext cx="11797990" cy="6636369"/>
          </a:xfrm>
        </p:spPr>
      </p:pic>
    </p:spTree>
    <p:extLst>
      <p:ext uri="{BB962C8B-B14F-4D97-AF65-F5344CB8AC3E}">
        <p14:creationId xmlns:p14="http://schemas.microsoft.com/office/powerpoint/2010/main" val="221792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D777-7721-D9A3-F0D2-AF0CE82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302" y="256639"/>
            <a:ext cx="6759498" cy="1325563"/>
          </a:xfrm>
        </p:spPr>
        <p:txBody>
          <a:bodyPr/>
          <a:lstStyle/>
          <a:p>
            <a:r>
              <a:rPr lang="en-US" dirty="0"/>
              <a:t>What is a mass extinction?</a:t>
            </a:r>
          </a:p>
        </p:txBody>
      </p:sp>
      <p:pic>
        <p:nvPicPr>
          <p:cNvPr id="5" name="Content Placeholder 4" descr="A collage of a dinosaur&#10;&#10;Description automatically generated">
            <a:extLst>
              <a:ext uri="{FF2B5EF4-FFF2-40B4-BE49-F238E27FC236}">
                <a16:creationId xmlns:a16="http://schemas.microsoft.com/office/drawing/2014/main" id="{9C440F7D-DCBC-261E-1485-EE3D69E96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2"/>
          <a:stretch/>
        </p:blipFill>
        <p:spPr>
          <a:xfrm>
            <a:off x="0" y="2966224"/>
            <a:ext cx="3971943" cy="3891776"/>
          </a:xfrm>
        </p:spPr>
      </p:pic>
      <p:pic>
        <p:nvPicPr>
          <p:cNvPr id="7" name="Picture 6" descr="A collage of a dinosaur&#10;&#10;Description automatically generated">
            <a:extLst>
              <a:ext uri="{FF2B5EF4-FFF2-40B4-BE49-F238E27FC236}">
                <a16:creationId xmlns:a16="http://schemas.microsoft.com/office/drawing/2014/main" id="{55FA1A8B-7970-167D-EB4A-BE9C6777A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9"/>
          <a:stretch/>
        </p:blipFill>
        <p:spPr>
          <a:xfrm>
            <a:off x="0" y="0"/>
            <a:ext cx="3971942" cy="2964425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00975F9-F61C-B085-5BC5-63FE96671BB5}"/>
              </a:ext>
            </a:extLst>
          </p:cNvPr>
          <p:cNvSpPr/>
          <p:nvPr/>
        </p:nvSpPr>
        <p:spPr>
          <a:xfrm flipH="1">
            <a:off x="211873" y="526101"/>
            <a:ext cx="1471961" cy="100361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BA5828-04C1-4C9D-96B5-33B13A9E9130}"/>
              </a:ext>
            </a:extLst>
          </p:cNvPr>
          <p:cNvSpPr txBox="1"/>
          <p:nvPr/>
        </p:nvSpPr>
        <p:spPr>
          <a:xfrm>
            <a:off x="434899" y="625121"/>
            <a:ext cx="111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 wish for a million wishes!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1F4FD-C521-4C92-1C5A-8EDB354ECE7E}"/>
              </a:ext>
            </a:extLst>
          </p:cNvPr>
          <p:cNvSpPr txBox="1"/>
          <p:nvPr/>
        </p:nvSpPr>
        <p:spPr>
          <a:xfrm>
            <a:off x="4350834" y="1456118"/>
            <a:ext cx="700296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Background rate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10% lost per million years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65% lost per 100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Species extinction balanced by speciation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Allows us to identify periods when the extinction rate is much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Mass extinction 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75% of species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400" dirty="0"/>
              <a:t>Short (geological)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16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odiversity and Evolution">
            <a:extLst>
              <a:ext uri="{FF2B5EF4-FFF2-40B4-BE49-F238E27FC236}">
                <a16:creationId xmlns:a16="http://schemas.microsoft.com/office/drawing/2014/main" id="{3F7133C1-0189-5F38-D728-5AAB7E6B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46" y="0"/>
            <a:ext cx="978195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0AC70-B159-CCE5-EC3C-044D0E471ACD}"/>
              </a:ext>
            </a:extLst>
          </p:cNvPr>
          <p:cNvSpPr txBox="1"/>
          <p:nvPr/>
        </p:nvSpPr>
        <p:spPr>
          <a:xfrm>
            <a:off x="11073160" y="2408661"/>
            <a:ext cx="50526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B63B6-50A6-8B99-2386-BD14550207B5}"/>
              </a:ext>
            </a:extLst>
          </p:cNvPr>
          <p:cNvSpPr txBox="1"/>
          <p:nvPr/>
        </p:nvSpPr>
        <p:spPr>
          <a:xfrm>
            <a:off x="234176" y="1056368"/>
            <a:ext cx="2754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How many mass extinctions in Earth’s history?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Do you know anything about them?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Causes?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8DC4-8428-66C6-41E2-FBF993594A70}"/>
              </a:ext>
            </a:extLst>
          </p:cNvPr>
          <p:cNvSpPr txBox="1"/>
          <p:nvPr/>
        </p:nvSpPr>
        <p:spPr>
          <a:xfrm>
            <a:off x="234176" y="334537"/>
            <a:ext cx="3521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Clarifying Questions</a:t>
            </a:r>
          </a:p>
        </p:txBody>
      </p:sp>
    </p:spTree>
    <p:extLst>
      <p:ext uri="{BB962C8B-B14F-4D97-AF65-F5344CB8AC3E}">
        <p14:creationId xmlns:p14="http://schemas.microsoft.com/office/powerpoint/2010/main" val="39649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8DC8-AA0B-89E2-285F-E8FAC9E7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aph showing the number of species in the earth's history&#10;&#10;Description automatically generated">
            <a:extLst>
              <a:ext uri="{FF2B5EF4-FFF2-40B4-BE49-F238E27FC236}">
                <a16:creationId xmlns:a16="http://schemas.microsoft.com/office/drawing/2014/main" id="{CC3DA5B2-62C7-B9FE-D3CA-91A64057A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/>
          <a:stretch/>
        </p:blipFill>
        <p:spPr>
          <a:xfrm>
            <a:off x="232475" y="273403"/>
            <a:ext cx="11499742" cy="658459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6E45A4-E28C-857A-D4CD-321026247809}"/>
              </a:ext>
            </a:extLst>
          </p:cNvPr>
          <p:cNvSpPr/>
          <p:nvPr/>
        </p:nvSpPr>
        <p:spPr>
          <a:xfrm>
            <a:off x="10219841" y="2278251"/>
            <a:ext cx="1512376" cy="32701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0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B03-1CA4-FC52-931A-A9C765CA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sixth extinction?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44900-256B-0964-B5E5-6D409F2D7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75" y="164354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Extinctions since 1500?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Undocumented and prior to this?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65% large mammals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35% counting large and medium mammals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Timing of these early extinctions?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Causes?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A pair of wild cats standing on the ground&#10;&#10;Description automatically generated">
            <a:extLst>
              <a:ext uri="{FF2B5EF4-FFF2-40B4-BE49-F238E27FC236}">
                <a16:creationId xmlns:a16="http://schemas.microsoft.com/office/drawing/2014/main" id="{0BE64D65-0521-B5C3-DE5F-FF20C47D4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60" y="0"/>
            <a:ext cx="3737706" cy="2495227"/>
          </a:xfrm>
          <a:prstGeom prst="rect">
            <a:avLst/>
          </a:prstGeom>
        </p:spPr>
      </p:pic>
      <p:pic>
        <p:nvPicPr>
          <p:cNvPr id="7" name="Picture 6" descr="A close-up of a walrus&#10;&#10;Description automatically generated">
            <a:extLst>
              <a:ext uri="{FF2B5EF4-FFF2-40B4-BE49-F238E27FC236}">
                <a16:creationId xmlns:a16="http://schemas.microsoft.com/office/drawing/2014/main" id="{78EDFBE6-6F87-157D-7826-4B04C5E2F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44" y="4738192"/>
            <a:ext cx="3450956" cy="2119808"/>
          </a:xfrm>
          <a:prstGeom prst="rect">
            <a:avLst/>
          </a:prstGeom>
        </p:spPr>
      </p:pic>
      <p:pic>
        <p:nvPicPr>
          <p:cNvPr id="9" name="Picture 8" descr="A monkey climbing a tree&#10;&#10;Description automatically generated">
            <a:extLst>
              <a:ext uri="{FF2B5EF4-FFF2-40B4-BE49-F238E27FC236}">
                <a16:creationId xmlns:a16="http://schemas.microsoft.com/office/drawing/2014/main" id="{D33C402A-A876-E2A1-49D8-A665AD49FA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38" y="3819216"/>
            <a:ext cx="2182881" cy="2886861"/>
          </a:xfrm>
          <a:prstGeom prst="rect">
            <a:avLst/>
          </a:prstGeom>
        </p:spPr>
      </p:pic>
      <p:pic>
        <p:nvPicPr>
          <p:cNvPr id="11" name="Picture 10" descr="A statue of a seal on a table&#10;&#10;Description automatically generated">
            <a:extLst>
              <a:ext uri="{FF2B5EF4-FFF2-40B4-BE49-F238E27FC236}">
                <a16:creationId xmlns:a16="http://schemas.microsoft.com/office/drawing/2014/main" id="{A3B19412-2223-DE12-EF8D-9D953260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34" y="4520280"/>
            <a:ext cx="3017942" cy="2263457"/>
          </a:xfrm>
          <a:prstGeom prst="rect">
            <a:avLst/>
          </a:prstGeom>
        </p:spPr>
      </p:pic>
      <p:pic>
        <p:nvPicPr>
          <p:cNvPr id="13" name="Picture 12" descr="A bird with long neck and long legs&#10;&#10;Description automatically generated">
            <a:extLst>
              <a:ext uri="{FF2B5EF4-FFF2-40B4-BE49-F238E27FC236}">
                <a16:creationId xmlns:a16="http://schemas.microsoft.com/office/drawing/2014/main" id="{7F98E46D-1424-9F37-805A-DB174DB53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59" y="2493324"/>
            <a:ext cx="3747057" cy="2246771"/>
          </a:xfrm>
          <a:prstGeom prst="rect">
            <a:avLst/>
          </a:prstGeom>
        </p:spPr>
      </p:pic>
      <p:pic>
        <p:nvPicPr>
          <p:cNvPr id="15" name="Picture 14" descr="A bird with a beak&#10;&#10;Description automatically generated">
            <a:extLst>
              <a:ext uri="{FF2B5EF4-FFF2-40B4-BE49-F238E27FC236}">
                <a16:creationId xmlns:a16="http://schemas.microsoft.com/office/drawing/2014/main" id="{D7889226-F6F1-32AC-7B27-647630433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9" y="4520280"/>
            <a:ext cx="1881104" cy="23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C749-B3C6-309B-FD27-EFFF2EC4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4" y="256639"/>
            <a:ext cx="10515600" cy="1325563"/>
          </a:xfrm>
        </p:spPr>
        <p:txBody>
          <a:bodyPr/>
          <a:lstStyle/>
          <a:p>
            <a:r>
              <a:rPr lang="en-US" dirty="0"/>
              <a:t>A Sixth Extinction?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6478-3376-B5B1-BA53-7C0E0793F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4" descr="A graph showing the number of species in the earth's history&#10;&#10;Description automatically generated">
            <a:extLst>
              <a:ext uri="{FF2B5EF4-FFF2-40B4-BE49-F238E27FC236}">
                <a16:creationId xmlns:a16="http://schemas.microsoft.com/office/drawing/2014/main" id="{A79976FF-C817-37E2-D28E-5AFBFD0B4F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9"/>
          <a:stretch/>
        </p:blipFill>
        <p:spPr>
          <a:xfrm>
            <a:off x="268766" y="1496174"/>
            <a:ext cx="9298983" cy="5324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19198D-707A-ECF1-2C61-02E945ACBDB4}"/>
              </a:ext>
            </a:extLst>
          </p:cNvPr>
          <p:cNvSpPr/>
          <p:nvPr/>
        </p:nvSpPr>
        <p:spPr>
          <a:xfrm>
            <a:off x="8344803" y="3053166"/>
            <a:ext cx="1222946" cy="26903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B059-249D-8476-3DB9-DF8476D8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IUCN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79A3F-133D-7300-08A4-416C525F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37" y="1598191"/>
            <a:ext cx="10515600" cy="18621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Shellenberger’s</a:t>
            </a:r>
            <a:r>
              <a:rPr lang="en-US" sz="2800" dirty="0"/>
              <a:t> stats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0.8% of 112,432 extinct since 1500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Only includes species that have been assessed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Massive diversification last 100 MY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3D07630-7953-8E83-5736-457DD2E06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0049" y="211160"/>
            <a:ext cx="3181914" cy="2959056"/>
          </a:xfrm>
          <a:prstGeom prst="rect">
            <a:avLst/>
          </a:prstGeom>
        </p:spPr>
      </p:pic>
      <p:pic>
        <p:nvPicPr>
          <p:cNvPr id="9" name="Picture 8" descr="A graph with a long line&#10;&#10;Description automatically generated with medium confidence">
            <a:extLst>
              <a:ext uri="{FF2B5EF4-FFF2-40B4-BE49-F238E27FC236}">
                <a16:creationId xmlns:a16="http://schemas.microsoft.com/office/drawing/2014/main" id="{2CD5232A-1762-AD87-750E-90065DBAE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37" y="3170216"/>
            <a:ext cx="6388478" cy="3575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0ED08C-0FBB-C14A-04B1-A9EF63460307}"/>
              </a:ext>
            </a:extLst>
          </p:cNvPr>
          <p:cNvSpPr txBox="1"/>
          <p:nvPr/>
        </p:nvSpPr>
        <p:spPr>
          <a:xfrm>
            <a:off x="497237" y="3729642"/>
            <a:ext cx="46327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150,000 species on IUCN Red List (</a:t>
            </a:r>
            <a:r>
              <a:rPr lang="en-US" sz="2800" b="1" dirty="0"/>
              <a:t>10%</a:t>
            </a:r>
            <a:r>
              <a:rPr lang="en-US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44,000 species at risk of extinction (</a:t>
            </a:r>
            <a:r>
              <a:rPr lang="en-US" sz="2800" b="1" dirty="0"/>
              <a:t>2.9%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2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ata flow&#10;&#10;Description automatically generated">
            <a:extLst>
              <a:ext uri="{FF2B5EF4-FFF2-40B4-BE49-F238E27FC236}">
                <a16:creationId xmlns:a16="http://schemas.microsoft.com/office/drawing/2014/main" id="{23569E63-0681-6157-2088-25E415243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23" y="150541"/>
            <a:ext cx="9091047" cy="65569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D6235-2206-7547-91E4-42978F6C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44864" cy="1325563"/>
          </a:xfrm>
        </p:spPr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DB6E8-8282-5582-7797-97577D04F5C3}"/>
              </a:ext>
            </a:extLst>
          </p:cNvPr>
          <p:cNvSpPr txBox="1"/>
          <p:nvPr/>
        </p:nvSpPr>
        <p:spPr>
          <a:xfrm>
            <a:off x="838200" y="3429000"/>
            <a:ext cx="2283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Problematic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F5FF70-2532-25B7-B3CD-62BB31184C88}"/>
              </a:ext>
            </a:extLst>
          </p:cNvPr>
          <p:cNvCxnSpPr>
            <a:stCxn id="6" idx="3"/>
          </p:cNvCxnSpPr>
          <p:nvPr/>
        </p:nvCxnSpPr>
        <p:spPr>
          <a:xfrm flipV="1">
            <a:off x="3122030" y="3429000"/>
            <a:ext cx="4394648" cy="2923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izard on a rock&#10;&#10;Description automatically generated">
            <a:extLst>
              <a:ext uri="{FF2B5EF4-FFF2-40B4-BE49-F238E27FC236}">
                <a16:creationId xmlns:a16="http://schemas.microsoft.com/office/drawing/2014/main" id="{D8BE6D57-E269-B512-7B2C-B39AA6B78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" y="4039446"/>
            <a:ext cx="4000065" cy="2668012"/>
          </a:xfrm>
          <a:prstGeom prst="rect">
            <a:avLst/>
          </a:prstGeom>
        </p:spPr>
      </p:pic>
      <p:pic>
        <p:nvPicPr>
          <p:cNvPr id="12" name="Picture 11" descr="A salamander in the mud&#10;&#10;Description automatically generated">
            <a:extLst>
              <a:ext uri="{FF2B5EF4-FFF2-40B4-BE49-F238E27FC236}">
                <a16:creationId xmlns:a16="http://schemas.microsoft.com/office/drawing/2014/main" id="{DC16456B-915E-C0C0-7046-186B51246B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25531"/>
          <a:stretch/>
        </p:blipFill>
        <p:spPr>
          <a:xfrm>
            <a:off x="410599" y="1593352"/>
            <a:ext cx="3144864" cy="1882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B1569A-3908-AD1B-CD61-411F92692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325" y="3725512"/>
            <a:ext cx="31813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80CB-E613-7576-62DF-F6A4C26A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CB2B-398A-F3C9-6926-9B578B4B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9" y="1690687"/>
            <a:ext cx="7594170" cy="4648119"/>
          </a:xfrm>
        </p:spPr>
        <p:txBody>
          <a:bodyPr>
            <a:normAutofit/>
          </a:bodyPr>
          <a:lstStyle/>
          <a:p>
            <a:r>
              <a:rPr lang="en-US" dirty="0"/>
              <a:t>Current rate of extinction is massively below the threshold to qualify for a mass extinction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2.9 % - counting vulnerable</a:t>
            </a:r>
          </a:p>
          <a:p>
            <a:r>
              <a:rPr lang="en-US" dirty="0"/>
              <a:t>Even factoring in vulnerable species or extinctions over last 10,000 years – WAY below</a:t>
            </a:r>
          </a:p>
          <a:p>
            <a:r>
              <a:rPr lang="en-US" dirty="0"/>
              <a:t>Many species at risk (islands)</a:t>
            </a:r>
          </a:p>
          <a:p>
            <a:r>
              <a:rPr lang="en-US" dirty="0"/>
              <a:t>We are very good at rehabbing species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Eagles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Condors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Golden frogs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/>
              <a:t>Hellbenders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C9D9E-3918-8021-2E2E-31C37CF49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44" y="2936108"/>
            <a:ext cx="4365356" cy="3921891"/>
          </a:xfrm>
          <a:prstGeom prst="rect">
            <a:avLst/>
          </a:prstGeom>
        </p:spPr>
      </p:pic>
      <p:pic>
        <p:nvPicPr>
          <p:cNvPr id="9" name="Picture 8" descr="A graph of a number of years&#10;&#10;Description automatically generated">
            <a:extLst>
              <a:ext uri="{FF2B5EF4-FFF2-40B4-BE49-F238E27FC236}">
                <a16:creationId xmlns:a16="http://schemas.microsoft.com/office/drawing/2014/main" id="{39F8179F-FE5A-7B70-EBB7-D4D001E57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93" y="-39204"/>
            <a:ext cx="4194058" cy="3148416"/>
          </a:xfrm>
          <a:prstGeom prst="rect">
            <a:avLst/>
          </a:prstGeom>
        </p:spPr>
      </p:pic>
      <p:pic>
        <p:nvPicPr>
          <p:cNvPr id="11" name="Picture 10" descr="A graph showing the growth of the california condor&#10;&#10;Description automatically generated">
            <a:extLst>
              <a:ext uri="{FF2B5EF4-FFF2-40B4-BE49-F238E27FC236}">
                <a16:creationId xmlns:a16="http://schemas.microsoft.com/office/drawing/2014/main" id="{01054822-A55B-0899-01D7-1AD38EABE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85" y="4689775"/>
            <a:ext cx="2796153" cy="2089958"/>
          </a:xfrm>
          <a:prstGeom prst="rect">
            <a:avLst/>
          </a:prstGeom>
        </p:spPr>
      </p:pic>
      <p:pic>
        <p:nvPicPr>
          <p:cNvPr id="13" name="Picture 12" descr="A yellow and black frog on a leaf&#10;&#10;Description automatically generated">
            <a:extLst>
              <a:ext uri="{FF2B5EF4-FFF2-40B4-BE49-F238E27FC236}">
                <a16:creationId xmlns:a16="http://schemas.microsoft.com/office/drawing/2014/main" id="{A8FAE9D1-D893-6643-5A43-A661B9309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75" y="78267"/>
            <a:ext cx="2245963" cy="142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522</Words>
  <Application>Microsoft Office PowerPoint</Application>
  <PresentationFormat>Widescreen</PresentationFormat>
  <Paragraphs>92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What is a mass extinction?</vt:lpstr>
      <vt:lpstr>PowerPoint Presentation</vt:lpstr>
      <vt:lpstr>PowerPoint Presentation</vt:lpstr>
      <vt:lpstr>A sixth extinction?</vt:lpstr>
      <vt:lpstr>A Sixth Extinction?</vt:lpstr>
      <vt:lpstr>IUCN</vt:lpstr>
      <vt:lpstr>Categories</vt:lpstr>
      <vt:lpstr>Conclusions</vt:lpstr>
    </vt:vector>
  </TitlesOfParts>
  <Company>Hanover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Gall</dc:creator>
  <cp:lastModifiedBy>Brian Gall</cp:lastModifiedBy>
  <cp:revision>5</cp:revision>
  <dcterms:created xsi:type="dcterms:W3CDTF">2024-01-29T13:26:24Z</dcterms:created>
  <dcterms:modified xsi:type="dcterms:W3CDTF">2024-01-29T15:03:15Z</dcterms:modified>
</cp:coreProperties>
</file>