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5"/>
  </p:handoutMasterIdLst>
  <p:sldIdLst>
    <p:sldId id="377" r:id="rId2"/>
    <p:sldId id="266" r:id="rId3"/>
    <p:sldId id="278" r:id="rId4"/>
    <p:sldId id="295" r:id="rId5"/>
    <p:sldId id="296" r:id="rId6"/>
    <p:sldId id="297" r:id="rId7"/>
    <p:sldId id="265" r:id="rId8"/>
    <p:sldId id="277" r:id="rId9"/>
    <p:sldId id="267" r:id="rId10"/>
    <p:sldId id="256" r:id="rId11"/>
    <p:sldId id="283" r:id="rId12"/>
    <p:sldId id="374" r:id="rId13"/>
    <p:sldId id="286" r:id="rId14"/>
    <p:sldId id="279" r:id="rId15"/>
    <p:sldId id="289" r:id="rId16"/>
    <p:sldId id="263" r:id="rId17"/>
    <p:sldId id="264"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76" r:id="rId51"/>
    <p:sldId id="350" r:id="rId52"/>
    <p:sldId id="351" r:id="rId53"/>
    <p:sldId id="352" r:id="rId54"/>
    <p:sldId id="353" r:id="rId55"/>
    <p:sldId id="354" r:id="rId56"/>
    <p:sldId id="355" r:id="rId57"/>
    <p:sldId id="356" r:id="rId58"/>
    <p:sldId id="357" r:id="rId59"/>
    <p:sldId id="358" r:id="rId60"/>
    <p:sldId id="373" r:id="rId61"/>
    <p:sldId id="375" r:id="rId62"/>
    <p:sldId id="379"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414" r:id="rId76"/>
    <p:sldId id="411" r:id="rId77"/>
    <p:sldId id="393" r:id="rId78"/>
    <p:sldId id="394" r:id="rId79"/>
    <p:sldId id="412" r:id="rId80"/>
    <p:sldId id="395" r:id="rId81"/>
    <p:sldId id="396" r:id="rId82"/>
    <p:sldId id="410" r:id="rId83"/>
    <p:sldId id="397" r:id="rId84"/>
    <p:sldId id="399" r:id="rId85"/>
    <p:sldId id="400" r:id="rId86"/>
    <p:sldId id="401" r:id="rId87"/>
    <p:sldId id="402" r:id="rId88"/>
    <p:sldId id="403" r:id="rId89"/>
    <p:sldId id="404" r:id="rId90"/>
    <p:sldId id="405" r:id="rId91"/>
    <p:sldId id="406" r:id="rId92"/>
    <p:sldId id="407" r:id="rId93"/>
    <p:sldId id="408" r:id="rId94"/>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Franklin Gothic Book" pitchFamily="34" charset="0"/>
        <a:ea typeface="+mn-ea"/>
        <a:cs typeface="+mn-cs"/>
      </a:defRPr>
    </a:lvl1pPr>
    <a:lvl2pPr marL="457200" algn="l" rtl="0" fontAlgn="base">
      <a:spcBef>
        <a:spcPct val="0"/>
      </a:spcBef>
      <a:spcAft>
        <a:spcPct val="0"/>
      </a:spcAft>
      <a:defRPr sz="2400" kern="1200">
        <a:solidFill>
          <a:schemeClr val="tx1"/>
        </a:solidFill>
        <a:latin typeface="Franklin Gothic Book" pitchFamily="34" charset="0"/>
        <a:ea typeface="+mn-ea"/>
        <a:cs typeface="+mn-cs"/>
      </a:defRPr>
    </a:lvl2pPr>
    <a:lvl3pPr marL="914400" algn="l" rtl="0" fontAlgn="base">
      <a:spcBef>
        <a:spcPct val="0"/>
      </a:spcBef>
      <a:spcAft>
        <a:spcPct val="0"/>
      </a:spcAft>
      <a:defRPr sz="2400" kern="1200">
        <a:solidFill>
          <a:schemeClr val="tx1"/>
        </a:solidFill>
        <a:latin typeface="Franklin Gothic Book" pitchFamily="34" charset="0"/>
        <a:ea typeface="+mn-ea"/>
        <a:cs typeface="+mn-cs"/>
      </a:defRPr>
    </a:lvl3pPr>
    <a:lvl4pPr marL="1371600" algn="l" rtl="0" fontAlgn="base">
      <a:spcBef>
        <a:spcPct val="0"/>
      </a:spcBef>
      <a:spcAft>
        <a:spcPct val="0"/>
      </a:spcAft>
      <a:defRPr sz="2400" kern="1200">
        <a:solidFill>
          <a:schemeClr val="tx1"/>
        </a:solidFill>
        <a:latin typeface="Franklin Gothic Book" pitchFamily="34" charset="0"/>
        <a:ea typeface="+mn-ea"/>
        <a:cs typeface="+mn-cs"/>
      </a:defRPr>
    </a:lvl4pPr>
    <a:lvl5pPr marL="1828800" algn="l" rtl="0" fontAlgn="base">
      <a:spcBef>
        <a:spcPct val="0"/>
      </a:spcBef>
      <a:spcAft>
        <a:spcPct val="0"/>
      </a:spcAft>
      <a:defRPr sz="2400" kern="1200">
        <a:solidFill>
          <a:schemeClr val="tx1"/>
        </a:solidFill>
        <a:latin typeface="Franklin Gothic Book" pitchFamily="34" charset="0"/>
        <a:ea typeface="+mn-ea"/>
        <a:cs typeface="+mn-cs"/>
      </a:defRPr>
    </a:lvl5pPr>
    <a:lvl6pPr marL="2286000" algn="l" defTabSz="914400" rtl="0" eaLnBrk="1" latinLnBrk="0" hangingPunct="1">
      <a:defRPr sz="2400" kern="1200">
        <a:solidFill>
          <a:schemeClr val="tx1"/>
        </a:solidFill>
        <a:latin typeface="Franklin Gothic Book" pitchFamily="34" charset="0"/>
        <a:ea typeface="+mn-ea"/>
        <a:cs typeface="+mn-cs"/>
      </a:defRPr>
    </a:lvl6pPr>
    <a:lvl7pPr marL="2743200" algn="l" defTabSz="914400" rtl="0" eaLnBrk="1" latinLnBrk="0" hangingPunct="1">
      <a:defRPr sz="2400" kern="1200">
        <a:solidFill>
          <a:schemeClr val="tx1"/>
        </a:solidFill>
        <a:latin typeface="Franklin Gothic Book" pitchFamily="34" charset="0"/>
        <a:ea typeface="+mn-ea"/>
        <a:cs typeface="+mn-cs"/>
      </a:defRPr>
    </a:lvl7pPr>
    <a:lvl8pPr marL="3200400" algn="l" defTabSz="914400" rtl="0" eaLnBrk="1" latinLnBrk="0" hangingPunct="1">
      <a:defRPr sz="2400" kern="1200">
        <a:solidFill>
          <a:schemeClr val="tx1"/>
        </a:solidFill>
        <a:latin typeface="Franklin Gothic Book" pitchFamily="34" charset="0"/>
        <a:ea typeface="+mn-ea"/>
        <a:cs typeface="+mn-cs"/>
      </a:defRPr>
    </a:lvl8pPr>
    <a:lvl9pPr marL="3657600" algn="l" defTabSz="914400" rtl="0" eaLnBrk="1" latinLnBrk="0" hangingPunct="1">
      <a:defRPr sz="2400" kern="1200">
        <a:solidFill>
          <a:schemeClr val="tx1"/>
        </a:solidFill>
        <a:latin typeface="Franklin Gothic Book"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a:srgbClr val="0000FF"/>
    <a:srgbClr val="FFCC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4" d="100"/>
          <a:sy n="84" d="100"/>
        </p:scale>
        <p:origin x="30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endParaRPr lang="en-US"/>
          </a:p>
        </p:txBody>
      </p:sp>
      <p:sp>
        <p:nvSpPr>
          <p:cNvPr id="61443" name="Rectangle 3"/>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n-US"/>
          </a:p>
        </p:txBody>
      </p:sp>
      <p:sp>
        <p:nvSpPr>
          <p:cNvPr id="61444" name="Rectangle 4"/>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smtClean="0"/>
            </a:lvl1pPr>
          </a:lstStyle>
          <a:p>
            <a:pPr>
              <a:defRPr/>
            </a:pPr>
            <a:endParaRPr lang="en-US"/>
          </a:p>
        </p:txBody>
      </p:sp>
      <p:sp>
        <p:nvSpPr>
          <p:cNvPr id="61445"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ACA33425-EB4F-4C5A-A6DC-BA1CE154FEAF}" type="slidenum">
              <a:rPr lang="en-US"/>
              <a:pPr>
                <a:defRPr/>
              </a:pPr>
              <a:t>‹#›</a:t>
            </a:fld>
            <a:endParaRPr lang="en-US"/>
          </a:p>
        </p:txBody>
      </p:sp>
    </p:spTree>
    <p:extLst>
      <p:ext uri="{BB962C8B-B14F-4D97-AF65-F5344CB8AC3E}">
        <p14:creationId xmlns:p14="http://schemas.microsoft.com/office/powerpoint/2010/main" val="32039857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3065A8-3CE4-4071-8A4C-A74CB61D3E3B}" type="slidenum">
              <a:rPr lang="en-US"/>
              <a:pPr>
                <a:defRPr/>
              </a:pPr>
              <a:t>‹#›</a:t>
            </a:fld>
            <a:endParaRPr lang="en-US"/>
          </a:p>
        </p:txBody>
      </p:sp>
    </p:spTree>
    <p:extLst>
      <p:ext uri="{BB962C8B-B14F-4D97-AF65-F5344CB8AC3E}">
        <p14:creationId xmlns:p14="http://schemas.microsoft.com/office/powerpoint/2010/main" val="185194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F71FE7-E581-43AE-BE3B-F52207B15058}" type="slidenum">
              <a:rPr lang="en-US"/>
              <a:pPr>
                <a:defRPr/>
              </a:pPr>
              <a:t>‹#›</a:t>
            </a:fld>
            <a:endParaRPr lang="en-US"/>
          </a:p>
        </p:txBody>
      </p:sp>
    </p:spTree>
    <p:extLst>
      <p:ext uri="{BB962C8B-B14F-4D97-AF65-F5344CB8AC3E}">
        <p14:creationId xmlns:p14="http://schemas.microsoft.com/office/powerpoint/2010/main" val="413817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846E39-2BC7-4604-B5C5-6DB47D14A626}" type="slidenum">
              <a:rPr lang="en-US"/>
              <a:pPr>
                <a:defRPr/>
              </a:pPr>
              <a:t>‹#›</a:t>
            </a:fld>
            <a:endParaRPr lang="en-US"/>
          </a:p>
        </p:txBody>
      </p:sp>
    </p:spTree>
    <p:extLst>
      <p:ext uri="{BB962C8B-B14F-4D97-AF65-F5344CB8AC3E}">
        <p14:creationId xmlns:p14="http://schemas.microsoft.com/office/powerpoint/2010/main" val="145507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549732-9805-424A-B3B7-8B4942E1FF32}" type="slidenum">
              <a:rPr lang="en-US"/>
              <a:pPr>
                <a:defRPr/>
              </a:pPr>
              <a:t>‹#›</a:t>
            </a:fld>
            <a:endParaRPr lang="en-US"/>
          </a:p>
        </p:txBody>
      </p:sp>
    </p:spTree>
    <p:extLst>
      <p:ext uri="{BB962C8B-B14F-4D97-AF65-F5344CB8AC3E}">
        <p14:creationId xmlns:p14="http://schemas.microsoft.com/office/powerpoint/2010/main" val="264858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D8845-59BC-4424-BB4E-FA67F5124A3E}" type="slidenum">
              <a:rPr lang="en-US"/>
              <a:pPr>
                <a:defRPr/>
              </a:pPr>
              <a:t>‹#›</a:t>
            </a:fld>
            <a:endParaRPr lang="en-US"/>
          </a:p>
        </p:txBody>
      </p:sp>
    </p:spTree>
    <p:extLst>
      <p:ext uri="{BB962C8B-B14F-4D97-AF65-F5344CB8AC3E}">
        <p14:creationId xmlns:p14="http://schemas.microsoft.com/office/powerpoint/2010/main" val="262208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B6F515-C984-44B2-80C8-0C65E55C166A}" type="slidenum">
              <a:rPr lang="en-US"/>
              <a:pPr>
                <a:defRPr/>
              </a:pPr>
              <a:t>‹#›</a:t>
            </a:fld>
            <a:endParaRPr lang="en-US"/>
          </a:p>
        </p:txBody>
      </p:sp>
    </p:spTree>
    <p:extLst>
      <p:ext uri="{BB962C8B-B14F-4D97-AF65-F5344CB8AC3E}">
        <p14:creationId xmlns:p14="http://schemas.microsoft.com/office/powerpoint/2010/main" val="240306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8D5AB5-48A7-4538-947A-27C617FD14A8}" type="slidenum">
              <a:rPr lang="en-US"/>
              <a:pPr>
                <a:defRPr/>
              </a:pPr>
              <a:t>‹#›</a:t>
            </a:fld>
            <a:endParaRPr lang="en-US"/>
          </a:p>
        </p:txBody>
      </p:sp>
    </p:spTree>
    <p:extLst>
      <p:ext uri="{BB962C8B-B14F-4D97-AF65-F5344CB8AC3E}">
        <p14:creationId xmlns:p14="http://schemas.microsoft.com/office/powerpoint/2010/main" val="94088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A4F315-3B74-44AA-A288-C8D38B8EA04D}" type="slidenum">
              <a:rPr lang="en-US"/>
              <a:pPr>
                <a:defRPr/>
              </a:pPr>
              <a:t>‹#›</a:t>
            </a:fld>
            <a:endParaRPr lang="en-US"/>
          </a:p>
        </p:txBody>
      </p:sp>
    </p:spTree>
    <p:extLst>
      <p:ext uri="{BB962C8B-B14F-4D97-AF65-F5344CB8AC3E}">
        <p14:creationId xmlns:p14="http://schemas.microsoft.com/office/powerpoint/2010/main" val="45865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109C09-DB14-455D-BE04-F457675F48EB}" type="slidenum">
              <a:rPr lang="en-US"/>
              <a:pPr>
                <a:defRPr/>
              </a:pPr>
              <a:t>‹#›</a:t>
            </a:fld>
            <a:endParaRPr lang="en-US"/>
          </a:p>
        </p:txBody>
      </p:sp>
    </p:spTree>
    <p:extLst>
      <p:ext uri="{BB962C8B-B14F-4D97-AF65-F5344CB8AC3E}">
        <p14:creationId xmlns:p14="http://schemas.microsoft.com/office/powerpoint/2010/main" val="99091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7CAB7A-94B4-463D-BC17-182B7F8258AC}" type="slidenum">
              <a:rPr lang="en-US"/>
              <a:pPr>
                <a:defRPr/>
              </a:pPr>
              <a:t>‹#›</a:t>
            </a:fld>
            <a:endParaRPr lang="en-US"/>
          </a:p>
        </p:txBody>
      </p:sp>
    </p:spTree>
    <p:extLst>
      <p:ext uri="{BB962C8B-B14F-4D97-AF65-F5344CB8AC3E}">
        <p14:creationId xmlns:p14="http://schemas.microsoft.com/office/powerpoint/2010/main" val="190630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B617E-F938-4276-B141-F4CDE5B1A2E4}" type="slidenum">
              <a:rPr lang="en-US"/>
              <a:pPr>
                <a:defRPr/>
              </a:pPr>
              <a:t>‹#›</a:t>
            </a:fld>
            <a:endParaRPr lang="en-US"/>
          </a:p>
        </p:txBody>
      </p:sp>
    </p:spTree>
    <p:extLst>
      <p:ext uri="{BB962C8B-B14F-4D97-AF65-F5344CB8AC3E}">
        <p14:creationId xmlns:p14="http://schemas.microsoft.com/office/powerpoint/2010/main" val="60330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6E29F1CC-D38A-4537-916F-782A864F10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http://www.nature.com/news/mice-with-just-two-male-genes-father-babies-1.14219"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biology.plosjournals.org/perlserv/?request=slideshow&amp;type=figure&amp;doi=10.1371/journal.pbio.0050099&amp;id=74401" TargetMode="External"/><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5" descr="434443a-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95600"/>
            <a:ext cx="62484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6"/>
          <p:cNvSpPr>
            <a:spLocks noChangeArrowheads="1"/>
          </p:cNvSpPr>
          <p:nvPr/>
        </p:nvSpPr>
        <p:spPr bwMode="auto">
          <a:xfrm>
            <a:off x="4495800" y="5175162"/>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latin typeface="Arial" charset="0"/>
              </a:rPr>
              <a:t>Figure 1</a:t>
            </a:r>
            <a:r>
              <a:rPr lang="en-US" altLang="en-US" sz="1200">
                <a:latin typeface="Arial" charset="0"/>
              </a:rPr>
              <a:t> Reversion in </a:t>
            </a:r>
            <a:r>
              <a:rPr lang="en-US" altLang="en-US" sz="1200" i="1">
                <a:latin typeface="Arial" charset="0"/>
              </a:rPr>
              <a:t>hothead</a:t>
            </a:r>
            <a:r>
              <a:rPr lang="en-US" altLang="en-US" sz="1200">
                <a:latin typeface="Arial" charset="0"/>
              </a:rPr>
              <a:t> plants. Two parents (P) with different DNA sequence variants at several positions (colour-coded) in the genome are crossed. In subsequent generations (F1 and F2), plants are allowed to self-fertilize (indicated by a circled cross). In the F3 generation, there is reversion (asterisk) to a sequence originally present in the grandparent, but not in the immediate parent. This has been observed for several sites at surprisingly high frequency in the </a:t>
            </a:r>
            <a:r>
              <a:rPr lang="en-US" altLang="en-US" sz="1200" i="1">
                <a:latin typeface="Arial" charset="0"/>
              </a:rPr>
              <a:t>hothead</a:t>
            </a:r>
            <a:r>
              <a:rPr lang="en-US" altLang="en-US" sz="1200">
                <a:latin typeface="Arial" charset="0"/>
              </a:rPr>
              <a:t> mutant. </a:t>
            </a:r>
          </a:p>
        </p:txBody>
      </p:sp>
      <p:sp>
        <p:nvSpPr>
          <p:cNvPr id="2052" name="Rectangle 7"/>
          <p:cNvSpPr>
            <a:spLocks noChangeArrowheads="1"/>
          </p:cNvSpPr>
          <p:nvPr/>
        </p:nvSpPr>
        <p:spPr bwMode="auto">
          <a:xfrm>
            <a:off x="4343400" y="1371601"/>
            <a:ext cx="6096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A previously unknown way of reversing genome-wide sequence changes in DNA has been revealed by an analysis of plants carrying mutations in a gene called </a:t>
            </a:r>
            <a:r>
              <a:rPr lang="en-US" altLang="en-US" sz="1800" b="1" i="1">
                <a:latin typeface="Arial" charset="0"/>
              </a:rPr>
              <a:t>HOTHEAD</a:t>
            </a:r>
            <a:r>
              <a:rPr lang="en-US" altLang="en-US" sz="1800" b="1">
                <a:latin typeface="Arial" charset="0"/>
              </a:rPr>
              <a:t>. The mechanism remains a mystery.</a:t>
            </a:r>
            <a:r>
              <a:rPr lang="en-US" altLang="en-US" sz="1800">
                <a:latin typeface="Arial" charset="0"/>
              </a:rPr>
              <a:t> </a:t>
            </a:r>
          </a:p>
        </p:txBody>
      </p:sp>
      <p:pic>
        <p:nvPicPr>
          <p:cNvPr id="2053" name="Picture 9" descr="nature03380-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61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10"/>
          <p:cNvSpPr>
            <a:spLocks noChangeArrowheads="1"/>
          </p:cNvSpPr>
          <p:nvPr/>
        </p:nvSpPr>
        <p:spPr bwMode="auto">
          <a:xfrm>
            <a:off x="4114801" y="224393"/>
            <a:ext cx="61817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1400" b="1">
                <a:latin typeface="Arial" charset="0"/>
              </a:rPr>
              <a:t>Genome-wide non-mendelian inheritance of extra-genomic information in </a:t>
            </a:r>
            <a:r>
              <a:rPr lang="en-US" altLang="en-US" sz="1400" b="1" i="1">
                <a:latin typeface="Arial" charset="0"/>
              </a:rPr>
              <a:t>Arabidopsis</a:t>
            </a:r>
            <a:r>
              <a:rPr lang="en-US" altLang="en-US" sz="1400">
                <a:latin typeface="Arial" charset="0"/>
              </a:rPr>
              <a:t> </a:t>
            </a:r>
          </a:p>
          <a:p>
            <a:pPr algn="ctr" eaLnBrk="1" hangingPunct="1"/>
            <a:r>
              <a:rPr lang="en-US" altLang="en-US" sz="1400">
                <a:latin typeface="Arial" charset="0"/>
              </a:rPr>
              <a:t>LOLLE et al. </a:t>
            </a:r>
            <a:r>
              <a:rPr lang="en-US" altLang="en-US" sz="1400" i="1">
                <a:latin typeface="Arial" charset="0"/>
              </a:rPr>
              <a:t>Nature</a:t>
            </a:r>
            <a:r>
              <a:rPr lang="en-US" altLang="en-US" sz="1400">
                <a:latin typeface="Arial" charset="0"/>
              </a:rPr>
              <a:t> 2005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Barn Swal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143000"/>
            <a:ext cx="2376488" cy="28194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4" descr="Barn Swallow Sexual Dimorph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2057400"/>
            <a:ext cx="3057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2209801" y="533400"/>
            <a:ext cx="4968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SEXUAL DIMORPHISM IN TAIL LENGTH IN BARN SWALLOWS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Barn Swallow Extra-pair copula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814" y="4876801"/>
            <a:ext cx="65563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arn Swallow Exp Manipul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214" y="1600200"/>
            <a:ext cx="8537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1981200" y="152401"/>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NON-RANDOM VARIANCE IN MATING SUCCESS RELATED TO TAIL LENGTH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Greene et al fi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1" y="228600"/>
            <a:ext cx="2162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Greene et al 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1"/>
            <a:ext cx="533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Greene et al ti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524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524001" y="6575425"/>
            <a:ext cx="2182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i="1">
                <a:latin typeface="Arial" charset="0"/>
              </a:rPr>
              <a:t>Nature</a:t>
            </a:r>
            <a:r>
              <a:rPr lang="en-US" altLang="en-US" sz="1200">
                <a:latin typeface="Arial" charset="0"/>
              </a:rPr>
              <a:t> (2000) 407:1000-1003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Red Deer Jou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59436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Red deer fighting 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3200401"/>
            <a:ext cx="45878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1870076" y="684213"/>
            <a:ext cx="26527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solidFill>
                  <a:srgbClr val="FF0000"/>
                </a:solidFill>
                <a:latin typeface="Arial" charset="0"/>
              </a:rPr>
              <a:t>MALE-MALE </a:t>
            </a:r>
          </a:p>
          <a:p>
            <a:pPr algn="ctr" eaLnBrk="1" hangingPunct="1"/>
            <a:r>
              <a:rPr lang="en-US" altLang="en-US" sz="2800" b="1">
                <a:solidFill>
                  <a:srgbClr val="FF0000"/>
                </a:solidFill>
                <a:latin typeface="Arial" charset="0"/>
              </a:rPr>
              <a:t>COMPETITION</a:t>
            </a:r>
          </a:p>
        </p:txBody>
      </p:sp>
      <p:sp>
        <p:nvSpPr>
          <p:cNvPr id="14341" name="Text Box 5"/>
          <p:cNvSpPr txBox="1">
            <a:spLocks noChangeArrowheads="1"/>
          </p:cNvSpPr>
          <p:nvPr/>
        </p:nvSpPr>
        <p:spPr bwMode="auto">
          <a:xfrm>
            <a:off x="6934201" y="3886200"/>
            <a:ext cx="34448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Male Red Deer with the greatest success in combat are able to retain females for longer periods.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descr="Variance in Red Deer Mating Su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14600"/>
            <a:ext cx="670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2049464" y="228601"/>
            <a:ext cx="809307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Male Red Deer who retain females longer have higher reproductive success.</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Stags have higher variance in reproductive success than Hinds.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Irish Elk Skele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1" y="849314"/>
            <a:ext cx="470217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828800" y="2057400"/>
            <a:ext cx="396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Sexual selection can be very strong and often </a:t>
            </a:r>
            <a:r>
              <a:rPr lang="en-US" altLang="en-US" b="1" i="1">
                <a:latin typeface="Arial" charset="0"/>
              </a:rPr>
              <a:t>opposes</a:t>
            </a:r>
            <a:r>
              <a:rPr lang="en-US" altLang="en-US" b="1">
                <a:latin typeface="Arial" charset="0"/>
              </a:rPr>
              <a:t> natural selection.</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This can lead to exaggerated and sometimes </a:t>
            </a:r>
            <a:r>
              <a:rPr lang="en-US" altLang="en-US" b="1" i="1">
                <a:solidFill>
                  <a:srgbClr val="0000FF"/>
                </a:solidFill>
                <a:latin typeface="Arial" charset="0"/>
              </a:rPr>
              <a:t>maladaptive</a:t>
            </a:r>
            <a:r>
              <a:rPr lang="en-US" altLang="en-US" b="1">
                <a:solidFill>
                  <a:srgbClr val="0000FF"/>
                </a:solidFill>
                <a:latin typeface="Arial" charset="0"/>
              </a:rPr>
              <a:t> </a:t>
            </a:r>
            <a:r>
              <a:rPr lang="en-US" altLang="en-US" b="1">
                <a:latin typeface="Arial" charset="0"/>
              </a:rPr>
              <a:t>development of male traits.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3" descr="Hercules beetl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400"/>
            <a:ext cx="4267200" cy="2667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4" descr="Hercules Bee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429001"/>
            <a:ext cx="4568825" cy="28606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5"/>
          <p:cNvSpPr txBox="1">
            <a:spLocks noChangeArrowheads="1"/>
          </p:cNvSpPr>
          <p:nvPr/>
        </p:nvSpPr>
        <p:spPr bwMode="auto">
          <a:xfrm>
            <a:off x="1600200" y="304801"/>
            <a:ext cx="434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sz="2800" b="1">
                <a:latin typeface="Arial" charset="0"/>
              </a:rPr>
              <a:t>Male-male competition can explain the evolution of many morphological and behavioral traits </a:t>
            </a:r>
          </a:p>
        </p:txBody>
      </p:sp>
      <p:sp>
        <p:nvSpPr>
          <p:cNvPr id="17413" name="Text Box 6"/>
          <p:cNvSpPr txBox="1">
            <a:spLocks noChangeArrowheads="1"/>
          </p:cNvSpPr>
          <p:nvPr/>
        </p:nvSpPr>
        <p:spPr bwMode="auto">
          <a:xfrm>
            <a:off x="6324601" y="2971800"/>
            <a:ext cx="397827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Hercules beetles engage in titanic jousting matches using their elaborate horns to displace rival males.</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This competition has lead to an exaggeration of body size and horn size…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Runaway bee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82676"/>
            <a:ext cx="6553200" cy="54324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3411539" y="150813"/>
            <a:ext cx="53689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solidFill>
                  <a:srgbClr val="FF0000"/>
                </a:solidFill>
                <a:latin typeface="Arial" charset="0"/>
              </a:rPr>
              <a:t>The Colorado Horned Beetle, </a:t>
            </a:r>
          </a:p>
          <a:p>
            <a:pPr algn="ctr" eaLnBrk="1" hangingPunct="1"/>
            <a:r>
              <a:rPr lang="en-US" altLang="en-US" sz="2800" b="1">
                <a:solidFill>
                  <a:srgbClr val="FF0000"/>
                </a:solidFill>
                <a:latin typeface="Arial" charset="0"/>
              </a:rPr>
              <a:t>Largest Known Beetle Species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damsel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1"/>
            <a:ext cx="4267200" cy="24479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3" descr="damselfly sperm compet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401639"/>
            <a:ext cx="2352675"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1828801" y="152401"/>
            <a:ext cx="534987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Male-Male competition often does not stop with successful mating.  There is often post-copulatory competition.</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This type of intrasexual competition is called,</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None/>
            </a:pPr>
            <a:r>
              <a:rPr lang="en-US" altLang="en-US" b="1">
                <a:latin typeface="Arial" charset="0"/>
              </a:rPr>
              <a:t>		</a:t>
            </a:r>
            <a:r>
              <a:rPr lang="en-US" altLang="en-US" sz="2800" b="1">
                <a:solidFill>
                  <a:srgbClr val="FF0000"/>
                </a:solidFill>
                <a:latin typeface="Arial" charset="0"/>
              </a:rPr>
              <a:t>SPERM COMPETITION</a:t>
            </a:r>
            <a:endParaRPr lang="en-US" altLang="en-US" sz="2800" b="1">
              <a:latin typeface="Arial" charset="0"/>
            </a:endParaRPr>
          </a:p>
        </p:txBody>
      </p:sp>
      <p:sp>
        <p:nvSpPr>
          <p:cNvPr id="19461" name="Text Box 5"/>
          <p:cNvSpPr txBox="1">
            <a:spLocks noChangeArrowheads="1"/>
          </p:cNvSpPr>
          <p:nvPr/>
        </p:nvSpPr>
        <p:spPr bwMode="auto">
          <a:xfrm>
            <a:off x="3657600" y="6248400"/>
            <a:ext cx="2046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DAMSELFLY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descr="Testes vs body size in Prim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26" y="1266825"/>
            <a:ext cx="62515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11375" y="228600"/>
            <a:ext cx="796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EVIDENCE FOR SPERM COMPETITION IN PRIMATES </a:t>
            </a:r>
          </a:p>
        </p:txBody>
      </p:sp>
      <p:sp>
        <p:nvSpPr>
          <p:cNvPr id="20484" name="Oval 4"/>
          <p:cNvSpPr>
            <a:spLocks noChangeArrowheads="1"/>
          </p:cNvSpPr>
          <p:nvPr/>
        </p:nvSpPr>
        <p:spPr bwMode="auto">
          <a:xfrm>
            <a:off x="4800600" y="45720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85" name="Oval 5"/>
          <p:cNvSpPr>
            <a:spLocks noChangeArrowheads="1"/>
          </p:cNvSpPr>
          <p:nvPr/>
        </p:nvSpPr>
        <p:spPr bwMode="auto">
          <a:xfrm>
            <a:off x="5105400" y="40386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86" name="Oval 6"/>
          <p:cNvSpPr>
            <a:spLocks noChangeArrowheads="1"/>
          </p:cNvSpPr>
          <p:nvPr/>
        </p:nvSpPr>
        <p:spPr bwMode="auto">
          <a:xfrm>
            <a:off x="5562600" y="46482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87" name="Oval 7"/>
          <p:cNvSpPr>
            <a:spLocks noChangeArrowheads="1"/>
          </p:cNvSpPr>
          <p:nvPr/>
        </p:nvSpPr>
        <p:spPr bwMode="auto">
          <a:xfrm>
            <a:off x="7467600" y="32004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88" name="Oval 8"/>
          <p:cNvSpPr>
            <a:spLocks noChangeArrowheads="1"/>
          </p:cNvSpPr>
          <p:nvPr/>
        </p:nvSpPr>
        <p:spPr bwMode="auto">
          <a:xfrm>
            <a:off x="6629400" y="36576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89" name="Oval 9"/>
          <p:cNvSpPr>
            <a:spLocks noChangeArrowheads="1"/>
          </p:cNvSpPr>
          <p:nvPr/>
        </p:nvSpPr>
        <p:spPr bwMode="auto">
          <a:xfrm>
            <a:off x="6629400" y="32766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0" name="Oval 10"/>
          <p:cNvSpPr>
            <a:spLocks noChangeArrowheads="1"/>
          </p:cNvSpPr>
          <p:nvPr/>
        </p:nvSpPr>
        <p:spPr bwMode="auto">
          <a:xfrm>
            <a:off x="5410200" y="40386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1" name="Oval 11"/>
          <p:cNvSpPr>
            <a:spLocks noChangeArrowheads="1"/>
          </p:cNvSpPr>
          <p:nvPr/>
        </p:nvSpPr>
        <p:spPr bwMode="auto">
          <a:xfrm>
            <a:off x="6553200" y="31242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2" name="Oval 12"/>
          <p:cNvSpPr>
            <a:spLocks noChangeArrowheads="1"/>
          </p:cNvSpPr>
          <p:nvPr/>
        </p:nvSpPr>
        <p:spPr bwMode="auto">
          <a:xfrm>
            <a:off x="6858000" y="31242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3" name="Oval 13"/>
          <p:cNvSpPr>
            <a:spLocks noChangeArrowheads="1"/>
          </p:cNvSpPr>
          <p:nvPr/>
        </p:nvSpPr>
        <p:spPr bwMode="auto">
          <a:xfrm>
            <a:off x="6781800" y="28194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4" name="Oval 14"/>
          <p:cNvSpPr>
            <a:spLocks noChangeArrowheads="1"/>
          </p:cNvSpPr>
          <p:nvPr/>
        </p:nvSpPr>
        <p:spPr bwMode="auto">
          <a:xfrm>
            <a:off x="6858000" y="23622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5" name="Oval 15"/>
          <p:cNvSpPr>
            <a:spLocks noChangeArrowheads="1"/>
          </p:cNvSpPr>
          <p:nvPr/>
        </p:nvSpPr>
        <p:spPr bwMode="auto">
          <a:xfrm>
            <a:off x="7696200" y="20574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6" name="Oval 16"/>
          <p:cNvSpPr>
            <a:spLocks noChangeArrowheads="1"/>
          </p:cNvSpPr>
          <p:nvPr/>
        </p:nvSpPr>
        <p:spPr bwMode="auto">
          <a:xfrm>
            <a:off x="8001000" y="1752600"/>
            <a:ext cx="152400" cy="1524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7" name="Rectangle 17"/>
          <p:cNvSpPr>
            <a:spLocks noChangeArrowheads="1"/>
          </p:cNvSpPr>
          <p:nvPr/>
        </p:nvSpPr>
        <p:spPr bwMode="auto">
          <a:xfrm>
            <a:off x="7010400" y="35814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8" name="Rectangle 18"/>
          <p:cNvSpPr>
            <a:spLocks noChangeArrowheads="1"/>
          </p:cNvSpPr>
          <p:nvPr/>
        </p:nvSpPr>
        <p:spPr bwMode="auto">
          <a:xfrm>
            <a:off x="7010400" y="32766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499" name="Rectangle 19"/>
          <p:cNvSpPr>
            <a:spLocks noChangeArrowheads="1"/>
          </p:cNvSpPr>
          <p:nvPr/>
        </p:nvSpPr>
        <p:spPr bwMode="auto">
          <a:xfrm>
            <a:off x="7467600" y="29718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0" name="Rectangle 20"/>
          <p:cNvSpPr>
            <a:spLocks noChangeArrowheads="1"/>
          </p:cNvSpPr>
          <p:nvPr/>
        </p:nvSpPr>
        <p:spPr bwMode="auto">
          <a:xfrm>
            <a:off x="7467600" y="26670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1" name="Rectangle 21"/>
          <p:cNvSpPr>
            <a:spLocks noChangeArrowheads="1"/>
          </p:cNvSpPr>
          <p:nvPr/>
        </p:nvSpPr>
        <p:spPr bwMode="auto">
          <a:xfrm>
            <a:off x="7162800" y="37338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2" name="Rectangle 22"/>
          <p:cNvSpPr>
            <a:spLocks noChangeArrowheads="1"/>
          </p:cNvSpPr>
          <p:nvPr/>
        </p:nvSpPr>
        <p:spPr bwMode="auto">
          <a:xfrm>
            <a:off x="8305800" y="2438400"/>
            <a:ext cx="3048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3" name="Rectangle 23"/>
          <p:cNvSpPr>
            <a:spLocks noChangeArrowheads="1"/>
          </p:cNvSpPr>
          <p:nvPr/>
        </p:nvSpPr>
        <p:spPr bwMode="auto">
          <a:xfrm>
            <a:off x="8305800" y="24384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4" name="Rectangle 24"/>
          <p:cNvSpPr>
            <a:spLocks noChangeArrowheads="1"/>
          </p:cNvSpPr>
          <p:nvPr/>
        </p:nvSpPr>
        <p:spPr bwMode="auto">
          <a:xfrm>
            <a:off x="8839200" y="2590800"/>
            <a:ext cx="152400" cy="152400"/>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05" name="Text Box 25"/>
          <p:cNvSpPr txBox="1">
            <a:spLocks noChangeArrowheads="1"/>
          </p:cNvSpPr>
          <p:nvPr/>
        </p:nvSpPr>
        <p:spPr bwMode="auto">
          <a:xfrm>
            <a:off x="8153400" y="3124201"/>
            <a:ext cx="118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HUMANS</a:t>
            </a:r>
          </a:p>
        </p:txBody>
      </p:sp>
      <p:sp>
        <p:nvSpPr>
          <p:cNvPr id="20506" name="Line 26"/>
          <p:cNvSpPr>
            <a:spLocks noChangeShapeType="1"/>
          </p:cNvSpPr>
          <p:nvPr/>
        </p:nvSpPr>
        <p:spPr bwMode="auto">
          <a:xfrm flipV="1">
            <a:off x="8382000" y="2667000"/>
            <a:ext cx="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507" name="Group 27"/>
          <p:cNvGrpSpPr>
            <a:grpSpLocks/>
          </p:cNvGrpSpPr>
          <p:nvPr/>
        </p:nvGrpSpPr>
        <p:grpSpPr bwMode="auto">
          <a:xfrm>
            <a:off x="2133600" y="5518150"/>
            <a:ext cx="152400" cy="609600"/>
            <a:chOff x="384" y="3456"/>
            <a:chExt cx="96" cy="384"/>
          </a:xfrm>
        </p:grpSpPr>
        <p:sp>
          <p:nvSpPr>
            <p:cNvPr id="20510" name="Oval 28"/>
            <p:cNvSpPr>
              <a:spLocks noChangeArrowheads="1"/>
            </p:cNvSpPr>
            <p:nvPr/>
          </p:nvSpPr>
          <p:spPr bwMode="auto">
            <a:xfrm>
              <a:off x="384" y="3456"/>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11" name="Oval 29"/>
            <p:cNvSpPr>
              <a:spLocks noChangeArrowheads="1"/>
            </p:cNvSpPr>
            <p:nvPr/>
          </p:nvSpPr>
          <p:spPr bwMode="auto">
            <a:xfrm>
              <a:off x="384" y="360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20512" name="Rectangle 30"/>
            <p:cNvSpPr>
              <a:spLocks noChangeArrowheads="1"/>
            </p:cNvSpPr>
            <p:nvPr/>
          </p:nvSpPr>
          <p:spPr bwMode="auto">
            <a:xfrm>
              <a:off x="384" y="3744"/>
              <a:ext cx="96" cy="9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sp>
        <p:nvSpPr>
          <p:cNvPr id="20508" name="Text Box 31"/>
          <p:cNvSpPr txBox="1">
            <a:spLocks noChangeArrowheads="1"/>
          </p:cNvSpPr>
          <p:nvPr/>
        </p:nvSpPr>
        <p:spPr bwMode="auto">
          <a:xfrm>
            <a:off x="2438401" y="5408613"/>
            <a:ext cx="25177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MONOGAMOUS</a:t>
            </a:r>
          </a:p>
          <a:p>
            <a:pPr eaLnBrk="1" hangingPunct="1"/>
            <a:r>
              <a:rPr lang="en-US" altLang="en-US" sz="1600" b="1">
                <a:latin typeface="Arial" charset="0"/>
              </a:rPr>
              <a:t>MULTI-MALE GROUPS</a:t>
            </a:r>
          </a:p>
          <a:p>
            <a:pPr eaLnBrk="1" hangingPunct="1"/>
            <a:r>
              <a:rPr lang="en-US" altLang="en-US" sz="1600" b="1">
                <a:latin typeface="Arial" charset="0"/>
              </a:rPr>
              <a:t>SINGLE-MALE HAREMS</a:t>
            </a:r>
          </a:p>
        </p:txBody>
      </p:sp>
      <p:sp>
        <p:nvSpPr>
          <p:cNvPr id="20509" name="Text Box 32"/>
          <p:cNvSpPr txBox="1">
            <a:spLocks noChangeArrowheads="1"/>
          </p:cNvSpPr>
          <p:nvPr/>
        </p:nvSpPr>
        <p:spPr bwMode="auto">
          <a:xfrm>
            <a:off x="7696201" y="6323013"/>
            <a:ext cx="286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AFTER: Harcourt et al. 1981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3074" name="Picture 3" descr="Mandrill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4" y="36514"/>
            <a:ext cx="7037387"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descr="Hangingflies m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28601"/>
            <a:ext cx="3200400" cy="21240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3" descr="Hangingflies Copulation 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039" y="3429001"/>
            <a:ext cx="70199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1828801" y="152401"/>
            <a:ext cx="489267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Nuptial Gifts:</a:t>
            </a:r>
          </a:p>
          <a:p>
            <a:pPr eaLnBrk="1" hangingPunct="1"/>
            <a:endParaRPr lang="en-US" altLang="en-US">
              <a:latin typeface="Arial" charset="0"/>
            </a:endParaRPr>
          </a:p>
          <a:p>
            <a:pPr eaLnBrk="1" hangingPunct="1"/>
            <a:r>
              <a:rPr lang="en-US" altLang="en-US" b="1">
                <a:latin typeface="Arial" charset="0"/>
              </a:rPr>
              <a:t>Male Hanging Flies present their female partners with insect food items. The size of the gift is correlated with the duration of copulation and the number of sperm transferred.</a:t>
            </a:r>
          </a:p>
        </p:txBody>
      </p:sp>
      <p:sp>
        <p:nvSpPr>
          <p:cNvPr id="21509" name="Text Box 5"/>
          <p:cNvSpPr txBox="1">
            <a:spLocks noChangeArrowheads="1"/>
          </p:cNvSpPr>
          <p:nvPr/>
        </p:nvSpPr>
        <p:spPr bwMode="auto">
          <a:xfrm>
            <a:off x="7620001" y="2438401"/>
            <a:ext cx="217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HANGING FLIES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Australian Redback Sp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228601"/>
            <a:ext cx="2740025" cy="23018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descr="Sexual Cannibal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90801"/>
            <a:ext cx="50292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8229601" y="6399214"/>
            <a:ext cx="2455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latin typeface="Arial" charset="0"/>
              </a:rPr>
              <a:t>FROM: M. C. B. Andrade. 2001. </a:t>
            </a:r>
          </a:p>
        </p:txBody>
      </p:sp>
      <p:sp>
        <p:nvSpPr>
          <p:cNvPr id="22533" name="Text Box 5"/>
          <p:cNvSpPr txBox="1">
            <a:spLocks noChangeArrowheads="1"/>
          </p:cNvSpPr>
          <p:nvPr/>
        </p:nvSpPr>
        <p:spPr bwMode="auto">
          <a:xfrm>
            <a:off x="2057401" y="381000"/>
            <a:ext cx="47402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Some times mate provisioning can go a little too far…</a:t>
            </a:r>
          </a:p>
        </p:txBody>
      </p:sp>
      <p:sp>
        <p:nvSpPr>
          <p:cNvPr id="22534" name="Text Box 6"/>
          <p:cNvSpPr txBox="1">
            <a:spLocks noChangeArrowheads="1"/>
          </p:cNvSpPr>
          <p:nvPr/>
        </p:nvSpPr>
        <p:spPr bwMode="auto">
          <a:xfrm>
            <a:off x="6629400" y="2590801"/>
            <a:ext cx="379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Australian Red-backed Spider</a:t>
            </a:r>
          </a:p>
        </p:txBody>
      </p:sp>
      <p:sp>
        <p:nvSpPr>
          <p:cNvPr id="22535" name="Text Box 7"/>
          <p:cNvSpPr txBox="1">
            <a:spLocks noChangeArrowheads="1"/>
          </p:cNvSpPr>
          <p:nvPr/>
        </p:nvSpPr>
        <p:spPr bwMode="auto">
          <a:xfrm>
            <a:off x="6248401" y="4724401"/>
            <a:ext cx="4054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a:latin typeface="Arial" charset="0"/>
              </a:rPr>
              <a:t>Second males who are eaten have increased reproductive success.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668589" y="152400"/>
            <a:ext cx="685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ALTERNATIVE REPRODUCTIVE STRATEGIES</a:t>
            </a:r>
          </a:p>
        </p:txBody>
      </p:sp>
      <p:sp>
        <p:nvSpPr>
          <p:cNvPr id="23555" name="Text Box 3"/>
          <p:cNvSpPr txBox="1">
            <a:spLocks noChangeArrowheads="1"/>
          </p:cNvSpPr>
          <p:nvPr/>
        </p:nvSpPr>
        <p:spPr bwMode="auto">
          <a:xfrm>
            <a:off x="3465514" y="685800"/>
            <a:ext cx="525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If you can’t beat them… Fool them!</a:t>
            </a:r>
          </a:p>
        </p:txBody>
      </p:sp>
      <p:sp>
        <p:nvSpPr>
          <p:cNvPr id="23556" name="Text Box 4"/>
          <p:cNvSpPr txBox="1">
            <a:spLocks noChangeArrowheads="1"/>
          </p:cNvSpPr>
          <p:nvPr/>
        </p:nvSpPr>
        <p:spPr bwMode="auto">
          <a:xfrm>
            <a:off x="2011364" y="1371600"/>
            <a:ext cx="816927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Many species have polymorphic male mating strategies.</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Sneakers: males not directly </a:t>
            </a:r>
          </a:p>
          <a:p>
            <a:pPr eaLnBrk="1" hangingPunct="1">
              <a:buClr>
                <a:srgbClr val="FF0000"/>
              </a:buClr>
              <a:buFont typeface="Wingdings" pitchFamily="2" charset="2"/>
              <a:buNone/>
            </a:pPr>
            <a:r>
              <a:rPr lang="en-US" altLang="en-US" b="1">
                <a:latin typeface="Arial" charset="0"/>
              </a:rPr>
              <a:t>	engaging in competition for </a:t>
            </a:r>
          </a:p>
          <a:p>
            <a:pPr eaLnBrk="1" hangingPunct="1">
              <a:buClr>
                <a:srgbClr val="FF0000"/>
              </a:buClr>
              <a:buFont typeface="Wingdings" pitchFamily="2" charset="2"/>
              <a:buNone/>
            </a:pPr>
            <a:r>
              <a:rPr lang="en-US" altLang="en-US" b="1">
                <a:latin typeface="Arial" charset="0"/>
              </a:rPr>
              <a:t>	mates may gain extra-pair </a:t>
            </a:r>
          </a:p>
          <a:p>
            <a:pPr eaLnBrk="1" hangingPunct="1">
              <a:buClr>
                <a:srgbClr val="FF0000"/>
              </a:buClr>
              <a:buFont typeface="Wingdings" pitchFamily="2" charset="2"/>
              <a:buNone/>
            </a:pPr>
            <a:r>
              <a:rPr lang="en-US" altLang="en-US" b="1">
                <a:latin typeface="Arial" charset="0"/>
              </a:rPr>
              <a:t>	copulations. </a:t>
            </a:r>
          </a:p>
          <a:p>
            <a:pPr eaLnBrk="1" hangingPunct="1">
              <a:buClr>
                <a:srgbClr val="FF0000"/>
              </a:buClr>
              <a:buFont typeface="Wingdings" pitchFamily="2" charset="2"/>
              <a:buNone/>
            </a:pPr>
            <a:r>
              <a:rPr lang="en-US" altLang="en-US" b="1">
                <a:latin typeface="Arial" charset="0"/>
              </a:rPr>
              <a:t>	(e.g., small “Jack” salmon)</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Female mimicry: one way to </a:t>
            </a:r>
          </a:p>
          <a:p>
            <a:pPr eaLnBrk="1" hangingPunct="1">
              <a:buClr>
                <a:srgbClr val="FF0000"/>
              </a:buClr>
              <a:buFont typeface="Wingdings" pitchFamily="2" charset="2"/>
              <a:buNone/>
            </a:pPr>
            <a:r>
              <a:rPr lang="en-US" altLang="en-US" b="1">
                <a:latin typeface="Arial" charset="0"/>
              </a:rPr>
              <a:t>	distract or interrupt a competitor.</a:t>
            </a:r>
          </a:p>
        </p:txBody>
      </p:sp>
      <p:pic>
        <p:nvPicPr>
          <p:cNvPr id="23557" name="Picture 5" descr="Plethodon jord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724400"/>
            <a:ext cx="2133600" cy="17018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descr="sal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133600"/>
            <a:ext cx="2895600" cy="21717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 Box 7"/>
          <p:cNvSpPr txBox="1">
            <a:spLocks noChangeArrowheads="1"/>
          </p:cNvSpPr>
          <p:nvPr/>
        </p:nvSpPr>
        <p:spPr bwMode="auto">
          <a:xfrm>
            <a:off x="3886200" y="5867401"/>
            <a:ext cx="335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Plethodontid salamanders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Ru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1"/>
            <a:ext cx="83820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2247900" y="152400"/>
            <a:ext cx="769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spcBef>
                <a:spcPct val="50000"/>
              </a:spcBef>
            </a:pPr>
            <a:r>
              <a:rPr lang="en-US" altLang="en-US" sz="2800" b="1">
                <a:solidFill>
                  <a:schemeClr val="bg1"/>
                </a:solidFill>
                <a:latin typeface="Arial" charset="0"/>
              </a:rPr>
              <a:t>ELABORATE TRAITS CAN ALSO BE THE RESULT OF </a:t>
            </a:r>
            <a:r>
              <a:rPr lang="en-US" altLang="en-US" sz="2800" b="1">
                <a:solidFill>
                  <a:srgbClr val="FF0000"/>
                </a:solidFill>
                <a:latin typeface="Arial" charset="0"/>
              </a:rPr>
              <a:t>FEMALE PREFERENCE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descr="Widowbi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28600"/>
            <a:ext cx="2971800" cy="20828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3" descr="Widowbird Exp Manipul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286001"/>
            <a:ext cx="329247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2117726" y="268289"/>
            <a:ext cx="43592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solidFill>
                  <a:srgbClr val="FF0000"/>
                </a:solidFill>
                <a:latin typeface="Arial" charset="0"/>
              </a:rPr>
              <a:t>FEMALE PREFERENCE FOR TAIL LENGTH IN WIDOWBIRDS</a:t>
            </a:r>
          </a:p>
        </p:txBody>
      </p:sp>
      <p:sp>
        <p:nvSpPr>
          <p:cNvPr id="25605" name="Text Box 5"/>
          <p:cNvSpPr txBox="1">
            <a:spLocks noChangeArrowheads="1"/>
          </p:cNvSpPr>
          <p:nvPr/>
        </p:nvSpPr>
        <p:spPr bwMode="auto">
          <a:xfrm>
            <a:off x="6553201" y="2895601"/>
            <a:ext cx="37496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b="1">
                <a:latin typeface="Arial" charset="0"/>
              </a:rPr>
              <a:t>Nesting success before experimental manipulation</a:t>
            </a:r>
          </a:p>
        </p:txBody>
      </p:sp>
      <p:sp>
        <p:nvSpPr>
          <p:cNvPr id="25606" name="Text Box 6"/>
          <p:cNvSpPr txBox="1">
            <a:spLocks noChangeArrowheads="1"/>
          </p:cNvSpPr>
          <p:nvPr/>
        </p:nvSpPr>
        <p:spPr bwMode="auto">
          <a:xfrm>
            <a:off x="6629400" y="4953001"/>
            <a:ext cx="3429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b="1">
                <a:latin typeface="Arial" charset="0"/>
              </a:rPr>
              <a:t>Nesting success after experimental manipulation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185989" y="304800"/>
            <a:ext cx="782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REASONS FOR FEMALE CHOICE OR PREFERENCE </a:t>
            </a:r>
          </a:p>
        </p:txBody>
      </p:sp>
      <p:sp>
        <p:nvSpPr>
          <p:cNvPr id="26627" name="Text Box 3"/>
          <p:cNvSpPr txBox="1">
            <a:spLocks noChangeArrowheads="1"/>
          </p:cNvSpPr>
          <p:nvPr/>
        </p:nvSpPr>
        <p:spPr bwMode="auto">
          <a:xfrm>
            <a:off x="2011364" y="990601"/>
            <a:ext cx="816927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Direct Benefits:</a:t>
            </a:r>
            <a:r>
              <a:rPr lang="en-US" altLang="en-US">
                <a:latin typeface="Arial" charset="0"/>
              </a:rPr>
              <a:t> </a:t>
            </a:r>
          </a:p>
          <a:p>
            <a:pPr eaLnBrk="1" hangingPunct="1"/>
            <a:endParaRPr lang="en-US" altLang="en-US">
              <a:latin typeface="Arial" charset="0"/>
            </a:endParaRPr>
          </a:p>
          <a:p>
            <a:pPr eaLnBrk="1" hangingPunct="1">
              <a:buClr>
                <a:srgbClr val="FF0000"/>
              </a:buClr>
              <a:buFont typeface="Wingdings" pitchFamily="2" charset="2"/>
              <a:buChar char="§"/>
            </a:pPr>
            <a:r>
              <a:rPr lang="en-US" altLang="en-US">
                <a:latin typeface="Arial" charset="0"/>
              </a:rPr>
              <a:t>Females may benefit from increased nutrition, provisioning, or paternal care that increases their reproductive output or the quality of their offspring.</a:t>
            </a:r>
          </a:p>
          <a:p>
            <a:pPr eaLnBrk="1" hangingPunct="1"/>
            <a:endParaRPr lang="en-US" altLang="en-US">
              <a:latin typeface="Arial" charset="0"/>
            </a:endParaRPr>
          </a:p>
          <a:p>
            <a:pPr eaLnBrk="1" hangingPunct="1"/>
            <a:r>
              <a:rPr lang="en-US" altLang="en-US" b="1">
                <a:latin typeface="Arial" charset="0"/>
              </a:rPr>
              <a:t>Indirect benefits:</a:t>
            </a:r>
            <a:r>
              <a:rPr lang="en-US" altLang="en-US">
                <a:latin typeface="Arial" charset="0"/>
              </a:rPr>
              <a:t> </a:t>
            </a:r>
          </a:p>
          <a:p>
            <a:pPr eaLnBrk="1" hangingPunct="1"/>
            <a:endParaRPr lang="en-US" altLang="en-US">
              <a:latin typeface="Arial" charset="0"/>
            </a:endParaRPr>
          </a:p>
          <a:p>
            <a:pPr eaLnBrk="1" hangingPunct="1">
              <a:buClr>
                <a:srgbClr val="FF0000"/>
              </a:buClr>
              <a:buFont typeface="Wingdings" pitchFamily="2" charset="2"/>
              <a:buChar char="§"/>
            </a:pPr>
            <a:r>
              <a:rPr lang="en-US" altLang="en-US">
                <a:solidFill>
                  <a:srgbClr val="0000FF"/>
                </a:solidFill>
                <a:latin typeface="Arial" charset="0"/>
              </a:rPr>
              <a:t>Good Genes Hypothesis</a:t>
            </a:r>
            <a:r>
              <a:rPr lang="en-US" altLang="en-US">
                <a:latin typeface="Arial" charset="0"/>
              </a:rPr>
              <a:t>: Genetically superior mates produce fitter offspring.</a:t>
            </a:r>
          </a:p>
          <a:p>
            <a:pPr eaLnBrk="1" hangingPunct="1">
              <a:buClr>
                <a:srgbClr val="FF0000"/>
              </a:buClr>
              <a:buFont typeface="Wingdings" pitchFamily="2" charset="2"/>
              <a:buChar char="§"/>
            </a:pPr>
            <a:endParaRPr lang="en-US" altLang="en-US">
              <a:latin typeface="Arial" charset="0"/>
            </a:endParaRPr>
          </a:p>
          <a:p>
            <a:pPr eaLnBrk="1" hangingPunct="1">
              <a:buClr>
                <a:srgbClr val="FF0000"/>
              </a:buClr>
              <a:buFont typeface="Wingdings" pitchFamily="2" charset="2"/>
              <a:buChar char="§"/>
            </a:pPr>
            <a:r>
              <a:rPr lang="en-US" altLang="en-US">
                <a:solidFill>
                  <a:srgbClr val="0000FF"/>
                </a:solidFill>
                <a:latin typeface="Arial" charset="0"/>
              </a:rPr>
              <a:t>Sexy Son Hypothesis</a:t>
            </a:r>
            <a:r>
              <a:rPr lang="en-US" altLang="en-US">
                <a:latin typeface="Arial" charset="0"/>
              </a:rPr>
              <a:t>: Females that mate with preferred fathers produce sons that will have high mating success.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bush-cri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1"/>
            <a:ext cx="3505200" cy="26765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descr="bush-cricket Egg N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429001"/>
            <a:ext cx="48768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1752601" y="533400"/>
            <a:ext cx="46640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Many female insects gain </a:t>
            </a:r>
            <a:r>
              <a:rPr lang="en-US" altLang="en-US" sz="2800" b="1" i="1">
                <a:solidFill>
                  <a:srgbClr val="FF0000"/>
                </a:solidFill>
                <a:latin typeface="Arial" charset="0"/>
              </a:rPr>
              <a:t>direct benefits</a:t>
            </a:r>
            <a:r>
              <a:rPr lang="en-US" altLang="en-US" sz="2800" b="1">
                <a:latin typeface="Arial" charset="0"/>
              </a:rPr>
              <a:t> by consuming a portion of the spermatophore presented to them by males. </a:t>
            </a:r>
          </a:p>
        </p:txBody>
      </p:sp>
      <p:sp>
        <p:nvSpPr>
          <p:cNvPr id="27653" name="Text Box 5"/>
          <p:cNvSpPr txBox="1">
            <a:spLocks noChangeArrowheads="1"/>
          </p:cNvSpPr>
          <p:nvPr/>
        </p:nvSpPr>
        <p:spPr bwMode="auto">
          <a:xfrm>
            <a:off x="7086601" y="3230564"/>
            <a:ext cx="2695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Female Bush Cricket</a:t>
            </a:r>
          </a:p>
        </p:txBody>
      </p:sp>
      <p:sp>
        <p:nvSpPr>
          <p:cNvPr id="27654" name="Text Box 6"/>
          <p:cNvSpPr txBox="1">
            <a:spLocks noChangeArrowheads="1"/>
          </p:cNvSpPr>
          <p:nvPr/>
        </p:nvSpPr>
        <p:spPr bwMode="auto">
          <a:xfrm>
            <a:off x="6994526" y="4964114"/>
            <a:ext cx="238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Male Bush Cricket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Bowerbi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00400"/>
            <a:ext cx="4114800" cy="27622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3" descr="bowerbird arena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4572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6477000" y="2528889"/>
            <a:ext cx="403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How can we explain female preferences when there are no direct benefits?</a:t>
            </a:r>
          </a:p>
        </p:txBody>
      </p:sp>
      <p:sp>
        <p:nvSpPr>
          <p:cNvPr id="28677" name="Text Box 5"/>
          <p:cNvSpPr txBox="1">
            <a:spLocks noChangeArrowheads="1"/>
          </p:cNvSpPr>
          <p:nvPr/>
        </p:nvSpPr>
        <p:spPr bwMode="auto">
          <a:xfrm>
            <a:off x="2346325" y="5983288"/>
            <a:ext cx="333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REGAL BOWER BIRD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Sage Gr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76200"/>
            <a:ext cx="3319463" cy="33528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981201" y="914400"/>
            <a:ext cx="46640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latin typeface="Arial" charset="0"/>
              </a:rPr>
              <a:t>ELABORATED MALE TRAITS MAY BE </a:t>
            </a:r>
            <a:r>
              <a:rPr lang="en-US" altLang="en-US" b="1">
                <a:solidFill>
                  <a:srgbClr val="FF0000"/>
                </a:solidFill>
                <a:latin typeface="Arial" charset="0"/>
              </a:rPr>
              <a:t>INDICATORS</a:t>
            </a:r>
            <a:r>
              <a:rPr lang="en-US" altLang="en-US" b="1">
                <a:latin typeface="Arial" charset="0"/>
              </a:rPr>
              <a:t> OF HERITABLE GENETIC QUALITY (I.E. FITNESS).</a:t>
            </a:r>
          </a:p>
        </p:txBody>
      </p:sp>
      <p:sp>
        <p:nvSpPr>
          <p:cNvPr id="29700" name="Text Box 4"/>
          <p:cNvSpPr txBox="1">
            <a:spLocks noChangeArrowheads="1"/>
          </p:cNvSpPr>
          <p:nvPr/>
        </p:nvSpPr>
        <p:spPr bwMode="auto">
          <a:xfrm>
            <a:off x="2362200" y="177801"/>
            <a:ext cx="399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GOOD GENES MODEL</a:t>
            </a:r>
          </a:p>
        </p:txBody>
      </p:sp>
      <p:sp>
        <p:nvSpPr>
          <p:cNvPr id="29701" name="Text Box 5"/>
          <p:cNvSpPr txBox="1">
            <a:spLocks noChangeArrowheads="1"/>
          </p:cNvSpPr>
          <p:nvPr/>
        </p:nvSpPr>
        <p:spPr bwMode="auto">
          <a:xfrm>
            <a:off x="1524000" y="2971800"/>
            <a:ext cx="86868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None/>
            </a:pPr>
            <a:r>
              <a:rPr lang="en-US" altLang="en-US" b="1">
                <a:latin typeface="Arial" charset="0"/>
              </a:rPr>
              <a:t>The </a:t>
            </a:r>
            <a:r>
              <a:rPr lang="en-US" altLang="en-US" b="1">
                <a:solidFill>
                  <a:srgbClr val="0000FF"/>
                </a:solidFill>
                <a:latin typeface="Arial" charset="0"/>
              </a:rPr>
              <a:t>Handicap Principle</a:t>
            </a:r>
            <a:r>
              <a:rPr lang="en-US" altLang="en-US" b="1">
                <a:latin typeface="Arial" charset="0"/>
              </a:rPr>
              <a:t> (Zahavi 1975)</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Some males may have a heritable trait that reduces viability.</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Only males with “Good Genes” can survive despite the handicap.</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Females that mate with these males will have offspring with higher fitness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067176" y="304801"/>
            <a:ext cx="40560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HANDICAP PRINCIPLE</a:t>
            </a:r>
          </a:p>
        </p:txBody>
      </p:sp>
      <p:sp>
        <p:nvSpPr>
          <p:cNvPr id="30723" name="Text Box 3"/>
          <p:cNvSpPr txBox="1">
            <a:spLocks noChangeArrowheads="1"/>
          </p:cNvSpPr>
          <p:nvPr/>
        </p:nvSpPr>
        <p:spPr bwMode="auto">
          <a:xfrm>
            <a:off x="2163764" y="1447800"/>
            <a:ext cx="78644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The bigger the handicap, the higher the genetic quality of the male carrying the trait.</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Female choice evolves and the handicap spreads and becomes elaborated.</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This is an example of an </a:t>
            </a:r>
            <a:r>
              <a:rPr lang="en-US" altLang="en-US" sz="2800" b="1" i="1">
                <a:solidFill>
                  <a:srgbClr val="0000FF"/>
                </a:solidFill>
                <a:latin typeface="Arial" charset="0"/>
              </a:rPr>
              <a:t>honest signal</a:t>
            </a:r>
            <a:r>
              <a:rPr lang="en-US" altLang="en-US" sz="2800" b="1">
                <a:latin typeface="Arial" charset="0"/>
              </a:rPr>
              <a:t> since there is a true cost to the elaborated trait that prevents “cheaters”.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Amplex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3810000" cy="29083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099" name="Text Box 4"/>
          <p:cNvSpPr txBox="1">
            <a:spLocks noChangeArrowheads="1"/>
          </p:cNvSpPr>
          <p:nvPr/>
        </p:nvSpPr>
        <p:spPr bwMode="auto">
          <a:xfrm>
            <a:off x="1981201" y="762001"/>
            <a:ext cx="3757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0000FF"/>
                </a:solidFill>
                <a:latin typeface="Arial" charset="0"/>
              </a:rPr>
              <a:t>SEXUAL SELECTION</a:t>
            </a:r>
          </a:p>
        </p:txBody>
      </p:sp>
      <p:sp>
        <p:nvSpPr>
          <p:cNvPr id="4100" name="Text Box 5"/>
          <p:cNvSpPr txBox="1">
            <a:spLocks noChangeArrowheads="1"/>
          </p:cNvSpPr>
          <p:nvPr/>
        </p:nvSpPr>
        <p:spPr bwMode="auto">
          <a:xfrm>
            <a:off x="1600200" y="1600201"/>
            <a:ext cx="8686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What I have called </a:t>
            </a:r>
            <a:r>
              <a:rPr lang="en-US" altLang="en-US" b="1">
                <a:solidFill>
                  <a:srgbClr val="FF0000"/>
                </a:solidFill>
                <a:latin typeface="Arial" charset="0"/>
              </a:rPr>
              <a:t>Sexual </a:t>
            </a:r>
          </a:p>
          <a:p>
            <a:pPr eaLnBrk="1" hangingPunct="1"/>
            <a:r>
              <a:rPr lang="en-US" altLang="en-US" b="1">
                <a:solidFill>
                  <a:srgbClr val="FF0000"/>
                </a:solidFill>
                <a:latin typeface="Arial" charset="0"/>
              </a:rPr>
              <a:t>Selection</a:t>
            </a:r>
            <a:r>
              <a:rPr lang="en-US" altLang="en-US" b="1">
                <a:latin typeface="Arial" charset="0"/>
              </a:rPr>
              <a:t>…depends not on a </a:t>
            </a:r>
          </a:p>
          <a:p>
            <a:pPr eaLnBrk="1" hangingPunct="1"/>
            <a:r>
              <a:rPr lang="en-US" altLang="en-US" b="1">
                <a:latin typeface="Arial" charset="0"/>
              </a:rPr>
              <a:t>struggle for existence in </a:t>
            </a:r>
          </a:p>
          <a:p>
            <a:pPr eaLnBrk="1" hangingPunct="1"/>
            <a:r>
              <a:rPr lang="en-US" altLang="en-US" b="1">
                <a:latin typeface="Arial" charset="0"/>
              </a:rPr>
              <a:t>relation to other organic beings </a:t>
            </a:r>
          </a:p>
          <a:p>
            <a:pPr eaLnBrk="1" hangingPunct="1"/>
            <a:r>
              <a:rPr lang="en-US" altLang="en-US" b="1">
                <a:latin typeface="Arial" charset="0"/>
              </a:rPr>
              <a:t>or to external conditions, but </a:t>
            </a:r>
          </a:p>
          <a:p>
            <a:pPr eaLnBrk="1" hangingPunct="1"/>
            <a:r>
              <a:rPr lang="en-US" altLang="en-US" b="1">
                <a:latin typeface="Arial" charset="0"/>
              </a:rPr>
              <a:t>on a struggle between individuals </a:t>
            </a:r>
          </a:p>
          <a:p>
            <a:pPr eaLnBrk="1" hangingPunct="1"/>
            <a:r>
              <a:rPr lang="en-US" altLang="en-US" b="1">
                <a:latin typeface="Arial" charset="0"/>
              </a:rPr>
              <a:t>of one sex, generally the males for the possession of the other sex… When the males and females…have the same general habits but differ in structure, colour, or ornament, such differences have been mainly caused by </a:t>
            </a:r>
            <a:r>
              <a:rPr lang="en-US" altLang="en-US" b="1">
                <a:solidFill>
                  <a:srgbClr val="FF0000"/>
                </a:solidFill>
                <a:latin typeface="Arial" charset="0"/>
              </a:rPr>
              <a:t>sexual selection</a:t>
            </a:r>
            <a:r>
              <a:rPr lang="en-US" altLang="en-US" b="1">
                <a:latin typeface="Arial" charset="0"/>
              </a:rPr>
              <a:t>.</a:t>
            </a:r>
          </a:p>
          <a:p>
            <a:pPr eaLnBrk="1" hangingPunct="1"/>
            <a:endParaRPr lang="en-US" altLang="en-US" b="1">
              <a:latin typeface="Arial" charset="0"/>
            </a:endParaRPr>
          </a:p>
          <a:p>
            <a:pPr eaLnBrk="1" hangingPunct="1"/>
            <a:r>
              <a:rPr lang="en-US" altLang="en-US" b="1">
                <a:latin typeface="Arial" charset="0"/>
              </a:rPr>
              <a:t>Darwin, </a:t>
            </a:r>
            <a:r>
              <a:rPr lang="en-US" altLang="en-US" b="1" i="1">
                <a:latin typeface="Arial" charset="0"/>
              </a:rPr>
              <a:t>The Origin Of Species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68601" y="152400"/>
            <a:ext cx="665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FISHERIAN RUNAWAY SEXUAL SELECTION</a:t>
            </a:r>
          </a:p>
        </p:txBody>
      </p:sp>
      <p:sp>
        <p:nvSpPr>
          <p:cNvPr id="31747" name="Text Box 3"/>
          <p:cNvSpPr txBox="1">
            <a:spLocks noChangeArrowheads="1"/>
          </p:cNvSpPr>
          <p:nvPr/>
        </p:nvSpPr>
        <p:spPr bwMode="auto">
          <a:xfrm>
            <a:off x="1866900" y="1033464"/>
            <a:ext cx="84582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latin typeface="Arial" charset="0"/>
              </a:rPr>
              <a:t>An alternative to the “</a:t>
            </a:r>
            <a:r>
              <a:rPr lang="en-US" altLang="en-US" sz="2800" b="1">
                <a:solidFill>
                  <a:srgbClr val="0000FF"/>
                </a:solidFill>
                <a:latin typeface="Arial" charset="0"/>
              </a:rPr>
              <a:t>Good Genes</a:t>
            </a:r>
            <a:r>
              <a:rPr lang="en-US" altLang="en-US" sz="2800" b="1">
                <a:latin typeface="Arial" charset="0"/>
              </a:rPr>
              <a:t>” Hypothesis:</a:t>
            </a:r>
          </a:p>
          <a:p>
            <a:pPr eaLnBrk="1" hangingPunct="1"/>
            <a:endParaRPr lang="en-US" altLang="en-US" sz="2800" b="1">
              <a:latin typeface="Arial" charset="0"/>
            </a:endParaRPr>
          </a:p>
          <a:p>
            <a:pPr eaLnBrk="1" hangingPunct="1"/>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Assortative mating within a population between males with the most exaggerated trait and females with the strongest preference can lead to a genetic correlation between trait genes and preference genes.  </a:t>
            </a:r>
            <a:r>
              <a:rPr lang="en-US" altLang="en-US" sz="2800" b="1" i="1">
                <a:latin typeface="Arial" charset="0"/>
              </a:rPr>
              <a:t>The female preference genes will “hitchhike” onto the successful male genes</a:t>
            </a:r>
            <a:r>
              <a:rPr lang="en-US" altLang="en-US" sz="2800" b="1">
                <a:latin typeface="Arial" charset="0"/>
              </a:rPr>
              <a:t>.</a:t>
            </a:r>
          </a:p>
          <a:p>
            <a:pPr eaLnBrk="1" hangingPunct="1"/>
            <a:endParaRPr lang="en-US" altLang="en-US" sz="2800" b="1">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085976" y="914401"/>
            <a:ext cx="8018463"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Suppose that males with longer tails are preferred at first because they have higher viability (Good Genes).</a:t>
            </a:r>
          </a:p>
          <a:p>
            <a:pPr eaLnBrk="1" hangingPunct="1">
              <a:buClr>
                <a:srgbClr val="FF0000"/>
              </a:buClr>
              <a:buFont typeface="Wingdings" pitchFamily="2" charset="2"/>
              <a:buChar char="§"/>
            </a:pPr>
            <a:endParaRPr lang="en-US" altLang="en-US" sz="1400" b="1">
              <a:latin typeface="Arial" charset="0"/>
            </a:endParaRPr>
          </a:p>
          <a:p>
            <a:pPr eaLnBrk="1" hangingPunct="1">
              <a:buClr>
                <a:srgbClr val="FF0000"/>
              </a:buClr>
              <a:buFont typeface="Wingdings" pitchFamily="2" charset="2"/>
              <a:buChar char="§"/>
            </a:pPr>
            <a:r>
              <a:rPr lang="en-US" altLang="en-US" b="1">
                <a:latin typeface="Arial" charset="0"/>
              </a:rPr>
              <a:t>The increased reproductive success of these males increases the frequency of trait and preference genes and reinforces assortative mating since offspring carry genes for both exaggerated tail length and strong preference.</a:t>
            </a:r>
          </a:p>
          <a:p>
            <a:pPr eaLnBrk="1" hangingPunct="1">
              <a:buClr>
                <a:srgbClr val="FF0000"/>
              </a:buClr>
              <a:buFont typeface="Wingdings" pitchFamily="2" charset="2"/>
              <a:buChar char="§"/>
            </a:pPr>
            <a:endParaRPr lang="en-US" altLang="en-US" sz="1400" b="1">
              <a:latin typeface="Arial" charset="0"/>
            </a:endParaRPr>
          </a:p>
          <a:p>
            <a:pPr eaLnBrk="1" hangingPunct="1">
              <a:buClr>
                <a:srgbClr val="FF0000"/>
              </a:buClr>
              <a:buFont typeface="Wingdings" pitchFamily="2" charset="2"/>
              <a:buChar char="§"/>
            </a:pPr>
            <a:r>
              <a:rPr lang="en-US" altLang="en-US" b="1">
                <a:latin typeface="Arial" charset="0"/>
              </a:rPr>
              <a:t>When there is a genetic correlation between the male trait and female preference then the process becomes self-reinforcing.</a:t>
            </a:r>
          </a:p>
        </p:txBody>
      </p:sp>
      <p:sp>
        <p:nvSpPr>
          <p:cNvPr id="32771" name="Text Box 3"/>
          <p:cNvSpPr txBox="1">
            <a:spLocks noChangeArrowheads="1"/>
          </p:cNvSpPr>
          <p:nvPr/>
        </p:nvSpPr>
        <p:spPr bwMode="auto">
          <a:xfrm>
            <a:off x="2768601" y="228600"/>
            <a:ext cx="665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FISHERIAN RUNAWAY SEXUAL SELECTION</a:t>
            </a:r>
          </a:p>
        </p:txBody>
      </p:sp>
      <p:pic>
        <p:nvPicPr>
          <p:cNvPr id="32772" name="Picture 4" descr="Peac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105401"/>
            <a:ext cx="2438400" cy="15970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525588" y="304800"/>
            <a:ext cx="9142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FISHERIAN RUNAWAY CAN LEAD TO MALADAPTIVE TRAITS</a:t>
            </a:r>
          </a:p>
        </p:txBody>
      </p:sp>
      <p:sp>
        <p:nvSpPr>
          <p:cNvPr id="33795" name="Text Box 3"/>
          <p:cNvSpPr txBox="1">
            <a:spLocks noChangeArrowheads="1"/>
          </p:cNvSpPr>
          <p:nvPr/>
        </p:nvSpPr>
        <p:spPr bwMode="auto">
          <a:xfrm>
            <a:off x="1973264" y="1192214"/>
            <a:ext cx="824547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When the trait and the preference are genetically correlated, then the trait can evolve way beyond the point where it indicates overall genetic quality.</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Runaway of the male trait can proceed to a point of exaggeration where it actually decreases male fitness.</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The runaway process leads to a situation where the only benefit to female choice is that her sons inherit the most attractive state of the trait.  This is in direct contrast to the “</a:t>
            </a:r>
            <a:r>
              <a:rPr lang="en-US" altLang="en-US" b="1">
                <a:solidFill>
                  <a:srgbClr val="0000FF"/>
                </a:solidFill>
                <a:latin typeface="Arial" charset="0"/>
              </a:rPr>
              <a:t>Good Genes</a:t>
            </a:r>
            <a:r>
              <a:rPr lang="en-US" altLang="en-US" b="1">
                <a:latin typeface="Arial" charset="0"/>
              </a:rPr>
              <a:t>” Hypothesis and has been referred to as the “</a:t>
            </a:r>
            <a:r>
              <a:rPr lang="en-US" altLang="en-US" b="1">
                <a:solidFill>
                  <a:srgbClr val="0000FF"/>
                </a:solidFill>
                <a:latin typeface="Arial" charset="0"/>
              </a:rPr>
              <a:t>Sexy-son</a:t>
            </a:r>
            <a:r>
              <a:rPr lang="en-US" altLang="en-US" b="1">
                <a:solidFill>
                  <a:schemeClr val="tx2"/>
                </a:solidFill>
                <a:latin typeface="Arial" charset="0"/>
              </a:rPr>
              <a:t>”</a:t>
            </a:r>
            <a:r>
              <a:rPr lang="en-US" altLang="en-US" b="1">
                <a:latin typeface="Arial" charset="0"/>
              </a:rPr>
              <a:t> Hypothesis.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Stickle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938" y="228600"/>
            <a:ext cx="4818062"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Stickleback female pre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6" y="3657601"/>
            <a:ext cx="41497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1828801" y="990600"/>
            <a:ext cx="38258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Evidence for a genetic correlation between trait and preference from Three-spine Sticklebacks.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2" descr="Diops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362200"/>
            <a:ext cx="33909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2819400" y="228601"/>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EXPERIMENTAL EVIDENCE FOR FISHER’S RUNAWAY PROCESS</a:t>
            </a:r>
          </a:p>
        </p:txBody>
      </p:sp>
      <p:sp>
        <p:nvSpPr>
          <p:cNvPr id="35844" name="Text Box 4"/>
          <p:cNvSpPr txBox="1">
            <a:spLocks noChangeArrowheads="1"/>
          </p:cNvSpPr>
          <p:nvPr/>
        </p:nvSpPr>
        <p:spPr bwMode="auto">
          <a:xfrm>
            <a:off x="1812926" y="1066800"/>
            <a:ext cx="42830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Stalk-eyed Flies have heritable variation for the distance between eyes in males and for female preference for stalk length</a:t>
            </a:r>
          </a:p>
        </p:txBody>
      </p:sp>
      <p:sp>
        <p:nvSpPr>
          <p:cNvPr id="35845" name="Text Box 5"/>
          <p:cNvSpPr txBox="1">
            <a:spLocks noChangeArrowheads="1"/>
          </p:cNvSpPr>
          <p:nvPr/>
        </p:nvSpPr>
        <p:spPr bwMode="auto">
          <a:xfrm>
            <a:off x="4494214" y="3200400"/>
            <a:ext cx="1792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Short Stalk</a:t>
            </a:r>
          </a:p>
        </p:txBody>
      </p:sp>
      <p:sp>
        <p:nvSpPr>
          <p:cNvPr id="35846" name="Text Box 6"/>
          <p:cNvSpPr txBox="1">
            <a:spLocks noChangeArrowheads="1"/>
          </p:cNvSpPr>
          <p:nvPr/>
        </p:nvSpPr>
        <p:spPr bwMode="auto">
          <a:xfrm>
            <a:off x="4494213" y="5181600"/>
            <a:ext cx="173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Long Stalk</a:t>
            </a:r>
          </a:p>
        </p:txBody>
      </p:sp>
      <p:sp>
        <p:nvSpPr>
          <p:cNvPr id="35847" name="Line 7"/>
          <p:cNvSpPr>
            <a:spLocks noChangeShapeType="1"/>
          </p:cNvSpPr>
          <p:nvPr/>
        </p:nvSpPr>
        <p:spPr bwMode="auto">
          <a:xfrm>
            <a:off x="6248400" y="34290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8" name="Line 8"/>
          <p:cNvSpPr>
            <a:spLocks noChangeShapeType="1"/>
          </p:cNvSpPr>
          <p:nvPr/>
        </p:nvSpPr>
        <p:spPr bwMode="auto">
          <a:xfrm>
            <a:off x="6248400" y="54102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9" name="Text Box 9"/>
          <p:cNvSpPr txBox="1">
            <a:spLocks noChangeArrowheads="1"/>
          </p:cNvSpPr>
          <p:nvPr/>
        </p:nvSpPr>
        <p:spPr bwMode="auto">
          <a:xfrm>
            <a:off x="7086601" y="1827214"/>
            <a:ext cx="2867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latin typeface="Arial" charset="0"/>
              </a:rPr>
              <a:t>AFTER: Wilkinson et 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Stalkeyed Flies Assortative M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1"/>
            <a:ext cx="59436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2038350" y="1"/>
            <a:ext cx="8115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ASSORTATIVE MATING AND THE DEVELOPMENT OF A GENETIC CORRELATION BETWEEN TRAIT AND PREFERENCE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Stalkeyed Flies Genetic corre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289" y="1295400"/>
            <a:ext cx="5049837"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057400" y="228601"/>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EVIDENCE FOR A GENETIC CORRELATION BEWEEN TRAIT AND PREFERENCE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descr="Stalkeyed Flies Correlated 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4" y="990600"/>
            <a:ext cx="5591175"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2990851" y="228600"/>
            <a:ext cx="6208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RESULTS OF SELECTION EXPERIMENTS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Bettle Horn dimorph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1"/>
            <a:ext cx="86868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624013" y="123826"/>
            <a:ext cx="8959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solidFill>
                  <a:srgbClr val="FF0000"/>
                </a:solidFill>
                <a:latin typeface="Arial" charset="0"/>
              </a:rPr>
              <a:t>EVIDENCE THAT MALE TRAITS ARE LIMITED BY NATURAL SELECTION</a:t>
            </a:r>
          </a:p>
        </p:txBody>
      </p:sp>
      <p:sp>
        <p:nvSpPr>
          <p:cNvPr id="39940" name="Text Box 4"/>
          <p:cNvSpPr txBox="1">
            <a:spLocks noChangeArrowheads="1"/>
          </p:cNvSpPr>
          <p:nvPr/>
        </p:nvSpPr>
        <p:spPr bwMode="auto">
          <a:xfrm>
            <a:off x="5127626" y="685800"/>
            <a:ext cx="223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MALE HORNS</a:t>
            </a:r>
          </a:p>
        </p:txBody>
      </p:sp>
      <p:sp>
        <p:nvSpPr>
          <p:cNvPr id="39941" name="Text Box 5"/>
          <p:cNvSpPr txBox="1">
            <a:spLocks noChangeArrowheads="1"/>
          </p:cNvSpPr>
          <p:nvPr/>
        </p:nvSpPr>
        <p:spPr bwMode="auto">
          <a:xfrm>
            <a:off x="4967288" y="6248400"/>
            <a:ext cx="262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FEMALE HORNS</a:t>
            </a:r>
          </a:p>
        </p:txBody>
      </p:sp>
      <p:sp>
        <p:nvSpPr>
          <p:cNvPr id="39942" name="Text Box 6"/>
          <p:cNvSpPr txBox="1">
            <a:spLocks noChangeArrowheads="1"/>
          </p:cNvSpPr>
          <p:nvPr/>
        </p:nvSpPr>
        <p:spPr bwMode="auto">
          <a:xfrm>
            <a:off x="8207376" y="6400800"/>
            <a:ext cx="246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b="1">
                <a:latin typeface="Arial" charset="0"/>
              </a:rPr>
              <a:t>FROM:Emlen </a:t>
            </a:r>
            <a:r>
              <a:rPr lang="en-US" altLang="en-US" sz="1400" b="1" i="1">
                <a:latin typeface="Arial" charset="0"/>
              </a:rPr>
              <a:t>Science</a:t>
            </a:r>
            <a:r>
              <a:rPr lang="en-US" altLang="en-US" sz="1400" b="1">
                <a:latin typeface="Arial" charset="0"/>
              </a:rPr>
              <a:t> 2001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Beetle Ho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71600"/>
            <a:ext cx="5943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8207376" y="6400800"/>
            <a:ext cx="2460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b="1">
                <a:latin typeface="Arial" charset="0"/>
              </a:rPr>
              <a:t>FROM:Emlen </a:t>
            </a:r>
            <a:r>
              <a:rPr lang="en-US" altLang="en-US" sz="1400" b="1" i="1">
                <a:latin typeface="Arial" charset="0"/>
              </a:rPr>
              <a:t>Science</a:t>
            </a:r>
            <a:r>
              <a:rPr lang="en-US" altLang="en-US" sz="1400" b="1">
                <a:latin typeface="Arial" charset="0"/>
              </a:rPr>
              <a:t> 2001</a:t>
            </a:r>
          </a:p>
        </p:txBody>
      </p:sp>
      <p:sp>
        <p:nvSpPr>
          <p:cNvPr id="40964" name="Text Box 4"/>
          <p:cNvSpPr txBox="1">
            <a:spLocks noChangeArrowheads="1"/>
          </p:cNvSpPr>
          <p:nvPr/>
        </p:nvSpPr>
        <p:spPr bwMode="auto">
          <a:xfrm>
            <a:off x="2765425" y="228601"/>
            <a:ext cx="6661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DEVELOPMENT OF MALE TRAITS CAN BE ECOLOGICALLY DEPENDENT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471989" y="228600"/>
            <a:ext cx="324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0000FF"/>
                </a:solidFill>
                <a:latin typeface="Arial" charset="0"/>
              </a:rPr>
              <a:t>SEXUAL SELECTION</a:t>
            </a:r>
          </a:p>
        </p:txBody>
      </p:sp>
      <p:sp>
        <p:nvSpPr>
          <p:cNvPr id="5123" name="Text Box 3"/>
          <p:cNvSpPr txBox="1">
            <a:spLocks noChangeArrowheads="1"/>
          </p:cNvSpPr>
          <p:nvPr/>
        </p:nvSpPr>
        <p:spPr bwMode="auto">
          <a:xfrm>
            <a:off x="2057400" y="762000"/>
            <a:ext cx="8077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A special form of selection that accounts for many elaborated traits and behaviors in organisms.</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Arises from differences in the ability to find and mate with members of the opposite sex.</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Only occurs when access to one or the other sex is limiting, i. e., when there is </a:t>
            </a:r>
            <a:r>
              <a:rPr lang="en-US" altLang="en-US" b="1">
                <a:solidFill>
                  <a:srgbClr val="FF0000"/>
                </a:solidFill>
                <a:latin typeface="Arial" charset="0"/>
              </a:rPr>
              <a:t>competition</a:t>
            </a:r>
            <a:r>
              <a:rPr lang="en-US" altLang="en-US" b="1">
                <a:latin typeface="Arial" charset="0"/>
              </a:rPr>
              <a:t> for mates or offspring.</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endParaRPr lang="en-US" altLang="en-US" b="1">
              <a:latin typeface="Arial" charset="0"/>
            </a:endParaRPr>
          </a:p>
        </p:txBody>
      </p:sp>
      <p:pic>
        <p:nvPicPr>
          <p:cNvPr id="5124" name="Picture 4" descr="Moths m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962401"/>
            <a:ext cx="43243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ChangeArrowheads="1"/>
          </p:cNvSpPr>
          <p:nvPr/>
        </p:nvSpPr>
        <p:spPr bwMode="auto">
          <a:xfrm>
            <a:off x="8305800" y="3962400"/>
            <a:ext cx="3048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descr="Bill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304800"/>
            <a:ext cx="33623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2133600" y="6248400"/>
            <a:ext cx="3651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b="1">
                <a:latin typeface="Arial" charset="0"/>
              </a:rPr>
              <a:t>FROM: Faivre et al. Science. April 4, 2003</a:t>
            </a:r>
          </a:p>
        </p:txBody>
      </p:sp>
      <p:sp>
        <p:nvSpPr>
          <p:cNvPr id="41988" name="Text Box 4"/>
          <p:cNvSpPr txBox="1">
            <a:spLocks noChangeArrowheads="1"/>
          </p:cNvSpPr>
          <p:nvPr/>
        </p:nvSpPr>
        <p:spPr bwMode="auto">
          <a:xfrm>
            <a:off x="1752601" y="533401"/>
            <a:ext cx="4206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0000FF"/>
                </a:solidFill>
                <a:latin typeface="Arial" charset="0"/>
              </a:rPr>
              <a:t>Immune Activation Rapidly Mirrored in a Secondary Sexual Trait</a:t>
            </a:r>
          </a:p>
        </p:txBody>
      </p:sp>
      <p:sp>
        <p:nvSpPr>
          <p:cNvPr id="41989" name="Text Box 5"/>
          <p:cNvSpPr txBox="1">
            <a:spLocks noChangeArrowheads="1"/>
          </p:cNvSpPr>
          <p:nvPr/>
        </p:nvSpPr>
        <p:spPr bwMode="auto">
          <a:xfrm>
            <a:off x="1828800" y="2057400"/>
            <a:ext cx="40386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a:latin typeface="Arial" charset="0"/>
              </a:rPr>
              <a:t>A crucial assumption underlying most models of sexual selection is that sexual advertisements honestly reflect the phenotypic</a:t>
            </a:r>
            <a:r>
              <a:rPr lang="en-US" altLang="en-US" sz="1800" baseline="30000">
                <a:latin typeface="Arial" charset="0"/>
              </a:rPr>
              <a:t> </a:t>
            </a:r>
            <a:r>
              <a:rPr lang="en-US" altLang="en-US" sz="1800">
                <a:latin typeface="Arial" charset="0"/>
              </a:rPr>
              <a:t>and/or genetic quality of their bearers (</a:t>
            </a:r>
            <a:r>
              <a:rPr lang="en-US" altLang="en-US" sz="1800">
                <a:latin typeface="Arial" charset="0"/>
                <a:hlinkClick r:id="" action="ppaction://noaction"/>
              </a:rPr>
              <a:t>1</a:t>
            </a:r>
            <a:r>
              <a:rPr lang="en-US" altLang="en-US" sz="1800">
                <a:latin typeface="Arial" charset="0"/>
              </a:rPr>
              <a:t>). Here we</a:t>
            </a:r>
            <a:r>
              <a:rPr lang="en-US" altLang="en-US" sz="1800" baseline="30000">
                <a:latin typeface="Arial" charset="0"/>
              </a:rPr>
              <a:t> </a:t>
            </a:r>
            <a:r>
              <a:rPr lang="en-US" altLang="en-US" sz="1800">
                <a:latin typeface="Arial" charset="0"/>
              </a:rPr>
              <a:t>show that experimental activation of the immune system is rapidly</a:t>
            </a:r>
            <a:r>
              <a:rPr lang="en-US" altLang="en-US" sz="1800" baseline="30000">
                <a:latin typeface="Arial" charset="0"/>
              </a:rPr>
              <a:t> </a:t>
            </a:r>
            <a:r>
              <a:rPr lang="en-US" altLang="en-US" sz="1800">
                <a:latin typeface="Arial" charset="0"/>
              </a:rPr>
              <a:t>mirrored in the expression of a carotenoid-based secondary sexual</a:t>
            </a:r>
            <a:r>
              <a:rPr lang="en-US" altLang="en-US" sz="1800" baseline="30000">
                <a:latin typeface="Arial" charset="0"/>
              </a:rPr>
              <a:t> </a:t>
            </a:r>
            <a:r>
              <a:rPr lang="en-US" altLang="en-US" sz="1800">
                <a:latin typeface="Arial" charset="0"/>
              </a:rPr>
              <a:t>trait in male blackbirds (</a:t>
            </a:r>
            <a:r>
              <a:rPr lang="en-US" altLang="en-US" sz="1800" i="1">
                <a:latin typeface="Arial" charset="0"/>
              </a:rPr>
              <a:t>Turdus merula</a:t>
            </a:r>
            <a:r>
              <a:rPr lang="en-US" altLang="en-US" sz="1800">
                <a:latin typeface="Arial" charset="0"/>
              </a:rPr>
              <a:t>).</a:t>
            </a:r>
          </a:p>
          <a:p>
            <a:pPr eaLnBrk="1" hangingPunct="1"/>
            <a:endParaRPr lang="en-US" altLang="en-US" sz="1800">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female pre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657600"/>
            <a:ext cx="6553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zebra_fi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77800"/>
            <a:ext cx="1835150" cy="3251200"/>
          </a:xfrm>
          <a:prstGeom prst="rect">
            <a:avLst/>
          </a:prstGeom>
          <a:noFill/>
          <a:ln w="2857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43012" name="Text Box 4"/>
          <p:cNvSpPr txBox="1">
            <a:spLocks noChangeArrowheads="1"/>
          </p:cNvSpPr>
          <p:nvPr/>
        </p:nvSpPr>
        <p:spPr bwMode="auto">
          <a:xfrm>
            <a:off x="1828801" y="0"/>
            <a:ext cx="56546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0000FF"/>
                </a:solidFill>
                <a:latin typeface="Arial" charset="0"/>
              </a:rPr>
              <a:t>Carotenoid Modulation of Immune Function and Sexual Attractiveness in Zebra Finches</a:t>
            </a:r>
          </a:p>
          <a:p>
            <a:pPr algn="ctr" eaLnBrk="1" hangingPunct="1"/>
            <a:r>
              <a:rPr lang="en-US" altLang="en-US" sz="1600" b="1">
                <a:latin typeface="Arial" charset="0"/>
              </a:rPr>
              <a:t>Blount et al.</a:t>
            </a:r>
          </a:p>
        </p:txBody>
      </p:sp>
      <p:sp>
        <p:nvSpPr>
          <p:cNvPr id="43013" name="Text Box 5"/>
          <p:cNvSpPr txBox="1">
            <a:spLocks noChangeArrowheads="1"/>
          </p:cNvSpPr>
          <p:nvPr/>
        </p:nvSpPr>
        <p:spPr bwMode="auto">
          <a:xfrm>
            <a:off x="1676400" y="1422401"/>
            <a:ext cx="6400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a:latin typeface="Arial" charset="0"/>
              </a:rPr>
              <a:t>One hypothesis for why females in many animal species frequently prefer to mate with the most elaborately ornamented males</a:t>
            </a:r>
            <a:r>
              <a:rPr lang="en-US" altLang="en-US" sz="1400" baseline="30000">
                <a:latin typeface="Arial" charset="0"/>
              </a:rPr>
              <a:t> </a:t>
            </a:r>
            <a:r>
              <a:rPr lang="en-US" altLang="en-US" sz="1400">
                <a:latin typeface="Arial" charset="0"/>
              </a:rPr>
              <a:t>predicts that availability of carotenoid pigments is a potentially</a:t>
            </a:r>
            <a:r>
              <a:rPr lang="en-US" altLang="en-US" sz="1400" baseline="30000">
                <a:latin typeface="Arial" charset="0"/>
              </a:rPr>
              <a:t> </a:t>
            </a:r>
            <a:r>
              <a:rPr lang="en-US" altLang="en-US" sz="1400">
                <a:latin typeface="Arial" charset="0"/>
              </a:rPr>
              <a:t>limiting factor for both ornament expression and immune function.</a:t>
            </a:r>
            <a:r>
              <a:rPr lang="en-US" altLang="en-US" sz="1400" baseline="30000">
                <a:latin typeface="Arial" charset="0"/>
              </a:rPr>
              <a:t> </a:t>
            </a:r>
            <a:r>
              <a:rPr lang="en-US" altLang="en-US" sz="1400">
                <a:latin typeface="Arial" charset="0"/>
              </a:rPr>
              <a:t>An implicit assumption of this hypothesis is that males that can</a:t>
            </a:r>
            <a:r>
              <a:rPr lang="en-US" altLang="en-US" sz="1400" baseline="30000">
                <a:latin typeface="Arial" charset="0"/>
              </a:rPr>
              <a:t> </a:t>
            </a:r>
            <a:r>
              <a:rPr lang="en-US" altLang="en-US" sz="1400">
                <a:latin typeface="Arial" charset="0"/>
              </a:rPr>
              <a:t>afford to produce more elaborate carotenoid-dependent displays</a:t>
            </a:r>
            <a:r>
              <a:rPr lang="en-US" altLang="en-US" sz="1400" baseline="30000">
                <a:latin typeface="Arial" charset="0"/>
              </a:rPr>
              <a:t> </a:t>
            </a:r>
            <a:r>
              <a:rPr lang="en-US" altLang="en-US" sz="1400">
                <a:latin typeface="Arial" charset="0"/>
              </a:rPr>
              <a:t>must be healthier individuals with superior immunocompetence… In this study, we show that</a:t>
            </a:r>
            <a:r>
              <a:rPr lang="en-US" altLang="en-US" sz="1400" baseline="30000">
                <a:latin typeface="Arial" charset="0"/>
              </a:rPr>
              <a:t> </a:t>
            </a:r>
            <a:r>
              <a:rPr lang="en-US" altLang="en-US" sz="1400">
                <a:latin typeface="Arial" charset="0"/>
              </a:rPr>
              <a:t>manipulation of dietary carotenoid supply invokes parallel changes</a:t>
            </a:r>
            <a:r>
              <a:rPr lang="en-US" altLang="en-US" sz="1400" baseline="30000">
                <a:latin typeface="Arial" charset="0"/>
              </a:rPr>
              <a:t> </a:t>
            </a:r>
            <a:r>
              <a:rPr lang="en-US" altLang="en-US" sz="1400">
                <a:latin typeface="Arial" charset="0"/>
              </a:rPr>
              <a:t>in cell-mediated immune function and sexual attractiveness in</a:t>
            </a:r>
            <a:r>
              <a:rPr lang="en-US" altLang="en-US" sz="1400" baseline="30000">
                <a:latin typeface="Arial" charset="0"/>
              </a:rPr>
              <a:t> </a:t>
            </a:r>
            <a:r>
              <a:rPr lang="en-US" altLang="en-US" sz="1400">
                <a:latin typeface="Arial" charset="0"/>
              </a:rPr>
              <a:t>male zebra finches (</a:t>
            </a:r>
            <a:r>
              <a:rPr lang="en-US" altLang="en-US" sz="1400" i="1">
                <a:latin typeface="Arial" charset="0"/>
              </a:rPr>
              <a:t>Taeniopygia guttata</a:t>
            </a:r>
            <a:r>
              <a:rPr lang="en-US" altLang="en-US" sz="1400">
                <a:latin typeface="Arial" charset="0"/>
              </a:rPr>
              <a:t>).</a:t>
            </a:r>
            <a:r>
              <a:rPr lang="en-US" altLang="en-US" sz="1400" baseline="30000">
                <a:latin typeface="Arial" charset="0"/>
              </a:rPr>
              <a:t> </a:t>
            </a:r>
            <a:endParaRPr lang="en-US" altLang="en-US" sz="1400">
              <a:latin typeface="Arial" charset="0"/>
            </a:endParaRPr>
          </a:p>
        </p:txBody>
      </p:sp>
      <p:sp>
        <p:nvSpPr>
          <p:cNvPr id="43014" name="Text Box 6"/>
          <p:cNvSpPr txBox="1">
            <a:spLocks noChangeArrowheads="1"/>
          </p:cNvSpPr>
          <p:nvPr/>
        </p:nvSpPr>
        <p:spPr bwMode="auto">
          <a:xfrm>
            <a:off x="8763000" y="6477000"/>
            <a:ext cx="1843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latin typeface="Arial" charset="0"/>
              </a:rPr>
              <a:t>SCIENCE, April 4, 2003</a:t>
            </a:r>
          </a:p>
        </p:txBody>
      </p:sp>
      <p:sp>
        <p:nvSpPr>
          <p:cNvPr id="43015" name="Text Box 7"/>
          <p:cNvSpPr txBox="1">
            <a:spLocks noChangeArrowheads="1"/>
          </p:cNvSpPr>
          <p:nvPr/>
        </p:nvSpPr>
        <p:spPr bwMode="auto">
          <a:xfrm>
            <a:off x="3276601" y="3657600"/>
            <a:ext cx="1641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solidFill>
                  <a:srgbClr val="FF0000"/>
                </a:solidFill>
                <a:latin typeface="Arial" charset="0"/>
              </a:rPr>
              <a:t>Experimental Group</a:t>
            </a:r>
          </a:p>
        </p:txBody>
      </p:sp>
      <p:sp>
        <p:nvSpPr>
          <p:cNvPr id="43016" name="Text Box 8"/>
          <p:cNvSpPr txBox="1">
            <a:spLocks noChangeArrowheads="1"/>
          </p:cNvSpPr>
          <p:nvPr/>
        </p:nvSpPr>
        <p:spPr bwMode="auto">
          <a:xfrm>
            <a:off x="4191001" y="4953000"/>
            <a:ext cx="1228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solidFill>
                  <a:srgbClr val="FF0000"/>
                </a:solidFill>
                <a:latin typeface="Arial" charset="0"/>
              </a:rPr>
              <a:t>Control Group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descr="Gupp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533400"/>
            <a:ext cx="2905125" cy="27432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1905001" y="685801"/>
            <a:ext cx="52736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ALTERNATIVE HYPOTHESIS FOR THE ORIGIN OF FEMALE PREFERENCE</a:t>
            </a:r>
          </a:p>
        </p:txBody>
      </p:sp>
      <p:sp>
        <p:nvSpPr>
          <p:cNvPr id="44036" name="Text Box 4"/>
          <p:cNvSpPr txBox="1">
            <a:spLocks noChangeArrowheads="1"/>
          </p:cNvSpPr>
          <p:nvPr/>
        </p:nvSpPr>
        <p:spPr bwMode="auto">
          <a:xfrm>
            <a:off x="2438401" y="2133600"/>
            <a:ext cx="4130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3200" b="1">
                <a:solidFill>
                  <a:srgbClr val="0000FF"/>
                </a:solidFill>
                <a:latin typeface="Arial" charset="0"/>
              </a:rPr>
              <a:t>Sensory Bias (Ryan)</a:t>
            </a:r>
          </a:p>
        </p:txBody>
      </p:sp>
      <p:sp>
        <p:nvSpPr>
          <p:cNvPr id="44037" name="Text Box 5"/>
          <p:cNvSpPr txBox="1">
            <a:spLocks noChangeArrowheads="1"/>
          </p:cNvSpPr>
          <p:nvPr/>
        </p:nvSpPr>
        <p:spPr bwMode="auto">
          <a:xfrm>
            <a:off x="2125664" y="4038600"/>
            <a:ext cx="79406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Preexisting preferences for certain traits may be hardwired in females and lead to the development of exaggerated traits in males.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Guppies Orange 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953000"/>
            <a:ext cx="3810000" cy="10033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descr="Orange 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4114800" cy="31813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p:cNvSpPr txBox="1">
            <a:spLocks noChangeArrowheads="1"/>
          </p:cNvSpPr>
          <p:nvPr/>
        </p:nvSpPr>
        <p:spPr bwMode="auto">
          <a:xfrm>
            <a:off x="1736726" y="496889"/>
            <a:ext cx="4206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EXAMPLE OF SENSORY BIAS IN TRINIDAD GUPPIES</a:t>
            </a:r>
          </a:p>
        </p:txBody>
      </p:sp>
      <p:sp>
        <p:nvSpPr>
          <p:cNvPr id="45061" name="Text Box 5"/>
          <p:cNvSpPr txBox="1">
            <a:spLocks noChangeArrowheads="1"/>
          </p:cNvSpPr>
          <p:nvPr/>
        </p:nvSpPr>
        <p:spPr bwMode="auto">
          <a:xfrm>
            <a:off x="1828801" y="1981200"/>
            <a:ext cx="41306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Female guppies are attracted to </a:t>
            </a:r>
            <a:r>
              <a:rPr lang="en-US" altLang="en-US" b="1">
                <a:solidFill>
                  <a:srgbClr val="FF6600"/>
                </a:solidFill>
                <a:latin typeface="Arial" charset="0"/>
              </a:rPr>
              <a:t>ORANGE</a:t>
            </a:r>
            <a:r>
              <a:rPr lang="en-US" altLang="en-US" b="1">
                <a:latin typeface="Arial" charset="0"/>
              </a:rPr>
              <a:t>. This response may be due to feeding behavior selecting for the ability to locate ripe fruit.</a:t>
            </a:r>
          </a:p>
        </p:txBody>
      </p:sp>
      <p:sp>
        <p:nvSpPr>
          <p:cNvPr id="45062" name="Text Box 6"/>
          <p:cNvSpPr txBox="1">
            <a:spLocks noChangeArrowheads="1"/>
          </p:cNvSpPr>
          <p:nvPr/>
        </p:nvSpPr>
        <p:spPr bwMode="auto">
          <a:xfrm>
            <a:off x="6096001" y="4800600"/>
            <a:ext cx="42830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Sexual selection then favors males with lots of orange working on a preference that is already in place.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866900" y="381001"/>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PHYLOGENETIC PREDICTIONS OF THE OF SENSORY BIAS HYPOTHESIS</a:t>
            </a:r>
          </a:p>
        </p:txBody>
      </p:sp>
      <p:grpSp>
        <p:nvGrpSpPr>
          <p:cNvPr id="46083" name="Group 3"/>
          <p:cNvGrpSpPr>
            <a:grpSpLocks/>
          </p:cNvGrpSpPr>
          <p:nvPr/>
        </p:nvGrpSpPr>
        <p:grpSpPr bwMode="auto">
          <a:xfrm>
            <a:off x="4191000" y="2008189"/>
            <a:ext cx="4222750" cy="2840037"/>
            <a:chOff x="384" y="1872"/>
            <a:chExt cx="2660" cy="1789"/>
          </a:xfrm>
        </p:grpSpPr>
        <p:grpSp>
          <p:nvGrpSpPr>
            <p:cNvPr id="46091" name="Group 4"/>
            <p:cNvGrpSpPr>
              <a:grpSpLocks/>
            </p:cNvGrpSpPr>
            <p:nvPr/>
          </p:nvGrpSpPr>
          <p:grpSpPr bwMode="auto">
            <a:xfrm>
              <a:off x="480" y="2160"/>
              <a:ext cx="2208" cy="1501"/>
              <a:chOff x="480" y="2160"/>
              <a:chExt cx="2400" cy="1632"/>
            </a:xfrm>
          </p:grpSpPr>
          <p:sp>
            <p:nvSpPr>
              <p:cNvPr id="46096" name="Line 5"/>
              <p:cNvSpPr>
                <a:spLocks noChangeShapeType="1"/>
              </p:cNvSpPr>
              <p:nvPr/>
            </p:nvSpPr>
            <p:spPr bwMode="auto">
              <a:xfrm flipH="1" flipV="1">
                <a:off x="480" y="2160"/>
                <a:ext cx="1632" cy="16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7" name="Line 6"/>
              <p:cNvSpPr>
                <a:spLocks noChangeShapeType="1"/>
              </p:cNvSpPr>
              <p:nvPr/>
            </p:nvSpPr>
            <p:spPr bwMode="auto">
              <a:xfrm flipV="1">
                <a:off x="1680" y="2160"/>
                <a:ext cx="1200" cy="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8" name="Line 7"/>
              <p:cNvSpPr>
                <a:spLocks noChangeShapeType="1"/>
              </p:cNvSpPr>
              <p:nvPr/>
            </p:nvSpPr>
            <p:spPr bwMode="auto">
              <a:xfrm flipV="1">
                <a:off x="1248" y="2160"/>
                <a:ext cx="768" cy="76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9" name="Line 8"/>
              <p:cNvSpPr>
                <a:spLocks noChangeShapeType="1"/>
              </p:cNvSpPr>
              <p:nvPr/>
            </p:nvSpPr>
            <p:spPr bwMode="auto">
              <a:xfrm flipV="1">
                <a:off x="864" y="2160"/>
                <a:ext cx="384"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092" name="Text Box 9"/>
            <p:cNvSpPr txBox="1">
              <a:spLocks noChangeArrowheads="1"/>
            </p:cNvSpPr>
            <p:nvPr/>
          </p:nvSpPr>
          <p:spPr bwMode="auto">
            <a:xfrm>
              <a:off x="384" y="1872"/>
              <a:ext cx="5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chemeClr val="accent2"/>
                  </a:solidFill>
                  <a:latin typeface="Arial" charset="0"/>
                </a:rPr>
                <a:t>P</a:t>
              </a:r>
              <a:r>
                <a:rPr lang="en-US" altLang="en-US" b="1" baseline="30000">
                  <a:solidFill>
                    <a:schemeClr val="accent2"/>
                  </a:solidFill>
                  <a:latin typeface="Arial" charset="0"/>
                </a:rPr>
                <a:t>+</a:t>
              </a:r>
              <a:r>
                <a:rPr lang="en-US" altLang="en-US" b="1">
                  <a:latin typeface="Arial" charset="0"/>
                </a:rPr>
                <a:t>/</a:t>
              </a:r>
              <a:r>
                <a:rPr lang="en-US" altLang="en-US" b="1">
                  <a:solidFill>
                    <a:srgbClr val="FF0000"/>
                  </a:solidFill>
                  <a:latin typeface="Arial" charset="0"/>
                </a:rPr>
                <a:t>T</a:t>
              </a:r>
              <a:r>
                <a:rPr lang="en-US" altLang="en-US" b="1" baseline="30000">
                  <a:solidFill>
                    <a:srgbClr val="FF0000"/>
                  </a:solidFill>
                  <a:latin typeface="Arial" charset="0"/>
                </a:rPr>
                <a:t>+</a:t>
              </a:r>
            </a:p>
          </p:txBody>
        </p:sp>
        <p:sp>
          <p:nvSpPr>
            <p:cNvPr id="46093" name="Text Box 10"/>
            <p:cNvSpPr txBox="1">
              <a:spLocks noChangeArrowheads="1"/>
            </p:cNvSpPr>
            <p:nvPr/>
          </p:nvSpPr>
          <p:spPr bwMode="auto">
            <a:xfrm>
              <a:off x="1056" y="1872"/>
              <a:ext cx="5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chemeClr val="accent2"/>
                  </a:solidFill>
                  <a:latin typeface="Arial" charset="0"/>
                </a:rPr>
                <a:t>P</a:t>
              </a:r>
              <a:r>
                <a:rPr lang="en-US" altLang="en-US" b="1" baseline="30000">
                  <a:solidFill>
                    <a:schemeClr val="accent2"/>
                  </a:solidFill>
                  <a:latin typeface="Arial" charset="0"/>
                </a:rPr>
                <a:t>+</a:t>
              </a:r>
              <a:r>
                <a:rPr lang="en-US" altLang="en-US" b="1">
                  <a:solidFill>
                    <a:schemeClr val="tx2"/>
                  </a:solidFill>
                  <a:latin typeface="Arial" charset="0"/>
                </a:rPr>
                <a:t>/</a:t>
              </a:r>
              <a:r>
                <a:rPr lang="en-US" altLang="en-US" b="1">
                  <a:solidFill>
                    <a:srgbClr val="FF0000"/>
                  </a:solidFill>
                  <a:latin typeface="Arial" charset="0"/>
                </a:rPr>
                <a:t>T</a:t>
              </a:r>
              <a:r>
                <a:rPr lang="en-US" altLang="en-US" b="1" baseline="30000">
                  <a:solidFill>
                    <a:srgbClr val="FF0000"/>
                  </a:solidFill>
                  <a:latin typeface="Arial" charset="0"/>
                </a:rPr>
                <a:t>+</a:t>
              </a:r>
            </a:p>
          </p:txBody>
        </p:sp>
        <p:sp>
          <p:nvSpPr>
            <p:cNvPr id="46094" name="Text Box 11"/>
            <p:cNvSpPr txBox="1">
              <a:spLocks noChangeArrowheads="1"/>
            </p:cNvSpPr>
            <p:nvPr/>
          </p:nvSpPr>
          <p:spPr bwMode="auto">
            <a:xfrm>
              <a:off x="1776" y="1872"/>
              <a:ext cx="5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chemeClr val="accent2"/>
                  </a:solidFill>
                  <a:latin typeface="Arial" charset="0"/>
                </a:rPr>
                <a:t>P</a:t>
              </a:r>
              <a:r>
                <a:rPr lang="en-US" altLang="en-US" b="1" baseline="30000">
                  <a:solidFill>
                    <a:schemeClr val="accent2"/>
                  </a:solidFill>
                  <a:latin typeface="Arial" charset="0"/>
                </a:rPr>
                <a:t>+</a:t>
              </a:r>
              <a:r>
                <a:rPr lang="en-US" altLang="en-US" b="1">
                  <a:solidFill>
                    <a:schemeClr val="tx2"/>
                  </a:solidFill>
                  <a:latin typeface="Arial" charset="0"/>
                </a:rPr>
                <a:t>/</a:t>
              </a:r>
              <a:r>
                <a:rPr lang="en-US" altLang="en-US" b="1">
                  <a:latin typeface="Arial" charset="0"/>
                </a:rPr>
                <a:t>T</a:t>
              </a:r>
              <a:r>
                <a:rPr lang="en-US" altLang="en-US" b="1" baseline="30000">
                  <a:latin typeface="Arial" charset="0"/>
                </a:rPr>
                <a:t>-</a:t>
              </a:r>
            </a:p>
          </p:txBody>
        </p:sp>
        <p:sp>
          <p:nvSpPr>
            <p:cNvPr id="46095" name="Text Box 12"/>
            <p:cNvSpPr txBox="1">
              <a:spLocks noChangeArrowheads="1"/>
            </p:cNvSpPr>
            <p:nvPr/>
          </p:nvSpPr>
          <p:spPr bwMode="auto">
            <a:xfrm>
              <a:off x="2544" y="1872"/>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P</a:t>
              </a:r>
              <a:r>
                <a:rPr lang="en-US" altLang="en-US" b="1" baseline="30000">
                  <a:latin typeface="Arial" charset="0"/>
                </a:rPr>
                <a:t>-</a:t>
              </a:r>
              <a:r>
                <a:rPr lang="en-US" altLang="en-US" b="1">
                  <a:latin typeface="Arial" charset="0"/>
                </a:rPr>
                <a:t>/T</a:t>
              </a:r>
              <a:r>
                <a:rPr lang="en-US" altLang="en-US" b="1" baseline="30000">
                  <a:latin typeface="Arial" charset="0"/>
                </a:rPr>
                <a:t>-</a:t>
              </a:r>
            </a:p>
          </p:txBody>
        </p:sp>
      </p:grpSp>
      <p:sp>
        <p:nvSpPr>
          <p:cNvPr id="46084" name="Text Box 13"/>
          <p:cNvSpPr txBox="1">
            <a:spLocks noChangeArrowheads="1"/>
          </p:cNvSpPr>
          <p:nvPr/>
        </p:nvSpPr>
        <p:spPr bwMode="auto">
          <a:xfrm>
            <a:off x="2049464" y="5486401"/>
            <a:ext cx="8093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b="1">
                <a:latin typeface="Arial" charset="0"/>
              </a:rPr>
              <a:t>Female preference should evolve first, followed by the evolution of the male trait.</a:t>
            </a:r>
          </a:p>
        </p:txBody>
      </p:sp>
      <p:sp>
        <p:nvSpPr>
          <p:cNvPr id="46085" name="Rectangle 14"/>
          <p:cNvSpPr>
            <a:spLocks noChangeArrowheads="1"/>
          </p:cNvSpPr>
          <p:nvPr/>
        </p:nvSpPr>
        <p:spPr bwMode="auto">
          <a:xfrm>
            <a:off x="5410200" y="3886200"/>
            <a:ext cx="685800" cy="76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46086" name="Rectangle 15"/>
          <p:cNvSpPr>
            <a:spLocks noChangeArrowheads="1"/>
          </p:cNvSpPr>
          <p:nvPr/>
        </p:nvSpPr>
        <p:spPr bwMode="auto">
          <a:xfrm>
            <a:off x="4800600" y="3276600"/>
            <a:ext cx="6858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46087" name="Text Box 16"/>
          <p:cNvSpPr txBox="1">
            <a:spLocks noChangeArrowheads="1"/>
          </p:cNvSpPr>
          <p:nvPr/>
        </p:nvSpPr>
        <p:spPr bwMode="auto">
          <a:xfrm>
            <a:off x="1905000" y="3733801"/>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a:latin typeface="Arial" charset="0"/>
              </a:rPr>
              <a:t>FEMALE PREFERENCE</a:t>
            </a:r>
          </a:p>
        </p:txBody>
      </p:sp>
      <p:sp>
        <p:nvSpPr>
          <p:cNvPr id="46088" name="Text Box 17"/>
          <p:cNvSpPr txBox="1">
            <a:spLocks noChangeArrowheads="1"/>
          </p:cNvSpPr>
          <p:nvPr/>
        </p:nvSpPr>
        <p:spPr bwMode="auto">
          <a:xfrm>
            <a:off x="2362200" y="3062288"/>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a:latin typeface="Arial" charset="0"/>
              </a:rPr>
              <a:t>MALE TRAIT</a:t>
            </a:r>
          </a:p>
        </p:txBody>
      </p:sp>
      <p:sp>
        <p:nvSpPr>
          <p:cNvPr id="46089" name="Line 18"/>
          <p:cNvSpPr>
            <a:spLocks noChangeShapeType="1"/>
          </p:cNvSpPr>
          <p:nvPr/>
        </p:nvSpPr>
        <p:spPr bwMode="auto">
          <a:xfrm>
            <a:off x="4724400" y="38862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Line 19"/>
          <p:cNvSpPr>
            <a:spLocks noChangeShapeType="1"/>
          </p:cNvSpPr>
          <p:nvPr/>
        </p:nvSpPr>
        <p:spPr bwMode="auto">
          <a:xfrm>
            <a:off x="3962400" y="32766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028825" y="152401"/>
            <a:ext cx="8134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Phylogeny of Species in the genus</a:t>
            </a:r>
            <a:r>
              <a:rPr lang="en-US" altLang="en-US" sz="2800" b="1" i="1">
                <a:solidFill>
                  <a:srgbClr val="FF0000"/>
                </a:solidFill>
                <a:latin typeface="Arial" charset="0"/>
              </a:rPr>
              <a:t> Xiphoporus</a:t>
            </a:r>
          </a:p>
        </p:txBody>
      </p:sp>
      <p:pic>
        <p:nvPicPr>
          <p:cNvPr id="47107" name="Picture 3" descr="Swordtail p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066801"/>
            <a:ext cx="3051175" cy="220662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4" descr="Sworwtail Phylog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95400"/>
            <a:ext cx="41719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660525" y="6384925"/>
            <a:ext cx="3282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FROM: Meyer et al. 1994 </a:t>
            </a:r>
            <a:r>
              <a:rPr lang="en-US" altLang="en-US" sz="1600" b="1" i="1">
                <a:latin typeface="Arial" charset="0"/>
              </a:rPr>
              <a:t>Nature</a:t>
            </a:r>
            <a:r>
              <a:rPr lang="en-US" altLang="en-US" sz="1600" b="1">
                <a:latin typeface="Arial"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sword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33401"/>
            <a:ext cx="2628900" cy="17256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2400300" y="3048000"/>
            <a:ext cx="7391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Females of species in the genus </a:t>
            </a:r>
            <a:r>
              <a:rPr lang="en-US" altLang="en-US" sz="2800" b="1" i="1">
                <a:latin typeface="Arial" charset="0"/>
              </a:rPr>
              <a:t>Xiphoporus</a:t>
            </a:r>
            <a:r>
              <a:rPr lang="en-US" altLang="en-US" sz="2800" b="1">
                <a:latin typeface="Arial" charset="0"/>
              </a:rPr>
              <a:t> in which males do not have swords PREFER males with swords.</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The primitive condition is for male to have no swords.</a:t>
            </a:r>
          </a:p>
        </p:txBody>
      </p:sp>
      <p:sp>
        <p:nvSpPr>
          <p:cNvPr id="48132" name="Text Box 4"/>
          <p:cNvSpPr txBox="1">
            <a:spLocks noChangeArrowheads="1"/>
          </p:cNvSpPr>
          <p:nvPr/>
        </p:nvSpPr>
        <p:spPr bwMode="auto">
          <a:xfrm>
            <a:off x="7696201" y="2286000"/>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Swordtail</a:t>
            </a:r>
          </a:p>
        </p:txBody>
      </p:sp>
      <p:sp>
        <p:nvSpPr>
          <p:cNvPr id="48133" name="Text Box 5"/>
          <p:cNvSpPr txBox="1">
            <a:spLocks noChangeArrowheads="1"/>
          </p:cNvSpPr>
          <p:nvPr/>
        </p:nvSpPr>
        <p:spPr bwMode="auto">
          <a:xfrm>
            <a:off x="1828800" y="609600"/>
            <a:ext cx="485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0000FF"/>
                </a:solidFill>
                <a:latin typeface="Arial" charset="0"/>
              </a:rPr>
              <a:t>EVIDENCE FOR SENSORY BIAS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2" descr="dartfrogTadpo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1" y="914400"/>
            <a:ext cx="3051175" cy="20256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3" descr="Giant Water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0"/>
            <a:ext cx="3962400" cy="2794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9156" name="Text Box 4"/>
          <p:cNvSpPr txBox="1">
            <a:spLocks noChangeArrowheads="1"/>
          </p:cNvSpPr>
          <p:nvPr/>
        </p:nvSpPr>
        <p:spPr bwMode="auto">
          <a:xfrm>
            <a:off x="6934200" y="2971801"/>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latin typeface="Arial" charset="0"/>
              </a:rPr>
              <a:t>Male Dendrobatid Frog carrying a tadpole</a:t>
            </a:r>
          </a:p>
        </p:txBody>
      </p:sp>
      <p:sp>
        <p:nvSpPr>
          <p:cNvPr id="49157" name="Text Box 5"/>
          <p:cNvSpPr txBox="1">
            <a:spLocks noChangeArrowheads="1"/>
          </p:cNvSpPr>
          <p:nvPr/>
        </p:nvSpPr>
        <p:spPr bwMode="auto">
          <a:xfrm>
            <a:off x="6096001" y="4876801"/>
            <a:ext cx="4435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latin typeface="Arial" charset="0"/>
              </a:rPr>
              <a:t>Male Giant Water Bug guarding a clutch of eggs</a:t>
            </a:r>
          </a:p>
        </p:txBody>
      </p:sp>
      <p:sp>
        <p:nvSpPr>
          <p:cNvPr id="49158" name="Text Box 6"/>
          <p:cNvSpPr txBox="1">
            <a:spLocks noChangeArrowheads="1"/>
          </p:cNvSpPr>
          <p:nvPr/>
        </p:nvSpPr>
        <p:spPr bwMode="auto">
          <a:xfrm>
            <a:off x="1828801" y="914400"/>
            <a:ext cx="46640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MALE PARENTAL CARE INCREASES MALE INVESTMENT IN OFFSPRING PRODUCTION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133601" y="152400"/>
            <a:ext cx="82454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  MALE “PREGNANCY” IN SEAHORSES AND PIPEFISH CAN LEAD TO SEXUAL DIMORPHISM:</a:t>
            </a:r>
          </a:p>
          <a:p>
            <a:pPr eaLnBrk="1" hangingPunct="1"/>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Stronger sexual selection on females leads to the expression of secondary sexual characters in females </a:t>
            </a:r>
            <a:r>
              <a:rPr lang="en-US" altLang="en-US" b="1">
                <a:solidFill>
                  <a:srgbClr val="FF0000"/>
                </a:solidFill>
                <a:latin typeface="Arial" charset="0"/>
              </a:rPr>
              <a:t>NOT</a:t>
            </a:r>
            <a:r>
              <a:rPr lang="en-US" altLang="en-US" b="1">
                <a:latin typeface="Arial" charset="0"/>
              </a:rPr>
              <a:t> males.</a:t>
            </a:r>
          </a:p>
        </p:txBody>
      </p:sp>
      <p:pic>
        <p:nvPicPr>
          <p:cNvPr id="50179" name="Picture 3" descr="seadragon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1" y="2057401"/>
            <a:ext cx="3762375" cy="4657725"/>
          </a:xfrm>
          <a:prstGeom prst="rect">
            <a:avLst/>
          </a:prstGeom>
          <a:noFill/>
          <a:ln w="2857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0180" name="Picture 4" descr="seadragonmale"/>
          <p:cNvPicPr>
            <a:picLocks noChangeAspect="1" noChangeArrowheads="1"/>
          </p:cNvPicPr>
          <p:nvPr/>
        </p:nvPicPr>
        <p:blipFill>
          <a:blip r:embed="rId3">
            <a:extLst>
              <a:ext uri="{28A0092B-C50C-407E-A947-70E740481C1C}">
                <a14:useLocalDpi xmlns:a14="http://schemas.microsoft.com/office/drawing/2010/main" val="0"/>
              </a:ext>
            </a:extLst>
          </a:blip>
          <a:srcRect l="22920" r="20380" b="38965"/>
          <a:stretch>
            <a:fillRect/>
          </a:stretch>
        </p:blipFill>
        <p:spPr bwMode="auto">
          <a:xfrm>
            <a:off x="1676400" y="2667000"/>
            <a:ext cx="5105400" cy="3371850"/>
          </a:xfrm>
          <a:prstGeom prst="rect">
            <a:avLst/>
          </a:prstGeom>
          <a:noFill/>
          <a:ln w="2857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descr="Bateman Gradients Pipe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914400"/>
            <a:ext cx="3436938"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5943600" y="6477000"/>
            <a:ext cx="4478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latin typeface="Arial" charset="0"/>
              </a:rPr>
              <a:t>FROM: Jones et al. 2000. </a:t>
            </a:r>
            <a:r>
              <a:rPr lang="en-US" altLang="en-US" sz="1200" b="1" i="1">
                <a:latin typeface="Arial" charset="0"/>
              </a:rPr>
              <a:t>Proc. R. Soc. Lond.</a:t>
            </a:r>
            <a:r>
              <a:rPr lang="en-US" altLang="en-US" sz="1200" b="1">
                <a:latin typeface="Arial" charset="0"/>
              </a:rPr>
              <a:t> B 267:677-680</a:t>
            </a:r>
          </a:p>
        </p:txBody>
      </p:sp>
      <p:sp>
        <p:nvSpPr>
          <p:cNvPr id="51204" name="Rectangle 4"/>
          <p:cNvSpPr>
            <a:spLocks noChangeArrowheads="1"/>
          </p:cNvSpPr>
          <p:nvPr/>
        </p:nvSpPr>
        <p:spPr bwMode="auto">
          <a:xfrm>
            <a:off x="9067800" y="12065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51205" name="Oval 5"/>
          <p:cNvSpPr>
            <a:spLocks noChangeArrowheads="1"/>
          </p:cNvSpPr>
          <p:nvPr/>
        </p:nvSpPr>
        <p:spPr bwMode="auto">
          <a:xfrm>
            <a:off x="9067800" y="15875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51206" name="Text Box 6"/>
          <p:cNvSpPr txBox="1">
            <a:spLocks noChangeArrowheads="1"/>
          </p:cNvSpPr>
          <p:nvPr/>
        </p:nvSpPr>
        <p:spPr bwMode="auto">
          <a:xfrm>
            <a:off x="4114800" y="6172200"/>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 of Mates</a:t>
            </a:r>
          </a:p>
        </p:txBody>
      </p:sp>
      <p:sp>
        <p:nvSpPr>
          <p:cNvPr id="51207" name="Text Box 7"/>
          <p:cNvSpPr txBox="1">
            <a:spLocks noChangeArrowheads="1"/>
          </p:cNvSpPr>
          <p:nvPr/>
        </p:nvSpPr>
        <p:spPr bwMode="auto">
          <a:xfrm rot="-5400000">
            <a:off x="1057275" y="3236913"/>
            <a:ext cx="321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Reproductive Success</a:t>
            </a:r>
          </a:p>
        </p:txBody>
      </p:sp>
      <p:sp>
        <p:nvSpPr>
          <p:cNvPr id="51208" name="Text Box 8"/>
          <p:cNvSpPr txBox="1">
            <a:spLocks noChangeArrowheads="1"/>
          </p:cNvSpPr>
          <p:nvPr/>
        </p:nvSpPr>
        <p:spPr bwMode="auto">
          <a:xfrm>
            <a:off x="9448801" y="1065214"/>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MALE</a:t>
            </a:r>
          </a:p>
        </p:txBody>
      </p:sp>
      <p:sp>
        <p:nvSpPr>
          <p:cNvPr id="51209" name="Text Box 9"/>
          <p:cNvSpPr txBox="1">
            <a:spLocks noChangeArrowheads="1"/>
          </p:cNvSpPr>
          <p:nvPr/>
        </p:nvSpPr>
        <p:spPr bwMode="auto">
          <a:xfrm>
            <a:off x="9448801" y="1433514"/>
            <a:ext cx="1230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FEMALE</a:t>
            </a:r>
          </a:p>
        </p:txBody>
      </p:sp>
      <p:sp>
        <p:nvSpPr>
          <p:cNvPr id="51210" name="Text Box 10"/>
          <p:cNvSpPr txBox="1">
            <a:spLocks noChangeArrowheads="1"/>
          </p:cNvSpPr>
          <p:nvPr/>
        </p:nvSpPr>
        <p:spPr bwMode="auto">
          <a:xfrm>
            <a:off x="6400801" y="1828800"/>
            <a:ext cx="235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Bateman’s Flies</a:t>
            </a:r>
          </a:p>
        </p:txBody>
      </p:sp>
      <p:sp>
        <p:nvSpPr>
          <p:cNvPr id="51211" name="Text Box 11"/>
          <p:cNvSpPr txBox="1">
            <a:spLocks noChangeArrowheads="1"/>
          </p:cNvSpPr>
          <p:nvPr/>
        </p:nvSpPr>
        <p:spPr bwMode="auto">
          <a:xfrm>
            <a:off x="8001000" y="5638800"/>
            <a:ext cx="127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Pipefish</a:t>
            </a:r>
          </a:p>
        </p:txBody>
      </p:sp>
      <p:sp>
        <p:nvSpPr>
          <p:cNvPr id="51212" name="Text Box 12"/>
          <p:cNvSpPr txBox="1">
            <a:spLocks noChangeArrowheads="1"/>
          </p:cNvSpPr>
          <p:nvPr/>
        </p:nvSpPr>
        <p:spPr bwMode="auto">
          <a:xfrm>
            <a:off x="2192339" y="152400"/>
            <a:ext cx="7805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BATEMAN’S GRADIENT AND SEX-ROLE REVERSAL</a:t>
            </a:r>
          </a:p>
        </p:txBody>
      </p:sp>
      <p:pic>
        <p:nvPicPr>
          <p:cNvPr id="51213" name="Picture 13" descr="Pipe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86201"/>
            <a:ext cx="3124200" cy="1776413"/>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81189" y="457201"/>
            <a:ext cx="84296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3600" b="1">
                <a:latin typeface="Arial" charset="0"/>
              </a:rPr>
              <a:t>Sexual selection is </a:t>
            </a:r>
            <a:r>
              <a:rPr lang="en-US" altLang="en-US" sz="3600" b="1">
                <a:solidFill>
                  <a:srgbClr val="FF0000"/>
                </a:solidFill>
                <a:latin typeface="Arial" charset="0"/>
              </a:rPr>
              <a:t>non-random variance</a:t>
            </a:r>
            <a:r>
              <a:rPr lang="en-US" altLang="en-US" sz="3600" b="1">
                <a:latin typeface="Arial" charset="0"/>
              </a:rPr>
              <a:t> in reproductive success.</a:t>
            </a:r>
          </a:p>
        </p:txBody>
      </p:sp>
      <p:sp>
        <p:nvSpPr>
          <p:cNvPr id="6147" name="Text Box 3"/>
          <p:cNvSpPr txBox="1">
            <a:spLocks noChangeArrowheads="1"/>
          </p:cNvSpPr>
          <p:nvPr/>
        </p:nvSpPr>
        <p:spPr bwMode="auto">
          <a:xfrm>
            <a:off x="2114550" y="1828801"/>
            <a:ext cx="79629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b="1">
                <a:latin typeface="Arial" charset="0"/>
              </a:rPr>
              <a:t>Two forms of sexual selection:</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solidFill>
                  <a:srgbClr val="0000FF"/>
                </a:solidFill>
                <a:latin typeface="Arial" charset="0"/>
              </a:rPr>
              <a:t>Intrasexual selection</a:t>
            </a:r>
            <a:r>
              <a:rPr lang="en-US" altLang="en-US" sz="2800" b="1">
                <a:latin typeface="Arial" charset="0"/>
              </a:rPr>
              <a:t>: direct competition for mates between members of the same sex, </a:t>
            </a:r>
            <a:r>
              <a:rPr lang="en-US" altLang="en-US" sz="2800" b="1" i="1">
                <a:latin typeface="Arial" charset="0"/>
              </a:rPr>
              <a:t>usually</a:t>
            </a:r>
            <a:r>
              <a:rPr lang="en-US" altLang="en-US" sz="2800" b="1">
                <a:latin typeface="Arial" charset="0"/>
              </a:rPr>
              <a:t> male-male competition.</a:t>
            </a:r>
          </a:p>
          <a:p>
            <a:pPr eaLnBrk="1" hangingPunct="1">
              <a:buClr>
                <a:srgbClr val="FF0000"/>
              </a:buClr>
              <a:buFont typeface="Wingdings" pitchFamily="2" charset="2"/>
              <a:buChar char="§"/>
            </a:pPr>
            <a:endParaRPr lang="en-US" altLang="en-US" sz="2800" b="1">
              <a:latin typeface="Arial" charset="0"/>
            </a:endParaRPr>
          </a:p>
          <a:p>
            <a:pPr eaLnBrk="1" hangingPunct="1">
              <a:buClr>
                <a:srgbClr val="FF0000"/>
              </a:buClr>
              <a:buFont typeface="Wingdings" pitchFamily="2" charset="2"/>
              <a:buChar char="§"/>
            </a:pPr>
            <a:r>
              <a:rPr lang="en-US" altLang="en-US" sz="2800" b="1">
                <a:solidFill>
                  <a:srgbClr val="0000FF"/>
                </a:solidFill>
                <a:latin typeface="Arial" charset="0"/>
              </a:rPr>
              <a:t>Intersexual selection</a:t>
            </a:r>
            <a:r>
              <a:rPr lang="en-US" altLang="en-US" sz="2800" b="1">
                <a:latin typeface="Arial" charset="0"/>
              </a:rPr>
              <a:t>: differences in attractiveness to the opposite sex, </a:t>
            </a:r>
            <a:r>
              <a:rPr lang="en-US" altLang="en-US" sz="2800" b="1" i="1">
                <a:latin typeface="Arial" charset="0"/>
              </a:rPr>
              <a:t>usually</a:t>
            </a:r>
            <a:r>
              <a:rPr lang="en-US" altLang="en-US" sz="2800" b="1">
                <a:latin typeface="Arial" charset="0"/>
              </a:rPr>
              <a:t> non-random mate choice by females.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FG10_0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14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FG10_0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62401"/>
            <a:ext cx="4114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Tarich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304800"/>
            <a:ext cx="335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1905000" y="3810001"/>
            <a:ext cx="41148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1600">
                <a:latin typeface="Arial" charset="0"/>
              </a:rPr>
              <a:t>Jones et al. (2002) used highly polymorphic microsatellite loci to genotype an entire population of rough-skinned newts to get a direct estimate of mating success and offspring production. From these data they were able to assess the relative strength of sexual selection on males and females.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270125" y="304801"/>
            <a:ext cx="7651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FACTORS THAT CONTRIBUTE TO THE STRENGTH OF SEXUAL SELECTION</a:t>
            </a:r>
          </a:p>
        </p:txBody>
      </p:sp>
      <p:sp>
        <p:nvSpPr>
          <p:cNvPr id="53251" name="Text Box 3"/>
          <p:cNvSpPr txBox="1">
            <a:spLocks noChangeArrowheads="1"/>
          </p:cNvSpPr>
          <p:nvPr/>
        </p:nvSpPr>
        <p:spPr bwMode="auto">
          <a:xfrm>
            <a:off x="3248026" y="1676401"/>
            <a:ext cx="5694363"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latin typeface="Arial" charset="0"/>
              </a:rPr>
              <a:t>Mating systems:</a:t>
            </a:r>
          </a:p>
          <a:p>
            <a:pPr eaLnBrk="1" hangingPunct="1"/>
            <a:endParaRPr lang="en-US" altLang="en-US" sz="2800" b="1">
              <a:latin typeface="Arial" charset="0"/>
            </a:endParaRPr>
          </a:p>
          <a:p>
            <a:pPr eaLnBrk="1" hangingPunct="1">
              <a:buClr>
                <a:srgbClr val="FF0000"/>
              </a:buClr>
              <a:buFont typeface="Wingdings" pitchFamily="2" charset="2"/>
              <a:buChar char="§"/>
            </a:pPr>
            <a:r>
              <a:rPr lang="en-US" altLang="en-US" sz="2800" b="1">
                <a:latin typeface="Arial" charset="0"/>
              </a:rPr>
              <a:t>Monogamy: Pair fidelity</a:t>
            </a:r>
          </a:p>
          <a:p>
            <a:pPr eaLnBrk="1" hangingPunct="1">
              <a:buClr>
                <a:srgbClr val="FF0000"/>
              </a:buClr>
              <a:buFont typeface="Wingdings" pitchFamily="2" charset="2"/>
              <a:buChar char="§"/>
            </a:pPr>
            <a:r>
              <a:rPr lang="en-US" altLang="en-US" sz="2800" b="1">
                <a:latin typeface="Arial" charset="0"/>
              </a:rPr>
              <a:t>Polygyny: Male promiscuity</a:t>
            </a:r>
          </a:p>
          <a:p>
            <a:pPr eaLnBrk="1" hangingPunct="1">
              <a:buClr>
                <a:srgbClr val="FF0000"/>
              </a:buClr>
              <a:buFont typeface="Wingdings" pitchFamily="2" charset="2"/>
              <a:buChar char="§"/>
            </a:pPr>
            <a:r>
              <a:rPr lang="en-US" altLang="en-US" sz="2800" b="1">
                <a:latin typeface="Arial" charset="0"/>
              </a:rPr>
              <a:t>Polyandry: Female promiscuity</a:t>
            </a:r>
          </a:p>
        </p:txBody>
      </p:sp>
      <p:sp>
        <p:nvSpPr>
          <p:cNvPr id="53252" name="Text Box 4"/>
          <p:cNvSpPr txBox="1">
            <a:spLocks noChangeArrowheads="1"/>
          </p:cNvSpPr>
          <p:nvPr/>
        </p:nvSpPr>
        <p:spPr bwMode="auto">
          <a:xfrm>
            <a:off x="2022475" y="4876800"/>
            <a:ext cx="835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Monogamy					Polygyny/Polyandry</a:t>
            </a:r>
          </a:p>
        </p:txBody>
      </p:sp>
      <p:sp>
        <p:nvSpPr>
          <p:cNvPr id="53253" name="Line 5"/>
          <p:cNvSpPr>
            <a:spLocks noChangeShapeType="1"/>
          </p:cNvSpPr>
          <p:nvPr/>
        </p:nvSpPr>
        <p:spPr bwMode="auto">
          <a:xfrm>
            <a:off x="3657600" y="5181600"/>
            <a:ext cx="38862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4" name="Text Box 6"/>
          <p:cNvSpPr txBox="1">
            <a:spLocks noChangeArrowheads="1"/>
          </p:cNvSpPr>
          <p:nvPr/>
        </p:nvSpPr>
        <p:spPr bwMode="auto">
          <a:xfrm>
            <a:off x="3124201" y="5562600"/>
            <a:ext cx="538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Increasing intensity of sexual selection</a:t>
            </a:r>
          </a:p>
        </p:txBody>
      </p:sp>
      <p:sp>
        <p:nvSpPr>
          <p:cNvPr id="53255" name="Line 7"/>
          <p:cNvSpPr>
            <a:spLocks noChangeShapeType="1"/>
          </p:cNvSpPr>
          <p:nvPr/>
        </p:nvSpPr>
        <p:spPr bwMode="auto">
          <a:xfrm>
            <a:off x="3657600" y="6172200"/>
            <a:ext cx="3886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058989" y="228600"/>
            <a:ext cx="807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POLYANDRY IS MORE COMMON THAN WE THOUGHT</a:t>
            </a:r>
          </a:p>
        </p:txBody>
      </p:sp>
      <p:sp>
        <p:nvSpPr>
          <p:cNvPr id="54275" name="Text Box 3"/>
          <p:cNvSpPr txBox="1">
            <a:spLocks noChangeArrowheads="1"/>
          </p:cNvSpPr>
          <p:nvPr/>
        </p:nvSpPr>
        <p:spPr bwMode="auto">
          <a:xfrm>
            <a:off x="2087564" y="990601"/>
            <a:ext cx="801687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b="1">
                <a:latin typeface="Arial" charset="0"/>
              </a:rPr>
              <a:t>Recent advances in molecular techniques (e.g.,DNA fingerprinting and Microsatellites) allow the direct assessment of paternity.</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The emerging evidence suggests that polyandry (females mating with more than one male) is far more common in nature than was assumed based on behavioral observations.</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For example, in apparently monogamous birds 15 – 20% of offspring are sired through extra-pair copulations.</a:t>
            </a:r>
          </a:p>
          <a:p>
            <a:pPr eaLnBrk="1" hangingPunct="1">
              <a:buClr>
                <a:srgbClr val="0000FF"/>
              </a:buClr>
              <a:buFont typeface="Wingdings" pitchFamily="2" charset="2"/>
              <a:buChar char="§"/>
            </a:pPr>
            <a:endParaRPr lang="en-US" altLang="en-US" b="1">
              <a:latin typeface="Arial" charset="0"/>
            </a:endParaRPr>
          </a:p>
          <a:p>
            <a:pPr eaLnBrk="1" hangingPunct="1">
              <a:buClr>
                <a:srgbClr val="0000FF"/>
              </a:buClr>
              <a:buFont typeface="Wingdings" pitchFamily="2" charset="2"/>
              <a:buChar char="§"/>
            </a:pPr>
            <a:r>
              <a:rPr lang="en-US" altLang="en-US" b="1">
                <a:latin typeface="Arial" charset="0"/>
              </a:rPr>
              <a:t>This observation indicates that sexual selection may operate even in monogamous species.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247900" y="228601"/>
            <a:ext cx="769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ECOLOGICAL DETERMINANTS OF THE INTENSITY OF SEXUAL SELECTION</a:t>
            </a:r>
          </a:p>
        </p:txBody>
      </p:sp>
      <p:sp>
        <p:nvSpPr>
          <p:cNvPr id="55299" name="Text Box 3"/>
          <p:cNvSpPr txBox="1">
            <a:spLocks noChangeArrowheads="1"/>
          </p:cNvSpPr>
          <p:nvPr/>
        </p:nvSpPr>
        <p:spPr bwMode="auto">
          <a:xfrm>
            <a:off x="2544764" y="1676401"/>
            <a:ext cx="7102475"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sz="2800" b="1">
                <a:latin typeface="Arial" charset="0"/>
              </a:rPr>
              <a:t>The opportunity for sexual selection is influenced by the Breeding Sex Ratio (</a:t>
            </a:r>
            <a:r>
              <a:rPr lang="en-US" altLang="en-US" sz="2800" b="1">
                <a:solidFill>
                  <a:srgbClr val="FF0000"/>
                </a:solidFill>
                <a:latin typeface="Arial" charset="0"/>
              </a:rPr>
              <a:t>BSR</a:t>
            </a:r>
            <a:r>
              <a:rPr lang="en-US" altLang="en-US" sz="2800" b="1">
                <a:latin typeface="Arial" charset="0"/>
              </a:rPr>
              <a:t>), ratio of receptive females to sexually active males which varies with the particular ecological setting.</a:t>
            </a:r>
          </a:p>
          <a:p>
            <a:pPr eaLnBrk="1" hangingPunct="1">
              <a:buClr>
                <a:srgbClr val="0000FF"/>
              </a:buClr>
              <a:buFont typeface="Wingdings" pitchFamily="2" charset="2"/>
              <a:buChar char="§"/>
            </a:pPr>
            <a:endParaRPr lang="en-US" altLang="en-US" sz="2800" b="1">
              <a:latin typeface="Arial" charset="0"/>
            </a:endParaRPr>
          </a:p>
          <a:p>
            <a:pPr eaLnBrk="1" hangingPunct="1">
              <a:buClr>
                <a:srgbClr val="0000FF"/>
              </a:buClr>
              <a:buFont typeface="Wingdings" pitchFamily="2" charset="2"/>
              <a:buChar char="§"/>
            </a:pPr>
            <a:r>
              <a:rPr lang="en-US" altLang="en-US" sz="2800" b="1">
                <a:latin typeface="Arial" charset="0"/>
              </a:rPr>
              <a:t>Intensity can vary between closely related species, among populations, or within a population over time.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Human sexual dimorph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752600"/>
            <a:ext cx="4724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3446464" y="381000"/>
            <a:ext cx="529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0000FF"/>
                </a:solidFill>
                <a:latin typeface="Arial" charset="0"/>
              </a:rPr>
              <a:t>SEXUAL DIMORPHISM IN HUMANS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Human Male reproductive su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304800"/>
            <a:ext cx="45878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1905001" y="1876425"/>
            <a:ext cx="31400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latin typeface="Arial" charset="0"/>
              </a:rPr>
              <a:t>TALL MEN HAVE HIGHER REPRODUCTIVE SUCCESS</a:t>
            </a:r>
          </a:p>
        </p:txBody>
      </p:sp>
      <p:sp>
        <p:nvSpPr>
          <p:cNvPr id="57348" name="Text Box 4"/>
          <p:cNvSpPr txBox="1">
            <a:spLocks noChangeArrowheads="1"/>
          </p:cNvSpPr>
          <p:nvPr/>
        </p:nvSpPr>
        <p:spPr bwMode="auto">
          <a:xfrm>
            <a:off x="1736726" y="6384925"/>
            <a:ext cx="4525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FROM: Pawlowski et al. 2000. </a:t>
            </a:r>
            <a:r>
              <a:rPr lang="en-US" altLang="en-US" sz="1600" b="1" i="1">
                <a:latin typeface="Arial" charset="0"/>
              </a:rPr>
              <a:t>Nature</a:t>
            </a:r>
            <a:r>
              <a:rPr lang="en-US" altLang="en-US" sz="1600" b="1">
                <a:latin typeface="Arial" charset="0"/>
              </a:rPr>
              <a:t> 403:156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58370" name="Picture 2" descr="backsc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066801"/>
            <a:ext cx="5486400" cy="313372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3" descr="Yanomam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2362200"/>
            <a:ext cx="2517775" cy="3657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58372" name="Text Box 4"/>
          <p:cNvSpPr txBox="1">
            <a:spLocks noChangeArrowheads="1"/>
          </p:cNvSpPr>
          <p:nvPr/>
        </p:nvSpPr>
        <p:spPr bwMode="auto">
          <a:xfrm>
            <a:off x="2133600" y="304800"/>
            <a:ext cx="394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FF00"/>
                </a:solidFill>
                <a:latin typeface="Arial" charset="0"/>
              </a:rPr>
              <a:t>MALE ORNAMENTATION:</a:t>
            </a:r>
          </a:p>
        </p:txBody>
      </p:sp>
      <p:pic>
        <p:nvPicPr>
          <p:cNvPr id="58373" name="Picture 5" descr="Lip di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789" y="4038600"/>
            <a:ext cx="1622425" cy="21336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6" descr="Men of new guin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419600"/>
            <a:ext cx="3200400" cy="2133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59394" name="Picture 2" descr="Neck r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14450"/>
            <a:ext cx="2857500" cy="211455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3" descr="Guadalu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114" y="2438400"/>
            <a:ext cx="2655887" cy="3581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9396" name="Text Box 4"/>
          <p:cNvSpPr txBox="1">
            <a:spLocks noChangeArrowheads="1"/>
          </p:cNvSpPr>
          <p:nvPr/>
        </p:nvSpPr>
        <p:spPr bwMode="auto">
          <a:xfrm>
            <a:off x="2133600" y="304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FF00"/>
                </a:solidFill>
                <a:latin typeface="Arial" charset="0"/>
              </a:rPr>
              <a:t>FEMALE ORNAMENTATION: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60418" name="Picture 2" descr="draper-bodybui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9725"/>
            <a:ext cx="2857500" cy="36385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3" descr="Guadalup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1600200"/>
            <a:ext cx="2701925" cy="3657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60420" name="Text Box 4"/>
          <p:cNvSpPr txBox="1">
            <a:spLocks noChangeArrowheads="1"/>
          </p:cNvSpPr>
          <p:nvPr/>
        </p:nvSpPr>
        <p:spPr bwMode="auto">
          <a:xfrm>
            <a:off x="1798639" y="381000"/>
            <a:ext cx="859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FF00"/>
                </a:solidFill>
                <a:latin typeface="Arial" charset="0"/>
              </a:rPr>
              <a:t>IS SEXUAL SELECTION STRONGER IN MEN OR WOMEN?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09800" y="152400"/>
            <a:ext cx="7772400" cy="762000"/>
          </a:xfrm>
        </p:spPr>
        <p:txBody>
          <a:bodyPr/>
          <a:lstStyle/>
          <a:p>
            <a:pPr eaLnBrk="1" hangingPunct="1"/>
            <a:r>
              <a:rPr lang="en-US" altLang="en-US" sz="2400" b="1">
                <a:solidFill>
                  <a:srgbClr val="FFFF00"/>
                </a:solidFill>
                <a:latin typeface="Arial" charset="0"/>
              </a:rPr>
              <a:t>KEY ELEMENTS OF SEXUAL SELECTION</a:t>
            </a:r>
          </a:p>
        </p:txBody>
      </p:sp>
      <p:sp>
        <p:nvSpPr>
          <p:cNvPr id="61443" name="Text Box 3"/>
          <p:cNvSpPr txBox="1">
            <a:spLocks noChangeArrowheads="1"/>
          </p:cNvSpPr>
          <p:nvPr/>
        </p:nvSpPr>
        <p:spPr bwMode="auto">
          <a:xfrm>
            <a:off x="2035175" y="2560638"/>
            <a:ext cx="1709738" cy="10350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Potential</a:t>
            </a:r>
          </a:p>
          <a:p>
            <a:pPr algn="ctr" eaLnBrk="1" hangingPunct="1"/>
            <a:r>
              <a:rPr lang="en-US" altLang="en-US" sz="2000">
                <a:latin typeface="Arial" charset="0"/>
              </a:rPr>
              <a:t>Reproductive</a:t>
            </a:r>
          </a:p>
          <a:p>
            <a:pPr algn="ctr" eaLnBrk="1" hangingPunct="1"/>
            <a:r>
              <a:rPr lang="en-US" altLang="en-US" sz="2000">
                <a:latin typeface="Arial" charset="0"/>
              </a:rPr>
              <a:t>Rates</a:t>
            </a:r>
          </a:p>
        </p:txBody>
      </p:sp>
      <p:sp>
        <p:nvSpPr>
          <p:cNvPr id="61444" name="Text Box 4"/>
          <p:cNvSpPr txBox="1">
            <a:spLocks noChangeArrowheads="1"/>
          </p:cNvSpPr>
          <p:nvPr/>
        </p:nvSpPr>
        <p:spPr bwMode="auto">
          <a:xfrm>
            <a:off x="2036764" y="4313238"/>
            <a:ext cx="1525587" cy="7302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Operational</a:t>
            </a:r>
          </a:p>
          <a:p>
            <a:pPr algn="ctr" eaLnBrk="1" hangingPunct="1"/>
            <a:r>
              <a:rPr lang="en-US" altLang="en-US" sz="2000">
                <a:latin typeface="Arial" charset="0"/>
              </a:rPr>
              <a:t>Sex Ratio</a:t>
            </a:r>
          </a:p>
        </p:txBody>
      </p:sp>
      <p:sp>
        <p:nvSpPr>
          <p:cNvPr id="61445" name="Text Box 5"/>
          <p:cNvSpPr txBox="1">
            <a:spLocks noChangeArrowheads="1"/>
          </p:cNvSpPr>
          <p:nvPr/>
        </p:nvSpPr>
        <p:spPr bwMode="auto">
          <a:xfrm>
            <a:off x="3322638" y="1265238"/>
            <a:ext cx="1452562" cy="7302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Parental</a:t>
            </a:r>
          </a:p>
          <a:p>
            <a:pPr algn="ctr" eaLnBrk="1" hangingPunct="1"/>
            <a:r>
              <a:rPr lang="en-US" altLang="en-US" sz="2000">
                <a:latin typeface="Arial" charset="0"/>
              </a:rPr>
              <a:t>Investment</a:t>
            </a:r>
          </a:p>
        </p:txBody>
      </p:sp>
      <p:sp>
        <p:nvSpPr>
          <p:cNvPr id="61446" name="Text Box 6"/>
          <p:cNvSpPr txBox="1">
            <a:spLocks noChangeArrowheads="1"/>
          </p:cNvSpPr>
          <p:nvPr/>
        </p:nvSpPr>
        <p:spPr bwMode="auto">
          <a:xfrm>
            <a:off x="3948114" y="5380038"/>
            <a:ext cx="1373187" cy="7302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Ecological</a:t>
            </a:r>
          </a:p>
          <a:p>
            <a:pPr algn="ctr" eaLnBrk="1" hangingPunct="1"/>
            <a:r>
              <a:rPr lang="en-US" altLang="en-US" sz="2000">
                <a:latin typeface="Arial" charset="0"/>
              </a:rPr>
              <a:t>Factors</a:t>
            </a:r>
          </a:p>
        </p:txBody>
      </p:sp>
      <p:sp>
        <p:nvSpPr>
          <p:cNvPr id="61447" name="Text Box 7"/>
          <p:cNvSpPr txBox="1">
            <a:spLocks noChangeArrowheads="1"/>
          </p:cNvSpPr>
          <p:nvPr/>
        </p:nvSpPr>
        <p:spPr bwMode="auto">
          <a:xfrm>
            <a:off x="4219575" y="3170238"/>
            <a:ext cx="1568450" cy="10350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Competition</a:t>
            </a:r>
          </a:p>
          <a:p>
            <a:pPr algn="ctr" eaLnBrk="1" hangingPunct="1"/>
            <a:r>
              <a:rPr lang="en-US" altLang="en-US" sz="2000">
                <a:latin typeface="Arial" charset="0"/>
              </a:rPr>
              <a:t>for Access</a:t>
            </a:r>
          </a:p>
          <a:p>
            <a:pPr algn="ctr" eaLnBrk="1" hangingPunct="1"/>
            <a:r>
              <a:rPr lang="en-US" altLang="en-US" sz="2000">
                <a:latin typeface="Arial" charset="0"/>
              </a:rPr>
              <a:t>to Mates</a:t>
            </a:r>
          </a:p>
        </p:txBody>
      </p:sp>
      <p:sp>
        <p:nvSpPr>
          <p:cNvPr id="61448" name="Text Box 8"/>
          <p:cNvSpPr txBox="1">
            <a:spLocks noChangeArrowheads="1"/>
          </p:cNvSpPr>
          <p:nvPr/>
        </p:nvSpPr>
        <p:spPr bwMode="auto">
          <a:xfrm>
            <a:off x="6189664" y="2789238"/>
            <a:ext cx="1481137" cy="16446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Variance</a:t>
            </a:r>
          </a:p>
          <a:p>
            <a:pPr algn="ctr" eaLnBrk="1" hangingPunct="1"/>
            <a:r>
              <a:rPr lang="en-US" altLang="en-US" sz="2000">
                <a:latin typeface="Arial" charset="0"/>
              </a:rPr>
              <a:t>in Mating</a:t>
            </a:r>
          </a:p>
          <a:p>
            <a:pPr algn="ctr" eaLnBrk="1" hangingPunct="1"/>
            <a:r>
              <a:rPr lang="en-US" altLang="en-US" sz="2000">
                <a:latin typeface="Arial" charset="0"/>
              </a:rPr>
              <a:t>Success</a:t>
            </a:r>
          </a:p>
          <a:p>
            <a:pPr algn="ctr" eaLnBrk="1" hangingPunct="1"/>
            <a:r>
              <a:rPr lang="en-US" altLang="en-US" sz="2000">
                <a:latin typeface="Arial" charset="0"/>
              </a:rPr>
              <a:t>(Number of</a:t>
            </a:r>
          </a:p>
          <a:p>
            <a:pPr algn="ctr" eaLnBrk="1" hangingPunct="1"/>
            <a:r>
              <a:rPr lang="en-US" altLang="en-US" sz="2000">
                <a:latin typeface="Arial" charset="0"/>
              </a:rPr>
              <a:t>Mates)</a:t>
            </a:r>
          </a:p>
        </p:txBody>
      </p:sp>
      <p:sp>
        <p:nvSpPr>
          <p:cNvPr id="61449" name="Text Box 9"/>
          <p:cNvSpPr txBox="1">
            <a:spLocks noChangeArrowheads="1"/>
          </p:cNvSpPr>
          <p:nvPr/>
        </p:nvSpPr>
        <p:spPr bwMode="auto">
          <a:xfrm>
            <a:off x="8161339" y="2789238"/>
            <a:ext cx="2230437" cy="16446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Variance in</a:t>
            </a:r>
          </a:p>
          <a:p>
            <a:pPr algn="ctr" eaLnBrk="1" hangingPunct="1"/>
            <a:r>
              <a:rPr lang="en-US" altLang="en-US" sz="2000">
                <a:latin typeface="Arial" charset="0"/>
              </a:rPr>
              <a:t>Reproductive</a:t>
            </a:r>
          </a:p>
          <a:p>
            <a:pPr algn="ctr" eaLnBrk="1" hangingPunct="1"/>
            <a:r>
              <a:rPr lang="en-US" altLang="en-US" sz="2000">
                <a:latin typeface="Arial" charset="0"/>
              </a:rPr>
              <a:t>Success (Number</a:t>
            </a:r>
          </a:p>
          <a:p>
            <a:pPr algn="ctr" eaLnBrk="1" hangingPunct="1"/>
            <a:r>
              <a:rPr lang="en-US" altLang="en-US" sz="2000">
                <a:latin typeface="Arial" charset="0"/>
              </a:rPr>
              <a:t>of Offspring</a:t>
            </a:r>
          </a:p>
          <a:p>
            <a:pPr algn="ctr" eaLnBrk="1" hangingPunct="1"/>
            <a:r>
              <a:rPr lang="en-US" altLang="en-US" sz="2000">
                <a:latin typeface="Arial" charset="0"/>
              </a:rPr>
              <a:t>= Fitness)</a:t>
            </a:r>
          </a:p>
        </p:txBody>
      </p:sp>
      <p:sp>
        <p:nvSpPr>
          <p:cNvPr id="61450" name="Line 10"/>
          <p:cNvSpPr>
            <a:spLocks noChangeShapeType="1"/>
          </p:cNvSpPr>
          <p:nvPr/>
        </p:nvSpPr>
        <p:spPr bwMode="auto">
          <a:xfrm flipV="1">
            <a:off x="3556001" y="4191000"/>
            <a:ext cx="677863"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1" name="Line 11"/>
          <p:cNvSpPr>
            <a:spLocks noChangeShapeType="1"/>
          </p:cNvSpPr>
          <p:nvPr/>
        </p:nvSpPr>
        <p:spPr bwMode="auto">
          <a:xfrm flipH="1" flipV="1">
            <a:off x="3556000" y="5105400"/>
            <a:ext cx="406400" cy="228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2" name="Line 12"/>
          <p:cNvSpPr>
            <a:spLocks noChangeShapeType="1"/>
          </p:cNvSpPr>
          <p:nvPr/>
        </p:nvSpPr>
        <p:spPr bwMode="auto">
          <a:xfrm flipH="1" flipV="1">
            <a:off x="3556000" y="3733800"/>
            <a:ext cx="609600" cy="16002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3" name="Line 13"/>
          <p:cNvSpPr>
            <a:spLocks noChangeShapeType="1"/>
          </p:cNvSpPr>
          <p:nvPr/>
        </p:nvSpPr>
        <p:spPr bwMode="auto">
          <a:xfrm>
            <a:off x="4437064" y="2057400"/>
            <a:ext cx="66675"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4" name="Line 14"/>
          <p:cNvSpPr>
            <a:spLocks noChangeShapeType="1"/>
          </p:cNvSpPr>
          <p:nvPr/>
        </p:nvSpPr>
        <p:spPr bwMode="auto">
          <a:xfrm>
            <a:off x="3690939" y="3352800"/>
            <a:ext cx="542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5" name="Line 15"/>
          <p:cNvSpPr>
            <a:spLocks noChangeShapeType="1"/>
          </p:cNvSpPr>
          <p:nvPr/>
        </p:nvSpPr>
        <p:spPr bwMode="auto">
          <a:xfrm flipV="1">
            <a:off x="4368800" y="4343400"/>
            <a:ext cx="203200" cy="990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6" name="Line 16"/>
          <p:cNvSpPr>
            <a:spLocks noChangeShapeType="1"/>
          </p:cNvSpPr>
          <p:nvPr/>
        </p:nvSpPr>
        <p:spPr bwMode="auto">
          <a:xfrm flipH="1">
            <a:off x="3421063" y="2057400"/>
            <a:ext cx="203200" cy="4572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7" name="Line 17"/>
          <p:cNvSpPr>
            <a:spLocks noChangeShapeType="1"/>
          </p:cNvSpPr>
          <p:nvPr/>
        </p:nvSpPr>
        <p:spPr bwMode="auto">
          <a:xfrm flipH="1">
            <a:off x="3556000" y="2057400"/>
            <a:ext cx="744538" cy="2133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8" name="Line 18"/>
          <p:cNvSpPr>
            <a:spLocks noChangeShapeType="1"/>
          </p:cNvSpPr>
          <p:nvPr/>
        </p:nvSpPr>
        <p:spPr bwMode="auto">
          <a:xfrm flipH="1">
            <a:off x="1795464" y="1828800"/>
            <a:ext cx="1557337" cy="6096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9" name="Line 19"/>
          <p:cNvSpPr>
            <a:spLocks noChangeShapeType="1"/>
          </p:cNvSpPr>
          <p:nvPr/>
        </p:nvSpPr>
        <p:spPr bwMode="auto">
          <a:xfrm>
            <a:off x="1795463" y="2438400"/>
            <a:ext cx="0" cy="297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0" name="Line 20"/>
          <p:cNvSpPr>
            <a:spLocks noChangeShapeType="1"/>
          </p:cNvSpPr>
          <p:nvPr/>
        </p:nvSpPr>
        <p:spPr bwMode="auto">
          <a:xfrm>
            <a:off x="1795464" y="5410200"/>
            <a:ext cx="2166937"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1" name="Line 21"/>
          <p:cNvSpPr>
            <a:spLocks noChangeShapeType="1"/>
          </p:cNvSpPr>
          <p:nvPr/>
        </p:nvSpPr>
        <p:spPr bwMode="auto">
          <a:xfrm flipV="1">
            <a:off x="2946400" y="3733800"/>
            <a:ext cx="0" cy="5334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2" name="Line 22"/>
          <p:cNvSpPr>
            <a:spLocks noChangeShapeType="1"/>
          </p:cNvSpPr>
          <p:nvPr/>
        </p:nvSpPr>
        <p:spPr bwMode="auto">
          <a:xfrm>
            <a:off x="5791200" y="3733800"/>
            <a:ext cx="4064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3" name="Line 23"/>
          <p:cNvSpPr>
            <a:spLocks noChangeShapeType="1"/>
          </p:cNvSpPr>
          <p:nvPr/>
        </p:nvSpPr>
        <p:spPr bwMode="auto">
          <a:xfrm>
            <a:off x="7688264" y="3733800"/>
            <a:ext cx="541337" cy="0"/>
          </a:xfrm>
          <a:prstGeom prst="line">
            <a:avLst/>
          </a:prstGeom>
          <a:noFill/>
          <a:ln w="1016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4" name="Line 24"/>
          <p:cNvSpPr>
            <a:spLocks noChangeShapeType="1"/>
          </p:cNvSpPr>
          <p:nvPr/>
        </p:nvSpPr>
        <p:spPr bwMode="auto">
          <a:xfrm>
            <a:off x="7958138" y="2514600"/>
            <a:ext cx="0" cy="990600"/>
          </a:xfrm>
          <a:prstGeom prst="line">
            <a:avLst/>
          </a:prstGeom>
          <a:noFill/>
          <a:ln w="57150">
            <a:solidFill>
              <a:srgbClr val="99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5" name="Text Box 25"/>
          <p:cNvSpPr txBox="1">
            <a:spLocks noChangeArrowheads="1"/>
          </p:cNvSpPr>
          <p:nvPr/>
        </p:nvSpPr>
        <p:spPr bwMode="auto">
          <a:xfrm>
            <a:off x="6043614" y="1341438"/>
            <a:ext cx="4264025" cy="10350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000">
                <a:latin typeface="Arial" charset="0"/>
              </a:rPr>
              <a:t>Relationship Between Mating</a:t>
            </a:r>
          </a:p>
          <a:p>
            <a:pPr algn="ctr" eaLnBrk="1" hangingPunct="1"/>
            <a:r>
              <a:rPr lang="en-US" altLang="en-US" sz="2000">
                <a:latin typeface="Arial" charset="0"/>
              </a:rPr>
              <a:t>Success and Reproductive Success</a:t>
            </a:r>
          </a:p>
          <a:p>
            <a:pPr algn="ctr" eaLnBrk="1" hangingPunct="1"/>
            <a:r>
              <a:rPr lang="en-US" altLang="en-US" sz="2000">
                <a:latin typeface="Arial" charset="0"/>
              </a:rPr>
              <a:t>(Sexual Selection Gradient)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1905000"/>
            <a:ext cx="8382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The sex that invests more in offspring production has fewer reproductive opportunities.</a:t>
            </a:r>
          </a:p>
          <a:p>
            <a:pPr eaLnBrk="1" hangingPunct="1"/>
            <a:endParaRPr lang="en-US" altLang="en-US" b="1">
              <a:latin typeface="Arial" charset="0"/>
            </a:endParaRPr>
          </a:p>
          <a:p>
            <a:pPr eaLnBrk="1" hangingPunct="1"/>
            <a:r>
              <a:rPr lang="en-US" altLang="en-US" b="1">
                <a:latin typeface="Arial" charset="0"/>
              </a:rPr>
              <a:t>As a result they,</a:t>
            </a:r>
          </a:p>
          <a:p>
            <a:pPr eaLnBrk="1" hangingPunct="1"/>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Should be more discriminating (choosier).</a:t>
            </a:r>
          </a:p>
          <a:p>
            <a:pPr eaLnBrk="1" hangingPunct="1">
              <a:buClr>
                <a:srgbClr val="FF0000"/>
              </a:buClr>
              <a:buFont typeface="Wingdings" pitchFamily="2" charset="2"/>
              <a:buChar char="§"/>
            </a:pPr>
            <a:endParaRPr lang="en-US" altLang="en-US" b="1">
              <a:latin typeface="Arial" charset="0"/>
            </a:endParaRPr>
          </a:p>
          <a:p>
            <a:pPr eaLnBrk="1" hangingPunct="1">
              <a:buClr>
                <a:srgbClr val="FF0000"/>
              </a:buClr>
              <a:buFont typeface="Wingdings" pitchFamily="2" charset="2"/>
              <a:buChar char="§"/>
            </a:pPr>
            <a:r>
              <a:rPr lang="en-US" altLang="en-US" b="1">
                <a:latin typeface="Arial" charset="0"/>
              </a:rPr>
              <a:t>Become a limiting resource for the opposite sex.</a:t>
            </a:r>
          </a:p>
          <a:p>
            <a:pPr eaLnBrk="1" hangingPunct="1"/>
            <a:endParaRPr lang="en-US" altLang="en-US" b="1">
              <a:latin typeface="Arial" charset="0"/>
            </a:endParaRPr>
          </a:p>
          <a:p>
            <a:pPr eaLnBrk="1" hangingPunct="1"/>
            <a:endParaRPr lang="en-US" altLang="en-US" b="1">
              <a:latin typeface="Arial" charset="0"/>
            </a:endParaRPr>
          </a:p>
        </p:txBody>
      </p:sp>
      <p:sp>
        <p:nvSpPr>
          <p:cNvPr id="7171" name="Text Box 3"/>
          <p:cNvSpPr txBox="1">
            <a:spLocks noChangeArrowheads="1"/>
          </p:cNvSpPr>
          <p:nvPr/>
        </p:nvSpPr>
        <p:spPr bwMode="auto">
          <a:xfrm>
            <a:off x="1790700" y="3048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latin typeface="Arial" charset="0"/>
              </a:rPr>
              <a:t>The form of Sexual Selection is directly related to the </a:t>
            </a:r>
            <a:r>
              <a:rPr lang="en-US" altLang="en-US" sz="2800" b="1">
                <a:solidFill>
                  <a:srgbClr val="FF0000"/>
                </a:solidFill>
                <a:latin typeface="Arial" charset="0"/>
              </a:rPr>
              <a:t>relative investment in offspring production</a:t>
            </a:r>
            <a:r>
              <a:rPr lang="en-US" altLang="en-US" sz="2800" b="1">
                <a:latin typeface="Arial" charset="0"/>
              </a:rPr>
              <a:t>.</a:t>
            </a:r>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descr="Doherty et al PNAS 20031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152401"/>
            <a:ext cx="67024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7620000" y="6400800"/>
            <a:ext cx="2801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i="1">
                <a:latin typeface="Arial" charset="0"/>
              </a:rPr>
              <a:t>PNAS</a:t>
            </a:r>
            <a:r>
              <a:rPr lang="en-US" altLang="en-US" sz="1600">
                <a:latin typeface="Arial" charset="0"/>
              </a:rPr>
              <a:t> (2003) 100:5858-5862</a:t>
            </a:r>
          </a:p>
        </p:txBody>
      </p:sp>
      <p:pic>
        <p:nvPicPr>
          <p:cNvPr id="62468" name="Picture 4" descr="Doherty et al fig1&am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614" y="1143001"/>
            <a:ext cx="73183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Streelman et al Ti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228600"/>
            <a:ext cx="62515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6629401" y="6400800"/>
            <a:ext cx="3795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i="1">
                <a:latin typeface="Arial" charset="0"/>
              </a:rPr>
              <a:t>Molecular Ecology</a:t>
            </a:r>
            <a:r>
              <a:rPr lang="en-US" altLang="en-US" sz="1600">
                <a:latin typeface="Arial" charset="0"/>
              </a:rPr>
              <a:t> (2003) 12:2465-2471</a:t>
            </a:r>
          </a:p>
        </p:txBody>
      </p:sp>
      <p:pic>
        <p:nvPicPr>
          <p:cNvPr id="63492" name="Picture 4" descr="Streelman et al fi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1" y="2667001"/>
            <a:ext cx="3806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Streelman et al 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371601"/>
            <a:ext cx="4724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Streelman et al tabl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1" y="3429000"/>
            <a:ext cx="33496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p:cNvSpPr txBox="1">
            <a:spLocks noChangeArrowheads="1"/>
          </p:cNvSpPr>
          <p:nvPr/>
        </p:nvSpPr>
        <p:spPr bwMode="auto">
          <a:xfrm>
            <a:off x="1752600" y="54864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a:latin typeface="Arial" charset="0"/>
              </a:rPr>
              <a:t>QTL mapping identifies a single region associated with the OB color</a:t>
            </a:r>
          </a:p>
        </p:txBody>
      </p:sp>
      <p:sp>
        <p:nvSpPr>
          <p:cNvPr id="63496" name="Line 8"/>
          <p:cNvSpPr>
            <a:spLocks noChangeShapeType="1"/>
          </p:cNvSpPr>
          <p:nvPr/>
        </p:nvSpPr>
        <p:spPr bwMode="auto">
          <a:xfrm>
            <a:off x="3429000" y="2438400"/>
            <a:ext cx="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7" name="Line 9"/>
          <p:cNvSpPr>
            <a:spLocks noChangeShapeType="1"/>
          </p:cNvSpPr>
          <p:nvPr/>
        </p:nvSpPr>
        <p:spPr bwMode="auto">
          <a:xfrm flipH="1">
            <a:off x="9601200" y="5486400"/>
            <a:ext cx="381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64514" name="Picture 2" descr="bacterial conjugatio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3276600" cy="26225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2895600" y="381000"/>
            <a:ext cx="634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3300"/>
                </a:solidFill>
                <a:latin typeface="Arial" charset="0"/>
              </a:rPr>
              <a:t>EVOLUTION OF SEXUAL REPRODUCTION</a:t>
            </a:r>
          </a:p>
        </p:txBody>
      </p:sp>
      <p:pic>
        <p:nvPicPr>
          <p:cNvPr id="64516" name="Picture 4" descr="anaph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1" y="3581400"/>
            <a:ext cx="274161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metapha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914400"/>
            <a:ext cx="29337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recomb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114801"/>
            <a:ext cx="2133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895600" y="1143001"/>
            <a:ext cx="64008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Three questions:</a:t>
            </a:r>
          </a:p>
          <a:p>
            <a:pPr eaLnBrk="1" hangingPunct="1"/>
            <a:endParaRPr lang="en-US" altLang="en-US" sz="2800" b="1">
              <a:solidFill>
                <a:srgbClr val="FF0000"/>
              </a:solidFill>
              <a:latin typeface="Arial" charset="0"/>
            </a:endParaRPr>
          </a:p>
          <a:p>
            <a:pPr eaLnBrk="1" hangingPunct="1">
              <a:buClr>
                <a:srgbClr val="0000FF"/>
              </a:buClr>
              <a:buFont typeface="Wingdings" pitchFamily="2" charset="2"/>
              <a:buChar char="§"/>
            </a:pPr>
            <a:r>
              <a:rPr lang="en-US" altLang="en-US" sz="2800" b="1">
                <a:latin typeface="Arial" charset="0"/>
              </a:rPr>
              <a:t>When did recombination evolve?</a:t>
            </a:r>
          </a:p>
          <a:p>
            <a:pPr eaLnBrk="1" hangingPunct="1">
              <a:buClr>
                <a:srgbClr val="0000FF"/>
              </a:buClr>
              <a:buFont typeface="Wingdings" pitchFamily="2" charset="2"/>
              <a:buChar char="§"/>
            </a:pPr>
            <a:endParaRPr lang="en-US" altLang="en-US" sz="2800" b="1">
              <a:latin typeface="Arial" charset="0"/>
            </a:endParaRPr>
          </a:p>
          <a:p>
            <a:pPr eaLnBrk="1" hangingPunct="1">
              <a:buClr>
                <a:srgbClr val="0000FF"/>
              </a:buClr>
              <a:buFont typeface="Wingdings" pitchFamily="2" charset="2"/>
              <a:buChar char="§"/>
            </a:pPr>
            <a:r>
              <a:rPr lang="en-US" altLang="en-US" sz="2800" b="1">
                <a:latin typeface="Arial" charset="0"/>
              </a:rPr>
              <a:t>Why did recombination evolve?</a:t>
            </a:r>
          </a:p>
          <a:p>
            <a:pPr eaLnBrk="1" hangingPunct="1">
              <a:buClr>
                <a:srgbClr val="0000FF"/>
              </a:buClr>
              <a:buFont typeface="Wingdings" pitchFamily="2" charset="2"/>
              <a:buChar char="§"/>
            </a:pPr>
            <a:endParaRPr lang="en-US" altLang="en-US" sz="2800" b="1">
              <a:latin typeface="Arial" charset="0"/>
            </a:endParaRPr>
          </a:p>
          <a:p>
            <a:pPr eaLnBrk="1" hangingPunct="1">
              <a:buClr>
                <a:srgbClr val="0000FF"/>
              </a:buClr>
              <a:buFont typeface="Wingdings" pitchFamily="2" charset="2"/>
              <a:buChar char="§"/>
            </a:pPr>
            <a:r>
              <a:rPr lang="en-US" altLang="en-US" sz="2800" b="1">
                <a:latin typeface="Arial" charset="0"/>
              </a:rPr>
              <a:t>How is recombination maintained in natural populations?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Universal phyloge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33375"/>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ChangeArrowheads="1"/>
          </p:cNvSpPr>
          <p:nvPr/>
        </p:nvSpPr>
        <p:spPr bwMode="auto">
          <a:xfrm>
            <a:off x="3505200" y="3733800"/>
            <a:ext cx="381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6564" name="Rectangle 4"/>
          <p:cNvSpPr>
            <a:spLocks noChangeArrowheads="1"/>
          </p:cNvSpPr>
          <p:nvPr/>
        </p:nvSpPr>
        <p:spPr bwMode="auto">
          <a:xfrm rot="3141885">
            <a:off x="8610600" y="2667000"/>
            <a:ext cx="381000" cy="762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6565" name="Rectangle 5"/>
          <p:cNvSpPr>
            <a:spLocks noChangeArrowheads="1"/>
          </p:cNvSpPr>
          <p:nvPr/>
        </p:nvSpPr>
        <p:spPr bwMode="auto">
          <a:xfrm>
            <a:off x="5905500" y="3810000"/>
            <a:ext cx="381000" cy="762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6566" name="Rectangle 6"/>
          <p:cNvSpPr>
            <a:spLocks noChangeArrowheads="1"/>
          </p:cNvSpPr>
          <p:nvPr/>
        </p:nvSpPr>
        <p:spPr bwMode="auto">
          <a:xfrm rot="3177867">
            <a:off x="6705600" y="3886200"/>
            <a:ext cx="381000" cy="762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6567" name="Text Box 7"/>
          <p:cNvSpPr txBox="1">
            <a:spLocks noChangeArrowheads="1"/>
          </p:cNvSpPr>
          <p:nvPr/>
        </p:nvSpPr>
        <p:spPr bwMode="auto">
          <a:xfrm>
            <a:off x="3048001" y="4572001"/>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2.7 BYA</a:t>
            </a:r>
          </a:p>
        </p:txBody>
      </p:sp>
      <p:sp>
        <p:nvSpPr>
          <p:cNvPr id="66568" name="Text Box 8"/>
          <p:cNvSpPr txBox="1">
            <a:spLocks noChangeArrowheads="1"/>
          </p:cNvSpPr>
          <p:nvPr/>
        </p:nvSpPr>
        <p:spPr bwMode="auto">
          <a:xfrm>
            <a:off x="4648201" y="3962401"/>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2.8 BYA</a:t>
            </a:r>
          </a:p>
        </p:txBody>
      </p:sp>
      <p:sp>
        <p:nvSpPr>
          <p:cNvPr id="66569" name="Text Box 9"/>
          <p:cNvSpPr txBox="1">
            <a:spLocks noChangeArrowheads="1"/>
          </p:cNvSpPr>
          <p:nvPr/>
        </p:nvSpPr>
        <p:spPr bwMode="auto">
          <a:xfrm>
            <a:off x="6858001" y="4343401"/>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2.7 BYA</a:t>
            </a:r>
          </a:p>
        </p:txBody>
      </p:sp>
      <p:sp>
        <p:nvSpPr>
          <p:cNvPr id="66570" name="Text Box 10"/>
          <p:cNvSpPr txBox="1">
            <a:spLocks noChangeArrowheads="1"/>
          </p:cNvSpPr>
          <p:nvPr/>
        </p:nvSpPr>
        <p:spPr bwMode="auto">
          <a:xfrm>
            <a:off x="9509126" y="1143001"/>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1.2 BYA</a:t>
            </a:r>
          </a:p>
        </p:txBody>
      </p:sp>
      <p:sp>
        <p:nvSpPr>
          <p:cNvPr id="66571" name="Line 11"/>
          <p:cNvSpPr>
            <a:spLocks noChangeShapeType="1"/>
          </p:cNvSpPr>
          <p:nvPr/>
        </p:nvSpPr>
        <p:spPr bwMode="auto">
          <a:xfrm flipV="1">
            <a:off x="3657600" y="3962400"/>
            <a:ext cx="0" cy="533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2" name="Line 12"/>
          <p:cNvSpPr>
            <a:spLocks noChangeShapeType="1"/>
          </p:cNvSpPr>
          <p:nvPr/>
        </p:nvSpPr>
        <p:spPr bwMode="auto">
          <a:xfrm flipV="1">
            <a:off x="5715000" y="3962400"/>
            <a:ext cx="152400" cy="152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3" name="Line 13"/>
          <p:cNvSpPr>
            <a:spLocks noChangeShapeType="1"/>
          </p:cNvSpPr>
          <p:nvPr/>
        </p:nvSpPr>
        <p:spPr bwMode="auto">
          <a:xfrm flipV="1">
            <a:off x="7010400" y="4191000"/>
            <a:ext cx="0" cy="228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4" name="Line 14"/>
          <p:cNvSpPr>
            <a:spLocks noChangeShapeType="1"/>
          </p:cNvSpPr>
          <p:nvPr/>
        </p:nvSpPr>
        <p:spPr bwMode="auto">
          <a:xfrm flipH="1">
            <a:off x="9372600" y="1600200"/>
            <a:ext cx="457200" cy="457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75" name="Text Box 15"/>
          <p:cNvSpPr txBox="1">
            <a:spLocks noChangeArrowheads="1"/>
          </p:cNvSpPr>
          <p:nvPr/>
        </p:nvSpPr>
        <p:spPr bwMode="auto">
          <a:xfrm>
            <a:off x="3184526" y="269875"/>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b="1">
              <a:latin typeface="Arial" charset="0"/>
            </a:endParaRPr>
          </a:p>
        </p:txBody>
      </p:sp>
      <p:sp>
        <p:nvSpPr>
          <p:cNvPr id="66576" name="Text Box 16"/>
          <p:cNvSpPr txBox="1">
            <a:spLocks noChangeArrowheads="1"/>
          </p:cNvSpPr>
          <p:nvPr/>
        </p:nvSpPr>
        <p:spPr bwMode="auto">
          <a:xfrm>
            <a:off x="1752600" y="304801"/>
            <a:ext cx="8763000"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0000FF"/>
                </a:solidFill>
                <a:latin typeface="Arial" charset="0"/>
              </a:rPr>
              <a:t>Divergence dates of the 3 major domains based on ribosomal RNA genes</a:t>
            </a:r>
          </a:p>
        </p:txBody>
      </p:sp>
      <p:sp>
        <p:nvSpPr>
          <p:cNvPr id="66577" name="Rectangle 17"/>
          <p:cNvSpPr>
            <a:spLocks noChangeArrowheads="1"/>
          </p:cNvSpPr>
          <p:nvPr/>
        </p:nvSpPr>
        <p:spPr bwMode="auto">
          <a:xfrm>
            <a:off x="1676400" y="6172200"/>
            <a:ext cx="1600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6578" name="Text Box 18"/>
          <p:cNvSpPr txBox="1">
            <a:spLocks noChangeArrowheads="1"/>
          </p:cNvSpPr>
          <p:nvPr/>
        </p:nvSpPr>
        <p:spPr bwMode="auto">
          <a:xfrm>
            <a:off x="8697914" y="6096000"/>
            <a:ext cx="19700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b="1">
                <a:latin typeface="Times New Roman" pitchFamily="18" charset="0"/>
              </a:rPr>
              <a:t>FROM: Knoll 1999 </a:t>
            </a:r>
            <a:r>
              <a:rPr lang="en-US" altLang="en-US" sz="1200" b="1" i="1">
                <a:latin typeface="Times New Roman" pitchFamily="18" charset="0"/>
              </a:rPr>
              <a:t>Science</a:t>
            </a:r>
          </a:p>
          <a:p>
            <a:pPr eaLnBrk="1" hangingPunct="1"/>
            <a:endParaRPr lang="en-US" altLang="en-US" sz="1200" b="1" i="1">
              <a:latin typeface="Times New Roman" pitchFamily="18" charset="0"/>
            </a:endParaRPr>
          </a:p>
        </p:txBody>
      </p:sp>
      <p:sp>
        <p:nvSpPr>
          <p:cNvPr id="66579" name="Oval 19"/>
          <p:cNvSpPr>
            <a:spLocks noChangeArrowheads="1"/>
          </p:cNvSpPr>
          <p:nvPr/>
        </p:nvSpPr>
        <p:spPr bwMode="auto">
          <a:xfrm>
            <a:off x="6400800" y="3429000"/>
            <a:ext cx="1752600" cy="1752600"/>
          </a:xfrm>
          <a:prstGeom prst="ellipse">
            <a:avLst/>
          </a:prstGeom>
          <a:noFill/>
          <a:ln w="28575">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857500" y="601663"/>
            <a:ext cx="228600" cy="5562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67587" name="Text Box 3"/>
          <p:cNvSpPr txBox="1">
            <a:spLocks noChangeArrowheads="1"/>
          </p:cNvSpPr>
          <p:nvPr/>
        </p:nvSpPr>
        <p:spPr bwMode="auto">
          <a:xfrm>
            <a:off x="1905001" y="6324601"/>
            <a:ext cx="77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BYA</a:t>
            </a:r>
          </a:p>
        </p:txBody>
      </p:sp>
      <p:sp>
        <p:nvSpPr>
          <p:cNvPr id="67588" name="Text Box 4"/>
          <p:cNvSpPr txBox="1">
            <a:spLocks noChangeArrowheads="1"/>
          </p:cNvSpPr>
          <p:nvPr/>
        </p:nvSpPr>
        <p:spPr bwMode="auto">
          <a:xfrm>
            <a:off x="1981200" y="58975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4.6</a:t>
            </a:r>
          </a:p>
        </p:txBody>
      </p:sp>
      <p:sp>
        <p:nvSpPr>
          <p:cNvPr id="67589" name="Text Box 5"/>
          <p:cNvSpPr txBox="1">
            <a:spLocks noChangeArrowheads="1"/>
          </p:cNvSpPr>
          <p:nvPr/>
        </p:nvSpPr>
        <p:spPr bwMode="auto">
          <a:xfrm>
            <a:off x="1981200" y="52117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3.8</a:t>
            </a:r>
          </a:p>
        </p:txBody>
      </p:sp>
      <p:sp>
        <p:nvSpPr>
          <p:cNvPr id="67590" name="Text Box 6"/>
          <p:cNvSpPr txBox="1">
            <a:spLocks noChangeArrowheads="1"/>
          </p:cNvSpPr>
          <p:nvPr/>
        </p:nvSpPr>
        <p:spPr bwMode="auto">
          <a:xfrm>
            <a:off x="1981200" y="49069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3.6</a:t>
            </a:r>
          </a:p>
        </p:txBody>
      </p:sp>
      <p:sp>
        <p:nvSpPr>
          <p:cNvPr id="67591" name="Text Box 7"/>
          <p:cNvSpPr txBox="1">
            <a:spLocks noChangeArrowheads="1"/>
          </p:cNvSpPr>
          <p:nvPr/>
        </p:nvSpPr>
        <p:spPr bwMode="auto">
          <a:xfrm>
            <a:off x="1981200" y="38401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2.8</a:t>
            </a:r>
          </a:p>
        </p:txBody>
      </p:sp>
      <p:sp>
        <p:nvSpPr>
          <p:cNvPr id="67592" name="Text Box 8"/>
          <p:cNvSpPr txBox="1">
            <a:spLocks noChangeArrowheads="1"/>
          </p:cNvSpPr>
          <p:nvPr/>
        </p:nvSpPr>
        <p:spPr bwMode="auto">
          <a:xfrm>
            <a:off x="1981200" y="26209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1.9</a:t>
            </a:r>
          </a:p>
        </p:txBody>
      </p:sp>
      <p:sp>
        <p:nvSpPr>
          <p:cNvPr id="67593" name="Text Box 9"/>
          <p:cNvSpPr txBox="1">
            <a:spLocks noChangeArrowheads="1"/>
          </p:cNvSpPr>
          <p:nvPr/>
        </p:nvSpPr>
        <p:spPr bwMode="auto">
          <a:xfrm>
            <a:off x="1981200" y="15541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1.0</a:t>
            </a:r>
          </a:p>
        </p:txBody>
      </p:sp>
      <p:sp>
        <p:nvSpPr>
          <p:cNvPr id="67594" name="Text Box 10"/>
          <p:cNvSpPr txBox="1">
            <a:spLocks noChangeArrowheads="1"/>
          </p:cNvSpPr>
          <p:nvPr/>
        </p:nvSpPr>
        <p:spPr bwMode="auto">
          <a:xfrm>
            <a:off x="1981200" y="1020764"/>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0.6</a:t>
            </a:r>
          </a:p>
        </p:txBody>
      </p:sp>
      <p:sp>
        <p:nvSpPr>
          <p:cNvPr id="67595" name="Text Box 11"/>
          <p:cNvSpPr txBox="1">
            <a:spLocks noChangeArrowheads="1"/>
          </p:cNvSpPr>
          <p:nvPr/>
        </p:nvSpPr>
        <p:spPr bwMode="auto">
          <a:xfrm>
            <a:off x="1828800" y="411164"/>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0.002</a:t>
            </a:r>
          </a:p>
        </p:txBody>
      </p:sp>
      <p:sp>
        <p:nvSpPr>
          <p:cNvPr id="67596" name="Line 12"/>
          <p:cNvSpPr>
            <a:spLocks noChangeShapeType="1"/>
          </p:cNvSpPr>
          <p:nvPr/>
        </p:nvSpPr>
        <p:spPr bwMode="auto">
          <a:xfrm>
            <a:off x="2743200" y="6397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7" name="Line 13"/>
          <p:cNvSpPr>
            <a:spLocks noChangeShapeType="1"/>
          </p:cNvSpPr>
          <p:nvPr/>
        </p:nvSpPr>
        <p:spPr bwMode="auto">
          <a:xfrm>
            <a:off x="2743200" y="7921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8" name="Line 14"/>
          <p:cNvSpPr>
            <a:spLocks noChangeShapeType="1"/>
          </p:cNvSpPr>
          <p:nvPr/>
        </p:nvSpPr>
        <p:spPr bwMode="auto">
          <a:xfrm>
            <a:off x="2743200" y="12493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9" name="Line 15"/>
          <p:cNvSpPr>
            <a:spLocks noChangeShapeType="1"/>
          </p:cNvSpPr>
          <p:nvPr/>
        </p:nvSpPr>
        <p:spPr bwMode="auto">
          <a:xfrm>
            <a:off x="2743200" y="17827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0" name="Line 16"/>
          <p:cNvSpPr>
            <a:spLocks noChangeShapeType="1"/>
          </p:cNvSpPr>
          <p:nvPr/>
        </p:nvSpPr>
        <p:spPr bwMode="auto">
          <a:xfrm>
            <a:off x="2743200" y="27733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1" name="Line 17"/>
          <p:cNvSpPr>
            <a:spLocks noChangeShapeType="1"/>
          </p:cNvSpPr>
          <p:nvPr/>
        </p:nvSpPr>
        <p:spPr bwMode="auto">
          <a:xfrm>
            <a:off x="2743200" y="40687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2" name="Line 18"/>
          <p:cNvSpPr>
            <a:spLocks noChangeShapeType="1"/>
          </p:cNvSpPr>
          <p:nvPr/>
        </p:nvSpPr>
        <p:spPr bwMode="auto">
          <a:xfrm>
            <a:off x="2743200" y="51355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3" name="Line 19"/>
          <p:cNvSpPr>
            <a:spLocks noChangeShapeType="1"/>
          </p:cNvSpPr>
          <p:nvPr/>
        </p:nvSpPr>
        <p:spPr bwMode="auto">
          <a:xfrm>
            <a:off x="2743200" y="54403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4" name="Line 20"/>
          <p:cNvSpPr>
            <a:spLocks noChangeShapeType="1"/>
          </p:cNvSpPr>
          <p:nvPr/>
        </p:nvSpPr>
        <p:spPr bwMode="auto">
          <a:xfrm>
            <a:off x="2743200" y="6126163"/>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5" name="Line 21"/>
          <p:cNvSpPr>
            <a:spLocks noChangeShapeType="1"/>
          </p:cNvSpPr>
          <p:nvPr/>
        </p:nvSpPr>
        <p:spPr bwMode="auto">
          <a:xfrm>
            <a:off x="2743200" y="990600"/>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6" name="Text Box 22"/>
          <p:cNvSpPr txBox="1">
            <a:spLocks noChangeArrowheads="1"/>
          </p:cNvSpPr>
          <p:nvPr/>
        </p:nvSpPr>
        <p:spPr bwMode="auto">
          <a:xfrm>
            <a:off x="3429000" y="5908676"/>
            <a:ext cx="238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Origin of the earth</a:t>
            </a:r>
          </a:p>
        </p:txBody>
      </p:sp>
      <p:sp>
        <p:nvSpPr>
          <p:cNvPr id="67607" name="Text Box 23"/>
          <p:cNvSpPr txBox="1">
            <a:spLocks noChangeArrowheads="1"/>
          </p:cNvSpPr>
          <p:nvPr/>
        </p:nvSpPr>
        <p:spPr bwMode="auto">
          <a:xfrm>
            <a:off x="3429001" y="5257801"/>
            <a:ext cx="3128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Stabilization of the earth</a:t>
            </a:r>
          </a:p>
        </p:txBody>
      </p:sp>
      <p:sp>
        <p:nvSpPr>
          <p:cNvPr id="67608" name="Text Box 24"/>
          <p:cNvSpPr txBox="1">
            <a:spLocks noChangeArrowheads="1"/>
          </p:cNvSpPr>
          <p:nvPr/>
        </p:nvSpPr>
        <p:spPr bwMode="auto">
          <a:xfrm>
            <a:off x="3429000" y="4953001"/>
            <a:ext cx="286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Simple cells abundant</a:t>
            </a:r>
          </a:p>
        </p:txBody>
      </p:sp>
      <p:sp>
        <p:nvSpPr>
          <p:cNvPr id="67609" name="Text Box 25"/>
          <p:cNvSpPr txBox="1">
            <a:spLocks noChangeArrowheads="1"/>
          </p:cNvSpPr>
          <p:nvPr/>
        </p:nvSpPr>
        <p:spPr bwMode="auto">
          <a:xfrm>
            <a:off x="3429000" y="3886201"/>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Atmospheric oxygen plentiful</a:t>
            </a:r>
          </a:p>
        </p:txBody>
      </p:sp>
      <p:sp>
        <p:nvSpPr>
          <p:cNvPr id="67610" name="Text Box 26"/>
          <p:cNvSpPr txBox="1">
            <a:spLocks noChangeArrowheads="1"/>
          </p:cNvSpPr>
          <p:nvPr/>
        </p:nvSpPr>
        <p:spPr bwMode="auto">
          <a:xfrm>
            <a:off x="3429001" y="2667001"/>
            <a:ext cx="333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Eukaryotic cells abundant</a:t>
            </a:r>
          </a:p>
        </p:txBody>
      </p:sp>
      <p:sp>
        <p:nvSpPr>
          <p:cNvPr id="67611" name="Text Box 27"/>
          <p:cNvSpPr txBox="1">
            <a:spLocks noChangeArrowheads="1"/>
          </p:cNvSpPr>
          <p:nvPr/>
        </p:nvSpPr>
        <p:spPr bwMode="auto">
          <a:xfrm>
            <a:off x="3429000" y="1600201"/>
            <a:ext cx="2451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Origin of the major</a:t>
            </a:r>
          </a:p>
          <a:p>
            <a:pPr eaLnBrk="1" hangingPunct="1"/>
            <a:r>
              <a:rPr lang="en-US" altLang="en-US" sz="2000" b="1">
                <a:latin typeface="Arial" charset="0"/>
              </a:rPr>
              <a:t>eukaryotic groups</a:t>
            </a:r>
          </a:p>
        </p:txBody>
      </p:sp>
      <p:sp>
        <p:nvSpPr>
          <p:cNvPr id="67612" name="Text Box 28"/>
          <p:cNvSpPr txBox="1">
            <a:spLocks noChangeArrowheads="1"/>
          </p:cNvSpPr>
          <p:nvPr/>
        </p:nvSpPr>
        <p:spPr bwMode="auto">
          <a:xfrm>
            <a:off x="3429001" y="1143001"/>
            <a:ext cx="3255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Diversification of animals</a:t>
            </a:r>
          </a:p>
        </p:txBody>
      </p:sp>
      <p:sp>
        <p:nvSpPr>
          <p:cNvPr id="67613" name="Text Box 29"/>
          <p:cNvSpPr txBox="1">
            <a:spLocks noChangeArrowheads="1"/>
          </p:cNvSpPr>
          <p:nvPr/>
        </p:nvSpPr>
        <p:spPr bwMode="auto">
          <a:xfrm>
            <a:off x="3429001" y="889001"/>
            <a:ext cx="4525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Diversification of insects and plants</a:t>
            </a:r>
          </a:p>
        </p:txBody>
      </p:sp>
      <p:sp>
        <p:nvSpPr>
          <p:cNvPr id="67614" name="Text Box 30"/>
          <p:cNvSpPr txBox="1">
            <a:spLocks noChangeArrowheads="1"/>
          </p:cNvSpPr>
          <p:nvPr/>
        </p:nvSpPr>
        <p:spPr bwMode="auto">
          <a:xfrm>
            <a:off x="3429000" y="635001"/>
            <a:ext cx="3481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Diversification of mammals</a:t>
            </a:r>
          </a:p>
        </p:txBody>
      </p:sp>
      <p:sp>
        <p:nvSpPr>
          <p:cNvPr id="67615" name="Text Box 31"/>
          <p:cNvSpPr txBox="1">
            <a:spLocks noChangeArrowheads="1"/>
          </p:cNvSpPr>
          <p:nvPr/>
        </p:nvSpPr>
        <p:spPr bwMode="auto">
          <a:xfrm>
            <a:off x="3429001" y="381001"/>
            <a:ext cx="2386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latin typeface="Arial" charset="0"/>
              </a:rPr>
              <a:t>Ancestral humans</a:t>
            </a:r>
          </a:p>
        </p:txBody>
      </p:sp>
      <p:grpSp>
        <p:nvGrpSpPr>
          <p:cNvPr id="135200" name="Group 32"/>
          <p:cNvGrpSpPr>
            <a:grpSpLocks/>
          </p:cNvGrpSpPr>
          <p:nvPr/>
        </p:nvGrpSpPr>
        <p:grpSpPr bwMode="auto">
          <a:xfrm>
            <a:off x="7010400" y="5105401"/>
            <a:ext cx="1690688" cy="411163"/>
            <a:chOff x="3744" y="3245"/>
            <a:chExt cx="1065" cy="259"/>
          </a:xfrm>
        </p:grpSpPr>
        <p:sp>
          <p:nvSpPr>
            <p:cNvPr id="67622" name="Line 33"/>
            <p:cNvSpPr>
              <a:spLocks noChangeShapeType="1"/>
            </p:cNvSpPr>
            <p:nvPr/>
          </p:nvSpPr>
          <p:spPr bwMode="auto">
            <a:xfrm>
              <a:off x="3744" y="3264"/>
              <a:ext cx="0" cy="24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23" name="Text Box 34"/>
            <p:cNvSpPr txBox="1">
              <a:spLocks noChangeArrowheads="1"/>
            </p:cNvSpPr>
            <p:nvPr/>
          </p:nvSpPr>
          <p:spPr bwMode="auto">
            <a:xfrm>
              <a:off x="3840" y="3245"/>
              <a:ext cx="96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latin typeface="Arial" charset="0"/>
                </a:rPr>
                <a:t>Origin of life</a:t>
              </a:r>
            </a:p>
          </p:txBody>
        </p:sp>
      </p:grpSp>
      <p:sp>
        <p:nvSpPr>
          <p:cNvPr id="67617" name="Line 35"/>
          <p:cNvSpPr>
            <a:spLocks noChangeShapeType="1"/>
          </p:cNvSpPr>
          <p:nvPr/>
        </p:nvSpPr>
        <p:spPr bwMode="auto">
          <a:xfrm flipV="1">
            <a:off x="7010400" y="3276600"/>
            <a:ext cx="0" cy="12192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18" name="Text Box 36"/>
          <p:cNvSpPr txBox="1">
            <a:spLocks noChangeArrowheads="1"/>
          </p:cNvSpPr>
          <p:nvPr/>
        </p:nvSpPr>
        <p:spPr bwMode="auto">
          <a:xfrm>
            <a:off x="7086600" y="3276601"/>
            <a:ext cx="3352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sz="2000">
                <a:latin typeface="Arial" charset="0"/>
              </a:rPr>
              <a:t>Origin of the nucleus</a:t>
            </a:r>
          </a:p>
          <a:p>
            <a:pPr eaLnBrk="1" hangingPunct="1">
              <a:buClr>
                <a:srgbClr val="0000FF"/>
              </a:buClr>
              <a:buFont typeface="Wingdings" pitchFamily="2" charset="2"/>
              <a:buChar char="§"/>
            </a:pPr>
            <a:r>
              <a:rPr lang="en-US" altLang="en-US" sz="2000">
                <a:latin typeface="Arial" charset="0"/>
              </a:rPr>
              <a:t>Acquisition of organelles</a:t>
            </a:r>
          </a:p>
          <a:p>
            <a:pPr eaLnBrk="1" hangingPunct="1">
              <a:buClr>
                <a:srgbClr val="0000FF"/>
              </a:buClr>
              <a:buFont typeface="Wingdings" pitchFamily="2" charset="2"/>
              <a:buChar char="§"/>
            </a:pPr>
            <a:r>
              <a:rPr lang="en-US" altLang="en-US" sz="2000">
                <a:latin typeface="Arial" charset="0"/>
              </a:rPr>
              <a:t>Evolution of sex (meiosis &amp; recombination)</a:t>
            </a:r>
          </a:p>
        </p:txBody>
      </p:sp>
      <p:grpSp>
        <p:nvGrpSpPr>
          <p:cNvPr id="135205" name="Group 37"/>
          <p:cNvGrpSpPr>
            <a:grpSpLocks/>
          </p:cNvGrpSpPr>
          <p:nvPr/>
        </p:nvGrpSpPr>
        <p:grpSpPr bwMode="auto">
          <a:xfrm>
            <a:off x="7010400" y="1371601"/>
            <a:ext cx="2044700" cy="701675"/>
            <a:chOff x="3744" y="894"/>
            <a:chExt cx="1288" cy="442"/>
          </a:xfrm>
        </p:grpSpPr>
        <p:sp>
          <p:nvSpPr>
            <p:cNvPr id="67620" name="Line 38"/>
            <p:cNvSpPr>
              <a:spLocks noChangeShapeType="1"/>
            </p:cNvSpPr>
            <p:nvPr/>
          </p:nvSpPr>
          <p:spPr bwMode="auto">
            <a:xfrm flipV="1">
              <a:off x="3744" y="912"/>
              <a:ext cx="0" cy="38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21" name="Text Box 39"/>
            <p:cNvSpPr txBox="1">
              <a:spLocks noChangeArrowheads="1"/>
            </p:cNvSpPr>
            <p:nvPr/>
          </p:nvSpPr>
          <p:spPr bwMode="auto">
            <a:xfrm>
              <a:off x="3840" y="894"/>
              <a:ext cx="119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latin typeface="Arial" charset="0"/>
                </a:rPr>
                <a:t>Cell-cell</a:t>
              </a:r>
            </a:p>
            <a:p>
              <a:pPr eaLnBrk="1" hangingPunct="1"/>
              <a:r>
                <a:rPr lang="en-US" altLang="en-US" sz="2000">
                  <a:latin typeface="Arial" charset="0"/>
                </a:rPr>
                <a:t>communication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5200"/>
                                        </p:tgtEl>
                                        <p:attrNameLst>
                                          <p:attrName>style.visibility</p:attrName>
                                        </p:attrNameLst>
                                      </p:cBhvr>
                                      <p:to>
                                        <p:strVal val="visible"/>
                                      </p:to>
                                    </p:set>
                                    <p:anim calcmode="lin" valueType="num">
                                      <p:cBhvr additive="base">
                                        <p:cTn id="7" dur="500" fill="hold"/>
                                        <p:tgtEl>
                                          <p:spTgt spid="135200"/>
                                        </p:tgtEl>
                                        <p:attrNameLst>
                                          <p:attrName>ppt_x</p:attrName>
                                        </p:attrNameLst>
                                      </p:cBhvr>
                                      <p:tavLst>
                                        <p:tav tm="0">
                                          <p:val>
                                            <p:strVal val="1+#ppt_w/2"/>
                                          </p:val>
                                        </p:tav>
                                        <p:tav tm="100000">
                                          <p:val>
                                            <p:strVal val="#ppt_x"/>
                                          </p:val>
                                        </p:tav>
                                      </p:tavLst>
                                    </p:anim>
                                    <p:anim calcmode="lin" valueType="num">
                                      <p:cBhvr additive="base">
                                        <p:cTn id="8" dur="500" fill="hold"/>
                                        <p:tgtEl>
                                          <p:spTgt spid="1352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35205"/>
                                        </p:tgtEl>
                                        <p:attrNameLst>
                                          <p:attrName>style.visibility</p:attrName>
                                        </p:attrNameLst>
                                      </p:cBhvr>
                                      <p:to>
                                        <p:strVal val="visible"/>
                                      </p:to>
                                    </p:set>
                                    <p:anim calcmode="lin" valueType="num">
                                      <p:cBhvr additive="base">
                                        <p:cTn id="13" dur="500" fill="hold"/>
                                        <p:tgtEl>
                                          <p:spTgt spid="135205"/>
                                        </p:tgtEl>
                                        <p:attrNameLst>
                                          <p:attrName>ppt_x</p:attrName>
                                        </p:attrNameLst>
                                      </p:cBhvr>
                                      <p:tavLst>
                                        <p:tav tm="0">
                                          <p:val>
                                            <p:strVal val="1+#ppt_w/2"/>
                                          </p:val>
                                        </p:tav>
                                        <p:tav tm="100000">
                                          <p:val>
                                            <p:strVal val="#ppt_x"/>
                                          </p:val>
                                        </p:tav>
                                      </p:tavLst>
                                    </p:anim>
                                    <p:anim calcmode="lin" valueType="num">
                                      <p:cBhvr additive="base">
                                        <p:cTn id="14" dur="500" fill="hold"/>
                                        <p:tgtEl>
                                          <p:spTgt spid="135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119439" y="381001"/>
            <a:ext cx="59515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0000FF"/>
                </a:solidFill>
                <a:latin typeface="Arial" charset="0"/>
              </a:rPr>
              <a:t>EVOLUTION AND DIVERSIFICATION OF THE EUKARYOTES</a:t>
            </a:r>
          </a:p>
        </p:txBody>
      </p:sp>
      <p:sp>
        <p:nvSpPr>
          <p:cNvPr id="68611" name="Text Box 3"/>
          <p:cNvSpPr txBox="1">
            <a:spLocks noChangeArrowheads="1"/>
          </p:cNvSpPr>
          <p:nvPr/>
        </p:nvSpPr>
        <p:spPr bwMode="auto">
          <a:xfrm>
            <a:off x="2651125" y="1565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latin typeface="Arial" charset="0"/>
            </a:endParaRPr>
          </a:p>
        </p:txBody>
      </p:sp>
      <p:sp>
        <p:nvSpPr>
          <p:cNvPr id="68612" name="Text Box 4"/>
          <p:cNvSpPr txBox="1">
            <a:spLocks noChangeArrowheads="1"/>
          </p:cNvSpPr>
          <p:nvPr/>
        </p:nvSpPr>
        <p:spPr bwMode="auto">
          <a:xfrm>
            <a:off x="2009775" y="1890713"/>
            <a:ext cx="817245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Franklin Gothic Book" pitchFamily="34" charset="0"/>
              </a:defRPr>
            </a:lvl1pPr>
            <a:lvl2pPr marL="685800" indent="-22860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3300"/>
              </a:buClr>
              <a:buFont typeface="Wingdings" pitchFamily="2" charset="2"/>
              <a:buChar char="§"/>
            </a:pPr>
            <a:r>
              <a:rPr lang="en-US" altLang="en-US" b="1">
                <a:latin typeface="Arial" charset="0"/>
              </a:rPr>
              <a:t>What factors contributed to the rapid diversification of eukaryotic lineages?</a:t>
            </a:r>
            <a:endParaRPr lang="en-US" altLang="en-US">
              <a:latin typeface="Arial" charset="0"/>
            </a:endParaRPr>
          </a:p>
          <a:p>
            <a:pPr eaLnBrk="1" hangingPunct="1"/>
            <a:endParaRPr lang="en-US" altLang="en-US">
              <a:latin typeface="Arial" charset="0"/>
            </a:endParaRPr>
          </a:p>
          <a:p>
            <a:pPr lvl="1" eaLnBrk="1" hangingPunct="1">
              <a:buClr>
                <a:srgbClr val="0000FF"/>
              </a:buClr>
              <a:buFont typeface="Wingdings" pitchFamily="2" charset="2"/>
              <a:buChar char="§"/>
            </a:pPr>
            <a:r>
              <a:rPr lang="en-US" altLang="en-US">
                <a:latin typeface="Arial" charset="0"/>
              </a:rPr>
              <a:t>Increased atmospheric O</a:t>
            </a:r>
            <a:r>
              <a:rPr lang="en-US" altLang="en-US" baseline="-25000">
                <a:latin typeface="Arial" charset="0"/>
              </a:rPr>
              <a:t>2  </a:t>
            </a:r>
            <a:r>
              <a:rPr lang="en-US" altLang="en-US">
                <a:latin typeface="Arial" charset="0"/>
              </a:rPr>
              <a:t>concentration – switch to aerobic respiration?</a:t>
            </a:r>
          </a:p>
          <a:p>
            <a:pPr eaLnBrk="1" hangingPunct="1">
              <a:buClr>
                <a:srgbClr val="0000FF"/>
              </a:buClr>
              <a:buFont typeface="Wingdings" pitchFamily="2" charset="2"/>
              <a:buChar char="§"/>
            </a:pPr>
            <a:endParaRPr lang="en-US" altLang="en-US">
              <a:latin typeface="Arial" charset="0"/>
            </a:endParaRPr>
          </a:p>
          <a:p>
            <a:pPr lvl="1" eaLnBrk="1" hangingPunct="1">
              <a:buClr>
                <a:srgbClr val="0000FF"/>
              </a:buClr>
              <a:buFont typeface="Wingdings" pitchFamily="2" charset="2"/>
              <a:buChar char="§"/>
            </a:pPr>
            <a:r>
              <a:rPr lang="en-US" altLang="en-US">
                <a:latin typeface="Arial" charset="0"/>
              </a:rPr>
              <a:t>Global climate change – Major ice age around 2.7 BYA?</a:t>
            </a:r>
          </a:p>
          <a:p>
            <a:pPr eaLnBrk="1" hangingPunct="1">
              <a:buClr>
                <a:srgbClr val="0000FF"/>
              </a:buClr>
              <a:buFont typeface="Wingdings" pitchFamily="2" charset="2"/>
              <a:buChar char="§"/>
            </a:pPr>
            <a:endParaRPr lang="en-US" altLang="en-US">
              <a:latin typeface="Arial" charset="0"/>
            </a:endParaRPr>
          </a:p>
          <a:p>
            <a:pPr lvl="1" eaLnBrk="1" hangingPunct="1">
              <a:buClr>
                <a:srgbClr val="0000FF"/>
              </a:buClr>
              <a:buFont typeface="Wingdings" pitchFamily="2" charset="2"/>
              <a:buChar char="§"/>
            </a:pPr>
            <a:r>
              <a:rPr lang="en-US" altLang="en-US">
                <a:latin typeface="Arial" charset="0"/>
              </a:rPr>
              <a:t>Evolution of sexual reproduction?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651" y="1997075"/>
            <a:ext cx="34321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descr="10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295400"/>
            <a:ext cx="2016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1905000" y="685801"/>
            <a:ext cx="348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Haploid Circular Chromosome</a:t>
            </a:r>
          </a:p>
        </p:txBody>
      </p:sp>
      <p:sp>
        <p:nvSpPr>
          <p:cNvPr id="69637" name="Text Box 5"/>
          <p:cNvSpPr txBox="1">
            <a:spLocks noChangeArrowheads="1"/>
          </p:cNvSpPr>
          <p:nvPr/>
        </p:nvSpPr>
        <p:spPr bwMode="auto">
          <a:xfrm>
            <a:off x="6629400" y="685801"/>
            <a:ext cx="337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Diploid Linear Chromosomes</a:t>
            </a:r>
          </a:p>
        </p:txBody>
      </p:sp>
      <p:sp>
        <p:nvSpPr>
          <p:cNvPr id="69638" name="Text Box 6"/>
          <p:cNvSpPr txBox="1">
            <a:spLocks noChangeArrowheads="1"/>
          </p:cNvSpPr>
          <p:nvPr/>
        </p:nvSpPr>
        <p:spPr bwMode="auto">
          <a:xfrm>
            <a:off x="2959100" y="5867401"/>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Prokaryote</a:t>
            </a:r>
          </a:p>
        </p:txBody>
      </p:sp>
      <p:sp>
        <p:nvSpPr>
          <p:cNvPr id="69639" name="Text Box 7"/>
          <p:cNvSpPr txBox="1">
            <a:spLocks noChangeArrowheads="1"/>
          </p:cNvSpPr>
          <p:nvPr/>
        </p:nvSpPr>
        <p:spPr bwMode="auto">
          <a:xfrm>
            <a:off x="7669213" y="5867401"/>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Eukaryote</a:t>
            </a:r>
          </a:p>
        </p:txBody>
      </p:sp>
      <p:sp>
        <p:nvSpPr>
          <p:cNvPr id="69640" name="Line 8"/>
          <p:cNvSpPr>
            <a:spLocks noChangeShapeType="1"/>
          </p:cNvSpPr>
          <p:nvPr/>
        </p:nvSpPr>
        <p:spPr bwMode="auto">
          <a:xfrm>
            <a:off x="4953000" y="3276600"/>
            <a:ext cx="1219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descr="giardi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4114801"/>
            <a:ext cx="2987675" cy="2562225"/>
          </a:xfrm>
          <a:prstGeom prst="rect">
            <a:avLst/>
          </a:prstGeom>
          <a:noFill/>
          <a:ln w="28575">
            <a:solidFill>
              <a:srgbClr val="FF33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70659" name="Picture 3" descr="Giar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1"/>
            <a:ext cx="4695825" cy="4695825"/>
          </a:xfrm>
          <a:prstGeom prst="rect">
            <a:avLst/>
          </a:prstGeom>
          <a:noFill/>
          <a:ln w="28575">
            <a:solidFill>
              <a:srgbClr val="FF33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6858000" y="1371600"/>
            <a:ext cx="36258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latin typeface="Arial" charset="0"/>
              </a:rPr>
              <a:t>Primitive Eukaryote:</a:t>
            </a:r>
          </a:p>
          <a:p>
            <a:pPr algn="ctr" eaLnBrk="1" hangingPunct="1"/>
            <a:r>
              <a:rPr lang="en-US" altLang="en-US" sz="2800" b="1" i="1">
                <a:latin typeface="Arial" charset="0"/>
              </a:rPr>
              <a:t>Giardia lamblia</a:t>
            </a:r>
          </a:p>
        </p:txBody>
      </p:sp>
      <p:sp>
        <p:nvSpPr>
          <p:cNvPr id="70661" name="Text Box 5"/>
          <p:cNvSpPr txBox="1">
            <a:spLocks noChangeArrowheads="1"/>
          </p:cNvSpPr>
          <p:nvPr/>
        </p:nvSpPr>
        <p:spPr bwMode="auto">
          <a:xfrm>
            <a:off x="2133601" y="5257801"/>
            <a:ext cx="45272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3300"/>
              </a:buClr>
              <a:buFont typeface="Wingdings" pitchFamily="2" charset="2"/>
              <a:buChar char="§"/>
            </a:pPr>
            <a:r>
              <a:rPr lang="en-US" altLang="en-US" i="1">
                <a:latin typeface="Arial" charset="0"/>
              </a:rPr>
              <a:t>Giardia</a:t>
            </a:r>
            <a:r>
              <a:rPr lang="en-US" altLang="en-US">
                <a:latin typeface="Arial" charset="0"/>
              </a:rPr>
              <a:t> has two haploid nuclei</a:t>
            </a:r>
          </a:p>
          <a:p>
            <a:pPr eaLnBrk="1" hangingPunct="1">
              <a:buClr>
                <a:srgbClr val="FF3300"/>
              </a:buClr>
              <a:buFont typeface="Wingdings" pitchFamily="2" charset="2"/>
              <a:buChar char="§"/>
            </a:pPr>
            <a:r>
              <a:rPr lang="en-US" altLang="en-US">
                <a:latin typeface="Arial" charset="0"/>
              </a:rPr>
              <a:t>No mitochondria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C-values in bact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076" y="1708150"/>
            <a:ext cx="616426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3121026" y="304801"/>
            <a:ext cx="5948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GENOME SIZE IN PROKARYOTES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Human O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81000"/>
            <a:ext cx="2895600" cy="28956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4" descr="Human sper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33801"/>
            <a:ext cx="4114800" cy="24542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8196" name="Text Box 5"/>
          <p:cNvSpPr txBox="1">
            <a:spLocks noChangeArrowheads="1"/>
          </p:cNvSpPr>
          <p:nvPr/>
        </p:nvSpPr>
        <p:spPr bwMode="auto">
          <a:xfrm>
            <a:off x="3200400" y="303213"/>
            <a:ext cx="23764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ANISOGAMY</a:t>
            </a:r>
          </a:p>
        </p:txBody>
      </p:sp>
      <p:sp>
        <p:nvSpPr>
          <p:cNvPr id="8197" name="Text Box 6"/>
          <p:cNvSpPr txBox="1">
            <a:spLocks noChangeArrowheads="1"/>
          </p:cNvSpPr>
          <p:nvPr/>
        </p:nvSpPr>
        <p:spPr bwMode="auto">
          <a:xfrm>
            <a:off x="1905000" y="1371601"/>
            <a:ext cx="472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0000FF"/>
                </a:solidFill>
                <a:latin typeface="Arial" charset="0"/>
              </a:rPr>
              <a:t>FEMALES</a:t>
            </a:r>
            <a:r>
              <a:rPr lang="en-US" altLang="en-US" b="1">
                <a:latin typeface="Arial" charset="0"/>
              </a:rPr>
              <a:t>: Sex that produces few, well-provisioned gametes (eggs)</a:t>
            </a:r>
          </a:p>
        </p:txBody>
      </p:sp>
      <p:sp>
        <p:nvSpPr>
          <p:cNvPr id="8198" name="Text Box 7"/>
          <p:cNvSpPr txBox="1">
            <a:spLocks noChangeArrowheads="1"/>
          </p:cNvSpPr>
          <p:nvPr/>
        </p:nvSpPr>
        <p:spPr bwMode="auto">
          <a:xfrm>
            <a:off x="6248401" y="4419601"/>
            <a:ext cx="4206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0000FF"/>
                </a:solidFill>
                <a:latin typeface="Arial" charset="0"/>
              </a:rPr>
              <a:t>MALES</a:t>
            </a:r>
            <a:r>
              <a:rPr lang="en-US" altLang="en-US" b="1">
                <a:latin typeface="Arial" charset="0"/>
              </a:rPr>
              <a:t>: Sex that produces many, “cheap” gametes (sperm)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descr="C-values in eukaryo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81000"/>
            <a:ext cx="42227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72707" name="Text Box 3"/>
          <p:cNvSpPr txBox="1">
            <a:spLocks noChangeArrowheads="1"/>
          </p:cNvSpPr>
          <p:nvPr/>
        </p:nvSpPr>
        <p:spPr bwMode="auto">
          <a:xfrm>
            <a:off x="2057401" y="1447800"/>
            <a:ext cx="3444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a:solidFill>
                  <a:srgbClr val="FF0000"/>
                </a:solidFill>
                <a:latin typeface="Arial" charset="0"/>
              </a:rPr>
              <a:t>GENOME SIZE IN EUKARYOTES</a:t>
            </a:r>
          </a:p>
        </p:txBody>
      </p:sp>
      <p:sp>
        <p:nvSpPr>
          <p:cNvPr id="72708" name="Line 4"/>
          <p:cNvSpPr>
            <a:spLocks noChangeShapeType="1"/>
          </p:cNvSpPr>
          <p:nvPr/>
        </p:nvSpPr>
        <p:spPr bwMode="auto">
          <a:xfrm>
            <a:off x="5334000" y="36576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descr="Genome sizes C-val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315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3886201" y="304800"/>
            <a:ext cx="4348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rgbClr val="FF0000"/>
                </a:solidFill>
                <a:latin typeface="Arial" charset="0"/>
              </a:rPr>
              <a:t>INCREASE IN GENOME SIZE</a:t>
            </a:r>
          </a:p>
        </p:txBody>
      </p:sp>
      <p:sp>
        <p:nvSpPr>
          <p:cNvPr id="73732" name="Text Box 4"/>
          <p:cNvSpPr txBox="1">
            <a:spLocks noChangeArrowheads="1"/>
          </p:cNvSpPr>
          <p:nvPr/>
        </p:nvSpPr>
        <p:spPr bwMode="auto">
          <a:xfrm>
            <a:off x="5715001" y="6400800"/>
            <a:ext cx="4733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a:latin typeface="Arial" charset="0"/>
              </a:rPr>
              <a:t>From: Gregory (2005) </a:t>
            </a:r>
            <a:r>
              <a:rPr lang="en-US" altLang="en-US" sz="1200" i="1">
                <a:latin typeface="Arial" charset="0"/>
              </a:rPr>
              <a:t>The Evolution of the Genome</a:t>
            </a:r>
            <a:r>
              <a:rPr lang="en-US" altLang="en-US" sz="1200">
                <a:latin typeface="Arial" charset="0"/>
              </a:rPr>
              <a:t>, Elsevier Press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descr="c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066801"/>
            <a:ext cx="44751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2971801" y="304800"/>
            <a:ext cx="6208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COMPOSITION OF THE HUMAN GENOME</a:t>
            </a:r>
          </a:p>
        </p:txBody>
      </p:sp>
      <p:sp>
        <p:nvSpPr>
          <p:cNvPr id="74756" name="Text Box 4"/>
          <p:cNvSpPr txBox="1">
            <a:spLocks noChangeArrowheads="1"/>
          </p:cNvSpPr>
          <p:nvPr/>
        </p:nvSpPr>
        <p:spPr bwMode="auto">
          <a:xfrm>
            <a:off x="2362200" y="6553200"/>
            <a:ext cx="737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a:latin typeface="Arial" charset="0"/>
              </a:rPr>
              <a:t>Data from the International Human Genome Sequencing consortium </a:t>
            </a:r>
            <a:r>
              <a:rPr lang="en-US" altLang="en-US" sz="1400" i="1">
                <a:latin typeface="Arial" charset="0"/>
              </a:rPr>
              <a:t>Nature</a:t>
            </a:r>
            <a:r>
              <a:rPr lang="en-US" altLang="en-US" sz="1400">
                <a:latin typeface="Arial" charset="0"/>
              </a:rPr>
              <a:t> (2001) 860-921</a:t>
            </a:r>
          </a:p>
        </p:txBody>
      </p:sp>
      <p:sp>
        <p:nvSpPr>
          <p:cNvPr id="74757" name="Text Box 5"/>
          <p:cNvSpPr txBox="1">
            <a:spLocks noChangeArrowheads="1"/>
          </p:cNvSpPr>
          <p:nvPr/>
        </p:nvSpPr>
        <p:spPr bwMode="auto">
          <a:xfrm>
            <a:off x="6781800" y="2057400"/>
            <a:ext cx="3505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1800">
                <a:latin typeface="Arial" charset="0"/>
              </a:rPr>
              <a:t>~1.5% of the genome consists of protein-coding sequences</a:t>
            </a:r>
          </a:p>
          <a:p>
            <a:pPr eaLnBrk="1" hangingPunct="1">
              <a:buClr>
                <a:srgbClr val="FF0000"/>
              </a:buClr>
              <a:buFont typeface="Wingdings" pitchFamily="2" charset="2"/>
              <a:buNone/>
            </a:pPr>
            <a:endParaRPr lang="en-US" altLang="en-US" sz="1800">
              <a:latin typeface="Arial" charset="0"/>
            </a:endParaRPr>
          </a:p>
          <a:p>
            <a:pPr eaLnBrk="1" hangingPunct="1">
              <a:buClr>
                <a:srgbClr val="FF0000"/>
              </a:buClr>
              <a:buFont typeface="Wingdings" pitchFamily="2" charset="2"/>
              <a:buChar char="§"/>
            </a:pPr>
            <a:r>
              <a:rPr lang="en-US" altLang="en-US" sz="1800">
                <a:latin typeface="Arial" charset="0"/>
              </a:rPr>
              <a:t>~45% is composed of transposable elements </a:t>
            </a:r>
          </a:p>
          <a:p>
            <a:pPr eaLnBrk="1" hangingPunct="1">
              <a:buClr>
                <a:srgbClr val="FF0000"/>
              </a:buClr>
              <a:buFont typeface="Wingdings" pitchFamily="2" charset="2"/>
              <a:buChar char="§"/>
            </a:pPr>
            <a:endParaRPr lang="en-US" altLang="en-US" sz="1800">
              <a:latin typeface="Arial" charset="0"/>
            </a:endParaRPr>
          </a:p>
          <a:p>
            <a:pPr eaLnBrk="1" hangingPunct="1">
              <a:buClr>
                <a:srgbClr val="FF0000"/>
              </a:buClr>
              <a:buFont typeface="Wingdings" pitchFamily="2" charset="2"/>
              <a:buChar char="§"/>
            </a:pPr>
            <a:r>
              <a:rPr lang="en-US" altLang="en-US" sz="1800">
                <a:latin typeface="Arial" charset="0"/>
              </a:rPr>
              <a:t>~15% is composed of repetitive elements </a:t>
            </a:r>
          </a:p>
          <a:p>
            <a:pPr eaLnBrk="1" hangingPunct="1">
              <a:buClr>
                <a:srgbClr val="FF0000"/>
              </a:buClr>
              <a:buFont typeface="Wingdings" pitchFamily="2" charset="2"/>
              <a:buChar char="§"/>
            </a:pPr>
            <a:endParaRPr lang="en-US" altLang="en-US" sz="1800">
              <a:latin typeface="Arial" charset="0"/>
            </a:endParaRPr>
          </a:p>
          <a:p>
            <a:pPr eaLnBrk="1" hangingPunct="1">
              <a:buClr>
                <a:srgbClr val="FF0000"/>
              </a:buClr>
              <a:buFont typeface="Wingdings" pitchFamily="2" charset="2"/>
              <a:buChar char="§"/>
            </a:pPr>
            <a:r>
              <a:rPr lang="en-US" altLang="en-US" sz="1800">
                <a:latin typeface="Arial" charset="0"/>
              </a:rPr>
              <a:t>~24% is composed of introns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012396" y="76201"/>
            <a:ext cx="41410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4800" b="1" dirty="0">
                <a:solidFill>
                  <a:srgbClr val="FF0000"/>
                </a:solidFill>
                <a:latin typeface="Arial" charset="0"/>
              </a:rPr>
              <a:t>WHY SEX???</a:t>
            </a:r>
          </a:p>
        </p:txBody>
      </p:sp>
      <p:sp>
        <p:nvSpPr>
          <p:cNvPr id="75779" name="Text Box 3"/>
          <p:cNvSpPr txBox="1">
            <a:spLocks noChangeArrowheads="1"/>
          </p:cNvSpPr>
          <p:nvPr/>
        </p:nvSpPr>
        <p:spPr bwMode="auto">
          <a:xfrm>
            <a:off x="1752600" y="4876800"/>
            <a:ext cx="8534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dirty="0">
                <a:latin typeface="Arial" charset="0"/>
              </a:rPr>
              <a:t>What factors favor the evolution and maintenance of sexual reproduction?</a:t>
            </a:r>
          </a:p>
          <a:p>
            <a:pPr eaLnBrk="1" hangingPunct="1">
              <a:buClr>
                <a:srgbClr val="0000FF"/>
              </a:buClr>
              <a:buFont typeface="Wingdings" pitchFamily="2" charset="2"/>
              <a:buChar char="§"/>
            </a:pPr>
            <a:endParaRPr lang="en-US" altLang="en-US" dirty="0">
              <a:latin typeface="Arial" charset="0"/>
            </a:endParaRPr>
          </a:p>
          <a:p>
            <a:pPr eaLnBrk="1" hangingPunct="1">
              <a:buClr>
                <a:srgbClr val="0000FF"/>
              </a:buClr>
              <a:buFont typeface="Wingdings" pitchFamily="2" charset="2"/>
              <a:buChar char="§"/>
            </a:pPr>
            <a:r>
              <a:rPr lang="en-US" altLang="en-US" dirty="0">
                <a:latin typeface="Arial" charset="0"/>
              </a:rPr>
              <a:t>Is there an advantage </a:t>
            </a:r>
            <a:r>
              <a:rPr lang="en-US" altLang="en-US" i="1" dirty="0">
                <a:latin typeface="Arial" charset="0"/>
              </a:rPr>
              <a:t>or</a:t>
            </a:r>
            <a:r>
              <a:rPr lang="en-US" altLang="en-US" dirty="0">
                <a:latin typeface="Arial" charset="0"/>
              </a:rPr>
              <a:t> cost to asexual reproduction?</a:t>
            </a:r>
          </a:p>
        </p:txBody>
      </p:sp>
      <p:pic>
        <p:nvPicPr>
          <p:cNvPr id="75781" name="Picture 5" descr="http://www.openthemagazine.com/sites/default/files/imagecache/435by290/article_images/khajura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990600"/>
            <a:ext cx="5600698"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1905000" y="1752600"/>
            <a:ext cx="2971800" cy="3886200"/>
            <a:chOff x="240" y="1104"/>
            <a:chExt cx="1872" cy="2448"/>
          </a:xfrm>
        </p:grpSpPr>
        <p:sp>
          <p:nvSpPr>
            <p:cNvPr id="76848" name="Oval 3"/>
            <p:cNvSpPr>
              <a:spLocks noChangeArrowheads="1"/>
            </p:cNvSpPr>
            <p:nvPr/>
          </p:nvSpPr>
          <p:spPr bwMode="auto">
            <a:xfrm>
              <a:off x="792" y="110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9" name="Oval 4"/>
            <p:cNvSpPr>
              <a:spLocks noChangeArrowheads="1"/>
            </p:cNvSpPr>
            <p:nvPr/>
          </p:nvSpPr>
          <p:spPr bwMode="auto">
            <a:xfrm>
              <a:off x="1344" y="278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50" name="Oval 5"/>
            <p:cNvSpPr>
              <a:spLocks noChangeArrowheads="1"/>
            </p:cNvSpPr>
            <p:nvPr/>
          </p:nvSpPr>
          <p:spPr bwMode="auto">
            <a:xfrm>
              <a:off x="240" y="278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grpSp>
        <p:nvGrpSpPr>
          <p:cNvPr id="76803" name="Group 6"/>
          <p:cNvGrpSpPr>
            <a:grpSpLocks/>
          </p:cNvGrpSpPr>
          <p:nvPr/>
        </p:nvGrpSpPr>
        <p:grpSpPr bwMode="auto">
          <a:xfrm>
            <a:off x="6096000" y="1752600"/>
            <a:ext cx="4191000" cy="3886200"/>
            <a:chOff x="2880" y="1104"/>
            <a:chExt cx="2640" cy="2448"/>
          </a:xfrm>
        </p:grpSpPr>
        <p:sp>
          <p:nvSpPr>
            <p:cNvPr id="76844" name="Oval 7"/>
            <p:cNvSpPr>
              <a:spLocks noChangeArrowheads="1"/>
            </p:cNvSpPr>
            <p:nvPr/>
          </p:nvSpPr>
          <p:spPr bwMode="auto">
            <a:xfrm>
              <a:off x="3432" y="110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5" name="Oval 8"/>
            <p:cNvSpPr>
              <a:spLocks noChangeArrowheads="1"/>
            </p:cNvSpPr>
            <p:nvPr/>
          </p:nvSpPr>
          <p:spPr bwMode="auto">
            <a:xfrm>
              <a:off x="3984" y="278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6" name="Oval 9"/>
            <p:cNvSpPr>
              <a:spLocks noChangeArrowheads="1"/>
            </p:cNvSpPr>
            <p:nvPr/>
          </p:nvSpPr>
          <p:spPr bwMode="auto">
            <a:xfrm>
              <a:off x="2880" y="278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7" name="Oval 10"/>
            <p:cNvSpPr>
              <a:spLocks noChangeArrowheads="1"/>
            </p:cNvSpPr>
            <p:nvPr/>
          </p:nvSpPr>
          <p:spPr bwMode="auto">
            <a:xfrm>
              <a:off x="4752" y="110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sp>
        <p:nvSpPr>
          <p:cNvPr id="76804" name="Line 11"/>
          <p:cNvSpPr>
            <a:spLocks noChangeShapeType="1"/>
          </p:cNvSpPr>
          <p:nvPr/>
        </p:nvSpPr>
        <p:spPr bwMode="auto">
          <a:xfrm flipH="1">
            <a:off x="2735264" y="2971800"/>
            <a:ext cx="388937"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Line 12"/>
          <p:cNvSpPr>
            <a:spLocks noChangeShapeType="1"/>
          </p:cNvSpPr>
          <p:nvPr/>
        </p:nvSpPr>
        <p:spPr bwMode="auto">
          <a:xfrm>
            <a:off x="3733800" y="2971800"/>
            <a:ext cx="388938"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6" name="Line 13"/>
          <p:cNvSpPr>
            <a:spLocks noChangeShapeType="1"/>
          </p:cNvSpPr>
          <p:nvPr/>
        </p:nvSpPr>
        <p:spPr bwMode="auto">
          <a:xfrm flipH="1">
            <a:off x="6850064" y="2971800"/>
            <a:ext cx="388937"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7" name="Line 14"/>
          <p:cNvSpPr>
            <a:spLocks noChangeShapeType="1"/>
          </p:cNvSpPr>
          <p:nvPr/>
        </p:nvSpPr>
        <p:spPr bwMode="auto">
          <a:xfrm>
            <a:off x="7848600" y="2971800"/>
            <a:ext cx="388938"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8" name="Line 15"/>
          <p:cNvSpPr>
            <a:spLocks noChangeShapeType="1"/>
          </p:cNvSpPr>
          <p:nvPr/>
        </p:nvSpPr>
        <p:spPr bwMode="auto">
          <a:xfrm flipH="1">
            <a:off x="7239000" y="2895600"/>
            <a:ext cx="20574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9" name="Line 16"/>
          <p:cNvSpPr>
            <a:spLocks noChangeShapeType="1"/>
          </p:cNvSpPr>
          <p:nvPr/>
        </p:nvSpPr>
        <p:spPr bwMode="auto">
          <a:xfrm flipH="1">
            <a:off x="8686800" y="2971800"/>
            <a:ext cx="838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0" name="Rectangle 17"/>
          <p:cNvSpPr>
            <a:spLocks noChangeArrowheads="1"/>
          </p:cNvSpPr>
          <p:nvPr/>
        </p:nvSpPr>
        <p:spPr bwMode="auto">
          <a:xfrm>
            <a:off x="3124200" y="2057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1" name="Rectangle 18"/>
          <p:cNvSpPr>
            <a:spLocks noChangeArrowheads="1"/>
          </p:cNvSpPr>
          <p:nvPr/>
        </p:nvSpPr>
        <p:spPr bwMode="auto">
          <a:xfrm>
            <a:off x="3505200" y="2057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2" name="Rectangle 19"/>
          <p:cNvSpPr>
            <a:spLocks noChangeArrowheads="1"/>
          </p:cNvSpPr>
          <p:nvPr/>
        </p:nvSpPr>
        <p:spPr bwMode="auto">
          <a:xfrm>
            <a:off x="40386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3" name="Rectangle 20"/>
          <p:cNvSpPr>
            <a:spLocks noChangeArrowheads="1"/>
          </p:cNvSpPr>
          <p:nvPr/>
        </p:nvSpPr>
        <p:spPr bwMode="auto">
          <a:xfrm>
            <a:off x="44196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4" name="Rectangle 21"/>
          <p:cNvSpPr>
            <a:spLocks noChangeArrowheads="1"/>
          </p:cNvSpPr>
          <p:nvPr/>
        </p:nvSpPr>
        <p:spPr bwMode="auto">
          <a:xfrm>
            <a:off x="22098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5" name="Rectangle 22"/>
          <p:cNvSpPr>
            <a:spLocks noChangeArrowheads="1"/>
          </p:cNvSpPr>
          <p:nvPr/>
        </p:nvSpPr>
        <p:spPr bwMode="auto">
          <a:xfrm>
            <a:off x="25908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6" name="Rectangle 23"/>
          <p:cNvSpPr>
            <a:spLocks noChangeArrowheads="1"/>
          </p:cNvSpPr>
          <p:nvPr/>
        </p:nvSpPr>
        <p:spPr bwMode="auto">
          <a:xfrm>
            <a:off x="7315200" y="2057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7" name="Rectangle 24"/>
          <p:cNvSpPr>
            <a:spLocks noChangeArrowheads="1"/>
          </p:cNvSpPr>
          <p:nvPr/>
        </p:nvSpPr>
        <p:spPr bwMode="auto">
          <a:xfrm>
            <a:off x="7696200" y="2057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8" name="Rectangle 25"/>
          <p:cNvSpPr>
            <a:spLocks noChangeArrowheads="1"/>
          </p:cNvSpPr>
          <p:nvPr/>
        </p:nvSpPr>
        <p:spPr bwMode="auto">
          <a:xfrm>
            <a:off x="9448800" y="2057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9" name="Rectangle 26"/>
          <p:cNvSpPr>
            <a:spLocks noChangeArrowheads="1"/>
          </p:cNvSpPr>
          <p:nvPr/>
        </p:nvSpPr>
        <p:spPr bwMode="auto">
          <a:xfrm>
            <a:off x="9829800" y="2057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0" name="Rectangle 27"/>
          <p:cNvSpPr>
            <a:spLocks noChangeArrowheads="1"/>
          </p:cNvSpPr>
          <p:nvPr/>
        </p:nvSpPr>
        <p:spPr bwMode="auto">
          <a:xfrm>
            <a:off x="64008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1" name="Rectangle 28"/>
          <p:cNvSpPr>
            <a:spLocks noChangeArrowheads="1"/>
          </p:cNvSpPr>
          <p:nvPr/>
        </p:nvSpPr>
        <p:spPr bwMode="auto">
          <a:xfrm>
            <a:off x="6781800" y="4724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2" name="Rectangle 29"/>
          <p:cNvSpPr>
            <a:spLocks noChangeArrowheads="1"/>
          </p:cNvSpPr>
          <p:nvPr/>
        </p:nvSpPr>
        <p:spPr bwMode="auto">
          <a:xfrm>
            <a:off x="8153400" y="4724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3" name="Rectangle 30"/>
          <p:cNvSpPr>
            <a:spLocks noChangeArrowheads="1"/>
          </p:cNvSpPr>
          <p:nvPr/>
        </p:nvSpPr>
        <p:spPr bwMode="auto">
          <a:xfrm>
            <a:off x="85344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nvGrpSpPr>
          <p:cNvPr id="76824" name="Group 31"/>
          <p:cNvGrpSpPr>
            <a:grpSpLocks/>
          </p:cNvGrpSpPr>
          <p:nvPr/>
        </p:nvGrpSpPr>
        <p:grpSpPr bwMode="auto">
          <a:xfrm>
            <a:off x="3276600" y="2971800"/>
            <a:ext cx="228600" cy="228600"/>
            <a:chOff x="1104" y="1872"/>
            <a:chExt cx="144" cy="144"/>
          </a:xfrm>
        </p:grpSpPr>
        <p:sp>
          <p:nvSpPr>
            <p:cNvPr id="76842" name="Line 32"/>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43" name="Line 33"/>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5" name="Group 34"/>
          <p:cNvGrpSpPr>
            <a:grpSpLocks/>
          </p:cNvGrpSpPr>
          <p:nvPr/>
        </p:nvGrpSpPr>
        <p:grpSpPr bwMode="auto">
          <a:xfrm>
            <a:off x="4191000" y="5638800"/>
            <a:ext cx="228600" cy="228600"/>
            <a:chOff x="1104" y="1872"/>
            <a:chExt cx="144" cy="144"/>
          </a:xfrm>
        </p:grpSpPr>
        <p:sp>
          <p:nvSpPr>
            <p:cNvPr id="76840" name="Line 35"/>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41" name="Line 36"/>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6" name="Group 37"/>
          <p:cNvGrpSpPr>
            <a:grpSpLocks/>
          </p:cNvGrpSpPr>
          <p:nvPr/>
        </p:nvGrpSpPr>
        <p:grpSpPr bwMode="auto">
          <a:xfrm>
            <a:off x="2438400" y="5638800"/>
            <a:ext cx="228600" cy="228600"/>
            <a:chOff x="1104" y="1872"/>
            <a:chExt cx="144" cy="144"/>
          </a:xfrm>
        </p:grpSpPr>
        <p:sp>
          <p:nvSpPr>
            <p:cNvPr id="76838" name="Line 38"/>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9" name="Line 39"/>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7" name="Group 40"/>
          <p:cNvGrpSpPr>
            <a:grpSpLocks/>
          </p:cNvGrpSpPr>
          <p:nvPr/>
        </p:nvGrpSpPr>
        <p:grpSpPr bwMode="auto">
          <a:xfrm>
            <a:off x="7467600" y="2971800"/>
            <a:ext cx="228600" cy="228600"/>
            <a:chOff x="1104" y="1872"/>
            <a:chExt cx="144" cy="144"/>
          </a:xfrm>
        </p:grpSpPr>
        <p:sp>
          <p:nvSpPr>
            <p:cNvPr id="76836" name="Line 41"/>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7" name="Line 42"/>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8" name="Group 43"/>
          <p:cNvGrpSpPr>
            <a:grpSpLocks/>
          </p:cNvGrpSpPr>
          <p:nvPr/>
        </p:nvGrpSpPr>
        <p:grpSpPr bwMode="auto">
          <a:xfrm>
            <a:off x="6553200" y="5638800"/>
            <a:ext cx="228600" cy="228600"/>
            <a:chOff x="1104" y="1872"/>
            <a:chExt cx="144" cy="144"/>
          </a:xfrm>
        </p:grpSpPr>
        <p:sp>
          <p:nvSpPr>
            <p:cNvPr id="76834" name="Line 44"/>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5" name="Line 45"/>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6829" name="Line 46"/>
          <p:cNvSpPr>
            <a:spLocks noChangeShapeType="1"/>
          </p:cNvSpPr>
          <p:nvPr/>
        </p:nvSpPr>
        <p:spPr bwMode="auto">
          <a:xfrm flipV="1">
            <a:off x="8915400" y="4419600"/>
            <a:ext cx="2286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0" name="Line 47"/>
          <p:cNvSpPr>
            <a:spLocks noChangeShapeType="1"/>
          </p:cNvSpPr>
          <p:nvPr/>
        </p:nvSpPr>
        <p:spPr bwMode="auto">
          <a:xfrm flipV="1">
            <a:off x="10134600" y="1752600"/>
            <a:ext cx="2286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1" name="Text Box 48"/>
          <p:cNvSpPr txBox="1">
            <a:spLocks noChangeArrowheads="1"/>
          </p:cNvSpPr>
          <p:nvPr/>
        </p:nvSpPr>
        <p:spPr bwMode="auto">
          <a:xfrm>
            <a:off x="3044531" y="317212"/>
            <a:ext cx="61029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3200" b="1" dirty="0">
                <a:solidFill>
                  <a:srgbClr val="FF6600"/>
                </a:solidFill>
                <a:latin typeface="Arial" charset="0"/>
              </a:rPr>
              <a:t>What is Sexual Reproduction?</a:t>
            </a:r>
          </a:p>
        </p:txBody>
      </p:sp>
      <p:sp>
        <p:nvSpPr>
          <p:cNvPr id="76832" name="Text Box 49"/>
          <p:cNvSpPr txBox="1">
            <a:spLocks noChangeArrowheads="1"/>
          </p:cNvSpPr>
          <p:nvPr/>
        </p:nvSpPr>
        <p:spPr bwMode="auto">
          <a:xfrm>
            <a:off x="2165917" y="6096329"/>
            <a:ext cx="2464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dirty="0">
                <a:latin typeface="Arial" charset="0"/>
              </a:rPr>
              <a:t>Asexual Lineage</a:t>
            </a:r>
          </a:p>
        </p:txBody>
      </p:sp>
      <p:sp>
        <p:nvSpPr>
          <p:cNvPr id="76833" name="Text Box 50"/>
          <p:cNvSpPr txBox="1">
            <a:spLocks noChangeArrowheads="1"/>
          </p:cNvSpPr>
          <p:nvPr/>
        </p:nvSpPr>
        <p:spPr bwMode="auto">
          <a:xfrm>
            <a:off x="6553200" y="6091535"/>
            <a:ext cx="2310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dirty="0">
                <a:latin typeface="Arial" charset="0"/>
              </a:rPr>
              <a:t>Sexual Lineage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fade">
                                      <p:cBhvr>
                                        <p:cTn id="7" dur="500"/>
                                        <p:tgtEl>
                                          <p:spTgt spid="768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804"/>
                                        </p:tgtEl>
                                        <p:attrNameLst>
                                          <p:attrName>style.visibility</p:attrName>
                                        </p:attrNameLst>
                                      </p:cBhvr>
                                      <p:to>
                                        <p:strVal val="visible"/>
                                      </p:to>
                                    </p:set>
                                    <p:animEffect transition="in" filter="fade">
                                      <p:cBhvr>
                                        <p:cTn id="10" dur="500"/>
                                        <p:tgtEl>
                                          <p:spTgt spid="768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805"/>
                                        </p:tgtEl>
                                        <p:attrNameLst>
                                          <p:attrName>style.visibility</p:attrName>
                                        </p:attrNameLst>
                                      </p:cBhvr>
                                      <p:to>
                                        <p:strVal val="visible"/>
                                      </p:to>
                                    </p:set>
                                    <p:animEffect transition="in" filter="fade">
                                      <p:cBhvr>
                                        <p:cTn id="13" dur="500"/>
                                        <p:tgtEl>
                                          <p:spTgt spid="7680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810"/>
                                        </p:tgtEl>
                                        <p:attrNameLst>
                                          <p:attrName>style.visibility</p:attrName>
                                        </p:attrNameLst>
                                      </p:cBhvr>
                                      <p:to>
                                        <p:strVal val="visible"/>
                                      </p:to>
                                    </p:set>
                                    <p:animEffect transition="in" filter="fade">
                                      <p:cBhvr>
                                        <p:cTn id="16" dur="500"/>
                                        <p:tgtEl>
                                          <p:spTgt spid="768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811"/>
                                        </p:tgtEl>
                                        <p:attrNameLst>
                                          <p:attrName>style.visibility</p:attrName>
                                        </p:attrNameLst>
                                      </p:cBhvr>
                                      <p:to>
                                        <p:strVal val="visible"/>
                                      </p:to>
                                    </p:set>
                                    <p:animEffect transition="in" filter="fade">
                                      <p:cBhvr>
                                        <p:cTn id="19" dur="500"/>
                                        <p:tgtEl>
                                          <p:spTgt spid="768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fade">
                                      <p:cBhvr>
                                        <p:cTn id="22" dur="500"/>
                                        <p:tgtEl>
                                          <p:spTgt spid="768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6813"/>
                                        </p:tgtEl>
                                        <p:attrNameLst>
                                          <p:attrName>style.visibility</p:attrName>
                                        </p:attrNameLst>
                                      </p:cBhvr>
                                      <p:to>
                                        <p:strVal val="visible"/>
                                      </p:to>
                                    </p:set>
                                    <p:animEffect transition="in" filter="fade">
                                      <p:cBhvr>
                                        <p:cTn id="25" dur="500"/>
                                        <p:tgtEl>
                                          <p:spTgt spid="768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6814"/>
                                        </p:tgtEl>
                                        <p:attrNameLst>
                                          <p:attrName>style.visibility</p:attrName>
                                        </p:attrNameLst>
                                      </p:cBhvr>
                                      <p:to>
                                        <p:strVal val="visible"/>
                                      </p:to>
                                    </p:set>
                                    <p:animEffect transition="in" filter="fade">
                                      <p:cBhvr>
                                        <p:cTn id="28" dur="500"/>
                                        <p:tgtEl>
                                          <p:spTgt spid="768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815"/>
                                        </p:tgtEl>
                                        <p:attrNameLst>
                                          <p:attrName>style.visibility</p:attrName>
                                        </p:attrNameLst>
                                      </p:cBhvr>
                                      <p:to>
                                        <p:strVal val="visible"/>
                                      </p:to>
                                    </p:set>
                                    <p:animEffect transition="in" filter="fade">
                                      <p:cBhvr>
                                        <p:cTn id="31" dur="500"/>
                                        <p:tgtEl>
                                          <p:spTgt spid="76815"/>
                                        </p:tgtEl>
                                      </p:cBhvr>
                                    </p:animEffect>
                                  </p:childTnLst>
                                </p:cTn>
                              </p:par>
                              <p:par>
                                <p:cTn id="32" presetID="10" presetClass="entr" presetSubtype="0" fill="hold" nodeType="withEffect">
                                  <p:stCondLst>
                                    <p:cond delay="0"/>
                                  </p:stCondLst>
                                  <p:childTnLst>
                                    <p:set>
                                      <p:cBhvr>
                                        <p:cTn id="33" dur="1" fill="hold">
                                          <p:stCondLst>
                                            <p:cond delay="0"/>
                                          </p:stCondLst>
                                        </p:cTn>
                                        <p:tgtEl>
                                          <p:spTgt spid="76824"/>
                                        </p:tgtEl>
                                        <p:attrNameLst>
                                          <p:attrName>style.visibility</p:attrName>
                                        </p:attrNameLst>
                                      </p:cBhvr>
                                      <p:to>
                                        <p:strVal val="visible"/>
                                      </p:to>
                                    </p:set>
                                    <p:animEffect transition="in" filter="fade">
                                      <p:cBhvr>
                                        <p:cTn id="34" dur="500"/>
                                        <p:tgtEl>
                                          <p:spTgt spid="76824"/>
                                        </p:tgtEl>
                                      </p:cBhvr>
                                    </p:animEffect>
                                  </p:childTnLst>
                                </p:cTn>
                              </p:par>
                              <p:par>
                                <p:cTn id="35" presetID="10" presetClass="entr" presetSubtype="0" fill="hold" nodeType="withEffect">
                                  <p:stCondLst>
                                    <p:cond delay="0"/>
                                  </p:stCondLst>
                                  <p:childTnLst>
                                    <p:set>
                                      <p:cBhvr>
                                        <p:cTn id="36" dur="1" fill="hold">
                                          <p:stCondLst>
                                            <p:cond delay="0"/>
                                          </p:stCondLst>
                                        </p:cTn>
                                        <p:tgtEl>
                                          <p:spTgt spid="76825"/>
                                        </p:tgtEl>
                                        <p:attrNameLst>
                                          <p:attrName>style.visibility</p:attrName>
                                        </p:attrNameLst>
                                      </p:cBhvr>
                                      <p:to>
                                        <p:strVal val="visible"/>
                                      </p:to>
                                    </p:set>
                                    <p:animEffect transition="in" filter="fade">
                                      <p:cBhvr>
                                        <p:cTn id="37" dur="500"/>
                                        <p:tgtEl>
                                          <p:spTgt spid="76825"/>
                                        </p:tgtEl>
                                      </p:cBhvr>
                                    </p:animEffect>
                                  </p:childTnLst>
                                </p:cTn>
                              </p:par>
                              <p:par>
                                <p:cTn id="38" presetID="10" presetClass="entr" presetSubtype="0" fill="hold" nodeType="withEffect">
                                  <p:stCondLst>
                                    <p:cond delay="0"/>
                                  </p:stCondLst>
                                  <p:childTnLst>
                                    <p:set>
                                      <p:cBhvr>
                                        <p:cTn id="39" dur="1" fill="hold">
                                          <p:stCondLst>
                                            <p:cond delay="0"/>
                                          </p:stCondLst>
                                        </p:cTn>
                                        <p:tgtEl>
                                          <p:spTgt spid="76826"/>
                                        </p:tgtEl>
                                        <p:attrNameLst>
                                          <p:attrName>style.visibility</p:attrName>
                                        </p:attrNameLst>
                                      </p:cBhvr>
                                      <p:to>
                                        <p:strVal val="visible"/>
                                      </p:to>
                                    </p:set>
                                    <p:animEffect transition="in" filter="fade">
                                      <p:cBhvr>
                                        <p:cTn id="40" dur="500"/>
                                        <p:tgtEl>
                                          <p:spTgt spid="768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6832"/>
                                        </p:tgtEl>
                                        <p:attrNameLst>
                                          <p:attrName>style.visibility</p:attrName>
                                        </p:attrNameLst>
                                      </p:cBhvr>
                                      <p:to>
                                        <p:strVal val="visible"/>
                                      </p:to>
                                    </p:set>
                                    <p:animEffect transition="in" filter="fade">
                                      <p:cBhvr>
                                        <p:cTn id="43" dur="500"/>
                                        <p:tgtEl>
                                          <p:spTgt spid="768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6803"/>
                                        </p:tgtEl>
                                        <p:attrNameLst>
                                          <p:attrName>style.visibility</p:attrName>
                                        </p:attrNameLst>
                                      </p:cBhvr>
                                      <p:to>
                                        <p:strVal val="visible"/>
                                      </p:to>
                                    </p:set>
                                    <p:animEffect transition="in" filter="fade">
                                      <p:cBhvr>
                                        <p:cTn id="48" dur="500"/>
                                        <p:tgtEl>
                                          <p:spTgt spid="7680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6806"/>
                                        </p:tgtEl>
                                        <p:attrNameLst>
                                          <p:attrName>style.visibility</p:attrName>
                                        </p:attrNameLst>
                                      </p:cBhvr>
                                      <p:to>
                                        <p:strVal val="visible"/>
                                      </p:to>
                                    </p:set>
                                    <p:animEffect transition="in" filter="fade">
                                      <p:cBhvr>
                                        <p:cTn id="51" dur="500"/>
                                        <p:tgtEl>
                                          <p:spTgt spid="7680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6807"/>
                                        </p:tgtEl>
                                        <p:attrNameLst>
                                          <p:attrName>style.visibility</p:attrName>
                                        </p:attrNameLst>
                                      </p:cBhvr>
                                      <p:to>
                                        <p:strVal val="visible"/>
                                      </p:to>
                                    </p:set>
                                    <p:animEffect transition="in" filter="fade">
                                      <p:cBhvr>
                                        <p:cTn id="54" dur="500"/>
                                        <p:tgtEl>
                                          <p:spTgt spid="7680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6808"/>
                                        </p:tgtEl>
                                        <p:attrNameLst>
                                          <p:attrName>style.visibility</p:attrName>
                                        </p:attrNameLst>
                                      </p:cBhvr>
                                      <p:to>
                                        <p:strVal val="visible"/>
                                      </p:to>
                                    </p:set>
                                    <p:animEffect transition="in" filter="fade">
                                      <p:cBhvr>
                                        <p:cTn id="57" dur="500"/>
                                        <p:tgtEl>
                                          <p:spTgt spid="7680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6809"/>
                                        </p:tgtEl>
                                        <p:attrNameLst>
                                          <p:attrName>style.visibility</p:attrName>
                                        </p:attrNameLst>
                                      </p:cBhvr>
                                      <p:to>
                                        <p:strVal val="visible"/>
                                      </p:to>
                                    </p:set>
                                    <p:animEffect transition="in" filter="fade">
                                      <p:cBhvr>
                                        <p:cTn id="60" dur="500"/>
                                        <p:tgtEl>
                                          <p:spTgt spid="7680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6816"/>
                                        </p:tgtEl>
                                        <p:attrNameLst>
                                          <p:attrName>style.visibility</p:attrName>
                                        </p:attrNameLst>
                                      </p:cBhvr>
                                      <p:to>
                                        <p:strVal val="visible"/>
                                      </p:to>
                                    </p:set>
                                    <p:animEffect transition="in" filter="fade">
                                      <p:cBhvr>
                                        <p:cTn id="63" dur="500"/>
                                        <p:tgtEl>
                                          <p:spTgt spid="768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6817"/>
                                        </p:tgtEl>
                                        <p:attrNameLst>
                                          <p:attrName>style.visibility</p:attrName>
                                        </p:attrNameLst>
                                      </p:cBhvr>
                                      <p:to>
                                        <p:strVal val="visible"/>
                                      </p:to>
                                    </p:set>
                                    <p:animEffect transition="in" filter="fade">
                                      <p:cBhvr>
                                        <p:cTn id="66" dur="500"/>
                                        <p:tgtEl>
                                          <p:spTgt spid="768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6818"/>
                                        </p:tgtEl>
                                        <p:attrNameLst>
                                          <p:attrName>style.visibility</p:attrName>
                                        </p:attrNameLst>
                                      </p:cBhvr>
                                      <p:to>
                                        <p:strVal val="visible"/>
                                      </p:to>
                                    </p:set>
                                    <p:animEffect transition="in" filter="fade">
                                      <p:cBhvr>
                                        <p:cTn id="69" dur="500"/>
                                        <p:tgtEl>
                                          <p:spTgt spid="7681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6819"/>
                                        </p:tgtEl>
                                        <p:attrNameLst>
                                          <p:attrName>style.visibility</p:attrName>
                                        </p:attrNameLst>
                                      </p:cBhvr>
                                      <p:to>
                                        <p:strVal val="visible"/>
                                      </p:to>
                                    </p:set>
                                    <p:animEffect transition="in" filter="fade">
                                      <p:cBhvr>
                                        <p:cTn id="72" dur="500"/>
                                        <p:tgtEl>
                                          <p:spTgt spid="7681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6820"/>
                                        </p:tgtEl>
                                        <p:attrNameLst>
                                          <p:attrName>style.visibility</p:attrName>
                                        </p:attrNameLst>
                                      </p:cBhvr>
                                      <p:to>
                                        <p:strVal val="visible"/>
                                      </p:to>
                                    </p:set>
                                    <p:animEffect transition="in" filter="fade">
                                      <p:cBhvr>
                                        <p:cTn id="75" dur="500"/>
                                        <p:tgtEl>
                                          <p:spTgt spid="768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821"/>
                                        </p:tgtEl>
                                        <p:attrNameLst>
                                          <p:attrName>style.visibility</p:attrName>
                                        </p:attrNameLst>
                                      </p:cBhvr>
                                      <p:to>
                                        <p:strVal val="visible"/>
                                      </p:to>
                                    </p:set>
                                    <p:animEffect transition="in" filter="fade">
                                      <p:cBhvr>
                                        <p:cTn id="78" dur="500"/>
                                        <p:tgtEl>
                                          <p:spTgt spid="768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6822"/>
                                        </p:tgtEl>
                                        <p:attrNameLst>
                                          <p:attrName>style.visibility</p:attrName>
                                        </p:attrNameLst>
                                      </p:cBhvr>
                                      <p:to>
                                        <p:strVal val="visible"/>
                                      </p:to>
                                    </p:set>
                                    <p:animEffect transition="in" filter="fade">
                                      <p:cBhvr>
                                        <p:cTn id="81" dur="500"/>
                                        <p:tgtEl>
                                          <p:spTgt spid="768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6823"/>
                                        </p:tgtEl>
                                        <p:attrNameLst>
                                          <p:attrName>style.visibility</p:attrName>
                                        </p:attrNameLst>
                                      </p:cBhvr>
                                      <p:to>
                                        <p:strVal val="visible"/>
                                      </p:to>
                                    </p:set>
                                    <p:animEffect transition="in" filter="fade">
                                      <p:cBhvr>
                                        <p:cTn id="84" dur="500"/>
                                        <p:tgtEl>
                                          <p:spTgt spid="76823"/>
                                        </p:tgtEl>
                                      </p:cBhvr>
                                    </p:animEffect>
                                  </p:childTnLst>
                                </p:cTn>
                              </p:par>
                              <p:par>
                                <p:cTn id="85" presetID="10" presetClass="entr" presetSubtype="0" fill="hold" nodeType="withEffect">
                                  <p:stCondLst>
                                    <p:cond delay="0"/>
                                  </p:stCondLst>
                                  <p:childTnLst>
                                    <p:set>
                                      <p:cBhvr>
                                        <p:cTn id="86" dur="1" fill="hold">
                                          <p:stCondLst>
                                            <p:cond delay="0"/>
                                          </p:stCondLst>
                                        </p:cTn>
                                        <p:tgtEl>
                                          <p:spTgt spid="76827"/>
                                        </p:tgtEl>
                                        <p:attrNameLst>
                                          <p:attrName>style.visibility</p:attrName>
                                        </p:attrNameLst>
                                      </p:cBhvr>
                                      <p:to>
                                        <p:strVal val="visible"/>
                                      </p:to>
                                    </p:set>
                                    <p:animEffect transition="in" filter="fade">
                                      <p:cBhvr>
                                        <p:cTn id="87" dur="500"/>
                                        <p:tgtEl>
                                          <p:spTgt spid="76827"/>
                                        </p:tgtEl>
                                      </p:cBhvr>
                                    </p:animEffect>
                                  </p:childTnLst>
                                </p:cTn>
                              </p:par>
                              <p:par>
                                <p:cTn id="88" presetID="10" presetClass="entr" presetSubtype="0" fill="hold" nodeType="withEffect">
                                  <p:stCondLst>
                                    <p:cond delay="0"/>
                                  </p:stCondLst>
                                  <p:childTnLst>
                                    <p:set>
                                      <p:cBhvr>
                                        <p:cTn id="89" dur="1" fill="hold">
                                          <p:stCondLst>
                                            <p:cond delay="0"/>
                                          </p:stCondLst>
                                        </p:cTn>
                                        <p:tgtEl>
                                          <p:spTgt spid="76828"/>
                                        </p:tgtEl>
                                        <p:attrNameLst>
                                          <p:attrName>style.visibility</p:attrName>
                                        </p:attrNameLst>
                                      </p:cBhvr>
                                      <p:to>
                                        <p:strVal val="visible"/>
                                      </p:to>
                                    </p:set>
                                    <p:animEffect transition="in" filter="fade">
                                      <p:cBhvr>
                                        <p:cTn id="90" dur="500"/>
                                        <p:tgtEl>
                                          <p:spTgt spid="768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6829"/>
                                        </p:tgtEl>
                                        <p:attrNameLst>
                                          <p:attrName>style.visibility</p:attrName>
                                        </p:attrNameLst>
                                      </p:cBhvr>
                                      <p:to>
                                        <p:strVal val="visible"/>
                                      </p:to>
                                    </p:set>
                                    <p:animEffect transition="in" filter="fade">
                                      <p:cBhvr>
                                        <p:cTn id="93" dur="500"/>
                                        <p:tgtEl>
                                          <p:spTgt spid="768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6830"/>
                                        </p:tgtEl>
                                        <p:attrNameLst>
                                          <p:attrName>style.visibility</p:attrName>
                                        </p:attrNameLst>
                                      </p:cBhvr>
                                      <p:to>
                                        <p:strVal val="visible"/>
                                      </p:to>
                                    </p:set>
                                    <p:animEffect transition="in" filter="fade">
                                      <p:cBhvr>
                                        <p:cTn id="96" dur="500"/>
                                        <p:tgtEl>
                                          <p:spTgt spid="7683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6833"/>
                                        </p:tgtEl>
                                        <p:attrNameLst>
                                          <p:attrName>style.visibility</p:attrName>
                                        </p:attrNameLst>
                                      </p:cBhvr>
                                      <p:to>
                                        <p:strVal val="visible"/>
                                      </p:to>
                                    </p:set>
                                    <p:animEffect transition="in" filter="fade">
                                      <p:cBhvr>
                                        <p:cTn id="99" dur="500"/>
                                        <p:tgtEl>
                                          <p:spTgt spid="76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nimBg="1"/>
      <p:bldP spid="76805" grpId="0" animBg="1"/>
      <p:bldP spid="76806" grpId="0" animBg="1"/>
      <p:bldP spid="76807" grpId="0" animBg="1"/>
      <p:bldP spid="76808" grpId="0" animBg="1"/>
      <p:bldP spid="76809" grpId="0" animBg="1"/>
      <p:bldP spid="76810" grpId="0" animBg="1"/>
      <p:bldP spid="76811" grpId="0" animBg="1"/>
      <p:bldP spid="76812" grpId="0"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76823" grpId="0" animBg="1"/>
      <p:bldP spid="76829" grpId="0" animBg="1"/>
      <p:bldP spid="76830" grpId="0" animBg="1"/>
      <p:bldP spid="76832" grpId="0"/>
      <p:bldP spid="768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8DAA8-E1FC-8DAB-79FF-9C45B7E7B289}"/>
            </a:ext>
          </a:extLst>
        </p:cNvPr>
        <p:cNvGrpSpPr/>
        <p:nvPr/>
      </p:nvGrpSpPr>
      <p:grpSpPr>
        <a:xfrm>
          <a:off x="0" y="0"/>
          <a:ext cx="0" cy="0"/>
          <a:chOff x="0" y="0"/>
          <a:chExt cx="0" cy="0"/>
        </a:xfrm>
      </p:grpSpPr>
      <p:grpSp>
        <p:nvGrpSpPr>
          <p:cNvPr id="76802" name="Group 2">
            <a:extLst>
              <a:ext uri="{FF2B5EF4-FFF2-40B4-BE49-F238E27FC236}">
                <a16:creationId xmlns:a16="http://schemas.microsoft.com/office/drawing/2014/main" id="{F0BB64EC-1B06-CB78-FEA7-1CFABC4D87AA}"/>
              </a:ext>
            </a:extLst>
          </p:cNvPr>
          <p:cNvGrpSpPr>
            <a:grpSpLocks/>
          </p:cNvGrpSpPr>
          <p:nvPr/>
        </p:nvGrpSpPr>
        <p:grpSpPr bwMode="auto">
          <a:xfrm>
            <a:off x="1905000" y="1752600"/>
            <a:ext cx="2971800" cy="3886200"/>
            <a:chOff x="240" y="1104"/>
            <a:chExt cx="1872" cy="2448"/>
          </a:xfrm>
        </p:grpSpPr>
        <p:sp>
          <p:nvSpPr>
            <p:cNvPr id="76848" name="Oval 3">
              <a:extLst>
                <a:ext uri="{FF2B5EF4-FFF2-40B4-BE49-F238E27FC236}">
                  <a16:creationId xmlns:a16="http://schemas.microsoft.com/office/drawing/2014/main" id="{21B681D7-4988-393E-71C2-3D110625D9D0}"/>
                </a:ext>
              </a:extLst>
            </p:cNvPr>
            <p:cNvSpPr>
              <a:spLocks noChangeArrowheads="1"/>
            </p:cNvSpPr>
            <p:nvPr/>
          </p:nvSpPr>
          <p:spPr bwMode="auto">
            <a:xfrm>
              <a:off x="792" y="110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9" name="Oval 4">
              <a:extLst>
                <a:ext uri="{FF2B5EF4-FFF2-40B4-BE49-F238E27FC236}">
                  <a16:creationId xmlns:a16="http://schemas.microsoft.com/office/drawing/2014/main" id="{AE00954F-C1D6-5AE5-DBC6-A72FB202D51D}"/>
                </a:ext>
              </a:extLst>
            </p:cNvPr>
            <p:cNvSpPr>
              <a:spLocks noChangeArrowheads="1"/>
            </p:cNvSpPr>
            <p:nvPr/>
          </p:nvSpPr>
          <p:spPr bwMode="auto">
            <a:xfrm>
              <a:off x="1344" y="278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50" name="Oval 5">
              <a:extLst>
                <a:ext uri="{FF2B5EF4-FFF2-40B4-BE49-F238E27FC236}">
                  <a16:creationId xmlns:a16="http://schemas.microsoft.com/office/drawing/2014/main" id="{18FFDB9E-7F2A-14D7-F5C1-DE4123F894C1}"/>
                </a:ext>
              </a:extLst>
            </p:cNvPr>
            <p:cNvSpPr>
              <a:spLocks noChangeArrowheads="1"/>
            </p:cNvSpPr>
            <p:nvPr/>
          </p:nvSpPr>
          <p:spPr bwMode="auto">
            <a:xfrm>
              <a:off x="240" y="2784"/>
              <a:ext cx="768" cy="7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grpSp>
        <p:nvGrpSpPr>
          <p:cNvPr id="76803" name="Group 6">
            <a:extLst>
              <a:ext uri="{FF2B5EF4-FFF2-40B4-BE49-F238E27FC236}">
                <a16:creationId xmlns:a16="http://schemas.microsoft.com/office/drawing/2014/main" id="{7BA25E34-D050-DDEC-61D5-E9C33D2041C2}"/>
              </a:ext>
            </a:extLst>
          </p:cNvPr>
          <p:cNvGrpSpPr>
            <a:grpSpLocks/>
          </p:cNvGrpSpPr>
          <p:nvPr/>
        </p:nvGrpSpPr>
        <p:grpSpPr bwMode="auto">
          <a:xfrm>
            <a:off x="6096000" y="1752600"/>
            <a:ext cx="4191000" cy="3886200"/>
            <a:chOff x="2880" y="1104"/>
            <a:chExt cx="2640" cy="2448"/>
          </a:xfrm>
        </p:grpSpPr>
        <p:sp>
          <p:nvSpPr>
            <p:cNvPr id="76844" name="Oval 7">
              <a:extLst>
                <a:ext uri="{FF2B5EF4-FFF2-40B4-BE49-F238E27FC236}">
                  <a16:creationId xmlns:a16="http://schemas.microsoft.com/office/drawing/2014/main" id="{34B4ABA5-5234-2F09-722D-2FC85FED6AC2}"/>
                </a:ext>
              </a:extLst>
            </p:cNvPr>
            <p:cNvSpPr>
              <a:spLocks noChangeArrowheads="1"/>
            </p:cNvSpPr>
            <p:nvPr/>
          </p:nvSpPr>
          <p:spPr bwMode="auto">
            <a:xfrm>
              <a:off x="3432" y="110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5" name="Oval 8">
              <a:extLst>
                <a:ext uri="{FF2B5EF4-FFF2-40B4-BE49-F238E27FC236}">
                  <a16:creationId xmlns:a16="http://schemas.microsoft.com/office/drawing/2014/main" id="{34DA4A8A-93BA-4FAC-9D82-2009AEAA6CAB}"/>
                </a:ext>
              </a:extLst>
            </p:cNvPr>
            <p:cNvSpPr>
              <a:spLocks noChangeArrowheads="1"/>
            </p:cNvSpPr>
            <p:nvPr/>
          </p:nvSpPr>
          <p:spPr bwMode="auto">
            <a:xfrm>
              <a:off x="3984" y="278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6" name="Oval 9">
              <a:extLst>
                <a:ext uri="{FF2B5EF4-FFF2-40B4-BE49-F238E27FC236}">
                  <a16:creationId xmlns:a16="http://schemas.microsoft.com/office/drawing/2014/main" id="{CEE86E92-8933-23B1-A3C3-DF516006AE03}"/>
                </a:ext>
              </a:extLst>
            </p:cNvPr>
            <p:cNvSpPr>
              <a:spLocks noChangeArrowheads="1"/>
            </p:cNvSpPr>
            <p:nvPr/>
          </p:nvSpPr>
          <p:spPr bwMode="auto">
            <a:xfrm>
              <a:off x="2880" y="278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47" name="Oval 10">
              <a:extLst>
                <a:ext uri="{FF2B5EF4-FFF2-40B4-BE49-F238E27FC236}">
                  <a16:creationId xmlns:a16="http://schemas.microsoft.com/office/drawing/2014/main" id="{83FAFD9E-28DC-58E2-B347-315567423465}"/>
                </a:ext>
              </a:extLst>
            </p:cNvPr>
            <p:cNvSpPr>
              <a:spLocks noChangeArrowheads="1"/>
            </p:cNvSpPr>
            <p:nvPr/>
          </p:nvSpPr>
          <p:spPr bwMode="auto">
            <a:xfrm>
              <a:off x="4752" y="1104"/>
              <a:ext cx="768" cy="768"/>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sp>
        <p:nvSpPr>
          <p:cNvPr id="76804" name="Line 11">
            <a:extLst>
              <a:ext uri="{FF2B5EF4-FFF2-40B4-BE49-F238E27FC236}">
                <a16:creationId xmlns:a16="http://schemas.microsoft.com/office/drawing/2014/main" id="{F89C866A-5B9B-C759-5F75-9F8CB53B2492}"/>
              </a:ext>
            </a:extLst>
          </p:cNvPr>
          <p:cNvSpPr>
            <a:spLocks noChangeShapeType="1"/>
          </p:cNvSpPr>
          <p:nvPr/>
        </p:nvSpPr>
        <p:spPr bwMode="auto">
          <a:xfrm flipH="1">
            <a:off x="2735264" y="2971800"/>
            <a:ext cx="388937"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Line 12">
            <a:extLst>
              <a:ext uri="{FF2B5EF4-FFF2-40B4-BE49-F238E27FC236}">
                <a16:creationId xmlns:a16="http://schemas.microsoft.com/office/drawing/2014/main" id="{8EFF9CC6-4512-3C65-E3F4-722D47EFA333}"/>
              </a:ext>
            </a:extLst>
          </p:cNvPr>
          <p:cNvSpPr>
            <a:spLocks noChangeShapeType="1"/>
          </p:cNvSpPr>
          <p:nvPr/>
        </p:nvSpPr>
        <p:spPr bwMode="auto">
          <a:xfrm>
            <a:off x="3733800" y="2971800"/>
            <a:ext cx="388938"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6" name="Line 13">
            <a:extLst>
              <a:ext uri="{FF2B5EF4-FFF2-40B4-BE49-F238E27FC236}">
                <a16:creationId xmlns:a16="http://schemas.microsoft.com/office/drawing/2014/main" id="{EE11D07A-53E4-87EB-DF34-39877B478E3F}"/>
              </a:ext>
            </a:extLst>
          </p:cNvPr>
          <p:cNvSpPr>
            <a:spLocks noChangeShapeType="1"/>
          </p:cNvSpPr>
          <p:nvPr/>
        </p:nvSpPr>
        <p:spPr bwMode="auto">
          <a:xfrm flipH="1">
            <a:off x="6850064" y="2971800"/>
            <a:ext cx="388937"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7" name="Line 14">
            <a:extLst>
              <a:ext uri="{FF2B5EF4-FFF2-40B4-BE49-F238E27FC236}">
                <a16:creationId xmlns:a16="http://schemas.microsoft.com/office/drawing/2014/main" id="{1AE707BD-7DAE-5A58-1A01-F2419A8908E4}"/>
              </a:ext>
            </a:extLst>
          </p:cNvPr>
          <p:cNvSpPr>
            <a:spLocks noChangeShapeType="1"/>
          </p:cNvSpPr>
          <p:nvPr/>
        </p:nvSpPr>
        <p:spPr bwMode="auto">
          <a:xfrm>
            <a:off x="7848600" y="2971800"/>
            <a:ext cx="388938"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8" name="Line 15">
            <a:extLst>
              <a:ext uri="{FF2B5EF4-FFF2-40B4-BE49-F238E27FC236}">
                <a16:creationId xmlns:a16="http://schemas.microsoft.com/office/drawing/2014/main" id="{0545905F-CB68-2280-7FC4-1BA98C290923}"/>
              </a:ext>
            </a:extLst>
          </p:cNvPr>
          <p:cNvSpPr>
            <a:spLocks noChangeShapeType="1"/>
          </p:cNvSpPr>
          <p:nvPr/>
        </p:nvSpPr>
        <p:spPr bwMode="auto">
          <a:xfrm flipH="1">
            <a:off x="7239000" y="2895600"/>
            <a:ext cx="20574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9" name="Line 16">
            <a:extLst>
              <a:ext uri="{FF2B5EF4-FFF2-40B4-BE49-F238E27FC236}">
                <a16:creationId xmlns:a16="http://schemas.microsoft.com/office/drawing/2014/main" id="{25682602-3582-8570-271B-4DD1AE222380}"/>
              </a:ext>
            </a:extLst>
          </p:cNvPr>
          <p:cNvSpPr>
            <a:spLocks noChangeShapeType="1"/>
          </p:cNvSpPr>
          <p:nvPr/>
        </p:nvSpPr>
        <p:spPr bwMode="auto">
          <a:xfrm flipH="1">
            <a:off x="8686800" y="2971800"/>
            <a:ext cx="838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0" name="Rectangle 17">
            <a:extLst>
              <a:ext uri="{FF2B5EF4-FFF2-40B4-BE49-F238E27FC236}">
                <a16:creationId xmlns:a16="http://schemas.microsoft.com/office/drawing/2014/main" id="{A1A248D0-70C2-2972-A256-D6DE053D4AE4}"/>
              </a:ext>
            </a:extLst>
          </p:cNvPr>
          <p:cNvSpPr>
            <a:spLocks noChangeArrowheads="1"/>
          </p:cNvSpPr>
          <p:nvPr/>
        </p:nvSpPr>
        <p:spPr bwMode="auto">
          <a:xfrm>
            <a:off x="3124200" y="2057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1" name="Rectangle 18">
            <a:extLst>
              <a:ext uri="{FF2B5EF4-FFF2-40B4-BE49-F238E27FC236}">
                <a16:creationId xmlns:a16="http://schemas.microsoft.com/office/drawing/2014/main" id="{1C165709-3846-683C-EDEA-48CCCF6DD6CA}"/>
              </a:ext>
            </a:extLst>
          </p:cNvPr>
          <p:cNvSpPr>
            <a:spLocks noChangeArrowheads="1"/>
          </p:cNvSpPr>
          <p:nvPr/>
        </p:nvSpPr>
        <p:spPr bwMode="auto">
          <a:xfrm>
            <a:off x="3505200" y="2057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2" name="Rectangle 19">
            <a:extLst>
              <a:ext uri="{FF2B5EF4-FFF2-40B4-BE49-F238E27FC236}">
                <a16:creationId xmlns:a16="http://schemas.microsoft.com/office/drawing/2014/main" id="{65CCF254-635C-89A7-6100-453BE4812A82}"/>
              </a:ext>
            </a:extLst>
          </p:cNvPr>
          <p:cNvSpPr>
            <a:spLocks noChangeArrowheads="1"/>
          </p:cNvSpPr>
          <p:nvPr/>
        </p:nvSpPr>
        <p:spPr bwMode="auto">
          <a:xfrm>
            <a:off x="40386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3" name="Rectangle 20">
            <a:extLst>
              <a:ext uri="{FF2B5EF4-FFF2-40B4-BE49-F238E27FC236}">
                <a16:creationId xmlns:a16="http://schemas.microsoft.com/office/drawing/2014/main" id="{C91C1186-FDC1-4058-390B-24D0B5EEBC24}"/>
              </a:ext>
            </a:extLst>
          </p:cNvPr>
          <p:cNvSpPr>
            <a:spLocks noChangeArrowheads="1"/>
          </p:cNvSpPr>
          <p:nvPr/>
        </p:nvSpPr>
        <p:spPr bwMode="auto">
          <a:xfrm>
            <a:off x="44196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4" name="Rectangle 21">
            <a:extLst>
              <a:ext uri="{FF2B5EF4-FFF2-40B4-BE49-F238E27FC236}">
                <a16:creationId xmlns:a16="http://schemas.microsoft.com/office/drawing/2014/main" id="{35A1D580-1973-27F2-7D31-2B6232AE7E63}"/>
              </a:ext>
            </a:extLst>
          </p:cNvPr>
          <p:cNvSpPr>
            <a:spLocks noChangeArrowheads="1"/>
          </p:cNvSpPr>
          <p:nvPr/>
        </p:nvSpPr>
        <p:spPr bwMode="auto">
          <a:xfrm>
            <a:off x="22098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5" name="Rectangle 22">
            <a:extLst>
              <a:ext uri="{FF2B5EF4-FFF2-40B4-BE49-F238E27FC236}">
                <a16:creationId xmlns:a16="http://schemas.microsoft.com/office/drawing/2014/main" id="{98C7F234-C04C-D9EE-8A14-2CE0F4AE3E31}"/>
              </a:ext>
            </a:extLst>
          </p:cNvPr>
          <p:cNvSpPr>
            <a:spLocks noChangeArrowheads="1"/>
          </p:cNvSpPr>
          <p:nvPr/>
        </p:nvSpPr>
        <p:spPr bwMode="auto">
          <a:xfrm>
            <a:off x="25908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6" name="Rectangle 23">
            <a:extLst>
              <a:ext uri="{FF2B5EF4-FFF2-40B4-BE49-F238E27FC236}">
                <a16:creationId xmlns:a16="http://schemas.microsoft.com/office/drawing/2014/main" id="{08791B19-C0F6-737B-9E9C-9043DFDFC994}"/>
              </a:ext>
            </a:extLst>
          </p:cNvPr>
          <p:cNvSpPr>
            <a:spLocks noChangeArrowheads="1"/>
          </p:cNvSpPr>
          <p:nvPr/>
        </p:nvSpPr>
        <p:spPr bwMode="auto">
          <a:xfrm>
            <a:off x="7315200" y="2057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7" name="Rectangle 24">
            <a:extLst>
              <a:ext uri="{FF2B5EF4-FFF2-40B4-BE49-F238E27FC236}">
                <a16:creationId xmlns:a16="http://schemas.microsoft.com/office/drawing/2014/main" id="{239B9332-615A-0932-34C8-E6E11B09D01D}"/>
              </a:ext>
            </a:extLst>
          </p:cNvPr>
          <p:cNvSpPr>
            <a:spLocks noChangeArrowheads="1"/>
          </p:cNvSpPr>
          <p:nvPr/>
        </p:nvSpPr>
        <p:spPr bwMode="auto">
          <a:xfrm>
            <a:off x="7696200" y="2057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8" name="Rectangle 25">
            <a:extLst>
              <a:ext uri="{FF2B5EF4-FFF2-40B4-BE49-F238E27FC236}">
                <a16:creationId xmlns:a16="http://schemas.microsoft.com/office/drawing/2014/main" id="{B3F72C5E-FBFF-1E20-6D12-13FCE86FDB1B}"/>
              </a:ext>
            </a:extLst>
          </p:cNvPr>
          <p:cNvSpPr>
            <a:spLocks noChangeArrowheads="1"/>
          </p:cNvSpPr>
          <p:nvPr/>
        </p:nvSpPr>
        <p:spPr bwMode="auto">
          <a:xfrm>
            <a:off x="9448800" y="2057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19" name="Rectangle 26">
            <a:extLst>
              <a:ext uri="{FF2B5EF4-FFF2-40B4-BE49-F238E27FC236}">
                <a16:creationId xmlns:a16="http://schemas.microsoft.com/office/drawing/2014/main" id="{CF2D9B3F-1D84-AFD1-20C0-6CCB4B13D4FB}"/>
              </a:ext>
            </a:extLst>
          </p:cNvPr>
          <p:cNvSpPr>
            <a:spLocks noChangeArrowheads="1"/>
          </p:cNvSpPr>
          <p:nvPr/>
        </p:nvSpPr>
        <p:spPr bwMode="auto">
          <a:xfrm>
            <a:off x="9829800" y="2057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0" name="Rectangle 27">
            <a:extLst>
              <a:ext uri="{FF2B5EF4-FFF2-40B4-BE49-F238E27FC236}">
                <a16:creationId xmlns:a16="http://schemas.microsoft.com/office/drawing/2014/main" id="{DF132D68-F35D-337A-F15B-3FE9A4B7ECF9}"/>
              </a:ext>
            </a:extLst>
          </p:cNvPr>
          <p:cNvSpPr>
            <a:spLocks noChangeArrowheads="1"/>
          </p:cNvSpPr>
          <p:nvPr/>
        </p:nvSpPr>
        <p:spPr bwMode="auto">
          <a:xfrm>
            <a:off x="6400800" y="4724400"/>
            <a:ext cx="152400" cy="6096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1" name="Rectangle 28">
            <a:extLst>
              <a:ext uri="{FF2B5EF4-FFF2-40B4-BE49-F238E27FC236}">
                <a16:creationId xmlns:a16="http://schemas.microsoft.com/office/drawing/2014/main" id="{E6634E09-0E1F-374C-E15E-E3BEE0AAA5A2}"/>
              </a:ext>
            </a:extLst>
          </p:cNvPr>
          <p:cNvSpPr>
            <a:spLocks noChangeArrowheads="1"/>
          </p:cNvSpPr>
          <p:nvPr/>
        </p:nvSpPr>
        <p:spPr bwMode="auto">
          <a:xfrm>
            <a:off x="6781800" y="4724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2" name="Rectangle 29">
            <a:extLst>
              <a:ext uri="{FF2B5EF4-FFF2-40B4-BE49-F238E27FC236}">
                <a16:creationId xmlns:a16="http://schemas.microsoft.com/office/drawing/2014/main" id="{185A330A-B6B6-5D5D-3E25-DF7C7574FDCE}"/>
              </a:ext>
            </a:extLst>
          </p:cNvPr>
          <p:cNvSpPr>
            <a:spLocks noChangeArrowheads="1"/>
          </p:cNvSpPr>
          <p:nvPr/>
        </p:nvSpPr>
        <p:spPr bwMode="auto">
          <a:xfrm>
            <a:off x="8153400" y="4724400"/>
            <a:ext cx="152400" cy="609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76823" name="Rectangle 30">
            <a:extLst>
              <a:ext uri="{FF2B5EF4-FFF2-40B4-BE49-F238E27FC236}">
                <a16:creationId xmlns:a16="http://schemas.microsoft.com/office/drawing/2014/main" id="{06CD9EA2-D474-52A1-F522-700B0BBA1BEC}"/>
              </a:ext>
            </a:extLst>
          </p:cNvPr>
          <p:cNvSpPr>
            <a:spLocks noChangeArrowheads="1"/>
          </p:cNvSpPr>
          <p:nvPr/>
        </p:nvSpPr>
        <p:spPr bwMode="auto">
          <a:xfrm>
            <a:off x="8534400" y="4724400"/>
            <a:ext cx="1524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nvGrpSpPr>
          <p:cNvPr id="76824" name="Group 31">
            <a:extLst>
              <a:ext uri="{FF2B5EF4-FFF2-40B4-BE49-F238E27FC236}">
                <a16:creationId xmlns:a16="http://schemas.microsoft.com/office/drawing/2014/main" id="{9F99A529-B505-BE73-2C15-2C82E4DF71B9}"/>
              </a:ext>
            </a:extLst>
          </p:cNvPr>
          <p:cNvGrpSpPr>
            <a:grpSpLocks/>
          </p:cNvGrpSpPr>
          <p:nvPr/>
        </p:nvGrpSpPr>
        <p:grpSpPr bwMode="auto">
          <a:xfrm>
            <a:off x="3276600" y="2971800"/>
            <a:ext cx="228600" cy="228600"/>
            <a:chOff x="1104" y="1872"/>
            <a:chExt cx="144" cy="144"/>
          </a:xfrm>
        </p:grpSpPr>
        <p:sp>
          <p:nvSpPr>
            <p:cNvPr id="76842" name="Line 32">
              <a:extLst>
                <a:ext uri="{FF2B5EF4-FFF2-40B4-BE49-F238E27FC236}">
                  <a16:creationId xmlns:a16="http://schemas.microsoft.com/office/drawing/2014/main" id="{C63F39E8-711A-4692-B1A5-F13A601B5870}"/>
                </a:ext>
              </a:extLst>
            </p:cNvPr>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43" name="Line 33">
              <a:extLst>
                <a:ext uri="{FF2B5EF4-FFF2-40B4-BE49-F238E27FC236}">
                  <a16:creationId xmlns:a16="http://schemas.microsoft.com/office/drawing/2014/main" id="{E2F8EE75-5DE4-D800-0A09-3FD017237E26}"/>
                </a:ext>
              </a:extLst>
            </p:cNvPr>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5" name="Group 34">
            <a:extLst>
              <a:ext uri="{FF2B5EF4-FFF2-40B4-BE49-F238E27FC236}">
                <a16:creationId xmlns:a16="http://schemas.microsoft.com/office/drawing/2014/main" id="{8DEFF522-34E0-0958-5E0E-A5AD18F086F7}"/>
              </a:ext>
            </a:extLst>
          </p:cNvPr>
          <p:cNvGrpSpPr>
            <a:grpSpLocks/>
          </p:cNvGrpSpPr>
          <p:nvPr/>
        </p:nvGrpSpPr>
        <p:grpSpPr bwMode="auto">
          <a:xfrm>
            <a:off x="4191000" y="5638800"/>
            <a:ext cx="228600" cy="228600"/>
            <a:chOff x="1104" y="1872"/>
            <a:chExt cx="144" cy="144"/>
          </a:xfrm>
        </p:grpSpPr>
        <p:sp>
          <p:nvSpPr>
            <p:cNvPr id="76840" name="Line 35">
              <a:extLst>
                <a:ext uri="{FF2B5EF4-FFF2-40B4-BE49-F238E27FC236}">
                  <a16:creationId xmlns:a16="http://schemas.microsoft.com/office/drawing/2014/main" id="{BBCD6F5F-D6A0-545C-6ACC-94B4B87EDB53}"/>
                </a:ext>
              </a:extLst>
            </p:cNvPr>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41" name="Line 36">
              <a:extLst>
                <a:ext uri="{FF2B5EF4-FFF2-40B4-BE49-F238E27FC236}">
                  <a16:creationId xmlns:a16="http://schemas.microsoft.com/office/drawing/2014/main" id="{134B1A56-6795-EF47-B256-49239CFF1E1C}"/>
                </a:ext>
              </a:extLst>
            </p:cNvPr>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6" name="Group 37">
            <a:extLst>
              <a:ext uri="{FF2B5EF4-FFF2-40B4-BE49-F238E27FC236}">
                <a16:creationId xmlns:a16="http://schemas.microsoft.com/office/drawing/2014/main" id="{B5337911-82DB-1555-DAF2-8D6B1D8CD57C}"/>
              </a:ext>
            </a:extLst>
          </p:cNvPr>
          <p:cNvGrpSpPr>
            <a:grpSpLocks/>
          </p:cNvGrpSpPr>
          <p:nvPr/>
        </p:nvGrpSpPr>
        <p:grpSpPr bwMode="auto">
          <a:xfrm>
            <a:off x="2438400" y="5638800"/>
            <a:ext cx="228600" cy="228600"/>
            <a:chOff x="1104" y="1872"/>
            <a:chExt cx="144" cy="144"/>
          </a:xfrm>
        </p:grpSpPr>
        <p:sp>
          <p:nvSpPr>
            <p:cNvPr id="76838" name="Line 38">
              <a:extLst>
                <a:ext uri="{FF2B5EF4-FFF2-40B4-BE49-F238E27FC236}">
                  <a16:creationId xmlns:a16="http://schemas.microsoft.com/office/drawing/2014/main" id="{CC629772-95DA-2D71-BEA7-0949C2DE2512}"/>
                </a:ext>
              </a:extLst>
            </p:cNvPr>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9" name="Line 39">
              <a:extLst>
                <a:ext uri="{FF2B5EF4-FFF2-40B4-BE49-F238E27FC236}">
                  <a16:creationId xmlns:a16="http://schemas.microsoft.com/office/drawing/2014/main" id="{EDE57E54-B331-D0CC-EE4B-5FC603B3023B}"/>
                </a:ext>
              </a:extLst>
            </p:cNvPr>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7" name="Group 40">
            <a:extLst>
              <a:ext uri="{FF2B5EF4-FFF2-40B4-BE49-F238E27FC236}">
                <a16:creationId xmlns:a16="http://schemas.microsoft.com/office/drawing/2014/main" id="{01E685AB-9487-9517-AB52-31D4A8227D41}"/>
              </a:ext>
            </a:extLst>
          </p:cNvPr>
          <p:cNvGrpSpPr>
            <a:grpSpLocks/>
          </p:cNvGrpSpPr>
          <p:nvPr/>
        </p:nvGrpSpPr>
        <p:grpSpPr bwMode="auto">
          <a:xfrm>
            <a:off x="7467600" y="2971800"/>
            <a:ext cx="228600" cy="228600"/>
            <a:chOff x="1104" y="1872"/>
            <a:chExt cx="144" cy="144"/>
          </a:xfrm>
        </p:grpSpPr>
        <p:sp>
          <p:nvSpPr>
            <p:cNvPr id="76836" name="Line 41">
              <a:extLst>
                <a:ext uri="{FF2B5EF4-FFF2-40B4-BE49-F238E27FC236}">
                  <a16:creationId xmlns:a16="http://schemas.microsoft.com/office/drawing/2014/main" id="{D7780AD8-B140-BA68-8C76-DBAD262D567A}"/>
                </a:ext>
              </a:extLst>
            </p:cNvPr>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7" name="Line 42">
              <a:extLst>
                <a:ext uri="{FF2B5EF4-FFF2-40B4-BE49-F238E27FC236}">
                  <a16:creationId xmlns:a16="http://schemas.microsoft.com/office/drawing/2014/main" id="{9E196070-AD00-1DCF-F1C3-761A130886A8}"/>
                </a:ext>
              </a:extLst>
            </p:cNvPr>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28" name="Group 43">
            <a:extLst>
              <a:ext uri="{FF2B5EF4-FFF2-40B4-BE49-F238E27FC236}">
                <a16:creationId xmlns:a16="http://schemas.microsoft.com/office/drawing/2014/main" id="{F9F8A40D-6C34-CCD1-7813-252F4C4F73A8}"/>
              </a:ext>
            </a:extLst>
          </p:cNvPr>
          <p:cNvGrpSpPr>
            <a:grpSpLocks/>
          </p:cNvGrpSpPr>
          <p:nvPr/>
        </p:nvGrpSpPr>
        <p:grpSpPr bwMode="auto">
          <a:xfrm>
            <a:off x="6553200" y="5638800"/>
            <a:ext cx="228600" cy="228600"/>
            <a:chOff x="1104" y="1872"/>
            <a:chExt cx="144" cy="144"/>
          </a:xfrm>
        </p:grpSpPr>
        <p:sp>
          <p:nvSpPr>
            <p:cNvPr id="76834" name="Line 44">
              <a:extLst>
                <a:ext uri="{FF2B5EF4-FFF2-40B4-BE49-F238E27FC236}">
                  <a16:creationId xmlns:a16="http://schemas.microsoft.com/office/drawing/2014/main" id="{82374AF2-DCC7-2DE2-9AAC-229A4EFC5449}"/>
                </a:ext>
              </a:extLst>
            </p:cNvPr>
            <p:cNvSpPr>
              <a:spLocks noChangeShapeType="1"/>
            </p:cNvSpPr>
            <p:nvPr/>
          </p:nvSpPr>
          <p:spPr bwMode="auto">
            <a:xfrm>
              <a:off x="1176" y="187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5" name="Line 45">
              <a:extLst>
                <a:ext uri="{FF2B5EF4-FFF2-40B4-BE49-F238E27FC236}">
                  <a16:creationId xmlns:a16="http://schemas.microsoft.com/office/drawing/2014/main" id="{BA6DA04A-6A02-6065-D5C3-15DB94DA4627}"/>
                </a:ext>
              </a:extLst>
            </p:cNvPr>
            <p:cNvSpPr>
              <a:spLocks noChangeShapeType="1"/>
            </p:cNvSpPr>
            <p:nvPr/>
          </p:nvSpPr>
          <p:spPr bwMode="auto">
            <a:xfrm>
              <a:off x="1104" y="19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6829" name="Line 46">
            <a:extLst>
              <a:ext uri="{FF2B5EF4-FFF2-40B4-BE49-F238E27FC236}">
                <a16:creationId xmlns:a16="http://schemas.microsoft.com/office/drawing/2014/main" id="{253DF719-9D87-78AC-3FB2-C55FFBB97EE3}"/>
              </a:ext>
            </a:extLst>
          </p:cNvPr>
          <p:cNvSpPr>
            <a:spLocks noChangeShapeType="1"/>
          </p:cNvSpPr>
          <p:nvPr/>
        </p:nvSpPr>
        <p:spPr bwMode="auto">
          <a:xfrm flipV="1">
            <a:off x="8915400" y="4419600"/>
            <a:ext cx="2286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0" name="Line 47">
            <a:extLst>
              <a:ext uri="{FF2B5EF4-FFF2-40B4-BE49-F238E27FC236}">
                <a16:creationId xmlns:a16="http://schemas.microsoft.com/office/drawing/2014/main" id="{18FAED03-A4B9-A329-CDC0-D5C0DB6AE1BE}"/>
              </a:ext>
            </a:extLst>
          </p:cNvPr>
          <p:cNvSpPr>
            <a:spLocks noChangeShapeType="1"/>
          </p:cNvSpPr>
          <p:nvPr/>
        </p:nvSpPr>
        <p:spPr bwMode="auto">
          <a:xfrm flipV="1">
            <a:off x="10134600" y="1752600"/>
            <a:ext cx="2286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1" name="Text Box 48">
            <a:extLst>
              <a:ext uri="{FF2B5EF4-FFF2-40B4-BE49-F238E27FC236}">
                <a16:creationId xmlns:a16="http://schemas.microsoft.com/office/drawing/2014/main" id="{E3441F68-A035-6315-958F-AC48CB2CFF43}"/>
              </a:ext>
            </a:extLst>
          </p:cNvPr>
          <p:cNvSpPr txBox="1">
            <a:spLocks noChangeArrowheads="1"/>
          </p:cNvSpPr>
          <p:nvPr/>
        </p:nvSpPr>
        <p:spPr bwMode="auto">
          <a:xfrm>
            <a:off x="311232" y="222647"/>
            <a:ext cx="115695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3200" b="1" dirty="0">
                <a:solidFill>
                  <a:srgbClr val="FF6600"/>
                </a:solidFill>
                <a:latin typeface="Arial" charset="0"/>
              </a:rPr>
              <a:t>What are some costs of sexual reproduction relative to asexual reproduction?</a:t>
            </a:r>
          </a:p>
        </p:txBody>
      </p:sp>
      <p:sp>
        <p:nvSpPr>
          <p:cNvPr id="76832" name="Text Box 49">
            <a:extLst>
              <a:ext uri="{FF2B5EF4-FFF2-40B4-BE49-F238E27FC236}">
                <a16:creationId xmlns:a16="http://schemas.microsoft.com/office/drawing/2014/main" id="{E1A34DE2-C9EA-68C8-4CF1-EB8AFB9A9DAC}"/>
              </a:ext>
            </a:extLst>
          </p:cNvPr>
          <p:cNvSpPr txBox="1">
            <a:spLocks noChangeArrowheads="1"/>
          </p:cNvSpPr>
          <p:nvPr/>
        </p:nvSpPr>
        <p:spPr bwMode="auto">
          <a:xfrm>
            <a:off x="2165917" y="6096329"/>
            <a:ext cx="2464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dirty="0">
                <a:latin typeface="Arial" charset="0"/>
              </a:rPr>
              <a:t>Asexual Lineage</a:t>
            </a:r>
          </a:p>
        </p:txBody>
      </p:sp>
      <p:sp>
        <p:nvSpPr>
          <p:cNvPr id="76833" name="Text Box 50">
            <a:extLst>
              <a:ext uri="{FF2B5EF4-FFF2-40B4-BE49-F238E27FC236}">
                <a16:creationId xmlns:a16="http://schemas.microsoft.com/office/drawing/2014/main" id="{B72E30C6-8E49-755A-0535-8A2091D2CB84}"/>
              </a:ext>
            </a:extLst>
          </p:cNvPr>
          <p:cNvSpPr txBox="1">
            <a:spLocks noChangeArrowheads="1"/>
          </p:cNvSpPr>
          <p:nvPr/>
        </p:nvSpPr>
        <p:spPr bwMode="auto">
          <a:xfrm>
            <a:off x="6553200" y="6091535"/>
            <a:ext cx="2310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dirty="0">
                <a:latin typeface="Arial" charset="0"/>
              </a:rPr>
              <a:t>Sexual Lineage</a:t>
            </a:r>
          </a:p>
        </p:txBody>
      </p:sp>
    </p:spTree>
    <p:extLst>
      <p:ext uri="{BB962C8B-B14F-4D97-AF65-F5344CB8AC3E}">
        <p14:creationId xmlns:p14="http://schemas.microsoft.com/office/powerpoint/2010/main" val="38432087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enefit of sex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1"/>
            <a:ext cx="5638800" cy="537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1752600" y="4403726"/>
            <a:ext cx="24080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dirty="0">
                <a:latin typeface="Arial" charset="0"/>
              </a:rPr>
              <a:t>Sexual Population</a:t>
            </a:r>
          </a:p>
        </p:txBody>
      </p:sp>
      <p:sp>
        <p:nvSpPr>
          <p:cNvPr id="77829" name="Text Box 5"/>
          <p:cNvSpPr txBox="1">
            <a:spLocks noChangeArrowheads="1"/>
          </p:cNvSpPr>
          <p:nvPr/>
        </p:nvSpPr>
        <p:spPr bwMode="auto">
          <a:xfrm>
            <a:off x="1752600" y="2028826"/>
            <a:ext cx="2565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dirty="0">
                <a:latin typeface="Arial" charset="0"/>
              </a:rPr>
              <a:t>Asexual Population</a:t>
            </a:r>
          </a:p>
        </p:txBody>
      </p:sp>
      <p:sp>
        <p:nvSpPr>
          <p:cNvPr id="3" name="TextBox 2">
            <a:extLst>
              <a:ext uri="{FF2B5EF4-FFF2-40B4-BE49-F238E27FC236}">
                <a16:creationId xmlns:a16="http://schemas.microsoft.com/office/drawing/2014/main" id="{EBDC531C-DEBE-4310-B05B-AD56F86D1686}"/>
              </a:ext>
            </a:extLst>
          </p:cNvPr>
          <p:cNvSpPr txBox="1"/>
          <p:nvPr/>
        </p:nvSpPr>
        <p:spPr>
          <a:xfrm>
            <a:off x="3928580" y="152401"/>
            <a:ext cx="4334841" cy="769441"/>
          </a:xfrm>
          <a:prstGeom prst="rect">
            <a:avLst/>
          </a:prstGeom>
          <a:noFill/>
        </p:spPr>
        <p:txBody>
          <a:bodyPr wrap="none" rtlCol="0">
            <a:spAutoFit/>
          </a:bodyPr>
          <a:lstStyle/>
          <a:p>
            <a:r>
              <a:rPr lang="en-US" sz="4400" b="1" dirty="0">
                <a:solidFill>
                  <a:srgbClr val="FF0000"/>
                </a:solidFill>
                <a:latin typeface="Calibri" panose="020F0502020204030204" pitchFamily="34" charset="0"/>
                <a:cs typeface="Calibri" panose="020F0502020204030204" pitchFamily="34" charset="0"/>
              </a:rPr>
              <a:t>OK, so WHY SEX?</a:t>
            </a:r>
            <a:endParaRPr lang="en-GB" sz="4400" b="1" dirty="0">
              <a:solidFill>
                <a:srgbClr val="FF000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F4FF2AA-3C83-4DB9-BAD5-BC77E865DC25}"/>
              </a:ext>
            </a:extLst>
          </p:cNvPr>
          <p:cNvSpPr/>
          <p:nvPr/>
        </p:nvSpPr>
        <p:spPr>
          <a:xfrm>
            <a:off x="1752600" y="3581400"/>
            <a:ext cx="87630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74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527734" y="479677"/>
            <a:ext cx="7112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dirty="0">
                <a:solidFill>
                  <a:srgbClr val="FF6600"/>
                </a:solidFill>
                <a:latin typeface="Arial" charset="0"/>
              </a:rPr>
              <a:t>What do we know about new mutations?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828800" y="152401"/>
            <a:ext cx="518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dirty="0">
                <a:solidFill>
                  <a:srgbClr val="0000FF"/>
                </a:solidFill>
                <a:latin typeface="Arial" charset="0"/>
              </a:rPr>
              <a:t>This a major problem for asexual lineages!</a:t>
            </a:r>
          </a:p>
        </p:txBody>
      </p:sp>
      <p:pic>
        <p:nvPicPr>
          <p:cNvPr id="79878" name="Picture 6" descr="Mull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52377"/>
            <a:ext cx="3352800" cy="4697442"/>
          </a:xfrm>
          <a:prstGeom prst="rect">
            <a:avLst/>
          </a:prstGeom>
          <a:noFill/>
          <a:ln w="28575">
            <a:solidFill>
              <a:srgbClr val="0000FF"/>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79879" name="Text Box 7"/>
          <p:cNvSpPr txBox="1">
            <a:spLocks noChangeArrowheads="1"/>
          </p:cNvSpPr>
          <p:nvPr/>
        </p:nvSpPr>
        <p:spPr bwMode="auto">
          <a:xfrm>
            <a:off x="1676401" y="6032500"/>
            <a:ext cx="3902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1600" dirty="0">
                <a:latin typeface="Arial" charset="0"/>
              </a:rPr>
              <a:t>H. J. Muller and the X-ray machine with which he did his Nobel Prize-winning experiments at the University of Texas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057400" y="152401"/>
            <a:ext cx="518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dirty="0">
                <a:solidFill>
                  <a:srgbClr val="0000FF"/>
                </a:solidFill>
                <a:latin typeface="Arial" charset="0"/>
              </a:rPr>
              <a:t>DELETERIOUS MUTATIONS IN ASEXUAL POPULATIONS</a:t>
            </a:r>
          </a:p>
        </p:txBody>
      </p:sp>
      <p:pic>
        <p:nvPicPr>
          <p:cNvPr id="79875" name="Picture 3" descr="Mullers Rache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31"/>
          <a:stretch/>
        </p:blipFill>
        <p:spPr bwMode="auto">
          <a:xfrm>
            <a:off x="7620000" y="58800"/>
            <a:ext cx="3048000" cy="672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Line 4"/>
          <p:cNvSpPr>
            <a:spLocks noChangeShapeType="1"/>
          </p:cNvSpPr>
          <p:nvPr/>
        </p:nvSpPr>
        <p:spPr bwMode="auto">
          <a:xfrm>
            <a:off x="8153400" y="2590800"/>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79877" name="Line 5"/>
          <p:cNvSpPr>
            <a:spLocks noChangeShapeType="1"/>
          </p:cNvSpPr>
          <p:nvPr/>
        </p:nvSpPr>
        <p:spPr bwMode="auto">
          <a:xfrm>
            <a:off x="8534400" y="5105400"/>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pic>
        <p:nvPicPr>
          <p:cNvPr id="79878" name="Picture 6" descr="Mu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249360"/>
            <a:ext cx="3352800" cy="4697442"/>
          </a:xfrm>
          <a:prstGeom prst="rect">
            <a:avLst/>
          </a:prstGeom>
          <a:noFill/>
          <a:ln w="28575">
            <a:solidFill>
              <a:srgbClr val="0000FF"/>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79879" name="Text Box 7"/>
          <p:cNvSpPr txBox="1">
            <a:spLocks noChangeArrowheads="1"/>
          </p:cNvSpPr>
          <p:nvPr/>
        </p:nvSpPr>
        <p:spPr bwMode="auto">
          <a:xfrm>
            <a:off x="2438401" y="6032500"/>
            <a:ext cx="3902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1600" dirty="0">
                <a:latin typeface="Arial" charset="0"/>
              </a:rPr>
              <a:t>H. J. Muller and the X-ray machine with which he did his Nobel Prize-winning experiments at the University of Texas </a:t>
            </a:r>
          </a:p>
        </p:txBody>
      </p:sp>
      <p:sp>
        <p:nvSpPr>
          <p:cNvPr id="2" name="Rectangle 1"/>
          <p:cNvSpPr/>
          <p:nvPr/>
        </p:nvSpPr>
        <p:spPr>
          <a:xfrm>
            <a:off x="7546510" y="2027663"/>
            <a:ext cx="30480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6510" y="4437001"/>
            <a:ext cx="30480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2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3" descr="Bateman Grad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86201"/>
            <a:ext cx="40894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Bateman Mating Succ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1212850"/>
            <a:ext cx="54895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5"/>
          <p:cNvSpPr txBox="1">
            <a:spLocks noChangeArrowheads="1"/>
          </p:cNvSpPr>
          <p:nvPr/>
        </p:nvSpPr>
        <p:spPr bwMode="auto">
          <a:xfrm>
            <a:off x="2019300" y="152401"/>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Bateman’s Principle:</a:t>
            </a:r>
            <a:r>
              <a:rPr lang="en-US" altLang="en-US" b="1">
                <a:latin typeface="Arial" charset="0"/>
              </a:rPr>
              <a:t> greater variance in reproductive success among males than females</a:t>
            </a:r>
          </a:p>
        </p:txBody>
      </p:sp>
      <p:sp>
        <p:nvSpPr>
          <p:cNvPr id="9221" name="Text Box 6"/>
          <p:cNvSpPr txBox="1">
            <a:spLocks noChangeArrowheads="1"/>
          </p:cNvSpPr>
          <p:nvPr/>
        </p:nvSpPr>
        <p:spPr bwMode="auto">
          <a:xfrm>
            <a:off x="1812926" y="3886201"/>
            <a:ext cx="42830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0000FF"/>
              </a:buClr>
              <a:buFont typeface="Wingdings" pitchFamily="2" charset="2"/>
              <a:buChar char="§"/>
            </a:pPr>
            <a:r>
              <a:rPr lang="en-US" altLang="en-US" sz="2000" b="1">
                <a:latin typeface="Arial" charset="0"/>
              </a:rPr>
              <a:t>Since male gametes are not (as) limiting, male reproductive success increases linearly with increasing number of mates.</a:t>
            </a:r>
          </a:p>
          <a:p>
            <a:pPr eaLnBrk="1" hangingPunct="1">
              <a:buClr>
                <a:srgbClr val="0000FF"/>
              </a:buClr>
              <a:buFont typeface="Wingdings" pitchFamily="2" charset="2"/>
              <a:buChar char="§"/>
            </a:pPr>
            <a:endParaRPr lang="en-US" altLang="en-US" sz="2000" b="1">
              <a:latin typeface="Arial" charset="0"/>
            </a:endParaRPr>
          </a:p>
          <a:p>
            <a:pPr eaLnBrk="1" hangingPunct="1">
              <a:buClr>
                <a:srgbClr val="0000FF"/>
              </a:buClr>
              <a:buFont typeface="Wingdings" pitchFamily="2" charset="2"/>
              <a:buChar char="§"/>
            </a:pPr>
            <a:r>
              <a:rPr lang="en-US" altLang="en-US" sz="2000" b="1">
                <a:latin typeface="Arial" charset="0"/>
              </a:rPr>
              <a:t>When this is true, sexual selection is higher on males.</a:t>
            </a:r>
          </a:p>
        </p:txBody>
      </p:sp>
      <p:pic>
        <p:nvPicPr>
          <p:cNvPr id="9222" name="Picture 7" descr="drosophila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1600200"/>
            <a:ext cx="1508125" cy="1524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4821452" y="435115"/>
            <a:ext cx="25490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4000" b="1" dirty="0">
                <a:solidFill>
                  <a:srgbClr val="FF0000"/>
                </a:solidFill>
                <a:latin typeface="Arial" charset="0"/>
              </a:rPr>
              <a:t>Meltdown</a:t>
            </a:r>
          </a:p>
        </p:txBody>
      </p:sp>
      <p:sp>
        <p:nvSpPr>
          <p:cNvPr id="3" name="TextBox 2">
            <a:extLst>
              <a:ext uri="{FF2B5EF4-FFF2-40B4-BE49-F238E27FC236}">
                <a16:creationId xmlns:a16="http://schemas.microsoft.com/office/drawing/2014/main" id="{E4C7448F-E0C1-484F-803D-585B85BCC4F5}"/>
              </a:ext>
            </a:extLst>
          </p:cNvPr>
          <p:cNvSpPr txBox="1"/>
          <p:nvPr/>
        </p:nvSpPr>
        <p:spPr>
          <a:xfrm>
            <a:off x="990600" y="1143001"/>
            <a:ext cx="5492466" cy="1200329"/>
          </a:xfrm>
          <a:prstGeom prst="rect">
            <a:avLst/>
          </a:prstGeom>
          <a:noFill/>
        </p:spPr>
        <p:txBody>
          <a:bodyPr wrap="none" rtlCol="0">
            <a:spAutoFit/>
          </a:bodyPr>
          <a:lstStyle/>
          <a:p>
            <a:pPr marL="342900" indent="-342900">
              <a:buFont typeface="Arial" panose="020B0604020202020204" pitchFamily="34" charset="0"/>
              <a:buChar char="•"/>
            </a:pPr>
            <a:r>
              <a:rPr lang="en-US" dirty="0"/>
              <a:t>Ratchet advances slowly</a:t>
            </a:r>
          </a:p>
          <a:p>
            <a:pPr marL="342900" indent="-342900">
              <a:buFont typeface="Arial" panose="020B0604020202020204" pitchFamily="34" charset="0"/>
              <a:buChar char="•"/>
            </a:pPr>
            <a:r>
              <a:rPr lang="en-US" dirty="0"/>
              <a:t>Fitness continues to decline</a:t>
            </a:r>
          </a:p>
          <a:p>
            <a:pPr marL="342900" indent="-342900">
              <a:buFont typeface="Arial" panose="020B0604020202020204" pitchFamily="34" charset="0"/>
              <a:buChar char="•"/>
            </a:pPr>
            <a:r>
              <a:rPr lang="en-US" dirty="0"/>
              <a:t>Eventually mutational load is too great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072514" y="304801"/>
            <a:ext cx="40046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dirty="0">
                <a:solidFill>
                  <a:srgbClr val="0000FF"/>
                </a:solidFill>
                <a:latin typeface="Arial" charset="0"/>
              </a:rPr>
              <a:t>HUMAN Y CHROMOSOME</a:t>
            </a:r>
          </a:p>
        </p:txBody>
      </p:sp>
      <p:sp>
        <p:nvSpPr>
          <p:cNvPr id="81923" name="Text Box 3"/>
          <p:cNvSpPr txBox="1">
            <a:spLocks noChangeArrowheads="1"/>
          </p:cNvSpPr>
          <p:nvPr/>
        </p:nvSpPr>
        <p:spPr bwMode="auto">
          <a:xfrm>
            <a:off x="2011364" y="1066800"/>
            <a:ext cx="842803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dirty="0">
                <a:latin typeface="Arial" charset="0"/>
              </a:rPr>
              <a:t>1500 genes</a:t>
            </a:r>
          </a:p>
          <a:p>
            <a:pPr eaLnBrk="1" hangingPunct="1">
              <a:buClr>
                <a:srgbClr val="FF0000"/>
              </a:buClr>
              <a:buFont typeface="Wingdings" pitchFamily="2" charset="2"/>
              <a:buChar char="§"/>
            </a:pPr>
            <a:r>
              <a:rPr lang="en-US" altLang="en-US" sz="2800" dirty="0">
                <a:latin typeface="Arial" charset="0"/>
              </a:rPr>
              <a:t>Now 50</a:t>
            </a:r>
          </a:p>
          <a:p>
            <a:pPr eaLnBrk="1" hangingPunct="1">
              <a:buClr>
                <a:srgbClr val="FF0000"/>
              </a:buClr>
              <a:buFont typeface="Wingdings" pitchFamily="2" charset="2"/>
              <a:buChar char="§"/>
            </a:pPr>
            <a:r>
              <a:rPr lang="en-US" altLang="en-US" sz="2800" dirty="0">
                <a:latin typeface="Arial" charset="0"/>
              </a:rPr>
              <a:t>Y exposed to high mutation rate – </a:t>
            </a:r>
            <a:r>
              <a:rPr lang="en-US" altLang="en-US" sz="2800" dirty="0">
                <a:solidFill>
                  <a:srgbClr val="FF9900"/>
                </a:solidFill>
                <a:latin typeface="Arial" charset="0"/>
              </a:rPr>
              <a:t>why?</a:t>
            </a:r>
          </a:p>
          <a:p>
            <a:pPr eaLnBrk="1" hangingPunct="1">
              <a:buClr>
                <a:srgbClr val="FF0000"/>
              </a:buClr>
              <a:buFont typeface="Wingdings" pitchFamily="2" charset="2"/>
              <a:buChar char="§"/>
            </a:pPr>
            <a:endParaRPr lang="en-US" altLang="en-US" sz="2800" dirty="0">
              <a:latin typeface="Arial" charset="0"/>
            </a:endParaRPr>
          </a:p>
          <a:p>
            <a:pPr eaLnBrk="1" hangingPunct="1">
              <a:buClr>
                <a:srgbClr val="FF0000"/>
              </a:buClr>
              <a:buFont typeface="Wingdings" pitchFamily="2" charset="2"/>
              <a:buChar char="§"/>
            </a:pPr>
            <a:r>
              <a:rPr lang="en-US" altLang="en-US" sz="2800" dirty="0">
                <a:latin typeface="Arial" charset="0"/>
              </a:rPr>
              <a:t>Y chromosome will self-destruct in 10 MY</a:t>
            </a:r>
          </a:p>
          <a:p>
            <a:pPr eaLnBrk="1" hangingPunct="1">
              <a:buClr>
                <a:srgbClr val="FF0000"/>
              </a:buClr>
              <a:buFont typeface="Wingdings" pitchFamily="2" charset="2"/>
              <a:buChar char="§"/>
            </a:pPr>
            <a:r>
              <a:rPr lang="en-US" altLang="en-US" sz="2800" dirty="0">
                <a:solidFill>
                  <a:srgbClr val="FF9900"/>
                </a:solidFill>
                <a:latin typeface="Arial" charset="0"/>
              </a:rPr>
              <a:t>What happens then?</a:t>
            </a:r>
          </a:p>
        </p:txBody>
      </p:sp>
      <p:pic>
        <p:nvPicPr>
          <p:cNvPr id="81924" name="Picture 4" descr="warv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4153827"/>
            <a:ext cx="3303896" cy="2565671"/>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7" descr="http://www.pri.kyoto-u.ac.jp/press/20060708/tokunosimatogenezumi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395" y="4038601"/>
            <a:ext cx="3302806" cy="24724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21847" y="6477000"/>
            <a:ext cx="3147465" cy="369332"/>
          </a:xfrm>
          <a:prstGeom prst="rect">
            <a:avLst/>
          </a:prstGeom>
        </p:spPr>
        <p:txBody>
          <a:bodyPr wrap="none">
            <a:spAutoFit/>
          </a:bodyPr>
          <a:lstStyle/>
          <a:p>
            <a:r>
              <a:rPr lang="en-US" sz="1800" dirty="0"/>
              <a:t>Japanese </a:t>
            </a:r>
            <a:r>
              <a:rPr lang="en-US" sz="1800" dirty="0" err="1"/>
              <a:t>spinous</a:t>
            </a:r>
            <a:r>
              <a:rPr lang="en-US" sz="1800" dirty="0"/>
              <a:t> country rats</a:t>
            </a:r>
          </a:p>
        </p:txBody>
      </p:sp>
      <p:sp>
        <p:nvSpPr>
          <p:cNvPr id="3" name="TextBox 2"/>
          <p:cNvSpPr txBox="1"/>
          <p:nvPr/>
        </p:nvSpPr>
        <p:spPr>
          <a:xfrm>
            <a:off x="7134368" y="6324600"/>
            <a:ext cx="1131720" cy="369332"/>
          </a:xfrm>
          <a:prstGeom prst="rect">
            <a:avLst/>
          </a:prstGeom>
          <a:noFill/>
        </p:spPr>
        <p:txBody>
          <a:bodyPr wrap="none" rtlCol="0">
            <a:spAutoFit/>
          </a:bodyPr>
          <a:lstStyle/>
          <a:p>
            <a:r>
              <a:rPr lang="en-US" sz="1800" dirty="0"/>
              <a:t>Mole Vole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072514" y="304801"/>
            <a:ext cx="3432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dirty="0">
                <a:solidFill>
                  <a:srgbClr val="0000FF"/>
                </a:solidFill>
                <a:latin typeface="Arial" charset="0"/>
              </a:rPr>
              <a:t>Mice with fewer genes</a:t>
            </a:r>
          </a:p>
        </p:txBody>
      </p:sp>
      <p:sp>
        <p:nvSpPr>
          <p:cNvPr id="81923" name="Text Box 3"/>
          <p:cNvSpPr txBox="1">
            <a:spLocks noChangeArrowheads="1"/>
          </p:cNvSpPr>
          <p:nvPr/>
        </p:nvSpPr>
        <p:spPr bwMode="auto">
          <a:xfrm>
            <a:off x="2011364" y="1066800"/>
            <a:ext cx="842803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800" dirty="0">
                <a:latin typeface="Arial" charset="0"/>
              </a:rPr>
              <a:t>Healthy baby mice have been artificially produced with sperm with just two genes from the Y chromosome</a:t>
            </a:r>
          </a:p>
          <a:p>
            <a:pPr eaLnBrk="1" hangingPunct="1">
              <a:buClr>
                <a:srgbClr val="FF0000"/>
              </a:buClr>
              <a:buFont typeface="Wingdings" pitchFamily="2" charset="2"/>
              <a:buChar char="§"/>
            </a:pPr>
            <a:endParaRPr lang="en-US" altLang="en-US" sz="2800" dirty="0">
              <a:latin typeface="Arial" charset="0"/>
            </a:endParaRPr>
          </a:p>
          <a:p>
            <a:pPr eaLnBrk="1" hangingPunct="1">
              <a:buClr>
                <a:srgbClr val="FF0000"/>
              </a:buClr>
              <a:buFont typeface="Wingdings" pitchFamily="2" charset="2"/>
              <a:buChar char="§"/>
            </a:pPr>
            <a:r>
              <a:rPr lang="en-US" altLang="en-US" sz="2800" dirty="0">
                <a:latin typeface="Arial" charset="0"/>
                <a:hlinkClick r:id="rId2"/>
              </a:rPr>
              <a:t>http://www.nature.com/news/mice-with-just-two-male-genes-father-babies-1.14219</a:t>
            </a:r>
            <a:r>
              <a:rPr lang="en-US" altLang="en-US" sz="2800" dirty="0">
                <a:latin typeface="Arial" charset="0"/>
              </a:rPr>
              <a:t> </a:t>
            </a:r>
          </a:p>
        </p:txBody>
      </p:sp>
    </p:spTree>
    <p:extLst>
      <p:ext uri="{BB962C8B-B14F-4D97-AF65-F5344CB8AC3E}">
        <p14:creationId xmlns:p14="http://schemas.microsoft.com/office/powerpoint/2010/main" val="16693601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n Vitro Ferti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1828800"/>
            <a:ext cx="42529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2239964" y="152401"/>
            <a:ext cx="7712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solidFill>
                  <a:srgbClr val="FF0000"/>
                </a:solidFill>
                <a:latin typeface="Arial" charset="0"/>
              </a:rPr>
              <a:t>ARE WE ACCELERATING THE DECAY IN HUMAN Y CHROMOSOMES WITH MODERN </a:t>
            </a:r>
            <a:r>
              <a:rPr lang="en-US" altLang="en-US" b="1" i="1">
                <a:solidFill>
                  <a:srgbClr val="FF0000"/>
                </a:solidFill>
                <a:latin typeface="Arial" charset="0"/>
              </a:rPr>
              <a:t>IN VITRO</a:t>
            </a:r>
            <a:r>
              <a:rPr lang="en-US" altLang="en-US" b="1">
                <a:solidFill>
                  <a:srgbClr val="FF0000"/>
                </a:solidFill>
                <a:latin typeface="Arial" charset="0"/>
              </a:rPr>
              <a:t> FERTILIZATION TECHNIQUES?</a:t>
            </a:r>
          </a:p>
        </p:txBody>
      </p:sp>
      <p:sp>
        <p:nvSpPr>
          <p:cNvPr id="82948" name="Text Box 4"/>
          <p:cNvSpPr txBox="1">
            <a:spLocks noChangeArrowheads="1"/>
          </p:cNvSpPr>
          <p:nvPr/>
        </p:nvSpPr>
        <p:spPr bwMode="auto">
          <a:xfrm>
            <a:off x="1828801" y="2181762"/>
            <a:ext cx="3581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dirty="0">
                <a:latin typeface="Arial" charset="0"/>
              </a:rPr>
              <a:t>Many sperm abnormalities and infertility disorders are associated with defects on the Y chromosome.</a:t>
            </a:r>
          </a:p>
        </p:txBody>
      </p:sp>
      <p:pic>
        <p:nvPicPr>
          <p:cNvPr id="82949" name="Picture 5" descr="Human Spe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4127152"/>
            <a:ext cx="2590800" cy="257419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773489" y="228601"/>
            <a:ext cx="4645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latin typeface="Arial" charset="0"/>
              </a:rPr>
              <a:t>THE </a:t>
            </a:r>
            <a:r>
              <a:rPr lang="en-US" altLang="en-US" sz="2800" b="1">
                <a:solidFill>
                  <a:srgbClr val="FF0000"/>
                </a:solidFill>
                <a:latin typeface="Arial" charset="0"/>
              </a:rPr>
              <a:t>BIG</a:t>
            </a:r>
            <a:r>
              <a:rPr lang="en-US" altLang="en-US" sz="2800" b="1">
                <a:latin typeface="Arial" charset="0"/>
              </a:rPr>
              <a:t> BENEFIT OF SEX</a:t>
            </a:r>
          </a:p>
        </p:txBody>
      </p:sp>
      <p:sp>
        <p:nvSpPr>
          <p:cNvPr id="84995" name="Text Box 3"/>
          <p:cNvSpPr txBox="1">
            <a:spLocks noChangeArrowheads="1"/>
          </p:cNvSpPr>
          <p:nvPr/>
        </p:nvSpPr>
        <p:spPr bwMode="auto">
          <a:xfrm>
            <a:off x="2819400" y="1066801"/>
            <a:ext cx="65611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marL="0" indent="0" eaLnBrk="1" hangingPunct="1">
              <a:buClr>
                <a:srgbClr val="FF0000"/>
              </a:buClr>
            </a:pPr>
            <a:r>
              <a:rPr lang="en-US" altLang="en-US" b="1" dirty="0">
                <a:latin typeface="Arial" charset="0"/>
              </a:rPr>
              <a:t>Mechanism for genomic repair, eliminating deleterious mutations (</a:t>
            </a:r>
            <a:r>
              <a:rPr lang="en-US" altLang="en-US" sz="1800" b="1" dirty="0">
                <a:solidFill>
                  <a:srgbClr val="FF0000"/>
                </a:solidFill>
                <a:latin typeface="Arial" charset="0"/>
              </a:rPr>
              <a:t>*</a:t>
            </a:r>
            <a:r>
              <a:rPr lang="en-US" altLang="en-US" b="1" dirty="0">
                <a:latin typeface="Arial" charset="0"/>
              </a:rPr>
              <a:t>).</a:t>
            </a:r>
          </a:p>
        </p:txBody>
      </p:sp>
      <p:sp>
        <p:nvSpPr>
          <p:cNvPr id="84996" name="Text Box 4"/>
          <p:cNvSpPr txBox="1">
            <a:spLocks noChangeArrowheads="1"/>
          </p:cNvSpPr>
          <p:nvPr/>
        </p:nvSpPr>
        <p:spPr bwMode="auto">
          <a:xfrm>
            <a:off x="2743201" y="2438401"/>
            <a:ext cx="684212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dirty="0">
                <a:latin typeface="Arial" charset="0"/>
              </a:rPr>
              <a:t>PARENT		       	       GAMETES</a:t>
            </a:r>
          </a:p>
          <a:p>
            <a:pPr eaLnBrk="1" hangingPunct="1"/>
            <a:endParaRPr lang="en-US" altLang="en-US" sz="2800" dirty="0">
              <a:latin typeface="Arial" charset="0"/>
            </a:endParaRPr>
          </a:p>
          <a:p>
            <a:pPr eaLnBrk="1" hangingPunct="1"/>
            <a:r>
              <a:rPr lang="en-US" altLang="en-US" sz="2800" b="1" dirty="0">
                <a:latin typeface="Arial" charset="0"/>
              </a:rPr>
              <a:t>   A	</a:t>
            </a:r>
            <a:r>
              <a:rPr lang="en-US" altLang="en-US" sz="2800" b="1" dirty="0">
                <a:solidFill>
                  <a:srgbClr val="FF0000"/>
                </a:solidFill>
                <a:latin typeface="Arial" charset="0"/>
              </a:rPr>
              <a:t>*</a:t>
            </a:r>
            <a:r>
              <a:rPr lang="en-US" altLang="en-US" sz="2800" b="1" dirty="0">
                <a:latin typeface="Arial" charset="0"/>
              </a:rPr>
              <a:t>			A	A	</a:t>
            </a:r>
            <a:r>
              <a:rPr lang="en-US" altLang="en-US" sz="2800" b="1" dirty="0">
                <a:solidFill>
                  <a:srgbClr val="FF0000"/>
                </a:solidFill>
                <a:latin typeface="Arial" charset="0"/>
              </a:rPr>
              <a:t>*	*</a:t>
            </a:r>
          </a:p>
          <a:p>
            <a:pPr eaLnBrk="1" hangingPunct="1"/>
            <a:r>
              <a:rPr lang="en-US" altLang="en-US" sz="2800" b="1" dirty="0">
                <a:latin typeface="Arial" charset="0"/>
              </a:rPr>
              <a:t>   B	</a:t>
            </a:r>
            <a:r>
              <a:rPr lang="en-US" altLang="en-US" sz="2800" b="1" dirty="0">
                <a:solidFill>
                  <a:srgbClr val="FF0000"/>
                </a:solidFill>
                <a:latin typeface="Arial" charset="0"/>
              </a:rPr>
              <a:t>*</a:t>
            </a:r>
            <a:r>
              <a:rPr lang="en-US" altLang="en-US" sz="2800" b="1" dirty="0">
                <a:latin typeface="Arial" charset="0"/>
              </a:rPr>
              <a:t>			B	</a:t>
            </a:r>
            <a:r>
              <a:rPr lang="en-US" altLang="en-US" sz="2800" b="1" dirty="0">
                <a:solidFill>
                  <a:srgbClr val="FF0000"/>
                </a:solidFill>
                <a:latin typeface="Arial" charset="0"/>
              </a:rPr>
              <a:t>*	*</a:t>
            </a:r>
            <a:r>
              <a:rPr lang="en-US" altLang="en-US" sz="2800" b="1" dirty="0">
                <a:latin typeface="Arial" charset="0"/>
              </a:rPr>
              <a:t>	B</a:t>
            </a:r>
          </a:p>
          <a:p>
            <a:pPr eaLnBrk="1" hangingPunct="1"/>
            <a:r>
              <a:rPr lang="en-US" altLang="en-US" sz="2800" b="1" dirty="0">
                <a:latin typeface="Arial" charset="0"/>
              </a:rPr>
              <a:t>   </a:t>
            </a:r>
            <a:r>
              <a:rPr lang="en-US" altLang="en-US" sz="2800" b="1" dirty="0">
                <a:solidFill>
                  <a:srgbClr val="FF0000"/>
                </a:solidFill>
                <a:latin typeface="Arial" charset="0"/>
              </a:rPr>
              <a:t>*	</a:t>
            </a:r>
            <a:r>
              <a:rPr lang="en-US" altLang="en-US" sz="2800" b="1" dirty="0">
                <a:latin typeface="Arial" charset="0"/>
              </a:rPr>
              <a:t>C			C	</a:t>
            </a:r>
            <a:r>
              <a:rPr lang="en-US" altLang="en-US" sz="2800" b="1" dirty="0">
                <a:solidFill>
                  <a:srgbClr val="FF0000"/>
                </a:solidFill>
                <a:latin typeface="Arial" charset="0"/>
              </a:rPr>
              <a:t>*</a:t>
            </a:r>
            <a:r>
              <a:rPr lang="en-US" altLang="en-US" sz="2800" b="1" dirty="0">
                <a:latin typeface="Arial" charset="0"/>
              </a:rPr>
              <a:t>	C	</a:t>
            </a:r>
            <a:r>
              <a:rPr lang="en-US" altLang="en-US" sz="2800" b="1" dirty="0">
                <a:solidFill>
                  <a:srgbClr val="FF0000"/>
                </a:solidFill>
                <a:latin typeface="Arial" charset="0"/>
              </a:rPr>
              <a:t>*</a:t>
            </a:r>
          </a:p>
        </p:txBody>
      </p:sp>
      <p:sp>
        <p:nvSpPr>
          <p:cNvPr id="84998" name="AutoShape 6"/>
          <p:cNvSpPr>
            <a:spLocks noChangeArrowheads="1"/>
          </p:cNvSpPr>
          <p:nvPr/>
        </p:nvSpPr>
        <p:spPr bwMode="auto">
          <a:xfrm>
            <a:off x="30480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4999" name="AutoShape 7"/>
          <p:cNvSpPr>
            <a:spLocks noChangeArrowheads="1"/>
          </p:cNvSpPr>
          <p:nvPr/>
        </p:nvSpPr>
        <p:spPr bwMode="auto">
          <a:xfrm>
            <a:off x="36576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5000" name="AutoShape 8"/>
          <p:cNvSpPr>
            <a:spLocks noChangeArrowheads="1"/>
          </p:cNvSpPr>
          <p:nvPr/>
        </p:nvSpPr>
        <p:spPr bwMode="auto">
          <a:xfrm>
            <a:off x="91440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5001" name="AutoShape 9"/>
          <p:cNvSpPr>
            <a:spLocks noChangeArrowheads="1"/>
          </p:cNvSpPr>
          <p:nvPr/>
        </p:nvSpPr>
        <p:spPr bwMode="auto">
          <a:xfrm>
            <a:off x="82296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5002" name="AutoShape 10"/>
          <p:cNvSpPr>
            <a:spLocks noChangeArrowheads="1"/>
          </p:cNvSpPr>
          <p:nvPr/>
        </p:nvSpPr>
        <p:spPr bwMode="auto">
          <a:xfrm>
            <a:off x="73152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5003" name="AutoShape 11"/>
          <p:cNvSpPr>
            <a:spLocks noChangeArrowheads="1"/>
          </p:cNvSpPr>
          <p:nvPr/>
        </p:nvSpPr>
        <p:spPr bwMode="auto">
          <a:xfrm>
            <a:off x="6400800" y="3352800"/>
            <a:ext cx="381000" cy="1295400"/>
          </a:xfrm>
          <a:prstGeom prst="roundRect">
            <a:avLst>
              <a:gd name="adj" fmla="val 16667"/>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520950" y="228601"/>
            <a:ext cx="7150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solidFill>
                  <a:srgbClr val="0000FF"/>
                </a:solidFill>
                <a:latin typeface="Arial" charset="0"/>
              </a:rPr>
              <a:t>SEXUAL REPRODUCTION CONTRIBUTES TO VARIATION</a:t>
            </a:r>
          </a:p>
        </p:txBody>
      </p:sp>
      <p:sp>
        <p:nvSpPr>
          <p:cNvPr id="86019" name="Text Box 3"/>
          <p:cNvSpPr txBox="1">
            <a:spLocks noChangeArrowheads="1"/>
          </p:cNvSpPr>
          <p:nvPr/>
        </p:nvSpPr>
        <p:spPr bwMode="auto">
          <a:xfrm>
            <a:off x="1981200" y="885826"/>
            <a:ext cx="658495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latin typeface="Arial" charset="0"/>
              </a:rPr>
              <a:t>Example – A Line Cross Experiment</a:t>
            </a:r>
          </a:p>
          <a:p>
            <a:pPr eaLnBrk="1" hangingPunct="1"/>
            <a:endParaRPr lang="en-US" altLang="en-US" sz="2000">
              <a:latin typeface="Arial" charset="0"/>
            </a:endParaRPr>
          </a:p>
          <a:p>
            <a:pPr eaLnBrk="1" hangingPunct="1">
              <a:buClr>
                <a:srgbClr val="FF3300"/>
              </a:buClr>
              <a:buFont typeface="Wingdings" pitchFamily="2" charset="2"/>
              <a:buChar char="§"/>
            </a:pPr>
            <a:r>
              <a:rPr lang="en-US" altLang="en-US" sz="1800">
                <a:latin typeface="Arial" charset="0"/>
              </a:rPr>
              <a:t>Consider 2 diploid individuals with 3 loci and 2 alleles,</a:t>
            </a:r>
          </a:p>
          <a:p>
            <a:pPr eaLnBrk="1" hangingPunct="1"/>
            <a:endParaRPr lang="en-US" altLang="en-US" sz="1800">
              <a:latin typeface="Arial" charset="0"/>
            </a:endParaRPr>
          </a:p>
          <a:p>
            <a:pPr eaLnBrk="1" hangingPunct="1"/>
            <a:r>
              <a:rPr lang="en-US" altLang="en-US" sz="1800">
                <a:latin typeface="Arial" charset="0"/>
              </a:rPr>
              <a:t>Parents:		aabbcc		x	AABBCC</a:t>
            </a:r>
          </a:p>
          <a:p>
            <a:pPr eaLnBrk="1" hangingPunct="1"/>
            <a:endParaRPr lang="en-US" altLang="en-US" sz="1800">
              <a:latin typeface="Arial" charset="0"/>
            </a:endParaRPr>
          </a:p>
          <a:p>
            <a:pPr eaLnBrk="1" hangingPunct="1"/>
            <a:r>
              <a:rPr lang="en-US" altLang="en-US" sz="1800">
                <a:latin typeface="Arial" charset="0"/>
              </a:rPr>
              <a:t>F</a:t>
            </a:r>
            <a:r>
              <a:rPr lang="en-US" altLang="en-US" sz="1800" baseline="-25000">
                <a:latin typeface="Arial" charset="0"/>
              </a:rPr>
              <a:t>1</a:t>
            </a:r>
            <a:r>
              <a:rPr lang="en-US" altLang="en-US" sz="1800">
                <a:latin typeface="Arial" charset="0"/>
              </a:rPr>
              <a:t> progeny:		        AaBbCc</a:t>
            </a:r>
          </a:p>
          <a:p>
            <a:pPr eaLnBrk="1" hangingPunct="1"/>
            <a:endParaRPr lang="en-US" altLang="en-US" sz="1800">
              <a:latin typeface="Arial" charset="0"/>
            </a:endParaRPr>
          </a:p>
          <a:p>
            <a:pPr eaLnBrk="1" hangingPunct="1"/>
            <a:r>
              <a:rPr lang="en-US" altLang="en-US" sz="1800">
                <a:latin typeface="Arial" charset="0"/>
              </a:rPr>
              <a:t>F</a:t>
            </a:r>
            <a:r>
              <a:rPr lang="en-US" altLang="en-US" sz="1800" baseline="-25000">
                <a:latin typeface="Arial" charset="0"/>
              </a:rPr>
              <a:t>2</a:t>
            </a:r>
            <a:r>
              <a:rPr lang="en-US" altLang="en-US" sz="1800">
                <a:latin typeface="Arial" charset="0"/>
              </a:rPr>
              <a:t> progeny:</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a:t>
            </a:r>
          </a:p>
          <a:p>
            <a:pPr eaLnBrk="1" hangingPunct="1"/>
            <a:r>
              <a:rPr lang="en-US" altLang="en-US" sz="1800">
                <a:latin typeface="Arial" charset="0"/>
              </a:rPr>
              <a:t>		aabbCC		aabbCc		aabbcc	</a:t>
            </a:r>
          </a:p>
        </p:txBody>
      </p:sp>
      <p:sp>
        <p:nvSpPr>
          <p:cNvPr id="86020" name="Text Box 4"/>
          <p:cNvSpPr txBox="1">
            <a:spLocks noChangeArrowheads="1"/>
          </p:cNvSpPr>
          <p:nvPr/>
        </p:nvSpPr>
        <p:spPr bwMode="auto">
          <a:xfrm>
            <a:off x="8655050" y="4191000"/>
            <a:ext cx="201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1800">
                <a:latin typeface="Arial" charset="0"/>
              </a:rPr>
              <a:t>27 </a:t>
            </a:r>
          </a:p>
          <a:p>
            <a:pPr algn="ctr" eaLnBrk="1" hangingPunct="1"/>
            <a:r>
              <a:rPr lang="en-US" altLang="en-US" sz="1800">
                <a:latin typeface="Arial" charset="0"/>
              </a:rPr>
              <a:t>COMBINIATIONS</a:t>
            </a:r>
          </a:p>
        </p:txBody>
      </p:sp>
      <p:sp>
        <p:nvSpPr>
          <p:cNvPr id="86021" name="Line 5"/>
          <p:cNvSpPr>
            <a:spLocks noChangeShapeType="1"/>
          </p:cNvSpPr>
          <p:nvPr/>
        </p:nvSpPr>
        <p:spPr bwMode="auto">
          <a:xfrm>
            <a:off x="8534400" y="3429000"/>
            <a:ext cx="0" cy="25146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Dog Hybri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614" y="914400"/>
            <a:ext cx="74707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3590925" y="0"/>
            <a:ext cx="501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solidFill>
                  <a:schemeClr val="accent2"/>
                </a:solidFill>
                <a:latin typeface="Arial" charset="0"/>
              </a:rPr>
              <a:t>AN “OUTBREAK OF VARIATION”</a:t>
            </a:r>
          </a:p>
        </p:txBody>
      </p:sp>
      <p:sp>
        <p:nvSpPr>
          <p:cNvPr id="87044" name="Text Box 4"/>
          <p:cNvSpPr txBox="1">
            <a:spLocks noChangeArrowheads="1"/>
          </p:cNvSpPr>
          <p:nvPr/>
        </p:nvSpPr>
        <p:spPr bwMode="auto">
          <a:xfrm>
            <a:off x="2552700" y="3810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a:latin typeface="Arial" charset="0"/>
              </a:rPr>
              <a:t>Cross between a Dachshund and a French Bulldog</a:t>
            </a:r>
          </a:p>
        </p:txBody>
      </p:sp>
      <p:sp>
        <p:nvSpPr>
          <p:cNvPr id="87045" name="Text Box 5"/>
          <p:cNvSpPr txBox="1">
            <a:spLocks noChangeArrowheads="1"/>
          </p:cNvSpPr>
          <p:nvPr/>
        </p:nvSpPr>
        <p:spPr bwMode="auto">
          <a:xfrm>
            <a:off x="1905000" y="1141414"/>
            <a:ext cx="2686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30188" indent="-230188"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000">
                <a:latin typeface="Arial" charset="0"/>
              </a:rPr>
              <a:t>Parental Generation</a:t>
            </a:r>
          </a:p>
        </p:txBody>
      </p:sp>
      <p:sp>
        <p:nvSpPr>
          <p:cNvPr id="87046" name="Text Box 6"/>
          <p:cNvSpPr txBox="1">
            <a:spLocks noChangeArrowheads="1"/>
          </p:cNvSpPr>
          <p:nvPr/>
        </p:nvSpPr>
        <p:spPr bwMode="auto">
          <a:xfrm>
            <a:off x="1905000" y="2817813"/>
            <a:ext cx="16950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30188" indent="-230188"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000">
                <a:latin typeface="Arial" charset="0"/>
              </a:rPr>
              <a:t>F</a:t>
            </a:r>
            <a:r>
              <a:rPr lang="en-US" altLang="en-US" sz="2000" baseline="-25000">
                <a:latin typeface="Arial" charset="0"/>
              </a:rPr>
              <a:t>1</a:t>
            </a:r>
            <a:r>
              <a:rPr lang="en-US" altLang="en-US" sz="2000">
                <a:latin typeface="Arial" charset="0"/>
              </a:rPr>
              <a:t> Progeny</a:t>
            </a:r>
          </a:p>
        </p:txBody>
      </p:sp>
      <p:sp>
        <p:nvSpPr>
          <p:cNvPr id="87047" name="Text Box 7"/>
          <p:cNvSpPr txBox="1">
            <a:spLocks noChangeArrowheads="1"/>
          </p:cNvSpPr>
          <p:nvPr/>
        </p:nvSpPr>
        <p:spPr bwMode="auto">
          <a:xfrm>
            <a:off x="1905001" y="4265613"/>
            <a:ext cx="20076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30188" indent="-230188"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2000">
                <a:latin typeface="Arial" charset="0"/>
              </a:rPr>
              <a:t>F</a:t>
            </a:r>
            <a:r>
              <a:rPr lang="en-US" altLang="en-US" sz="2000" baseline="-25000">
                <a:latin typeface="Arial" charset="0"/>
              </a:rPr>
              <a:t>2</a:t>
            </a:r>
            <a:r>
              <a:rPr lang="en-US" altLang="en-US" sz="2000">
                <a:latin typeface="Arial" charset="0"/>
              </a:rPr>
              <a:t> Generation</a:t>
            </a:r>
          </a:p>
        </p:txBody>
      </p:sp>
      <p:sp>
        <p:nvSpPr>
          <p:cNvPr id="87048" name="Text Box 8"/>
          <p:cNvSpPr txBox="1">
            <a:spLocks noChangeArrowheads="1"/>
          </p:cNvSpPr>
          <p:nvPr/>
        </p:nvSpPr>
        <p:spPr bwMode="auto">
          <a:xfrm>
            <a:off x="1744664" y="6340475"/>
            <a:ext cx="870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200">
                <a:latin typeface="Arial" charset="0"/>
              </a:rPr>
              <a:t>FROM: C. R. Stockard. 1941. The Genetic and Endocrine Basis for Differences in Form and Behavior. Wistar Inst. Anat. Biol., Philadelphia, PA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Goddard fi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4267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Hoekstra fi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4495800" cy="38608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4"/>
          <p:cNvSpPr>
            <a:spLocks noChangeArrowheads="1"/>
          </p:cNvSpPr>
          <p:nvPr/>
        </p:nvSpPr>
        <p:spPr bwMode="auto">
          <a:xfrm>
            <a:off x="1828800" y="4495800"/>
            <a:ext cx="46482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31775" indent="-23177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1600" b="1">
                <a:latin typeface="Arial" charset="0"/>
              </a:rPr>
              <a:t>Many modern theories that provide an explanation for the advantage of sex incorporate an idea originally proposed by Weismann more than 100 years ago: </a:t>
            </a:r>
            <a:r>
              <a:rPr lang="en-US" altLang="en-US" sz="1600" b="1" i="1">
                <a:solidFill>
                  <a:srgbClr val="0000FF"/>
                </a:solidFill>
                <a:latin typeface="Arial" charset="0"/>
              </a:rPr>
              <a:t>sex allows natural selection to proceed more effectively because it increases genetic variation.</a:t>
            </a:r>
            <a:r>
              <a:rPr lang="en-US" altLang="en-US" sz="1600" b="1" i="1">
                <a:latin typeface="Arial" charset="0"/>
              </a:rPr>
              <a:t> </a:t>
            </a:r>
          </a:p>
        </p:txBody>
      </p:sp>
      <p:grpSp>
        <p:nvGrpSpPr>
          <p:cNvPr id="88069" name="Group 5"/>
          <p:cNvGrpSpPr>
            <a:grpSpLocks/>
          </p:cNvGrpSpPr>
          <p:nvPr/>
        </p:nvGrpSpPr>
        <p:grpSpPr bwMode="auto">
          <a:xfrm>
            <a:off x="6781800" y="3727452"/>
            <a:ext cx="3733800" cy="954088"/>
            <a:chOff x="3264" y="2492"/>
            <a:chExt cx="2352" cy="601"/>
          </a:xfrm>
        </p:grpSpPr>
        <p:sp>
          <p:nvSpPr>
            <p:cNvPr id="88071" name="Rectangle 6"/>
            <p:cNvSpPr>
              <a:spLocks noChangeArrowheads="1"/>
            </p:cNvSpPr>
            <p:nvPr/>
          </p:nvSpPr>
          <p:spPr bwMode="auto">
            <a:xfrm>
              <a:off x="3360" y="2492"/>
              <a:ext cx="225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400">
                  <a:latin typeface="Arial" charset="0"/>
                </a:rPr>
                <a:t>asexual strains in the benign environment </a:t>
              </a:r>
            </a:p>
            <a:p>
              <a:pPr eaLnBrk="1" hangingPunct="1"/>
              <a:r>
                <a:rPr lang="en-US" altLang="en-US" sz="1400">
                  <a:latin typeface="Arial" charset="0"/>
                </a:rPr>
                <a:t>sexual in the benign environment </a:t>
              </a:r>
            </a:p>
            <a:p>
              <a:pPr eaLnBrk="1" hangingPunct="1"/>
              <a:r>
                <a:rPr lang="en-US" altLang="en-US" sz="1400">
                  <a:latin typeface="Arial" charset="0"/>
                </a:rPr>
                <a:t>asexual in the harsh environment </a:t>
              </a:r>
            </a:p>
            <a:p>
              <a:pPr eaLnBrk="1" hangingPunct="1"/>
              <a:r>
                <a:rPr lang="en-US" altLang="en-US" sz="1400">
                  <a:latin typeface="Arial" charset="0"/>
                </a:rPr>
                <a:t>sexual in the harsh environment. </a:t>
              </a:r>
            </a:p>
          </p:txBody>
        </p:sp>
        <p:sp>
          <p:nvSpPr>
            <p:cNvPr id="88072" name="Oval 7"/>
            <p:cNvSpPr>
              <a:spLocks noChangeArrowheads="1"/>
            </p:cNvSpPr>
            <p:nvPr/>
          </p:nvSpPr>
          <p:spPr bwMode="auto">
            <a:xfrm>
              <a:off x="3264" y="2544"/>
              <a:ext cx="48" cy="4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8073" name="Oval 8"/>
            <p:cNvSpPr>
              <a:spLocks noChangeArrowheads="1"/>
            </p:cNvSpPr>
            <p:nvPr/>
          </p:nvSpPr>
          <p:spPr bwMode="auto">
            <a:xfrm>
              <a:off x="3264" y="26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8074" name="Oval 9"/>
            <p:cNvSpPr>
              <a:spLocks noChangeArrowheads="1"/>
            </p:cNvSpPr>
            <p:nvPr/>
          </p:nvSpPr>
          <p:spPr bwMode="auto">
            <a:xfrm>
              <a:off x="3264" y="2832"/>
              <a:ext cx="48" cy="4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8075" name="Oval 10"/>
            <p:cNvSpPr>
              <a:spLocks noChangeArrowheads="1"/>
            </p:cNvSpPr>
            <p:nvPr/>
          </p:nvSpPr>
          <p:spPr bwMode="auto">
            <a:xfrm>
              <a:off x="3264" y="2976"/>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sp>
        <p:nvSpPr>
          <p:cNvPr id="88070" name="Rectangle 11"/>
          <p:cNvSpPr>
            <a:spLocks noChangeArrowheads="1"/>
          </p:cNvSpPr>
          <p:nvPr/>
        </p:nvSpPr>
        <p:spPr bwMode="auto">
          <a:xfrm>
            <a:off x="6629400" y="5029201"/>
            <a:ext cx="38862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Sex increases the efficacy of natural selection in experimental yeast populations</a:t>
            </a:r>
          </a:p>
          <a:p>
            <a:pPr eaLnBrk="1" hangingPunct="1"/>
            <a:r>
              <a:rPr lang="en-US" altLang="en-US" sz="1400" b="1">
                <a:latin typeface="Arial" charset="0"/>
              </a:rPr>
              <a:t>Goddard et al. </a:t>
            </a:r>
            <a:r>
              <a:rPr lang="en-US" altLang="en-US" sz="1400" b="1" i="1">
                <a:latin typeface="Arial" charset="0"/>
              </a:rPr>
              <a:t>Nature</a:t>
            </a:r>
            <a:r>
              <a:rPr lang="en-US" altLang="en-US" sz="1400" b="1">
                <a:latin typeface="Arial" charset="0"/>
              </a:rPr>
              <a:t> 2005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Parasite load vs S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1" y="2209800"/>
            <a:ext cx="41179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Sex in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4" y="1066800"/>
            <a:ext cx="33305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2090739" y="304801"/>
            <a:ext cx="8008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b="1">
                <a:latin typeface="Arial" charset="0"/>
              </a:rPr>
              <a:t>SEXUAL REPRODUCTION ALLOWS POPULATIONS TO STAY ONE-STEP AHEAD OF THEIR PARASITES</a:t>
            </a:r>
          </a:p>
        </p:txBody>
      </p:sp>
      <p:sp>
        <p:nvSpPr>
          <p:cNvPr id="89093" name="Text Box 5"/>
          <p:cNvSpPr txBox="1">
            <a:spLocks noChangeArrowheads="1"/>
          </p:cNvSpPr>
          <p:nvPr/>
        </p:nvSpPr>
        <p:spPr bwMode="auto">
          <a:xfrm>
            <a:off x="1752600" y="5791201"/>
            <a:ext cx="403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latin typeface="Arial" charset="0"/>
              </a:rPr>
              <a:t>FREQUENCY OF FEMALE (    ) AND MALE (    ) SNAILS IN NEW ZEALAND</a:t>
            </a:r>
          </a:p>
        </p:txBody>
      </p:sp>
      <p:sp>
        <p:nvSpPr>
          <p:cNvPr id="89094" name="Oval 6"/>
          <p:cNvSpPr>
            <a:spLocks noChangeArrowheads="1"/>
          </p:cNvSpPr>
          <p:nvPr/>
        </p:nvSpPr>
        <p:spPr bwMode="auto">
          <a:xfrm>
            <a:off x="5181600" y="5943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9095" name="Oval 7"/>
          <p:cNvSpPr>
            <a:spLocks noChangeArrowheads="1"/>
          </p:cNvSpPr>
          <p:nvPr/>
        </p:nvSpPr>
        <p:spPr bwMode="auto">
          <a:xfrm>
            <a:off x="3352800" y="62484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89096" name="Text Box 8"/>
          <p:cNvSpPr txBox="1">
            <a:spLocks noChangeArrowheads="1"/>
          </p:cNvSpPr>
          <p:nvPr/>
        </p:nvSpPr>
        <p:spPr bwMode="auto">
          <a:xfrm>
            <a:off x="7451725" y="6384925"/>
            <a:ext cx="2128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600" b="1">
                <a:latin typeface="Arial" charset="0"/>
              </a:rPr>
              <a:t>FROM: Lively (1992)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3287714" y="533401"/>
            <a:ext cx="5614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ADVANTAGES TO ASEXUALITY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Peac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667001"/>
            <a:ext cx="4572000" cy="298926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3" descr="pea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667000"/>
            <a:ext cx="3581400" cy="29845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3276600" y="5867400"/>
            <a:ext cx="142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Peacock</a:t>
            </a:r>
          </a:p>
        </p:txBody>
      </p:sp>
      <p:sp>
        <p:nvSpPr>
          <p:cNvPr id="10245" name="Text Box 5"/>
          <p:cNvSpPr txBox="1">
            <a:spLocks noChangeArrowheads="1"/>
          </p:cNvSpPr>
          <p:nvPr/>
        </p:nvSpPr>
        <p:spPr bwMode="auto">
          <a:xfrm>
            <a:off x="7772401" y="5867400"/>
            <a:ext cx="1268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Peahen</a:t>
            </a:r>
          </a:p>
        </p:txBody>
      </p:sp>
      <p:sp>
        <p:nvSpPr>
          <p:cNvPr id="10246" name="Text Box 6"/>
          <p:cNvSpPr txBox="1">
            <a:spLocks noChangeArrowheads="1"/>
          </p:cNvSpPr>
          <p:nvPr/>
        </p:nvSpPr>
        <p:spPr bwMode="auto">
          <a:xfrm>
            <a:off x="2076450" y="457201"/>
            <a:ext cx="80391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latin typeface="Arial" charset="0"/>
              </a:rPr>
              <a:t>The asymmetric nature of sexual selection often leads to dramatic </a:t>
            </a:r>
            <a:r>
              <a:rPr lang="en-US" altLang="en-US" sz="2800" b="1">
                <a:solidFill>
                  <a:srgbClr val="FF0000"/>
                </a:solidFill>
                <a:latin typeface="Arial" charset="0"/>
              </a:rPr>
              <a:t>sexual dimorphism</a:t>
            </a:r>
            <a:r>
              <a:rPr lang="en-US" altLang="en-US" sz="2800" b="1">
                <a:latin typeface="Arial" charset="0"/>
              </a:rPr>
              <a:t> in characters directly related to male-male competition and/or female choice.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058320" y="152401"/>
            <a:ext cx="60753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algn="ctr" eaLnBrk="1" hangingPunct="1"/>
            <a:r>
              <a:rPr lang="en-US" altLang="en-US" sz="2800" b="1" dirty="0">
                <a:solidFill>
                  <a:srgbClr val="FF0000"/>
                </a:solidFill>
                <a:latin typeface="Arial" charset="0"/>
              </a:rPr>
              <a:t>Advantages and Disadvantages TO ASEXUALITY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17739" y="304801"/>
            <a:ext cx="7754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b="1">
                <a:solidFill>
                  <a:srgbClr val="FF0000"/>
                </a:solidFill>
                <a:latin typeface="Arial" charset="0"/>
              </a:rPr>
              <a:t>MOST ASEXUAL LINEAGES ARE EVOLUTIONARILY “YOUNG”</a:t>
            </a:r>
          </a:p>
        </p:txBody>
      </p:sp>
      <p:grpSp>
        <p:nvGrpSpPr>
          <p:cNvPr id="92163" name="Group 3"/>
          <p:cNvGrpSpPr>
            <a:grpSpLocks/>
          </p:cNvGrpSpPr>
          <p:nvPr/>
        </p:nvGrpSpPr>
        <p:grpSpPr bwMode="auto">
          <a:xfrm>
            <a:off x="2514600" y="990600"/>
            <a:ext cx="2819400" cy="4076700"/>
            <a:chOff x="1104" y="1080"/>
            <a:chExt cx="1776" cy="2568"/>
          </a:xfrm>
        </p:grpSpPr>
        <p:sp>
          <p:nvSpPr>
            <p:cNvPr id="92171" name="Line 4"/>
            <p:cNvSpPr>
              <a:spLocks noChangeShapeType="1"/>
            </p:cNvSpPr>
            <p:nvPr/>
          </p:nvSpPr>
          <p:spPr bwMode="auto">
            <a:xfrm>
              <a:off x="2544" y="2736"/>
              <a:ext cx="336" cy="336"/>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2" name="Line 5"/>
            <p:cNvSpPr>
              <a:spLocks noChangeShapeType="1"/>
            </p:cNvSpPr>
            <p:nvPr/>
          </p:nvSpPr>
          <p:spPr bwMode="auto">
            <a:xfrm>
              <a:off x="2592" y="1344"/>
              <a:ext cx="288" cy="288"/>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3" name="Line 6"/>
            <p:cNvSpPr>
              <a:spLocks noChangeShapeType="1"/>
            </p:cNvSpPr>
            <p:nvPr/>
          </p:nvSpPr>
          <p:spPr bwMode="auto">
            <a:xfrm flipV="1">
              <a:off x="1104" y="1080"/>
              <a:ext cx="1776" cy="17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4" name="Line 7"/>
            <p:cNvSpPr>
              <a:spLocks noChangeShapeType="1"/>
            </p:cNvSpPr>
            <p:nvPr/>
          </p:nvSpPr>
          <p:spPr bwMode="auto">
            <a:xfrm>
              <a:off x="1488" y="2448"/>
              <a:ext cx="1392" cy="1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5" name="Line 8"/>
            <p:cNvSpPr>
              <a:spLocks noChangeShapeType="1"/>
            </p:cNvSpPr>
            <p:nvPr/>
          </p:nvSpPr>
          <p:spPr bwMode="auto">
            <a:xfrm flipV="1">
              <a:off x="2208" y="2400"/>
              <a:ext cx="672" cy="67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6" name="Line 9"/>
            <p:cNvSpPr>
              <a:spLocks noChangeShapeType="1"/>
            </p:cNvSpPr>
            <p:nvPr/>
          </p:nvSpPr>
          <p:spPr bwMode="auto">
            <a:xfrm flipH="1" flipV="1">
              <a:off x="2304" y="1680"/>
              <a:ext cx="576" cy="5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7" name="Line 10"/>
            <p:cNvSpPr>
              <a:spLocks noChangeShapeType="1"/>
            </p:cNvSpPr>
            <p:nvPr/>
          </p:nvSpPr>
          <p:spPr bwMode="auto">
            <a:xfrm flipV="1">
              <a:off x="2688" y="1872"/>
              <a:ext cx="192"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164" name="Group 11"/>
          <p:cNvGrpSpPr>
            <a:grpSpLocks/>
          </p:cNvGrpSpPr>
          <p:nvPr/>
        </p:nvGrpSpPr>
        <p:grpSpPr bwMode="auto">
          <a:xfrm>
            <a:off x="6934201" y="1371600"/>
            <a:ext cx="2327275" cy="1143000"/>
            <a:chOff x="3648" y="1728"/>
            <a:chExt cx="1466" cy="720"/>
          </a:xfrm>
        </p:grpSpPr>
        <p:sp>
          <p:nvSpPr>
            <p:cNvPr id="92167" name="Line 12"/>
            <p:cNvSpPr>
              <a:spLocks noChangeShapeType="1"/>
            </p:cNvSpPr>
            <p:nvPr/>
          </p:nvSpPr>
          <p:spPr bwMode="auto">
            <a:xfrm>
              <a:off x="3648" y="1872"/>
              <a:ext cx="28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8" name="Line 13"/>
            <p:cNvSpPr>
              <a:spLocks noChangeShapeType="1"/>
            </p:cNvSpPr>
            <p:nvPr/>
          </p:nvSpPr>
          <p:spPr bwMode="auto">
            <a:xfrm>
              <a:off x="3648" y="2304"/>
              <a:ext cx="288" cy="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69" name="Text Box 14"/>
            <p:cNvSpPr txBox="1">
              <a:spLocks noChangeArrowheads="1"/>
            </p:cNvSpPr>
            <p:nvPr/>
          </p:nvSpPr>
          <p:spPr bwMode="auto">
            <a:xfrm>
              <a:off x="4080" y="1728"/>
              <a:ext cx="8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SEXUAL</a:t>
              </a:r>
            </a:p>
          </p:txBody>
        </p:sp>
        <p:sp>
          <p:nvSpPr>
            <p:cNvPr id="92170" name="Text Box 15"/>
            <p:cNvSpPr txBox="1">
              <a:spLocks noChangeArrowheads="1"/>
            </p:cNvSpPr>
            <p:nvPr/>
          </p:nvSpPr>
          <p:spPr bwMode="auto">
            <a:xfrm>
              <a:off x="4080" y="2160"/>
              <a:ext cx="10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ASEXUAL</a:t>
              </a:r>
            </a:p>
          </p:txBody>
        </p:sp>
      </p:grpSp>
      <p:pic>
        <p:nvPicPr>
          <p:cNvPr id="92165" name="Picture 16" descr="sexline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4191001"/>
            <a:ext cx="3497263" cy="249237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92166" name="Text Box 17"/>
          <p:cNvSpPr txBox="1">
            <a:spLocks noChangeArrowheads="1"/>
          </p:cNvSpPr>
          <p:nvPr/>
        </p:nvSpPr>
        <p:spPr bwMode="auto">
          <a:xfrm>
            <a:off x="7696200" y="3733801"/>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i="1">
                <a:latin typeface="Arial" charset="0"/>
              </a:rPr>
              <a:t>Cnemidophorus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Bdelloid Rotif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52400"/>
            <a:ext cx="2178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1828800" y="228600"/>
            <a:ext cx="457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b="1">
                <a:solidFill>
                  <a:srgbClr val="FF0000"/>
                </a:solidFill>
                <a:latin typeface="Arial" charset="0"/>
              </a:rPr>
              <a:t>Bdelloid Rotifers: an ancient asexual lineage</a:t>
            </a:r>
          </a:p>
        </p:txBody>
      </p:sp>
      <p:grpSp>
        <p:nvGrpSpPr>
          <p:cNvPr id="93188" name="Group 4"/>
          <p:cNvGrpSpPr>
            <a:grpSpLocks/>
          </p:cNvGrpSpPr>
          <p:nvPr/>
        </p:nvGrpSpPr>
        <p:grpSpPr bwMode="auto">
          <a:xfrm>
            <a:off x="2133600" y="1371600"/>
            <a:ext cx="6400800" cy="1219200"/>
            <a:chOff x="0" y="0"/>
            <a:chExt cx="2714" cy="768"/>
          </a:xfrm>
        </p:grpSpPr>
        <p:sp>
          <p:nvSpPr>
            <p:cNvPr id="93208" name="Rectangle 5"/>
            <p:cNvSpPr>
              <a:spLocks noChangeArrowheads="1"/>
            </p:cNvSpPr>
            <p:nvPr/>
          </p:nvSpPr>
          <p:spPr bwMode="auto">
            <a:xfrm>
              <a:off x="0" y="0"/>
              <a:ext cx="27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nvGrpSpPr>
            <p:cNvPr id="93209" name="Group 6"/>
            <p:cNvGrpSpPr>
              <a:grpSpLocks/>
            </p:cNvGrpSpPr>
            <p:nvPr/>
          </p:nvGrpSpPr>
          <p:grpSpPr bwMode="auto">
            <a:xfrm>
              <a:off x="0" y="0"/>
              <a:ext cx="2066" cy="768"/>
              <a:chOff x="0" y="0"/>
              <a:chExt cx="2066" cy="768"/>
            </a:xfrm>
          </p:grpSpPr>
          <p:sp>
            <p:nvSpPr>
              <p:cNvPr id="93210" name="Rectangle 7"/>
              <p:cNvSpPr>
                <a:spLocks noChangeArrowheads="1"/>
              </p:cNvSpPr>
              <p:nvPr/>
            </p:nvSpPr>
            <p:spPr bwMode="auto">
              <a:xfrm>
                <a:off x="0" y="0"/>
                <a:ext cx="2066" cy="7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nvGrpSpPr>
              <p:cNvPr id="93211" name="Group 8"/>
              <p:cNvGrpSpPr>
                <a:grpSpLocks/>
              </p:cNvGrpSpPr>
              <p:nvPr/>
            </p:nvGrpSpPr>
            <p:grpSpPr bwMode="auto">
              <a:xfrm>
                <a:off x="0" y="0"/>
                <a:ext cx="2066" cy="768"/>
                <a:chOff x="0" y="0"/>
                <a:chExt cx="2066" cy="768"/>
              </a:xfrm>
            </p:grpSpPr>
            <p:sp>
              <p:nvSpPr>
                <p:cNvPr id="93212" name="Rectangle 9"/>
                <p:cNvSpPr>
                  <a:spLocks noChangeArrowheads="1"/>
                </p:cNvSpPr>
                <p:nvPr/>
              </p:nvSpPr>
              <p:spPr bwMode="auto">
                <a:xfrm>
                  <a:off x="0" y="0"/>
                  <a:ext cx="2066" cy="2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13" name="Rectangle 10"/>
                <p:cNvSpPr>
                  <a:spLocks noChangeArrowheads="1"/>
                </p:cNvSpPr>
                <p:nvPr/>
              </p:nvSpPr>
              <p:spPr bwMode="auto">
                <a:xfrm>
                  <a:off x="0" y="0"/>
                  <a:ext cx="2066" cy="7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000">
                      <a:solidFill>
                        <a:srgbClr val="000000"/>
                      </a:solidFill>
                      <a:latin typeface="Arial" charset="0"/>
                    </a:rPr>
                    <a:t>One of the strongest candidates for ancient asexuals, bdelloid rotifers date back at least 40 million years. That's the age of the oldest bdelloid recovered from amber. Despite bdelloids' asexuality, they've diversified into ~360 species.</a:t>
                  </a:r>
                </a:p>
                <a:p>
                  <a:endParaRPr lang="en-US" altLang="en-US" sz="2000">
                    <a:latin typeface="Arial" charset="0"/>
                  </a:endParaRPr>
                </a:p>
              </p:txBody>
            </p:sp>
          </p:grpSp>
        </p:grpSp>
      </p:grpSp>
      <p:sp>
        <p:nvSpPr>
          <p:cNvPr id="93189" name="Text Box 11"/>
          <p:cNvSpPr txBox="1">
            <a:spLocks noChangeArrowheads="1"/>
          </p:cNvSpPr>
          <p:nvPr/>
        </p:nvSpPr>
        <p:spPr bwMode="auto">
          <a:xfrm>
            <a:off x="5638800" y="6324601"/>
            <a:ext cx="434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1800" b="1">
                <a:latin typeface="Arial" charset="0"/>
              </a:rPr>
              <a:t>After Welsh &amp; Meselson. Science 2000</a:t>
            </a:r>
          </a:p>
        </p:txBody>
      </p:sp>
      <p:grpSp>
        <p:nvGrpSpPr>
          <p:cNvPr id="93190" name="Group 12"/>
          <p:cNvGrpSpPr>
            <a:grpSpLocks/>
          </p:cNvGrpSpPr>
          <p:nvPr/>
        </p:nvGrpSpPr>
        <p:grpSpPr bwMode="auto">
          <a:xfrm>
            <a:off x="2286000" y="3886200"/>
            <a:ext cx="76200" cy="2286000"/>
            <a:chOff x="480" y="2448"/>
            <a:chExt cx="48" cy="1440"/>
          </a:xfrm>
        </p:grpSpPr>
        <p:sp>
          <p:nvSpPr>
            <p:cNvPr id="93202" name="Rectangle 13"/>
            <p:cNvSpPr>
              <a:spLocks noChangeArrowheads="1"/>
            </p:cNvSpPr>
            <p:nvPr/>
          </p:nvSpPr>
          <p:spPr bwMode="auto">
            <a:xfrm>
              <a:off x="480" y="244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3" name="Rectangle 14"/>
            <p:cNvSpPr>
              <a:spLocks noChangeArrowheads="1"/>
            </p:cNvSpPr>
            <p:nvPr/>
          </p:nvSpPr>
          <p:spPr bwMode="auto">
            <a:xfrm>
              <a:off x="480" y="268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4" name="Rectangle 15"/>
            <p:cNvSpPr>
              <a:spLocks noChangeArrowheads="1"/>
            </p:cNvSpPr>
            <p:nvPr/>
          </p:nvSpPr>
          <p:spPr bwMode="auto">
            <a:xfrm>
              <a:off x="480" y="292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5" name="Rectangle 16"/>
            <p:cNvSpPr>
              <a:spLocks noChangeArrowheads="1"/>
            </p:cNvSpPr>
            <p:nvPr/>
          </p:nvSpPr>
          <p:spPr bwMode="auto">
            <a:xfrm>
              <a:off x="480" y="316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6" name="Rectangle 17"/>
            <p:cNvSpPr>
              <a:spLocks noChangeArrowheads="1"/>
            </p:cNvSpPr>
            <p:nvPr/>
          </p:nvSpPr>
          <p:spPr bwMode="auto">
            <a:xfrm>
              <a:off x="480" y="340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7" name="Rectangle 18"/>
            <p:cNvSpPr>
              <a:spLocks noChangeArrowheads="1"/>
            </p:cNvSpPr>
            <p:nvPr/>
          </p:nvSpPr>
          <p:spPr bwMode="auto">
            <a:xfrm>
              <a:off x="480" y="364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grpSp>
        <p:nvGrpSpPr>
          <p:cNvPr id="93191" name="Group 19"/>
          <p:cNvGrpSpPr>
            <a:grpSpLocks/>
          </p:cNvGrpSpPr>
          <p:nvPr/>
        </p:nvGrpSpPr>
        <p:grpSpPr bwMode="auto">
          <a:xfrm>
            <a:off x="3048000" y="3886200"/>
            <a:ext cx="76200" cy="2286000"/>
            <a:chOff x="1056" y="2448"/>
            <a:chExt cx="48" cy="1440"/>
          </a:xfrm>
        </p:grpSpPr>
        <p:sp>
          <p:nvSpPr>
            <p:cNvPr id="93196" name="Rectangle 20"/>
            <p:cNvSpPr>
              <a:spLocks noChangeArrowheads="1"/>
            </p:cNvSpPr>
            <p:nvPr/>
          </p:nvSpPr>
          <p:spPr bwMode="auto">
            <a:xfrm>
              <a:off x="1056" y="244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197" name="Rectangle 21"/>
            <p:cNvSpPr>
              <a:spLocks noChangeArrowheads="1"/>
            </p:cNvSpPr>
            <p:nvPr/>
          </p:nvSpPr>
          <p:spPr bwMode="auto">
            <a:xfrm>
              <a:off x="1056" y="268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198" name="Rectangle 22"/>
            <p:cNvSpPr>
              <a:spLocks noChangeArrowheads="1"/>
            </p:cNvSpPr>
            <p:nvPr/>
          </p:nvSpPr>
          <p:spPr bwMode="auto">
            <a:xfrm>
              <a:off x="1056" y="292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199" name="Rectangle 23"/>
            <p:cNvSpPr>
              <a:spLocks noChangeArrowheads="1"/>
            </p:cNvSpPr>
            <p:nvPr/>
          </p:nvSpPr>
          <p:spPr bwMode="auto">
            <a:xfrm>
              <a:off x="1056" y="316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0" name="Rectangle 24"/>
            <p:cNvSpPr>
              <a:spLocks noChangeArrowheads="1"/>
            </p:cNvSpPr>
            <p:nvPr/>
          </p:nvSpPr>
          <p:spPr bwMode="auto">
            <a:xfrm>
              <a:off x="1056" y="3408"/>
              <a:ext cx="48" cy="24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sp>
          <p:nvSpPr>
            <p:cNvPr id="93201" name="Rectangle 25"/>
            <p:cNvSpPr>
              <a:spLocks noChangeArrowheads="1"/>
            </p:cNvSpPr>
            <p:nvPr/>
          </p:nvSpPr>
          <p:spPr bwMode="auto">
            <a:xfrm>
              <a:off x="1056" y="3648"/>
              <a:ext cx="48" cy="2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grpSp>
      <p:sp>
        <p:nvSpPr>
          <p:cNvPr id="93192" name="Text Box 26"/>
          <p:cNvSpPr txBox="1">
            <a:spLocks noChangeArrowheads="1"/>
          </p:cNvSpPr>
          <p:nvPr/>
        </p:nvSpPr>
        <p:spPr bwMode="auto">
          <a:xfrm>
            <a:off x="42672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latin typeface="Arial" charset="0"/>
            </a:endParaRPr>
          </a:p>
        </p:txBody>
      </p:sp>
      <p:sp>
        <p:nvSpPr>
          <p:cNvPr id="93193" name="Text Box 27"/>
          <p:cNvSpPr txBox="1">
            <a:spLocks noChangeArrowheads="1"/>
          </p:cNvSpPr>
          <p:nvPr/>
        </p:nvSpPr>
        <p:spPr bwMode="auto">
          <a:xfrm>
            <a:off x="3794126" y="3773488"/>
            <a:ext cx="56546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sz="2800" dirty="0" err="1">
                <a:latin typeface="Arial" charset="0"/>
              </a:rPr>
              <a:t>Bdelloid</a:t>
            </a:r>
            <a:r>
              <a:rPr lang="en-US" altLang="en-US" sz="2800" dirty="0">
                <a:latin typeface="Arial" charset="0"/>
              </a:rPr>
              <a:t> homologous chromosomes have diverged to the point that most genes have only one functional copy (  ). Now, they are </a:t>
            </a:r>
            <a:r>
              <a:rPr lang="en-US" altLang="en-US" sz="2800" i="1" dirty="0">
                <a:latin typeface="Arial" charset="0"/>
              </a:rPr>
              <a:t>locked</a:t>
            </a:r>
            <a:r>
              <a:rPr lang="en-US" altLang="en-US" sz="2800" dirty="0">
                <a:latin typeface="Arial" charset="0"/>
              </a:rPr>
              <a:t> into asexuality.</a:t>
            </a:r>
          </a:p>
        </p:txBody>
      </p:sp>
      <p:sp>
        <p:nvSpPr>
          <p:cNvPr id="93194" name="Rectangle 28"/>
          <p:cNvSpPr>
            <a:spLocks noChangeArrowheads="1"/>
          </p:cNvSpPr>
          <p:nvPr/>
        </p:nvSpPr>
        <p:spPr bwMode="auto">
          <a:xfrm>
            <a:off x="8001000" y="5181600"/>
            <a:ext cx="762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endParaRPr lang="en-US" altLang="en-US"/>
          </a:p>
        </p:txBody>
      </p:sp>
      <p:pic>
        <p:nvPicPr>
          <p:cNvPr id="93195" name="Picture 30" descr="10">
            <a:hlinkClick r:id="rId3" tooltip="Click for larger ima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52401"/>
            <a:ext cx="3143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048000" y="457200"/>
            <a:ext cx="6021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r>
              <a:rPr lang="en-US" altLang="en-US" b="1">
                <a:latin typeface="Arial" charset="0"/>
              </a:rPr>
              <a:t>SUMMARY OF THE EVOLUTION OF SEX</a:t>
            </a:r>
          </a:p>
        </p:txBody>
      </p:sp>
      <p:sp>
        <p:nvSpPr>
          <p:cNvPr id="94211" name="Text Box 3"/>
          <p:cNvSpPr txBox="1">
            <a:spLocks noChangeArrowheads="1"/>
          </p:cNvSpPr>
          <p:nvPr/>
        </p:nvSpPr>
        <p:spPr bwMode="auto">
          <a:xfrm>
            <a:off x="2362200" y="1143000"/>
            <a:ext cx="74676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sz="2400">
                <a:solidFill>
                  <a:schemeClr val="tx1"/>
                </a:solidFill>
                <a:latin typeface="Franklin Gothic Book" pitchFamily="34" charset="0"/>
              </a:defRPr>
            </a:lvl1pPr>
            <a:lvl2pPr marL="742950" indent="-285750" eaLnBrk="0" hangingPunct="0">
              <a:defRPr sz="2400">
                <a:solidFill>
                  <a:schemeClr val="tx1"/>
                </a:solidFill>
                <a:latin typeface="Franklin Gothic Book" pitchFamily="34" charset="0"/>
              </a:defRPr>
            </a:lvl2pPr>
            <a:lvl3pPr marL="1143000" indent="-228600" eaLnBrk="0" hangingPunct="0">
              <a:defRPr sz="2400">
                <a:solidFill>
                  <a:schemeClr val="tx1"/>
                </a:solidFill>
                <a:latin typeface="Franklin Gothic Book" pitchFamily="34" charset="0"/>
              </a:defRPr>
            </a:lvl3pPr>
            <a:lvl4pPr marL="1600200" indent="-228600" eaLnBrk="0" hangingPunct="0">
              <a:defRPr sz="2400">
                <a:solidFill>
                  <a:schemeClr val="tx1"/>
                </a:solidFill>
                <a:latin typeface="Franklin Gothic Book" pitchFamily="34" charset="0"/>
              </a:defRPr>
            </a:lvl4pPr>
            <a:lvl5pPr marL="2057400" indent="-228600" eaLnBrk="0" hangingPunct="0">
              <a:defRPr sz="2400">
                <a:solidFill>
                  <a:schemeClr val="tx1"/>
                </a:solidFill>
                <a:latin typeface="Franklin Gothic Book" pitchFamily="34" charset="0"/>
              </a:defRPr>
            </a:lvl5pPr>
            <a:lvl6pPr marL="2514600" indent="-228600" eaLnBrk="0" fontAlgn="base" hangingPunct="0">
              <a:spcBef>
                <a:spcPct val="0"/>
              </a:spcBef>
              <a:spcAft>
                <a:spcPct val="0"/>
              </a:spcAft>
              <a:defRPr sz="2400">
                <a:solidFill>
                  <a:schemeClr val="tx1"/>
                </a:solidFill>
                <a:latin typeface="Franklin Gothic Book" pitchFamily="34" charset="0"/>
              </a:defRPr>
            </a:lvl6pPr>
            <a:lvl7pPr marL="2971800" indent="-228600" eaLnBrk="0" fontAlgn="base" hangingPunct="0">
              <a:spcBef>
                <a:spcPct val="0"/>
              </a:spcBef>
              <a:spcAft>
                <a:spcPct val="0"/>
              </a:spcAft>
              <a:defRPr sz="2400">
                <a:solidFill>
                  <a:schemeClr val="tx1"/>
                </a:solidFill>
                <a:latin typeface="Franklin Gothic Book" pitchFamily="34" charset="0"/>
              </a:defRPr>
            </a:lvl7pPr>
            <a:lvl8pPr marL="3429000" indent="-228600" eaLnBrk="0" fontAlgn="base" hangingPunct="0">
              <a:spcBef>
                <a:spcPct val="0"/>
              </a:spcBef>
              <a:spcAft>
                <a:spcPct val="0"/>
              </a:spcAft>
              <a:defRPr sz="2400">
                <a:solidFill>
                  <a:schemeClr val="tx1"/>
                </a:solidFill>
                <a:latin typeface="Franklin Gothic Book" pitchFamily="34" charset="0"/>
              </a:defRPr>
            </a:lvl8pPr>
            <a:lvl9pPr marL="3886200" indent="-228600" eaLnBrk="0" fontAlgn="base" hangingPunct="0">
              <a:spcBef>
                <a:spcPct val="0"/>
              </a:spcBef>
              <a:spcAft>
                <a:spcPct val="0"/>
              </a:spcAft>
              <a:defRPr sz="2400">
                <a:solidFill>
                  <a:schemeClr val="tx1"/>
                </a:solidFill>
                <a:latin typeface="Franklin Gothic Book" pitchFamily="34" charset="0"/>
              </a:defRPr>
            </a:lvl9pPr>
          </a:lstStyle>
          <a:p>
            <a:pPr eaLnBrk="1" hangingPunct="1">
              <a:buClr>
                <a:srgbClr val="FF0000"/>
              </a:buClr>
              <a:buFont typeface="Wingdings" pitchFamily="2" charset="2"/>
              <a:buChar char="§"/>
            </a:pPr>
            <a:r>
              <a:rPr lang="en-US" altLang="en-US" sz="1800" dirty="0">
                <a:latin typeface="Arial" charset="0"/>
              </a:rPr>
              <a:t>Sexual reproduction (recombination) is a unique feature of eukaryotes and likely originated early in the history of this domain around ~2.7 BYA.</a:t>
            </a:r>
          </a:p>
          <a:p>
            <a:pPr eaLnBrk="1" hangingPunct="1">
              <a:buClr>
                <a:srgbClr val="FF0000"/>
              </a:buClr>
              <a:buFont typeface="Wingdings" pitchFamily="2" charset="2"/>
              <a:buChar char="§"/>
            </a:pPr>
            <a:endParaRPr lang="en-US" altLang="en-US" sz="1800" dirty="0">
              <a:latin typeface="Arial" charset="0"/>
            </a:endParaRPr>
          </a:p>
          <a:p>
            <a:pPr eaLnBrk="1" hangingPunct="1">
              <a:buClr>
                <a:srgbClr val="FF0000"/>
              </a:buClr>
              <a:buFont typeface="Wingdings" pitchFamily="2" charset="2"/>
              <a:buChar char="§"/>
            </a:pPr>
            <a:r>
              <a:rPr lang="en-US" altLang="en-US" sz="1800" dirty="0">
                <a:latin typeface="Arial" charset="0"/>
              </a:rPr>
              <a:t>Increases in genome size and the proliferation of genome “parasites” may have favored the early evolution of recombination.</a:t>
            </a:r>
          </a:p>
          <a:p>
            <a:pPr eaLnBrk="1" hangingPunct="1">
              <a:buClr>
                <a:srgbClr val="FF0000"/>
              </a:buClr>
              <a:buFont typeface="Wingdings" pitchFamily="2" charset="2"/>
              <a:buChar char="§"/>
            </a:pPr>
            <a:endParaRPr lang="en-US" altLang="en-US" sz="1800" dirty="0">
              <a:latin typeface="Arial" charset="0"/>
            </a:endParaRPr>
          </a:p>
          <a:p>
            <a:pPr eaLnBrk="1" hangingPunct="1">
              <a:buClr>
                <a:srgbClr val="FF0000"/>
              </a:buClr>
              <a:buFont typeface="Wingdings" pitchFamily="2" charset="2"/>
              <a:buChar char="§"/>
            </a:pPr>
            <a:r>
              <a:rPr lang="en-US" altLang="en-US" sz="1800" dirty="0">
                <a:latin typeface="Arial" charset="0"/>
              </a:rPr>
              <a:t>Asexuality avoids the “2-fold” cost of sex.  Asexual lineages have both a genetic and demographic advantage over sexual lineages.</a:t>
            </a:r>
          </a:p>
          <a:p>
            <a:pPr eaLnBrk="1" hangingPunct="1">
              <a:buClr>
                <a:srgbClr val="FF0000"/>
              </a:buClr>
              <a:buFont typeface="Wingdings" pitchFamily="2" charset="2"/>
              <a:buChar char="§"/>
            </a:pPr>
            <a:endParaRPr lang="en-US" altLang="en-US" sz="1800" dirty="0">
              <a:latin typeface="Arial" charset="0"/>
            </a:endParaRPr>
          </a:p>
          <a:p>
            <a:pPr eaLnBrk="1" hangingPunct="1">
              <a:buClr>
                <a:srgbClr val="FF0000"/>
              </a:buClr>
              <a:buFont typeface="Wingdings" pitchFamily="2" charset="2"/>
              <a:buChar char="§"/>
            </a:pPr>
            <a:r>
              <a:rPr lang="en-US" altLang="en-US" sz="1800" dirty="0">
                <a:latin typeface="Arial" charset="0"/>
              </a:rPr>
              <a:t>The effects of mutation accumulation in asexual lineages may offset these costs.</a:t>
            </a:r>
          </a:p>
          <a:p>
            <a:pPr eaLnBrk="1" hangingPunct="1">
              <a:buClr>
                <a:srgbClr val="FF0000"/>
              </a:buClr>
              <a:buFont typeface="Wingdings" pitchFamily="2" charset="2"/>
              <a:buChar char="§"/>
            </a:pPr>
            <a:endParaRPr lang="en-US" altLang="en-US" sz="1800" dirty="0">
              <a:latin typeface="Arial" charset="0"/>
            </a:endParaRPr>
          </a:p>
          <a:p>
            <a:pPr eaLnBrk="1" hangingPunct="1">
              <a:buClr>
                <a:srgbClr val="FF0000"/>
              </a:buClr>
              <a:buFont typeface="Wingdings" pitchFamily="2" charset="2"/>
              <a:buChar char="§"/>
            </a:pPr>
            <a:r>
              <a:rPr lang="en-US" altLang="en-US" sz="1800" dirty="0">
                <a:latin typeface="Arial" charset="0"/>
              </a:rPr>
              <a:t>In stable environments, asexuality preserves well adapted genotypes and may be favored.</a:t>
            </a:r>
          </a:p>
          <a:p>
            <a:pPr eaLnBrk="1" hangingPunct="1">
              <a:buClr>
                <a:srgbClr val="FF0000"/>
              </a:buClr>
              <a:buFont typeface="Wingdings" pitchFamily="2" charset="2"/>
              <a:buChar char="§"/>
            </a:pPr>
            <a:endParaRPr lang="en-US" altLang="en-US" sz="1800" dirty="0">
              <a:latin typeface="Arial" charset="0"/>
            </a:endParaRPr>
          </a:p>
          <a:p>
            <a:pPr eaLnBrk="1" hangingPunct="1">
              <a:buClr>
                <a:srgbClr val="FF0000"/>
              </a:buClr>
              <a:buFont typeface="Wingdings" pitchFamily="2" charset="2"/>
              <a:buChar char="§"/>
            </a:pPr>
            <a:r>
              <a:rPr lang="en-US" altLang="en-US" sz="1800" dirty="0">
                <a:latin typeface="Arial" charset="0"/>
              </a:rPr>
              <a:t>In contrast, in variable environments, sexual lineages may be capable of rapid adaptation and sex may be favored.</a:t>
            </a:r>
          </a:p>
          <a:p>
            <a:pPr eaLnBrk="1" hangingPunct="1">
              <a:buClr>
                <a:srgbClr val="FF0000"/>
              </a:buClr>
              <a:buFont typeface="Wingdings" pitchFamily="2" charset="2"/>
              <a:buChar char="§"/>
            </a:pPr>
            <a:endParaRPr lang="en-US" altLang="en-US" sz="1800" dirty="0">
              <a:latin typeface="Arial"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TotalTime>
  <Words>3268</Words>
  <Application>Microsoft Office PowerPoint</Application>
  <PresentationFormat>Widescreen</PresentationFormat>
  <Paragraphs>433</Paragraphs>
  <Slides>93</Slides>
  <Notes>0</Notes>
  <HiddenSlides>80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Franklin Gothic Book</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ELEMENTS OF SEXUAL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USU Dept. of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pfrender</dc:creator>
  <cp:lastModifiedBy>Brian Gall</cp:lastModifiedBy>
  <cp:revision>79</cp:revision>
  <dcterms:created xsi:type="dcterms:W3CDTF">2002-03-31T16:26:10Z</dcterms:created>
  <dcterms:modified xsi:type="dcterms:W3CDTF">2025-03-31T12:43:02Z</dcterms:modified>
</cp:coreProperties>
</file>