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81" saveSubsetFonts="1">
  <p:sldMasterIdLst>
    <p:sldMasterId id="2147483648" r:id="rId1"/>
  </p:sldMasterIdLst>
  <p:notesMasterIdLst>
    <p:notesMasterId r:id="rId49"/>
  </p:notesMasterIdLst>
  <p:handoutMasterIdLst>
    <p:handoutMasterId r:id="rId50"/>
  </p:handoutMasterIdLst>
  <p:sldIdLst>
    <p:sldId id="493" r:id="rId2"/>
    <p:sldId id="258" r:id="rId3"/>
    <p:sldId id="274" r:id="rId4"/>
    <p:sldId id="257" r:id="rId5"/>
    <p:sldId id="280" r:id="rId6"/>
    <p:sldId id="270" r:id="rId7"/>
    <p:sldId id="475" r:id="rId8"/>
    <p:sldId id="481" r:id="rId9"/>
    <p:sldId id="482" r:id="rId10"/>
    <p:sldId id="271" r:id="rId11"/>
    <p:sldId id="281" r:id="rId12"/>
    <p:sldId id="275" r:id="rId13"/>
    <p:sldId id="415" r:id="rId14"/>
    <p:sldId id="277" r:id="rId15"/>
    <p:sldId id="279" r:id="rId16"/>
    <p:sldId id="282" r:id="rId17"/>
    <p:sldId id="291" r:id="rId18"/>
    <p:sldId id="290" r:id="rId19"/>
    <p:sldId id="306" r:id="rId20"/>
    <p:sldId id="308" r:id="rId21"/>
    <p:sldId id="310" r:id="rId22"/>
    <p:sldId id="312" r:id="rId23"/>
    <p:sldId id="314" r:id="rId24"/>
    <p:sldId id="315" r:id="rId25"/>
    <p:sldId id="478" r:id="rId26"/>
    <p:sldId id="317" r:id="rId27"/>
    <p:sldId id="489" r:id="rId28"/>
    <p:sldId id="323" r:id="rId29"/>
    <p:sldId id="483" r:id="rId30"/>
    <p:sldId id="337" r:id="rId31"/>
    <p:sldId id="480" r:id="rId32"/>
    <p:sldId id="397" r:id="rId33"/>
    <p:sldId id="349" r:id="rId34"/>
    <p:sldId id="487" r:id="rId35"/>
    <p:sldId id="490" r:id="rId36"/>
    <p:sldId id="362" r:id="rId37"/>
    <p:sldId id="256" r:id="rId38"/>
    <p:sldId id="260" r:id="rId39"/>
    <p:sldId id="268" r:id="rId40"/>
    <p:sldId id="284" r:id="rId41"/>
    <p:sldId id="394" r:id="rId42"/>
    <p:sldId id="396" r:id="rId43"/>
    <p:sldId id="495" r:id="rId44"/>
    <p:sldId id="401" r:id="rId45"/>
    <p:sldId id="408" r:id="rId46"/>
    <p:sldId id="409" r:id="rId47"/>
    <p:sldId id="494" r:id="rId48"/>
  </p:sldIdLst>
  <p:sldSz cx="12192000" cy="6858000"/>
  <p:notesSz cx="6858000" cy="9144000"/>
  <p:defaultTextStyle>
    <a:defPPr>
      <a:defRPr lang="en-US"/>
    </a:defPPr>
    <a:lvl1pPr algn="l" rtl="0" fontAlgn="base">
      <a:spcBef>
        <a:spcPct val="0"/>
      </a:spcBef>
      <a:spcAft>
        <a:spcPct val="0"/>
      </a:spcAft>
      <a:defRPr sz="3200" b="1" kern="1200">
        <a:solidFill>
          <a:schemeClr val="tx1"/>
        </a:solidFill>
        <a:latin typeface="Times New Roman" pitchFamily="18" charset="0"/>
        <a:ea typeface="+mn-ea"/>
        <a:cs typeface="+mn-cs"/>
      </a:defRPr>
    </a:lvl1pPr>
    <a:lvl2pPr marL="457200" algn="l" rtl="0" fontAlgn="base">
      <a:spcBef>
        <a:spcPct val="0"/>
      </a:spcBef>
      <a:spcAft>
        <a:spcPct val="0"/>
      </a:spcAft>
      <a:defRPr sz="3200" b="1" kern="1200">
        <a:solidFill>
          <a:schemeClr val="tx1"/>
        </a:solidFill>
        <a:latin typeface="Times New Roman" pitchFamily="18" charset="0"/>
        <a:ea typeface="+mn-ea"/>
        <a:cs typeface="+mn-cs"/>
      </a:defRPr>
    </a:lvl2pPr>
    <a:lvl3pPr marL="914400" algn="l" rtl="0" fontAlgn="base">
      <a:spcBef>
        <a:spcPct val="0"/>
      </a:spcBef>
      <a:spcAft>
        <a:spcPct val="0"/>
      </a:spcAft>
      <a:defRPr sz="3200" b="1" kern="1200">
        <a:solidFill>
          <a:schemeClr val="tx1"/>
        </a:solidFill>
        <a:latin typeface="Times New Roman" pitchFamily="18" charset="0"/>
        <a:ea typeface="+mn-ea"/>
        <a:cs typeface="+mn-cs"/>
      </a:defRPr>
    </a:lvl3pPr>
    <a:lvl4pPr marL="1371600" algn="l" rtl="0" fontAlgn="base">
      <a:spcBef>
        <a:spcPct val="0"/>
      </a:spcBef>
      <a:spcAft>
        <a:spcPct val="0"/>
      </a:spcAft>
      <a:defRPr sz="3200" b="1" kern="1200">
        <a:solidFill>
          <a:schemeClr val="tx1"/>
        </a:solidFill>
        <a:latin typeface="Times New Roman" pitchFamily="18" charset="0"/>
        <a:ea typeface="+mn-ea"/>
        <a:cs typeface="+mn-cs"/>
      </a:defRPr>
    </a:lvl4pPr>
    <a:lvl5pPr marL="1828800" algn="l" rtl="0" fontAlgn="base">
      <a:spcBef>
        <a:spcPct val="0"/>
      </a:spcBef>
      <a:spcAft>
        <a:spcPct val="0"/>
      </a:spcAft>
      <a:defRPr sz="3200" b="1" kern="1200">
        <a:solidFill>
          <a:schemeClr val="tx1"/>
        </a:solidFill>
        <a:latin typeface="Times New Roman" pitchFamily="18" charset="0"/>
        <a:ea typeface="+mn-ea"/>
        <a:cs typeface="+mn-cs"/>
      </a:defRPr>
    </a:lvl5pPr>
    <a:lvl6pPr marL="2286000" algn="l" defTabSz="914400" rtl="0" eaLnBrk="1" latinLnBrk="0" hangingPunct="1">
      <a:defRPr sz="3200" b="1" kern="1200">
        <a:solidFill>
          <a:schemeClr val="tx1"/>
        </a:solidFill>
        <a:latin typeface="Times New Roman" pitchFamily="18" charset="0"/>
        <a:ea typeface="+mn-ea"/>
        <a:cs typeface="+mn-cs"/>
      </a:defRPr>
    </a:lvl6pPr>
    <a:lvl7pPr marL="2743200" algn="l" defTabSz="914400" rtl="0" eaLnBrk="1" latinLnBrk="0" hangingPunct="1">
      <a:defRPr sz="3200" b="1" kern="1200">
        <a:solidFill>
          <a:schemeClr val="tx1"/>
        </a:solidFill>
        <a:latin typeface="Times New Roman" pitchFamily="18" charset="0"/>
        <a:ea typeface="+mn-ea"/>
        <a:cs typeface="+mn-cs"/>
      </a:defRPr>
    </a:lvl7pPr>
    <a:lvl8pPr marL="3200400" algn="l" defTabSz="914400" rtl="0" eaLnBrk="1" latinLnBrk="0" hangingPunct="1">
      <a:defRPr sz="3200" b="1" kern="1200">
        <a:solidFill>
          <a:schemeClr val="tx1"/>
        </a:solidFill>
        <a:latin typeface="Times New Roman" pitchFamily="18" charset="0"/>
        <a:ea typeface="+mn-ea"/>
        <a:cs typeface="+mn-cs"/>
      </a:defRPr>
    </a:lvl8pPr>
    <a:lvl9pPr marL="3657600" algn="l" defTabSz="914400" rtl="0" eaLnBrk="1" latinLnBrk="0" hangingPunct="1">
      <a:defRPr sz="32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a:srgbClr val="0066FF"/>
    <a:srgbClr val="99CCFF"/>
    <a:srgbClr val="6699FF"/>
    <a:srgbClr val="009900"/>
    <a:srgbClr val="6633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1026" autoAdjust="0"/>
  </p:normalViewPr>
  <p:slideViewPr>
    <p:cSldViewPr>
      <p:cViewPr varScale="1">
        <p:scale>
          <a:sx n="54" d="100"/>
          <a:sy n="54" d="100"/>
        </p:scale>
        <p:origin x="1104" y="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6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16077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6077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16077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34B803B1-A362-47EF-A1C8-12AC5123FE9F}" type="slidenum">
              <a:rPr lang="en-US"/>
              <a:pPr>
                <a:defRPr/>
              </a:pPr>
              <a:t>‹#›</a:t>
            </a:fld>
            <a:endParaRPr lang="en-US"/>
          </a:p>
        </p:txBody>
      </p:sp>
    </p:spTree>
    <p:extLst>
      <p:ext uri="{BB962C8B-B14F-4D97-AF65-F5344CB8AC3E}">
        <p14:creationId xmlns:p14="http://schemas.microsoft.com/office/powerpoint/2010/main" val="39803705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6041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182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042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6042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pPr>
              <a:defRPr/>
            </a:pPr>
            <a:fld id="{D113F13C-A6D2-49B4-B32D-108A3BB53960}" type="slidenum">
              <a:rPr lang="en-US"/>
              <a:pPr>
                <a:defRPr/>
              </a:pPr>
              <a:t>‹#›</a:t>
            </a:fld>
            <a:endParaRPr lang="en-US"/>
          </a:p>
        </p:txBody>
      </p:sp>
    </p:spTree>
    <p:extLst>
      <p:ext uri="{BB962C8B-B14F-4D97-AF65-F5344CB8AC3E}">
        <p14:creationId xmlns:p14="http://schemas.microsoft.com/office/powerpoint/2010/main" val="40772972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113F13C-A6D2-49B4-B32D-108A3BB53960}" type="slidenum">
              <a:rPr lang="en-US" smtClean="0"/>
              <a:pPr>
                <a:defRPr/>
              </a:pPr>
              <a:t>184</a:t>
            </a:fld>
            <a:endParaRPr lang="en-US"/>
          </a:p>
        </p:txBody>
      </p:sp>
    </p:spTree>
    <p:extLst>
      <p:ext uri="{BB962C8B-B14F-4D97-AF65-F5344CB8AC3E}">
        <p14:creationId xmlns:p14="http://schemas.microsoft.com/office/powerpoint/2010/main" val="3330886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b="0" dirty="0">
                <a:latin typeface="Arial" panose="020B0604020202020204" pitchFamily="34" charset="0"/>
                <a:cs typeface="Arial" panose="020B0604020202020204" pitchFamily="34" charset="0"/>
              </a:rPr>
              <a:t>Flexible rod-like structure down body (blue line in mouse embryo)</a:t>
            </a:r>
          </a:p>
          <a:p>
            <a:pPr marL="457200" indent="-457200">
              <a:buFont typeface="Arial" panose="020B0604020202020204" pitchFamily="34" charset="0"/>
              <a:buChar char="•"/>
            </a:pPr>
            <a:r>
              <a:rPr lang="en-US" sz="1200" b="0" dirty="0">
                <a:latin typeface="Arial" panose="020B0604020202020204" pitchFamily="34" charset="0"/>
                <a:cs typeface="Arial" panose="020B0604020202020204" pitchFamily="34" charset="0"/>
              </a:rPr>
              <a:t>First part of endoskeleton to appear in embryos</a:t>
            </a:r>
          </a:p>
          <a:p>
            <a:pPr marL="457200" indent="-457200">
              <a:buFont typeface="Arial" panose="020B0604020202020204" pitchFamily="34" charset="0"/>
              <a:buChar char="•"/>
            </a:pPr>
            <a:r>
              <a:rPr lang="en-US" sz="1200" b="0" dirty="0">
                <a:latin typeface="Arial" panose="020B0604020202020204" pitchFamily="34" charset="0"/>
                <a:cs typeface="Arial" panose="020B0604020202020204" pitchFamily="34" charset="0"/>
              </a:rPr>
              <a:t>Provides site for muscle attachment</a:t>
            </a:r>
          </a:p>
          <a:p>
            <a:pPr marL="457200" indent="-457200">
              <a:buFont typeface="Arial" panose="020B0604020202020204" pitchFamily="34" charset="0"/>
              <a:buChar char="•"/>
            </a:pPr>
            <a:r>
              <a:rPr lang="en-US" sz="1200" b="0" dirty="0">
                <a:latin typeface="Arial" panose="020B0604020202020204" pitchFamily="34" charset="0"/>
                <a:cs typeface="Arial" panose="020B0604020202020204" pitchFamily="34" charset="0"/>
              </a:rPr>
              <a:t>Present throughout life in all but vertebrates</a:t>
            </a:r>
          </a:p>
          <a:p>
            <a:pPr marL="457200" indent="-457200">
              <a:buFont typeface="Arial" panose="020B0604020202020204" pitchFamily="34" charset="0"/>
              <a:buChar char="•"/>
            </a:pPr>
            <a:r>
              <a:rPr lang="en-US" sz="1200" b="0" dirty="0">
                <a:latin typeface="Arial" panose="020B0604020202020204" pitchFamily="34" charset="0"/>
                <a:cs typeface="Arial" panose="020B0604020202020204" pitchFamily="34" charset="0"/>
              </a:rPr>
              <a:t>In verts, replaced by vertebrate during embryo development</a:t>
            </a:r>
          </a:p>
          <a:p>
            <a:endParaRPr lang="en-US" dirty="0"/>
          </a:p>
        </p:txBody>
      </p:sp>
      <p:sp>
        <p:nvSpPr>
          <p:cNvPr id="4" name="Slide Number Placeholder 3"/>
          <p:cNvSpPr>
            <a:spLocks noGrp="1"/>
          </p:cNvSpPr>
          <p:nvPr>
            <p:ph type="sldNum" sz="quarter" idx="5"/>
          </p:nvPr>
        </p:nvSpPr>
        <p:spPr/>
        <p:txBody>
          <a:bodyPr/>
          <a:lstStyle/>
          <a:p>
            <a:pPr>
              <a:defRPr/>
            </a:pPr>
            <a:fld id="{D113F13C-A6D2-49B4-B32D-108A3BB53960}" type="slidenum">
              <a:rPr lang="en-US" smtClean="0"/>
              <a:pPr>
                <a:defRPr/>
              </a:pPr>
              <a:t>186</a:t>
            </a:fld>
            <a:endParaRPr lang="en-US"/>
          </a:p>
        </p:txBody>
      </p:sp>
    </p:spTree>
    <p:extLst>
      <p:ext uri="{BB962C8B-B14F-4D97-AF65-F5344CB8AC3E}">
        <p14:creationId xmlns:p14="http://schemas.microsoft.com/office/powerpoint/2010/main" val="308883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Font typeface="Arial" pitchFamily="34" charset="0"/>
              <a:buChar char="•"/>
            </a:pPr>
            <a:r>
              <a:rPr lang="en-US" sz="1200" b="0" dirty="0">
                <a:latin typeface="Arial" pitchFamily="34" charset="0"/>
                <a:cs typeface="Arial" pitchFamily="34" charset="0"/>
              </a:rPr>
              <a:t>Tube above the digestive track and notochord</a:t>
            </a:r>
          </a:p>
          <a:p>
            <a:pPr marL="457200" indent="-457200">
              <a:buFont typeface="Arial" pitchFamily="34" charset="0"/>
              <a:buChar char="•"/>
            </a:pPr>
            <a:r>
              <a:rPr lang="en-US" sz="1200" b="0" dirty="0">
                <a:latin typeface="Arial" pitchFamily="34" charset="0"/>
                <a:cs typeface="Arial" pitchFamily="34" charset="0"/>
              </a:rPr>
              <a:t>Produced from </a:t>
            </a:r>
            <a:r>
              <a:rPr lang="en-US" sz="1200" b="0" dirty="0" err="1">
                <a:latin typeface="Arial" pitchFamily="34" charset="0"/>
                <a:cs typeface="Arial" pitchFamily="34" charset="0"/>
              </a:rPr>
              <a:t>infolding</a:t>
            </a:r>
            <a:r>
              <a:rPr lang="en-US" sz="1200" b="0" dirty="0">
                <a:latin typeface="Arial" pitchFamily="34" charset="0"/>
                <a:cs typeface="Arial" pitchFamily="34" charset="0"/>
              </a:rPr>
              <a:t> of ectoderm cells</a:t>
            </a:r>
          </a:p>
          <a:p>
            <a:pPr marL="457200" indent="-457200">
              <a:buFont typeface="Arial" pitchFamily="34" charset="0"/>
              <a:buChar char="•"/>
            </a:pPr>
            <a:r>
              <a:rPr lang="en-US" sz="1200" b="0" dirty="0">
                <a:latin typeface="Arial" pitchFamily="34" charset="0"/>
                <a:cs typeface="Arial" pitchFamily="34" charset="0"/>
              </a:rPr>
              <a:t>Anterior end enlarges to become the brain, rest comes the spinal cord</a:t>
            </a:r>
          </a:p>
          <a:p>
            <a:endParaRPr lang="en-US" dirty="0"/>
          </a:p>
        </p:txBody>
      </p:sp>
      <p:sp>
        <p:nvSpPr>
          <p:cNvPr id="4" name="Slide Number Placeholder 3"/>
          <p:cNvSpPr>
            <a:spLocks noGrp="1"/>
          </p:cNvSpPr>
          <p:nvPr>
            <p:ph type="sldNum" sz="quarter" idx="10"/>
          </p:nvPr>
        </p:nvSpPr>
        <p:spPr/>
        <p:txBody>
          <a:bodyPr/>
          <a:lstStyle/>
          <a:p>
            <a:pPr>
              <a:defRPr/>
            </a:pPr>
            <a:fld id="{D113F13C-A6D2-49B4-B32D-108A3BB53960}" type="slidenum">
              <a:rPr lang="en-US" smtClean="0"/>
              <a:pPr>
                <a:defRPr/>
              </a:pPr>
              <a:t>187</a:t>
            </a:fld>
            <a:endParaRPr lang="en-US"/>
          </a:p>
        </p:txBody>
      </p:sp>
    </p:spTree>
    <p:extLst>
      <p:ext uri="{BB962C8B-B14F-4D97-AF65-F5344CB8AC3E}">
        <p14:creationId xmlns:p14="http://schemas.microsoft.com/office/powerpoint/2010/main" val="3566407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1313" indent="-341313">
              <a:buFont typeface="Arial" pitchFamily="34" charset="0"/>
              <a:buChar char="•"/>
            </a:pPr>
            <a:r>
              <a:rPr lang="en-US" sz="1200" b="0" dirty="0">
                <a:latin typeface="Arial" pitchFamily="34" charset="0"/>
                <a:cs typeface="Arial" pitchFamily="34" charset="0"/>
              </a:rPr>
              <a:t>Openings that lead from pharyngeal cavity to outside of animal</a:t>
            </a:r>
          </a:p>
          <a:p>
            <a:pPr marL="341313" indent="-341313">
              <a:buFont typeface="Arial" pitchFamily="34" charset="0"/>
              <a:buChar char="•"/>
            </a:pPr>
            <a:r>
              <a:rPr lang="en-US" sz="1200" b="0" dirty="0">
                <a:latin typeface="Arial" pitchFamily="34" charset="0"/>
                <a:cs typeface="Arial" pitchFamily="34" charset="0"/>
              </a:rPr>
              <a:t>Originally evolved for filter feeding</a:t>
            </a:r>
          </a:p>
          <a:p>
            <a:pPr marL="341313" indent="-341313">
              <a:buFont typeface="Arial" pitchFamily="34" charset="0"/>
              <a:buChar char="•"/>
            </a:pPr>
            <a:r>
              <a:rPr lang="en-US" sz="1200" b="0" dirty="0">
                <a:latin typeface="Arial" pitchFamily="34" charset="0"/>
                <a:cs typeface="Arial" pitchFamily="34" charset="0"/>
              </a:rPr>
              <a:t>Evolved a network of capillaries for gas exchange in many species</a:t>
            </a:r>
          </a:p>
          <a:p>
            <a:pPr marL="341313" indent="-341313">
              <a:buFont typeface="Arial" pitchFamily="34" charset="0"/>
              <a:buChar char="•"/>
            </a:pPr>
            <a:r>
              <a:rPr lang="en-US" sz="1200" b="0" dirty="0">
                <a:latin typeface="Arial" pitchFamily="34" charset="0"/>
                <a:cs typeface="Arial" pitchFamily="34" charset="0"/>
              </a:rPr>
              <a:t>Many chordates – pockets form but weak</a:t>
            </a:r>
          </a:p>
          <a:p>
            <a:endParaRPr lang="en-US" dirty="0"/>
          </a:p>
        </p:txBody>
      </p:sp>
      <p:sp>
        <p:nvSpPr>
          <p:cNvPr id="4" name="Slide Number Placeholder 3"/>
          <p:cNvSpPr>
            <a:spLocks noGrp="1"/>
          </p:cNvSpPr>
          <p:nvPr>
            <p:ph type="sldNum" sz="quarter" idx="5"/>
          </p:nvPr>
        </p:nvSpPr>
        <p:spPr/>
        <p:txBody>
          <a:bodyPr/>
          <a:lstStyle/>
          <a:p>
            <a:pPr>
              <a:defRPr/>
            </a:pPr>
            <a:fld id="{D113F13C-A6D2-49B4-B32D-108A3BB53960}" type="slidenum">
              <a:rPr lang="en-US" smtClean="0"/>
              <a:pPr>
                <a:defRPr/>
              </a:pPr>
              <a:t>188</a:t>
            </a:fld>
            <a:endParaRPr lang="en-US"/>
          </a:p>
        </p:txBody>
      </p:sp>
    </p:spTree>
    <p:extLst>
      <p:ext uri="{BB962C8B-B14F-4D97-AF65-F5344CB8AC3E}">
        <p14:creationId xmlns:p14="http://schemas.microsoft.com/office/powerpoint/2010/main" val="3044378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b="0" dirty="0">
                <a:latin typeface="Arial" panose="020B0604020202020204" pitchFamily="34" charset="0"/>
                <a:cs typeface="Arial" panose="020B0604020202020204" pitchFamily="34" charset="0"/>
              </a:rPr>
              <a:t>Tail!</a:t>
            </a:r>
          </a:p>
          <a:p>
            <a:pPr marL="457200" indent="-457200">
              <a:buFont typeface="Arial" panose="020B0604020202020204" pitchFamily="34" charset="0"/>
              <a:buChar char="•"/>
            </a:pPr>
            <a:r>
              <a:rPr lang="en-US" sz="1200" b="0" dirty="0">
                <a:latin typeface="Arial" panose="020B0604020202020204" pitchFamily="34" charset="0"/>
                <a:cs typeface="Arial" panose="020B0604020202020204" pitchFamily="34" charset="0"/>
              </a:rPr>
              <a:t>When combined with muscle + notochord = mobility</a:t>
            </a:r>
          </a:p>
          <a:p>
            <a:pPr marL="457200" indent="-457200">
              <a:buFont typeface="Arial" panose="020B0604020202020204" pitchFamily="34" charset="0"/>
              <a:buChar char="•"/>
            </a:pPr>
            <a:r>
              <a:rPr lang="en-US" sz="1200" b="0" dirty="0">
                <a:latin typeface="Arial" panose="020B0604020202020204" pitchFamily="34" charset="0"/>
                <a:cs typeface="Arial" panose="020B0604020202020204" pitchFamily="34" charset="0"/>
              </a:rPr>
              <a:t>Add tail fin increases efficiency</a:t>
            </a:r>
          </a:p>
          <a:p>
            <a:endParaRPr lang="en-US" dirty="0"/>
          </a:p>
        </p:txBody>
      </p:sp>
      <p:sp>
        <p:nvSpPr>
          <p:cNvPr id="4" name="Slide Number Placeholder 3"/>
          <p:cNvSpPr>
            <a:spLocks noGrp="1"/>
          </p:cNvSpPr>
          <p:nvPr>
            <p:ph type="sldNum" sz="quarter" idx="5"/>
          </p:nvPr>
        </p:nvSpPr>
        <p:spPr/>
        <p:txBody>
          <a:bodyPr/>
          <a:lstStyle/>
          <a:p>
            <a:pPr>
              <a:defRPr/>
            </a:pPr>
            <a:fld id="{D113F13C-A6D2-49B4-B32D-108A3BB53960}" type="slidenum">
              <a:rPr lang="en-US" smtClean="0"/>
              <a:pPr>
                <a:defRPr/>
              </a:pPr>
              <a:t>189</a:t>
            </a:fld>
            <a:endParaRPr lang="en-US"/>
          </a:p>
        </p:txBody>
      </p:sp>
    </p:spTree>
    <p:extLst>
      <p:ext uri="{BB962C8B-B14F-4D97-AF65-F5344CB8AC3E}">
        <p14:creationId xmlns:p14="http://schemas.microsoft.com/office/powerpoint/2010/main" val="14990155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113F13C-A6D2-49B4-B32D-108A3BB53960}" type="slidenum">
              <a:rPr lang="en-US" smtClean="0"/>
              <a:pPr>
                <a:defRPr/>
              </a:pPr>
              <a:t>191</a:t>
            </a:fld>
            <a:endParaRPr lang="en-US"/>
          </a:p>
        </p:txBody>
      </p:sp>
    </p:spTree>
    <p:extLst>
      <p:ext uri="{BB962C8B-B14F-4D97-AF65-F5344CB8AC3E}">
        <p14:creationId xmlns:p14="http://schemas.microsoft.com/office/powerpoint/2010/main" val="3293945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fld id="{4DC32E30-A1CE-461E-9468-DDE20611241A}" type="slidenum">
              <a:rPr lang="en-US" sz="1200" b="0" smtClean="0"/>
              <a:pPr eaLnBrk="1" hangingPunct="1"/>
              <a:t>202</a:t>
            </a:fld>
            <a:endParaRPr lang="en-US" sz="1200" b="0"/>
          </a:p>
        </p:txBody>
      </p:sp>
      <p:sp>
        <p:nvSpPr>
          <p:cNvPr id="196611" name="Rectangle 2"/>
          <p:cNvSpPr>
            <a:spLocks noGrp="1" noRot="1" noChangeAspect="1" noChangeArrowheads="1" noTextEdit="1"/>
          </p:cNvSpPr>
          <p:nvPr>
            <p:ph type="sldImg"/>
          </p:nvPr>
        </p:nvSpPr>
        <p:spPr>
          <a:xfrm>
            <a:off x="381000" y="685800"/>
            <a:ext cx="6096000" cy="3429000"/>
          </a:xfrm>
          <a:solidFill>
            <a:srgbClr val="FFFFFF"/>
          </a:solidFill>
          <a:ln/>
        </p:spPr>
      </p:sp>
      <p:sp>
        <p:nvSpPr>
          <p:cNvPr id="196612" name="Rectangle 3"/>
          <p:cNvSpPr>
            <a:spLocks noGrp="1" noChangeArrowheads="1"/>
          </p:cNvSpPr>
          <p:nvPr>
            <p:ph type="body" idx="1"/>
          </p:nvPr>
        </p:nvSpPr>
        <p:spPr>
          <a:xfrm>
            <a:off x="1001713" y="5086350"/>
            <a:ext cx="4722812" cy="3236913"/>
          </a:xfrm>
          <a:solidFill>
            <a:srgbClr val="FFFFFF"/>
          </a:solidFill>
          <a:ln>
            <a:solidFill>
              <a:srgbClr val="000000"/>
            </a:solidFill>
          </a:ln>
        </p:spPr>
        <p:txBody>
          <a:bodyPr lIns="86621" tIns="43311" rIns="86621" bIns="43311"/>
          <a:lstStyle/>
          <a:p>
            <a:pPr eaLnBrk="1" hangingPunct="1"/>
            <a:r>
              <a:rPr lang="en-GB"/>
              <a:t>Copy and paste URL to link to original images at BIODIDAC</a:t>
            </a:r>
          </a:p>
          <a:p>
            <a:pPr eaLnBrk="1" hangingPunct="1"/>
            <a:r>
              <a:rPr lang="en-CA"/>
              <a:t>http://biodidac.bio.uottawa.ca/thumbnails/filedet.htm?File_name=Agna009b&amp;File_type=GIF</a:t>
            </a:r>
          </a:p>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Feathers – modified</a:t>
            </a:r>
            <a:r>
              <a:rPr lang="en-US" baseline="0" dirty="0"/>
              <a:t> scales</a:t>
            </a:r>
          </a:p>
          <a:p>
            <a:r>
              <a:rPr lang="en-US" baseline="0" dirty="0"/>
              <a:t>Skeleton – ossified but hollow with air pockets</a:t>
            </a:r>
          </a:p>
          <a:p>
            <a:r>
              <a:rPr lang="en-US" baseline="0" dirty="0"/>
              <a:t>Other physiology changes – unidirectional airflow, efficient circulation (changes to heart), </a:t>
            </a:r>
            <a:r>
              <a:rPr lang="en-US" baseline="0" dirty="0" err="1"/>
              <a:t>endothermy</a:t>
            </a:r>
            <a:endParaRPr lang="en-US" dirty="0"/>
          </a:p>
        </p:txBody>
      </p:sp>
      <p:sp>
        <p:nvSpPr>
          <p:cNvPr id="4" name="Slide Number Placeholder 3"/>
          <p:cNvSpPr>
            <a:spLocks noGrp="1"/>
          </p:cNvSpPr>
          <p:nvPr>
            <p:ph type="sldNum" sz="quarter" idx="10"/>
          </p:nvPr>
        </p:nvSpPr>
        <p:spPr/>
        <p:txBody>
          <a:bodyPr/>
          <a:lstStyle/>
          <a:p>
            <a:pPr>
              <a:defRPr/>
            </a:pPr>
            <a:fld id="{C0A50761-5965-451B-98F9-DE849F68BD5C}" type="slidenum">
              <a:rPr lang="en-US" smtClean="0"/>
              <a:pPr>
                <a:defRPr/>
              </a:pPr>
              <a:t>224</a:t>
            </a:fld>
            <a:endParaRPr lang="en-US"/>
          </a:p>
        </p:txBody>
      </p:sp>
    </p:spTree>
    <p:extLst>
      <p:ext uri="{BB962C8B-B14F-4D97-AF65-F5344CB8AC3E}">
        <p14:creationId xmlns:p14="http://schemas.microsoft.com/office/powerpoint/2010/main" val="4003220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Feathers – modified</a:t>
            </a:r>
            <a:r>
              <a:rPr lang="en-US" baseline="0" dirty="0"/>
              <a:t> scales</a:t>
            </a:r>
          </a:p>
          <a:p>
            <a:r>
              <a:rPr lang="en-US" baseline="0" dirty="0"/>
              <a:t>Skeleton – ossified but hollow with air pockets</a:t>
            </a:r>
          </a:p>
          <a:p>
            <a:r>
              <a:rPr lang="en-US" baseline="0" dirty="0"/>
              <a:t>Other physiology changes – unidirectional airflow, efficient circulation (changes to heart), </a:t>
            </a:r>
            <a:r>
              <a:rPr lang="en-US" baseline="0" dirty="0" err="1"/>
              <a:t>endothermy</a:t>
            </a:r>
            <a:endParaRPr lang="en-US" dirty="0"/>
          </a:p>
        </p:txBody>
      </p:sp>
      <p:sp>
        <p:nvSpPr>
          <p:cNvPr id="4" name="Slide Number Placeholder 3"/>
          <p:cNvSpPr>
            <a:spLocks noGrp="1"/>
          </p:cNvSpPr>
          <p:nvPr>
            <p:ph type="sldNum" sz="quarter" idx="10"/>
          </p:nvPr>
        </p:nvSpPr>
        <p:spPr/>
        <p:txBody>
          <a:bodyPr/>
          <a:lstStyle/>
          <a:p>
            <a:pPr>
              <a:defRPr/>
            </a:pPr>
            <a:fld id="{C0A50761-5965-451B-98F9-DE849F68BD5C}" type="slidenum">
              <a:rPr lang="en-US" smtClean="0"/>
              <a:pPr>
                <a:defRPr/>
              </a:pPr>
              <a:t>225</a:t>
            </a:fld>
            <a:endParaRPr lang="en-US"/>
          </a:p>
        </p:txBody>
      </p:sp>
    </p:spTree>
    <p:extLst>
      <p:ext uri="{BB962C8B-B14F-4D97-AF65-F5344CB8AC3E}">
        <p14:creationId xmlns:p14="http://schemas.microsoft.com/office/powerpoint/2010/main" val="4003220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7F4093-2F01-422F-91EC-D28A70FD64B0}" type="slidenum">
              <a:rPr lang="en-US"/>
              <a:pPr>
                <a:defRPr/>
              </a:pPr>
              <a:t>‹#›</a:t>
            </a:fld>
            <a:endParaRPr lang="en-US"/>
          </a:p>
        </p:txBody>
      </p:sp>
    </p:spTree>
    <p:extLst>
      <p:ext uri="{BB962C8B-B14F-4D97-AF65-F5344CB8AC3E}">
        <p14:creationId xmlns:p14="http://schemas.microsoft.com/office/powerpoint/2010/main" val="2950154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C043C1-5C68-4ECB-9596-E032151CEF34}" type="slidenum">
              <a:rPr lang="en-US"/>
              <a:pPr>
                <a:defRPr/>
              </a:pPr>
              <a:t>‹#›</a:t>
            </a:fld>
            <a:endParaRPr lang="en-US"/>
          </a:p>
        </p:txBody>
      </p:sp>
    </p:spTree>
    <p:extLst>
      <p:ext uri="{BB962C8B-B14F-4D97-AF65-F5344CB8AC3E}">
        <p14:creationId xmlns:p14="http://schemas.microsoft.com/office/powerpoint/2010/main" val="2836885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986D62-ED04-4944-8F77-A5F769EE9183}" type="slidenum">
              <a:rPr lang="en-US"/>
              <a:pPr>
                <a:defRPr/>
              </a:pPr>
              <a:t>‹#›</a:t>
            </a:fld>
            <a:endParaRPr lang="en-US"/>
          </a:p>
        </p:txBody>
      </p:sp>
    </p:spTree>
    <p:extLst>
      <p:ext uri="{BB962C8B-B14F-4D97-AF65-F5344CB8AC3E}">
        <p14:creationId xmlns:p14="http://schemas.microsoft.com/office/powerpoint/2010/main" val="795335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42BB68-48B5-4C0D-87E8-39BAD20AA3BE}" type="slidenum">
              <a:rPr lang="en-US"/>
              <a:pPr>
                <a:defRPr/>
              </a:pPr>
              <a:t>‹#›</a:t>
            </a:fld>
            <a:endParaRPr lang="en-US"/>
          </a:p>
        </p:txBody>
      </p:sp>
    </p:spTree>
    <p:extLst>
      <p:ext uri="{BB962C8B-B14F-4D97-AF65-F5344CB8AC3E}">
        <p14:creationId xmlns:p14="http://schemas.microsoft.com/office/powerpoint/2010/main" val="194939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B16227-36FB-4C30-B985-75AFF2D13589}" type="slidenum">
              <a:rPr lang="en-US"/>
              <a:pPr>
                <a:defRPr/>
              </a:pPr>
              <a:t>‹#›</a:t>
            </a:fld>
            <a:endParaRPr lang="en-US"/>
          </a:p>
        </p:txBody>
      </p:sp>
    </p:spTree>
    <p:extLst>
      <p:ext uri="{BB962C8B-B14F-4D97-AF65-F5344CB8AC3E}">
        <p14:creationId xmlns:p14="http://schemas.microsoft.com/office/powerpoint/2010/main" val="2427801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8C6CD3-F40F-476A-BF6A-A03AE1427A66}" type="slidenum">
              <a:rPr lang="en-US"/>
              <a:pPr>
                <a:defRPr/>
              </a:pPr>
              <a:t>‹#›</a:t>
            </a:fld>
            <a:endParaRPr lang="en-US"/>
          </a:p>
        </p:txBody>
      </p:sp>
    </p:spTree>
    <p:extLst>
      <p:ext uri="{BB962C8B-B14F-4D97-AF65-F5344CB8AC3E}">
        <p14:creationId xmlns:p14="http://schemas.microsoft.com/office/powerpoint/2010/main" val="208774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78E54E-2399-4E59-92E6-18F43B5C6EA2}" type="slidenum">
              <a:rPr lang="en-US"/>
              <a:pPr>
                <a:defRPr/>
              </a:pPr>
              <a:t>‹#›</a:t>
            </a:fld>
            <a:endParaRPr lang="en-US"/>
          </a:p>
        </p:txBody>
      </p:sp>
    </p:spTree>
    <p:extLst>
      <p:ext uri="{BB962C8B-B14F-4D97-AF65-F5344CB8AC3E}">
        <p14:creationId xmlns:p14="http://schemas.microsoft.com/office/powerpoint/2010/main" val="3316165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sz="3600">
                <a:solidFill>
                  <a:srgbClr val="FF0000"/>
                </a:solidFill>
              </a:defRPr>
            </a:lvl1pPr>
          </a:lstStyle>
          <a:p>
            <a:pPr>
              <a:defRPr/>
            </a:pPr>
            <a:fld id="{448C9B9B-A24C-485C-A0C8-677F273B141F}" type="slidenum">
              <a:rPr lang="en-US" smtClean="0"/>
              <a:pPr>
                <a:defRPr/>
              </a:pPr>
              <a:t>‹#›</a:t>
            </a:fld>
            <a:endParaRPr lang="en-US"/>
          </a:p>
        </p:txBody>
      </p:sp>
    </p:spTree>
    <p:extLst>
      <p:ext uri="{BB962C8B-B14F-4D97-AF65-F5344CB8AC3E}">
        <p14:creationId xmlns:p14="http://schemas.microsoft.com/office/powerpoint/2010/main" val="3175398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lgn="r">
              <a:defRPr sz="3600">
                <a:solidFill>
                  <a:srgbClr val="FF0000"/>
                </a:solidFill>
              </a:defRPr>
            </a:lvl1pPr>
          </a:lstStyle>
          <a:p>
            <a:pPr>
              <a:defRPr/>
            </a:pPr>
            <a:fld id="{9A167BB6-C6A6-44F1-AFE7-754719B4BEAA}" type="slidenum">
              <a:rPr lang="en-US" smtClean="0"/>
              <a:pPr>
                <a:defRPr/>
              </a:pPr>
              <a:t>‹#›</a:t>
            </a:fld>
            <a:endParaRPr lang="en-US"/>
          </a:p>
        </p:txBody>
      </p:sp>
    </p:spTree>
    <p:extLst>
      <p:ext uri="{BB962C8B-B14F-4D97-AF65-F5344CB8AC3E}">
        <p14:creationId xmlns:p14="http://schemas.microsoft.com/office/powerpoint/2010/main" val="1212702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B75876-5A7A-4EC1-AA49-450DBEF0BC6E}" type="slidenum">
              <a:rPr lang="en-US"/>
              <a:pPr>
                <a:defRPr/>
              </a:pPr>
              <a:t>‹#›</a:t>
            </a:fld>
            <a:endParaRPr lang="en-US"/>
          </a:p>
        </p:txBody>
      </p:sp>
    </p:spTree>
    <p:extLst>
      <p:ext uri="{BB962C8B-B14F-4D97-AF65-F5344CB8AC3E}">
        <p14:creationId xmlns:p14="http://schemas.microsoft.com/office/powerpoint/2010/main" val="3517529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6B53B3-17C5-4408-A750-CD4E4E60859E}" type="slidenum">
              <a:rPr lang="en-US"/>
              <a:pPr>
                <a:defRPr/>
              </a:pPr>
              <a:t>‹#›</a:t>
            </a:fld>
            <a:endParaRPr lang="en-US"/>
          </a:p>
        </p:txBody>
      </p:sp>
    </p:spTree>
    <p:extLst>
      <p:ext uri="{BB962C8B-B14F-4D97-AF65-F5344CB8AC3E}">
        <p14:creationId xmlns:p14="http://schemas.microsoft.com/office/powerpoint/2010/main" val="2225684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3600" b="0">
                <a:solidFill>
                  <a:srgbClr val="FF0000"/>
                </a:solidFill>
              </a:defRPr>
            </a:lvl1pPr>
          </a:lstStyle>
          <a:p>
            <a:pPr>
              <a:defRPr/>
            </a:pPr>
            <a:fld id="{5D821AAB-5653-4445-ACCB-5B734FCC6F72}"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hyperlink" Target="http://www.youtube.com/watch?v=e8jM94pNssc" TargetMode="External"/><Relationship Id="rId3" Type="http://schemas.openxmlformats.org/officeDocument/2006/relationships/image" Target="../media/image26.jpeg"/><Relationship Id="rId7" Type="http://schemas.openxmlformats.org/officeDocument/2006/relationships/hyperlink" Target="https://www.youtube.com/watch?v=5EQGA_4BZ5s" TargetMode="External"/><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e8jM94pNssc" TargetMode="External"/><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hyperlink" Target="https://www.youtube.com/watch?v=5EQGA_4BZ5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hyperlink" Target="http://www.youtube.com/watch?v=tKTRv3hx1s0" TargetMode="External"/><Relationship Id="rId4" Type="http://schemas.openxmlformats.org/officeDocument/2006/relationships/hyperlink" Target="https://www.youtube.com/watch?v=_8FVpj0p-iU"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www.youtube.com/watch?v=5kS64P-o5mU" TargetMode="External"/><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hyperlink" Target="http://www.youtube.com/watch?v=t5PGZRxhAyU"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tKTRv3hx1s0" TargetMode="External"/><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jp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en.wikipedia.org/wiki/File:Osteoglossum_bicirrhosum.JPG" TargetMode="Externa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hyperlink" Target="http://en.wikipedia.org/wiki/File:Anguilla_anguilla.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hyperlink" Target="https://www.youtube.com/watch?v=yz1oTHXvbHg" TargetMode="External"/><Relationship Id="rId4" Type="http://schemas.openxmlformats.org/officeDocument/2006/relationships/image" Target="../media/image88.jpeg"/></Relationships>
</file>

<file path=ppt/slides/_rels/slide3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gif"/></Relationships>
</file>

<file path=ppt/slides/_rels/slide3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4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jpeg"/></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hyperlink" Target="http://www.youtube.com/watch?v=TsQRzRcQ3dM" TargetMode="External"/><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hyperlink" Target="https://www.youtube.com/watch?v=dXpAbezdOh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352800" y="7937"/>
            <a:ext cx="7774005" cy="1142703"/>
          </a:xfrm>
        </p:spPr>
        <p:txBody>
          <a:bodyPr/>
          <a:lstStyle/>
          <a:p>
            <a:pPr eaLnBrk="1" hangingPunct="1"/>
            <a:r>
              <a:rPr lang="en-US" dirty="0">
                <a:solidFill>
                  <a:srgbClr val="0070C0"/>
                </a:solidFill>
                <a:latin typeface="Arial" charset="0"/>
              </a:rPr>
              <a:t>Phylum </a:t>
            </a:r>
            <a:r>
              <a:rPr lang="en-US" dirty="0" err="1">
                <a:solidFill>
                  <a:srgbClr val="0070C0"/>
                </a:solidFill>
                <a:latin typeface="Arial" charset="0"/>
              </a:rPr>
              <a:t>Hemichordata</a:t>
            </a:r>
            <a:endParaRPr lang="en-US" dirty="0">
              <a:solidFill>
                <a:srgbClr val="0070C0"/>
              </a:solidFill>
              <a:latin typeface="Arial" charset="0"/>
            </a:endParaRPr>
          </a:p>
        </p:txBody>
      </p:sp>
      <p:pic>
        <p:nvPicPr>
          <p:cNvPr id="5" name="Picture 2" descr="http://upload.wikimedia.org/wikipedia/commons/5/54/Rhabdopleura_normani_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60" y="3084842"/>
            <a:ext cx="4191000" cy="36900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mbari.org/news/homepage/2011/enteropneusts/acorn-drift-350.jpg"/>
          <p:cNvPicPr>
            <a:picLocks noChangeAspect="1" noChangeArrowheads="1"/>
          </p:cNvPicPr>
          <p:nvPr/>
        </p:nvPicPr>
        <p:blipFill rotWithShape="1">
          <a:blip r:embed="rId3">
            <a:extLst>
              <a:ext uri="{28A0092B-C50C-407E-A947-70E740481C1C}">
                <a14:useLocalDpi xmlns:a14="http://schemas.microsoft.com/office/drawing/2010/main" val="0"/>
              </a:ext>
            </a:extLst>
          </a:blip>
          <a:srcRect l="22857" r="24244"/>
          <a:stretch/>
        </p:blipFill>
        <p:spPr bwMode="auto">
          <a:xfrm flipV="1">
            <a:off x="45706" y="-22314"/>
            <a:ext cx="1951897" cy="2994114"/>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data:image/jpeg;base64,/9j/4AAQSkZJRgABAQAAAQABAAD/2wCEAAkGBxQTEhUUExQWFhUXGB8aGRgYGBwaHRwcGhgXHRwXHRgYHyggHRolHBcXITEhJSkrLi4uFx8zODMsNygtLiwBCgoKDg0OGxAQGywkICQsLCwsLCwsLCwsLCwsLCwsLCwsLCwsLCwsLCwsLCwsLCwsLCwsLCwsLCwsLCwsLCwsLP/AABEIAQsAvQMBIgACEQEDEQH/xAAcAAACAwEBAQEAAAAAAAAAAAAEBQMGBwIBAAj/xAA+EAABAwMDAgQEBAUDBAEFAQABAgMRAAQhBRIxQVEGImFxEzKBkQdCobEUI1LB0WLh8DNygvGSJEOisvIW/8QAGQEAAwEBAQAAAAAAAAAAAAAAAQIDAAQF/8QAIxEAAgICAwADAAMBAAAAAAAAAAECEQMhEjFBEyJRMkJhBP/aAAwDAQACEQMRAD8AGeYkUMbSBTO2Tiu1s1kiLExYoK6bzT1xuOlAvsiaWSCmKVt14liaMfRkRRtnZyKSthsQXdjIqv3DG01oT9p0qsa1ZxOKElQ8ZCLbiiLducBI+pj9ZArlDc0+0XRy6UpSjeVTABgj19f2pSli9y0zAKSfRU/+69S3HIj3rUtN/DKR/NeUgf0oyeeqj5SfZMdqMe/ChlXy3DiZ/qSk/tFSc4mTMnbazRC24q6X/wCHN20qUbXkxAKDBHulUfoTzVVuGtpjrMGcEEcgjvWtMNgHwprzZTFDeKGcRmsayNpUGiXmwRxUrFrNSKt+lKwoUrPpUBAoy7tyKDQmiEkbI2mlNwIVRD6orhTMiaK0Eh+JUiDNRBNSppwGmtKqdBmlbb1GWzldVnGSXKaWrFM7rila+aDMc/wqiN+xWyY3Qds9piJpzZt4rPrnUbhm4WUOLgEK2bjsIj8yJgiDBq6aV4htXgBv+A4fyOjyT/pdE4n+oD3qamk9juLDHk1Xdet54Bn0qx3lstCgFgpB4OCk/wDaoYP0Ndo0vcU7wdisTMR6cc88joaeVNCrRX/DHhgvDcUCN3J47HHXI4x/etZ0LTW2UfyxExJgAmI7dPSlTCm0o2JVsgwATmSBxyYMgcVMxftGAHFDOfySeIgj9a5Mm9DWWZtIklKiMcdPf0rpt1f50hPrMj6RShi7VBUlQUMCDyJ9ZIPvTVm73Y8mfU/XpUHFjJhYNVXxV4NauNzqEQ8cmFRv9DIICvX71Yl25ztUodYSQPsSDXNunOHFT1SoCf2obWx0zJLjw+Qnyg9oMEiOkjn7Cqvcs7VEVt+v6MVpK0ZVGRHP04Kv3rLtetZlUEKHzApKfrBq8XyN0KrNyKkcXOaW7iKY2yxQYyIbrIpO+mKbX1yJpRcKmghherNEsjFQ7aLbbxTBAXBmvgKIUzUJEU6YpcFqip7S6qd6zJoVqyINdVM5L0OACoYodyyNNdOYxTxnTwelM2l2LZlHifTShaHiCUztX/b75H2pVdWBQopkERIPRSTwoe/9iOlbXeeH0OoU2sSlQg/2I7Ec1mWq2zlgsMXLfx2CSWlSUqA67Fj5VcbkGU9Y4Nc2RK7RWEgLQPET1mTtAWhQhbS/MhXuniR3q66L+IlsSEu2xZ/1tH90kRGT96rV5ojblsbm2WpTYwtKwPiNn/VtwUn+qAKqbjhHI/Spop2fpC1uLZ9G5lxKh7gH2IIweP0pZrWmNuD5UpOCCABMkYMYmTzWH6Fq7zbkoJPdMyD7jEgZ5rTnr1am0LUpIJBkAjr3JO3cAAc4kATmm4eiS0B6lqqLNohBKis8qPYmU/THHekVr4lvbpW1kde8JHaVKx9Oai1a2DqgpXnHdCFDoPm2yndjoKBY15bMbEFPIBXKBnuEQfoFD1mh0FLRar3TdXt0l4rBAEkNqUY9YKQP1oe6/EJ5QbWJDqRCuyh0penXtUC0i2haFD8lugp9iQCfuZozR/Cj3xUOOICdx3bSoAA8wOeO0Hilmq7GVUOrT8TnA4hDjZAEbpwe8Qf0/wCGuNV8YWl4sjaW1x5XMCTxsWOqT3M+nahPFGiD+MbNwoBBRMyobgCcGAIj/wARnkc0LfWun3RQxbrYaf3AJKTtmSMKhvYTHXes+9KlvRlQmv2CFEERH7dOMH3odDhTir9e2enW43vvh0j5WGTJJ7SMgfaO9Va88ULXKmLO2atxgBxlKyr/ALnFeYq/7T/mg3sdCF9yhVKpm+604nclHwl/mbElJ/1oKsgf6VEnOCegCkUUGyNpEmjECKhbRUiDWDZ24zil605p4hMilz7MGigGpptAa6GnjtR7aaliuxzZy8QS2top3aJxQbYo5hVSnKw8Q0QBkChrywbuGyh1tKmlflI//L0PYjPrXTjklKe5mPQf7xU5e9Y9v8mohSZi2uaU9pVyXLZZU3kgTJCZAKVp4UnzASeeoFRXStPuUBZKrd38yUJ3IJ9Eq4+hj0q4ePGS6hRQPKeVDO5XQDuPbFY4pSgeSKdodWOEoaSSpO7t7gdoA9MRXtvramyQOO3Izk4PX19KXtmBuUfQdyfbsOaHeUDkVhkiys+IwSdwn9P94rnVnrZ1MtylfWcT9B/cmqygiaJSU0Gbikxn4f0ouOiQgJBlSlKISB1JjJ9hzV48R+MXbRe1lkBpSE/DWRnbETA9Qceoqk6SEb0h1e1EyR3/ANq1G91CzuGkoWpBkCAMlIj+0frUnd2aVelUZ8RPamhTTjKFlr+Yle2QFcBHpu455iq43bs3NwEfCW26shILahtCuJ2Lgg/+VbDoWn2zTCmkRtXhR65B5P7dqzVOqfwdyXnGNzqFqRvIwSJG7GNxEmspu6Aq8DLnwpC3HV4bayqT5iceWSeaR6jdKdXuV0EARASOgA/vVx8ea78QBpACUQFEzlRIByOwn7+1UdOawyOINcFNTxUfWiMdJRivW016VwK4QaxhnaxU79sk5oNhVTl2sY04GvN9CG5r5NxXRRIYt0ShVLGrgUQm4pWjBqnYMjmIz04/wKkDQPI3e9cWLBWcQB1UenoPWmaFoa4lSoyTUpyoZISa4wfgqWpJ2JSVE8cDvX58vVDcemTj61r3j3xAt0KZEhuBjueeeaxrUUEKJ+/+apG62AieXxUYVXm6RXABpqGQSCKnZPag0g0S0qlYwSQk8geteJEcEj1mhvj1MVT1xStGC2r90ZDroM874+469etH6e4pxSnHCpSSZ55VMyRwe/vXdp4cXsC1ylJEgdSD+3Io/wCEkJ2gRH7f5oIz0DXju6MmhkUWu3rktUAEZGK5ZaJNeqVXKHoNAIS/a4oLg0f/ABcihHE1kZkzSsV2DUCE1IcUTFrRqQNSqvcVX2k7etElyBXRyJUO2Lw0yslFagkdf0HU1V2X4q5eGH0JbKiQDJkmMD35jFK5PwNUWZloJSOw4H+1A6g0VA7BB6kf3r1u9UqdiTE8kHPtjP1HSirRczhWeZQof2iPWo8XHZrszvVNAfWolQ56jH7VS9f0dTWVJ8swfSePoa3e6thB2nb9cfY8e9UzxS2gpLKwVBQifzD+lRnJg5n3p1LkDoxR+32n06GvCBTZbOS2sZGP/VKL61U3kElNOtjHQRXVQWz+c12/cCYFCmMdoaBrS/w/8HtutfGcAUomG0qyMfmI6yZjkeU1ljQJNan4E1FbFwbNw4IBaJnJgKAHof3ip5bSHiXu50gFO1Qg/b9vQVR9Q08JWQOe3f8A3rUFXDbqktLmVAwQCII5BMYmeO4qvap4QW298VCi43HmB+ZJHJ9R+orljOUR3xlplEetFASUn7UC+iK0/wDhUKEQaFv7BnbBj603z/qD8H4zNA3Ua26vjnhlC0SnFLl+Fo5UfoKPzwB8EyoBNENtyKbX3h5aDjNBOae6jJSY79KopRfQkotdoF2wa6XXbLJUqIJ9qle05wHCSfpRtXVg4urokVg5rpNEsW+5VMHbOBim5hWJixCpxVpRcgDzbcpGEpABxgJAiO//ADFfVb7TJ4HJ7Clmma6VvLUo+UyAInA+UR7E0+OSJ5YtF50u6cKVJkJB6Cf/ANozzz6+1dOsrJUd5UR0CzIMnHf6+leWCFLAStoBMYCoJ4P5SAYjoT++PNSZU0sAbGlKBA3glKk9AFDCD3/emfZIlXeuBMLC1ITknIWM48xgH/maHvnQ8kTunovIVjISqOuYjvSi/wBZetXPhrBSk/Ken3OSnjqfrSa41BK96FpCVRuwfKR0WjsY5HeOKCoIr8RJQHx0mZT1AgfrJqdOmtutqCf6ZUD05/X2pI+8FPIK53JBSeuR1Geuas7CNpBRIJG5HH1THY1gmf6npi2SAoYVlJmQR3H6UGlBq2+INQFw24laYKPMg/0kKAUjH5VBR+qU1UgDT2OglhhR4IrUVaQt+wQ8W1puWgAggEklAJTkDIUjHuE96yxgLnAMVrv4fam+ltsrUv4aBtSCqEhMmMdTj9RU5oNhdhrrl0w1cJ/6rKtrqSYzAheTiTj3rUdPuPiNIURBUkSPXqKyvxRqSLW/DiU/y7lALsglCxJSs7SOYCZHrPJq36VepZaJRJZKfiNwD8sT1Ncso/gzYF4kZNs7uE/DWcGeD1Sf3H+1KnLhL3WiNR8RNXtk+pQ2BpQLZn5lZAEdQZP39KoidRKRjFLwtFI5Giy6n4kFuAgSTxFMdL1gOgFUis4VqCFLlzNNrfXWVDbx0mYpXhRVZmaKppC1DP3rjXbcfD2gAzSHTWdoCviKIjieKH1vxqluURJjmhGCujOUqshtWgyqFQfQc1ZLe6bI8yf1rHX9bdedwTk4q22GrFCAHBmnyYfQQytaLDbWYFFKRiprVImiLi1xIotlapFf1lj+Q6ePIf2rM7V/aSRgg1p/iAwwr1gfc+tZnqDPw11fGvqcmf8AlRePD+vFSRtCQpPMk56g7QRPWtKtUt3NuW3wlSYyOFe8Jyk+lYHZ3ikiBEew/wCEVZfDXixTbqfin+XMQSYSDyQE5qj2jnqmXO+0daUlLakXdqOWlZWgdxHmHuPqKq2saB8RsPWO9WyZZVPxEA8hPRSeuMiOvS2WltY3LqHbR9y3dmfJ1xk7DjoOcZ4zVhv9NUEhSFgrjJ27QscmQJzzx3PNLdPZj8/Wh3viZmZMc8f5p+m7BR8NEhSZiYMxmPtI+teX+lhl55XmSoOFMHkA5z9waT2zykLwYUk8/wB6ZsZbPEv7lrC52rBC9o4BESB6YMegpK9bKbWUKiRkEcKB4UD/AEnpViu29iviJyk8jj/nODXLlqHmXAhIDlv5+gUpo/On12HzDPClelFPwYJ8C6T8d4kp3JbTuIPBP5QfT/FXi48EXTpKkvtA5ITlIgcAQMdB9ai/DPRFFoKSkFSvMVZ8vEAnpx+9aZa2ewecgnsOAe5PXioZJBsyrXdCvFoYQ+kI2SkEkKTAyolSZgEQROfKcVdU6Sh23/h0OqhKVN7tuR0wT9fuaQ+O9eSl+2bX/wBHcvegKnckpbjHEzMT360ZY/iDaoKUFaWZMQW5GeJWj5feDSy5V/oCxWPhxtq0XbpO4FBT58/UgZ5zisz8R+G3WAN6IScBaSFJJ7SMj6gVpGuK/iGC7brSpaMhKVDzf6QQcK6g46VUtF8YKXLKwAVpPw1rEwVCSlQjIPeppv0ybMh1NspURS8LpjqzpU4slISdx8qcBOT5QOwpYRXZHoce6Z4hdbgFZIrrVtQS7nrSVk96Id2nil4pOwhOjPJbd3HIppqutJWueKr7qQBihpNHgm7Bfh+iXbEbdyf0rxJhOTJovRGSWjOTSW/JBI7VxKztsSeNFkMj1WP71SdZbBQFACesVbvFFyTamRlKwf3GPvVJQ6Cnb6f8iuvE/qcWf+dg+nO8CnDmmn/f17Gq+F/DWFCr54MuQ4ra6E7JxmIVjgJzOYxVCDE9mpTSvmUBzAMeboce5rQ9A8YBMIdKlpPKlFO4YzEcyTOTgd6I1LwGl3Lagk9oxTTQvBDNupK3E/EXEEn5AZ+aD9B/akclQSp/iRpAcb/jLXOxMuhQUneiBDiZwSkDPGPasmub9azISAR1Ffqu4Q24koUhK0kFKgRIgggiKqevfhhZPtJSy2LZaThaATIJEhQJ82Bgnjp2pYzXoyZhOmt3L52stOOkRIQlSvaY4GK1L8Pfw2uGXhc3ZQgAGGgd5O5JBCo8oiRwVda0Lwr4eZsmfhspgEyonJUYjcT9Pp0oy9vggd8dP2/ag526iZyJmkIaQEiEpSMD0FJPEerJaZUoR5SmeOqo46n09apXiDxW4oQnndiI7dRwRQPiK8Wzp6kPHzK2bEx8p3JJG7jv9qKxV2LZRvGesF18HjaVR7FZ+2IxVfdvJIr29CVJC9/mJymOB0g0MlNVSRRfhe/BPi1y1WoGVpX+Xk7vQz5Zp14k0/4Drd6lYW044FK2/wD2nDko9UmFQccEe9A8OX4bfaUsBQSoGD1irz4dvg5fvWhG+0unD5T+Xcd4KTGCFHHaBXNkTTpBUV2Cfiborcpv7dYUzcq8w6odKZI9lbVHPBB7iqKhFaP4s8OOWja7UEraU4lxJPMAKH3zB+tUhzSnBJCTFNjyWqZRxroXJFfLNENWiuoqF21VPBqqaFYOtVc0R/Dk9KkVpi+1PaEdmz6TrDrKfMJFc6hqiVHf3ru1JKCVEEGo7rSEKykxiuG16dri/AS8sVv2ziUgGRj3GR+1ZgPKrNavp7KkghC6zHW2yHXAeQtX7mujE10jmzJ6bF1yg0TousKaUAc7flnpJyI9a4t8460DeMwo1ZHOapdfia8W20twgj5jAkx+gBploXil26WUrWlCSJyeI6JHt71jlu/0nNNbS8WgylRSeJBjn1HpS1TDR+hbXV2UgJQoKVgeWPcU5ZeCkgyc1+dLPU1J6kiQYk9J/SrRbeO3fgqa24AJKgTIHSOwGKR40wbNPvdUKSAEBSc53RBTHf0kx6VmXi/xKp1YQhUBPEdefTOAPpVeuPEr7iSnd5SSeh5nORzk5pj4a0kOqlShAGJ/Y/rTJJdBr9HnhfT0LQpx4q3BRITJ4IG5UDrkZHaq/wDinqyXA02kQEqJJkwQAI56jdT7VtTSgwjbuEA+acHBAjEcVQ/GduEpQUKlJkxPBMZg94/SmAuyqJTJr1eOamsUzXN6nNG90VrVnNvlQq36YoIvLctyIWgqPruEn2g1SEKzVg0d8/EQ4o/nGeg4j9v0pciMjevF7jbjCFyCpLhQfuoEfdFVJxxqICQe9PtduUraAnle70kpSqR/8z96TWGlJJMqEGvNypcju/52+Gyv3xt1YTAJNN7bS2g3ChyO1JNR0TY6dqgc0Xp18VOfCUKDTrTHVXtHDun26PNjFep1hjggY9KO1fQnHMITAqs3Hhh5BiJFPFRktsR2nqJdmLVDfmSoqQTijtQU0U+UmfSkui3Sv4bYpEZgE9ae2Ol70bwpI29DWdoKprYp094JwJn1qja5byta8nconOepq6XN4HCUo2gJkKIiSR05mKrjyZStP5kqgiOhyK7cUGlyfpwZ8ib4rwpTwIM12sSJo+/tY9SelCMp5FUJC5bdTs3UYP3qV5qKgLQNEYPbfB4qZuehjpilqbM/lMVP/MHEUKCixaZZJJG5cZ7T+lOLi8CAEgxEHHcD/wDqfpVIN44njn/ma+/j1kDy5B56+3rQNxLQ0hSz5FSs9eMY56TxQvibRXAneQeO2IjmaW2GtOtqB6j/AJ/emvi7X/isIIlKlSCmcH1+/wC9Y1NFV03g+tRXozPQ4qS24FSm2KhFC/tY76A22pEx70ZZqI8s4JBj1Ex+5+9S2LO1QSvAJifQ4n6GP1qV6yLTym1Dg49R0M9orSdmRoevMuKU2Gzj4LcDMn+WnJnk9J9KVLtLxOAlUnOK0BrT/iMNvBUr+GnJjokRxUFhqsqE7ZGDxXnym1JnXCKcVsounoXlTm7cMQZqdjSlb/jFW3NP39UYauCXIKT+lML5q2eRvQsAHpNTk5dorBxVJiJjxUEL2KUDV0Zu7dxCTuSTGc1RtU0i2nB80dKrQKEyN6x7GjHGpLQMmTew67W4y4W1ArI9/vFS2RdUohDpSlQ6mKK1C8cUQ8EgrVmRkFPXHei7Z1t1sykGTOMH3rsjFSITbiVXQNVSh9QcVtO4jv1P68068WBTLjd02mW1p2qxzmQSPYkTWdXv/UVH9Rz9aunhXxaA3/D3CQpBwAoSM9yTgcV1+UcDXoHqdolSf4hgSn84nKD0BH9PqKTOuyQYq9I0ltBL1m5KR87Z80pPQdCMVX/EuibB8VsH4S+B1Qf6T/ag0ZMVJQFiO9RPWRT0/wCe9e2KoVBGOtObRIV5SJMx6/agMxOlNSoIMTTy70oJG48TzH9hxSq7ZAOPpWCjoWJVwJ9qjVZEcivV6oUJgYPfr7e1K3Lpxw8/agGhg9tTkke1Jr55SlCcDoKZN2eM9e9D6kzGysgojtBuUB3I/erLpenhTgT3CT/8kg9qrtngTmR8sd+k+lXbRkkPpHlJCUAcQSEJHPoZoGn2ONU8JpctlFKfMhJIjr3SPpSK5thcWbFwEn4javgO7RxHylXuP1Na1YMK2ypXJ4gRkYjuY/es88MW5Zv7+yUnyuArSBIEp/mIUO2D/bpU3Ls0UONWYbS2Et3RBSkAp3f0iI/Sqrpj6A7OTmMnrT+48JISjf8AFStRH1J61WLmwJV5EFJSrO4xNcqab0zsS1tDZ/w2l3c8XBG7zIHSjBoTaQFNEp2ZIUefvQ9pftW6F43KVk549Kg1Z5N0gOtulECFJmP0oXJvb0N9V0Qv6ihTkxJjpVm8P2dqW5uNm6etUABtpQUpRMdB1rm+1dLipCYgRT/E/wCojyJrZa2dEG5LDyindlC0kQR2NVUOu27zjSHApIVE9D9+Ku+neELh9sfFeABR5dvzgcjI5rPtSslNlxpwEKB5VIM/3FUx02yc5tbPPEGjobCXG1YOFImYMcg9jSf4PanlnZvbdphxEAlIMmPYZxStKOfQ10pkJJdn1pqDzJBSo4/bt6irR4b8VNI3pcSClfKSJE+3TrkVVwKjcYHIoiVZZtV0QDc9aL+I18ykgeZAmOnKf1jmoNMvArAMExmB065HtSrS9YdYUFIURHPY+kff705Q23dytkJZe6tgwlw5Mp/oV6cH0rGaHlkyVBTS0hYnHmkjnIGDjuO/rVY1i2U24pEHBx7dKcaTrYT5XNwcR5YVjggRtj5uZmrQXLK5SC7CSEgnJAA45P0otWBNozK301bqoQJ7noBT600JCPm5x06Ec1Z7jULS2AS0UqT0iD357/8Aqq7qOvoMlMiOBjjoO9ANtkd2ykDGMkEexjmqrqTm5wjtXWq60pRhPXnrQTeRJOeTQr0pBbDdKy4EniZPsMmrJaOSmUiFpOMxzmfoQPvVS05RKpHfjOfWrLauBDZ3SdyoEEcgH69aEgSNe0rUVhsDb0GY7xJgHvNVjS7htvXHd4KCtMJBUYmD5hP5CAcdJpN4e8ShSkpWVJjqOsf1EmQPYUJ471dRvkncFIbCVAYwTkgkZ7Y9ak0rDFMZeLdacbuXmUICAlRAWMyOQZ44NI27dx0SpZWT0Tk058RWirwtXDaoQ+gFQHRaPIsAfQGP9VWTQbIWyN60CAMuxiPpxUJVHo6YpyWyhuWIBCdi+PzGKWptltr80gK7f4q2arqyHH1BJQUHypVGf9qH0y2bcfCXdwSTBWo4noJFGOT9C8f4K9RQXG5DJOweZQpOqxKoUjKT+lbRZ2TFsFha0Fsp+UZP+9Znrdxbtvr/AIZKw2rMKSRB6xPSmhPxCSj6TeHfxLdYHwgAWwISCJgjsRkfqKm1/WDfXTCVtoAdEDuJPfkGf3quKtrZoAh7c4JKkJSR0BBCjiOZoN3TShbat4AWncCFBRSPdJ5EVZ44XZJTktmp6d+Fe1PxG7laFzgRiOkkGazHxG2q3u3m1fMFmeIM5nGMzV40P8RXmmh8T+aUYBygmMDccgkiMxVP/EPUf4pxFyElJWNqwe6eOPQ0MalyqQJVVoXIWFcfaviqKTsvFMGTTFq7Bwau1RIlUn9a4SopIIMV6o18SIoDDC8vU3A8xhYwFf2V396AWt1HqO6f8VEpHUVIzcFJ5rBo9auhtmYIPBmY7zxUTz5VgUSp9J+ZKT6kZ+9Cu3IHyJCawdgrjYBjr/zFShEQDxxUTRJVPWpVryKLGj0PLS3aQglJMkAZ9eagfuTG38szH96D+JjmvHHQeB/zFTFoa6arI8sgmORPt6e+aM8Q2e27dTEfKSPdKZzSzSFeYZE+p59Md+Ks+pLXdlkFQTub7SNyDHMbuFDk0vpmWnwlozCrTcp4nYoqgYKNwg+4JCTmutQ1L/6Q27EOySklWMHoR1NVvQba4btXnFLDbRV8NS1HjIJMDOYAHqaBXefBWHmlFbc7QSkhJMSRn71z5I3I6MT+pYf/APLOrYT/ACtqhAACTBjuR+9JbzT7tbjaC0GykiATCZnCjTzwR4muklSnJLSp25GD9elMw+3cHe46okgpCdkmep8vzCYqbbj2i222VvxPpl4EIWp8mCQtKR8qhxBSMpjqaT2moXaU+YkjoSlKv1rRdQ0m4LbQMIVshQnaSB35APHrQ134XtkhBadDUjzBcklXeaZSSjtCPb0zHnFJMqkKWr5lE5HeB6/2oZD20kCSDjMda6LKYJ35VkffKTBx0NBqQBkEqNeijhYyQnI/08g9fT3ru+tPiNqdbHkTyeme1KU3aql/jzBSJg8iSAfoKHB2HkqA91dbpqImu0VWhCVDhHBohu8HUfahK8mhSYyYwN0nvXhcSetALr0Cl4oPIJW+BOaHW/NRq5rymUUZyYXaHvRLYkk0PZJxUJeIJ96Rq2UukGLVXqVd6ibemimEJIM0j0ayZlGQfbnirTaak0VsQVJ2bgVBXcJyBHyyIkzzVctIJGYSOvpPMGmOtaIWkNOtqC2jgqGCkk4ketJ6KzUBZLXZXSDtUXmlKRiQQPMiQfzY5HaaonhjVv4dlxt5wBCjISWy4kHuuMgQAMVe/wAPnkKsEyZU2SDmSJ6DqBBOPU1kjVyvcWGVKO4qTtJACpOSZgZAGfSpzjy7HxPiy9+NHlO2jTrTUOFIUpxuCClONw2mCgiATEgxMVRdK8VXDCgptY9UqAUk/wDirr6inzXg4oCTcPFlK5TLcqyQcEAAEEgdaQ2djcsAKS0drh2/JvylUZTBKTPHEzS4+FNdlpWMrjU9UWpLykuDcJT5QJBzIScxkQetT2Wq3SkA/HB5kOCSD2E9K61PX7h0oNw2lKgniNm8ZG6EnBBHAjIqG1cLi1lexCYSEBSoEAHA5JPEz3oce6SGtUtspCbiASME446Hn6V6yEbT5iFe2Paa6VaxtkEBUQemQDz9a8csiSQ0FLgSYzA+ld+jgZ67bwmRzQRqdasdQe1Rc0yAcV0DXrbRUQAMmmTmn7BCkwes4/es3QBeKItrJTnyiakLSBn9Joyw1IIP7Ujk/BiJ7QXkp3fDMd8f5oEQDkfStJ8K6gp9OxZPOZGODxjqKp/iTTdl0W4gE49jxQUn6BS3QidgnFRkUXqVmWl7SIwDQqBmqLoIYk7U1C2meASa9uFYorR3AFQQTPap9Kyl+A6WOImfanlt4dUElT7wZTInylwiZglKTgVHrjobWlIEGAqfcUIq+UpW5Ss/vS22gd9F4tvw9Q6wpdvetPLjypGM9jyQfSkbGm6irfbpZcXA8yQJxjjv0iJpp4I8YfAdSBAQQApP9SuJOPX96uP4hJLjDd0lS2l7hlCimcjKiOADxJ/ep7XYvJp0yoeD9UDTdwh1Skp2gFAwsqCogAkHdyKFvGbZoBxud6oOx1vIA5O5QjbHET1oS7Wq4cU4qVuq5c77UgSqBlUAZ9DzNMLjTGi0FBStwIBCjIIEGEriJ83BiI4pXssqQDdKYUgJQ6+mDOxUgA9VJUk7Tn0HPvXGl6q5bXAVvccSRGSd0TjJmDRl8W0BvahKkpJJQVDPQwZBExgT0oIXLaiQVw32SnO0nqTJ3cRIP6VqVVQ3J9oMfuW0uOOOJLm8eRyCASRKsECSkk5968VqrcD4tsFHgKaUUggRyAYn/NDeJFFa20sOqcZwG0qkKTJwgg9f8ij2fAd5A3ICeyd24p9wDA+54NalQLdlL+VQzvA/KQYinuhXrKA4TuCjEJSM8ZGcAf5r7UGxtSr8xHMmelCtpBbXPQSO4kjrzVntEeji9aQsEqKQomTt6T3oRdqycJVmiG1bUGOqTP3pUlZiO/P09aMb/TMKt2ihQUnaYPEzI+1NfEN25dKQW2zwAQCCokD+kZgd+M0FaD+Xu6jIrrSzDqIJEjMEiftWb9/AKKYuVZOzt2LniNpqApgwcEdx+kVqjNmhKEqCRKjBPMj61WNf0xpLzMIjejcrJyZOef2pI5/txaHePVoh8IXwDsLdS0DjcrAFGeNLRaLsQtLo2hSXERCgeIgkdO9QosG/gTsEh9IB6wULkT2wKksnSW85gkCc4g49q0n6gQim7E62HLp4J2/zCIgCBA/MY6etFOeGSiCTuTkKOMFJhQicehODTnQ0BL7pTiWxP/lE1JrbCVfBBGFJlWSJOOY9zSvI7pFFFVZLo/h/Tiha31PKIThMhIE/mlIiR7/Q0ud8FOtpFw0pS7fdHxAk4TPzFI6DMkSBFBurKGVJQYSTkfetJ/Cq5Vc2zjT8ONpASEqSCIkpjjOMVJznHd6H4qgNfgxDyB8ZsiEwHMAzj8yT68RmqFrWhtMrU2hSyUrIC1KTB9YA44ovTr1y3urlllZS0C6Aidw8hUE/NOQOtdeE7ZLtwQ4NwKF8+nB9D6itFSg3b0ZuLXQOm1s2/mdeUrgFKUgA/wBUHkY4kc1crbxjauWbls8FtrggPABWRJSop7SANoB56VTdIaC1LKhO0iPSXEp/YkVGtlO1/HDYI9D8VI/Ymmcf1k9N9AbF8VFJ4IOCkZyIgf781yt3bkpKhunIlJ5mesn/ADXHwwEyBmaDW4dvJ5H7GqpbNY1tXElSUAgJWfMFfKnB7+/qaMe8MrUS4yPiBMlYAhI7FPmCz1+UdMTQOlGEBY+ffE84j1qz+JLJCbW1eSCHFQCqTkec8THNI206Q6SoRuaggkIWhsEclsGFRxO47sZ5zzV20/xohlhtAaMiZhZggGAQDkDkfSqZpdun+KdEYCVke+DVlsWEu27PxEpVtBA8oGCZjHqT960ktC32f//Z"/>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data:image/jpeg;base64,/9j/4AAQSkZJRgABAQAAAQABAAD/2wCEAAkGBxQTEhUUExQWFhUXGB8aGRgYGBwaHRwcGhgXHRwXHRgYHyggHRolHBcXITEhJSkrLi4uFx8zODMsNygtLiwBCgoKDg0OGxAQGywkICQsLCwsLCwsLCwsLCwsLCwsLCwsLCwsLCwsLCwsLCwsLCwsLCwsLCwsLCwsLCwsLCwsLP/AABEIAQsAvQMBIgACEQEDEQH/xAAcAAACAwEBAQEAAAAAAAAAAAAEBQMGBwIBAAj/xAA+EAABAwMDAgQEBAUDBAEFAQABAgMRAAQhBRIxQVEGImFxEzKBkQdCobEUI1LB0WLh8DNygvGSJEOisvIW/8QAGQEAAwEBAQAAAAAAAAAAAAAAAQIDAAQF/8QAIxEAAgICAwADAAMBAAAAAAAAAAECEQMhEjFBEyJRMkJhBP/aAAwDAQACEQMRAD8AGeYkUMbSBTO2Tiu1s1kiLExYoK6bzT1xuOlAvsiaWSCmKVt14liaMfRkRRtnZyKSthsQXdjIqv3DG01oT9p0qsa1ZxOKElQ8ZCLbiiLducBI+pj9ZArlDc0+0XRy6UpSjeVTABgj19f2pSli9y0zAKSfRU/+69S3HIj3rUtN/DKR/NeUgf0oyeeqj5SfZMdqMe/ChlXy3DiZ/qSk/tFSc4mTMnbazRC24q6X/wCHN20qUbXkxAKDBHulUfoTzVVuGtpjrMGcEEcgjvWtMNgHwprzZTFDeKGcRmsayNpUGiXmwRxUrFrNSKt+lKwoUrPpUBAoy7tyKDQmiEkbI2mlNwIVRD6orhTMiaK0Eh+JUiDNRBNSppwGmtKqdBmlbb1GWzldVnGSXKaWrFM7rila+aDMc/wqiN+xWyY3Qds9piJpzZt4rPrnUbhm4WUOLgEK2bjsIj8yJgiDBq6aV4htXgBv+A4fyOjyT/pdE4n+oD3qamk9juLDHk1Xdet54Bn0qx3lstCgFgpB4OCk/wDaoYP0Ndo0vcU7wdisTMR6cc88joaeVNCrRX/DHhgvDcUCN3J47HHXI4x/etZ0LTW2UfyxExJgAmI7dPSlTCm0o2JVsgwATmSBxyYMgcVMxftGAHFDOfySeIgj9a5Mm9DWWZtIklKiMcdPf0rpt1f50hPrMj6RShi7VBUlQUMCDyJ9ZIPvTVm73Y8mfU/XpUHFjJhYNVXxV4NauNzqEQ8cmFRv9DIICvX71Yl25ztUodYSQPsSDXNunOHFT1SoCf2obWx0zJLjw+Qnyg9oMEiOkjn7Cqvcs7VEVt+v6MVpK0ZVGRHP04Kv3rLtetZlUEKHzApKfrBq8XyN0KrNyKkcXOaW7iKY2yxQYyIbrIpO+mKbX1yJpRcKmghherNEsjFQ7aLbbxTBAXBmvgKIUzUJEU6YpcFqip7S6qd6zJoVqyINdVM5L0OACoYodyyNNdOYxTxnTwelM2l2LZlHifTShaHiCUztX/b75H2pVdWBQopkERIPRSTwoe/9iOlbXeeH0OoU2sSlQg/2I7Ec1mWq2zlgsMXLfx2CSWlSUqA67Fj5VcbkGU9Y4Nc2RK7RWEgLQPET1mTtAWhQhbS/MhXuniR3q66L+IlsSEu2xZ/1tH90kRGT96rV5ojblsbm2WpTYwtKwPiNn/VtwUn+qAKqbjhHI/Spop2fpC1uLZ9G5lxKh7gH2IIweP0pZrWmNuD5UpOCCABMkYMYmTzWH6Fq7zbkoJPdMyD7jEgZ5rTnr1am0LUpIJBkAjr3JO3cAAc4kATmm4eiS0B6lqqLNohBKis8qPYmU/THHekVr4lvbpW1kde8JHaVKx9Oai1a2DqgpXnHdCFDoPm2yndjoKBY15bMbEFPIBXKBnuEQfoFD1mh0FLRar3TdXt0l4rBAEkNqUY9YKQP1oe6/EJ5QbWJDqRCuyh0penXtUC0i2haFD8lugp9iQCfuZozR/Cj3xUOOICdx3bSoAA8wOeO0Hilmq7GVUOrT8TnA4hDjZAEbpwe8Qf0/wCGuNV8YWl4sjaW1x5XMCTxsWOqT3M+nahPFGiD+MbNwoBBRMyobgCcGAIj/wARnkc0LfWun3RQxbrYaf3AJKTtmSMKhvYTHXes+9KlvRlQmv2CFEERH7dOMH3odDhTir9e2enW43vvh0j5WGTJJ7SMgfaO9Va88ULXKmLO2atxgBxlKyr/ALnFeYq/7T/mg3sdCF9yhVKpm+604nclHwl/mbElJ/1oKsgf6VEnOCegCkUUGyNpEmjECKhbRUiDWDZ24zil605p4hMilz7MGigGpptAa6GnjtR7aaliuxzZy8QS2top3aJxQbYo5hVSnKw8Q0QBkChrywbuGyh1tKmlflI//L0PYjPrXTjklKe5mPQf7xU5e9Y9v8mohSZi2uaU9pVyXLZZU3kgTJCZAKVp4UnzASeeoFRXStPuUBZKrd38yUJ3IJ9Eq4+hj0q4ePGS6hRQPKeVDO5XQDuPbFY4pSgeSKdodWOEoaSSpO7t7gdoA9MRXtvramyQOO3Izk4PX19KXtmBuUfQdyfbsOaHeUDkVhkiys+IwSdwn9P94rnVnrZ1MtylfWcT9B/cmqygiaJSU0Gbikxn4f0ouOiQgJBlSlKISB1JjJ9hzV48R+MXbRe1lkBpSE/DWRnbETA9Qceoqk6SEb0h1e1EyR3/ANq1G91CzuGkoWpBkCAMlIj+0frUnd2aVelUZ8RPamhTTjKFlr+Yle2QFcBHpu455iq43bs3NwEfCW26shILahtCuJ2Lgg/+VbDoWn2zTCmkRtXhR65B5P7dqzVOqfwdyXnGNzqFqRvIwSJG7GNxEmspu6Aq8DLnwpC3HV4bayqT5iceWSeaR6jdKdXuV0EARASOgA/vVx8ea78QBpACUQFEzlRIByOwn7+1UdOawyOINcFNTxUfWiMdJRivW016VwK4QaxhnaxU79sk5oNhVTl2sY04GvN9CG5r5NxXRRIYt0ShVLGrgUQm4pWjBqnYMjmIz04/wKkDQPI3e9cWLBWcQB1UenoPWmaFoa4lSoyTUpyoZISa4wfgqWpJ2JSVE8cDvX58vVDcemTj61r3j3xAt0KZEhuBjueeeaxrUUEKJ+/+apG62AieXxUYVXm6RXABpqGQSCKnZPag0g0S0qlYwSQk8geteJEcEj1mhvj1MVT1xStGC2r90ZDroM874+469etH6e4pxSnHCpSSZ55VMyRwe/vXdp4cXsC1ylJEgdSD+3Io/wCEkJ2gRH7f5oIz0DXju6MmhkUWu3rktUAEZGK5ZaJNeqVXKHoNAIS/a4oLg0f/ABcihHE1kZkzSsV2DUCE1IcUTFrRqQNSqvcVX2k7etElyBXRyJUO2Lw0yslFagkdf0HU1V2X4q5eGH0JbKiQDJkmMD35jFK5PwNUWZloJSOw4H+1A6g0VA7BB6kf3r1u9UqdiTE8kHPtjP1HSirRczhWeZQof2iPWo8XHZrszvVNAfWolQ56jH7VS9f0dTWVJ8swfSePoa3e6thB2nb9cfY8e9UzxS2gpLKwVBQifzD+lRnJg5n3p1LkDoxR+32n06GvCBTZbOS2sZGP/VKL61U3kElNOtjHQRXVQWz+c12/cCYFCmMdoaBrS/w/8HtutfGcAUomG0qyMfmI6yZjkeU1ljQJNan4E1FbFwbNw4IBaJnJgKAHof3ip5bSHiXu50gFO1Qg/b9vQVR9Q08JWQOe3f8A3rUFXDbqktLmVAwQCII5BMYmeO4qvap4QW298VCi43HmB+ZJHJ9R+orljOUR3xlplEetFASUn7UC+iK0/wDhUKEQaFv7BnbBj603z/qD8H4zNA3Ua26vjnhlC0SnFLl+Fo5UfoKPzwB8EyoBNENtyKbX3h5aDjNBOae6jJSY79KopRfQkotdoF2wa6XXbLJUqIJ9qle05wHCSfpRtXVg4urokVg5rpNEsW+5VMHbOBim5hWJixCpxVpRcgDzbcpGEpABxgJAiO//ADFfVb7TJ4HJ7Clmma6VvLUo+UyAInA+UR7E0+OSJ5YtF50u6cKVJkJB6Cf/ANozzz6+1dOsrJUd5UR0CzIMnHf6+leWCFLAStoBMYCoJ4P5SAYjoT++PNSZU0sAbGlKBA3glKk9AFDCD3/emfZIlXeuBMLC1ITknIWM48xgH/maHvnQ8kTunovIVjISqOuYjvSi/wBZetXPhrBSk/Ken3OSnjqfrSa41BK96FpCVRuwfKR0WjsY5HeOKCoIr8RJQHx0mZT1AgfrJqdOmtutqCf6ZUD05/X2pI+8FPIK53JBSeuR1Geuas7CNpBRIJG5HH1THY1gmf6npi2SAoYVlJmQR3H6UGlBq2+INQFw24laYKPMg/0kKAUjH5VBR+qU1UgDT2OglhhR4IrUVaQt+wQ8W1puWgAggEklAJTkDIUjHuE96yxgLnAMVrv4fam+ltsrUv4aBtSCqEhMmMdTj9RU5oNhdhrrl0w1cJ/6rKtrqSYzAheTiTj3rUdPuPiNIURBUkSPXqKyvxRqSLW/DiU/y7lALsglCxJSs7SOYCZHrPJq36VepZaJRJZKfiNwD8sT1Ncso/gzYF4kZNs7uE/DWcGeD1Sf3H+1KnLhL3WiNR8RNXtk+pQ2BpQLZn5lZAEdQZP39KoidRKRjFLwtFI5Giy6n4kFuAgSTxFMdL1gOgFUis4VqCFLlzNNrfXWVDbx0mYpXhRVZmaKppC1DP3rjXbcfD2gAzSHTWdoCviKIjieKH1vxqluURJjmhGCujOUqshtWgyqFQfQc1ZLe6bI8yf1rHX9bdedwTk4q22GrFCAHBmnyYfQQytaLDbWYFFKRiprVImiLi1xIotlapFf1lj+Q6ePIf2rM7V/aSRgg1p/iAwwr1gfc+tZnqDPw11fGvqcmf8AlRePD+vFSRtCQpPMk56g7QRPWtKtUt3NuW3wlSYyOFe8Jyk+lYHZ3ikiBEew/wCEVZfDXixTbqfin+XMQSYSDyQE5qj2jnqmXO+0daUlLakXdqOWlZWgdxHmHuPqKq2saB8RsPWO9WyZZVPxEA8hPRSeuMiOvS2WltY3LqHbR9y3dmfJ1xk7DjoOcZ4zVhv9NUEhSFgrjJ27QscmQJzzx3PNLdPZj8/Wh3viZmZMc8f5p+m7BR8NEhSZiYMxmPtI+teX+lhl55XmSoOFMHkA5z9waT2zykLwYUk8/wB6ZsZbPEv7lrC52rBC9o4BESB6YMegpK9bKbWUKiRkEcKB4UD/AEnpViu29iviJyk8jj/nODXLlqHmXAhIDlv5+gUpo/On12HzDPClelFPwYJ8C6T8d4kp3JbTuIPBP5QfT/FXi48EXTpKkvtA5ITlIgcAQMdB9ai/DPRFFoKSkFSvMVZ8vEAnpx+9aZa2ewecgnsOAe5PXioZJBsyrXdCvFoYQ+kI2SkEkKTAyolSZgEQROfKcVdU6Sh23/h0OqhKVN7tuR0wT9fuaQ+O9eSl+2bX/wBHcvegKnckpbjHEzMT360ZY/iDaoKUFaWZMQW5GeJWj5feDSy5V/oCxWPhxtq0XbpO4FBT58/UgZ5zisz8R+G3WAN6IScBaSFJJ7SMj6gVpGuK/iGC7brSpaMhKVDzf6QQcK6g46VUtF8YKXLKwAVpPw1rEwVCSlQjIPeppv0ybMh1NspURS8LpjqzpU4slISdx8qcBOT5QOwpYRXZHoce6Z4hdbgFZIrrVtQS7nrSVk96Id2nil4pOwhOjPJbd3HIppqutJWueKr7qQBihpNHgm7Bfh+iXbEbdyf0rxJhOTJovRGSWjOTSW/JBI7VxKztsSeNFkMj1WP71SdZbBQFACesVbvFFyTamRlKwf3GPvVJQ6Cnb6f8iuvE/qcWf+dg+nO8CnDmmn/f17Gq+F/DWFCr54MuQ4ra6E7JxmIVjgJzOYxVCDE9mpTSvmUBzAMeboce5rQ9A8YBMIdKlpPKlFO4YzEcyTOTgd6I1LwGl3Lagk9oxTTQvBDNupK3E/EXEEn5AZ+aD9B/akclQSp/iRpAcb/jLXOxMuhQUneiBDiZwSkDPGPasmub9azISAR1Ffqu4Q24koUhK0kFKgRIgggiKqevfhhZPtJSy2LZaThaATIJEhQJ82Bgnjp2pYzXoyZhOmt3L52stOOkRIQlSvaY4GK1L8Pfw2uGXhc3ZQgAGGgd5O5JBCo8oiRwVda0Lwr4eZsmfhspgEyonJUYjcT9Pp0oy9vggd8dP2/ag526iZyJmkIaQEiEpSMD0FJPEerJaZUoR5SmeOqo46n09apXiDxW4oQnndiI7dRwRQPiK8Wzp6kPHzK2bEx8p3JJG7jv9qKxV2LZRvGesF18HjaVR7FZ+2IxVfdvJIr29CVJC9/mJymOB0g0MlNVSRRfhe/BPi1y1WoGVpX+Xk7vQz5Zp14k0/4Drd6lYW044FK2/wD2nDko9UmFQccEe9A8OX4bfaUsBQSoGD1irz4dvg5fvWhG+0unD5T+Xcd4KTGCFHHaBXNkTTpBUV2Cfiborcpv7dYUzcq8w6odKZI9lbVHPBB7iqKhFaP4s8OOWja7UEraU4lxJPMAKH3zB+tUhzSnBJCTFNjyWqZRxroXJFfLNENWiuoqF21VPBqqaFYOtVc0R/Dk9KkVpi+1PaEdmz6TrDrKfMJFc6hqiVHf3ru1JKCVEEGo7rSEKykxiuG16dri/AS8sVv2ziUgGRj3GR+1ZgPKrNavp7KkghC6zHW2yHXAeQtX7mujE10jmzJ6bF1yg0TousKaUAc7flnpJyI9a4t8460DeMwo1ZHOapdfia8W20twgj5jAkx+gBploXil26WUrWlCSJyeI6JHt71jlu/0nNNbS8WgylRSeJBjn1HpS1TDR+hbXV2UgJQoKVgeWPcU5ZeCkgyc1+dLPU1J6kiQYk9J/SrRbeO3fgqa24AJKgTIHSOwGKR40wbNPvdUKSAEBSc53RBTHf0kx6VmXi/xKp1YQhUBPEdefTOAPpVeuPEr7iSnd5SSeh5nORzk5pj4a0kOqlShAGJ/Y/rTJJdBr9HnhfT0LQpx4q3BRITJ4IG5UDrkZHaq/wDinqyXA02kQEqJJkwQAI56jdT7VtTSgwjbuEA+acHBAjEcVQ/GduEpQUKlJkxPBMZg94/SmAuyqJTJr1eOamsUzXN6nNG90VrVnNvlQq36YoIvLctyIWgqPruEn2g1SEKzVg0d8/EQ4o/nGeg4j9v0pciMjevF7jbjCFyCpLhQfuoEfdFVJxxqICQe9PtduUraAnle70kpSqR/8z96TWGlJJMqEGvNypcju/52+Gyv3xt1YTAJNN7bS2g3ChyO1JNR0TY6dqgc0Xp18VOfCUKDTrTHVXtHDun26PNjFep1hjggY9KO1fQnHMITAqs3Hhh5BiJFPFRktsR2nqJdmLVDfmSoqQTijtQU0U+UmfSkui3Sv4bYpEZgE9ae2Ol70bwpI29DWdoKprYp094JwJn1qja5byta8nconOepq6XN4HCUo2gJkKIiSR05mKrjyZStP5kqgiOhyK7cUGlyfpwZ8ib4rwpTwIM12sSJo+/tY9SelCMp5FUJC5bdTs3UYP3qV5qKgLQNEYPbfB4qZuehjpilqbM/lMVP/MHEUKCixaZZJJG5cZ7T+lOLi8CAEgxEHHcD/wDqfpVIN44njn/ma+/j1kDy5B56+3rQNxLQ0hSz5FSs9eMY56TxQvibRXAneQeO2IjmaW2GtOtqB6j/AJ/emvi7X/isIIlKlSCmcH1+/wC9Y1NFV03g+tRXozPQ4qS24FSm2KhFC/tY76A22pEx70ZZqI8s4JBj1Ex+5+9S2LO1QSvAJifQ4n6GP1qV6yLTym1Dg49R0M9orSdmRoevMuKU2Gzj4LcDMn+WnJnk9J9KVLtLxOAlUnOK0BrT/iMNvBUr+GnJjokRxUFhqsqE7ZGDxXnym1JnXCKcVsounoXlTm7cMQZqdjSlb/jFW3NP39UYauCXIKT+lML5q2eRvQsAHpNTk5dorBxVJiJjxUEL2KUDV0Zu7dxCTuSTGc1RtU0i2nB80dKrQKEyN6x7GjHGpLQMmTew67W4y4W1ArI9/vFS2RdUohDpSlQ6mKK1C8cUQ8EgrVmRkFPXHei7Z1t1sykGTOMH3rsjFSITbiVXQNVSh9QcVtO4jv1P68068WBTLjd02mW1p2qxzmQSPYkTWdXv/UVH9Rz9aunhXxaA3/D3CQpBwAoSM9yTgcV1+UcDXoHqdolSf4hgSn84nKD0BH9PqKTOuyQYq9I0ltBL1m5KR87Z80pPQdCMVX/EuibB8VsH4S+B1Qf6T/ag0ZMVJQFiO9RPWRT0/wCe9e2KoVBGOtObRIV5SJMx6/agMxOlNSoIMTTy70oJG48TzH9hxSq7ZAOPpWCjoWJVwJ9qjVZEcivV6oUJgYPfr7e1K3Lpxw8/agGhg9tTkke1Jr55SlCcDoKZN2eM9e9D6kzGysgojtBuUB3I/erLpenhTgT3CT/8kg9qrtngTmR8sd+k+lXbRkkPpHlJCUAcQSEJHPoZoGn2ONU8JpctlFKfMhJIjr3SPpSK5thcWbFwEn4javgO7RxHylXuP1Na1YMK2ypXJ4gRkYjuY/es88MW5Zv7+yUnyuArSBIEp/mIUO2D/bpU3Ls0UONWYbS2Et3RBSkAp3f0iI/Sqrpj6A7OTmMnrT+48JISjf8AFStRH1J61WLmwJV5EFJSrO4xNcqab0zsS1tDZ/w2l3c8XBG7zIHSjBoTaQFNEp2ZIUefvQ9pftW6F43KVk549Kg1Z5N0gOtulECFJmP0oXJvb0N9V0Qv6ihTkxJjpVm8P2dqW5uNm6etUABtpQUpRMdB1rm+1dLipCYgRT/E/wCojyJrZa2dEG5LDyindlC0kQR2NVUOu27zjSHApIVE9D9+Ku+neELh9sfFeABR5dvzgcjI5rPtSslNlxpwEKB5VIM/3FUx02yc5tbPPEGjobCXG1YOFImYMcg9jSf4PanlnZvbdphxEAlIMmPYZxStKOfQ10pkJJdn1pqDzJBSo4/bt6irR4b8VNI3pcSClfKSJE+3TrkVVwKjcYHIoiVZZtV0QDc9aL+I18ykgeZAmOnKf1jmoNMvArAMExmB065HtSrS9YdYUFIURHPY+kff705Q23dytkJZe6tgwlw5Mp/oV6cH0rGaHlkyVBTS0hYnHmkjnIGDjuO/rVY1i2U24pEHBx7dKcaTrYT5XNwcR5YVjggRtj5uZmrQXLK5SC7CSEgnJAA45P0otWBNozK301bqoQJ7noBT600JCPm5x06Ec1Z7jULS2AS0UqT0iD357/8Aqq7qOvoMlMiOBjjoO9ANtkd2ykDGMkEexjmqrqTm5wjtXWq60pRhPXnrQTeRJOeTQr0pBbDdKy4EniZPsMmrJaOSmUiFpOMxzmfoQPvVS05RKpHfjOfWrLauBDZ3SdyoEEcgH69aEgSNe0rUVhsDb0GY7xJgHvNVjS7htvXHd4KCtMJBUYmD5hP5CAcdJpN4e8ShSkpWVJjqOsf1EmQPYUJ471dRvkncFIbCVAYwTkgkZ7Y9ak0rDFMZeLdacbuXmUICAlRAWMyOQZ44NI27dx0SpZWT0Tk058RWirwtXDaoQ+gFQHRaPIsAfQGP9VWTQbIWyN60CAMuxiPpxUJVHo6YpyWyhuWIBCdi+PzGKWptltr80gK7f4q2arqyHH1BJQUHypVGf9qH0y2bcfCXdwSTBWo4noJFGOT9C8f4K9RQXG5DJOweZQpOqxKoUjKT+lbRZ2TFsFha0Fsp+UZP+9Znrdxbtvr/AIZKw2rMKSRB6xPSmhPxCSj6TeHfxLdYHwgAWwISCJgjsRkfqKm1/WDfXTCVtoAdEDuJPfkGf3quKtrZoAh7c4JKkJSR0BBCjiOZoN3TShbat4AWncCFBRSPdJ5EVZ44XZJTktmp6d+Fe1PxG7laFzgRiOkkGazHxG2q3u3m1fMFmeIM5nGMzV40P8RXmmh8T+aUYBygmMDccgkiMxVP/EPUf4pxFyElJWNqwe6eOPQ0MalyqQJVVoXIWFcfaviqKTsvFMGTTFq7Bwau1RIlUn9a4SopIIMV6o18SIoDDC8vU3A8xhYwFf2V396AWt1HqO6f8VEpHUVIzcFJ5rBo9auhtmYIPBmY7zxUTz5VgUSp9J+ZKT6kZ+9Cu3IHyJCawdgrjYBjr/zFShEQDxxUTRJVPWpVryKLGj0PLS3aQglJMkAZ9eagfuTG38szH96D+JjmvHHQeB/zFTFoa6arI8sgmORPt6e+aM8Q2e27dTEfKSPdKZzSzSFeYZE+p59Md+Ks+pLXdlkFQTub7SNyDHMbuFDk0vpmWnwlozCrTcp4nYoqgYKNwg+4JCTmutQ1L/6Q27EOySklWMHoR1NVvQba4btXnFLDbRV8NS1HjIJMDOYAHqaBXefBWHmlFbc7QSkhJMSRn71z5I3I6MT+pYf/APLOrYT/ACtqhAACTBjuR+9JbzT7tbjaC0GykiATCZnCjTzwR4muklSnJLSp25GD9elMw+3cHe46okgpCdkmep8vzCYqbbj2i222VvxPpl4EIWp8mCQtKR8qhxBSMpjqaT2moXaU+YkjoSlKv1rRdQ0m4LbQMIVshQnaSB35APHrQ134XtkhBadDUjzBcklXeaZSSjtCPb0zHnFJMqkKWr5lE5HeB6/2oZD20kCSDjMda6LKYJ35VkffKTBx0NBqQBkEqNeijhYyQnI/08g9fT3ru+tPiNqdbHkTyeme1KU3aql/jzBSJg8iSAfoKHB2HkqA91dbpqImu0VWhCVDhHBohu8HUfahK8mhSYyYwN0nvXhcSetALr0Cl4oPIJW+BOaHW/NRq5rymUUZyYXaHvRLYkk0PZJxUJeIJ96Rq2UukGLVXqVd6ibemimEJIM0j0ayZlGQfbnirTaak0VsQVJ2bgVBXcJyBHyyIkzzVctIJGYSOvpPMGmOtaIWkNOtqC2jgqGCkk4ketJ6KzUBZLXZXSDtUXmlKRiQQPMiQfzY5HaaonhjVv4dlxt5wBCjISWy4kHuuMgQAMVe/wAPnkKsEyZU2SDmSJ6DqBBOPU1kjVyvcWGVKO4qTtJACpOSZgZAGfSpzjy7HxPiy9+NHlO2jTrTUOFIUpxuCClONw2mCgiATEgxMVRdK8VXDCgptY9UqAUk/wDirr6inzXg4oCTcPFlK5TLcqyQcEAAEEgdaQ2djcsAKS0drh2/JvylUZTBKTPHEzS4+FNdlpWMrjU9UWpLykuDcJT5QJBzIScxkQetT2Wq3SkA/HB5kOCSD2E9K61PX7h0oNw2lKgniNm8ZG6EnBBHAjIqG1cLi1lexCYSEBSoEAHA5JPEz3oce6SGtUtspCbiASME446Hn6V6yEbT5iFe2Paa6VaxtkEBUQemQDz9a8csiSQ0FLgSYzA+ld+jgZ67bwmRzQRqdasdQe1Rc0yAcV0DXrbRUQAMmmTmn7BCkwes4/es3QBeKItrJTnyiakLSBn9Joyw1IIP7Ujk/BiJ7QXkp3fDMd8f5oEQDkfStJ8K6gp9OxZPOZGODxjqKp/iTTdl0W4gE49jxQUn6BS3QidgnFRkUXqVmWl7SIwDQqBmqLoIYk7U1C2meASa9uFYorR3AFQQTPap9Kyl+A6WOImfanlt4dUElT7wZTInylwiZglKTgVHrjobWlIEGAqfcUIq+UpW5Ss/vS22gd9F4tvw9Q6wpdvetPLjypGM9jyQfSkbGm6irfbpZcXA8yQJxjjv0iJpp4I8YfAdSBAQQApP9SuJOPX96uP4hJLjDd0lS2l7hlCimcjKiOADxJ/ep7XYvJp0yoeD9UDTdwh1Skp2gFAwsqCogAkHdyKFvGbZoBxud6oOx1vIA5O5QjbHET1oS7Wq4cU4qVuq5c77UgSqBlUAZ9DzNMLjTGi0FBStwIBCjIIEGEriJ83BiI4pXssqQDdKYUgJQ6+mDOxUgA9VJUk7Tn0HPvXGl6q5bXAVvccSRGSd0TjJmDRl8W0BvahKkpJJQVDPQwZBExgT0oIXLaiQVw32SnO0nqTJ3cRIP6VqVVQ3J9oMfuW0uOOOJLm8eRyCASRKsECSkk5968VqrcD4tsFHgKaUUggRyAYn/NDeJFFa20sOqcZwG0qkKTJwgg9f8ij2fAd5A3ICeyd24p9wDA+54NalQLdlL+VQzvA/KQYinuhXrKA4TuCjEJSM8ZGcAf5r7UGxtSr8xHMmelCtpBbXPQSO4kjrzVntEeji9aQsEqKQomTt6T3oRdqycJVmiG1bUGOqTP3pUlZiO/P09aMb/TMKt2ihQUnaYPEzI+1NfEN25dKQW2zwAQCCokD+kZgd+M0FaD+Xu6jIrrSzDqIJEjMEiftWb9/AKKYuVZOzt2LniNpqApgwcEdx+kVqjNmhKEqCRKjBPMj61WNf0xpLzMIjejcrJyZOef2pI5/txaHePVoh8IXwDsLdS0DjcrAFGeNLRaLsQtLo2hSXERCgeIgkdO9QosG/gTsEh9IB6wULkT2wKksnSW85gkCc4g49q0n6gQim7E62HLp4J2/zCIgCBA/MY6etFOeGSiCTuTkKOMFJhQicehODTnQ0BL7pTiWxP/lE1JrbCVfBBGFJlWSJOOY9zSvI7pFFFVZLo/h/Tiha31PKIThMhIE/mlIiR7/Q0ud8FOtpFw0pS7fdHxAk4TPzFI6DMkSBFBurKGVJQYSTkfetJ/Cq5Vc2zjT8ONpASEqSCIkpjjOMVJznHd6H4qgNfgxDyB8ZsiEwHMAzj8yT68RmqFrWhtMrU2hSyUrIC1KTB9YA44ovTr1y3urlllZS0C6Aidw8hUE/NOQOtdeE7ZLtwQ4NwKF8+nB9D6itFSg3b0ZuLXQOm1s2/mdeUrgFKUgA/wBUHkY4kc1crbxjauWbls8FtrggPABWRJSop7SANoB56VTdIaC1LKhO0iPSXEp/YkVGtlO1/HDYI9D8VI/Ymmcf1k9N9AbF8VFJ4IOCkZyIgf781yt3bkpKhunIlJ5mesn/ADXHwwEyBmaDW4dvJ5H7GqpbNY1tXElSUAgJWfMFfKnB7+/qaMe8MrUS4yPiBMlYAhI7FPmCz1+UdMTQOlGEBY+ffE84j1qz+JLJCbW1eSCHFQCqTkec8THNI206Q6SoRuaggkIWhsEclsGFRxO47sZ5zzV20/xohlhtAaMiZhZggGAQDkDkfSqZpdun+KdEYCVke+DVlsWEu27PxEpVtBA8oGCZjHqT960ktC32f//Z"/>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0" descr="data:image/jpeg;base64,/9j/4AAQSkZJRgABAQAAAQABAAD/2wCEAAkGBxQTEhUUExQWFhUXGB8aGRgYGBwaHRwcGhgXHRwXHRgYHyggHRolHBcXITEhJSkrLi4uFx8zODMsNygtLiwBCgoKDg0OGxAQGywkICQsLCwsLCwsLCwsLCwsLCwsLCwsLCwsLCwsLCwsLCwsLCwsLCwsLCwsLCwsLCwsLCwsLP/AABEIAQsAvQMBIgACEQEDEQH/xAAcAAACAwEBAQEAAAAAAAAAAAAEBQMGBwIBAAj/xAA+EAABAwMDAgQEBAUDBAEFAQABAgMRAAQhBRIxQVEGImFxEzKBkQdCobEUI1LB0WLh8DNygvGSJEOisvIW/8QAGQEAAwEBAQAAAAAAAAAAAAAAAQIDAAQF/8QAIxEAAgICAwADAAMBAAAAAAAAAAECEQMhEjFBEyJRMkJhBP/aAAwDAQACEQMRAD8AGeYkUMbSBTO2Tiu1s1kiLExYoK6bzT1xuOlAvsiaWSCmKVt14liaMfRkRRtnZyKSthsQXdjIqv3DG01oT9p0qsa1ZxOKElQ8ZCLbiiLducBI+pj9ZArlDc0+0XRy6UpSjeVTABgj19f2pSli9y0zAKSfRU/+69S3HIj3rUtN/DKR/NeUgf0oyeeqj5SfZMdqMe/ChlXy3DiZ/qSk/tFSc4mTMnbazRC24q6X/wCHN20qUbXkxAKDBHulUfoTzVVuGtpjrMGcEEcgjvWtMNgHwprzZTFDeKGcRmsayNpUGiXmwRxUrFrNSKt+lKwoUrPpUBAoy7tyKDQmiEkbI2mlNwIVRD6orhTMiaK0Eh+JUiDNRBNSppwGmtKqdBmlbb1GWzldVnGSXKaWrFM7rila+aDMc/wqiN+xWyY3Qds9piJpzZt4rPrnUbhm4WUOLgEK2bjsIj8yJgiDBq6aV4htXgBv+A4fyOjyT/pdE4n+oD3qamk9juLDHk1Xdet54Bn0qx3lstCgFgpB4OCk/wDaoYP0Ndo0vcU7wdisTMR6cc88joaeVNCrRX/DHhgvDcUCN3J47HHXI4x/etZ0LTW2UfyxExJgAmI7dPSlTCm0o2JVsgwATmSBxyYMgcVMxftGAHFDOfySeIgj9a5Mm9DWWZtIklKiMcdPf0rpt1f50hPrMj6RShi7VBUlQUMCDyJ9ZIPvTVm73Y8mfU/XpUHFjJhYNVXxV4NauNzqEQ8cmFRv9DIICvX71Yl25ztUodYSQPsSDXNunOHFT1SoCf2obWx0zJLjw+Qnyg9oMEiOkjn7Cqvcs7VEVt+v6MVpK0ZVGRHP04Kv3rLtetZlUEKHzApKfrBq8XyN0KrNyKkcXOaW7iKY2yxQYyIbrIpO+mKbX1yJpRcKmghherNEsjFQ7aLbbxTBAXBmvgKIUzUJEU6YpcFqip7S6qd6zJoVqyINdVM5L0OACoYodyyNNdOYxTxnTwelM2l2LZlHifTShaHiCUztX/b75H2pVdWBQopkERIPRSTwoe/9iOlbXeeH0OoU2sSlQg/2I7Ec1mWq2zlgsMXLfx2CSWlSUqA67Fj5VcbkGU9Y4Nc2RK7RWEgLQPET1mTtAWhQhbS/MhXuniR3q66L+IlsSEu2xZ/1tH90kRGT96rV5ojblsbm2WpTYwtKwPiNn/VtwUn+qAKqbjhHI/Spop2fpC1uLZ9G5lxKh7gH2IIweP0pZrWmNuD5UpOCCABMkYMYmTzWH6Fq7zbkoJPdMyD7jEgZ5rTnr1am0LUpIJBkAjr3JO3cAAc4kATmm4eiS0B6lqqLNohBKis8qPYmU/THHekVr4lvbpW1kde8JHaVKx9Oai1a2DqgpXnHdCFDoPm2yndjoKBY15bMbEFPIBXKBnuEQfoFD1mh0FLRar3TdXt0l4rBAEkNqUY9YKQP1oe6/EJ5QbWJDqRCuyh0penXtUC0i2haFD8lugp9iQCfuZozR/Cj3xUOOICdx3bSoAA8wOeO0Hilmq7GVUOrT8TnA4hDjZAEbpwe8Qf0/wCGuNV8YWl4sjaW1x5XMCTxsWOqT3M+nahPFGiD+MbNwoBBRMyobgCcGAIj/wARnkc0LfWun3RQxbrYaf3AJKTtmSMKhvYTHXes+9KlvRlQmv2CFEERH7dOMH3odDhTir9e2enW43vvh0j5WGTJJ7SMgfaO9Va88ULXKmLO2atxgBxlKyr/ALnFeYq/7T/mg3sdCF9yhVKpm+604nclHwl/mbElJ/1oKsgf6VEnOCegCkUUGyNpEmjECKhbRUiDWDZ24zil605p4hMilz7MGigGpptAa6GnjtR7aaliuxzZy8QS2top3aJxQbYo5hVSnKw8Q0QBkChrywbuGyh1tKmlflI//L0PYjPrXTjklKe5mPQf7xU5e9Y9v8mohSZi2uaU9pVyXLZZU3kgTJCZAKVp4UnzASeeoFRXStPuUBZKrd38yUJ3IJ9Eq4+hj0q4ePGS6hRQPKeVDO5XQDuPbFY4pSgeSKdodWOEoaSSpO7t7gdoA9MRXtvramyQOO3Izk4PX19KXtmBuUfQdyfbsOaHeUDkVhkiys+IwSdwn9P94rnVnrZ1MtylfWcT9B/cmqygiaJSU0Gbikxn4f0ouOiQgJBlSlKISB1JjJ9hzV48R+MXbRe1lkBpSE/DWRnbETA9Qceoqk6SEb0h1e1EyR3/ANq1G91CzuGkoWpBkCAMlIj+0frUnd2aVelUZ8RPamhTTjKFlr+Yle2QFcBHpu455iq43bs3NwEfCW26shILahtCuJ2Lgg/+VbDoWn2zTCmkRtXhR65B5P7dqzVOqfwdyXnGNzqFqRvIwSJG7GNxEmspu6Aq8DLnwpC3HV4bayqT5iceWSeaR6jdKdXuV0EARASOgA/vVx8ea78QBpACUQFEzlRIByOwn7+1UdOawyOINcFNTxUfWiMdJRivW016VwK4QaxhnaxU79sk5oNhVTl2sY04GvN9CG5r5NxXRRIYt0ShVLGrgUQm4pWjBqnYMjmIz04/wKkDQPI3e9cWLBWcQB1UenoPWmaFoa4lSoyTUpyoZISa4wfgqWpJ2JSVE8cDvX58vVDcemTj61r3j3xAt0KZEhuBjueeeaxrUUEKJ+/+apG62AieXxUYVXm6RXABpqGQSCKnZPag0g0S0qlYwSQk8geteJEcEj1mhvj1MVT1xStGC2r90ZDroM874+469etH6e4pxSnHCpSSZ55VMyRwe/vXdp4cXsC1ylJEgdSD+3Io/wCEkJ2gRH7f5oIz0DXju6MmhkUWu3rktUAEZGK5ZaJNeqVXKHoNAIS/a4oLg0f/ABcihHE1kZkzSsV2DUCE1IcUTFrRqQNSqvcVX2k7etElyBXRyJUO2Lw0yslFagkdf0HU1V2X4q5eGH0JbKiQDJkmMD35jFK5PwNUWZloJSOw4H+1A6g0VA7BB6kf3r1u9UqdiTE8kHPtjP1HSirRczhWeZQof2iPWo8XHZrszvVNAfWolQ56jH7VS9f0dTWVJ8swfSePoa3e6thB2nb9cfY8e9UzxS2gpLKwVBQifzD+lRnJg5n3p1LkDoxR+32n06GvCBTZbOS2sZGP/VKL61U3kElNOtjHQRXVQWz+c12/cCYFCmMdoaBrS/w/8HtutfGcAUomG0qyMfmI6yZjkeU1ljQJNan4E1FbFwbNw4IBaJnJgKAHof3ip5bSHiXu50gFO1Qg/b9vQVR9Q08JWQOe3f8A3rUFXDbqktLmVAwQCII5BMYmeO4qvap4QW298VCi43HmB+ZJHJ9R+orljOUR3xlplEetFASUn7UC+iK0/wDhUKEQaFv7BnbBj603z/qD8H4zNA3Ua26vjnhlC0SnFLl+Fo5UfoKPzwB8EyoBNENtyKbX3h5aDjNBOae6jJSY79KopRfQkotdoF2wa6XXbLJUqIJ9qle05wHCSfpRtXVg4urokVg5rpNEsW+5VMHbOBim5hWJixCpxVpRcgDzbcpGEpABxgJAiO//ADFfVb7TJ4HJ7Clmma6VvLUo+UyAInA+UR7E0+OSJ5YtF50u6cKVJkJB6Cf/ANozzz6+1dOsrJUd5UR0CzIMnHf6+leWCFLAStoBMYCoJ4P5SAYjoT++PNSZU0sAbGlKBA3glKk9AFDCD3/emfZIlXeuBMLC1ITknIWM48xgH/maHvnQ8kTunovIVjISqOuYjvSi/wBZetXPhrBSk/Ken3OSnjqfrSa41BK96FpCVRuwfKR0WjsY5HeOKCoIr8RJQHx0mZT1AgfrJqdOmtutqCf6ZUD05/X2pI+8FPIK53JBSeuR1Geuas7CNpBRIJG5HH1THY1gmf6npi2SAoYVlJmQR3H6UGlBq2+INQFw24laYKPMg/0kKAUjH5VBR+qU1UgDT2OglhhR4IrUVaQt+wQ8W1puWgAggEklAJTkDIUjHuE96yxgLnAMVrv4fam+ltsrUv4aBtSCqEhMmMdTj9RU5oNhdhrrl0w1cJ/6rKtrqSYzAheTiTj3rUdPuPiNIURBUkSPXqKyvxRqSLW/DiU/y7lALsglCxJSs7SOYCZHrPJq36VepZaJRJZKfiNwD8sT1Ncso/gzYF4kZNs7uE/DWcGeD1Sf3H+1KnLhL3WiNR8RNXtk+pQ2BpQLZn5lZAEdQZP39KoidRKRjFLwtFI5Giy6n4kFuAgSTxFMdL1gOgFUis4VqCFLlzNNrfXWVDbx0mYpXhRVZmaKppC1DP3rjXbcfD2gAzSHTWdoCviKIjieKH1vxqluURJjmhGCujOUqshtWgyqFQfQc1ZLe6bI8yf1rHX9bdedwTk4q22GrFCAHBmnyYfQQytaLDbWYFFKRiprVImiLi1xIotlapFf1lj+Q6ePIf2rM7V/aSRgg1p/iAwwr1gfc+tZnqDPw11fGvqcmf8AlRePD+vFSRtCQpPMk56g7QRPWtKtUt3NuW3wlSYyOFe8Jyk+lYHZ3ikiBEew/wCEVZfDXixTbqfin+XMQSYSDyQE5qj2jnqmXO+0daUlLakXdqOWlZWgdxHmHuPqKq2saB8RsPWO9WyZZVPxEA8hPRSeuMiOvS2WltY3LqHbR9y3dmfJ1xk7DjoOcZ4zVhv9NUEhSFgrjJ27QscmQJzzx3PNLdPZj8/Wh3viZmZMc8f5p+m7BR8NEhSZiYMxmPtI+teX+lhl55XmSoOFMHkA5z9waT2zykLwYUk8/wB6ZsZbPEv7lrC52rBC9o4BESB6YMegpK9bKbWUKiRkEcKB4UD/AEnpViu29iviJyk8jj/nODXLlqHmXAhIDlv5+gUpo/On12HzDPClelFPwYJ8C6T8d4kp3JbTuIPBP5QfT/FXi48EXTpKkvtA5ITlIgcAQMdB9ai/DPRFFoKSkFSvMVZ8vEAnpx+9aZa2ewecgnsOAe5PXioZJBsyrXdCvFoYQ+kI2SkEkKTAyolSZgEQROfKcVdU6Sh23/h0OqhKVN7tuR0wT9fuaQ+O9eSl+2bX/wBHcvegKnckpbjHEzMT360ZY/iDaoKUFaWZMQW5GeJWj5feDSy5V/oCxWPhxtq0XbpO4FBT58/UgZ5zisz8R+G3WAN6IScBaSFJJ7SMj6gVpGuK/iGC7brSpaMhKVDzf6QQcK6g46VUtF8YKXLKwAVpPw1rEwVCSlQjIPeppv0ybMh1NspURS8LpjqzpU4slISdx8qcBOT5QOwpYRXZHoce6Z4hdbgFZIrrVtQS7nrSVk96Id2nil4pOwhOjPJbd3HIppqutJWueKr7qQBihpNHgm7Bfh+iXbEbdyf0rxJhOTJovRGSWjOTSW/JBI7VxKztsSeNFkMj1WP71SdZbBQFACesVbvFFyTamRlKwf3GPvVJQ6Cnb6f8iuvE/qcWf+dg+nO8CnDmmn/f17Gq+F/DWFCr54MuQ4ra6E7JxmIVjgJzOYxVCDE9mpTSvmUBzAMeboce5rQ9A8YBMIdKlpPKlFO4YzEcyTOTgd6I1LwGl3Lagk9oxTTQvBDNupK3E/EXEEn5AZ+aD9B/akclQSp/iRpAcb/jLXOxMuhQUneiBDiZwSkDPGPasmub9azISAR1Ffqu4Q24koUhK0kFKgRIgggiKqevfhhZPtJSy2LZaThaATIJEhQJ82Bgnjp2pYzXoyZhOmt3L52stOOkRIQlSvaY4GK1L8Pfw2uGXhc3ZQgAGGgd5O5JBCo8oiRwVda0Lwr4eZsmfhspgEyonJUYjcT9Pp0oy9vggd8dP2/ag526iZyJmkIaQEiEpSMD0FJPEerJaZUoR5SmeOqo46n09apXiDxW4oQnndiI7dRwRQPiK8Wzp6kPHzK2bEx8p3JJG7jv9qKxV2LZRvGesF18HjaVR7FZ+2IxVfdvJIr29CVJC9/mJymOB0g0MlNVSRRfhe/BPi1y1WoGVpX+Xk7vQz5Zp14k0/4Drd6lYW044FK2/wD2nDko9UmFQccEe9A8OX4bfaUsBQSoGD1irz4dvg5fvWhG+0unD5T+Xcd4KTGCFHHaBXNkTTpBUV2Cfiborcpv7dYUzcq8w6odKZI9lbVHPBB7iqKhFaP4s8OOWja7UEraU4lxJPMAKH3zB+tUhzSnBJCTFNjyWqZRxroXJFfLNENWiuoqF21VPBqqaFYOtVc0R/Dk9KkVpi+1PaEdmz6TrDrKfMJFc6hqiVHf3ru1JKCVEEGo7rSEKykxiuG16dri/AS8sVv2ziUgGRj3GR+1ZgPKrNavp7KkghC6zHW2yHXAeQtX7mujE10jmzJ6bF1yg0TousKaUAc7flnpJyI9a4t8460DeMwo1ZHOapdfia8W20twgj5jAkx+gBploXil26WUrWlCSJyeI6JHt71jlu/0nNNbS8WgylRSeJBjn1HpS1TDR+hbXV2UgJQoKVgeWPcU5ZeCkgyc1+dLPU1J6kiQYk9J/SrRbeO3fgqa24AJKgTIHSOwGKR40wbNPvdUKSAEBSc53RBTHf0kx6VmXi/xKp1YQhUBPEdefTOAPpVeuPEr7iSnd5SSeh5nORzk5pj4a0kOqlShAGJ/Y/rTJJdBr9HnhfT0LQpx4q3BRITJ4IG5UDrkZHaq/wDinqyXA02kQEqJJkwQAI56jdT7VtTSgwjbuEA+acHBAjEcVQ/GduEpQUKlJkxPBMZg94/SmAuyqJTJr1eOamsUzXN6nNG90VrVnNvlQq36YoIvLctyIWgqPruEn2g1SEKzVg0d8/EQ4o/nGeg4j9v0pciMjevF7jbjCFyCpLhQfuoEfdFVJxxqICQe9PtduUraAnle70kpSqR/8z96TWGlJJMqEGvNypcju/52+Gyv3xt1YTAJNN7bS2g3ChyO1JNR0TY6dqgc0Xp18VOfCUKDTrTHVXtHDun26PNjFep1hjggY9KO1fQnHMITAqs3Hhh5BiJFPFRktsR2nqJdmLVDfmSoqQTijtQU0U+UmfSkui3Sv4bYpEZgE9ae2Ol70bwpI29DWdoKprYp094JwJn1qja5byta8nconOepq6XN4HCUo2gJkKIiSR05mKrjyZStP5kqgiOhyK7cUGlyfpwZ8ib4rwpTwIM12sSJo+/tY9SelCMp5FUJC5bdTs3UYP3qV5qKgLQNEYPbfB4qZuehjpilqbM/lMVP/MHEUKCixaZZJJG5cZ7T+lOLi8CAEgxEHHcD/wDqfpVIN44njn/ma+/j1kDy5B56+3rQNxLQ0hSz5FSs9eMY56TxQvibRXAneQeO2IjmaW2GtOtqB6j/AJ/emvi7X/isIIlKlSCmcH1+/wC9Y1NFV03g+tRXozPQ4qS24FSm2KhFC/tY76A22pEx70ZZqI8s4JBj1Ex+5+9S2LO1QSvAJifQ4n6GP1qV6yLTym1Dg49R0M9orSdmRoevMuKU2Gzj4LcDMn+WnJnk9J9KVLtLxOAlUnOK0BrT/iMNvBUr+GnJjokRxUFhqsqE7ZGDxXnym1JnXCKcVsounoXlTm7cMQZqdjSlb/jFW3NP39UYauCXIKT+lML5q2eRvQsAHpNTk5dorBxVJiJjxUEL2KUDV0Zu7dxCTuSTGc1RtU0i2nB80dKrQKEyN6x7GjHGpLQMmTew67W4y4W1ArI9/vFS2RdUohDpSlQ6mKK1C8cUQ8EgrVmRkFPXHei7Z1t1sykGTOMH3rsjFSITbiVXQNVSh9QcVtO4jv1P68068WBTLjd02mW1p2qxzmQSPYkTWdXv/UVH9Rz9aunhXxaA3/D3CQpBwAoSM9yTgcV1+UcDXoHqdolSf4hgSn84nKD0BH9PqKTOuyQYq9I0ltBL1m5KR87Z80pPQdCMVX/EuibB8VsH4S+B1Qf6T/ag0ZMVJQFiO9RPWRT0/wCe9e2KoVBGOtObRIV5SJMx6/agMxOlNSoIMTTy70oJG48TzH9hxSq7ZAOPpWCjoWJVwJ9qjVZEcivV6oUJgYPfr7e1K3Lpxw8/agGhg9tTkke1Jr55SlCcDoKZN2eM9e9D6kzGysgojtBuUB3I/erLpenhTgT3CT/8kg9qrtngTmR8sd+k+lXbRkkPpHlJCUAcQSEJHPoZoGn2ONU8JpctlFKfMhJIjr3SPpSK5thcWbFwEn4javgO7RxHylXuP1Na1YMK2ypXJ4gRkYjuY/es88MW5Zv7+yUnyuArSBIEp/mIUO2D/bpU3Ls0UONWYbS2Et3RBSkAp3f0iI/Sqrpj6A7OTmMnrT+48JISjf8AFStRH1J61WLmwJV5EFJSrO4xNcqab0zsS1tDZ/w2l3c8XBG7zIHSjBoTaQFNEp2ZIUefvQ9pftW6F43KVk549Kg1Z5N0gOtulECFJmP0oXJvb0N9V0Qv6ihTkxJjpVm8P2dqW5uNm6etUABtpQUpRMdB1rm+1dLipCYgRT/E/wCojyJrZa2dEG5LDyindlC0kQR2NVUOu27zjSHApIVE9D9+Ku+neELh9sfFeABR5dvzgcjI5rPtSslNlxpwEKB5VIM/3FUx02yc5tbPPEGjobCXG1YOFImYMcg9jSf4PanlnZvbdphxEAlIMmPYZxStKOfQ10pkJJdn1pqDzJBSo4/bt6irR4b8VNI3pcSClfKSJE+3TrkVVwKjcYHIoiVZZtV0QDc9aL+I18ykgeZAmOnKf1jmoNMvArAMExmB065HtSrS9YdYUFIURHPY+kff705Q23dytkJZe6tgwlw5Mp/oV6cH0rGaHlkyVBTS0hYnHmkjnIGDjuO/rVY1i2U24pEHBx7dKcaTrYT5XNwcR5YVjggRtj5uZmrQXLK5SC7CSEgnJAA45P0otWBNozK301bqoQJ7noBT600JCPm5x06Ec1Z7jULS2AS0UqT0iD357/8Aqq7qOvoMlMiOBjjoO9ANtkd2ykDGMkEexjmqrqTm5wjtXWq60pRhPXnrQTeRJOeTQr0pBbDdKy4EniZPsMmrJaOSmUiFpOMxzmfoQPvVS05RKpHfjOfWrLauBDZ3SdyoEEcgH69aEgSNe0rUVhsDb0GY7xJgHvNVjS7htvXHd4KCtMJBUYmD5hP5CAcdJpN4e8ShSkpWVJjqOsf1EmQPYUJ471dRvkncFIbCVAYwTkgkZ7Y9ak0rDFMZeLdacbuXmUICAlRAWMyOQZ44NI27dx0SpZWT0Tk058RWirwtXDaoQ+gFQHRaPIsAfQGP9VWTQbIWyN60CAMuxiPpxUJVHo6YpyWyhuWIBCdi+PzGKWptltr80gK7f4q2arqyHH1BJQUHypVGf9qH0y2bcfCXdwSTBWo4noJFGOT9C8f4K9RQXG5DJOweZQpOqxKoUjKT+lbRZ2TFsFha0Fsp+UZP+9Znrdxbtvr/AIZKw2rMKSRB6xPSmhPxCSj6TeHfxLdYHwgAWwISCJgjsRkfqKm1/WDfXTCVtoAdEDuJPfkGf3quKtrZoAh7c4JKkJSR0BBCjiOZoN3TShbat4AWncCFBRSPdJ5EVZ44XZJTktmp6d+Fe1PxG7laFzgRiOkkGazHxG2q3u3m1fMFmeIM5nGMzV40P8RXmmh8T+aUYBygmMDccgkiMxVP/EPUf4pxFyElJWNqwe6eOPQ0MalyqQJVVoXIWFcfaviqKTsvFMGTTFq7Bwau1RIlUn9a4SopIIMV6o18SIoDDC8vU3A8xhYwFf2V396AWt1HqO6f8VEpHUVIzcFJ5rBo9auhtmYIPBmY7zxUTz5VgUSp9J+ZKT6kZ+9Cu3IHyJCawdgrjYBjr/zFShEQDxxUTRJVPWpVryKLGj0PLS3aQglJMkAZ9eagfuTG38szH96D+JjmvHHQeB/zFTFoa6arI8sgmORPt6e+aM8Q2e27dTEfKSPdKZzSzSFeYZE+p59Md+Ks+pLXdlkFQTub7SNyDHMbuFDk0vpmWnwlozCrTcp4nYoqgYKNwg+4JCTmutQ1L/6Q27EOySklWMHoR1NVvQba4btXnFLDbRV8NS1HjIJMDOYAHqaBXefBWHmlFbc7QSkhJMSRn71z5I3I6MT+pYf/APLOrYT/ACtqhAACTBjuR+9JbzT7tbjaC0GykiATCZnCjTzwR4muklSnJLSp25GD9elMw+3cHe46okgpCdkmep8vzCYqbbj2i222VvxPpl4EIWp8mCQtKR8qhxBSMpjqaT2moXaU+YkjoSlKv1rRdQ0m4LbQMIVshQnaSB35APHrQ134XtkhBadDUjzBcklXeaZSSjtCPb0zHnFJMqkKWr5lE5HeB6/2oZD20kCSDjMda6LKYJ35VkffKTBx0NBqQBkEqNeijhYyQnI/08g9fT3ru+tPiNqdbHkTyeme1KU3aql/jzBSJg8iSAfoKHB2HkqA91dbpqImu0VWhCVDhHBohu8HUfahK8mhSYyYwN0nvXhcSetALr0Cl4oPIJW+BOaHW/NRq5rymUUZyYXaHvRLYkk0PZJxUJeIJ96Rq2UukGLVXqVd6ibemimEJIM0j0ayZlGQfbnirTaak0VsQVJ2bgVBXcJyBHyyIkzzVctIJGYSOvpPMGmOtaIWkNOtqC2jgqGCkk4ketJ6KzUBZLXZXSDtUXmlKRiQQPMiQfzY5HaaonhjVv4dlxt5wBCjISWy4kHuuMgQAMVe/wAPnkKsEyZU2SDmSJ6DqBBOPU1kjVyvcWGVKO4qTtJACpOSZgZAGfSpzjy7HxPiy9+NHlO2jTrTUOFIUpxuCClONw2mCgiATEgxMVRdK8VXDCgptY9UqAUk/wDirr6inzXg4oCTcPFlK5TLcqyQcEAAEEgdaQ2djcsAKS0drh2/JvylUZTBKTPHEzS4+FNdlpWMrjU9UWpLykuDcJT5QJBzIScxkQetT2Wq3SkA/HB5kOCSD2E9K61PX7h0oNw2lKgniNm8ZG6EnBBHAjIqG1cLi1lexCYSEBSoEAHA5JPEz3oce6SGtUtspCbiASME446Hn6V6yEbT5iFe2Paa6VaxtkEBUQemQDz9a8csiSQ0FLgSYzA+ld+jgZ67bwmRzQRqdasdQe1Rc0yAcV0DXrbRUQAMmmTmn7BCkwes4/es3QBeKItrJTnyiakLSBn9Joyw1IIP7Ujk/BiJ7QXkp3fDMd8f5oEQDkfStJ8K6gp9OxZPOZGODxjqKp/iTTdl0W4gE49jxQUn6BS3QidgnFRkUXqVmWl7SIwDQqBmqLoIYk7U1C2meASa9uFYorR3AFQQTPap9Kyl+A6WOImfanlt4dUElT7wZTInylwiZglKTgVHrjobWlIEGAqfcUIq+UpW5Ss/vS22gd9F4tvw9Q6wpdvetPLjypGM9jyQfSkbGm6irfbpZcXA8yQJxjjv0iJpp4I8YfAdSBAQQApP9SuJOPX96uP4hJLjDd0lS2l7hlCimcjKiOADxJ/ep7XYvJp0yoeD9UDTdwh1Skp2gFAwsqCogAkHdyKFvGbZoBxud6oOx1vIA5O5QjbHET1oS7Wq4cU4qVuq5c77UgSqBlUAZ9DzNMLjTGi0FBStwIBCjIIEGEriJ83BiI4pXssqQDdKYUgJQ6+mDOxUgA9VJUk7Tn0HPvXGl6q5bXAVvccSRGSd0TjJmDRl8W0BvahKkpJJQVDPQwZBExgT0oIXLaiQVw32SnO0nqTJ3cRIP6VqVVQ3J9oMfuW0uOOOJLm8eRyCASRKsECSkk5968VqrcD4tsFHgKaUUggRyAYn/NDeJFFa20sOqcZwG0qkKTJwgg9f8ij2fAd5A3ICeyd24p9wDA+54NalQLdlL+VQzvA/KQYinuhXrKA4TuCjEJSM8ZGcAf5r7UGxtSr8xHMmelCtpBbXPQSO4kjrzVntEeji9aQsEqKQomTt6T3oRdqycJVmiG1bUGOqTP3pUlZiO/P09aMb/TMKt2ihQUnaYPEzI+1NfEN25dKQW2zwAQCCokD+kZgd+M0FaD+Xu6jIrrSzDqIJEjMEiftWb9/AKKYuVZOzt2LniNpqApgwcEdx+kVqjNmhKEqCRKjBPMj61WNf0xpLzMIjejcrJyZOef2pI5/txaHePVoh8IXwDsLdS0DjcrAFGeNLRaLsQtLo2hSXERCgeIgkdO9QosG/gTsEh9IB6wULkT2wKksnSW85gkCc4g49q0n6gQim7E62HLp4J2/zCIgCBA/MY6etFOeGSiCTuTkKOMFJhQicehODTnQ0BL7pTiWxP/lE1JrbCVfBBGFJlWSJOOY9zSvI7pFFFVZLo/h/Tiha31PKIThMhIE/mlIiR7/Q0ud8FOtpFw0pS7fdHxAk4TPzFI6DMkSBFBurKGVJQYSTkfetJ/Cq5Vc2zjT8ONpASEqSCIkpjjOMVJznHd6H4qgNfgxDyB8ZsiEwHMAzj8yT68RmqFrWhtMrU2hSyUrIC1KTB9YA44ovTr1y3urlllZS0C6Aidw8hUE/NOQOtdeE7ZLtwQ4NwKF8+nB9D6itFSg3b0ZuLXQOm1s2/mdeUrgFKUgA/wBUHkY4kc1crbxjauWbls8FtrggPABWRJSop7SANoB56VTdIaC1LKhO0iPSXEp/YkVGtlO1/HDYI9D8VI/Ymmcf1k9N9AbF8VFJ4IOCkZyIgf781yt3bkpKhunIlJ5mesn/ADXHwwEyBmaDW4dvJ5H7GqpbNY1tXElSUAgJWfMFfKnB7+/qaMe8MrUS4yPiBMlYAhI7FPmCz1+UdMTQOlGEBY+ffE84j1qz+JLJCbW1eSCHFQCqTkec8THNI206Q6SoRuaggkIWhsEclsGFRxO47sZ5zzV20/xohlhtAaMiZhZggGAQDkDkfSqZpdun+KdEYCVke+DVlsWEu27PxEpVtBA8oGCZjHqT960ktC32f//Z"/>
          <p:cNvSpPr>
            <a:spLocks noChangeAspect="1" noChangeArrowheads="1"/>
          </p:cNvSpPr>
          <p:nvPr/>
        </p:nvSpPr>
        <p:spPr bwMode="auto">
          <a:xfrm>
            <a:off x="1679576" y="-2522538"/>
            <a:ext cx="3724275" cy="5257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a:extLst>
              <a:ext uri="{FF2B5EF4-FFF2-40B4-BE49-F238E27FC236}">
                <a16:creationId xmlns:a16="http://schemas.microsoft.com/office/drawing/2014/main" id="{BC18C372-9D86-4A1D-932B-71C4447D43B1}"/>
              </a:ext>
            </a:extLst>
          </p:cNvPr>
          <p:cNvSpPr txBox="1"/>
          <p:nvPr/>
        </p:nvSpPr>
        <p:spPr>
          <a:xfrm>
            <a:off x="2519052" y="1017611"/>
            <a:ext cx="9689133" cy="1938992"/>
          </a:xfrm>
          <a:prstGeom prst="rect">
            <a:avLst/>
          </a:prstGeom>
          <a:noFill/>
        </p:spPr>
        <p:txBody>
          <a:bodyPr wrap="square" rtlCol="0">
            <a:spAutoFit/>
          </a:bodyPr>
          <a:lstStyle/>
          <a:p>
            <a:pPr marL="285750" indent="-285750">
              <a:buFont typeface="Arial" panose="020B0604020202020204" pitchFamily="34" charset="0"/>
              <a:buChar char="•"/>
            </a:pPr>
            <a:r>
              <a:rPr lang="en-US" sz="2400" b="0" dirty="0">
                <a:latin typeface="Arial" panose="020B0604020202020204" pitchFamily="34" charset="0"/>
                <a:cs typeface="Arial" panose="020B0604020202020204" pitchFamily="34" charset="0"/>
              </a:rPr>
              <a:t>2 classes (</a:t>
            </a:r>
            <a:r>
              <a:rPr lang="en-US" sz="2400" b="0" dirty="0" err="1">
                <a:solidFill>
                  <a:srgbClr val="FF0000"/>
                </a:solidFill>
                <a:latin typeface="Arial" panose="020B0604020202020204" pitchFamily="34" charset="0"/>
                <a:cs typeface="Arial" panose="020B0604020202020204" pitchFamily="34" charset="0"/>
              </a:rPr>
              <a:t>Enteroptnuestea</a:t>
            </a:r>
            <a:r>
              <a:rPr lang="en-US" sz="2400" b="0" dirty="0">
                <a:latin typeface="Arial" panose="020B0604020202020204" pitchFamily="34" charset="0"/>
                <a:cs typeface="Arial" panose="020B0604020202020204" pitchFamily="34" charset="0"/>
              </a:rPr>
              <a:t> &amp; </a:t>
            </a:r>
            <a:r>
              <a:rPr lang="en-US" sz="2400" b="0" dirty="0" err="1">
                <a:solidFill>
                  <a:srgbClr val="FF0000"/>
                </a:solidFill>
                <a:latin typeface="Arial" panose="020B0604020202020204" pitchFamily="34" charset="0"/>
                <a:cs typeface="Arial" panose="020B0604020202020204" pitchFamily="34" charset="0"/>
              </a:rPr>
              <a:t>Pterobranchia</a:t>
            </a:r>
            <a:r>
              <a:rPr lang="en-US" sz="2400" b="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r>
              <a:rPr lang="en-US" sz="2400" b="0" dirty="0">
                <a:latin typeface="Arial" panose="020B0604020202020204" pitchFamily="34" charset="0"/>
                <a:cs typeface="Arial" panose="020B0604020202020204" pitchFamily="34" charset="0"/>
              </a:rPr>
              <a:t>“half-chordate”</a:t>
            </a:r>
          </a:p>
          <a:p>
            <a:pPr marL="285750" indent="-285750">
              <a:buFont typeface="Arial" panose="020B0604020202020204" pitchFamily="34" charset="0"/>
              <a:buChar char="•"/>
            </a:pPr>
            <a:r>
              <a:rPr lang="en-US" sz="2400" b="0" dirty="0">
                <a:latin typeface="Arial" panose="020B0604020202020204" pitchFamily="34" charset="0"/>
                <a:cs typeface="Arial" panose="020B0604020202020204" pitchFamily="34" charset="0"/>
              </a:rPr>
              <a:t>Bottom dwellers</a:t>
            </a:r>
          </a:p>
          <a:p>
            <a:pPr marL="285750" indent="-285750">
              <a:buFont typeface="Arial" panose="020B0604020202020204" pitchFamily="34" charset="0"/>
              <a:buChar char="•"/>
            </a:pPr>
            <a:r>
              <a:rPr lang="en-US" sz="2400" b="0" dirty="0">
                <a:latin typeface="Arial" panose="020B0604020202020204" pitchFamily="34" charset="0"/>
                <a:cs typeface="Arial" panose="020B0604020202020204" pitchFamily="34" charset="0"/>
              </a:rPr>
              <a:t>All filter feeders</a:t>
            </a:r>
          </a:p>
          <a:p>
            <a:pPr marL="285750" indent="-285750">
              <a:buFont typeface="Arial" panose="020B0604020202020204" pitchFamily="34" charset="0"/>
              <a:buChar char="•"/>
            </a:pPr>
            <a:r>
              <a:rPr lang="en-US" sz="2400" b="0" dirty="0">
                <a:latin typeface="Arial" panose="020B0604020202020204" pitchFamily="34" charset="0"/>
                <a:cs typeface="Arial" panose="020B0604020202020204" pitchFamily="34" charset="0"/>
              </a:rPr>
              <a:t>Globally distributed</a:t>
            </a:r>
          </a:p>
        </p:txBody>
      </p:sp>
      <p:pic>
        <p:nvPicPr>
          <p:cNvPr id="7" name="Picture 2" descr="http://images.marinespecies.org/resized/32662_saccoglossus-bromophenolosus-photo-from-the-bj-swalla-collection.jpg">
            <a:extLst>
              <a:ext uri="{FF2B5EF4-FFF2-40B4-BE49-F238E27FC236}">
                <a16:creationId xmlns:a16="http://schemas.microsoft.com/office/drawing/2014/main" id="{99353473-6D34-B6EE-9367-7289E0CE1F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8694" y="3566446"/>
            <a:ext cx="7467600" cy="313006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223C0FF-631B-76DE-02D2-B2B36903E848}"/>
              </a:ext>
            </a:extLst>
          </p:cNvPr>
          <p:cNvSpPr txBox="1"/>
          <p:nvPr/>
        </p:nvSpPr>
        <p:spPr>
          <a:xfrm>
            <a:off x="4876800" y="5934279"/>
            <a:ext cx="2371162" cy="584775"/>
          </a:xfrm>
          <a:prstGeom prst="rect">
            <a:avLst/>
          </a:prstGeom>
          <a:noFill/>
        </p:spPr>
        <p:txBody>
          <a:bodyPr wrap="none" rtlCol="0">
            <a:spAutoFit/>
          </a:bodyPr>
          <a:lstStyle/>
          <a:p>
            <a:r>
              <a:rPr lang="en-US" sz="3200" b="0" dirty="0">
                <a:solidFill>
                  <a:schemeClr val="bg1"/>
                </a:solidFill>
                <a:latin typeface="Arial" panose="020B0604020202020204" pitchFamily="34" charset="0"/>
                <a:cs typeface="Arial" panose="020B0604020202020204" pitchFamily="34" charset="0"/>
              </a:rPr>
              <a:t>Acorn worm</a:t>
            </a:r>
          </a:p>
        </p:txBody>
      </p:sp>
    </p:spTree>
    <p:extLst>
      <p:ext uri="{BB962C8B-B14F-4D97-AF65-F5344CB8AC3E}">
        <p14:creationId xmlns:p14="http://schemas.microsoft.com/office/powerpoint/2010/main" val="3302005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92134" y="146712"/>
            <a:ext cx="8686800" cy="1447799"/>
          </a:xfrm>
        </p:spPr>
        <p:txBody>
          <a:bodyPr/>
          <a:lstStyle/>
          <a:p>
            <a:pPr algn="l" eaLnBrk="1" hangingPunct="1"/>
            <a:r>
              <a:rPr lang="en-US" dirty="0">
                <a:solidFill>
                  <a:srgbClr val="0066FF"/>
                </a:solidFill>
                <a:latin typeface="Arial" charset="0"/>
              </a:rPr>
              <a:t>Phylum Chordata</a:t>
            </a:r>
            <a:br>
              <a:rPr lang="en-US" dirty="0">
                <a:solidFill>
                  <a:srgbClr val="0066FF"/>
                </a:solidFill>
                <a:latin typeface="Arial" charset="0"/>
              </a:rPr>
            </a:br>
            <a:r>
              <a:rPr lang="en-US" dirty="0">
                <a:solidFill>
                  <a:srgbClr val="0066FF"/>
                </a:solidFill>
                <a:latin typeface="Arial" charset="0"/>
              </a:rPr>
              <a:t>Subphylum Urochordata</a:t>
            </a:r>
            <a:endParaRPr lang="en-US" sz="6600" dirty="0">
              <a:solidFill>
                <a:srgbClr val="0066FF"/>
              </a:solidFill>
              <a:latin typeface="Arial" charset="0"/>
            </a:endParaRPr>
          </a:p>
        </p:txBody>
      </p:sp>
      <p:sp>
        <p:nvSpPr>
          <p:cNvPr id="31747" name="Rectangle 3"/>
          <p:cNvSpPr>
            <a:spLocks noGrp="1" noChangeArrowheads="1"/>
          </p:cNvSpPr>
          <p:nvPr>
            <p:ph type="body" idx="1"/>
          </p:nvPr>
        </p:nvSpPr>
        <p:spPr>
          <a:xfrm>
            <a:off x="6945036" y="482706"/>
            <a:ext cx="2550819" cy="840182"/>
          </a:xfrm>
        </p:spPr>
        <p:txBody>
          <a:bodyPr/>
          <a:lstStyle/>
          <a:p>
            <a:pPr eaLnBrk="1" hangingPunct="1">
              <a:lnSpc>
                <a:spcPct val="90000"/>
              </a:lnSpc>
            </a:pPr>
            <a:r>
              <a:rPr lang="en-US" sz="2400" dirty="0">
                <a:latin typeface="Arial" charset="0"/>
              </a:rPr>
              <a:t>VERY strange organisms</a:t>
            </a:r>
          </a:p>
          <a:p>
            <a:pPr eaLnBrk="1" hangingPunct="1">
              <a:lnSpc>
                <a:spcPct val="90000"/>
              </a:lnSpc>
            </a:pPr>
            <a:r>
              <a:rPr lang="en-US" sz="2400" dirty="0">
                <a:latin typeface="Arial" charset="0"/>
              </a:rPr>
              <a:t>All are ciliary filter-feeders</a:t>
            </a:r>
          </a:p>
        </p:txBody>
      </p:sp>
      <p:pic>
        <p:nvPicPr>
          <p:cNvPr id="7170" name="Picture 2" descr="Fichier:Tunicate komod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4716975"/>
            <a:ext cx="2659084" cy="19943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naturescrusaders.files.wordpress.com/2010/08/sal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1016" y="3962400"/>
            <a:ext cx="3022384" cy="22667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D20CAE0E-BC7D-BDB7-B638-62313CABCFC5}"/>
              </a:ext>
            </a:extLst>
          </p:cNvPr>
          <p:cNvSpPr>
            <a:spLocks noChangeArrowheads="1"/>
          </p:cNvSpPr>
          <p:nvPr/>
        </p:nvSpPr>
        <p:spPr bwMode="auto">
          <a:xfrm>
            <a:off x="141816" y="2133600"/>
            <a:ext cx="5973976"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dirty="0">
                <a:solidFill>
                  <a:srgbClr val="FF0000"/>
                </a:solidFill>
                <a:latin typeface="Arial" charset="0"/>
              </a:rPr>
              <a:t>Class </a:t>
            </a:r>
            <a:r>
              <a:rPr lang="en-US" sz="2800" dirty="0" err="1">
                <a:solidFill>
                  <a:srgbClr val="FF0000"/>
                </a:solidFill>
                <a:latin typeface="Arial" charset="0"/>
              </a:rPr>
              <a:t>Ascidea</a:t>
            </a:r>
            <a:r>
              <a:rPr lang="en-US" sz="2800" dirty="0">
                <a:solidFill>
                  <a:srgbClr val="FF0000"/>
                </a:solidFill>
                <a:latin typeface="Arial" charset="0"/>
              </a:rPr>
              <a:t> (tunicates)</a:t>
            </a:r>
          </a:p>
        </p:txBody>
      </p:sp>
      <p:sp>
        <p:nvSpPr>
          <p:cNvPr id="3" name="TextBox 2">
            <a:extLst>
              <a:ext uri="{FF2B5EF4-FFF2-40B4-BE49-F238E27FC236}">
                <a16:creationId xmlns:a16="http://schemas.microsoft.com/office/drawing/2014/main" id="{9FCE4D5E-9AA8-00C6-13AE-8A56F4E2660D}"/>
              </a:ext>
            </a:extLst>
          </p:cNvPr>
          <p:cNvSpPr txBox="1"/>
          <p:nvPr/>
        </p:nvSpPr>
        <p:spPr>
          <a:xfrm>
            <a:off x="228600" y="2761328"/>
            <a:ext cx="4295867" cy="3046988"/>
          </a:xfrm>
          <a:prstGeom prst="rect">
            <a:avLst/>
          </a:prstGeom>
          <a:noFill/>
        </p:spPr>
        <p:txBody>
          <a:bodyPr wrap="square" rtlCol="0">
            <a:spAutoFit/>
          </a:bodyPr>
          <a:lstStyle/>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2000 sp.</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Marine</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Sessile as adults</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Free-swimming larvae</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Hard cellulose lined shell - </a:t>
            </a:r>
            <a:r>
              <a:rPr lang="en-US" sz="2400" dirty="0">
                <a:latin typeface="Calibri" panose="020F0502020204030204" pitchFamily="34" charset="0"/>
                <a:cs typeface="Calibri" panose="020F0502020204030204" pitchFamily="34" charset="0"/>
              </a:rPr>
              <a:t>tunic</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Filter feed</a:t>
            </a:r>
          </a:p>
          <a:p>
            <a:pPr marL="457200" indent="-457200">
              <a:buFont typeface="Arial" panose="020B0604020202020204" pitchFamily="34" charset="0"/>
              <a:buChar char="•"/>
            </a:pPr>
            <a:r>
              <a:rPr lang="en-US" sz="2400" b="0" dirty="0">
                <a:solidFill>
                  <a:srgbClr val="FF6600"/>
                </a:solidFill>
                <a:latin typeface="Calibri" panose="020F0502020204030204" pitchFamily="34" charset="0"/>
                <a:cs typeface="Calibri" panose="020F0502020204030204" pitchFamily="34" charset="0"/>
              </a:rPr>
              <a:t>1 of “Big 4”?</a:t>
            </a:r>
          </a:p>
        </p:txBody>
      </p:sp>
      <p:pic>
        <p:nvPicPr>
          <p:cNvPr id="4" name="Picture 4" descr="48_05a">
            <a:extLst>
              <a:ext uri="{FF2B5EF4-FFF2-40B4-BE49-F238E27FC236}">
                <a16:creationId xmlns:a16="http://schemas.microsoft.com/office/drawing/2014/main" id="{D150C980-7C5C-955E-DD0B-890019E860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586" t="4500" r="1126" b="1500"/>
          <a:stretch/>
        </p:blipFill>
        <p:spPr bwMode="auto">
          <a:xfrm>
            <a:off x="4005598" y="2761328"/>
            <a:ext cx="1676630" cy="1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C24EBC2-74E3-3041-67B9-E070017FF978}"/>
              </a:ext>
            </a:extLst>
          </p:cNvPr>
          <p:cNvSpPr txBox="1"/>
          <p:nvPr/>
        </p:nvSpPr>
        <p:spPr>
          <a:xfrm>
            <a:off x="5229101" y="6229188"/>
            <a:ext cx="7543800" cy="584775"/>
          </a:xfrm>
          <a:prstGeom prst="rect">
            <a:avLst/>
          </a:prstGeom>
          <a:noFill/>
        </p:spPr>
        <p:txBody>
          <a:bodyPr wrap="square" rtlCol="0">
            <a:spAutoFit/>
          </a:bodyPr>
          <a:lstStyle/>
          <a:p>
            <a:r>
              <a:rPr lang="en-US" b="0" dirty="0">
                <a:solidFill>
                  <a:srgbClr val="FF0000"/>
                </a:solidFill>
                <a:latin typeface="Arial" panose="020B0604020202020204" pitchFamily="34" charset="0"/>
                <a:cs typeface="Arial" panose="020B0604020202020204" pitchFamily="34" charset="0"/>
              </a:rPr>
              <a:t>DRAW: Preserved sea squirt (</a:t>
            </a:r>
            <a:r>
              <a:rPr lang="en-US" b="0" dirty="0" err="1">
                <a:solidFill>
                  <a:srgbClr val="FF0000"/>
                </a:solidFill>
                <a:latin typeface="Arial" panose="020B0604020202020204" pitchFamily="34" charset="0"/>
                <a:cs typeface="Arial" panose="020B0604020202020204" pitchFamily="34" charset="0"/>
              </a:rPr>
              <a:t>pg</a:t>
            </a:r>
            <a:r>
              <a:rPr lang="en-US" b="0" dirty="0">
                <a:solidFill>
                  <a:srgbClr val="FF0000"/>
                </a:solidFill>
                <a:latin typeface="Arial" panose="020B0604020202020204" pitchFamily="34" charset="0"/>
                <a:cs typeface="Arial" panose="020B0604020202020204" pitchFamily="34" charset="0"/>
              </a:rPr>
              <a:t> 462)</a:t>
            </a:r>
          </a:p>
        </p:txBody>
      </p:sp>
      <p:sp>
        <p:nvSpPr>
          <p:cNvPr id="6" name="Rectangle 2">
            <a:extLst>
              <a:ext uri="{FF2B5EF4-FFF2-40B4-BE49-F238E27FC236}">
                <a16:creationId xmlns:a16="http://schemas.microsoft.com/office/drawing/2014/main" id="{B325D349-E574-4BE8-4615-547EEC85F70D}"/>
              </a:ext>
            </a:extLst>
          </p:cNvPr>
          <p:cNvSpPr>
            <a:spLocks noChangeArrowheads="1"/>
          </p:cNvSpPr>
          <p:nvPr/>
        </p:nvSpPr>
        <p:spPr bwMode="auto">
          <a:xfrm>
            <a:off x="5410200" y="1963568"/>
            <a:ext cx="8369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800" dirty="0">
                <a:solidFill>
                  <a:srgbClr val="FF0000"/>
                </a:solidFill>
                <a:latin typeface="Arial" charset="0"/>
              </a:rPr>
              <a:t>Class </a:t>
            </a:r>
            <a:r>
              <a:rPr lang="en-US" sz="2800" dirty="0" err="1">
                <a:solidFill>
                  <a:srgbClr val="FF0000"/>
                </a:solidFill>
                <a:latin typeface="Arial" charset="0"/>
              </a:rPr>
              <a:t>Thaliacea</a:t>
            </a:r>
            <a:r>
              <a:rPr lang="en-US" sz="2800" dirty="0">
                <a:solidFill>
                  <a:srgbClr val="FF0000"/>
                </a:solidFill>
                <a:latin typeface="Arial" charset="0"/>
              </a:rPr>
              <a:t> (</a:t>
            </a:r>
            <a:r>
              <a:rPr lang="en-US" sz="2800" dirty="0" err="1">
                <a:solidFill>
                  <a:srgbClr val="FF0000"/>
                </a:solidFill>
                <a:latin typeface="Arial" charset="0"/>
              </a:rPr>
              <a:t>Salps</a:t>
            </a:r>
            <a:r>
              <a:rPr lang="en-US" sz="2800" dirty="0">
                <a:solidFill>
                  <a:srgbClr val="FF0000"/>
                </a:solidFill>
                <a:latin typeface="Arial" charset="0"/>
              </a:rPr>
              <a:t> &amp; </a:t>
            </a:r>
            <a:r>
              <a:rPr lang="en-US" sz="2800" dirty="0" err="1">
                <a:solidFill>
                  <a:srgbClr val="FF0000"/>
                </a:solidFill>
                <a:latin typeface="Arial" charset="0"/>
              </a:rPr>
              <a:t>Pyrosomes</a:t>
            </a:r>
            <a:r>
              <a:rPr lang="en-US" sz="2800" dirty="0">
                <a:solidFill>
                  <a:srgbClr val="FF0000"/>
                </a:solidFill>
                <a:latin typeface="Arial" charset="0"/>
              </a:rPr>
              <a:t>)</a:t>
            </a:r>
          </a:p>
        </p:txBody>
      </p:sp>
      <p:sp>
        <p:nvSpPr>
          <p:cNvPr id="7" name="TextBox 6">
            <a:extLst>
              <a:ext uri="{FF2B5EF4-FFF2-40B4-BE49-F238E27FC236}">
                <a16:creationId xmlns:a16="http://schemas.microsoft.com/office/drawing/2014/main" id="{67E9E865-060B-3DA4-7A5B-642BB7168567}"/>
              </a:ext>
            </a:extLst>
          </p:cNvPr>
          <p:cNvSpPr txBox="1"/>
          <p:nvPr/>
        </p:nvSpPr>
        <p:spPr>
          <a:xfrm>
            <a:off x="5737801" y="2715162"/>
            <a:ext cx="4383444" cy="1569660"/>
          </a:xfrm>
          <a:prstGeom prst="rect">
            <a:avLst/>
          </a:prstGeom>
          <a:noFill/>
        </p:spPr>
        <p:txBody>
          <a:bodyPr wrap="none" rtlCol="0">
            <a:spAutoFit/>
          </a:bodyPr>
          <a:lstStyle/>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Tropical and subtropics</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Siphons at opposite ends</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Used for food and locomotion</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Often form colonies</a:t>
            </a:r>
          </a:p>
        </p:txBody>
      </p:sp>
      <p:pic>
        <p:nvPicPr>
          <p:cNvPr id="8" name="Picture 4" descr="http://portphillipmarinelife.net.au/images/species/speciesHero_487321.jpeg">
            <a:extLst>
              <a:ext uri="{FF2B5EF4-FFF2-40B4-BE49-F238E27FC236}">
                <a16:creationId xmlns:a16="http://schemas.microsoft.com/office/drawing/2014/main" id="{F592ABD3-CAC9-5011-4E92-5A4DA9BF78D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228" r="15042"/>
          <a:stretch/>
        </p:blipFill>
        <p:spPr bwMode="auto">
          <a:xfrm>
            <a:off x="9797735" y="-8537"/>
            <a:ext cx="2405151" cy="22219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pbs.twimg.com/media/BoL-kUZIcAECNj4.jpg:large">
            <a:extLst>
              <a:ext uri="{FF2B5EF4-FFF2-40B4-BE49-F238E27FC236}">
                <a16:creationId xmlns:a16="http://schemas.microsoft.com/office/drawing/2014/main" id="{7E59E4D7-EB42-A15E-EC85-9988A8D17D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83600" y="4346766"/>
            <a:ext cx="2799310" cy="18458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E694768-CA8A-C2BF-F4E4-9C0F35E393A0}"/>
              </a:ext>
            </a:extLst>
          </p:cNvPr>
          <p:cNvSpPr/>
          <p:nvPr/>
        </p:nvSpPr>
        <p:spPr>
          <a:xfrm>
            <a:off x="10341396" y="2986948"/>
            <a:ext cx="1609313" cy="738664"/>
          </a:xfrm>
          <a:prstGeom prst="rect">
            <a:avLst/>
          </a:prstGeom>
        </p:spPr>
        <p:txBody>
          <a:bodyPr wrap="square">
            <a:spAutoFit/>
          </a:bodyPr>
          <a:lstStyle/>
          <a:p>
            <a:r>
              <a:rPr lang="en-GB" sz="1400" dirty="0">
                <a:solidFill>
                  <a:srgbClr val="0066FF"/>
                </a:solidFill>
                <a:hlinkClick r:id="rId7">
                  <a:extLst>
                    <a:ext uri="{A12FA001-AC4F-418D-AE19-62706E023703}">
                      <ahyp:hlinkClr xmlns:ahyp="http://schemas.microsoft.com/office/drawing/2018/hyperlinkcolor" val="tx"/>
                    </a:ext>
                  </a:extLst>
                </a:hlinkClick>
              </a:rPr>
              <a:t>https://www.youtube.com/watch?v=5EQGA_4BZ5s</a:t>
            </a:r>
            <a:r>
              <a:rPr lang="en-GB" sz="1400" dirty="0">
                <a:solidFill>
                  <a:srgbClr val="0066FF"/>
                </a:solidFill>
              </a:rPr>
              <a:t> </a:t>
            </a:r>
          </a:p>
        </p:txBody>
      </p:sp>
      <p:sp>
        <p:nvSpPr>
          <p:cNvPr id="11" name="Rectangle 10">
            <a:extLst>
              <a:ext uri="{FF2B5EF4-FFF2-40B4-BE49-F238E27FC236}">
                <a16:creationId xmlns:a16="http://schemas.microsoft.com/office/drawing/2014/main" id="{580C2540-0B9C-4BC6-39E8-951941A4F0B8}"/>
              </a:ext>
            </a:extLst>
          </p:cNvPr>
          <p:cNvSpPr/>
          <p:nvPr/>
        </p:nvSpPr>
        <p:spPr>
          <a:xfrm>
            <a:off x="434003" y="5877562"/>
            <a:ext cx="1756178" cy="830997"/>
          </a:xfrm>
          <a:prstGeom prst="rect">
            <a:avLst/>
          </a:prstGeom>
        </p:spPr>
        <p:txBody>
          <a:bodyPr wrap="square">
            <a:spAutoFit/>
          </a:bodyPr>
          <a:lstStyle/>
          <a:p>
            <a:r>
              <a:rPr lang="en-US" sz="1600" dirty="0">
                <a:hlinkClick r:id="rId8"/>
              </a:rPr>
              <a:t>http://www.youtube.com/watch?v=e8jM94pNssc</a:t>
            </a:r>
            <a:r>
              <a:rPr lang="en-US" sz="1600" dirty="0"/>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28533" y="197494"/>
            <a:ext cx="59739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dirty="0">
                <a:solidFill>
                  <a:srgbClr val="0066FF"/>
                </a:solidFill>
                <a:latin typeface="Arial" charset="0"/>
              </a:rPr>
              <a:t>Subphylum </a:t>
            </a:r>
            <a:r>
              <a:rPr lang="en-US" sz="3600" dirty="0" err="1">
                <a:solidFill>
                  <a:srgbClr val="0066FF"/>
                </a:solidFill>
                <a:latin typeface="Arial" charset="0"/>
              </a:rPr>
              <a:t>Urochordata</a:t>
            </a:r>
            <a:endParaRPr lang="en-US" sz="3600" dirty="0">
              <a:solidFill>
                <a:srgbClr val="0066FF"/>
              </a:solidFill>
              <a:latin typeface="Arial" charset="0"/>
            </a:endParaRPr>
          </a:p>
          <a:p>
            <a:r>
              <a:rPr lang="en-US" sz="3600" dirty="0">
                <a:solidFill>
                  <a:srgbClr val="FF0000"/>
                </a:solidFill>
                <a:latin typeface="Arial" charset="0"/>
              </a:rPr>
              <a:t>Class </a:t>
            </a:r>
            <a:r>
              <a:rPr lang="en-US" sz="3600" dirty="0" err="1">
                <a:solidFill>
                  <a:srgbClr val="FF0000"/>
                </a:solidFill>
                <a:latin typeface="Arial" charset="0"/>
              </a:rPr>
              <a:t>Ascidea</a:t>
            </a:r>
            <a:r>
              <a:rPr lang="en-US" sz="3600" dirty="0">
                <a:solidFill>
                  <a:srgbClr val="FF0000"/>
                </a:solidFill>
                <a:latin typeface="Arial" charset="0"/>
              </a:rPr>
              <a:t> (tunicates)</a:t>
            </a:r>
          </a:p>
        </p:txBody>
      </p:sp>
      <p:pic>
        <p:nvPicPr>
          <p:cNvPr id="27652" name="Picture 4" descr="48_05a"/>
          <p:cNvPicPr>
            <a:picLocks noChangeAspect="1" noChangeArrowheads="1"/>
          </p:cNvPicPr>
          <p:nvPr/>
        </p:nvPicPr>
        <p:blipFill rotWithShape="1">
          <a:blip r:embed="rId3">
            <a:extLst>
              <a:ext uri="{28A0092B-C50C-407E-A947-70E740481C1C}">
                <a14:useLocalDpi xmlns:a14="http://schemas.microsoft.com/office/drawing/2010/main" val="0"/>
              </a:ext>
            </a:extLst>
          </a:blip>
          <a:srcRect l="37586" t="4500" r="1126" b="1500"/>
          <a:stretch/>
        </p:blipFill>
        <p:spPr bwMode="auto">
          <a:xfrm>
            <a:off x="5410199" y="3008206"/>
            <a:ext cx="3276601" cy="377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sea squir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7149" y="28832"/>
            <a:ext cx="3184851" cy="40571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ea squir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0600" y="4161211"/>
            <a:ext cx="3552967" cy="26679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B9748F6-398A-4669-8B74-270AC655375B}"/>
              </a:ext>
            </a:extLst>
          </p:cNvPr>
          <p:cNvSpPr txBox="1"/>
          <p:nvPr/>
        </p:nvSpPr>
        <p:spPr>
          <a:xfrm>
            <a:off x="428533" y="1659285"/>
            <a:ext cx="4295867" cy="3970318"/>
          </a:xfrm>
          <a:prstGeom prst="rect">
            <a:avLst/>
          </a:prstGeom>
          <a:noFill/>
        </p:spPr>
        <p:txBody>
          <a:bodyPr wrap="square" rtlCol="0">
            <a:spAutoFit/>
          </a:bodyPr>
          <a:lstStyle/>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2000 sp.</a:t>
            </a:r>
          </a:p>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Marine</a:t>
            </a:r>
          </a:p>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Sessile as adults</a:t>
            </a:r>
          </a:p>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Free-swimming larvae</a:t>
            </a:r>
          </a:p>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Hard cellulose lined shell - </a:t>
            </a:r>
            <a:r>
              <a:rPr lang="en-US" sz="2800" dirty="0">
                <a:latin typeface="Calibri" panose="020F0502020204030204" pitchFamily="34" charset="0"/>
                <a:cs typeface="Calibri" panose="020F0502020204030204" pitchFamily="34" charset="0"/>
              </a:rPr>
              <a:t>tunic</a:t>
            </a:r>
          </a:p>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Filter feed (incurrent &amp; excurrent siphon)</a:t>
            </a:r>
          </a:p>
          <a:p>
            <a:pPr marL="457200" indent="-457200">
              <a:buFont typeface="Arial" panose="020B0604020202020204" pitchFamily="34" charset="0"/>
              <a:buChar char="•"/>
            </a:pPr>
            <a:r>
              <a:rPr lang="en-US" sz="2800" b="0" dirty="0">
                <a:solidFill>
                  <a:srgbClr val="FF6600"/>
                </a:solidFill>
                <a:latin typeface="Calibri" panose="020F0502020204030204" pitchFamily="34" charset="0"/>
                <a:cs typeface="Calibri" panose="020F0502020204030204" pitchFamily="34" charset="0"/>
              </a:rPr>
              <a:t>1 of “Big 4”?</a:t>
            </a:r>
          </a:p>
        </p:txBody>
      </p:sp>
      <p:sp>
        <p:nvSpPr>
          <p:cNvPr id="2" name="TextBox 1">
            <a:extLst>
              <a:ext uri="{FF2B5EF4-FFF2-40B4-BE49-F238E27FC236}">
                <a16:creationId xmlns:a16="http://schemas.microsoft.com/office/drawing/2014/main" id="{998968C0-AC52-5C97-F18C-FA515F4CA1C3}"/>
              </a:ext>
            </a:extLst>
          </p:cNvPr>
          <p:cNvSpPr txBox="1"/>
          <p:nvPr/>
        </p:nvSpPr>
        <p:spPr>
          <a:xfrm>
            <a:off x="228600" y="5583288"/>
            <a:ext cx="5181599" cy="1077218"/>
          </a:xfrm>
          <a:prstGeom prst="rect">
            <a:avLst/>
          </a:prstGeom>
          <a:noFill/>
        </p:spPr>
        <p:txBody>
          <a:bodyPr wrap="square" rtlCol="0">
            <a:spAutoFit/>
          </a:bodyPr>
          <a:lstStyle/>
          <a:p>
            <a:r>
              <a:rPr lang="en-US" b="0" dirty="0">
                <a:solidFill>
                  <a:srgbClr val="FF0000"/>
                </a:solidFill>
                <a:latin typeface="Arial" panose="020B0604020202020204" pitchFamily="34" charset="0"/>
                <a:cs typeface="Arial" panose="020B0604020202020204" pitchFamily="34" charset="0"/>
              </a:rPr>
              <a:t>DRAW: Preserved sea squirt (</a:t>
            </a:r>
            <a:r>
              <a:rPr lang="en-US" b="0" dirty="0" err="1">
                <a:solidFill>
                  <a:srgbClr val="FF0000"/>
                </a:solidFill>
                <a:latin typeface="Arial" panose="020B0604020202020204" pitchFamily="34" charset="0"/>
                <a:cs typeface="Arial" panose="020B0604020202020204" pitchFamily="34" charset="0"/>
              </a:rPr>
              <a:t>pg</a:t>
            </a:r>
            <a:r>
              <a:rPr lang="en-US" b="0" dirty="0">
                <a:solidFill>
                  <a:srgbClr val="FF0000"/>
                </a:solidFill>
                <a:latin typeface="Arial" panose="020B0604020202020204" pitchFamily="34" charset="0"/>
                <a:cs typeface="Arial" panose="020B0604020202020204" pitchFamily="34" charset="0"/>
              </a:rPr>
              <a:t> 462)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85800" y="721518"/>
            <a:ext cx="6770688"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defRPr/>
            </a:pPr>
            <a:r>
              <a:rPr lang="en-GB" sz="4400">
                <a:solidFill>
                  <a:srgbClr val="FF0000"/>
                </a:solidFill>
                <a:latin typeface="Arial" charset="0"/>
              </a:rPr>
              <a:t>Urochordate metamorphosis</a:t>
            </a:r>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756695"/>
            <a:ext cx="1701800" cy="291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85295"/>
            <a:ext cx="1938338"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78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1" y="3061495"/>
            <a:ext cx="20986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789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1" y="3137695"/>
            <a:ext cx="164147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789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2756694"/>
            <a:ext cx="793750" cy="292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37896" name="AutoShape 8"/>
          <p:cNvSpPr>
            <a:spLocks noChangeArrowheads="1"/>
          </p:cNvSpPr>
          <p:nvPr/>
        </p:nvSpPr>
        <p:spPr bwMode="auto">
          <a:xfrm>
            <a:off x="2057400" y="5867401"/>
            <a:ext cx="8153400" cy="485775"/>
          </a:xfrm>
          <a:prstGeom prst="rightArrow">
            <a:avLst>
              <a:gd name="adj1" fmla="val 50000"/>
              <a:gd name="adj2" fmla="val 419608"/>
            </a:avLst>
          </a:prstGeom>
          <a:solidFill>
            <a:schemeClr val="bg2"/>
          </a:solidFill>
          <a:ln w="9525">
            <a:solidFill>
              <a:schemeClr val="tx1"/>
            </a:solidFill>
            <a:miter lim="800000"/>
            <a:headEnd/>
            <a:tailEnd/>
          </a:ln>
        </p:spPr>
        <p:txBody>
          <a:bodyPr wrap="none" anchor="ctr"/>
          <a:lstStyle/>
          <a:p>
            <a:endParaRPr lang="en-US"/>
          </a:p>
        </p:txBody>
      </p:sp>
      <p:pic>
        <p:nvPicPr>
          <p:cNvPr id="3" name="Picture 2" descr="http://cfb.unh.edu/phycokey/Choices/Anomalous_Items/Chordates/tunicates/tunicate_01_600x450_larvae_riley_nolan.jpg">
            <a:extLst>
              <a:ext uri="{FF2B5EF4-FFF2-40B4-BE49-F238E27FC236}">
                <a16:creationId xmlns:a16="http://schemas.microsoft.com/office/drawing/2014/main" id="{BA77105E-4C85-D510-EAC2-75F3057FD4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34401" y="51319"/>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63" name="Picture 7" descr="In this photo released by the Australian Antarctic Division, tunicates, an animal that is stalk like in structure and looks like glass tulips are seen in Antarctic waters in January 2008. Scientists investigating the icy waters of Antarctica said Tuesday, Feb. 19, 2008, they have collected mysterious creatures including giant sea spiders and huge worms living in the murky depths. Australian experts taking part in an international program to take a census of marine life in the ocean at the far south of the world collected specimens from up to 2,000 meters (6,500 feet) beneath the surface, and said many may never have been seen before."/>
          <p:cNvPicPr>
            <a:picLocks noChangeAspect="1" noChangeArrowheads="1"/>
          </p:cNvPicPr>
          <p:nvPr/>
        </p:nvPicPr>
        <p:blipFill rotWithShape="1">
          <a:blip r:embed="rId2">
            <a:extLst>
              <a:ext uri="{28A0092B-C50C-407E-A947-70E740481C1C}">
                <a14:useLocalDpi xmlns:a14="http://schemas.microsoft.com/office/drawing/2010/main" val="0"/>
              </a:ext>
            </a:extLst>
          </a:blip>
          <a:srcRect r="6068" b="3340"/>
          <a:stretch/>
        </p:blipFill>
        <p:spPr bwMode="auto">
          <a:xfrm>
            <a:off x="1420454" y="0"/>
            <a:ext cx="92475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044226" y="5757285"/>
            <a:ext cx="4572000" cy="1077218"/>
          </a:xfrm>
          <a:prstGeom prst="rect">
            <a:avLst/>
          </a:prstGeom>
        </p:spPr>
        <p:txBody>
          <a:bodyPr>
            <a:spAutoFit/>
          </a:bodyPr>
          <a:lstStyle/>
          <a:p>
            <a:r>
              <a:rPr lang="en-US" dirty="0">
                <a:hlinkClick r:id="rId3"/>
              </a:rPr>
              <a:t>http://www.youtube.com/watch?v=e8jM94pNssc</a:t>
            </a:r>
            <a:r>
              <a:rPr lang="en-US" dirty="0"/>
              <a:t>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310812" y="171542"/>
            <a:ext cx="8369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400" dirty="0">
                <a:solidFill>
                  <a:srgbClr val="0066FF"/>
                </a:solidFill>
                <a:latin typeface="Arial" charset="0"/>
              </a:rPr>
              <a:t>Subphylum </a:t>
            </a:r>
            <a:r>
              <a:rPr lang="en-US" sz="3400" dirty="0" err="1">
                <a:solidFill>
                  <a:srgbClr val="0066FF"/>
                </a:solidFill>
                <a:latin typeface="Arial" charset="0"/>
              </a:rPr>
              <a:t>Urochordata</a:t>
            </a:r>
            <a:endParaRPr lang="en-US" sz="3400" dirty="0">
              <a:solidFill>
                <a:srgbClr val="0066FF"/>
              </a:solidFill>
              <a:latin typeface="Arial" charset="0"/>
            </a:endParaRPr>
          </a:p>
          <a:p>
            <a:r>
              <a:rPr lang="en-US" sz="3400" dirty="0">
                <a:solidFill>
                  <a:srgbClr val="FF0000"/>
                </a:solidFill>
                <a:latin typeface="Arial" charset="0"/>
              </a:rPr>
              <a:t>Class </a:t>
            </a:r>
            <a:r>
              <a:rPr lang="en-US" sz="3400" dirty="0" err="1">
                <a:solidFill>
                  <a:srgbClr val="FF0000"/>
                </a:solidFill>
                <a:latin typeface="Arial" charset="0"/>
              </a:rPr>
              <a:t>Thaliacea</a:t>
            </a:r>
            <a:r>
              <a:rPr lang="en-US" sz="3400" dirty="0">
                <a:solidFill>
                  <a:srgbClr val="FF0000"/>
                </a:solidFill>
                <a:latin typeface="Arial" charset="0"/>
              </a:rPr>
              <a:t> (</a:t>
            </a:r>
            <a:r>
              <a:rPr lang="en-US" sz="3400" dirty="0" err="1">
                <a:solidFill>
                  <a:srgbClr val="FF0000"/>
                </a:solidFill>
                <a:latin typeface="Arial" charset="0"/>
              </a:rPr>
              <a:t>Salps</a:t>
            </a:r>
            <a:r>
              <a:rPr lang="en-US" sz="3400" dirty="0">
                <a:solidFill>
                  <a:srgbClr val="FF0000"/>
                </a:solidFill>
                <a:latin typeface="Arial" charset="0"/>
              </a:rPr>
              <a:t> &amp; </a:t>
            </a:r>
            <a:r>
              <a:rPr lang="en-US" sz="3400" dirty="0" err="1">
                <a:solidFill>
                  <a:srgbClr val="FF0000"/>
                </a:solidFill>
                <a:latin typeface="Arial" charset="0"/>
              </a:rPr>
              <a:t>Pyrosomes</a:t>
            </a:r>
            <a:r>
              <a:rPr lang="en-US" sz="3400" dirty="0">
                <a:solidFill>
                  <a:srgbClr val="FF0000"/>
                </a:solidFill>
                <a:latin typeface="Arial" charset="0"/>
              </a:rPr>
              <a:t>)</a:t>
            </a:r>
          </a:p>
        </p:txBody>
      </p:sp>
      <p:pic>
        <p:nvPicPr>
          <p:cNvPr id="15" name="Picture 6" descr="Salp"/>
          <p:cNvPicPr>
            <a:picLocks noChangeAspect="1" noChangeArrowheads="1"/>
          </p:cNvPicPr>
          <p:nvPr/>
        </p:nvPicPr>
        <p:blipFill rotWithShape="1">
          <a:blip r:embed="rId2">
            <a:extLst>
              <a:ext uri="{28A0092B-C50C-407E-A947-70E740481C1C}">
                <a14:useLocalDpi xmlns:a14="http://schemas.microsoft.com/office/drawing/2010/main" val="0"/>
              </a:ext>
            </a:extLst>
          </a:blip>
          <a:srcRect t="8088" b="14170"/>
          <a:stretch/>
        </p:blipFill>
        <p:spPr bwMode="auto">
          <a:xfrm>
            <a:off x="310812" y="3942379"/>
            <a:ext cx="4026576" cy="264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portphillipmarinelife.net.au/images/species/speciesHero_487321.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8" r="15042"/>
          <a:stretch/>
        </p:blipFill>
        <p:spPr bwMode="auto">
          <a:xfrm>
            <a:off x="8458199" y="180913"/>
            <a:ext cx="3645577" cy="336787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629400" y="3148674"/>
            <a:ext cx="1706022" cy="400110"/>
          </a:xfrm>
          <a:prstGeom prst="rect">
            <a:avLst/>
          </a:prstGeom>
          <a:noFill/>
        </p:spPr>
        <p:txBody>
          <a:bodyPr wrap="square" rtlCol="0">
            <a:spAutoFit/>
          </a:bodyPr>
          <a:lstStyle/>
          <a:p>
            <a:pPr algn="r"/>
            <a:r>
              <a:rPr lang="en-US" sz="2000" b="0" dirty="0" err="1">
                <a:latin typeface="Arial" panose="020B0604020202020204" pitchFamily="34" charset="0"/>
                <a:cs typeface="Arial" panose="020B0604020202020204" pitchFamily="34" charset="0"/>
              </a:rPr>
              <a:t>Pyrosomes</a:t>
            </a:r>
            <a:endParaRPr lang="en-GB" sz="2000" b="0" dirty="0">
              <a:latin typeface="Arial" panose="020B0604020202020204" pitchFamily="34" charset="0"/>
              <a:cs typeface="Arial" panose="020B0604020202020204" pitchFamily="34" charset="0"/>
            </a:endParaRPr>
          </a:p>
        </p:txBody>
      </p:sp>
      <p:sp>
        <p:nvSpPr>
          <p:cNvPr id="4" name="Rectangle 3"/>
          <p:cNvSpPr/>
          <p:nvPr/>
        </p:nvSpPr>
        <p:spPr>
          <a:xfrm>
            <a:off x="4495800" y="5263824"/>
            <a:ext cx="2465044" cy="923330"/>
          </a:xfrm>
          <a:prstGeom prst="rect">
            <a:avLst/>
          </a:prstGeom>
        </p:spPr>
        <p:txBody>
          <a:bodyPr wrap="square">
            <a:spAutoFit/>
          </a:bodyPr>
          <a:lstStyle/>
          <a:p>
            <a:r>
              <a:rPr lang="en-GB" sz="1800" dirty="0">
                <a:solidFill>
                  <a:srgbClr val="0066FF"/>
                </a:solidFill>
                <a:hlinkClick r:id="rId4">
                  <a:extLst>
                    <a:ext uri="{A12FA001-AC4F-418D-AE19-62706E023703}">
                      <ahyp:hlinkClr xmlns:ahyp="http://schemas.microsoft.com/office/drawing/2018/hyperlinkcolor" val="tx"/>
                    </a:ext>
                  </a:extLst>
                </a:hlinkClick>
              </a:rPr>
              <a:t>https://www.youtube.com/watch?v=5EQGA_4BZ5s</a:t>
            </a:r>
            <a:r>
              <a:rPr lang="en-GB" sz="1800" dirty="0">
                <a:solidFill>
                  <a:srgbClr val="0066FF"/>
                </a:solidFill>
              </a:rPr>
              <a:t> </a:t>
            </a:r>
          </a:p>
        </p:txBody>
      </p:sp>
      <p:pic>
        <p:nvPicPr>
          <p:cNvPr id="1026" name="Picture 2" descr="https://pbs.twimg.com/media/BoL-kUZIcAECNj4.jpg:lar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800" y="3608331"/>
            <a:ext cx="5029200" cy="33161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9864207-E2FC-463F-B0B7-6968E623F3B5}"/>
              </a:ext>
            </a:extLst>
          </p:cNvPr>
          <p:cNvSpPr txBox="1"/>
          <p:nvPr/>
        </p:nvSpPr>
        <p:spPr>
          <a:xfrm>
            <a:off x="664378" y="1497855"/>
            <a:ext cx="5012462" cy="1815882"/>
          </a:xfrm>
          <a:prstGeom prst="rect">
            <a:avLst/>
          </a:prstGeom>
          <a:noFill/>
        </p:spPr>
        <p:txBody>
          <a:bodyPr wrap="none" rtlCol="0">
            <a:spAutoFit/>
          </a:bodyPr>
          <a:lstStyle/>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Tropical and subtropics</a:t>
            </a:r>
          </a:p>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Siphons at opposite ends</a:t>
            </a:r>
          </a:p>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Used for food and locomotion</a:t>
            </a:r>
          </a:p>
          <a:p>
            <a:pPr marL="457200" indent="-457200">
              <a:buFont typeface="Arial" panose="020B0604020202020204" pitchFamily="34" charset="0"/>
              <a:buChar char="•"/>
            </a:pPr>
            <a:r>
              <a:rPr lang="en-US" sz="2800" b="0" dirty="0">
                <a:latin typeface="Calibri" panose="020F0502020204030204" pitchFamily="34" charset="0"/>
                <a:cs typeface="Calibri" panose="020F0502020204030204" pitchFamily="34" charset="0"/>
              </a:rPr>
              <a:t>Often form colonies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52600" y="152400"/>
            <a:ext cx="5973976"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3600" dirty="0">
                <a:solidFill>
                  <a:srgbClr val="FF0000"/>
                </a:solidFill>
                <a:latin typeface="Arial" charset="0"/>
              </a:rPr>
              <a:t>Subphylum </a:t>
            </a:r>
            <a:r>
              <a:rPr lang="en-US" sz="3600" dirty="0" err="1">
                <a:solidFill>
                  <a:srgbClr val="FF0000"/>
                </a:solidFill>
                <a:latin typeface="Arial" charset="0"/>
              </a:rPr>
              <a:t>Urochordata</a:t>
            </a:r>
            <a:endParaRPr lang="en-US" sz="3600" dirty="0">
              <a:solidFill>
                <a:srgbClr val="FF0000"/>
              </a:solidFill>
              <a:latin typeface="Arial" charset="0"/>
            </a:endParaRPr>
          </a:p>
          <a:p>
            <a:r>
              <a:rPr lang="en-US" sz="2800" dirty="0">
                <a:solidFill>
                  <a:srgbClr val="0066FF"/>
                </a:solidFill>
                <a:latin typeface="Arial" charset="0"/>
              </a:rPr>
              <a:t>Class </a:t>
            </a:r>
            <a:r>
              <a:rPr lang="en-US" sz="2800" dirty="0" err="1">
                <a:solidFill>
                  <a:srgbClr val="0066FF"/>
                </a:solidFill>
                <a:latin typeface="Arial" charset="0"/>
              </a:rPr>
              <a:t>Larvacea</a:t>
            </a:r>
            <a:endParaRPr lang="en-US" sz="2800" dirty="0">
              <a:solidFill>
                <a:srgbClr val="0066FF"/>
              </a:solidFill>
              <a:latin typeface="Arial" charset="0"/>
            </a:endParaRPr>
          </a:p>
        </p:txBody>
      </p:sp>
      <p:pic>
        <p:nvPicPr>
          <p:cNvPr id="8194" name="Picture 2" descr="http://www.nature.com/nature/journal/v447/n7141/images/447153a-f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676400"/>
            <a:ext cx="5715000" cy="51816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52600" y="1752600"/>
            <a:ext cx="3200400" cy="3785652"/>
          </a:xfrm>
          <a:prstGeom prst="rect">
            <a:avLst/>
          </a:prstGeom>
        </p:spPr>
        <p:txBody>
          <a:bodyPr wrap="square">
            <a:spAutoFit/>
          </a:bodyPr>
          <a:lstStyle/>
          <a:p>
            <a:pPr marL="457200" indent="-457200">
              <a:buFont typeface="Arial" pitchFamily="34" charset="0"/>
              <a:buChar char="•"/>
            </a:pPr>
            <a:r>
              <a:rPr lang="en-US" sz="2400" b="0" dirty="0">
                <a:latin typeface="Arial" pitchFamily="34" charset="0"/>
                <a:cs typeface="Arial" pitchFamily="34" charset="0"/>
              </a:rPr>
              <a:t>Shaped like bent tadpole</a:t>
            </a:r>
          </a:p>
          <a:p>
            <a:pPr marL="457200" indent="-457200">
              <a:buFont typeface="Arial" pitchFamily="34" charset="0"/>
              <a:buChar char="•"/>
            </a:pPr>
            <a:r>
              <a:rPr lang="en-US" sz="2400" b="0" dirty="0">
                <a:latin typeface="Arial" pitchFamily="34" charset="0"/>
                <a:cs typeface="Arial" pitchFamily="34" charset="0"/>
              </a:rPr>
              <a:t>Pelagic</a:t>
            </a:r>
          </a:p>
          <a:p>
            <a:pPr marL="457200" indent="-457200">
              <a:buFont typeface="Arial" pitchFamily="34" charset="0"/>
              <a:buChar char="•"/>
            </a:pPr>
            <a:r>
              <a:rPr lang="en-US" sz="2400" b="0" dirty="0">
                <a:latin typeface="Arial" pitchFamily="34" charset="0"/>
                <a:cs typeface="Arial" pitchFamily="34" charset="0"/>
              </a:rPr>
              <a:t>Build a transparent hollow sphere of mucous</a:t>
            </a:r>
          </a:p>
          <a:p>
            <a:pPr marL="457200" indent="-457200">
              <a:buFont typeface="Arial" pitchFamily="34" charset="0"/>
              <a:buChar char="•"/>
            </a:pPr>
            <a:r>
              <a:rPr lang="en-US" sz="2400" b="0" dirty="0">
                <a:latin typeface="Arial" pitchFamily="34" charset="0"/>
                <a:cs typeface="Arial" pitchFamily="34" charset="0"/>
              </a:rPr>
              <a:t>Floating detritus collects on mucous and is eaten</a:t>
            </a:r>
          </a:p>
        </p:txBody>
      </p:sp>
      <p:pic>
        <p:nvPicPr>
          <p:cNvPr id="8196" name="Picture 4" descr="http://www.nmfs.noaa.gov/rss/podcasts/weirdfins/images/Active_Larvacean_hous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0812" y="1"/>
            <a:ext cx="3067188" cy="167639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81530FE-82C2-42B5-8EEC-58B4B9EFF685}"/>
              </a:ext>
            </a:extLst>
          </p:cNvPr>
          <p:cNvSpPr>
            <a:spLocks noGrp="1"/>
          </p:cNvSpPr>
          <p:nvPr>
            <p:ph type="sldNum" sz="quarter" idx="12"/>
          </p:nvPr>
        </p:nvSpPr>
        <p:spPr/>
        <p:txBody>
          <a:bodyPr/>
          <a:lstStyle/>
          <a:p>
            <a:pPr>
              <a:defRPr/>
            </a:pPr>
            <a:fld id="{9A167BB6-C6A6-44F1-AFE7-754719B4BEAA}" type="slidenum">
              <a:rPr lang="en-US" smtClean="0"/>
              <a:pPr>
                <a:defRPr/>
              </a:pPr>
              <a:t>195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524000" y="0"/>
            <a:ext cx="9144000" cy="1143000"/>
          </a:xfrm>
        </p:spPr>
        <p:txBody>
          <a:bodyPr/>
          <a:lstStyle/>
          <a:p>
            <a:pPr eaLnBrk="1" hangingPunct="1"/>
            <a:r>
              <a:rPr lang="en-US" b="1" dirty="0">
                <a:solidFill>
                  <a:srgbClr val="FF0000"/>
                </a:solidFill>
                <a:latin typeface="Arial" charset="0"/>
              </a:rPr>
              <a:t>Subphylum </a:t>
            </a:r>
            <a:r>
              <a:rPr lang="en-US" b="1" dirty="0" err="1">
                <a:solidFill>
                  <a:srgbClr val="FF0000"/>
                </a:solidFill>
                <a:latin typeface="Arial" charset="0"/>
              </a:rPr>
              <a:t>Cephalochordata</a:t>
            </a:r>
            <a:endParaRPr lang="en-US" b="1" dirty="0">
              <a:solidFill>
                <a:srgbClr val="FF0000"/>
              </a:solidFill>
              <a:latin typeface="Arial" charset="0"/>
            </a:endParaRPr>
          </a:p>
        </p:txBody>
      </p:sp>
      <p:pic>
        <p:nvPicPr>
          <p:cNvPr id="4" name="Picture 2" descr="1054l"/>
          <p:cNvPicPr>
            <a:picLocks noChangeAspect="1" noChangeArrowheads="1"/>
          </p:cNvPicPr>
          <p:nvPr/>
        </p:nvPicPr>
        <p:blipFill rotWithShape="1">
          <a:blip r:embed="rId2">
            <a:extLst>
              <a:ext uri="{28A0092B-C50C-407E-A947-70E740481C1C}">
                <a14:useLocalDpi xmlns:a14="http://schemas.microsoft.com/office/drawing/2010/main" val="0"/>
              </a:ext>
            </a:extLst>
          </a:blip>
          <a:srcRect t="8979"/>
          <a:stretch/>
        </p:blipFill>
        <p:spPr bwMode="auto">
          <a:xfrm>
            <a:off x="7227840" y="3596597"/>
            <a:ext cx="4795838" cy="32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ttp://oceana.org/sites/default/files/explore/creatures/ocean321lancel_003_re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074934"/>
            <a:ext cx="5318078" cy="23045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107CEAE-FB01-4B2D-B6B4-64EEA45C5AB3}"/>
              </a:ext>
            </a:extLst>
          </p:cNvPr>
          <p:cNvSpPr/>
          <p:nvPr/>
        </p:nvSpPr>
        <p:spPr>
          <a:xfrm>
            <a:off x="457200" y="1752600"/>
            <a:ext cx="6400800" cy="1815882"/>
          </a:xfrm>
          <a:prstGeom prst="rect">
            <a:avLst/>
          </a:prstGeom>
        </p:spPr>
        <p:txBody>
          <a:bodyPr wrap="square">
            <a:spAutoFit/>
          </a:bodyPr>
          <a:lstStyle/>
          <a:p>
            <a:pPr marL="457200" indent="-457200">
              <a:buFont typeface="Arial" pitchFamily="34" charset="0"/>
              <a:buChar char="•"/>
            </a:pPr>
            <a:r>
              <a:rPr lang="en-US" sz="2800" b="0" dirty="0">
                <a:latin typeface="Arial" pitchFamily="34" charset="0"/>
                <a:cs typeface="Arial" pitchFamily="34" charset="0"/>
              </a:rPr>
              <a:t>25 sp.</a:t>
            </a:r>
          </a:p>
          <a:p>
            <a:pPr marL="457200" indent="-457200">
              <a:buFont typeface="Arial" pitchFamily="34" charset="0"/>
              <a:buChar char="•"/>
            </a:pPr>
            <a:r>
              <a:rPr lang="en-US" sz="2800" b="0" dirty="0">
                <a:latin typeface="Arial" pitchFamily="34" charset="0"/>
                <a:cs typeface="Arial" pitchFamily="34" charset="0"/>
              </a:rPr>
              <a:t>Scale-less, fish-like marine animals</a:t>
            </a:r>
          </a:p>
          <a:p>
            <a:pPr marL="457200" indent="-457200">
              <a:buFont typeface="Arial" pitchFamily="34" charset="0"/>
              <a:buChar char="•"/>
            </a:pPr>
            <a:r>
              <a:rPr lang="en-US" sz="2800" b="0" dirty="0">
                <a:latin typeface="Arial" pitchFamily="34" charset="0"/>
                <a:cs typeface="Arial" pitchFamily="34" charset="0"/>
              </a:rPr>
              <a:t>Burrow into sand of coastal waters</a:t>
            </a:r>
          </a:p>
          <a:p>
            <a:pPr marL="457200" indent="-457200">
              <a:buFont typeface="Arial" pitchFamily="34" charset="0"/>
              <a:buChar char="•"/>
            </a:pPr>
            <a:r>
              <a:rPr lang="en-US" sz="2800" b="0" dirty="0">
                <a:solidFill>
                  <a:srgbClr val="FF6600"/>
                </a:solidFill>
                <a:latin typeface="Arial" pitchFamily="34" charset="0"/>
                <a:cs typeface="Arial" pitchFamily="34" charset="0"/>
              </a:rPr>
              <a:t>Obtain food?</a:t>
            </a:r>
          </a:p>
        </p:txBody>
      </p:sp>
      <p:sp>
        <p:nvSpPr>
          <p:cNvPr id="2" name="TextBox 1">
            <a:extLst>
              <a:ext uri="{FF2B5EF4-FFF2-40B4-BE49-F238E27FC236}">
                <a16:creationId xmlns:a16="http://schemas.microsoft.com/office/drawing/2014/main" id="{5562AFD2-EF3C-DA9B-E469-5FCBABD089B7}"/>
              </a:ext>
            </a:extLst>
          </p:cNvPr>
          <p:cNvSpPr txBox="1"/>
          <p:nvPr/>
        </p:nvSpPr>
        <p:spPr>
          <a:xfrm>
            <a:off x="168322" y="5562600"/>
            <a:ext cx="7375478" cy="1077218"/>
          </a:xfrm>
          <a:prstGeom prst="rect">
            <a:avLst/>
          </a:prstGeom>
          <a:noFill/>
        </p:spPr>
        <p:txBody>
          <a:bodyPr wrap="square" rtlCol="0">
            <a:spAutoFit/>
          </a:bodyPr>
          <a:lstStyle/>
          <a:p>
            <a:r>
              <a:rPr lang="en-US" b="0" dirty="0">
                <a:solidFill>
                  <a:srgbClr val="FF0000"/>
                </a:solidFill>
                <a:latin typeface="Arial" panose="020B0604020202020204" pitchFamily="34" charset="0"/>
                <a:cs typeface="Arial" panose="020B0604020202020204" pitchFamily="34" charset="0"/>
              </a:rPr>
              <a:t>DRAW: Preserved lancelet (</a:t>
            </a:r>
            <a:r>
              <a:rPr lang="en-US" b="0" dirty="0" err="1">
                <a:solidFill>
                  <a:srgbClr val="FF0000"/>
                </a:solidFill>
                <a:latin typeface="Arial" panose="020B0604020202020204" pitchFamily="34" charset="0"/>
                <a:cs typeface="Arial" panose="020B0604020202020204" pitchFamily="34" charset="0"/>
              </a:rPr>
              <a:t>pg</a:t>
            </a:r>
            <a:r>
              <a:rPr lang="en-US" b="0" dirty="0">
                <a:solidFill>
                  <a:srgbClr val="FF0000"/>
                </a:solidFill>
                <a:latin typeface="Arial" panose="020B0604020202020204" pitchFamily="34" charset="0"/>
                <a:cs typeface="Arial" panose="020B0604020202020204" pitchFamily="34" charset="0"/>
              </a:rPr>
              <a:t> 462) – look for all 4 chordate synapomorphies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1199788" y="247389"/>
            <a:ext cx="6248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rgbClr val="FF0000"/>
                </a:solidFill>
                <a:latin typeface="Arial" charset="0"/>
              </a:rPr>
              <a:t>Subphylum Vertebrata</a:t>
            </a:r>
          </a:p>
        </p:txBody>
      </p:sp>
      <p:pic>
        <p:nvPicPr>
          <p:cNvPr id="9218" name="Picture 2" descr="http://rjfisherjoanides.pbworks.com/f/1299779856/WEB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8800" y="1183058"/>
            <a:ext cx="2096096" cy="332841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devbio.biology.gatech.edu/wp-content/uploads/2013/05/Figure-0.png"/>
          <p:cNvPicPr>
            <a:picLocks noChangeAspect="1" noChangeArrowheads="1"/>
          </p:cNvPicPr>
          <p:nvPr/>
        </p:nvPicPr>
        <p:blipFill rotWithShape="1">
          <a:blip r:embed="rId3">
            <a:extLst>
              <a:ext uri="{28A0092B-C50C-407E-A947-70E740481C1C}">
                <a14:useLocalDpi xmlns:a14="http://schemas.microsoft.com/office/drawing/2010/main" val="0"/>
              </a:ext>
            </a:extLst>
          </a:blip>
          <a:srcRect l="10808" r="43801" b="13897"/>
          <a:stretch/>
        </p:blipFill>
        <p:spPr bwMode="auto">
          <a:xfrm>
            <a:off x="8737600" y="178558"/>
            <a:ext cx="3377780" cy="585808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cache2.asset-cache.net/gc/145098732-european-common-frog-frog-egg-1-day-old-gettyimages.jpg?v=1&amp;c=IWSAsset&amp;k=2&amp;d=KncS1w7eMi3jt0Z%2FFXspMfKXTXOYfRy35mrRa5z1Sbo%3D"/>
          <p:cNvPicPr>
            <a:picLocks noChangeAspect="1" noChangeArrowheads="1"/>
          </p:cNvPicPr>
          <p:nvPr/>
        </p:nvPicPr>
        <p:blipFill rotWithShape="1">
          <a:blip r:embed="rId4">
            <a:extLst>
              <a:ext uri="{28A0092B-C50C-407E-A947-70E740481C1C}">
                <a14:useLocalDpi xmlns:a14="http://schemas.microsoft.com/office/drawing/2010/main" val="0"/>
              </a:ext>
            </a:extLst>
          </a:blip>
          <a:srcRect l="39542" t="24666" r="24497" b="27714"/>
          <a:stretch/>
        </p:blipFill>
        <p:spPr bwMode="auto">
          <a:xfrm>
            <a:off x="6130596" y="4739394"/>
            <a:ext cx="2378071" cy="20787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3372B5-200D-4390-8668-CB7EEDB27340}"/>
              </a:ext>
            </a:extLst>
          </p:cNvPr>
          <p:cNvSpPr txBox="1"/>
          <p:nvPr/>
        </p:nvSpPr>
        <p:spPr>
          <a:xfrm>
            <a:off x="533400" y="1228397"/>
            <a:ext cx="4800600" cy="3539430"/>
          </a:xfrm>
          <a:prstGeom prst="rect">
            <a:avLst/>
          </a:prstGeom>
          <a:noFill/>
        </p:spPr>
        <p:txBody>
          <a:bodyPr wrap="square" rtlCol="0">
            <a:spAutoFit/>
          </a:bodyPr>
          <a:lstStyle/>
          <a:p>
            <a:pPr marL="457200" indent="-457200">
              <a:buFont typeface="Arial" panose="020B0604020202020204" pitchFamily="34" charset="0"/>
              <a:buChar char="•"/>
            </a:pPr>
            <a:r>
              <a:rPr lang="en-US" b="0" dirty="0">
                <a:solidFill>
                  <a:srgbClr val="FF6600"/>
                </a:solidFill>
                <a:latin typeface="Calibri" panose="020F0502020204030204" pitchFamily="34" charset="0"/>
                <a:cs typeface="Calibri" panose="020F0502020204030204" pitchFamily="34" charset="0"/>
              </a:rPr>
              <a:t>Notochord replaced by?</a:t>
            </a:r>
          </a:p>
          <a:p>
            <a:pPr marL="457200" indent="-457200">
              <a:buFont typeface="Arial" panose="020B0604020202020204" pitchFamily="34" charset="0"/>
              <a:buChar char="•"/>
            </a:pPr>
            <a:r>
              <a:rPr lang="en-US" b="0" dirty="0">
                <a:latin typeface="Calibri" panose="020F0502020204030204" pitchFamily="34" charset="0"/>
                <a:cs typeface="Calibri" panose="020F0502020204030204" pitchFamily="34" charset="0"/>
              </a:rPr>
              <a:t>Distinct head (cranium)</a:t>
            </a:r>
          </a:p>
          <a:p>
            <a:pPr marL="457200" indent="-457200">
              <a:buFont typeface="Arial" panose="020B0604020202020204" pitchFamily="34" charset="0"/>
              <a:buChar char="•"/>
            </a:pPr>
            <a:r>
              <a:rPr lang="en-US" b="0" dirty="0">
                <a:latin typeface="Calibri" panose="020F0502020204030204" pitchFamily="34" charset="0"/>
                <a:cs typeface="Calibri" panose="020F0502020204030204" pitchFamily="34" charset="0"/>
              </a:rPr>
              <a:t>Jaws (most)</a:t>
            </a:r>
          </a:p>
          <a:p>
            <a:pPr marL="457200" indent="-457200">
              <a:buFont typeface="Arial" panose="020B0604020202020204" pitchFamily="34" charset="0"/>
              <a:buChar char="•"/>
            </a:pPr>
            <a:r>
              <a:rPr lang="en-US" b="0" dirty="0">
                <a:solidFill>
                  <a:srgbClr val="FF6600"/>
                </a:solidFill>
                <a:latin typeface="Calibri" panose="020F0502020204030204" pitchFamily="34" charset="0"/>
                <a:cs typeface="Calibri" panose="020F0502020204030204" pitchFamily="34" charset="0"/>
              </a:rPr>
              <a:t>Endoskeleton made of ?</a:t>
            </a:r>
          </a:p>
          <a:p>
            <a:pPr marL="457200" indent="-457200">
              <a:buFont typeface="Arial" panose="020B0604020202020204" pitchFamily="34" charset="0"/>
              <a:buChar char="•"/>
            </a:pPr>
            <a:r>
              <a:rPr lang="en-US" dirty="0">
                <a:latin typeface="Calibri" panose="020F0502020204030204" pitchFamily="34" charset="0"/>
                <a:cs typeface="Calibri" panose="020F0502020204030204" pitchFamily="34" charset="0"/>
              </a:rPr>
              <a:t>Neural crest tissue </a:t>
            </a:r>
            <a:r>
              <a:rPr lang="en-US" b="0" dirty="0">
                <a:latin typeface="Calibri" panose="020F0502020204030204" pitchFamily="34" charset="0"/>
                <a:cs typeface="Calibri" panose="020F0502020204030204" pitchFamily="34" charset="0"/>
              </a:rPr>
              <a:t>– very important</a:t>
            </a:r>
          </a:p>
          <a:p>
            <a:pPr marL="457200" indent="-457200">
              <a:buFont typeface="Arial" panose="020B0604020202020204" pitchFamily="34" charset="0"/>
              <a:buChar char="•"/>
            </a:pPr>
            <a:endParaRPr lang="en-US" b="0" dirty="0">
              <a:latin typeface="Calibri" panose="020F0502020204030204" pitchFamily="34" charset="0"/>
              <a:cs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69790" y="228600"/>
            <a:ext cx="4852419" cy="584775"/>
          </a:xfrm>
          <a:prstGeom prst="rect">
            <a:avLst/>
          </a:prstGeom>
          <a:noFill/>
        </p:spPr>
        <p:txBody>
          <a:bodyPr wrap="none" rtlCol="0">
            <a:spAutoFit/>
          </a:bodyPr>
          <a:lstStyle/>
          <a:p>
            <a:r>
              <a:rPr lang="en-US" dirty="0">
                <a:latin typeface="Arial" pitchFamily="34" charset="0"/>
                <a:cs typeface="Arial" pitchFamily="34" charset="0"/>
              </a:rPr>
              <a:t>9 classes of Vertebrates</a:t>
            </a:r>
          </a:p>
        </p:txBody>
      </p:sp>
      <p:pic>
        <p:nvPicPr>
          <p:cNvPr id="7170" name="Picture 2" descr="http://www.zo.utexas.edu/faculty/sjasper/images/f26.8.jpg"/>
          <p:cNvPicPr>
            <a:picLocks noChangeAspect="1" noChangeArrowheads="1"/>
          </p:cNvPicPr>
          <p:nvPr/>
        </p:nvPicPr>
        <p:blipFill rotWithShape="1">
          <a:blip r:embed="rId2">
            <a:extLst>
              <a:ext uri="{28A0092B-C50C-407E-A947-70E740481C1C}">
                <a14:useLocalDpi xmlns:a14="http://schemas.microsoft.com/office/drawing/2010/main" val="0"/>
              </a:ext>
            </a:extLst>
          </a:blip>
          <a:srcRect t="3047"/>
          <a:stretch/>
        </p:blipFill>
        <p:spPr bwMode="auto">
          <a:xfrm>
            <a:off x="1295400" y="962507"/>
            <a:ext cx="8823371" cy="58954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2209800" y="228600"/>
            <a:ext cx="7772400" cy="609600"/>
          </a:xfrm>
        </p:spPr>
        <p:txBody>
          <a:bodyPr/>
          <a:lstStyle/>
          <a:p>
            <a:pPr eaLnBrk="1" hangingPunct="1"/>
            <a:r>
              <a:rPr lang="en-US" b="1">
                <a:solidFill>
                  <a:schemeClr val="accent2"/>
                </a:solidFill>
                <a:latin typeface="Arial" charset="0"/>
              </a:rPr>
              <a:t>The Living Jawless Fish</a:t>
            </a:r>
          </a:p>
        </p:txBody>
      </p:sp>
      <p:sp>
        <p:nvSpPr>
          <p:cNvPr id="78851" name="Rectangle 3"/>
          <p:cNvSpPr>
            <a:spLocks noGrp="1" noChangeArrowheads="1"/>
          </p:cNvSpPr>
          <p:nvPr>
            <p:ph type="body" idx="1"/>
          </p:nvPr>
        </p:nvSpPr>
        <p:spPr>
          <a:xfrm>
            <a:off x="1764792" y="990600"/>
            <a:ext cx="8991600" cy="3200400"/>
          </a:xfrm>
        </p:spPr>
        <p:txBody>
          <a:bodyPr/>
          <a:lstStyle/>
          <a:p>
            <a:pPr eaLnBrk="1" hangingPunct="1"/>
            <a:r>
              <a:rPr lang="en-US" sz="2800" dirty="0">
                <a:latin typeface="Arial" charset="0"/>
              </a:rPr>
              <a:t>Hagfish  &amp; Lampreys</a:t>
            </a:r>
          </a:p>
          <a:p>
            <a:pPr eaLnBrk="1" hangingPunct="1"/>
            <a:r>
              <a:rPr lang="en-US" sz="2800" dirty="0">
                <a:latin typeface="Arial" charset="0"/>
              </a:rPr>
              <a:t>Traditionally, not </a:t>
            </a:r>
            <a:r>
              <a:rPr lang="en-US" sz="2800" dirty="0" err="1">
                <a:latin typeface="Arial" charset="0"/>
              </a:rPr>
              <a:t>verts</a:t>
            </a:r>
            <a:endParaRPr lang="en-US" sz="2800" dirty="0">
              <a:latin typeface="Arial" charset="0"/>
            </a:endParaRPr>
          </a:p>
          <a:p>
            <a:pPr eaLnBrk="1" hangingPunct="1"/>
            <a:r>
              <a:rPr lang="en-US" sz="2800" dirty="0">
                <a:latin typeface="Arial" charset="0"/>
              </a:rPr>
              <a:t>Now recognize as Vertebrata</a:t>
            </a:r>
          </a:p>
          <a:p>
            <a:pPr lvl="1" eaLnBrk="1" hangingPunct="1"/>
            <a:r>
              <a:rPr lang="en-US" sz="2400" dirty="0">
                <a:latin typeface="Arial" charset="0"/>
              </a:rPr>
              <a:t>Included b/c brain and skull</a:t>
            </a:r>
          </a:p>
        </p:txBody>
      </p:sp>
      <p:pic>
        <p:nvPicPr>
          <p:cNvPr id="4098" name="Picture 2" descr="http://animalia-life.com/data_images/hagfish/hagfish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876" y="3505200"/>
            <a:ext cx="5066124" cy="3352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bogleech.com/nature/hagfish-gr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757612"/>
            <a:ext cx="30480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farm8.staticflickr.com/7078/7129322663_7861d71fca_c.jpg"/>
          <p:cNvPicPr>
            <a:picLocks noChangeAspect="1" noChangeArrowheads="1"/>
          </p:cNvPicPr>
          <p:nvPr/>
        </p:nvPicPr>
        <p:blipFill rotWithShape="1">
          <a:blip r:embed="rId4">
            <a:extLst>
              <a:ext uri="{28A0092B-C50C-407E-A947-70E740481C1C}">
                <a14:useLocalDpi xmlns:a14="http://schemas.microsoft.com/office/drawing/2010/main" val="0"/>
              </a:ext>
            </a:extLst>
          </a:blip>
          <a:srcRect l="9078" t="15808" r="13869" b="12225"/>
          <a:stretch/>
        </p:blipFill>
        <p:spPr bwMode="auto">
          <a:xfrm>
            <a:off x="7010400" y="1202268"/>
            <a:ext cx="3505200" cy="21810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2C1A750D-8BED-4EE1-B6F9-891E32D13AE2}"/>
              </a:ext>
            </a:extLst>
          </p:cNvPr>
          <p:cNvSpPr>
            <a:spLocks noGrp="1"/>
          </p:cNvSpPr>
          <p:nvPr>
            <p:ph type="sldNum" sz="quarter" idx="12"/>
          </p:nvPr>
        </p:nvSpPr>
        <p:spPr/>
        <p:txBody>
          <a:bodyPr/>
          <a:lstStyle/>
          <a:p>
            <a:pPr>
              <a:defRPr/>
            </a:pPr>
            <a:fld id="{D742BB68-48B5-4C0D-87E8-39BAD20AA3BE}" type="slidenum">
              <a:rPr lang="en-US" smtClean="0"/>
              <a:pPr>
                <a:defRPr/>
              </a:pPr>
              <a:t>199</a:t>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images.marinespecies.org/resized/32662_saccoglossus-bromophenolosus-photo-from-the-bj-swalla-collec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449628"/>
            <a:ext cx="8153400" cy="3417516"/>
          </a:xfrm>
          <a:prstGeom prst="rect">
            <a:avLst/>
          </a:prstGeom>
          <a:noFill/>
          <a:extLst>
            <a:ext uri="{909E8E84-426E-40DD-AFC4-6F175D3DCCD1}">
              <a14:hiddenFill xmlns:a14="http://schemas.microsoft.com/office/drawing/2010/main">
                <a:solidFill>
                  <a:srgbClr val="FFFFFF"/>
                </a:solidFill>
              </a14:hiddenFill>
            </a:ext>
          </a:extLst>
        </p:spPr>
      </p:pic>
      <p:sp>
        <p:nvSpPr>
          <p:cNvPr id="88067" name="Text Box 3"/>
          <p:cNvSpPr txBox="1">
            <a:spLocks noChangeArrowheads="1"/>
          </p:cNvSpPr>
          <p:nvPr/>
        </p:nvSpPr>
        <p:spPr bwMode="auto">
          <a:xfrm>
            <a:off x="250192" y="228601"/>
            <a:ext cx="7903208" cy="12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sz="3600" b="0" dirty="0">
                <a:solidFill>
                  <a:srgbClr val="0070C0"/>
                </a:solidFill>
                <a:latin typeface="Arial" charset="0"/>
              </a:rPr>
              <a:t>Phylum </a:t>
            </a:r>
            <a:r>
              <a:rPr lang="en-US" sz="3600" b="0" dirty="0" err="1">
                <a:solidFill>
                  <a:srgbClr val="0070C0"/>
                </a:solidFill>
                <a:latin typeface="Arial" charset="0"/>
              </a:rPr>
              <a:t>Hemichordata</a:t>
            </a:r>
            <a:endParaRPr lang="en-US" sz="3600" b="0" dirty="0">
              <a:solidFill>
                <a:srgbClr val="0070C0"/>
              </a:solidFill>
              <a:latin typeface="Arial" charset="0"/>
            </a:endParaRPr>
          </a:p>
          <a:p>
            <a:r>
              <a:rPr lang="en-US" sz="3600" b="0" dirty="0">
                <a:solidFill>
                  <a:srgbClr val="FF0000"/>
                </a:solidFill>
                <a:latin typeface="Arial" charset="0"/>
              </a:rPr>
              <a:t>Class Enteropneusta (acorn worms)</a:t>
            </a:r>
          </a:p>
        </p:txBody>
      </p:sp>
      <p:pic>
        <p:nvPicPr>
          <p:cNvPr id="1028" name="Picture 4" descr="http://hermes.mbl.edu/news/press_releases/images/acorn_worm_pani.jpg"/>
          <p:cNvPicPr>
            <a:picLocks noChangeAspect="1" noChangeArrowheads="1"/>
          </p:cNvPicPr>
          <p:nvPr/>
        </p:nvPicPr>
        <p:blipFill rotWithShape="1">
          <a:blip r:embed="rId3">
            <a:extLst>
              <a:ext uri="{28A0092B-C50C-407E-A947-70E740481C1C}">
                <a14:useLocalDpi xmlns:a14="http://schemas.microsoft.com/office/drawing/2010/main" val="0"/>
              </a:ext>
            </a:extLst>
          </a:blip>
          <a:srcRect l="19483" t="4913" r="20696" b="12724"/>
          <a:stretch/>
        </p:blipFill>
        <p:spPr bwMode="auto">
          <a:xfrm>
            <a:off x="9182099" y="0"/>
            <a:ext cx="2971800" cy="3070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0B7B6D-8743-4173-A039-99EFA8DFDAB3}"/>
              </a:ext>
            </a:extLst>
          </p:cNvPr>
          <p:cNvSpPr txBox="1"/>
          <p:nvPr/>
        </p:nvSpPr>
        <p:spPr>
          <a:xfrm>
            <a:off x="382873" y="1535195"/>
            <a:ext cx="5523251" cy="1938992"/>
          </a:xfrm>
          <a:prstGeom prst="rect">
            <a:avLst/>
          </a:prstGeom>
          <a:noFill/>
        </p:spPr>
        <p:txBody>
          <a:bodyPr wrap="square" rtlCol="0">
            <a:spAutoFit/>
          </a:bodyPr>
          <a:lstStyle/>
          <a:p>
            <a:pPr marL="285750" indent="-285750">
              <a:buFont typeface="Arial" panose="020B0604020202020204" pitchFamily="34" charset="0"/>
              <a:buChar char="•"/>
            </a:pPr>
            <a:r>
              <a:rPr lang="en-US" sz="2400" b="0" dirty="0">
                <a:latin typeface="Calibri" panose="020F0502020204030204" pitchFamily="34" charset="0"/>
                <a:ea typeface="Calibri" panose="020F0502020204030204" pitchFamily="34" charset="0"/>
                <a:cs typeface="Calibri" panose="020F0502020204030204" pitchFamily="34" charset="0"/>
              </a:rPr>
              <a:t>75 sp.</a:t>
            </a:r>
          </a:p>
          <a:p>
            <a:pPr marL="285750" indent="-285750">
              <a:buFont typeface="Arial" panose="020B0604020202020204" pitchFamily="34" charset="0"/>
              <a:buChar char="•"/>
            </a:pPr>
            <a:r>
              <a:rPr lang="en-US" sz="2400" b="0" dirty="0">
                <a:latin typeface="Calibri" panose="020F0502020204030204" pitchFamily="34" charset="0"/>
                <a:ea typeface="Calibri" panose="020F0502020204030204" pitchFamily="34" charset="0"/>
                <a:cs typeface="Calibri" panose="020F0502020204030204" pitchFamily="34" charset="0"/>
              </a:rPr>
              <a:t>Sluggish and “worm-like”</a:t>
            </a:r>
          </a:p>
          <a:p>
            <a:pPr marL="285750" indent="-285750">
              <a:buFont typeface="Arial" panose="020B0604020202020204" pitchFamily="34" charset="0"/>
              <a:buChar char="•"/>
            </a:pPr>
            <a:r>
              <a:rPr lang="en-US" sz="2400" b="0" dirty="0">
                <a:latin typeface="Calibri" panose="020F0502020204030204" pitchFamily="34" charset="0"/>
                <a:ea typeface="Calibri" panose="020F0502020204030204" pitchFamily="34" charset="0"/>
                <a:cs typeface="Calibri" panose="020F0502020204030204" pitchFamily="34" charset="0"/>
              </a:rPr>
              <a:t>3 body regions</a:t>
            </a:r>
          </a:p>
          <a:p>
            <a:pPr marL="285750" indent="-285750">
              <a:buFont typeface="Arial" panose="020B0604020202020204" pitchFamily="34" charset="0"/>
              <a:buChar char="•"/>
            </a:pPr>
            <a:r>
              <a:rPr lang="en-US" sz="2400" b="0" dirty="0">
                <a:latin typeface="Calibri" panose="020F0502020204030204" pitchFamily="34" charset="0"/>
                <a:ea typeface="Calibri" panose="020F0502020204030204" pitchFamily="34" charset="0"/>
                <a:cs typeface="Calibri" panose="020F0502020204030204" pitchFamily="34" charset="0"/>
              </a:rPr>
              <a:t>20mm to 2.5m long</a:t>
            </a:r>
          </a:p>
          <a:p>
            <a:pPr marL="285750" indent="-285750">
              <a:buFont typeface="Arial" panose="020B0604020202020204" pitchFamily="34" charset="0"/>
              <a:buChar char="•"/>
            </a:pPr>
            <a:r>
              <a:rPr lang="en-US" sz="2400" b="0" dirty="0">
                <a:latin typeface="Calibri" panose="020F0502020204030204" pitchFamily="34" charset="0"/>
                <a:ea typeface="Calibri" panose="020F0502020204030204" pitchFamily="34" charset="0"/>
                <a:cs typeface="Calibri" panose="020F0502020204030204" pitchFamily="34" charset="0"/>
              </a:rPr>
              <a:t>Burrowers in mud and sand-flats</a:t>
            </a:r>
          </a:p>
        </p:txBody>
      </p:sp>
      <p:pic>
        <p:nvPicPr>
          <p:cNvPr id="7" name="Picture 2" descr="http://www.zoology.byethost3.com/Class%20Resources/Zoology%202/Hemichordata/Classification/Enteropneusta/A%20hemichordate,%20enteropneust,%20in%20its%20burrow%20system..GIF">
            <a:extLst>
              <a:ext uri="{FF2B5EF4-FFF2-40B4-BE49-F238E27FC236}">
                <a16:creationId xmlns:a16="http://schemas.microsoft.com/office/drawing/2014/main" id="{C68004AB-91A6-4305-A5D7-DF6D8634B4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54756"/>
            <a:ext cx="3048000" cy="33709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roboastra.com/brunsworm/images/brwo132.jpg">
            <a:extLst>
              <a:ext uri="{FF2B5EF4-FFF2-40B4-BE49-F238E27FC236}">
                <a16:creationId xmlns:a16="http://schemas.microsoft.com/office/drawing/2014/main" id="{F5A2C5A3-47F9-4FE7-8019-C5DD41CD818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3347" y="5322805"/>
            <a:ext cx="2221825" cy="147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541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2590800" y="252413"/>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3600" dirty="0">
                <a:solidFill>
                  <a:srgbClr val="FF0000"/>
                </a:solidFill>
                <a:latin typeface="Arial" charset="0"/>
              </a:rPr>
              <a:t>Class </a:t>
            </a:r>
            <a:r>
              <a:rPr lang="en-US" sz="3600" dirty="0" err="1">
                <a:solidFill>
                  <a:srgbClr val="FF0000"/>
                </a:solidFill>
                <a:latin typeface="Arial" charset="0"/>
              </a:rPr>
              <a:t>Myxini</a:t>
            </a:r>
            <a:r>
              <a:rPr lang="en-US" sz="3600" dirty="0">
                <a:solidFill>
                  <a:srgbClr val="FF0000"/>
                </a:solidFill>
                <a:latin typeface="Arial" charset="0"/>
              </a:rPr>
              <a:t> (hagfishes)</a:t>
            </a:r>
          </a:p>
        </p:txBody>
      </p:sp>
      <p:sp>
        <p:nvSpPr>
          <p:cNvPr id="2" name="Rectangle 1"/>
          <p:cNvSpPr/>
          <p:nvPr/>
        </p:nvSpPr>
        <p:spPr>
          <a:xfrm>
            <a:off x="609600" y="1310291"/>
            <a:ext cx="5641848" cy="2677656"/>
          </a:xfrm>
          <a:prstGeom prst="rect">
            <a:avLst/>
          </a:prstGeom>
        </p:spPr>
        <p:txBody>
          <a:bodyPr wrap="square">
            <a:spAutoFit/>
          </a:bodyPr>
          <a:lstStyle/>
          <a:p>
            <a:pPr marL="457200" indent="-457200">
              <a:buFont typeface="Arial" pitchFamily="34" charset="0"/>
              <a:buChar char="•"/>
            </a:pPr>
            <a:r>
              <a:rPr lang="en-US" sz="2400" b="0" dirty="0">
                <a:latin typeface="Arial" pitchFamily="34" charset="0"/>
                <a:cs typeface="Arial" pitchFamily="34" charset="0"/>
              </a:rPr>
              <a:t>65 species</a:t>
            </a:r>
          </a:p>
          <a:p>
            <a:pPr marL="457200" indent="-457200">
              <a:buFont typeface="Arial" pitchFamily="34" charset="0"/>
              <a:buChar char="•"/>
            </a:pPr>
            <a:r>
              <a:rPr lang="en-US" sz="2400" b="0" dirty="0">
                <a:latin typeface="Arial" pitchFamily="34" charset="0"/>
                <a:cs typeface="Arial" pitchFamily="34" charset="0"/>
              </a:rPr>
              <a:t>Marine</a:t>
            </a:r>
          </a:p>
          <a:p>
            <a:pPr marL="457200" indent="-457200">
              <a:buFont typeface="Arial" pitchFamily="34" charset="0"/>
              <a:buChar char="•"/>
            </a:pPr>
            <a:r>
              <a:rPr lang="en-US" sz="2400" b="0" dirty="0">
                <a:latin typeface="Arial" pitchFamily="34" charset="0"/>
                <a:cs typeface="Arial" pitchFamily="34" charset="0"/>
              </a:rPr>
              <a:t>No vertebrae </a:t>
            </a:r>
            <a:r>
              <a:rPr lang="en-US" sz="2400" b="0" dirty="0">
                <a:solidFill>
                  <a:srgbClr val="FF6600"/>
                </a:solidFill>
                <a:latin typeface="Arial" pitchFamily="34" charset="0"/>
                <a:cs typeface="Arial" pitchFamily="34" charset="0"/>
              </a:rPr>
              <a:t>- ?</a:t>
            </a:r>
          </a:p>
          <a:p>
            <a:pPr marL="457200" indent="-457200">
              <a:buFont typeface="Arial" pitchFamily="34" charset="0"/>
              <a:buChar char="•"/>
            </a:pPr>
            <a:r>
              <a:rPr lang="en-US" sz="2400" b="0" dirty="0">
                <a:latin typeface="Arial" pitchFamily="34" charset="0"/>
                <a:cs typeface="Arial" pitchFamily="34" charset="0"/>
              </a:rPr>
              <a:t>Feed on annelids, </a:t>
            </a:r>
            <a:r>
              <a:rPr lang="en-US" sz="2400" b="0" dirty="0" err="1">
                <a:latin typeface="Arial" pitchFamily="34" charset="0"/>
                <a:cs typeface="Arial" pitchFamily="34" charset="0"/>
              </a:rPr>
              <a:t>molluscs</a:t>
            </a:r>
            <a:r>
              <a:rPr lang="en-US" sz="2400" b="0" dirty="0">
                <a:latin typeface="Arial" pitchFamily="34" charset="0"/>
                <a:cs typeface="Arial" pitchFamily="34" charset="0"/>
              </a:rPr>
              <a:t>, crustaceans, anything else</a:t>
            </a:r>
          </a:p>
          <a:p>
            <a:pPr marL="457200" indent="-457200">
              <a:buFont typeface="Arial" pitchFamily="34" charset="0"/>
              <a:buChar char="•"/>
            </a:pPr>
            <a:r>
              <a:rPr lang="en-US" sz="2400" b="0" dirty="0">
                <a:latin typeface="Arial" pitchFamily="34" charset="0"/>
                <a:cs typeface="Arial" pitchFamily="34" charset="0"/>
              </a:rPr>
              <a:t>Important scavengers</a:t>
            </a:r>
          </a:p>
          <a:p>
            <a:pPr marL="457200" indent="-457200">
              <a:buFont typeface="Arial" pitchFamily="34" charset="0"/>
              <a:buChar char="•"/>
            </a:pPr>
            <a:r>
              <a:rPr lang="en-US" sz="2400" b="0" dirty="0">
                <a:latin typeface="Arial" pitchFamily="34" charset="0"/>
                <a:cs typeface="Arial" pitchFamily="34" charset="0"/>
              </a:rPr>
              <a:t>Reproduction unknown</a:t>
            </a:r>
          </a:p>
        </p:txBody>
      </p:sp>
      <p:pic>
        <p:nvPicPr>
          <p:cNvPr id="5122" name="Picture 2" descr="https://student.societyforscience.org/sites/student.societyforscience.org/files/main/articles/andra_hagfishshoot06_s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1060404"/>
            <a:ext cx="4279298" cy="28882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thefisheriesblog.files.wordpress.com/2015/08/hagfis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448" y="4088852"/>
            <a:ext cx="4897032"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38EC44-7518-49D7-9DC9-0EB0DA62072B}"/>
              </a:ext>
            </a:extLst>
          </p:cNvPr>
          <p:cNvSpPr txBox="1"/>
          <p:nvPr/>
        </p:nvSpPr>
        <p:spPr>
          <a:xfrm>
            <a:off x="3732276" y="4822186"/>
            <a:ext cx="1525137" cy="1200329"/>
          </a:xfrm>
          <a:prstGeom prst="rect">
            <a:avLst/>
          </a:prstGeom>
          <a:noFill/>
        </p:spPr>
        <p:txBody>
          <a:bodyPr wrap="square">
            <a:spAutoFit/>
          </a:bodyPr>
          <a:lstStyle/>
          <a:p>
            <a:r>
              <a:rPr lang="en-US" sz="1800" dirty="0">
                <a:solidFill>
                  <a:srgbClr val="0066FF"/>
                </a:solidFill>
                <a:hlinkClick r:id="rId4">
                  <a:extLst>
                    <a:ext uri="{A12FA001-AC4F-418D-AE19-62706E023703}">
                      <ahyp:hlinkClr xmlns:ahyp="http://schemas.microsoft.com/office/drawing/2018/hyperlinkcolor" val="tx"/>
                    </a:ext>
                  </a:extLst>
                </a:hlinkClick>
              </a:rPr>
              <a:t>https://www.youtube.com/watch?v=_8FVpj0p-iU</a:t>
            </a:r>
            <a:r>
              <a:rPr lang="en-US" sz="1800" dirty="0">
                <a:solidFill>
                  <a:srgbClr val="0066FF"/>
                </a:solidFill>
              </a:rPr>
              <a:t> </a:t>
            </a:r>
          </a:p>
        </p:txBody>
      </p:sp>
      <p:sp>
        <p:nvSpPr>
          <p:cNvPr id="3" name="Rectangle 2">
            <a:extLst>
              <a:ext uri="{FF2B5EF4-FFF2-40B4-BE49-F238E27FC236}">
                <a16:creationId xmlns:a16="http://schemas.microsoft.com/office/drawing/2014/main" id="{081B9CDF-4D0A-7965-A361-DEA4E38734AB}"/>
              </a:ext>
            </a:extLst>
          </p:cNvPr>
          <p:cNvSpPr/>
          <p:nvPr/>
        </p:nvSpPr>
        <p:spPr>
          <a:xfrm>
            <a:off x="592766" y="4914518"/>
            <a:ext cx="2435352" cy="1015663"/>
          </a:xfrm>
          <a:prstGeom prst="rect">
            <a:avLst/>
          </a:prstGeom>
        </p:spPr>
        <p:txBody>
          <a:bodyPr wrap="square">
            <a:spAutoFit/>
          </a:bodyPr>
          <a:lstStyle/>
          <a:p>
            <a:r>
              <a:rPr lang="en-US" sz="2000" dirty="0">
                <a:hlinkClick r:id="rId5"/>
              </a:rPr>
              <a:t>http://www.youtube.com/watch?v=tKTRv3hx1s0</a:t>
            </a:r>
            <a:r>
              <a:rPr lang="en-US" sz="2000"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Knotted Hag"/>
          <p:cNvPicPr>
            <a:picLocks noChangeAspect="1" noChangeArrowheads="1"/>
          </p:cNvPicPr>
          <p:nvPr/>
        </p:nvPicPr>
        <p:blipFill>
          <a:blip r:embed="rId2">
            <a:lum bright="24000" contrast="12000"/>
            <a:extLst>
              <a:ext uri="{28A0092B-C50C-407E-A947-70E740481C1C}">
                <a14:useLocalDpi xmlns:a14="http://schemas.microsoft.com/office/drawing/2010/main" val="0"/>
              </a:ext>
            </a:extLst>
          </a:blip>
          <a:srcRect/>
          <a:stretch>
            <a:fillRect/>
          </a:stretch>
        </p:blipFill>
        <p:spPr bwMode="auto">
          <a:xfrm>
            <a:off x="1524000" y="0"/>
            <a:ext cx="5204968"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descr="3108"/>
          <p:cNvPicPr>
            <a:picLocks noChangeAspect="1" noChangeArrowheads="1"/>
          </p:cNvPicPr>
          <p:nvPr/>
        </p:nvPicPr>
        <p:blipFill rotWithShape="1">
          <a:blip r:embed="rId3">
            <a:extLst>
              <a:ext uri="{28A0092B-C50C-407E-A947-70E740481C1C}">
                <a14:useLocalDpi xmlns:a14="http://schemas.microsoft.com/office/drawing/2010/main" val="0"/>
              </a:ext>
            </a:extLst>
          </a:blip>
          <a:srcRect b="4866"/>
          <a:stretch/>
        </p:blipFill>
        <p:spPr bwMode="auto">
          <a:xfrm>
            <a:off x="5562600" y="3579195"/>
            <a:ext cx="5105400" cy="3278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g014"/>
          <p:cNvPicPr>
            <a:picLocks noChangeAspect="1" noChangeArrowheads="1"/>
          </p:cNvPicPr>
          <p:nvPr/>
        </p:nvPicPr>
        <p:blipFill rotWithShape="1">
          <a:blip r:embed="rId4">
            <a:extLst>
              <a:ext uri="{28A0092B-C50C-407E-A947-70E740481C1C}">
                <a14:useLocalDpi xmlns:a14="http://schemas.microsoft.com/office/drawing/2010/main" val="0"/>
              </a:ext>
            </a:extLst>
          </a:blip>
          <a:srcRect l="13235" t="4902" r="14706" b="16177"/>
          <a:stretch/>
        </p:blipFill>
        <p:spPr bwMode="auto">
          <a:xfrm>
            <a:off x="1543050" y="3556227"/>
            <a:ext cx="4019550" cy="330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772401" y="1349514"/>
            <a:ext cx="2064989" cy="707886"/>
          </a:xfrm>
          <a:prstGeom prst="rect">
            <a:avLst/>
          </a:prstGeom>
          <a:noFill/>
        </p:spPr>
        <p:txBody>
          <a:bodyPr wrap="none" rtlCol="0">
            <a:spAutoFit/>
          </a:bodyPr>
          <a:lstStyle/>
          <a:p>
            <a:r>
              <a:rPr lang="en-US" sz="4000" dirty="0">
                <a:latin typeface="Arial" pitchFamily="34" charset="0"/>
                <a:cs typeface="Arial" pitchFamily="34" charset="0"/>
              </a:rPr>
              <a:t>Hagfish</a:t>
            </a:r>
          </a:p>
        </p:txBody>
      </p:sp>
      <p:pic>
        <p:nvPicPr>
          <p:cNvPr id="2050" name="Picture 2" descr="https://benthiclabs.files.wordpress.com/2014/05/image17-537x40211.jpg"/>
          <p:cNvPicPr>
            <a:picLocks noChangeAspect="1" noChangeArrowheads="1"/>
          </p:cNvPicPr>
          <p:nvPr/>
        </p:nvPicPr>
        <p:blipFill rotWithShape="1">
          <a:blip r:embed="rId5">
            <a:extLst>
              <a:ext uri="{28A0092B-C50C-407E-A947-70E740481C1C}">
                <a14:useLocalDpi xmlns:a14="http://schemas.microsoft.com/office/drawing/2010/main" val="0"/>
              </a:ext>
            </a:extLst>
          </a:blip>
          <a:srcRect l="11901" r="28331"/>
          <a:stretch/>
        </p:blipFill>
        <p:spPr bwMode="auto">
          <a:xfrm rot="10800000">
            <a:off x="1543049" y="3770796"/>
            <a:ext cx="2311835" cy="289560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C71AF94-BC62-49FB-AE41-E358B891D3E6}"/>
              </a:ext>
            </a:extLst>
          </p:cNvPr>
          <p:cNvSpPr>
            <a:spLocks noGrp="1"/>
          </p:cNvSpPr>
          <p:nvPr>
            <p:ph type="sldNum" sz="quarter" idx="12"/>
          </p:nvPr>
        </p:nvSpPr>
        <p:spPr/>
        <p:txBody>
          <a:bodyPr/>
          <a:lstStyle/>
          <a:p>
            <a:pPr>
              <a:defRPr/>
            </a:pPr>
            <a:fld id="{9A167BB6-C6A6-44F1-AFE7-754719B4BEAA}" type="slidenum">
              <a:rPr lang="en-US" smtClean="0"/>
              <a:pPr>
                <a:defRPr/>
              </a:pPr>
              <a:t>201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09800" y="304800"/>
            <a:ext cx="7772400" cy="1143000"/>
          </a:xfrm>
        </p:spPr>
        <p:txBody>
          <a:bodyPr/>
          <a:lstStyle/>
          <a:p>
            <a:pPr eaLnBrk="1" hangingPunct="1"/>
            <a:r>
              <a:rPr lang="en-US" b="1">
                <a:solidFill>
                  <a:schemeClr val="accent2"/>
                </a:solidFill>
                <a:latin typeface="Arial" charset="0"/>
              </a:rPr>
              <a:t>Hagfish feeding</a:t>
            </a:r>
            <a:endParaRPr lang="en-CA" b="1">
              <a:solidFill>
                <a:schemeClr val="accent2"/>
              </a:solidFill>
              <a:latin typeface="Arial" charset="0"/>
            </a:endParaRPr>
          </a:p>
        </p:txBody>
      </p:sp>
      <p:pic>
        <p:nvPicPr>
          <p:cNvPr id="880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3112" y="1492535"/>
            <a:ext cx="5565775" cy="5081974"/>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6D04F4B-0C57-4CE5-A62B-F02AC9EC5FD1}"/>
              </a:ext>
            </a:extLst>
          </p:cNvPr>
          <p:cNvSpPr>
            <a:spLocks noGrp="1"/>
          </p:cNvSpPr>
          <p:nvPr>
            <p:ph type="sldNum" sz="quarter" idx="12"/>
          </p:nvPr>
        </p:nvSpPr>
        <p:spPr/>
        <p:txBody>
          <a:bodyPr/>
          <a:lstStyle/>
          <a:p>
            <a:pPr>
              <a:defRPr/>
            </a:pPr>
            <a:fld id="{448C9B9B-A24C-485C-A0C8-677F273B141F}" type="slidenum">
              <a:rPr lang="en-US" smtClean="0"/>
              <a:pPr>
                <a:defRPr/>
              </a:pPr>
              <a:t>202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114" name="Picture 2" descr="slimeygross"/>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a:stretch>
            <a:fillRect/>
          </a:stretch>
        </p:blipFill>
        <p:spPr bwMode="auto">
          <a:xfrm>
            <a:off x="5638800" y="228600"/>
            <a:ext cx="4191000" cy="55626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0115" name="Text Box 3"/>
          <p:cNvSpPr txBox="1">
            <a:spLocks noChangeArrowheads="1"/>
          </p:cNvSpPr>
          <p:nvPr/>
        </p:nvSpPr>
        <p:spPr bwMode="auto">
          <a:xfrm>
            <a:off x="4114800" y="6059489"/>
            <a:ext cx="4191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b="0">
                <a:latin typeface="Arial" charset="0"/>
              </a:rPr>
              <a:t>Hagfish slime</a:t>
            </a:r>
          </a:p>
        </p:txBody>
      </p:sp>
      <p:sp>
        <p:nvSpPr>
          <p:cNvPr id="2" name="Rectangle 1"/>
          <p:cNvSpPr/>
          <p:nvPr/>
        </p:nvSpPr>
        <p:spPr>
          <a:xfrm>
            <a:off x="2289048" y="3267457"/>
            <a:ext cx="2133600" cy="2554545"/>
          </a:xfrm>
          <a:prstGeom prst="rect">
            <a:avLst/>
          </a:prstGeom>
        </p:spPr>
        <p:txBody>
          <a:bodyPr wrap="square">
            <a:spAutoFit/>
          </a:bodyPr>
          <a:lstStyle/>
          <a:p>
            <a:r>
              <a:rPr lang="en-US" dirty="0">
                <a:hlinkClick r:id="rId3"/>
              </a:rPr>
              <a:t>http://www.youtube.com/watch?v=5kS64P-o5mU</a:t>
            </a:r>
            <a:r>
              <a:rPr lang="en-US" dirty="0"/>
              <a:t> </a:t>
            </a:r>
          </a:p>
        </p:txBody>
      </p:sp>
      <p:sp>
        <p:nvSpPr>
          <p:cNvPr id="5" name="Rectangle 4"/>
          <p:cNvSpPr/>
          <p:nvPr/>
        </p:nvSpPr>
        <p:spPr>
          <a:xfrm>
            <a:off x="2125980" y="914401"/>
            <a:ext cx="2441448" cy="1015663"/>
          </a:xfrm>
          <a:prstGeom prst="rect">
            <a:avLst/>
          </a:prstGeom>
        </p:spPr>
        <p:txBody>
          <a:bodyPr wrap="square">
            <a:spAutoFit/>
          </a:bodyPr>
          <a:lstStyle/>
          <a:p>
            <a:r>
              <a:rPr lang="en-US" sz="2000" dirty="0">
                <a:hlinkClick r:id="rId4"/>
              </a:rPr>
              <a:t>http://www.youtube.com/watch?v=t5PGZRxhAyU</a:t>
            </a:r>
            <a:r>
              <a:rPr lang="en-US" sz="2000" dirty="0"/>
              <a:t> </a:t>
            </a:r>
          </a:p>
        </p:txBody>
      </p:sp>
      <p:sp>
        <p:nvSpPr>
          <p:cNvPr id="3" name="Slide Number Placeholder 2">
            <a:extLst>
              <a:ext uri="{FF2B5EF4-FFF2-40B4-BE49-F238E27FC236}">
                <a16:creationId xmlns:a16="http://schemas.microsoft.com/office/drawing/2014/main" id="{62C4019E-38C3-456B-AC3B-0C9314F806B9}"/>
              </a:ext>
            </a:extLst>
          </p:cNvPr>
          <p:cNvSpPr>
            <a:spLocks noGrp="1"/>
          </p:cNvSpPr>
          <p:nvPr>
            <p:ph type="sldNum" sz="quarter" idx="12"/>
          </p:nvPr>
        </p:nvSpPr>
        <p:spPr/>
        <p:txBody>
          <a:bodyPr/>
          <a:lstStyle/>
          <a:p>
            <a:pPr>
              <a:defRPr/>
            </a:pPr>
            <a:fld id="{9A167BB6-C6A6-44F1-AFE7-754719B4BEAA}" type="slidenum">
              <a:rPr lang="en-US" smtClean="0"/>
              <a:pPr>
                <a:defRPr/>
              </a:pPr>
              <a:t>203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9" name="Text Box 3"/>
          <p:cNvSpPr txBox="1">
            <a:spLocks noChangeArrowheads="1"/>
          </p:cNvSpPr>
          <p:nvPr/>
        </p:nvSpPr>
        <p:spPr bwMode="auto">
          <a:xfrm>
            <a:off x="1752600" y="0"/>
            <a:ext cx="5181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sz="2400">
                <a:latin typeface="Arial" charset="0"/>
              </a:rPr>
              <a:t>Hagfish feeding on whale carcass</a:t>
            </a:r>
          </a:p>
        </p:txBody>
      </p:sp>
      <p:sp>
        <p:nvSpPr>
          <p:cNvPr id="91140" name="Text Box 4"/>
          <p:cNvSpPr txBox="1">
            <a:spLocks noChangeArrowheads="1"/>
          </p:cNvSpPr>
          <p:nvPr/>
        </p:nvSpPr>
        <p:spPr bwMode="auto">
          <a:xfrm>
            <a:off x="1905000" y="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endParaRPr lang="en-US" sz="2400" b="0">
              <a:latin typeface="Arial" charset="0"/>
            </a:endParaRPr>
          </a:p>
        </p:txBody>
      </p:sp>
      <p:sp>
        <p:nvSpPr>
          <p:cNvPr id="91141" name="Text Box 5"/>
          <p:cNvSpPr txBox="1">
            <a:spLocks noChangeArrowheads="1"/>
          </p:cNvSpPr>
          <p:nvPr/>
        </p:nvSpPr>
        <p:spPr bwMode="auto">
          <a:xfrm>
            <a:off x="1524000" y="5670551"/>
            <a:ext cx="9144000"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sz="2400">
                <a:latin typeface="Arial" charset="0"/>
              </a:rPr>
              <a:t>Hagfish: Marine, deep-sea, cold water.  Important scavengers. Reach incredible population densities. </a:t>
            </a:r>
          </a:p>
          <a:p>
            <a:pPr eaLnBrk="1" hangingPunct="1"/>
            <a:endParaRPr lang="en-US" sz="2400">
              <a:latin typeface="Arial" charset="0"/>
            </a:endParaRPr>
          </a:p>
        </p:txBody>
      </p:sp>
      <p:pic>
        <p:nvPicPr>
          <p:cNvPr id="8194" name="Picture 2" descr="http://nature.ca/explore/di-ef/images/05_hagfish_whale_s_c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4711" y="626723"/>
            <a:ext cx="8948801" cy="33408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6096" y="4267200"/>
            <a:ext cx="4572000" cy="1077218"/>
          </a:xfrm>
          <a:prstGeom prst="rect">
            <a:avLst/>
          </a:prstGeom>
        </p:spPr>
        <p:txBody>
          <a:bodyPr>
            <a:spAutoFit/>
          </a:bodyPr>
          <a:lstStyle/>
          <a:p>
            <a:r>
              <a:rPr lang="en-US" dirty="0">
                <a:hlinkClick r:id="rId3"/>
              </a:rPr>
              <a:t>http://www.youtube.com/watch?v=tKTRv3hx1s0</a:t>
            </a:r>
            <a:r>
              <a:rPr lang="en-US"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021140"/>
            <a:ext cx="10134600" cy="2308324"/>
          </a:xfrm>
          <a:prstGeom prst="rect">
            <a:avLst/>
          </a:prstGeom>
        </p:spPr>
        <p:txBody>
          <a:bodyPr wrap="square">
            <a:spAutoFit/>
          </a:bodyPr>
          <a:lstStyle/>
          <a:p>
            <a:pPr marL="457200" indent="-457200">
              <a:buFont typeface="Arial" pitchFamily="34" charset="0"/>
              <a:buChar char="•"/>
            </a:pPr>
            <a:r>
              <a:rPr lang="en-US" sz="2400" b="0" dirty="0">
                <a:latin typeface="Arial" pitchFamily="34" charset="0"/>
                <a:cs typeface="Arial" pitchFamily="34" charset="0"/>
              </a:rPr>
              <a:t>Freshwater and marine</a:t>
            </a:r>
          </a:p>
          <a:p>
            <a:pPr marL="457200" indent="-457200">
              <a:buFont typeface="Arial" pitchFamily="34" charset="0"/>
              <a:buChar char="•"/>
            </a:pPr>
            <a:r>
              <a:rPr lang="en-US" sz="2400" b="0" dirty="0">
                <a:latin typeface="Arial" pitchFamily="34" charset="0"/>
                <a:cs typeface="Arial" pitchFamily="34" charset="0"/>
              </a:rPr>
              <a:t>Simple vertebrae</a:t>
            </a:r>
          </a:p>
          <a:p>
            <a:pPr marL="457200" indent="-457200">
              <a:buFont typeface="Arial" pitchFamily="34" charset="0"/>
              <a:buChar char="•"/>
            </a:pPr>
            <a:r>
              <a:rPr lang="en-US" sz="2400" b="0" dirty="0">
                <a:latin typeface="Arial" pitchFamily="34" charset="0"/>
                <a:cs typeface="Arial" pitchFamily="34" charset="0"/>
              </a:rPr>
              <a:t>Ascend freshwater streams to breed</a:t>
            </a:r>
          </a:p>
          <a:p>
            <a:pPr marL="457200" indent="-457200">
              <a:buFont typeface="Arial" pitchFamily="34" charset="0"/>
              <a:buChar char="•"/>
            </a:pPr>
            <a:r>
              <a:rPr lang="en-US" sz="2400" b="0" dirty="0">
                <a:latin typeface="Arial" pitchFamily="34" charset="0"/>
                <a:cs typeface="Arial" pitchFamily="34" charset="0"/>
              </a:rPr>
              <a:t>Males build nest</a:t>
            </a:r>
          </a:p>
          <a:p>
            <a:pPr marL="457200" indent="-457200">
              <a:buFont typeface="Arial" pitchFamily="34" charset="0"/>
              <a:buChar char="•"/>
            </a:pPr>
            <a:r>
              <a:rPr lang="en-US" sz="2400" b="0" dirty="0">
                <a:latin typeface="Arial" pitchFamily="34" charset="0"/>
                <a:cs typeface="Arial" pitchFamily="34" charset="0"/>
              </a:rPr>
              <a:t>Sucker disk for mouth</a:t>
            </a:r>
          </a:p>
          <a:p>
            <a:pPr marL="457200" indent="-457200">
              <a:buFont typeface="Arial" pitchFamily="34" charset="0"/>
              <a:buChar char="•"/>
            </a:pPr>
            <a:r>
              <a:rPr lang="en-US" sz="2400" b="0" dirty="0">
                <a:latin typeface="Arial" pitchFamily="34" charset="0"/>
                <a:cs typeface="Arial" pitchFamily="34" charset="0"/>
              </a:rPr>
              <a:t>Parasitic and non-parasitic sp.</a:t>
            </a:r>
          </a:p>
        </p:txBody>
      </p:sp>
      <p:sp>
        <p:nvSpPr>
          <p:cNvPr id="3" name="Rectangle 2"/>
          <p:cNvSpPr/>
          <p:nvPr/>
        </p:nvSpPr>
        <p:spPr>
          <a:xfrm>
            <a:off x="457200" y="190500"/>
            <a:ext cx="9906000" cy="707886"/>
          </a:xfrm>
          <a:prstGeom prst="rect">
            <a:avLst/>
          </a:prstGeom>
        </p:spPr>
        <p:txBody>
          <a:bodyPr wrap="square">
            <a:spAutoFit/>
          </a:bodyPr>
          <a:lstStyle/>
          <a:p>
            <a:r>
              <a:rPr lang="en-US" sz="4000" b="0" dirty="0">
                <a:solidFill>
                  <a:srgbClr val="FF0000"/>
                </a:solidFill>
                <a:latin typeface="Arial" pitchFamily="34" charset="0"/>
                <a:cs typeface="Arial" pitchFamily="34" charset="0"/>
              </a:rPr>
              <a:t>Class </a:t>
            </a:r>
            <a:r>
              <a:rPr lang="en-US" sz="4000" b="0" dirty="0" err="1">
                <a:solidFill>
                  <a:srgbClr val="FF0000"/>
                </a:solidFill>
                <a:latin typeface="Arial" pitchFamily="34" charset="0"/>
                <a:cs typeface="Arial" pitchFamily="34" charset="0"/>
              </a:rPr>
              <a:t>Cephalospidomorphi</a:t>
            </a:r>
            <a:r>
              <a:rPr lang="en-US" sz="4000" b="0" dirty="0">
                <a:solidFill>
                  <a:srgbClr val="FF0000"/>
                </a:solidFill>
                <a:latin typeface="Arial" pitchFamily="34" charset="0"/>
                <a:cs typeface="Arial" pitchFamily="34" charset="0"/>
              </a:rPr>
              <a:t> (Lamprey)</a:t>
            </a:r>
          </a:p>
        </p:txBody>
      </p:sp>
      <p:pic>
        <p:nvPicPr>
          <p:cNvPr id="10242" name="Picture 2" descr="http://marinebio.org/upload/Petromyzon-marinus/2.jpg"/>
          <p:cNvPicPr>
            <a:picLocks noChangeAspect="1" noChangeArrowheads="1"/>
          </p:cNvPicPr>
          <p:nvPr/>
        </p:nvPicPr>
        <p:blipFill rotWithShape="1">
          <a:blip r:embed="rId2">
            <a:extLst>
              <a:ext uri="{28A0092B-C50C-407E-A947-70E740481C1C}">
                <a14:useLocalDpi xmlns:a14="http://schemas.microsoft.com/office/drawing/2010/main" val="0"/>
              </a:ext>
            </a:extLst>
          </a:blip>
          <a:srcRect t="16549" b="20706"/>
          <a:stretch/>
        </p:blipFill>
        <p:spPr bwMode="auto">
          <a:xfrm>
            <a:off x="7054918" y="4900410"/>
            <a:ext cx="4464844"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3.bp.blogspot.com/-D28G-7musUc/UaEMhl_QNiI/AAAAAAAAI0o/-Sj288BdDYI/s1600/lamprey_nest.jpg"/>
          <p:cNvPicPr>
            <a:picLocks noChangeAspect="1" noChangeArrowheads="1"/>
          </p:cNvPicPr>
          <p:nvPr/>
        </p:nvPicPr>
        <p:blipFill rotWithShape="1">
          <a:blip r:embed="rId3">
            <a:extLst>
              <a:ext uri="{28A0092B-C50C-407E-A947-70E740481C1C}">
                <a14:useLocalDpi xmlns:a14="http://schemas.microsoft.com/office/drawing/2010/main" val="0"/>
              </a:ext>
            </a:extLst>
          </a:blip>
          <a:srcRect l="13815"/>
          <a:stretch/>
        </p:blipFill>
        <p:spPr bwMode="auto">
          <a:xfrm>
            <a:off x="1140060" y="3429000"/>
            <a:ext cx="4367652" cy="3373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eplantscience.com/index/general_zoology/images/images19/fig005.jpg"/>
          <p:cNvPicPr>
            <a:picLocks noChangeAspect="1" noChangeArrowheads="1"/>
          </p:cNvPicPr>
          <p:nvPr/>
        </p:nvPicPr>
        <p:blipFill rotWithShape="1">
          <a:blip r:embed="rId4">
            <a:extLst>
              <a:ext uri="{28A0092B-C50C-407E-A947-70E740481C1C}">
                <a14:useLocalDpi xmlns:a14="http://schemas.microsoft.com/office/drawing/2010/main" val="0"/>
              </a:ext>
            </a:extLst>
          </a:blip>
          <a:srcRect t="5267"/>
          <a:stretch/>
        </p:blipFill>
        <p:spPr bwMode="auto">
          <a:xfrm>
            <a:off x="7054918" y="1005090"/>
            <a:ext cx="4860858" cy="371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0772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Text Box 3"/>
          <p:cNvSpPr txBox="1">
            <a:spLocks noChangeArrowheads="1"/>
          </p:cNvSpPr>
          <p:nvPr/>
        </p:nvSpPr>
        <p:spPr bwMode="auto">
          <a:xfrm>
            <a:off x="1905001" y="323672"/>
            <a:ext cx="51053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3600" b="0" dirty="0">
                <a:solidFill>
                  <a:srgbClr val="0066FF"/>
                </a:solidFill>
                <a:latin typeface="Arial" charset="0"/>
              </a:rPr>
              <a:t>Parasitic Lamprey</a:t>
            </a:r>
          </a:p>
        </p:txBody>
      </p:sp>
      <p:pic>
        <p:nvPicPr>
          <p:cNvPr id="2" name="Picture 4" descr="http://www.worldatlas.com/webimage/countrys/namerica/greatlk.jpg">
            <a:extLst>
              <a:ext uri="{FF2B5EF4-FFF2-40B4-BE49-F238E27FC236}">
                <a16:creationId xmlns:a16="http://schemas.microsoft.com/office/drawing/2014/main" id="{48D16AF1-C651-88F9-5BDD-97B44A349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95600"/>
            <a:ext cx="9144000" cy="40607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amprey">
            <a:extLst>
              <a:ext uri="{FF2B5EF4-FFF2-40B4-BE49-F238E27FC236}">
                <a16:creationId xmlns:a16="http://schemas.microsoft.com/office/drawing/2014/main" id="{A2E4F134-3638-A497-0183-5D78B6F642C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65" y="1120474"/>
            <a:ext cx="2298865" cy="1729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biology.duke.edu/bio217/2005/ncy/sea_lamprey_damage.jpg">
            <a:extLst>
              <a:ext uri="{FF2B5EF4-FFF2-40B4-BE49-F238E27FC236}">
                <a16:creationId xmlns:a16="http://schemas.microsoft.com/office/drawing/2014/main" id="{599CAD5A-0A68-C9D1-401D-B6EFA07909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158079"/>
            <a:ext cx="3810000" cy="5699921"/>
          </a:xfrm>
          <a:prstGeom prst="rect">
            <a:avLst/>
          </a:prstGeom>
          <a:noFill/>
          <a:extLst>
            <a:ext uri="{909E8E84-426E-40DD-AFC4-6F175D3DCCD1}">
              <a14:hiddenFill xmlns:a14="http://schemas.microsoft.com/office/drawing/2010/main">
                <a:solidFill>
                  <a:srgbClr val="FFFFFF"/>
                </a:solidFill>
              </a14:hiddenFill>
            </a:ext>
          </a:extLst>
        </p:spPr>
      </p:pic>
      <p:pic>
        <p:nvPicPr>
          <p:cNvPr id="95234" name="Picture 2" descr="1061l"/>
          <p:cNvPicPr>
            <a:picLocks noChangeAspect="1" noChangeArrowheads="1"/>
          </p:cNvPicPr>
          <p:nvPr/>
        </p:nvPicPr>
        <p:blipFill rotWithShape="1">
          <a:blip r:embed="rId5">
            <a:extLst>
              <a:ext uri="{28A0092B-C50C-407E-A947-70E740481C1C}">
                <a14:useLocalDpi xmlns:a14="http://schemas.microsoft.com/office/drawing/2010/main" val="0"/>
              </a:ext>
            </a:extLst>
          </a:blip>
          <a:srcRect l="37956" t="3629" r="6778"/>
          <a:stretch/>
        </p:blipFill>
        <p:spPr bwMode="auto">
          <a:xfrm>
            <a:off x="7042068" y="0"/>
            <a:ext cx="1720743" cy="224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6" name="Picture 2" descr="http://www.worldatlas.com/aatlas/infopage/wellan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6" y="186887"/>
            <a:ext cx="6702426" cy="670242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http://upload.wikimedia.org/wikipedia/commons/1/13/Welland_canal_and_skyw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040" y="1447800"/>
            <a:ext cx="5280434" cy="3962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415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209800" y="-76200"/>
            <a:ext cx="7772400" cy="1143000"/>
          </a:xfrm>
        </p:spPr>
        <p:txBody>
          <a:bodyPr/>
          <a:lstStyle/>
          <a:p>
            <a:pPr eaLnBrk="1" hangingPunct="1"/>
            <a:r>
              <a:rPr lang="en-US" b="1" dirty="0">
                <a:solidFill>
                  <a:srgbClr val="FF0000"/>
                </a:solidFill>
                <a:latin typeface="Arial" charset="0"/>
              </a:rPr>
              <a:t>Lamprey Management</a:t>
            </a:r>
          </a:p>
        </p:txBody>
      </p:sp>
      <p:sp>
        <p:nvSpPr>
          <p:cNvPr id="101379" name="Rectangle 3"/>
          <p:cNvSpPr>
            <a:spLocks noGrp="1" noChangeArrowheads="1"/>
          </p:cNvSpPr>
          <p:nvPr>
            <p:ph type="body" idx="1"/>
          </p:nvPr>
        </p:nvSpPr>
        <p:spPr>
          <a:xfrm>
            <a:off x="1066800" y="1371600"/>
            <a:ext cx="5638800" cy="2057400"/>
          </a:xfrm>
        </p:spPr>
        <p:txBody>
          <a:bodyPr/>
          <a:lstStyle/>
          <a:p>
            <a:pPr marL="457200" lvl="1" indent="-457200" eaLnBrk="1" hangingPunct="1">
              <a:lnSpc>
                <a:spcPct val="90000"/>
              </a:lnSpc>
              <a:buFont typeface="Arial" pitchFamily="34" charset="0"/>
              <a:buChar char="•"/>
            </a:pPr>
            <a:r>
              <a:rPr lang="en-US" sz="2400" dirty="0">
                <a:latin typeface="Arial" charset="0"/>
              </a:rPr>
              <a:t>Release of sterile males</a:t>
            </a:r>
          </a:p>
          <a:p>
            <a:pPr marL="457200" lvl="1" indent="-457200" eaLnBrk="1" hangingPunct="1">
              <a:lnSpc>
                <a:spcPct val="90000"/>
              </a:lnSpc>
              <a:buFont typeface="Arial" pitchFamily="34" charset="0"/>
              <a:buChar char="•"/>
            </a:pPr>
            <a:r>
              <a:rPr lang="en-US" sz="2400" dirty="0">
                <a:latin typeface="Arial" charset="0"/>
              </a:rPr>
              <a:t>Killing females</a:t>
            </a:r>
          </a:p>
          <a:p>
            <a:pPr marL="457200" lvl="1" indent="-457200" eaLnBrk="1" hangingPunct="1">
              <a:lnSpc>
                <a:spcPct val="90000"/>
              </a:lnSpc>
              <a:buFont typeface="Arial" pitchFamily="34" charset="0"/>
              <a:buChar char="•"/>
            </a:pPr>
            <a:r>
              <a:rPr lang="en-US" sz="2400" dirty="0" err="1">
                <a:latin typeface="Arial" charset="0"/>
              </a:rPr>
              <a:t>Lampricides</a:t>
            </a:r>
            <a:endParaRPr lang="en-US" sz="2400" dirty="0">
              <a:latin typeface="Arial" charset="0"/>
            </a:endParaRPr>
          </a:p>
          <a:p>
            <a:pPr marL="457200" lvl="1" indent="-457200" eaLnBrk="1" hangingPunct="1">
              <a:lnSpc>
                <a:spcPct val="90000"/>
              </a:lnSpc>
              <a:buFont typeface="Arial" pitchFamily="34" charset="0"/>
              <a:buChar char="•"/>
            </a:pPr>
            <a:r>
              <a:rPr lang="en-US" sz="2400" dirty="0">
                <a:latin typeface="Arial" charset="0"/>
              </a:rPr>
              <a:t>Electric fences</a:t>
            </a:r>
          </a:p>
          <a:p>
            <a:pPr marL="457200" lvl="1" indent="-457200" eaLnBrk="1" hangingPunct="1">
              <a:lnSpc>
                <a:spcPct val="90000"/>
              </a:lnSpc>
              <a:buFont typeface="Arial" pitchFamily="34" charset="0"/>
              <a:buChar char="•"/>
            </a:pPr>
            <a:r>
              <a:rPr lang="en-US" sz="2400" dirty="0">
                <a:latin typeface="Arial" charset="0"/>
              </a:rPr>
              <a:t>Use of larval chemical cues</a:t>
            </a:r>
          </a:p>
        </p:txBody>
      </p:sp>
      <p:pic>
        <p:nvPicPr>
          <p:cNvPr id="4" name="Picture 2" descr="lamp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3819788"/>
            <a:ext cx="4038600" cy="30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biology.duke.edu/bio217/2005/ncy/sea_lamprey_da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1155032"/>
            <a:ext cx="3810000" cy="5699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1143000"/>
          </a:xfrm>
        </p:spPr>
        <p:txBody>
          <a:bodyPr/>
          <a:lstStyle/>
          <a:p>
            <a:r>
              <a:rPr lang="en-US" sz="4000" dirty="0">
                <a:latin typeface="Arial" panose="020B0604020202020204" pitchFamily="34" charset="0"/>
                <a:cs typeface="Arial" panose="020B0604020202020204" pitchFamily="34" charset="0"/>
              </a:rPr>
              <a:t>Not all parasitic</a:t>
            </a:r>
          </a:p>
        </p:txBody>
      </p:sp>
      <p:pic>
        <p:nvPicPr>
          <p:cNvPr id="3074" name="Picture 2" descr="http://www.thamesriver.on.ca/species_at_risk/images/fish/N%20Brook%20Lamprey%20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04764" y="1413874"/>
            <a:ext cx="5410200" cy="20574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mywebspace.wisc.edu/oele/web/images/American%20Brook%20Lamprey.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24343" y="3581400"/>
            <a:ext cx="4366514" cy="3276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F8314EC-AE82-4757-AE97-69A70CD4CF62}"/>
              </a:ext>
            </a:extLst>
          </p:cNvPr>
          <p:cNvSpPr>
            <a:spLocks noGrp="1"/>
          </p:cNvSpPr>
          <p:nvPr>
            <p:ph type="sldNum" sz="quarter" idx="12"/>
          </p:nvPr>
        </p:nvSpPr>
        <p:spPr/>
        <p:txBody>
          <a:bodyPr/>
          <a:lstStyle/>
          <a:p>
            <a:pPr>
              <a:defRPr/>
            </a:pPr>
            <a:fld id="{D742BB68-48B5-4C0D-87E8-39BAD20AA3BE}" type="slidenum">
              <a:rPr lang="en-US" smtClean="0"/>
              <a:pPr>
                <a:defRPr/>
              </a:pPr>
              <a:t>209</a:t>
            </a:fld>
            <a:endParaRPr lang="en-US"/>
          </a:p>
        </p:txBody>
      </p:sp>
      <p:sp>
        <p:nvSpPr>
          <p:cNvPr id="4" name="TextBox 3">
            <a:extLst>
              <a:ext uri="{FF2B5EF4-FFF2-40B4-BE49-F238E27FC236}">
                <a16:creationId xmlns:a16="http://schemas.microsoft.com/office/drawing/2014/main" id="{669195C2-4D99-23E7-AC80-F0CDD496058A}"/>
              </a:ext>
            </a:extLst>
          </p:cNvPr>
          <p:cNvSpPr txBox="1"/>
          <p:nvPr/>
        </p:nvSpPr>
        <p:spPr>
          <a:xfrm>
            <a:off x="457200" y="2209800"/>
            <a:ext cx="5943599" cy="1938992"/>
          </a:xfrm>
          <a:prstGeom prst="rect">
            <a:avLst/>
          </a:prstGeom>
          <a:noFill/>
        </p:spPr>
        <p:txBody>
          <a:bodyPr wrap="square" rtlCol="0">
            <a:spAutoFit/>
          </a:bodyPr>
          <a:lstStyle/>
          <a:p>
            <a:r>
              <a:rPr lang="en-US" sz="4000" dirty="0">
                <a:solidFill>
                  <a:srgbClr val="FF0000"/>
                </a:solidFill>
                <a:latin typeface="Arial" panose="020B0604020202020204" pitchFamily="34" charset="0"/>
                <a:cs typeface="Arial" panose="020B0604020202020204" pitchFamily="34" charset="0"/>
              </a:rPr>
              <a:t>DRAW: Preserved hagfish OR preserved lamprey</a:t>
            </a:r>
          </a:p>
        </p:txBody>
      </p:sp>
    </p:spTree>
    <p:extLst>
      <p:ext uri="{BB962C8B-B14F-4D97-AF65-F5344CB8AC3E}">
        <p14:creationId xmlns:p14="http://schemas.microsoft.com/office/powerpoint/2010/main" val="683868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2" descr="HEMI001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248" y="2441448"/>
            <a:ext cx="58928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http://www.apus.ru/im.xp/049057049050052057051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079302"/>
            <a:ext cx="2514600" cy="278613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26704AE-EF3E-4175-ABC6-AC2152EEB8CA}"/>
              </a:ext>
            </a:extLst>
          </p:cNvPr>
          <p:cNvSpPr txBox="1"/>
          <p:nvPr/>
        </p:nvSpPr>
        <p:spPr>
          <a:xfrm>
            <a:off x="457200" y="1600200"/>
            <a:ext cx="5132130" cy="2308324"/>
          </a:xfrm>
          <a:prstGeom prst="rect">
            <a:avLst/>
          </a:prstGeom>
          <a:noFill/>
        </p:spPr>
        <p:txBody>
          <a:bodyPr wrap="square" rtlCol="0">
            <a:spAutoFit/>
          </a:bodyPr>
          <a:lstStyle/>
          <a:p>
            <a:pPr marL="285750" indent="-285750">
              <a:buFont typeface="Arial" panose="020B0604020202020204" pitchFamily="34" charset="0"/>
              <a:buChar char="•"/>
            </a:pPr>
            <a:r>
              <a:rPr lang="en-US" sz="2400" dirty="0"/>
              <a:t>30 species</a:t>
            </a:r>
          </a:p>
          <a:p>
            <a:pPr marL="285750" indent="-285750">
              <a:buFont typeface="Arial" panose="020B0604020202020204" pitchFamily="34" charset="0"/>
              <a:buChar char="•"/>
            </a:pPr>
            <a:r>
              <a:rPr lang="en-US" sz="2400" dirty="0"/>
              <a:t>Deep water</a:t>
            </a:r>
          </a:p>
          <a:p>
            <a:pPr marL="285750" indent="-285750">
              <a:buFont typeface="Arial" panose="020B0604020202020204" pitchFamily="34" charset="0"/>
              <a:buChar char="•"/>
            </a:pPr>
            <a:r>
              <a:rPr lang="en-US" sz="2400" dirty="0"/>
              <a:t>Similar structure as acorn worm</a:t>
            </a:r>
          </a:p>
          <a:p>
            <a:pPr marL="800100" lvl="1" indent="-342900">
              <a:buFont typeface="Calibri" panose="020F0502020204030204" pitchFamily="34" charset="0"/>
              <a:buChar char="̶"/>
            </a:pPr>
            <a:r>
              <a:rPr lang="en-US" sz="2400" dirty="0"/>
              <a:t>Crown of tentacles filter feed</a:t>
            </a:r>
          </a:p>
          <a:p>
            <a:pPr marL="800100" lvl="1" indent="-342900">
              <a:buFont typeface="Calibri" panose="020F0502020204030204" pitchFamily="34" charset="0"/>
              <a:buChar char="̶"/>
            </a:pPr>
            <a:r>
              <a:rPr lang="en-US" sz="2400" dirty="0"/>
              <a:t>Proboscis shield shaped</a:t>
            </a:r>
          </a:p>
          <a:p>
            <a:pPr marL="285750" indent="-285750">
              <a:buFont typeface="Arial" panose="020B0604020202020204" pitchFamily="34" charset="0"/>
              <a:buChar char="•"/>
            </a:pPr>
            <a:r>
              <a:rPr lang="en-US" sz="2400" dirty="0"/>
              <a:t>Many form colonies</a:t>
            </a:r>
          </a:p>
        </p:txBody>
      </p:sp>
      <p:sp>
        <p:nvSpPr>
          <p:cNvPr id="2" name="Text Box 3">
            <a:extLst>
              <a:ext uri="{FF2B5EF4-FFF2-40B4-BE49-F238E27FC236}">
                <a16:creationId xmlns:a16="http://schemas.microsoft.com/office/drawing/2014/main" id="{BC90DF0E-63FF-39E1-F5C8-7E5A3A88DAD7}"/>
              </a:ext>
            </a:extLst>
          </p:cNvPr>
          <p:cNvSpPr txBox="1">
            <a:spLocks noChangeArrowheads="1"/>
          </p:cNvSpPr>
          <p:nvPr/>
        </p:nvSpPr>
        <p:spPr bwMode="auto">
          <a:xfrm>
            <a:off x="250192" y="228601"/>
            <a:ext cx="7903208" cy="1200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3" rIns="91427" bIns="45713">
            <a:spAutoFit/>
          </a:bodyPr>
          <a:lstStyle>
            <a:lvl1pPr>
              <a:defRPr sz="2400" b="1">
                <a:solidFill>
                  <a:schemeClr val="tx1"/>
                </a:solidFill>
                <a:latin typeface="Times New Roman" pitchFamily="18" charset="0"/>
              </a:defRPr>
            </a:lvl1pPr>
            <a:lvl2pPr marL="742950" indent="-285750">
              <a:defRPr sz="2400" b="1">
                <a:solidFill>
                  <a:schemeClr val="tx1"/>
                </a:solidFill>
                <a:latin typeface="Times New Roman" pitchFamily="18" charset="0"/>
              </a:defRPr>
            </a:lvl2pPr>
            <a:lvl3pPr marL="1143000" indent="-228600">
              <a:defRPr sz="2400" b="1">
                <a:solidFill>
                  <a:schemeClr val="tx1"/>
                </a:solidFill>
                <a:latin typeface="Times New Roman" pitchFamily="18" charset="0"/>
              </a:defRPr>
            </a:lvl3pPr>
            <a:lvl4pPr marL="1600200" indent="-228600">
              <a:defRPr sz="2400" b="1">
                <a:solidFill>
                  <a:schemeClr val="tx1"/>
                </a:solidFill>
                <a:latin typeface="Times New Roman" pitchFamily="18" charset="0"/>
              </a:defRPr>
            </a:lvl4pPr>
            <a:lvl5pPr marL="2057400" indent="-228600">
              <a:defRPr sz="2400" b="1">
                <a:solidFill>
                  <a:schemeClr val="tx1"/>
                </a:solidFill>
                <a:latin typeface="Times New Roman" pitchFamily="18" charset="0"/>
              </a:defRPr>
            </a:lvl5pPr>
            <a:lvl6pPr marL="2514600" indent="-228600" eaLnBrk="0" fontAlgn="base" hangingPunct="0">
              <a:spcBef>
                <a:spcPct val="0"/>
              </a:spcBef>
              <a:spcAft>
                <a:spcPct val="0"/>
              </a:spcAft>
              <a:defRPr sz="2400" b="1">
                <a:solidFill>
                  <a:schemeClr val="tx1"/>
                </a:solidFill>
                <a:latin typeface="Times New Roman" pitchFamily="18" charset="0"/>
              </a:defRPr>
            </a:lvl6pPr>
            <a:lvl7pPr marL="2971800" indent="-228600" eaLnBrk="0" fontAlgn="base" hangingPunct="0">
              <a:spcBef>
                <a:spcPct val="0"/>
              </a:spcBef>
              <a:spcAft>
                <a:spcPct val="0"/>
              </a:spcAft>
              <a:defRPr sz="2400" b="1">
                <a:solidFill>
                  <a:schemeClr val="tx1"/>
                </a:solidFill>
                <a:latin typeface="Times New Roman" pitchFamily="18" charset="0"/>
              </a:defRPr>
            </a:lvl7pPr>
            <a:lvl8pPr marL="3429000" indent="-228600" eaLnBrk="0" fontAlgn="base" hangingPunct="0">
              <a:spcBef>
                <a:spcPct val="0"/>
              </a:spcBef>
              <a:spcAft>
                <a:spcPct val="0"/>
              </a:spcAft>
              <a:defRPr sz="2400" b="1">
                <a:solidFill>
                  <a:schemeClr val="tx1"/>
                </a:solidFill>
                <a:latin typeface="Times New Roman" pitchFamily="18" charset="0"/>
              </a:defRPr>
            </a:lvl8pPr>
            <a:lvl9pPr marL="3886200" indent="-228600" eaLnBrk="0" fontAlgn="base" hangingPunct="0">
              <a:spcBef>
                <a:spcPct val="0"/>
              </a:spcBef>
              <a:spcAft>
                <a:spcPct val="0"/>
              </a:spcAft>
              <a:defRPr sz="2400" b="1">
                <a:solidFill>
                  <a:schemeClr val="tx1"/>
                </a:solidFill>
                <a:latin typeface="Times New Roman" pitchFamily="18" charset="0"/>
              </a:defRPr>
            </a:lvl9pPr>
          </a:lstStyle>
          <a:p>
            <a:r>
              <a:rPr lang="en-US" sz="3600" b="0" dirty="0">
                <a:solidFill>
                  <a:srgbClr val="0070C0"/>
                </a:solidFill>
                <a:latin typeface="Arial" charset="0"/>
              </a:rPr>
              <a:t>Phylum </a:t>
            </a:r>
            <a:r>
              <a:rPr lang="en-US" sz="3600" b="0" dirty="0" err="1">
                <a:solidFill>
                  <a:srgbClr val="0070C0"/>
                </a:solidFill>
                <a:latin typeface="Arial" charset="0"/>
              </a:rPr>
              <a:t>Hemichordata</a:t>
            </a:r>
            <a:endParaRPr lang="en-US" sz="3600" b="0" dirty="0">
              <a:solidFill>
                <a:srgbClr val="0070C0"/>
              </a:solidFill>
              <a:latin typeface="Arial" charset="0"/>
            </a:endParaRPr>
          </a:p>
          <a:p>
            <a:r>
              <a:rPr lang="en-US" sz="3600" b="0" dirty="0">
                <a:solidFill>
                  <a:srgbClr val="FF0000"/>
                </a:solidFill>
                <a:latin typeface="Arial" charset="0"/>
              </a:rPr>
              <a:t>Class </a:t>
            </a:r>
            <a:r>
              <a:rPr lang="en-US" sz="3600" b="0" dirty="0" err="1">
                <a:solidFill>
                  <a:srgbClr val="FF0000"/>
                </a:solidFill>
                <a:latin typeface="Arial" charset="0"/>
              </a:rPr>
              <a:t>Pterobranchia</a:t>
            </a:r>
            <a:endParaRPr lang="en-US" sz="3600" b="0" dirty="0">
              <a:solidFill>
                <a:srgbClr val="FF0000"/>
              </a:solidFill>
              <a:latin typeface="Arial" charset="0"/>
            </a:endParaRPr>
          </a:p>
        </p:txBody>
      </p:sp>
    </p:spTree>
    <p:extLst>
      <p:ext uri="{BB962C8B-B14F-4D97-AF65-F5344CB8AC3E}">
        <p14:creationId xmlns:p14="http://schemas.microsoft.com/office/powerpoint/2010/main" val="531260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304800" y="45810"/>
            <a:ext cx="11811000" cy="155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400" dirty="0">
                <a:solidFill>
                  <a:srgbClr val="0066FF"/>
                </a:solidFill>
                <a:latin typeface="Arial" charset="0"/>
              </a:rPr>
              <a:t>Subphylum Vertebrata</a:t>
            </a:r>
            <a:endParaRPr lang="en-US" sz="4400" dirty="0">
              <a:solidFill>
                <a:srgbClr val="FF0000"/>
              </a:solidFill>
              <a:latin typeface="Arial" charset="0"/>
            </a:endParaRPr>
          </a:p>
          <a:p>
            <a:r>
              <a:rPr lang="en-US" sz="4400" dirty="0">
                <a:solidFill>
                  <a:srgbClr val="FF0000"/>
                </a:solidFill>
                <a:latin typeface="Arial" charset="0"/>
              </a:rPr>
              <a:t>Class </a:t>
            </a:r>
            <a:r>
              <a:rPr lang="en-US" sz="4400" dirty="0" err="1">
                <a:solidFill>
                  <a:srgbClr val="FF0000"/>
                </a:solidFill>
                <a:latin typeface="Arial" charset="0"/>
              </a:rPr>
              <a:t>Chondrichtheyes</a:t>
            </a:r>
            <a:r>
              <a:rPr lang="en-US" sz="4400" dirty="0">
                <a:solidFill>
                  <a:srgbClr val="FF0000"/>
                </a:solidFill>
                <a:latin typeface="Arial" charset="0"/>
              </a:rPr>
              <a:t> (Cartilaginous Fish)</a:t>
            </a:r>
          </a:p>
        </p:txBody>
      </p:sp>
      <p:pic>
        <p:nvPicPr>
          <p:cNvPr id="4098" name="Picture 2" descr="http://australianmuseum.net.au/Uploads/Images/2933/F230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830" y="1759836"/>
            <a:ext cx="3124200" cy="25540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marinebiodiversity.ca/shark/english/images/anatomyma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7860" y="4560332"/>
            <a:ext cx="355414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rmaid's purse"/>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5419715" y="1989849"/>
            <a:ext cx="3200400" cy="20939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14511" y="1559781"/>
            <a:ext cx="2021707" cy="400110"/>
          </a:xfrm>
          <a:prstGeom prst="rect">
            <a:avLst/>
          </a:prstGeom>
          <a:noFill/>
        </p:spPr>
        <p:txBody>
          <a:bodyPr wrap="none" rtlCol="0">
            <a:spAutoFit/>
          </a:bodyPr>
          <a:lstStyle/>
          <a:p>
            <a:r>
              <a:rPr lang="en-US" sz="2000" b="0" dirty="0">
                <a:latin typeface="Arial" panose="020B0604020202020204" pitchFamily="34" charset="0"/>
                <a:cs typeface="Arial" panose="020B0604020202020204" pitchFamily="34" charset="0"/>
              </a:rPr>
              <a:t>Mermaids purse</a:t>
            </a:r>
            <a:endParaRPr lang="en-GB" sz="2000" b="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F21C8E2-FC77-4924-98D6-8AD9B049F82F}"/>
              </a:ext>
            </a:extLst>
          </p:cNvPr>
          <p:cNvSpPr txBox="1"/>
          <p:nvPr/>
        </p:nvSpPr>
        <p:spPr>
          <a:xfrm>
            <a:off x="533400" y="1513344"/>
            <a:ext cx="5562601" cy="2677656"/>
          </a:xfrm>
          <a:prstGeom prst="rect">
            <a:avLst/>
          </a:prstGeom>
          <a:noFill/>
        </p:spPr>
        <p:txBody>
          <a:bodyPr wrap="square" rtlCol="0">
            <a:spAutoFit/>
          </a:bodyPr>
          <a:lstStyle/>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850 species</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Cartilage skeleton</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Perceive electrical signals</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Placoid scales</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Replace teeth</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Liver oils for buoyancy</a:t>
            </a:r>
          </a:p>
          <a:p>
            <a:pPr marL="457200" indent="-457200">
              <a:buFont typeface="Arial" panose="020B0604020202020204" pitchFamily="34" charset="0"/>
              <a:buChar char="•"/>
            </a:pPr>
            <a:r>
              <a:rPr lang="en-US" sz="2400" b="0" dirty="0">
                <a:latin typeface="Calibri" panose="020F0502020204030204" pitchFamily="34" charset="0"/>
                <a:cs typeface="Calibri" panose="020F0502020204030204" pitchFamily="34" charset="0"/>
              </a:rPr>
              <a:t>Diverse reproductive modes</a:t>
            </a:r>
          </a:p>
        </p:txBody>
      </p:sp>
      <p:pic>
        <p:nvPicPr>
          <p:cNvPr id="6" name="Picture 5">
            <a:extLst>
              <a:ext uri="{FF2B5EF4-FFF2-40B4-BE49-F238E27FC236}">
                <a16:creationId xmlns:a16="http://schemas.microsoft.com/office/drawing/2014/main" id="{1467784D-1CB3-403B-B668-D44A5370FB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4078" y="4255393"/>
            <a:ext cx="3165529" cy="2374147"/>
          </a:xfrm>
          <a:prstGeom prst="rect">
            <a:avLst/>
          </a:prstGeom>
        </p:spPr>
      </p:pic>
      <p:sp>
        <p:nvSpPr>
          <p:cNvPr id="3" name="TextBox 2">
            <a:extLst>
              <a:ext uri="{FF2B5EF4-FFF2-40B4-BE49-F238E27FC236}">
                <a16:creationId xmlns:a16="http://schemas.microsoft.com/office/drawing/2014/main" id="{886A0FF3-91DA-047A-697D-78A41EC74D96}"/>
              </a:ext>
            </a:extLst>
          </p:cNvPr>
          <p:cNvSpPr txBox="1"/>
          <p:nvPr/>
        </p:nvSpPr>
        <p:spPr>
          <a:xfrm>
            <a:off x="304800" y="5570548"/>
            <a:ext cx="4692925" cy="954107"/>
          </a:xfrm>
          <a:prstGeom prst="rect">
            <a:avLst/>
          </a:prstGeom>
          <a:noFill/>
        </p:spPr>
        <p:txBody>
          <a:bodyPr wrap="square" rtlCol="0">
            <a:spAutoFit/>
          </a:bodyPr>
          <a:lstStyle/>
          <a:p>
            <a:r>
              <a:rPr lang="en-US" sz="2800" b="0" dirty="0">
                <a:solidFill>
                  <a:srgbClr val="FF0000"/>
                </a:solidFill>
                <a:latin typeface="Arial" panose="020B0604020202020204" pitchFamily="34" charset="0"/>
                <a:cs typeface="Arial" panose="020B0604020202020204" pitchFamily="34" charset="0"/>
              </a:rPr>
              <a:t>DRAW: Shark external and internal anatomy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871473" y="435114"/>
            <a:ext cx="7183377" cy="707886"/>
          </a:xfrm>
          <a:prstGeom prst="rect">
            <a:avLst/>
          </a:prstGeom>
          <a:noFill/>
        </p:spPr>
        <p:txBody>
          <a:bodyPr wrap="none" rtlCol="0">
            <a:spAutoFit/>
          </a:bodyPr>
          <a:lstStyle/>
          <a:p>
            <a:r>
              <a:rPr lang="en-US" sz="4000" b="0" dirty="0">
                <a:latin typeface="Arial" pitchFamily="34" charset="0"/>
                <a:cs typeface="Arial" pitchFamily="34" charset="0"/>
              </a:rPr>
              <a:t>Subclass </a:t>
            </a:r>
            <a:r>
              <a:rPr lang="en-US" sz="4000" b="0" dirty="0" err="1">
                <a:latin typeface="Arial" pitchFamily="34" charset="0"/>
                <a:cs typeface="Arial" pitchFamily="34" charset="0"/>
              </a:rPr>
              <a:t>Holocephali</a:t>
            </a:r>
            <a:r>
              <a:rPr lang="en-US" sz="4000" b="0" dirty="0">
                <a:latin typeface="Arial" pitchFamily="34" charset="0"/>
                <a:cs typeface="Arial" pitchFamily="34" charset="0"/>
              </a:rPr>
              <a:t> (</a:t>
            </a:r>
            <a:r>
              <a:rPr lang="en-US" sz="2800" b="0" dirty="0">
                <a:latin typeface="Arial" pitchFamily="34" charset="0"/>
                <a:cs typeface="Arial" pitchFamily="34" charset="0"/>
              </a:rPr>
              <a:t>chimaeras)</a:t>
            </a:r>
          </a:p>
        </p:txBody>
      </p:sp>
      <p:pic>
        <p:nvPicPr>
          <p:cNvPr id="1026" name="Picture 2" descr="https://encrypted-tbn2.gstatic.com/images?q=tbn:ANd9GcRAiLXx9eBgTxGKopmMMI1JtL1UUXZMlDRbI3FpzJqUYKIKVbvhu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0" y="4333874"/>
            <a:ext cx="381000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ontent61.eol.org/content/2010/09/10/19/91927_580_3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443652"/>
            <a:ext cx="3810000" cy="285974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600" y="1811953"/>
            <a:ext cx="5004816" cy="3046988"/>
          </a:xfrm>
          <a:prstGeom prst="rect">
            <a:avLst/>
          </a:prstGeom>
        </p:spPr>
        <p:txBody>
          <a:bodyPr wrap="square">
            <a:spAutoFit/>
          </a:bodyPr>
          <a:lstStyle/>
          <a:p>
            <a:pPr marL="342900" indent="-342900">
              <a:buFont typeface="Arial" pitchFamily="34" charset="0"/>
              <a:buChar char="•"/>
            </a:pPr>
            <a:r>
              <a:rPr lang="en-US" sz="2400" b="0" dirty="0">
                <a:latin typeface="Arial" pitchFamily="34" charset="0"/>
                <a:cs typeface="Arial" pitchFamily="34" charset="0"/>
              </a:rPr>
              <a:t>Ratfish, </a:t>
            </a:r>
            <a:r>
              <a:rPr lang="en-US" sz="2400" b="0" dirty="0" err="1">
                <a:latin typeface="Arial" pitchFamily="34" charset="0"/>
                <a:cs typeface="Arial" pitchFamily="34" charset="0"/>
              </a:rPr>
              <a:t>rabbitfish</a:t>
            </a:r>
            <a:r>
              <a:rPr lang="en-US" sz="2400" b="0" dirty="0">
                <a:latin typeface="Arial" pitchFamily="34" charset="0"/>
                <a:cs typeface="Arial" pitchFamily="34" charset="0"/>
              </a:rPr>
              <a:t>, </a:t>
            </a:r>
            <a:r>
              <a:rPr lang="en-US" sz="2400" b="0" dirty="0" err="1">
                <a:latin typeface="Arial" pitchFamily="34" charset="0"/>
                <a:cs typeface="Arial" pitchFamily="34" charset="0"/>
              </a:rPr>
              <a:t>spookfish</a:t>
            </a:r>
            <a:r>
              <a:rPr lang="en-US" sz="2400" b="0" dirty="0">
                <a:latin typeface="Arial" pitchFamily="34" charset="0"/>
                <a:cs typeface="Arial" pitchFamily="34" charset="0"/>
              </a:rPr>
              <a:t>, etc.</a:t>
            </a:r>
          </a:p>
          <a:p>
            <a:pPr marL="342900" indent="-342900">
              <a:buFont typeface="Arial" pitchFamily="34" charset="0"/>
              <a:buChar char="•"/>
            </a:pPr>
            <a:endParaRPr lang="en-US" sz="2400" b="0" dirty="0">
              <a:latin typeface="Arial" pitchFamily="34" charset="0"/>
              <a:cs typeface="Arial" pitchFamily="34" charset="0"/>
            </a:endParaRPr>
          </a:p>
          <a:p>
            <a:pPr marL="342900" indent="-342900">
              <a:buFont typeface="Arial" pitchFamily="34" charset="0"/>
              <a:buChar char="•"/>
            </a:pPr>
            <a:r>
              <a:rPr lang="en-US" sz="2400" b="0" dirty="0">
                <a:latin typeface="Arial" pitchFamily="34" charset="0"/>
                <a:cs typeface="Arial" pitchFamily="34" charset="0"/>
              </a:rPr>
              <a:t>Weird teeth!</a:t>
            </a:r>
          </a:p>
          <a:p>
            <a:pPr marL="342900" indent="-342900">
              <a:buFont typeface="Arial" pitchFamily="34" charset="0"/>
              <a:buChar char="•"/>
            </a:pPr>
            <a:endParaRPr lang="en-US" sz="2400" b="0" dirty="0">
              <a:latin typeface="Arial" pitchFamily="34" charset="0"/>
              <a:cs typeface="Arial" pitchFamily="34" charset="0"/>
            </a:endParaRPr>
          </a:p>
          <a:p>
            <a:pPr marL="342900" indent="-342900">
              <a:buFont typeface="Arial" pitchFamily="34" charset="0"/>
              <a:buChar char="•"/>
            </a:pPr>
            <a:r>
              <a:rPr lang="en-US" sz="2400" b="0" dirty="0">
                <a:latin typeface="Arial" pitchFamily="34" charset="0"/>
                <a:cs typeface="Arial" pitchFamily="34" charset="0"/>
              </a:rPr>
              <a:t>Seaweed, mollusks, echinoderms, crustaceans, fishes</a:t>
            </a:r>
          </a:p>
          <a:p>
            <a:pPr marL="342900" indent="-342900">
              <a:buFont typeface="Arial" pitchFamily="34" charset="0"/>
              <a:buChar char="•"/>
            </a:pPr>
            <a:endParaRPr lang="en-US" sz="2400" b="0" dirty="0">
              <a:latin typeface="Arial" pitchFamily="34" charset="0"/>
              <a:cs typeface="Arial" pitchFamily="34" charset="0"/>
            </a:endParaRPr>
          </a:p>
        </p:txBody>
      </p:sp>
      <p:sp>
        <p:nvSpPr>
          <p:cNvPr id="4" name="Slide Number Placeholder 3">
            <a:extLst>
              <a:ext uri="{FF2B5EF4-FFF2-40B4-BE49-F238E27FC236}">
                <a16:creationId xmlns:a16="http://schemas.microsoft.com/office/drawing/2014/main" id="{DFC0AC49-9998-4968-9AD4-106B7F5FDF9A}"/>
              </a:ext>
            </a:extLst>
          </p:cNvPr>
          <p:cNvSpPr>
            <a:spLocks noGrp="1"/>
          </p:cNvSpPr>
          <p:nvPr>
            <p:ph type="sldNum" sz="quarter" idx="12"/>
          </p:nvPr>
        </p:nvSpPr>
        <p:spPr/>
        <p:txBody>
          <a:bodyPr/>
          <a:lstStyle/>
          <a:p>
            <a:pPr>
              <a:defRPr/>
            </a:pPr>
            <a:fld id="{9A167BB6-C6A6-44F1-AFE7-754719B4BEAA}" type="slidenum">
              <a:rPr lang="en-US" smtClean="0"/>
              <a:pPr>
                <a:defRPr/>
              </a:pPr>
              <a:t>211</a:t>
            </a:fld>
            <a:endParaRPr lang="en-US"/>
          </a:p>
        </p:txBody>
      </p:sp>
    </p:spTree>
    <p:extLst>
      <p:ext uri="{BB962C8B-B14F-4D97-AF65-F5344CB8AC3E}">
        <p14:creationId xmlns:p14="http://schemas.microsoft.com/office/powerpoint/2010/main" val="707740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524000" y="609600"/>
            <a:ext cx="9144000" cy="1143000"/>
          </a:xfrm>
        </p:spPr>
        <p:txBody>
          <a:bodyPr/>
          <a:lstStyle/>
          <a:p>
            <a:pPr eaLnBrk="1" hangingPunct="1"/>
            <a:r>
              <a:rPr lang="en-US" b="1" dirty="0" err="1">
                <a:solidFill>
                  <a:schemeClr val="accent2"/>
                </a:solidFill>
                <a:latin typeface="Arial" charset="0"/>
              </a:rPr>
              <a:t>Osteichthyes</a:t>
            </a:r>
            <a:r>
              <a:rPr lang="en-US" b="1" dirty="0">
                <a:solidFill>
                  <a:schemeClr val="accent2"/>
                </a:solidFill>
                <a:latin typeface="Arial" charset="0"/>
              </a:rPr>
              <a:t>:  Bony Fish</a:t>
            </a:r>
          </a:p>
        </p:txBody>
      </p:sp>
      <p:sp>
        <p:nvSpPr>
          <p:cNvPr id="136195" name="Rectangle 3"/>
          <p:cNvSpPr>
            <a:spLocks noGrp="1" noChangeArrowheads="1"/>
          </p:cNvSpPr>
          <p:nvPr>
            <p:ph type="body" idx="1"/>
          </p:nvPr>
        </p:nvSpPr>
        <p:spPr>
          <a:xfrm>
            <a:off x="1828800" y="1981200"/>
            <a:ext cx="8610600" cy="4114800"/>
          </a:xfrm>
        </p:spPr>
        <p:txBody>
          <a:bodyPr/>
          <a:lstStyle/>
          <a:p>
            <a:pPr eaLnBrk="1" hangingPunct="1"/>
            <a:r>
              <a:rPr lang="en-US" sz="3600" dirty="0">
                <a:latin typeface="Arial" charset="0"/>
              </a:rPr>
              <a:t>Two classes:  </a:t>
            </a:r>
          </a:p>
          <a:p>
            <a:pPr lvl="1" eaLnBrk="1" hangingPunct="1"/>
            <a:r>
              <a:rPr lang="en-US" b="1" dirty="0" err="1">
                <a:latin typeface="Arial" charset="0"/>
              </a:rPr>
              <a:t>Actinopterygii</a:t>
            </a:r>
            <a:r>
              <a:rPr lang="en-US" dirty="0">
                <a:latin typeface="Arial" charset="0"/>
              </a:rPr>
              <a:t>: Ray-finned Bony Fish</a:t>
            </a:r>
          </a:p>
          <a:p>
            <a:pPr lvl="2" eaLnBrk="1" hangingPunct="1"/>
            <a:r>
              <a:rPr lang="en-US" dirty="0" err="1">
                <a:latin typeface="Arial" charset="0"/>
              </a:rPr>
              <a:t>Chondrostei</a:t>
            </a:r>
            <a:endParaRPr lang="en-US" dirty="0">
              <a:latin typeface="Arial" charset="0"/>
            </a:endParaRPr>
          </a:p>
          <a:p>
            <a:pPr lvl="2" eaLnBrk="1" hangingPunct="1"/>
            <a:r>
              <a:rPr lang="en-US" dirty="0" err="1">
                <a:latin typeface="Arial" charset="0"/>
              </a:rPr>
              <a:t>Neopterygii</a:t>
            </a:r>
            <a:endParaRPr lang="en-US" dirty="0">
              <a:latin typeface="Arial" charset="0"/>
            </a:endParaRPr>
          </a:p>
          <a:p>
            <a:pPr lvl="3" eaLnBrk="1" hangingPunct="1"/>
            <a:r>
              <a:rPr lang="en-US" dirty="0">
                <a:latin typeface="Arial" charset="0"/>
              </a:rPr>
              <a:t>Bowfin and gar</a:t>
            </a:r>
          </a:p>
          <a:p>
            <a:pPr lvl="3" eaLnBrk="1" hangingPunct="1"/>
            <a:r>
              <a:rPr lang="en-US" dirty="0" err="1">
                <a:latin typeface="Arial" charset="0"/>
              </a:rPr>
              <a:t>Teleostia</a:t>
            </a:r>
            <a:endParaRPr lang="en-US" dirty="0">
              <a:latin typeface="Arial" charset="0"/>
            </a:endParaRPr>
          </a:p>
          <a:p>
            <a:pPr lvl="1" eaLnBrk="1" hangingPunct="1"/>
            <a:r>
              <a:rPr lang="en-US" b="1" dirty="0" err="1">
                <a:latin typeface="Arial" charset="0"/>
              </a:rPr>
              <a:t>Sarcopterygii</a:t>
            </a:r>
            <a:r>
              <a:rPr lang="en-US" dirty="0">
                <a:latin typeface="Arial" charset="0"/>
              </a:rPr>
              <a:t>: Lobefin fishes</a:t>
            </a:r>
          </a:p>
          <a:p>
            <a:pPr lvl="2" eaLnBrk="1" hangingPunct="1"/>
            <a:r>
              <a:rPr lang="en-US" dirty="0" err="1">
                <a:latin typeface="Arial" charset="0"/>
              </a:rPr>
              <a:t>Actinistia</a:t>
            </a:r>
            <a:r>
              <a:rPr lang="en-US" dirty="0">
                <a:latin typeface="Arial" charset="0"/>
              </a:rPr>
              <a:t>:  Coelacanth</a:t>
            </a:r>
          </a:p>
          <a:p>
            <a:pPr lvl="2" eaLnBrk="1" hangingPunct="1"/>
            <a:r>
              <a:rPr lang="en-US" dirty="0" err="1">
                <a:latin typeface="Arial" charset="0"/>
              </a:rPr>
              <a:t>Dipnoi</a:t>
            </a:r>
            <a:r>
              <a:rPr lang="en-US" dirty="0">
                <a:latin typeface="Arial" charset="0"/>
              </a:rPr>
              <a:t>:  Lungfish</a:t>
            </a:r>
          </a:p>
        </p:txBody>
      </p:sp>
      <p:sp>
        <p:nvSpPr>
          <p:cNvPr id="2" name="Slide Number Placeholder 1">
            <a:extLst>
              <a:ext uri="{FF2B5EF4-FFF2-40B4-BE49-F238E27FC236}">
                <a16:creationId xmlns:a16="http://schemas.microsoft.com/office/drawing/2014/main" id="{4ACB5900-E381-4D1B-964A-5394AC65B34D}"/>
              </a:ext>
            </a:extLst>
          </p:cNvPr>
          <p:cNvSpPr>
            <a:spLocks noGrp="1"/>
          </p:cNvSpPr>
          <p:nvPr>
            <p:ph type="sldNum" sz="quarter" idx="12"/>
          </p:nvPr>
        </p:nvSpPr>
        <p:spPr/>
        <p:txBody>
          <a:bodyPr/>
          <a:lstStyle/>
          <a:p>
            <a:pPr>
              <a:defRPr/>
            </a:pPr>
            <a:fld id="{D742BB68-48B5-4C0D-87E8-39BAD20AA3BE}" type="slidenum">
              <a:rPr lang="en-US" smtClean="0"/>
              <a:pPr>
                <a:defRPr/>
              </a:pPr>
              <a:t>212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1752600" y="228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a:solidFill>
                  <a:schemeClr val="accent2"/>
                </a:solidFill>
                <a:latin typeface="Arial" charset="0"/>
              </a:rPr>
              <a:t>History of the Fishes</a:t>
            </a:r>
          </a:p>
        </p:txBody>
      </p:sp>
      <p:sp>
        <p:nvSpPr>
          <p:cNvPr id="138243" name="Rectangle 3"/>
          <p:cNvSpPr>
            <a:spLocks noChangeArrowheads="1"/>
          </p:cNvSpPr>
          <p:nvPr/>
        </p:nvSpPr>
        <p:spPr bwMode="auto">
          <a:xfrm>
            <a:off x="914400" y="914400"/>
            <a:ext cx="5943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spcBef>
                <a:spcPct val="20000"/>
              </a:spcBef>
              <a:buFontTx/>
              <a:buChar char="•"/>
            </a:pPr>
            <a:r>
              <a:rPr lang="en-US" sz="2400" b="0" dirty="0">
                <a:latin typeface="Arial" charset="0"/>
              </a:rPr>
              <a:t>Bony fishes dominate</a:t>
            </a:r>
          </a:p>
          <a:p>
            <a:pPr marL="457200" indent="-457200">
              <a:spcBef>
                <a:spcPct val="20000"/>
              </a:spcBef>
              <a:buFont typeface="Arial" pitchFamily="34" charset="0"/>
              <a:buChar char="•"/>
            </a:pPr>
            <a:r>
              <a:rPr lang="en-US" sz="2400" b="0" dirty="0">
                <a:latin typeface="Arial" charset="0"/>
              </a:rPr>
              <a:t>Evolved same time as sharks</a:t>
            </a:r>
          </a:p>
          <a:p>
            <a:pPr marL="457200" indent="-457200">
              <a:spcBef>
                <a:spcPct val="20000"/>
              </a:spcBef>
              <a:buFont typeface="Arial" pitchFamily="34" charset="0"/>
              <a:buChar char="•"/>
            </a:pPr>
            <a:r>
              <a:rPr lang="en-US" sz="2400" b="0" dirty="0">
                <a:latin typeface="Arial" charset="0"/>
              </a:rPr>
              <a:t>Evolved in fresh water</a:t>
            </a:r>
          </a:p>
          <a:p>
            <a:pPr marL="457200" indent="-457200">
              <a:spcBef>
                <a:spcPct val="20000"/>
              </a:spcBef>
              <a:buFont typeface="Arial" pitchFamily="34" charset="0"/>
              <a:buChar char="•"/>
            </a:pPr>
            <a:r>
              <a:rPr lang="en-US" sz="2400" b="0" dirty="0">
                <a:latin typeface="Arial" charset="0"/>
              </a:rPr>
              <a:t>Characteristics</a:t>
            </a:r>
          </a:p>
          <a:p>
            <a:pPr marL="914400" lvl="1" indent="-457200">
              <a:spcBef>
                <a:spcPct val="20000"/>
              </a:spcBef>
              <a:buFont typeface="Arial" panose="020B0604020202020204" pitchFamily="34" charset="0"/>
              <a:buChar char="–"/>
            </a:pPr>
            <a:r>
              <a:rPr lang="en-US" sz="2000" b="0" dirty="0">
                <a:latin typeface="Arial" charset="0"/>
              </a:rPr>
              <a:t>Highly mobile fins</a:t>
            </a:r>
          </a:p>
          <a:p>
            <a:pPr marL="914400" lvl="1" indent="-457200">
              <a:spcBef>
                <a:spcPct val="20000"/>
              </a:spcBef>
              <a:buFont typeface="Arial" panose="020B0604020202020204" pitchFamily="34" charset="0"/>
              <a:buChar char="–"/>
            </a:pPr>
            <a:r>
              <a:rPr lang="en-US" sz="2000" b="0" dirty="0">
                <a:latin typeface="Arial" charset="0"/>
              </a:rPr>
              <a:t>Bony scales</a:t>
            </a:r>
          </a:p>
          <a:p>
            <a:pPr marL="914400" lvl="1" indent="-457200">
              <a:spcBef>
                <a:spcPct val="20000"/>
              </a:spcBef>
              <a:buFont typeface="Arial" panose="020B0604020202020204" pitchFamily="34" charset="0"/>
              <a:buChar char="–"/>
            </a:pPr>
            <a:r>
              <a:rPr lang="en-US" sz="2000" b="0" dirty="0">
                <a:latin typeface="Arial" charset="0"/>
              </a:rPr>
              <a:t>Bony plate over gills</a:t>
            </a:r>
          </a:p>
          <a:p>
            <a:pPr marL="914400" lvl="1" indent="-457200">
              <a:spcBef>
                <a:spcPct val="20000"/>
              </a:spcBef>
              <a:buFont typeface="Arial" panose="020B0604020202020204" pitchFamily="34" charset="0"/>
              <a:buChar char="–"/>
            </a:pPr>
            <a:r>
              <a:rPr lang="en-US" sz="2000" b="0" dirty="0">
                <a:latin typeface="Arial" charset="0"/>
              </a:rPr>
              <a:t>Swim bladder</a:t>
            </a:r>
          </a:p>
        </p:txBody>
      </p:sp>
      <p:pic>
        <p:nvPicPr>
          <p:cNvPr id="3074" name="Picture 2" descr="http://groupinganimals.pbworks.com/f/1245682287/labelled%20fish%27s%20gi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0" y="1219200"/>
            <a:ext cx="4191000" cy="28987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easynotecards.com/uploads/387/12/_39367d51_13ab9201884__8000_000001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094028"/>
            <a:ext cx="6362700" cy="27639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1524000" y="1760539"/>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p>
        </p:txBody>
      </p:sp>
      <p:sp>
        <p:nvSpPr>
          <p:cNvPr id="2" name="TextBox 1"/>
          <p:cNvSpPr txBox="1"/>
          <p:nvPr/>
        </p:nvSpPr>
        <p:spPr>
          <a:xfrm>
            <a:off x="417072" y="415196"/>
            <a:ext cx="9687919" cy="646331"/>
          </a:xfrm>
          <a:prstGeom prst="rect">
            <a:avLst/>
          </a:prstGeom>
          <a:noFill/>
        </p:spPr>
        <p:txBody>
          <a:bodyPr wrap="square" rtlCol="0">
            <a:spAutoFit/>
          </a:bodyPr>
          <a:lstStyle/>
          <a:p>
            <a:r>
              <a:rPr lang="en-US" sz="3600" dirty="0">
                <a:solidFill>
                  <a:srgbClr val="FF0000"/>
                </a:solidFill>
                <a:latin typeface="Arial" panose="020B0604020202020204" pitchFamily="34" charset="0"/>
                <a:cs typeface="Arial" panose="020B0604020202020204" pitchFamily="34" charset="0"/>
              </a:rPr>
              <a:t>Class Actinopterygii (Ray-fined fish)</a:t>
            </a:r>
          </a:p>
        </p:txBody>
      </p:sp>
      <p:sp>
        <p:nvSpPr>
          <p:cNvPr id="3" name="TextBox 2"/>
          <p:cNvSpPr txBox="1"/>
          <p:nvPr/>
        </p:nvSpPr>
        <p:spPr>
          <a:xfrm>
            <a:off x="450719" y="1295400"/>
            <a:ext cx="6477000" cy="2800767"/>
          </a:xfrm>
          <a:prstGeom prst="rect">
            <a:avLst/>
          </a:prstGeom>
          <a:noFill/>
        </p:spPr>
        <p:txBody>
          <a:bodyPr wrap="square" rtlCol="0">
            <a:spAutoFit/>
          </a:bodyPr>
          <a:lstStyle/>
          <a:p>
            <a:pPr marL="457200" indent="-457200">
              <a:buFont typeface="Arial" panose="020B0604020202020204" pitchFamily="34" charset="0"/>
              <a:buChar char="•"/>
            </a:pPr>
            <a:r>
              <a:rPr lang="en-US" sz="2400" b="0" dirty="0">
                <a:latin typeface="Arial" panose="020B0604020202020204" pitchFamily="34" charset="0"/>
                <a:cs typeface="Arial" panose="020B0604020202020204" pitchFamily="34" charset="0"/>
              </a:rPr>
              <a:t>Modern bony fishes</a:t>
            </a:r>
          </a:p>
          <a:p>
            <a:pPr marL="457200" indent="-457200">
              <a:buFont typeface="Arial" panose="020B0604020202020204" pitchFamily="34" charset="0"/>
              <a:buChar char="•"/>
            </a:pPr>
            <a:r>
              <a:rPr lang="en-US" sz="2400" b="0" dirty="0">
                <a:latin typeface="Arial" panose="020B0604020202020204" pitchFamily="34" charset="0"/>
                <a:cs typeface="Arial" panose="020B0604020202020204" pitchFamily="34" charset="0"/>
              </a:rPr>
              <a:t>96% of all living fishes</a:t>
            </a:r>
          </a:p>
          <a:p>
            <a:pPr marL="457200" indent="-457200">
              <a:buFont typeface="Arial" panose="020B0604020202020204" pitchFamily="34" charset="0"/>
              <a:buChar char="•"/>
            </a:pPr>
            <a:r>
              <a:rPr lang="en-US" sz="2400" b="0" dirty="0">
                <a:latin typeface="Arial" panose="020B0604020202020204" pitchFamily="34" charset="0"/>
                <a:cs typeface="Arial" panose="020B0604020202020204" pitchFamily="34" charset="0"/>
              </a:rPr>
              <a:t>Every conceivable habitat</a:t>
            </a:r>
          </a:p>
          <a:p>
            <a:pPr marL="457200" indent="-457200">
              <a:buFont typeface="Arial" panose="020B0604020202020204" pitchFamily="34" charset="0"/>
              <a:buChar char="•"/>
            </a:pPr>
            <a:r>
              <a:rPr lang="en-US" sz="2400" b="0" dirty="0">
                <a:latin typeface="Arial" panose="020B0604020202020204" pitchFamily="34" charset="0"/>
                <a:cs typeface="Arial" panose="020B0604020202020204" pitchFamily="34" charset="0"/>
              </a:rPr>
              <a:t>Characteristics</a:t>
            </a:r>
            <a:r>
              <a:rPr lang="en-US" sz="2000" b="0" dirty="0">
                <a:latin typeface="Arial" panose="020B0604020202020204" pitchFamily="34" charset="0"/>
                <a:cs typeface="Arial" panose="020B0604020202020204" pitchFamily="34" charset="0"/>
              </a:rPr>
              <a:t>:</a:t>
            </a:r>
          </a:p>
          <a:p>
            <a:pPr marL="914400" lvl="1" indent="-457200">
              <a:buFont typeface="Arial" panose="020B0604020202020204" pitchFamily="34" charset="0"/>
              <a:buChar char="–"/>
            </a:pPr>
            <a:r>
              <a:rPr lang="en-US" sz="2000" b="0" dirty="0">
                <a:latin typeface="Arial" panose="020B0604020202020204" pitchFamily="34" charset="0"/>
                <a:cs typeface="Arial" panose="020B0604020202020204" pitchFamily="34" charset="0"/>
              </a:rPr>
              <a:t>Replaced armored scales</a:t>
            </a:r>
          </a:p>
          <a:p>
            <a:pPr marL="914400" lvl="1" indent="-457200">
              <a:buFont typeface="Arial" panose="020B0604020202020204" pitchFamily="34" charset="0"/>
              <a:buChar char="–"/>
            </a:pPr>
            <a:r>
              <a:rPr lang="en-US" sz="2000" b="0" dirty="0">
                <a:latin typeface="Arial" panose="020B0604020202020204" pitchFamily="34" charset="0"/>
                <a:cs typeface="Arial" panose="020B0604020202020204" pitchFamily="34" charset="0"/>
              </a:rPr>
              <a:t>Highly mobile fins</a:t>
            </a:r>
          </a:p>
          <a:p>
            <a:pPr marL="914400" lvl="1" indent="-457200">
              <a:buFont typeface="Arial" panose="020B0604020202020204" pitchFamily="34" charset="0"/>
              <a:buChar char="–"/>
            </a:pPr>
            <a:r>
              <a:rPr lang="en-US" sz="2000" b="0" dirty="0">
                <a:latin typeface="Arial" panose="020B0604020202020204" pitchFamily="34" charset="0"/>
                <a:cs typeface="Arial" panose="020B0604020202020204" pitchFamily="34" charset="0"/>
              </a:rPr>
              <a:t>Jaw modified for suction</a:t>
            </a:r>
          </a:p>
          <a:p>
            <a:pPr marL="914400" lvl="1" indent="-457200">
              <a:buFont typeface="Arial" panose="020B0604020202020204" pitchFamily="34" charset="0"/>
              <a:buChar char="–"/>
            </a:pPr>
            <a:r>
              <a:rPr lang="en-US" sz="2000" b="0" dirty="0">
                <a:latin typeface="Arial" panose="020B0604020202020204" pitchFamily="34" charset="0"/>
                <a:cs typeface="Arial" panose="020B0604020202020204" pitchFamily="34" charset="0"/>
              </a:rPr>
              <a:t>Swim bladder</a:t>
            </a:r>
          </a:p>
        </p:txBody>
      </p:sp>
      <p:pic>
        <p:nvPicPr>
          <p:cNvPr id="9218" name="Picture 2" descr="http://australianmuseum.net.au/Uploads/Images/3315/paradise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3099" y="9341"/>
            <a:ext cx="25050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palaeo-electronica.org/2001_2/fish/images/4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760538"/>
            <a:ext cx="2971800" cy="221374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trialx.com/curetalk/wp-content/blogs.dir/7/files/2011/05/diseases/Scorpion_Fish_Sting-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4096512"/>
            <a:ext cx="3694176" cy="2770632"/>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nature.ca/explore/di-ef/images/di-ef_466GP_deep3_anglerh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4208663"/>
            <a:ext cx="3694176" cy="248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5627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b/bf/Osteoglossum_bicirrhosum.JPG/220px-Osteoglossum_bicirrhosum.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8428038"/>
            <a:ext cx="2095500" cy="13049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http://upload.wikimedia.org/wikipedia/commons/thumb/5/58/Anguilla_anguilla.jpg/220px-Anguilla_anguilla.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0" y="-5256213"/>
            <a:ext cx="209550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http://currents.plos.org/treeoflife/files/2013/04/Betancur-Figure-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44650" y="152399"/>
            <a:ext cx="5289550" cy="67231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0" y="1600201"/>
            <a:ext cx="2719014" cy="830997"/>
          </a:xfrm>
          <a:prstGeom prst="rect">
            <a:avLst/>
          </a:prstGeom>
          <a:noFill/>
        </p:spPr>
        <p:txBody>
          <a:bodyPr wrap="none" rtlCol="0">
            <a:spAutoFit/>
          </a:bodyPr>
          <a:lstStyle/>
          <a:p>
            <a:pPr marL="457200" indent="-457200">
              <a:buFont typeface="Arial" panose="020B0604020202020204" pitchFamily="34" charset="0"/>
              <a:buChar char="•"/>
            </a:pPr>
            <a:r>
              <a:rPr lang="en-US" sz="2400" b="0" dirty="0">
                <a:latin typeface="Arial" panose="020B0604020202020204" pitchFamily="34" charset="0"/>
                <a:cs typeface="Arial" panose="020B0604020202020204" pitchFamily="34" charset="0"/>
              </a:rPr>
              <a:t>12 </a:t>
            </a:r>
            <a:r>
              <a:rPr lang="en-US" sz="2400" b="0" dirty="0" err="1">
                <a:latin typeface="Arial" panose="020B0604020202020204" pitchFamily="34" charset="0"/>
                <a:cs typeface="Arial" panose="020B0604020202020204" pitchFamily="34" charset="0"/>
              </a:rPr>
              <a:t>superorders</a:t>
            </a:r>
            <a:endParaRPr lang="en-US" sz="2400" b="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400" b="0" dirty="0">
                <a:latin typeface="Arial" panose="020B0604020202020204" pitchFamily="34" charset="0"/>
                <a:cs typeface="Arial" panose="020B0604020202020204" pitchFamily="34" charset="0"/>
              </a:rPr>
              <a:t>45 orders</a:t>
            </a:r>
            <a:endParaRPr lang="en-GB" sz="24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1461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1066l"/>
          <p:cNvPicPr>
            <a:picLocks noChangeAspect="1" noChangeArrowheads="1"/>
          </p:cNvPicPr>
          <p:nvPr/>
        </p:nvPicPr>
        <p:blipFill rotWithShape="1">
          <a:blip r:embed="rId2">
            <a:lum bright="12000"/>
            <a:extLst>
              <a:ext uri="{28A0092B-C50C-407E-A947-70E740481C1C}">
                <a14:useLocalDpi xmlns:a14="http://schemas.microsoft.com/office/drawing/2010/main" val="0"/>
              </a:ext>
            </a:extLst>
          </a:blip>
          <a:srcRect t="2265"/>
          <a:stretch/>
        </p:blipFill>
        <p:spPr bwMode="auto">
          <a:xfrm>
            <a:off x="4953000" y="1551756"/>
            <a:ext cx="7239000" cy="530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3"/>
          <p:cNvSpPr txBox="1">
            <a:spLocks noChangeArrowheads="1"/>
          </p:cNvSpPr>
          <p:nvPr/>
        </p:nvSpPr>
        <p:spPr bwMode="auto">
          <a:xfrm>
            <a:off x="3917674" y="5562600"/>
            <a:ext cx="995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2800" dirty="0">
                <a:solidFill>
                  <a:srgbClr val="FF0000"/>
                </a:solidFill>
                <a:latin typeface="Arial" charset="0"/>
              </a:rPr>
              <a:t>8 sp.</a:t>
            </a:r>
          </a:p>
        </p:txBody>
      </p:sp>
      <p:sp>
        <p:nvSpPr>
          <p:cNvPr id="156676" name="Text Box 4"/>
          <p:cNvSpPr txBox="1">
            <a:spLocks noChangeArrowheads="1"/>
          </p:cNvSpPr>
          <p:nvPr/>
        </p:nvSpPr>
        <p:spPr bwMode="auto">
          <a:xfrm>
            <a:off x="430858" y="228600"/>
            <a:ext cx="9829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eaLnBrk="1" hangingPunct="1"/>
            <a:r>
              <a:rPr lang="en-US" sz="3600" dirty="0">
                <a:solidFill>
                  <a:srgbClr val="FF0000"/>
                </a:solidFill>
                <a:latin typeface="Arial" charset="0"/>
              </a:rPr>
              <a:t>Class </a:t>
            </a:r>
            <a:r>
              <a:rPr lang="en-US" sz="3600" dirty="0" err="1">
                <a:solidFill>
                  <a:srgbClr val="FF0000"/>
                </a:solidFill>
                <a:latin typeface="Arial" charset="0"/>
              </a:rPr>
              <a:t>Sarcoptyrgii</a:t>
            </a:r>
            <a:r>
              <a:rPr lang="en-US" sz="3600" dirty="0">
                <a:solidFill>
                  <a:srgbClr val="FF0000"/>
                </a:solidFill>
                <a:latin typeface="Arial" charset="0"/>
              </a:rPr>
              <a:t> (Lobe-fin Fishes)</a:t>
            </a:r>
          </a:p>
        </p:txBody>
      </p:sp>
      <p:pic>
        <p:nvPicPr>
          <p:cNvPr id="6" name="Picture 2">
            <a:extLst>
              <a:ext uri="{FF2B5EF4-FFF2-40B4-BE49-F238E27FC236}">
                <a16:creationId xmlns:a16="http://schemas.microsoft.com/office/drawing/2014/main" id="{9C52915C-B379-45DB-976D-B1CB587DE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29000"/>
            <a:ext cx="3576427" cy="342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type="none" w="sm" len="sm"/>
                <a:tailEnd/>
              </a14:hiddenLine>
            </a:ext>
          </a:extLst>
        </p:spPr>
      </p:pic>
      <p:pic>
        <p:nvPicPr>
          <p:cNvPr id="7" name="Picture 4" descr="3115">
            <a:extLst>
              <a:ext uri="{FF2B5EF4-FFF2-40B4-BE49-F238E27FC236}">
                <a16:creationId xmlns:a16="http://schemas.microsoft.com/office/drawing/2014/main" id="{860BEDE5-283A-4F3F-9DF7-C4A1D7F1CE4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215"/>
          <a:stretch/>
        </p:blipFill>
        <p:spPr bwMode="auto">
          <a:xfrm>
            <a:off x="346629" y="981558"/>
            <a:ext cx="3805027" cy="2530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065AD99-C3C4-4F4F-BB5E-ADBA758BEDCB}"/>
              </a:ext>
            </a:extLst>
          </p:cNvPr>
          <p:cNvSpPr/>
          <p:nvPr/>
        </p:nvSpPr>
        <p:spPr>
          <a:xfrm>
            <a:off x="683313" y="2697623"/>
            <a:ext cx="2667000" cy="584775"/>
          </a:xfrm>
          <a:prstGeom prst="rect">
            <a:avLst/>
          </a:prstGeom>
        </p:spPr>
        <p:txBody>
          <a:bodyPr wrap="square">
            <a:spAutoFit/>
          </a:bodyPr>
          <a:lstStyle/>
          <a:p>
            <a:r>
              <a:rPr lang="en-GB" sz="1600" dirty="0">
                <a:solidFill>
                  <a:srgbClr val="0066FF"/>
                </a:solidFill>
                <a:hlinkClick r:id="rId5">
                  <a:extLst>
                    <a:ext uri="{A12FA001-AC4F-418D-AE19-62706E023703}">
                      <ahyp:hlinkClr xmlns:ahyp="http://schemas.microsoft.com/office/drawing/2018/hyperlinkcolor" val="tx"/>
                    </a:ext>
                  </a:extLst>
                </a:hlinkClick>
              </a:rPr>
              <a:t>https://www.youtube.com/watch?v=yz1oTHXvbHg</a:t>
            </a:r>
            <a:r>
              <a:rPr lang="en-GB" sz="1600" dirty="0">
                <a:solidFill>
                  <a:srgbClr val="0066FF"/>
                </a:solidFill>
              </a:rPr>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6" name="Picture 8" descr="http://images.nationalgeographic.com/wpf/media-live/photos/000/482/overrides/mammals-worked-hard-to-become-large-rhino_48284_600x4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6800" y="4509789"/>
            <a:ext cx="3179838" cy="2384879"/>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ChangeArrowheads="1"/>
          </p:cNvSpPr>
          <p:nvPr/>
        </p:nvSpPr>
        <p:spPr bwMode="auto">
          <a:xfrm>
            <a:off x="601606" y="80284"/>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rgbClr val="0066FF"/>
                </a:solidFill>
                <a:latin typeface="Arial" charset="0"/>
              </a:rPr>
              <a:t>Tetrapoda (4 legs)</a:t>
            </a:r>
          </a:p>
        </p:txBody>
      </p:sp>
      <p:sp>
        <p:nvSpPr>
          <p:cNvPr id="2051" name="Rectangle 3"/>
          <p:cNvSpPr>
            <a:spLocks noChangeArrowheads="1"/>
          </p:cNvSpPr>
          <p:nvPr/>
        </p:nvSpPr>
        <p:spPr bwMode="auto">
          <a:xfrm>
            <a:off x="609600" y="1066800"/>
            <a:ext cx="4744962" cy="5757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 typeface="Arial" panose="020B0604020202020204" pitchFamily="34" charset="0"/>
              <a:buChar char="•"/>
            </a:pPr>
            <a:r>
              <a:rPr lang="en-US" sz="2800" b="0" dirty="0">
                <a:solidFill>
                  <a:srgbClr val="FF0000"/>
                </a:solidFill>
                <a:latin typeface="Arial" charset="0"/>
              </a:rPr>
              <a:t>Amphibia</a:t>
            </a:r>
          </a:p>
          <a:p>
            <a:pPr marL="800100" lvl="1" indent="-342900">
              <a:spcBef>
                <a:spcPct val="20000"/>
              </a:spcBef>
              <a:buFont typeface="Arial" panose="020B0604020202020204" pitchFamily="34" charset="0"/>
              <a:buChar char="–"/>
            </a:pPr>
            <a:r>
              <a:rPr lang="en-US" sz="2400" b="0" dirty="0">
                <a:latin typeface="Arial" charset="0"/>
              </a:rPr>
              <a:t>Moist skin</a:t>
            </a:r>
          </a:p>
          <a:p>
            <a:pPr marL="800100" lvl="1" indent="-342900">
              <a:spcBef>
                <a:spcPct val="20000"/>
              </a:spcBef>
              <a:buFont typeface="Arial" panose="020B0604020202020204" pitchFamily="34" charset="0"/>
              <a:buChar char="–"/>
            </a:pPr>
            <a:r>
              <a:rPr lang="en-US" sz="2400" b="0" dirty="0">
                <a:latin typeface="Arial" charset="0"/>
              </a:rPr>
              <a:t>Short ribs</a:t>
            </a:r>
          </a:p>
          <a:p>
            <a:pPr marL="342900" indent="-342900">
              <a:spcBef>
                <a:spcPct val="20000"/>
              </a:spcBef>
              <a:buFont typeface="Arial" panose="020B0604020202020204" pitchFamily="34" charset="0"/>
              <a:buChar char="•"/>
            </a:pPr>
            <a:r>
              <a:rPr lang="en-US" sz="2800" b="0" dirty="0">
                <a:solidFill>
                  <a:srgbClr val="FF0000"/>
                </a:solidFill>
                <a:latin typeface="Arial" charset="0"/>
              </a:rPr>
              <a:t>Reptilia</a:t>
            </a:r>
          </a:p>
          <a:p>
            <a:pPr marL="800100" lvl="1" indent="-342900">
              <a:spcBef>
                <a:spcPct val="20000"/>
              </a:spcBef>
              <a:buFont typeface="Arial" panose="020B0604020202020204" pitchFamily="34" charset="0"/>
              <a:buChar char="–"/>
            </a:pPr>
            <a:r>
              <a:rPr lang="en-US" sz="2400" b="0" dirty="0">
                <a:latin typeface="Arial" charset="0"/>
              </a:rPr>
              <a:t>Keratinized scaly skin</a:t>
            </a:r>
          </a:p>
          <a:p>
            <a:pPr marL="800100" lvl="1" indent="-342900">
              <a:spcBef>
                <a:spcPct val="20000"/>
              </a:spcBef>
              <a:buFont typeface="Arial" panose="020B0604020202020204" pitchFamily="34" charset="0"/>
              <a:buChar char="–"/>
            </a:pPr>
            <a:r>
              <a:rPr lang="en-US" sz="2400" b="0" dirty="0">
                <a:latin typeface="Arial" charset="0"/>
              </a:rPr>
              <a:t>Leathery or calcified egg</a:t>
            </a:r>
          </a:p>
          <a:p>
            <a:pPr marL="342900" indent="-342900">
              <a:spcBef>
                <a:spcPct val="20000"/>
              </a:spcBef>
              <a:buFont typeface="Arial" panose="020B0604020202020204" pitchFamily="34" charset="0"/>
              <a:buChar char="•"/>
            </a:pPr>
            <a:r>
              <a:rPr lang="en-US" sz="2800" b="0" dirty="0">
                <a:solidFill>
                  <a:srgbClr val="FF0000"/>
                </a:solidFill>
                <a:latin typeface="Arial" charset="0"/>
              </a:rPr>
              <a:t>Aves</a:t>
            </a:r>
          </a:p>
          <a:p>
            <a:pPr marL="800100" lvl="1" indent="-342900">
              <a:spcBef>
                <a:spcPct val="20000"/>
              </a:spcBef>
              <a:buFont typeface="Arial" panose="020B0604020202020204" pitchFamily="34" charset="0"/>
              <a:buChar char="–"/>
            </a:pPr>
            <a:r>
              <a:rPr lang="en-US" sz="2400" b="0" dirty="0">
                <a:latin typeface="Arial" charset="0"/>
              </a:rPr>
              <a:t>Feathers and flight</a:t>
            </a:r>
          </a:p>
          <a:p>
            <a:pPr marL="800100" lvl="1" indent="-342900">
              <a:spcBef>
                <a:spcPct val="20000"/>
              </a:spcBef>
              <a:buFont typeface="Arial" panose="020B0604020202020204" pitchFamily="34" charset="0"/>
              <a:buChar char="–"/>
            </a:pPr>
            <a:r>
              <a:rPr lang="en-US" sz="2400" b="0" dirty="0">
                <a:latin typeface="Arial" charset="0"/>
              </a:rPr>
              <a:t>Loss of teeth, beak</a:t>
            </a:r>
          </a:p>
          <a:p>
            <a:pPr marL="342900" indent="-342900">
              <a:spcBef>
                <a:spcPct val="20000"/>
              </a:spcBef>
              <a:buFont typeface="Arial" panose="020B0604020202020204" pitchFamily="34" charset="0"/>
              <a:buChar char="•"/>
            </a:pPr>
            <a:r>
              <a:rPr lang="en-US" sz="2800" b="0" dirty="0">
                <a:solidFill>
                  <a:srgbClr val="FF0000"/>
                </a:solidFill>
                <a:latin typeface="Arial" charset="0"/>
              </a:rPr>
              <a:t>Mammalia</a:t>
            </a:r>
          </a:p>
          <a:p>
            <a:pPr marL="800100" lvl="1" indent="-342900">
              <a:spcBef>
                <a:spcPct val="20000"/>
              </a:spcBef>
              <a:buFont typeface="Arial" panose="020B0604020202020204" pitchFamily="34" charset="0"/>
              <a:buChar char="–"/>
            </a:pPr>
            <a:r>
              <a:rPr lang="en-US" sz="2400" b="0" dirty="0">
                <a:latin typeface="Arial" charset="0"/>
              </a:rPr>
              <a:t>Hair</a:t>
            </a:r>
          </a:p>
          <a:p>
            <a:pPr marL="800100" lvl="1" indent="-342900">
              <a:spcBef>
                <a:spcPct val="20000"/>
              </a:spcBef>
              <a:buFont typeface="Arial" panose="020B0604020202020204" pitchFamily="34" charset="0"/>
              <a:buChar char="–"/>
            </a:pPr>
            <a:r>
              <a:rPr lang="en-US" sz="2400" b="0" dirty="0">
                <a:latin typeface="Arial" charset="0"/>
              </a:rPr>
              <a:t>Mammary glands</a:t>
            </a:r>
            <a:endParaRPr lang="en-US" sz="2800" b="0" dirty="0">
              <a:latin typeface="Arial" charset="0"/>
            </a:endParaRPr>
          </a:p>
        </p:txBody>
      </p:sp>
      <p:pic>
        <p:nvPicPr>
          <p:cNvPr id="2" name="Picture 2" descr="http://bangkokherps.files.wordpress.com/2012/04/img_0665-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145158" y="4495053"/>
            <a:ext cx="3541642" cy="2362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pload.wikimedia.org/wikipedia/commons/b/b0/Eretmochelys-imbricata-K%C3%A9lonia-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58105" y="2343679"/>
            <a:ext cx="3179838" cy="21215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log.lib.umn.edu/stoe0062/psy_1001%20section%2021%20spring%202012/Bir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2600" y="141292"/>
            <a:ext cx="2667000" cy="222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1752600" y="228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latin typeface="Arial" charset="0"/>
              </a:rPr>
              <a:t>History of the Amphibians</a:t>
            </a:r>
          </a:p>
        </p:txBody>
      </p:sp>
      <p:sp>
        <p:nvSpPr>
          <p:cNvPr id="5123" name="Rectangle 3"/>
          <p:cNvSpPr>
            <a:spLocks noChangeArrowheads="1"/>
          </p:cNvSpPr>
          <p:nvPr/>
        </p:nvSpPr>
        <p:spPr bwMode="auto">
          <a:xfrm>
            <a:off x="609600" y="1066800"/>
            <a:ext cx="98298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0" dirty="0">
                <a:latin typeface="Arial" charset="0"/>
              </a:rPr>
              <a:t>Adaptations for the Invasion of Land</a:t>
            </a:r>
          </a:p>
          <a:p>
            <a:pPr marL="742950" lvl="1" indent="-285750">
              <a:spcBef>
                <a:spcPct val="20000"/>
              </a:spcBef>
              <a:buFontTx/>
              <a:buChar char="–"/>
            </a:pPr>
            <a:r>
              <a:rPr lang="en-US" sz="2200" b="0" dirty="0">
                <a:latin typeface="Arial" charset="0"/>
              </a:rPr>
              <a:t>Legs</a:t>
            </a:r>
          </a:p>
          <a:p>
            <a:pPr marL="742950" lvl="1" indent="-285750">
              <a:spcBef>
                <a:spcPct val="20000"/>
              </a:spcBef>
              <a:buFontTx/>
              <a:buChar char="–"/>
            </a:pPr>
            <a:r>
              <a:rPr lang="en-US" sz="2200" b="0" dirty="0">
                <a:latin typeface="Arial" charset="0"/>
              </a:rPr>
              <a:t>Lungs</a:t>
            </a:r>
          </a:p>
          <a:p>
            <a:pPr marL="742950" lvl="1" indent="-285750">
              <a:spcBef>
                <a:spcPct val="20000"/>
              </a:spcBef>
              <a:buFontTx/>
              <a:buChar char="–"/>
            </a:pPr>
            <a:r>
              <a:rPr lang="en-US" sz="2200" b="0" dirty="0">
                <a:latin typeface="Arial" charset="0"/>
              </a:rPr>
              <a:t>Redesigned 3-chamber heart to drive new respiratory system</a:t>
            </a:r>
          </a:p>
          <a:p>
            <a:pPr marL="742950" lvl="1" indent="-285750">
              <a:spcBef>
                <a:spcPct val="20000"/>
              </a:spcBef>
              <a:buFontTx/>
              <a:buChar char="–"/>
            </a:pPr>
            <a:r>
              <a:rPr lang="en-US" sz="2200" b="0" dirty="0">
                <a:latin typeface="Arial" charset="0"/>
              </a:rPr>
              <a:t>Physiological changes to prevent desiccation</a:t>
            </a:r>
          </a:p>
          <a:p>
            <a:pPr marL="1200150" lvl="2" indent="-285750">
              <a:spcBef>
                <a:spcPct val="20000"/>
              </a:spcBef>
              <a:buFontTx/>
              <a:buChar char="–"/>
            </a:pPr>
            <a:r>
              <a:rPr lang="en-US" sz="2200" b="0" dirty="0">
                <a:latin typeface="Arial" charset="0"/>
              </a:rPr>
              <a:t>Skin thickening</a:t>
            </a:r>
          </a:p>
          <a:p>
            <a:pPr marL="1200150" lvl="2" indent="-285750">
              <a:spcBef>
                <a:spcPct val="20000"/>
              </a:spcBef>
              <a:buFontTx/>
              <a:buChar char="–"/>
            </a:pPr>
            <a:r>
              <a:rPr lang="en-US" sz="2200" b="0" dirty="0">
                <a:latin typeface="Arial" charset="0"/>
              </a:rPr>
              <a:t>Amniotic egg</a:t>
            </a:r>
          </a:p>
          <a:p>
            <a:pPr marL="742950" lvl="1" indent="-285750">
              <a:spcBef>
                <a:spcPct val="20000"/>
              </a:spcBef>
              <a:buFontTx/>
              <a:buChar char="–"/>
            </a:pPr>
            <a:r>
              <a:rPr lang="en-US" sz="2200" b="0" dirty="0">
                <a:latin typeface="Arial" charset="0"/>
              </a:rPr>
              <a:t>Changes in sensory systems</a:t>
            </a:r>
          </a:p>
        </p:txBody>
      </p:sp>
      <p:pic>
        <p:nvPicPr>
          <p:cNvPr id="3074" name="Picture 2" descr="http://www.linux-ai.com/wp-content/uploads/images/Salamander/salamander-pictu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503" y="4645152"/>
            <a:ext cx="3073401" cy="2212848"/>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7348" y="1730841"/>
            <a:ext cx="2695574" cy="4974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descr="http://biodidac.bio.uottawa.ca/ftp/biodidac/zoo/vertebra/photo/rana052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1" y="4724401"/>
            <a:ext cx="4286250" cy="190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221032"/>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rgbClr val="FF0000"/>
                </a:solidFill>
                <a:latin typeface="Arial" charset="0"/>
              </a:rPr>
              <a:t>Class </a:t>
            </a:r>
            <a:r>
              <a:rPr lang="en-US" sz="4400" dirty="0" err="1">
                <a:solidFill>
                  <a:srgbClr val="FF0000"/>
                </a:solidFill>
                <a:latin typeface="Arial" charset="0"/>
              </a:rPr>
              <a:t>Amphibia</a:t>
            </a:r>
            <a:endParaRPr lang="en-US" sz="4400" dirty="0">
              <a:solidFill>
                <a:srgbClr val="FF0000"/>
              </a:solidFill>
              <a:latin typeface="Arial" charset="0"/>
            </a:endParaRPr>
          </a:p>
        </p:txBody>
      </p:sp>
      <p:sp>
        <p:nvSpPr>
          <p:cNvPr id="14339" name="Rectangle 3"/>
          <p:cNvSpPr>
            <a:spLocks noChangeArrowheads="1"/>
          </p:cNvSpPr>
          <p:nvPr/>
        </p:nvSpPr>
        <p:spPr bwMode="auto">
          <a:xfrm>
            <a:off x="457200" y="876300"/>
            <a:ext cx="8305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0" lvl="1" indent="-457200">
              <a:spcBef>
                <a:spcPct val="20000"/>
              </a:spcBef>
              <a:buFont typeface="Arial" pitchFamily="34" charset="0"/>
              <a:buChar char="•"/>
            </a:pPr>
            <a:r>
              <a:rPr lang="en-US" sz="2800" b="0" dirty="0">
                <a:latin typeface="Arial" charset="0"/>
              </a:rPr>
              <a:t>Three orders (salamanders, frogs, caecilians)</a:t>
            </a:r>
          </a:p>
          <a:p>
            <a:pPr marL="571500" lvl="1" indent="-457200">
              <a:spcBef>
                <a:spcPct val="20000"/>
              </a:spcBef>
              <a:buFont typeface="Arial" pitchFamily="34" charset="0"/>
              <a:buChar char="•"/>
            </a:pPr>
            <a:r>
              <a:rPr lang="en-US" sz="2800" b="0" dirty="0">
                <a:latin typeface="Arial" charset="0"/>
              </a:rPr>
              <a:t>Moist, granular skin</a:t>
            </a:r>
          </a:p>
          <a:p>
            <a:pPr marL="571500" lvl="1" indent="-457200">
              <a:spcBef>
                <a:spcPct val="20000"/>
              </a:spcBef>
              <a:buFont typeface="Arial" pitchFamily="34" charset="0"/>
              <a:buChar char="•"/>
            </a:pPr>
            <a:r>
              <a:rPr lang="en-US" sz="2800" b="0" dirty="0">
                <a:latin typeface="Arial" charset="0"/>
              </a:rPr>
              <a:t>Unique respiration (remember their toes!)</a:t>
            </a:r>
          </a:p>
          <a:p>
            <a:pPr marL="571500" lvl="1" indent="-457200">
              <a:spcBef>
                <a:spcPct val="20000"/>
              </a:spcBef>
              <a:buFont typeface="Arial" pitchFamily="34" charset="0"/>
              <a:buChar char="•"/>
            </a:pPr>
            <a:r>
              <a:rPr lang="en-US" sz="2800" b="0" dirty="0">
                <a:latin typeface="Arial" charset="0"/>
              </a:rPr>
              <a:t>Lungs (positive pressure)</a:t>
            </a:r>
          </a:p>
          <a:p>
            <a:pPr marL="571500" lvl="1" indent="-457200">
              <a:spcBef>
                <a:spcPct val="20000"/>
              </a:spcBef>
              <a:buFont typeface="Arial" pitchFamily="34" charset="0"/>
              <a:buChar char="•"/>
            </a:pPr>
            <a:r>
              <a:rPr lang="en-US" sz="2800" b="0" dirty="0">
                <a:latin typeface="Arial" charset="0"/>
              </a:rPr>
              <a:t>Short straight ribs</a:t>
            </a:r>
          </a:p>
          <a:p>
            <a:pPr marL="571500" lvl="1" indent="-457200">
              <a:spcBef>
                <a:spcPct val="20000"/>
              </a:spcBef>
              <a:buFont typeface="Arial" pitchFamily="34" charset="0"/>
              <a:buChar char="•"/>
            </a:pPr>
            <a:r>
              <a:rPr lang="en-US" sz="2800" b="0" dirty="0">
                <a:latin typeface="Arial" charset="0"/>
              </a:rPr>
              <a:t>Aquatic larval stage</a:t>
            </a:r>
          </a:p>
          <a:p>
            <a:pPr marL="571500" lvl="1" indent="-457200">
              <a:spcBef>
                <a:spcPct val="20000"/>
              </a:spcBef>
              <a:buFont typeface="Arial" pitchFamily="34" charset="0"/>
              <a:buChar char="•"/>
            </a:pPr>
            <a:r>
              <a:rPr lang="en-US" sz="2800" b="0" dirty="0">
                <a:latin typeface="Arial" charset="0"/>
              </a:rPr>
              <a:t>No nails or claws</a:t>
            </a:r>
          </a:p>
          <a:p>
            <a:pPr marL="571500" lvl="1" indent="-457200">
              <a:spcBef>
                <a:spcPct val="20000"/>
              </a:spcBef>
              <a:buFont typeface="Arial" pitchFamily="34" charset="0"/>
              <a:buChar char="•"/>
            </a:pPr>
            <a:endParaRPr lang="en-US" sz="2800" b="0" dirty="0">
              <a:latin typeface="Arial" charset="0"/>
            </a:endParaRPr>
          </a:p>
        </p:txBody>
      </p:sp>
      <p:pic>
        <p:nvPicPr>
          <p:cNvPr id="5122" name="Picture 2" descr="http://images.nationalgeographic.com/wpf/media-live/photos/000/004/cache/amazon-horned-frog_443_600x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8099" y="2067470"/>
            <a:ext cx="4267200" cy="3200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uga.edu/gm/ee/images/feature_photos/salamander.jpg"/>
          <p:cNvPicPr>
            <a:picLocks noChangeAspect="1" noChangeArrowheads="1"/>
          </p:cNvPicPr>
          <p:nvPr/>
        </p:nvPicPr>
        <p:blipFill rotWithShape="1">
          <a:blip r:embed="rId3">
            <a:extLst>
              <a:ext uri="{28A0092B-C50C-407E-A947-70E740481C1C}">
                <a14:useLocalDpi xmlns:a14="http://schemas.microsoft.com/office/drawing/2010/main" val="0"/>
              </a:ext>
            </a:extLst>
          </a:blip>
          <a:srcRect l="4015" t="10812" r="12379" b="22185"/>
          <a:stretch/>
        </p:blipFill>
        <p:spPr bwMode="auto">
          <a:xfrm>
            <a:off x="4419601" y="4554952"/>
            <a:ext cx="3481192" cy="22336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amphibian skele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77400" y="82463"/>
            <a:ext cx="2514600" cy="17412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iona">
            <a:hlinkClick r:id="" action="ppaction://noaction"/>
          </p:cNvPr>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a:stretch>
            <a:fillRect/>
          </a:stretch>
        </p:blipFill>
        <p:spPr bwMode="auto">
          <a:xfrm>
            <a:off x="5669948" y="2590800"/>
            <a:ext cx="3347551" cy="409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dein"/>
          <p:cNvPicPr>
            <a:picLocks noChangeAspect="1" noChangeArrowheads="1"/>
          </p:cNvPicPr>
          <p:nvPr/>
        </p:nvPicPr>
        <p:blipFill>
          <a:blip r:embed="rId4">
            <a:lum bright="12000"/>
            <a:extLst>
              <a:ext uri="{28A0092B-C50C-407E-A947-70E740481C1C}">
                <a14:useLocalDpi xmlns:a14="http://schemas.microsoft.com/office/drawing/2010/main" val="0"/>
              </a:ext>
            </a:extLst>
          </a:blip>
          <a:srcRect/>
          <a:stretch>
            <a:fillRect/>
          </a:stretch>
        </p:blipFill>
        <p:spPr bwMode="auto">
          <a:xfrm>
            <a:off x="9092406" y="30707"/>
            <a:ext cx="3151188"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ext Box 4"/>
          <p:cNvSpPr txBox="1">
            <a:spLocks noChangeArrowheads="1"/>
          </p:cNvSpPr>
          <p:nvPr/>
        </p:nvSpPr>
        <p:spPr bwMode="auto">
          <a:xfrm>
            <a:off x="1524000" y="304800"/>
            <a:ext cx="5867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4400" b="0" dirty="0">
                <a:solidFill>
                  <a:srgbClr val="0070C0"/>
                </a:solidFill>
                <a:latin typeface="Arial" charset="0"/>
              </a:rPr>
              <a:t>Phylum Chordata  </a:t>
            </a:r>
          </a:p>
        </p:txBody>
      </p:sp>
      <p:sp>
        <p:nvSpPr>
          <p:cNvPr id="12293" name="Text Box 5"/>
          <p:cNvSpPr txBox="1">
            <a:spLocks noChangeArrowheads="1"/>
          </p:cNvSpPr>
          <p:nvPr/>
        </p:nvSpPr>
        <p:spPr bwMode="auto">
          <a:xfrm>
            <a:off x="-201407" y="1066801"/>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b="1">
                <a:solidFill>
                  <a:schemeClr val="tx1"/>
                </a:solidFill>
                <a:latin typeface="Times New Roman" pitchFamily="18" charset="0"/>
              </a:defRPr>
            </a:lvl1pPr>
            <a:lvl2pPr marL="742950" indent="-285750" eaLnBrk="0" hangingPunct="0">
              <a:defRPr sz="3200" b="1">
                <a:solidFill>
                  <a:schemeClr val="tx1"/>
                </a:solidFill>
                <a:latin typeface="Times New Roman" pitchFamily="18" charset="0"/>
              </a:defRPr>
            </a:lvl2pPr>
            <a:lvl3pPr marL="1143000" indent="-228600" eaLnBrk="0" hangingPunct="0">
              <a:defRPr sz="3200" b="1">
                <a:solidFill>
                  <a:schemeClr val="tx1"/>
                </a:solidFill>
                <a:latin typeface="Times New Roman" pitchFamily="18" charset="0"/>
              </a:defRPr>
            </a:lvl3pPr>
            <a:lvl4pPr marL="1600200" indent="-228600" eaLnBrk="0" hangingPunct="0">
              <a:defRPr sz="3200" b="1">
                <a:solidFill>
                  <a:schemeClr val="tx1"/>
                </a:solidFill>
                <a:latin typeface="Times New Roman" pitchFamily="18" charset="0"/>
              </a:defRPr>
            </a:lvl4pPr>
            <a:lvl5pPr marL="2057400" indent="-228600" eaLnBrk="0" hangingPunct="0">
              <a:defRPr sz="3200" b="1">
                <a:solidFill>
                  <a:schemeClr val="tx1"/>
                </a:solidFill>
                <a:latin typeface="Times New Roman" pitchFamily="18" charset="0"/>
              </a:defRPr>
            </a:lvl5pPr>
            <a:lvl6pPr marL="2514600" indent="-228600" eaLnBrk="0" fontAlgn="base" hangingPunct="0">
              <a:spcBef>
                <a:spcPct val="0"/>
              </a:spcBef>
              <a:spcAft>
                <a:spcPct val="0"/>
              </a:spcAft>
              <a:defRPr sz="3200" b="1">
                <a:solidFill>
                  <a:schemeClr val="tx1"/>
                </a:solidFill>
                <a:latin typeface="Times New Roman" pitchFamily="18" charset="0"/>
              </a:defRPr>
            </a:lvl6pPr>
            <a:lvl7pPr marL="2971800" indent="-228600" eaLnBrk="0" fontAlgn="base" hangingPunct="0">
              <a:spcBef>
                <a:spcPct val="0"/>
              </a:spcBef>
              <a:spcAft>
                <a:spcPct val="0"/>
              </a:spcAft>
              <a:defRPr sz="3200" b="1">
                <a:solidFill>
                  <a:schemeClr val="tx1"/>
                </a:solidFill>
                <a:latin typeface="Times New Roman" pitchFamily="18" charset="0"/>
              </a:defRPr>
            </a:lvl7pPr>
            <a:lvl8pPr marL="3429000" indent="-228600" eaLnBrk="0" fontAlgn="base" hangingPunct="0">
              <a:spcBef>
                <a:spcPct val="0"/>
              </a:spcBef>
              <a:spcAft>
                <a:spcPct val="0"/>
              </a:spcAft>
              <a:defRPr sz="3200" b="1">
                <a:solidFill>
                  <a:schemeClr val="tx1"/>
                </a:solidFill>
                <a:latin typeface="Times New Roman" pitchFamily="18" charset="0"/>
              </a:defRPr>
            </a:lvl8pPr>
            <a:lvl9pPr marL="3886200" indent="-228600" eaLnBrk="0" fontAlgn="base" hangingPunct="0">
              <a:spcBef>
                <a:spcPct val="0"/>
              </a:spcBef>
              <a:spcAft>
                <a:spcPct val="0"/>
              </a:spcAft>
              <a:defRPr sz="3200" b="1">
                <a:solidFill>
                  <a:schemeClr val="tx1"/>
                </a:solidFill>
                <a:latin typeface="Times New Roman" pitchFamily="18" charset="0"/>
              </a:defRPr>
            </a:lvl9pPr>
          </a:lstStyle>
          <a:p>
            <a:pPr algn="ctr" eaLnBrk="1" hangingPunct="1"/>
            <a:r>
              <a:rPr lang="en-US" sz="4000" b="0" dirty="0">
                <a:latin typeface="Arial" charset="0"/>
              </a:rPr>
              <a:t>Home at Last</a:t>
            </a:r>
          </a:p>
        </p:txBody>
      </p:sp>
      <p:sp>
        <p:nvSpPr>
          <p:cNvPr id="3" name="TextBox 2">
            <a:extLst>
              <a:ext uri="{FF2B5EF4-FFF2-40B4-BE49-F238E27FC236}">
                <a16:creationId xmlns:a16="http://schemas.microsoft.com/office/drawing/2014/main" id="{DC1AC2FD-A80D-4241-BFA1-91194C124C0A}"/>
              </a:ext>
            </a:extLst>
          </p:cNvPr>
          <p:cNvSpPr txBox="1"/>
          <p:nvPr/>
        </p:nvSpPr>
        <p:spPr>
          <a:xfrm>
            <a:off x="561923" y="3079080"/>
            <a:ext cx="6781800" cy="1569660"/>
          </a:xfrm>
          <a:prstGeom prst="rect">
            <a:avLst/>
          </a:prstGeom>
          <a:noFill/>
        </p:spPr>
        <p:txBody>
          <a:bodyPr wrap="square" rtlCol="0">
            <a:spAutoFit/>
          </a:bodyPr>
          <a:lstStyle/>
          <a:p>
            <a:pPr marL="457200" indent="-457200">
              <a:buFont typeface="Arial" panose="020B0604020202020204" pitchFamily="34" charset="0"/>
              <a:buChar char="•"/>
            </a:pPr>
            <a:r>
              <a:rPr lang="en-US" b="0" dirty="0">
                <a:latin typeface="Calibri" panose="020F0502020204030204" pitchFamily="34" charset="0"/>
                <a:cs typeface="Calibri" panose="020F0502020204030204" pitchFamily="34" charset="0"/>
              </a:rPr>
              <a:t>2700 min of class</a:t>
            </a:r>
          </a:p>
          <a:p>
            <a:pPr marL="457200" indent="-457200">
              <a:buFont typeface="Arial" panose="020B0604020202020204" pitchFamily="34" charset="0"/>
              <a:buChar char="•"/>
            </a:pPr>
            <a:r>
              <a:rPr lang="en-US" b="0" dirty="0">
                <a:latin typeface="Calibri" panose="020F0502020204030204" pitchFamily="34" charset="0"/>
                <a:cs typeface="Calibri" panose="020F0502020204030204" pitchFamily="34" charset="0"/>
              </a:rPr>
              <a:t>~2.3% of all species</a:t>
            </a:r>
          </a:p>
          <a:p>
            <a:pPr marL="457200" indent="-457200">
              <a:buFont typeface="Arial" panose="020B0604020202020204" pitchFamily="34" charset="0"/>
              <a:buChar char="•"/>
            </a:pPr>
            <a:r>
              <a:rPr lang="en-US" b="0" dirty="0">
                <a:latin typeface="Calibri" panose="020F0502020204030204" pitchFamily="34" charset="0"/>
                <a:cs typeface="Calibri" panose="020F0502020204030204" pitchFamily="34" charset="0"/>
              </a:rPr>
              <a:t>Less than 62 minutes!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1524000" y="76200"/>
            <a:ext cx="914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000" dirty="0">
                <a:solidFill>
                  <a:srgbClr val="FF0000"/>
                </a:solidFill>
                <a:latin typeface="Arial" charset="0"/>
              </a:rPr>
              <a:t>Amniotes</a:t>
            </a:r>
          </a:p>
        </p:txBody>
      </p:sp>
      <p:sp>
        <p:nvSpPr>
          <p:cNvPr id="53251" name="Rectangle 3"/>
          <p:cNvSpPr>
            <a:spLocks noChangeArrowheads="1"/>
          </p:cNvSpPr>
          <p:nvPr/>
        </p:nvSpPr>
        <p:spPr bwMode="auto">
          <a:xfrm>
            <a:off x="1679575" y="1122363"/>
            <a:ext cx="8686800" cy="5638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a:spcBef>
                <a:spcPct val="20000"/>
              </a:spcBef>
              <a:buFontTx/>
              <a:buChar char="•"/>
            </a:pPr>
            <a:r>
              <a:rPr lang="en-US" sz="2800" b="0" dirty="0">
                <a:latin typeface="Arial" charset="0"/>
              </a:rPr>
              <a:t>First amniotes appear 300 MYA</a:t>
            </a:r>
          </a:p>
          <a:p>
            <a:pPr marL="342900" indent="-342900">
              <a:spcBef>
                <a:spcPct val="20000"/>
              </a:spcBef>
              <a:buFontTx/>
              <a:buChar char="•"/>
            </a:pPr>
            <a:r>
              <a:rPr lang="en-US" sz="2800" b="0" dirty="0">
                <a:latin typeface="Arial" charset="0"/>
              </a:rPr>
              <a:t>Amniotic egg</a:t>
            </a:r>
          </a:p>
          <a:p>
            <a:pPr marL="342900" indent="-342900">
              <a:spcBef>
                <a:spcPct val="20000"/>
              </a:spcBef>
              <a:buFontTx/>
              <a:buChar char="•"/>
            </a:pPr>
            <a:r>
              <a:rPr lang="en-US" sz="2800" b="0" dirty="0">
                <a:latin typeface="Arial" charset="0"/>
              </a:rPr>
              <a:t>Dry keratinized skin</a:t>
            </a:r>
          </a:p>
          <a:p>
            <a:pPr marL="342900" indent="-342900">
              <a:spcBef>
                <a:spcPct val="20000"/>
              </a:spcBef>
              <a:buFontTx/>
              <a:buChar char="•"/>
            </a:pPr>
            <a:r>
              <a:rPr lang="en-US" sz="2800" b="0" dirty="0">
                <a:latin typeface="Arial" charset="0"/>
              </a:rPr>
              <a:t>Thoracic breathing</a:t>
            </a:r>
          </a:p>
          <a:p>
            <a:pPr marL="342900" indent="-342900">
              <a:spcBef>
                <a:spcPct val="20000"/>
              </a:spcBef>
              <a:buFontTx/>
              <a:buChar char="•"/>
            </a:pPr>
            <a:r>
              <a:rPr lang="en-US" sz="2800" b="0" dirty="0">
                <a:latin typeface="Arial" charset="0"/>
              </a:rPr>
              <a:t>Reorganized heart</a:t>
            </a:r>
          </a:p>
        </p:txBody>
      </p:sp>
      <p:pic>
        <p:nvPicPr>
          <p:cNvPr id="4" name="Picture 24" descr="3119"/>
          <p:cNvPicPr>
            <a:picLocks noChangeAspect="1" noChangeArrowheads="1"/>
          </p:cNvPicPr>
          <p:nvPr/>
        </p:nvPicPr>
        <p:blipFill rotWithShape="1">
          <a:blip r:embed="rId2">
            <a:extLst>
              <a:ext uri="{28A0092B-C50C-407E-A947-70E740481C1C}">
                <a14:useLocalDpi xmlns:a14="http://schemas.microsoft.com/office/drawing/2010/main" val="0"/>
              </a:ext>
            </a:extLst>
          </a:blip>
          <a:srcRect b="3196"/>
          <a:stretch/>
        </p:blipFill>
        <p:spPr bwMode="auto">
          <a:xfrm>
            <a:off x="5843147" y="2667000"/>
            <a:ext cx="5912230" cy="4143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mage result for lizar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966451"/>
            <a:ext cx="4188995" cy="2794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3430" y="228601"/>
            <a:ext cx="6781800" cy="769441"/>
          </a:xfrm>
          <a:prstGeom prst="rect">
            <a:avLst/>
          </a:prstGeom>
          <a:noFill/>
        </p:spPr>
        <p:txBody>
          <a:bodyPr wrap="square" rtlCol="0">
            <a:spAutoFit/>
          </a:bodyPr>
          <a:lstStyle/>
          <a:p>
            <a:pPr algn="ctr"/>
            <a:r>
              <a:rPr lang="en-US" sz="4400" dirty="0">
                <a:solidFill>
                  <a:srgbClr val="009900"/>
                </a:solidFill>
                <a:latin typeface="Arial" pitchFamily="34" charset="0"/>
                <a:cs typeface="Arial" pitchFamily="34" charset="0"/>
              </a:rPr>
              <a:t>Order </a:t>
            </a:r>
            <a:r>
              <a:rPr lang="en-US" sz="4400" dirty="0" err="1">
                <a:solidFill>
                  <a:srgbClr val="009900"/>
                </a:solidFill>
                <a:latin typeface="Arial" pitchFamily="34" charset="0"/>
                <a:cs typeface="Arial" pitchFamily="34" charset="0"/>
              </a:rPr>
              <a:t>Testudines</a:t>
            </a:r>
            <a:endParaRPr lang="en-US" sz="4400" dirty="0">
              <a:solidFill>
                <a:srgbClr val="009900"/>
              </a:solidFill>
              <a:latin typeface="Arial" pitchFamily="34" charset="0"/>
              <a:cs typeface="Arial" pitchFamily="34" charset="0"/>
            </a:endParaRPr>
          </a:p>
        </p:txBody>
      </p:sp>
      <p:sp>
        <p:nvSpPr>
          <p:cNvPr id="3" name="Rectangle 3"/>
          <p:cNvSpPr>
            <a:spLocks noChangeArrowheads="1"/>
          </p:cNvSpPr>
          <p:nvPr/>
        </p:nvSpPr>
        <p:spPr bwMode="auto">
          <a:xfrm>
            <a:off x="609600" y="1066800"/>
            <a:ext cx="6781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indent="-457200">
              <a:spcBef>
                <a:spcPct val="20000"/>
              </a:spcBef>
              <a:buFont typeface="Arial" pitchFamily="34" charset="0"/>
              <a:buChar char="•"/>
            </a:pPr>
            <a:r>
              <a:rPr lang="en-US" sz="2800" b="0" dirty="0">
                <a:latin typeface="Arial" charset="0"/>
              </a:rPr>
              <a:t>External skeleton (shell)</a:t>
            </a:r>
          </a:p>
          <a:p>
            <a:pPr lvl="2" indent="-457200">
              <a:spcBef>
                <a:spcPct val="20000"/>
              </a:spcBef>
              <a:buFont typeface="Arial" panose="020B0604020202020204" pitchFamily="34" charset="0"/>
              <a:buChar char="–"/>
            </a:pPr>
            <a:r>
              <a:rPr lang="en-US" sz="1800" b="0" dirty="0">
                <a:latin typeface="Arial" charset="0"/>
              </a:rPr>
              <a:t>Bone covered with keratinized </a:t>
            </a:r>
            <a:r>
              <a:rPr lang="en-US" sz="1800" b="0" dirty="0" err="1">
                <a:latin typeface="Arial" charset="0"/>
              </a:rPr>
              <a:t>scutes</a:t>
            </a:r>
            <a:endParaRPr lang="en-US" sz="1800" b="0" dirty="0">
              <a:latin typeface="Arial" charset="0"/>
            </a:endParaRPr>
          </a:p>
          <a:p>
            <a:pPr lvl="1" indent="-457200">
              <a:spcBef>
                <a:spcPct val="20000"/>
              </a:spcBef>
              <a:buFont typeface="Arial" pitchFamily="34" charset="0"/>
              <a:buChar char="•"/>
            </a:pPr>
            <a:r>
              <a:rPr lang="en-US" sz="2800" b="0" dirty="0">
                <a:latin typeface="Arial" charset="0"/>
              </a:rPr>
              <a:t>Vertebrae and ribs fused to the shell</a:t>
            </a:r>
          </a:p>
          <a:p>
            <a:pPr lvl="1" indent="-457200">
              <a:spcBef>
                <a:spcPct val="20000"/>
              </a:spcBef>
              <a:buFont typeface="Arial" pitchFamily="34" charset="0"/>
              <a:buChar char="•"/>
            </a:pPr>
            <a:r>
              <a:rPr lang="en-US" sz="2800" b="0" dirty="0">
                <a:latin typeface="Arial" charset="0"/>
              </a:rPr>
              <a:t>No teeth</a:t>
            </a:r>
          </a:p>
          <a:p>
            <a:pPr lvl="1" indent="-457200">
              <a:spcBef>
                <a:spcPct val="20000"/>
              </a:spcBef>
              <a:buFont typeface="Arial" pitchFamily="34" charset="0"/>
              <a:buChar char="•"/>
            </a:pPr>
            <a:r>
              <a:rPr lang="en-US" sz="2800" b="0" dirty="0">
                <a:latin typeface="Arial" charset="0"/>
              </a:rPr>
              <a:t>Terrestrial, aquatic, marine</a:t>
            </a:r>
          </a:p>
        </p:txBody>
      </p:sp>
      <p:pic>
        <p:nvPicPr>
          <p:cNvPr id="10242" name="Picture 2" descr="http://blogs.voanews.com/science-world/files/2012/12/species-resized-610x4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2947744"/>
            <a:ext cx="3200400" cy="226651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thecommonsatsouthfield.com/wp-content/uploads/2012/08/box-turtles1.jpg"/>
          <p:cNvPicPr>
            <a:picLocks noChangeAspect="1" noChangeArrowheads="1"/>
          </p:cNvPicPr>
          <p:nvPr/>
        </p:nvPicPr>
        <p:blipFill rotWithShape="1">
          <a:blip r:embed="rId3">
            <a:extLst>
              <a:ext uri="{28A0092B-C50C-407E-A947-70E740481C1C}">
                <a14:useLocalDpi xmlns:a14="http://schemas.microsoft.com/office/drawing/2010/main" val="0"/>
              </a:ext>
            </a:extLst>
          </a:blip>
          <a:srcRect t="23891" b="7396"/>
          <a:stretch/>
        </p:blipFill>
        <p:spPr bwMode="auto">
          <a:xfrm>
            <a:off x="7391400" y="5192488"/>
            <a:ext cx="3276600" cy="168728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upload.wikimedia.org/wikipedia/commons/d/d6/Apalone_mutica.jpg"/>
          <p:cNvPicPr>
            <a:picLocks noChangeAspect="1" noChangeArrowheads="1"/>
          </p:cNvPicPr>
          <p:nvPr/>
        </p:nvPicPr>
        <p:blipFill rotWithShape="1">
          <a:blip r:embed="rId4">
            <a:extLst>
              <a:ext uri="{28A0092B-C50C-407E-A947-70E740481C1C}">
                <a14:useLocalDpi xmlns:a14="http://schemas.microsoft.com/office/drawing/2010/main" val="0"/>
              </a:ext>
            </a:extLst>
          </a:blip>
          <a:srcRect t="32158" b="12409"/>
          <a:stretch/>
        </p:blipFill>
        <p:spPr bwMode="auto">
          <a:xfrm>
            <a:off x="251841" y="3945786"/>
            <a:ext cx="7338115" cy="2733072"/>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img262.imageshack.us/img262/5031/632006660d882e7f09.jpg"/>
          <p:cNvPicPr>
            <a:picLocks noChangeAspect="1" noChangeArrowheads="1"/>
          </p:cNvPicPr>
          <p:nvPr/>
        </p:nvPicPr>
        <p:blipFill rotWithShape="1">
          <a:blip r:embed="rId5">
            <a:extLst>
              <a:ext uri="{28A0092B-C50C-407E-A947-70E740481C1C}">
                <a14:useLocalDpi xmlns:a14="http://schemas.microsoft.com/office/drawing/2010/main" val="0"/>
              </a:ext>
            </a:extLst>
          </a:blip>
          <a:srcRect l="22057" t="5790" r="22514" b="26247"/>
          <a:stretch/>
        </p:blipFill>
        <p:spPr bwMode="auto">
          <a:xfrm>
            <a:off x="7462494" y="0"/>
            <a:ext cx="3205507" cy="2947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8040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125067"/>
            <a:ext cx="4639412" cy="769441"/>
          </a:xfrm>
          <a:prstGeom prst="rect">
            <a:avLst/>
          </a:prstGeom>
          <a:noFill/>
        </p:spPr>
        <p:txBody>
          <a:bodyPr wrap="none" rtlCol="0">
            <a:spAutoFit/>
          </a:bodyPr>
          <a:lstStyle/>
          <a:p>
            <a:r>
              <a:rPr lang="en-US" sz="4400" dirty="0">
                <a:solidFill>
                  <a:srgbClr val="009900"/>
                </a:solidFill>
                <a:latin typeface="Arial" pitchFamily="34" charset="0"/>
                <a:cs typeface="Arial" pitchFamily="34" charset="0"/>
              </a:rPr>
              <a:t>Order </a:t>
            </a:r>
            <a:r>
              <a:rPr lang="en-US" sz="4400" dirty="0" err="1">
                <a:solidFill>
                  <a:srgbClr val="009900"/>
                </a:solidFill>
                <a:latin typeface="Arial" pitchFamily="34" charset="0"/>
                <a:cs typeface="Arial" pitchFamily="34" charset="0"/>
              </a:rPr>
              <a:t>Crocodilia</a:t>
            </a:r>
            <a:endParaRPr lang="en-US" sz="4400" dirty="0">
              <a:solidFill>
                <a:srgbClr val="009900"/>
              </a:solidFill>
              <a:latin typeface="Arial" pitchFamily="34" charset="0"/>
              <a:cs typeface="Arial" pitchFamily="34" charset="0"/>
            </a:endParaRPr>
          </a:p>
        </p:txBody>
      </p:sp>
      <p:sp>
        <p:nvSpPr>
          <p:cNvPr id="3" name="Rectangle 3"/>
          <p:cNvSpPr>
            <a:spLocks noChangeArrowheads="1"/>
          </p:cNvSpPr>
          <p:nvPr/>
        </p:nvSpPr>
        <p:spPr bwMode="auto">
          <a:xfrm>
            <a:off x="914400" y="1059390"/>
            <a:ext cx="5782409" cy="412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indent="-457200">
              <a:spcBef>
                <a:spcPct val="20000"/>
              </a:spcBef>
              <a:buFont typeface="Arial" pitchFamily="34" charset="0"/>
              <a:buChar char="•"/>
            </a:pPr>
            <a:r>
              <a:rPr lang="en-US" sz="2800" b="0" dirty="0">
                <a:latin typeface="Arial" charset="0"/>
              </a:rPr>
              <a:t>Ancient</a:t>
            </a:r>
          </a:p>
          <a:p>
            <a:pPr lvl="1" indent="-457200">
              <a:spcBef>
                <a:spcPct val="20000"/>
              </a:spcBef>
              <a:buFont typeface="Arial" pitchFamily="34" charset="0"/>
              <a:buChar char="•"/>
            </a:pPr>
            <a:r>
              <a:rPr lang="en-US" sz="2800" b="0" dirty="0">
                <a:latin typeface="Arial" charset="0"/>
              </a:rPr>
              <a:t>Heavily armored</a:t>
            </a:r>
          </a:p>
          <a:p>
            <a:pPr lvl="1" indent="-457200">
              <a:spcBef>
                <a:spcPct val="20000"/>
              </a:spcBef>
              <a:buFont typeface="Arial" pitchFamily="34" charset="0"/>
              <a:buChar char="•"/>
            </a:pPr>
            <a:r>
              <a:rPr lang="en-US" sz="2800" b="0" dirty="0">
                <a:latin typeface="Arial" charset="0"/>
              </a:rPr>
              <a:t>Temperature Sex Determination</a:t>
            </a:r>
          </a:p>
          <a:p>
            <a:pPr lvl="1" indent="-457200">
              <a:spcBef>
                <a:spcPct val="20000"/>
              </a:spcBef>
              <a:buFont typeface="Arial" pitchFamily="34" charset="0"/>
              <a:buChar char="•"/>
            </a:pPr>
            <a:r>
              <a:rPr lang="en-US" sz="2800" b="0" dirty="0">
                <a:latin typeface="Arial" charset="0"/>
              </a:rPr>
              <a:t>Numerous sensory organs</a:t>
            </a:r>
          </a:p>
          <a:p>
            <a:pPr lvl="1" indent="-457200">
              <a:spcBef>
                <a:spcPct val="20000"/>
              </a:spcBef>
              <a:buFont typeface="Arial" pitchFamily="34" charset="0"/>
              <a:buChar char="•"/>
            </a:pPr>
            <a:r>
              <a:rPr lang="en-US" sz="2800" b="0" dirty="0">
                <a:latin typeface="Arial" charset="0"/>
              </a:rPr>
              <a:t>Adaptations for aquatic lifestyle</a:t>
            </a:r>
            <a:endParaRPr lang="en-US" sz="4000" b="0" dirty="0">
              <a:latin typeface="Arial" charset="0"/>
            </a:endParaRPr>
          </a:p>
          <a:p>
            <a:pPr lvl="1" indent="-457200">
              <a:spcBef>
                <a:spcPct val="20000"/>
              </a:spcBef>
              <a:buFont typeface="Arial" pitchFamily="34" charset="0"/>
              <a:buChar char="•"/>
            </a:pPr>
            <a:endParaRPr lang="en-US" sz="4000" b="0" dirty="0">
              <a:latin typeface="Arial" charset="0"/>
            </a:endParaRPr>
          </a:p>
        </p:txBody>
      </p:sp>
      <p:pic>
        <p:nvPicPr>
          <p:cNvPr id="12290" name="Picture 2" descr="http://upload.wikimedia.org/wikipedia/commons/1/17/Alligator_foot_detai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34200" y="4191000"/>
            <a:ext cx="37338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tatic.ddmcdn.com/gif/alligator-back-c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
            <a:ext cx="3810000" cy="3600451"/>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www.paleodiscoveries.com/gallery/247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194397" y="2362200"/>
            <a:ext cx="2024743"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296" b="28854"/>
          <a:stretch/>
        </p:blipFill>
        <p:spPr bwMode="auto">
          <a:xfrm>
            <a:off x="310767" y="3631158"/>
            <a:ext cx="6478899" cy="2922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7767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6200" y="1"/>
            <a:ext cx="4576894" cy="769441"/>
          </a:xfrm>
          <a:prstGeom prst="rect">
            <a:avLst/>
          </a:prstGeom>
          <a:noFill/>
        </p:spPr>
        <p:txBody>
          <a:bodyPr wrap="none" rtlCol="0">
            <a:spAutoFit/>
          </a:bodyPr>
          <a:lstStyle/>
          <a:p>
            <a:r>
              <a:rPr lang="en-US" sz="4400" dirty="0">
                <a:solidFill>
                  <a:srgbClr val="009900"/>
                </a:solidFill>
                <a:latin typeface="Arial" pitchFamily="34" charset="0"/>
                <a:cs typeface="Arial" pitchFamily="34" charset="0"/>
              </a:rPr>
              <a:t>Order </a:t>
            </a:r>
            <a:r>
              <a:rPr lang="en-US" sz="4400" dirty="0" err="1">
                <a:solidFill>
                  <a:srgbClr val="009900"/>
                </a:solidFill>
                <a:latin typeface="Arial" pitchFamily="34" charset="0"/>
                <a:cs typeface="Arial" pitchFamily="34" charset="0"/>
              </a:rPr>
              <a:t>Squamata</a:t>
            </a:r>
            <a:endParaRPr lang="en-US" sz="4400" dirty="0">
              <a:solidFill>
                <a:srgbClr val="009900"/>
              </a:solidFill>
              <a:latin typeface="Arial" pitchFamily="34" charset="0"/>
              <a:cs typeface="Arial" pitchFamily="34" charset="0"/>
            </a:endParaRPr>
          </a:p>
        </p:txBody>
      </p:sp>
      <p:sp>
        <p:nvSpPr>
          <p:cNvPr id="3" name="Rectangle 3"/>
          <p:cNvSpPr>
            <a:spLocks noChangeArrowheads="1"/>
          </p:cNvSpPr>
          <p:nvPr/>
        </p:nvSpPr>
        <p:spPr bwMode="auto">
          <a:xfrm>
            <a:off x="685800" y="1002394"/>
            <a:ext cx="963385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indent="-457200">
              <a:spcBef>
                <a:spcPct val="20000"/>
              </a:spcBef>
              <a:buFont typeface="Arial" pitchFamily="34" charset="0"/>
              <a:buChar char="•"/>
            </a:pPr>
            <a:r>
              <a:rPr lang="en-US" sz="2400" b="0" dirty="0">
                <a:solidFill>
                  <a:srgbClr val="FF0000"/>
                </a:solidFill>
                <a:latin typeface="Arial" charset="0"/>
              </a:rPr>
              <a:t>Lizards (</a:t>
            </a:r>
            <a:r>
              <a:rPr lang="en-US" sz="2400" b="0" dirty="0" err="1">
                <a:solidFill>
                  <a:srgbClr val="FF0000"/>
                </a:solidFill>
                <a:latin typeface="Arial" charset="0"/>
              </a:rPr>
              <a:t>Lepidosauria</a:t>
            </a:r>
            <a:r>
              <a:rPr lang="en-US" sz="2400" b="0" dirty="0">
                <a:solidFill>
                  <a:srgbClr val="FF0000"/>
                </a:solidFill>
                <a:latin typeface="Arial" charset="0"/>
              </a:rPr>
              <a:t>), snakes (</a:t>
            </a:r>
            <a:r>
              <a:rPr lang="en-US" sz="2400" b="0" dirty="0" err="1">
                <a:solidFill>
                  <a:srgbClr val="FF0000"/>
                </a:solidFill>
                <a:latin typeface="Arial" charset="0"/>
              </a:rPr>
              <a:t>Serpentes</a:t>
            </a:r>
            <a:r>
              <a:rPr lang="en-US" sz="2400" b="0" dirty="0">
                <a:solidFill>
                  <a:srgbClr val="FF0000"/>
                </a:solidFill>
                <a:latin typeface="Arial" charset="0"/>
              </a:rPr>
              <a:t>), &amp; </a:t>
            </a:r>
            <a:r>
              <a:rPr lang="en-US" sz="2400" b="0" dirty="0" err="1">
                <a:solidFill>
                  <a:srgbClr val="FF0000"/>
                </a:solidFill>
                <a:latin typeface="Arial" charset="0"/>
              </a:rPr>
              <a:t>amphisbaenia</a:t>
            </a:r>
            <a:endParaRPr lang="en-US" sz="2400" b="0" dirty="0">
              <a:solidFill>
                <a:srgbClr val="FF0000"/>
              </a:solidFill>
              <a:latin typeface="Arial" charset="0"/>
            </a:endParaRPr>
          </a:p>
          <a:p>
            <a:pPr lvl="1" indent="-457200">
              <a:spcBef>
                <a:spcPct val="20000"/>
              </a:spcBef>
              <a:buFont typeface="Arial" pitchFamily="34" charset="0"/>
              <a:buChar char="•"/>
            </a:pPr>
            <a:r>
              <a:rPr lang="en-US" sz="2400" b="0" dirty="0">
                <a:latin typeface="Arial" charset="0"/>
              </a:rPr>
              <a:t>Skin shedding</a:t>
            </a:r>
          </a:p>
          <a:p>
            <a:pPr lvl="1" indent="-457200">
              <a:spcBef>
                <a:spcPct val="20000"/>
              </a:spcBef>
              <a:buFont typeface="Arial" pitchFamily="34" charset="0"/>
              <a:buChar char="•"/>
            </a:pPr>
            <a:r>
              <a:rPr lang="en-US" sz="2400" b="0" dirty="0">
                <a:latin typeface="Arial" charset="0"/>
              </a:rPr>
              <a:t>2 Penises!</a:t>
            </a:r>
          </a:p>
          <a:p>
            <a:pPr lvl="1" indent="-457200">
              <a:spcBef>
                <a:spcPct val="20000"/>
              </a:spcBef>
              <a:buFont typeface="Arial" pitchFamily="34" charset="0"/>
              <a:buChar char="•"/>
            </a:pPr>
            <a:r>
              <a:rPr lang="en-US" sz="2400" b="0" dirty="0">
                <a:latin typeface="Arial" charset="0"/>
              </a:rPr>
              <a:t>Tail </a:t>
            </a:r>
            <a:r>
              <a:rPr lang="en-US" sz="2400" b="0" dirty="0" err="1">
                <a:latin typeface="Arial" charset="0"/>
              </a:rPr>
              <a:t>autotomy</a:t>
            </a:r>
            <a:endParaRPr lang="en-US" sz="2400" b="0" dirty="0">
              <a:latin typeface="Arial" charset="0"/>
            </a:endParaRPr>
          </a:p>
          <a:p>
            <a:pPr lvl="1" indent="-457200">
              <a:spcBef>
                <a:spcPct val="20000"/>
              </a:spcBef>
              <a:buFont typeface="Arial" pitchFamily="34" charset="0"/>
              <a:buChar char="•"/>
            </a:pPr>
            <a:r>
              <a:rPr lang="en-US" sz="2400" b="0" dirty="0">
                <a:latin typeface="Arial" charset="0"/>
              </a:rPr>
              <a:t>Highly reduced and movable jaw</a:t>
            </a:r>
          </a:p>
          <a:p>
            <a:pPr lvl="1" indent="-457200">
              <a:spcBef>
                <a:spcPct val="20000"/>
              </a:spcBef>
              <a:buFont typeface="Arial" pitchFamily="34" charset="0"/>
              <a:buChar char="•"/>
            </a:pPr>
            <a:r>
              <a:rPr lang="en-US" sz="2400" b="0" dirty="0">
                <a:latin typeface="Arial" charset="0"/>
              </a:rPr>
              <a:t>Limb reduction common</a:t>
            </a:r>
          </a:p>
          <a:p>
            <a:pPr lvl="1" indent="-457200">
              <a:spcBef>
                <a:spcPct val="20000"/>
              </a:spcBef>
              <a:buFont typeface="Arial" pitchFamily="34" charset="0"/>
              <a:buChar char="•"/>
            </a:pPr>
            <a:endParaRPr lang="en-US" sz="2400" b="0" dirty="0">
              <a:latin typeface="Arial"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4800600"/>
            <a:ext cx="322738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264" y="4800600"/>
            <a:ext cx="272573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l="3503" t="18999" r="7690" b="8688"/>
          <a:stretch>
            <a:fillRect/>
          </a:stretch>
        </p:blipFill>
        <p:spPr bwMode="auto">
          <a:xfrm>
            <a:off x="8614859" y="2697564"/>
            <a:ext cx="365327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l="4594" t="3238"/>
          <a:stretch>
            <a:fillRect/>
          </a:stretch>
        </p:blipFill>
        <p:spPr bwMode="auto">
          <a:xfrm>
            <a:off x="6666381" y="1932569"/>
            <a:ext cx="1796713" cy="274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4343400"/>
            <a:ext cx="309195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5"/>
          <p:cNvSpPr>
            <a:spLocks noChangeArrowheads="1"/>
          </p:cNvSpPr>
          <p:nvPr/>
        </p:nvSpPr>
        <p:spPr bwMode="auto">
          <a:xfrm>
            <a:off x="6858000" y="2416351"/>
            <a:ext cx="3733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ltLang="en-US" sz="1200" dirty="0">
                <a:hlinkClick r:id="rId7"/>
              </a:rPr>
              <a:t>http://www.youtube.com/watch?v=TsQRzRcQ3dM</a:t>
            </a:r>
            <a:r>
              <a:rPr lang="en-US" altLang="en-US" sz="1200" dirty="0"/>
              <a:t> </a:t>
            </a:r>
          </a:p>
        </p:txBody>
      </p:sp>
    </p:spTree>
    <p:extLst>
      <p:ext uri="{BB962C8B-B14F-4D97-AF65-F5344CB8AC3E}">
        <p14:creationId xmlns:p14="http://schemas.microsoft.com/office/powerpoint/2010/main" val="2102633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vpow.files.wordpress.com/2013/12/crocodilian-breathing-schachner-et-al-2013a-fig-10.jpg"/>
          <p:cNvPicPr>
            <a:picLocks noChangeAspect="1" noChangeArrowheads="1"/>
          </p:cNvPicPr>
          <p:nvPr/>
        </p:nvPicPr>
        <p:blipFill rotWithShape="1">
          <a:blip r:embed="rId3">
            <a:extLst>
              <a:ext uri="{28A0092B-C50C-407E-A947-70E740481C1C}">
                <a14:useLocalDpi xmlns:a14="http://schemas.microsoft.com/office/drawing/2010/main" val="0"/>
              </a:ext>
            </a:extLst>
          </a:blip>
          <a:srcRect r="43306"/>
          <a:stretch/>
        </p:blipFill>
        <p:spPr bwMode="auto">
          <a:xfrm>
            <a:off x="6999514" y="3734604"/>
            <a:ext cx="3668486" cy="31489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ciencepartners.info/wp-content/uploads/2012/08/crosssec.jpg"/>
          <p:cNvPicPr>
            <a:picLocks noChangeAspect="1" noChangeArrowheads="1"/>
          </p:cNvPicPr>
          <p:nvPr/>
        </p:nvPicPr>
        <p:blipFill rotWithShape="1">
          <a:blip r:embed="rId4">
            <a:extLst>
              <a:ext uri="{28A0092B-C50C-407E-A947-70E740481C1C}">
                <a14:useLocalDpi xmlns:a14="http://schemas.microsoft.com/office/drawing/2010/main" val="0"/>
              </a:ext>
            </a:extLst>
          </a:blip>
          <a:srcRect b="35196"/>
          <a:stretch/>
        </p:blipFill>
        <p:spPr bwMode="auto">
          <a:xfrm>
            <a:off x="6477000" y="2186103"/>
            <a:ext cx="4100558" cy="1706629"/>
          </a:xfrm>
          <a:prstGeom prst="rect">
            <a:avLst/>
          </a:prstGeom>
          <a:noFill/>
          <a:extLst>
            <a:ext uri="{909E8E84-426E-40DD-AFC4-6F175D3DCCD1}">
              <a14:hiddenFill xmlns:a14="http://schemas.microsoft.com/office/drawing/2010/main">
                <a:solidFill>
                  <a:srgbClr val="FFFFFF"/>
                </a:solidFill>
              </a14:hiddenFill>
            </a:ext>
          </a:extLst>
        </p:spPr>
      </p:pic>
      <p:sp>
        <p:nvSpPr>
          <p:cNvPr id="30722" name="Rectangle 2"/>
          <p:cNvSpPr>
            <a:spLocks noChangeArrowheads="1"/>
          </p:cNvSpPr>
          <p:nvPr/>
        </p:nvSpPr>
        <p:spPr bwMode="auto">
          <a:xfrm>
            <a:off x="1752600" y="228600"/>
            <a:ext cx="5257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rgbClr val="FF0000"/>
                </a:solidFill>
                <a:latin typeface="Arial" charset="0"/>
              </a:rPr>
              <a:t>Class Aves</a:t>
            </a:r>
          </a:p>
        </p:txBody>
      </p:sp>
      <p:sp>
        <p:nvSpPr>
          <p:cNvPr id="14339" name="Rectangle 3"/>
          <p:cNvSpPr>
            <a:spLocks noChangeArrowheads="1"/>
          </p:cNvSpPr>
          <p:nvPr/>
        </p:nvSpPr>
        <p:spPr bwMode="auto">
          <a:xfrm>
            <a:off x="1066800" y="914400"/>
            <a:ext cx="9372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0" lvl="1" indent="-457200">
              <a:spcBef>
                <a:spcPct val="20000"/>
              </a:spcBef>
              <a:buFont typeface="Arial" pitchFamily="34" charset="0"/>
              <a:buChar char="•"/>
            </a:pPr>
            <a:r>
              <a:rPr lang="en-US" sz="2800" b="0" dirty="0">
                <a:latin typeface="Arial" charset="0"/>
              </a:rPr>
              <a:t>“Glorified Reptiles”</a:t>
            </a:r>
          </a:p>
          <a:p>
            <a:pPr marL="571500" lvl="1" indent="-457200">
              <a:spcBef>
                <a:spcPct val="20000"/>
              </a:spcBef>
              <a:buFont typeface="Arial" pitchFamily="34" charset="0"/>
              <a:buChar char="•"/>
            </a:pPr>
            <a:r>
              <a:rPr lang="en-US" sz="2800" b="0" dirty="0">
                <a:latin typeface="Arial" charset="0"/>
              </a:rPr>
              <a:t>Split 150-200 MYA</a:t>
            </a:r>
          </a:p>
          <a:p>
            <a:pPr marL="571500" lvl="1" indent="-457200">
              <a:spcBef>
                <a:spcPct val="20000"/>
              </a:spcBef>
              <a:buFont typeface="Arial" pitchFamily="34" charset="0"/>
              <a:buChar char="•"/>
            </a:pPr>
            <a:r>
              <a:rPr lang="en-US" sz="2800" b="0" dirty="0">
                <a:latin typeface="Arial" charset="0"/>
              </a:rPr>
              <a:t>Forelimbs modified for flying</a:t>
            </a:r>
          </a:p>
          <a:p>
            <a:pPr marL="1028700" lvl="2" indent="-457200">
              <a:spcBef>
                <a:spcPct val="20000"/>
              </a:spcBef>
              <a:buFont typeface="Arial" panose="020B0604020202020204" pitchFamily="34" charset="0"/>
              <a:buChar char="–"/>
            </a:pPr>
            <a:r>
              <a:rPr lang="en-US" sz="1800" b="0" dirty="0">
                <a:latin typeface="Arial" charset="0"/>
              </a:rPr>
              <a:t>Feathers</a:t>
            </a:r>
          </a:p>
          <a:p>
            <a:pPr marL="1028700" lvl="2" indent="-457200">
              <a:spcBef>
                <a:spcPct val="20000"/>
              </a:spcBef>
              <a:buFont typeface="Arial" panose="020B0604020202020204" pitchFamily="34" charset="0"/>
              <a:buChar char="–"/>
            </a:pPr>
            <a:r>
              <a:rPr lang="en-US" sz="1800" b="0" dirty="0">
                <a:latin typeface="Arial" charset="0"/>
              </a:rPr>
              <a:t>Skeleton</a:t>
            </a:r>
          </a:p>
          <a:p>
            <a:pPr marL="1028700" lvl="2" indent="-457200">
              <a:spcBef>
                <a:spcPct val="20000"/>
              </a:spcBef>
              <a:buFont typeface="Arial" panose="020B0604020202020204" pitchFamily="34" charset="0"/>
              <a:buChar char="–"/>
            </a:pPr>
            <a:r>
              <a:rPr lang="en-US" sz="1800" b="0" dirty="0">
                <a:latin typeface="Arial" charset="0"/>
              </a:rPr>
              <a:t>Other physiology changes (lungs)</a:t>
            </a:r>
          </a:p>
          <a:p>
            <a:pPr marL="1028700" lvl="2" indent="-457200">
              <a:spcBef>
                <a:spcPct val="20000"/>
              </a:spcBef>
              <a:buFont typeface="Arial" panose="020B0604020202020204" pitchFamily="34" charset="0"/>
              <a:buChar char="–"/>
            </a:pPr>
            <a:r>
              <a:rPr lang="en-US" sz="1800" b="0" dirty="0">
                <a:latin typeface="Arial" charset="0"/>
              </a:rPr>
              <a:t>No tail</a:t>
            </a:r>
          </a:p>
          <a:p>
            <a:pPr marL="571500" lvl="1" indent="-457200">
              <a:spcBef>
                <a:spcPct val="20000"/>
              </a:spcBef>
              <a:buFont typeface="Arial" pitchFamily="34" charset="0"/>
              <a:buChar char="•"/>
            </a:pPr>
            <a:r>
              <a:rPr lang="en-US" sz="2800" b="0" dirty="0">
                <a:latin typeface="Arial" charset="0"/>
              </a:rPr>
              <a:t>10,000 species - 25 orders</a:t>
            </a:r>
          </a:p>
          <a:p>
            <a:pPr marL="571500" lvl="1" indent="-457200">
              <a:spcBef>
                <a:spcPct val="20000"/>
              </a:spcBef>
              <a:buFont typeface="Arial" pitchFamily="34" charset="0"/>
              <a:buChar char="•"/>
            </a:pPr>
            <a:endParaRPr lang="en-US" sz="2800" b="0" dirty="0">
              <a:latin typeface="Arial" charset="0"/>
            </a:endParaRPr>
          </a:p>
          <a:p>
            <a:pPr marL="571500" lvl="1" indent="-457200">
              <a:spcBef>
                <a:spcPct val="20000"/>
              </a:spcBef>
              <a:buFont typeface="Arial" pitchFamily="34" charset="0"/>
              <a:buChar char="•"/>
            </a:pPr>
            <a:endParaRPr lang="en-US" sz="2800" b="0" dirty="0">
              <a:latin typeface="Arial" charset="0"/>
            </a:endParaRPr>
          </a:p>
        </p:txBody>
      </p:sp>
      <p:pic>
        <p:nvPicPr>
          <p:cNvPr id="2050" name="Picture 2" descr="http://www.ucmp.berkeley.edu/diapsids/saurischia/velociraptor1_skre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4250" y="15240"/>
            <a:ext cx="333375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migrationresearch.org/mbo/id/rwbl/id%20rwbl%20sy%20f%20513%20tail%20apr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473283"/>
            <a:ext cx="3352800" cy="2380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5284" y="5105400"/>
            <a:ext cx="1492717" cy="707886"/>
          </a:xfrm>
          <a:prstGeom prst="rect">
            <a:avLst/>
          </a:prstGeom>
          <a:noFill/>
        </p:spPr>
        <p:txBody>
          <a:bodyPr wrap="none" rtlCol="0">
            <a:spAutoFit/>
          </a:bodyPr>
          <a:lstStyle/>
          <a:p>
            <a:pPr algn="r"/>
            <a:r>
              <a:rPr lang="en-US" sz="2000" dirty="0">
                <a:latin typeface="Arial" panose="020B0604020202020204" pitchFamily="34" charset="0"/>
                <a:cs typeface="Arial" panose="020B0604020202020204" pitchFamily="34" charset="0"/>
              </a:rPr>
              <a:t>Super</a:t>
            </a:r>
          </a:p>
          <a:p>
            <a:pPr algn="r"/>
            <a:r>
              <a:rPr lang="en-US" sz="2000" dirty="0">
                <a:latin typeface="Arial" panose="020B0604020202020204" pitchFamily="34" charset="0"/>
                <a:cs typeface="Arial" panose="020B0604020202020204" pitchFamily="34" charset="0"/>
              </a:rPr>
              <a:t>Simplified!</a:t>
            </a:r>
          </a:p>
        </p:txBody>
      </p:sp>
      <p:cxnSp>
        <p:nvCxnSpPr>
          <p:cNvPr id="4" name="Straight Arrow Connector 3"/>
          <p:cNvCxnSpPr/>
          <p:nvPr/>
        </p:nvCxnSpPr>
        <p:spPr>
          <a:xfrm>
            <a:off x="5717314" y="5867400"/>
            <a:ext cx="1140686" cy="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0189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70E70-A978-637F-2624-F0525F69D884}"/>
              </a:ext>
            </a:extLst>
          </p:cNvPr>
          <p:cNvPicPr>
            <a:picLocks noChangeAspect="1"/>
          </p:cNvPicPr>
          <p:nvPr/>
        </p:nvPicPr>
        <p:blipFill>
          <a:blip r:embed="rId3"/>
          <a:stretch>
            <a:fillRect/>
          </a:stretch>
        </p:blipFill>
        <p:spPr>
          <a:xfrm>
            <a:off x="4724400" y="3478340"/>
            <a:ext cx="3307692" cy="3151060"/>
          </a:xfrm>
          <a:prstGeom prst="rect">
            <a:avLst/>
          </a:prstGeom>
        </p:spPr>
      </p:pic>
      <p:sp>
        <p:nvSpPr>
          <p:cNvPr id="30722" name="Rectangle 2"/>
          <p:cNvSpPr>
            <a:spLocks noChangeArrowheads="1"/>
          </p:cNvSpPr>
          <p:nvPr/>
        </p:nvSpPr>
        <p:spPr bwMode="auto">
          <a:xfrm>
            <a:off x="3429000" y="228600"/>
            <a:ext cx="5257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rgbClr val="FF0000"/>
                </a:solidFill>
                <a:latin typeface="Arial" charset="0"/>
              </a:rPr>
              <a:t>Class Mammalia</a:t>
            </a:r>
          </a:p>
        </p:txBody>
      </p:sp>
      <p:sp>
        <p:nvSpPr>
          <p:cNvPr id="4" name="Rectangle 3"/>
          <p:cNvSpPr>
            <a:spLocks noChangeArrowheads="1"/>
          </p:cNvSpPr>
          <p:nvPr/>
        </p:nvSpPr>
        <p:spPr bwMode="auto">
          <a:xfrm>
            <a:off x="762000" y="914400"/>
            <a:ext cx="9677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571500" lvl="1" indent="-457200">
              <a:spcBef>
                <a:spcPct val="20000"/>
              </a:spcBef>
              <a:buFont typeface="Arial" pitchFamily="34" charset="0"/>
              <a:buChar char="•"/>
            </a:pPr>
            <a:r>
              <a:rPr lang="en-US" sz="2400" b="0" dirty="0">
                <a:latin typeface="Arial" charset="0"/>
              </a:rPr>
              <a:t>5,000 sp.</a:t>
            </a:r>
          </a:p>
          <a:p>
            <a:pPr marL="571500" lvl="1" indent="-457200">
              <a:spcBef>
                <a:spcPct val="20000"/>
              </a:spcBef>
              <a:buFont typeface="Arial" pitchFamily="34" charset="0"/>
              <a:buChar char="•"/>
            </a:pPr>
            <a:r>
              <a:rPr lang="en-US" sz="2400" b="0" dirty="0">
                <a:latin typeface="Arial" charset="0"/>
              </a:rPr>
              <a:t>Body covered with hair</a:t>
            </a:r>
          </a:p>
          <a:p>
            <a:pPr marL="571500" lvl="1" indent="-457200">
              <a:spcBef>
                <a:spcPct val="20000"/>
              </a:spcBef>
              <a:buFont typeface="Arial" pitchFamily="34" charset="0"/>
              <a:buChar char="•"/>
            </a:pPr>
            <a:r>
              <a:rPr lang="en-US" sz="2400" b="0" dirty="0">
                <a:latin typeface="Arial" charset="0"/>
              </a:rPr>
              <a:t>Glands!!</a:t>
            </a:r>
          </a:p>
          <a:p>
            <a:pPr marL="571500" lvl="1" indent="-457200">
              <a:spcBef>
                <a:spcPct val="20000"/>
              </a:spcBef>
              <a:buFont typeface="Arial" pitchFamily="34" charset="0"/>
              <a:buChar char="•"/>
            </a:pPr>
            <a:r>
              <a:rPr lang="en-US" sz="2400" b="0" dirty="0" err="1">
                <a:latin typeface="Arial" charset="0"/>
              </a:rPr>
              <a:t>Diphyodont</a:t>
            </a:r>
            <a:r>
              <a:rPr lang="en-US" sz="2400" b="0" dirty="0">
                <a:latin typeface="Arial" charset="0"/>
              </a:rPr>
              <a:t> teeth</a:t>
            </a:r>
          </a:p>
          <a:p>
            <a:pPr marL="571500" lvl="1" indent="-457200">
              <a:spcBef>
                <a:spcPct val="20000"/>
              </a:spcBef>
              <a:buFont typeface="Arial" pitchFamily="34" charset="0"/>
              <a:buChar char="•"/>
            </a:pPr>
            <a:r>
              <a:rPr lang="en-US" sz="2400" b="0" dirty="0">
                <a:latin typeface="Arial" charset="0"/>
              </a:rPr>
              <a:t>Moveable eyelids, fleshy external ears</a:t>
            </a:r>
          </a:p>
          <a:p>
            <a:pPr marL="571500" lvl="1" indent="-457200">
              <a:spcBef>
                <a:spcPct val="20000"/>
              </a:spcBef>
              <a:buFont typeface="Arial" pitchFamily="34" charset="0"/>
              <a:buChar char="•"/>
            </a:pPr>
            <a:r>
              <a:rPr lang="en-US" sz="2400" b="0" dirty="0">
                <a:latin typeface="Arial" charset="0"/>
              </a:rPr>
              <a:t>Mammary glands – nourish young</a:t>
            </a:r>
          </a:p>
          <a:p>
            <a:pPr marL="571500" lvl="1" indent="-457200">
              <a:spcBef>
                <a:spcPct val="20000"/>
              </a:spcBef>
              <a:buFont typeface="Arial" pitchFamily="34" charset="0"/>
              <a:buChar char="•"/>
            </a:pPr>
            <a:r>
              <a:rPr lang="en-US" sz="2400" b="0" dirty="0">
                <a:solidFill>
                  <a:srgbClr val="FF6600"/>
                </a:solidFill>
                <a:latin typeface="Arial" charset="0"/>
              </a:rPr>
              <a:t>Three groups?</a:t>
            </a:r>
          </a:p>
          <a:p>
            <a:pPr marL="571500" lvl="1" indent="-457200">
              <a:spcBef>
                <a:spcPct val="20000"/>
              </a:spcBef>
              <a:buFont typeface="Arial" pitchFamily="34" charset="0"/>
              <a:buChar char="•"/>
            </a:pPr>
            <a:endParaRPr lang="en-US" sz="2400" b="0" dirty="0">
              <a:latin typeface="Arial" charset="0"/>
            </a:endParaRPr>
          </a:p>
          <a:p>
            <a:pPr marL="571500" lvl="1" indent="-457200">
              <a:spcBef>
                <a:spcPct val="20000"/>
              </a:spcBef>
              <a:buFont typeface="Arial" pitchFamily="34" charset="0"/>
              <a:buChar char="•"/>
            </a:pPr>
            <a:endParaRPr lang="en-US" sz="2400" b="0" dirty="0">
              <a:latin typeface="Arial" charset="0"/>
            </a:endParaRPr>
          </a:p>
        </p:txBody>
      </p:sp>
      <p:pic>
        <p:nvPicPr>
          <p:cNvPr id="20482" name="Picture 2" descr="http://static3.depositphotos.com/1009487/262/i/450/depositphotos_2628479-Female-mammary-gland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1380357"/>
            <a:ext cx="3886200" cy="5177756"/>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www.yumyumkids.co.nz/site/yumyum/images/Kids%20teeth%20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4282560"/>
            <a:ext cx="2301342" cy="2384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8281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2" descr="1095l"/>
          <p:cNvPicPr>
            <a:picLocks noChangeAspect="1" noChangeArrowheads="1"/>
          </p:cNvPicPr>
          <p:nvPr/>
        </p:nvPicPr>
        <p:blipFill rotWithShape="1">
          <a:blip r:embed="rId2">
            <a:extLst>
              <a:ext uri="{28A0092B-C50C-407E-A947-70E740481C1C}">
                <a14:useLocalDpi xmlns:a14="http://schemas.microsoft.com/office/drawing/2010/main" val="0"/>
              </a:ext>
            </a:extLst>
          </a:blip>
          <a:srcRect t="2650"/>
          <a:stretch/>
        </p:blipFill>
        <p:spPr bwMode="auto">
          <a:xfrm>
            <a:off x="1528764" y="-26612"/>
            <a:ext cx="9444037" cy="6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descr="http://animalplanetgallery.info/wp-content/uploads/2014/03/cute_puppy_wallpaper_72013.jpg"/>
          <p:cNvPicPr>
            <a:picLocks noChangeAspect="1" noChangeArrowheads="1"/>
          </p:cNvPicPr>
          <p:nvPr/>
        </p:nvPicPr>
        <p:blipFill rotWithShape="1">
          <a:blip r:embed="rId3">
            <a:extLst>
              <a:ext uri="{28A0092B-C50C-407E-A947-70E740481C1C}">
                <a14:useLocalDpi xmlns:a14="http://schemas.microsoft.com/office/drawing/2010/main" val="0"/>
              </a:ext>
            </a:extLst>
          </a:blip>
          <a:srcRect t="9343"/>
          <a:stretch/>
        </p:blipFill>
        <p:spPr bwMode="auto">
          <a:xfrm>
            <a:off x="4887959" y="3421250"/>
            <a:ext cx="6067425" cy="347060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07456" y="3421250"/>
            <a:ext cx="2597944" cy="34706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338514" y="2887850"/>
            <a:ext cx="623887"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09727" y="2876834"/>
            <a:ext cx="467474"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75" name="Text Box 3"/>
          <p:cNvSpPr txBox="1">
            <a:spLocks noChangeArrowheads="1"/>
          </p:cNvSpPr>
          <p:nvPr/>
        </p:nvSpPr>
        <p:spPr bwMode="auto">
          <a:xfrm>
            <a:off x="2332945" y="4896997"/>
            <a:ext cx="16621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algn="ctr" eaLnBrk="0" fontAlgn="base" hangingPunct="0">
              <a:spcBef>
                <a:spcPct val="0"/>
              </a:spcBef>
              <a:spcAft>
                <a:spcPct val="0"/>
              </a:spcAft>
              <a:defRPr sz="2400">
                <a:solidFill>
                  <a:schemeClr val="tx1"/>
                </a:solidFill>
                <a:latin typeface="Arial" charset="0"/>
              </a:defRPr>
            </a:lvl6pPr>
            <a:lvl7pPr marL="2971800" indent="-228600" algn="ctr" eaLnBrk="0" fontAlgn="base" hangingPunct="0">
              <a:spcBef>
                <a:spcPct val="0"/>
              </a:spcBef>
              <a:spcAft>
                <a:spcPct val="0"/>
              </a:spcAft>
              <a:defRPr sz="2400">
                <a:solidFill>
                  <a:schemeClr val="tx1"/>
                </a:solidFill>
                <a:latin typeface="Arial" charset="0"/>
              </a:defRPr>
            </a:lvl7pPr>
            <a:lvl8pPr marL="3429000" indent="-228600" algn="ctr" eaLnBrk="0" fontAlgn="base" hangingPunct="0">
              <a:spcBef>
                <a:spcPct val="0"/>
              </a:spcBef>
              <a:spcAft>
                <a:spcPct val="0"/>
              </a:spcAft>
              <a:defRPr sz="2400">
                <a:solidFill>
                  <a:schemeClr val="tx1"/>
                </a:solidFill>
                <a:latin typeface="Arial" charset="0"/>
              </a:defRPr>
            </a:lvl8pPr>
            <a:lvl9pPr marL="3886200" indent="-228600" algn="ctr" eaLnBrk="0" fontAlgn="base" hangingPunct="0">
              <a:spcBef>
                <a:spcPct val="0"/>
              </a:spcBef>
              <a:spcAft>
                <a:spcPct val="0"/>
              </a:spcAft>
              <a:defRPr sz="2400">
                <a:solidFill>
                  <a:schemeClr val="tx1"/>
                </a:solidFill>
                <a:latin typeface="Arial" charset="0"/>
              </a:defRPr>
            </a:lvl9pPr>
          </a:lstStyle>
          <a:p>
            <a:pPr eaLnBrk="1" hangingPunct="1"/>
            <a:r>
              <a:rPr lang="en-US" altLang="en-US" sz="2800" dirty="0"/>
              <a:t>4,600 sp.</a:t>
            </a:r>
          </a:p>
        </p:txBody>
      </p:sp>
    </p:spTree>
    <p:extLst>
      <p:ext uri="{BB962C8B-B14F-4D97-AF65-F5344CB8AC3E}">
        <p14:creationId xmlns:p14="http://schemas.microsoft.com/office/powerpoint/2010/main" val="4189167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7B320-BAD7-6408-E273-845304E68BED}"/>
              </a:ext>
            </a:extLst>
          </p:cNvPr>
          <p:cNvSpPr>
            <a:spLocks noGrp="1"/>
          </p:cNvSpPr>
          <p:nvPr>
            <p:ph type="sldNum" sz="quarter" idx="12"/>
          </p:nvPr>
        </p:nvSpPr>
        <p:spPr/>
        <p:txBody>
          <a:bodyPr/>
          <a:lstStyle/>
          <a:p>
            <a:pPr>
              <a:defRPr/>
            </a:pPr>
            <a:fld id="{9A167BB6-C6A6-44F1-AFE7-754719B4BEAA}" type="slidenum">
              <a:rPr lang="en-US" smtClean="0"/>
              <a:pPr>
                <a:defRPr/>
              </a:pPr>
              <a:t>227</a:t>
            </a:fld>
            <a:endParaRPr lang="en-US"/>
          </a:p>
        </p:txBody>
      </p:sp>
      <p:pic>
        <p:nvPicPr>
          <p:cNvPr id="4" name="Picture 3" descr="A collage of animals&#10;&#10;Description automatically generated with low confidence">
            <a:extLst>
              <a:ext uri="{FF2B5EF4-FFF2-40B4-BE49-F238E27FC236}">
                <a16:creationId xmlns:a16="http://schemas.microsoft.com/office/drawing/2014/main" id="{91198348-779F-A738-18AE-FC52BA55D3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33130"/>
            <a:ext cx="6858000" cy="6858000"/>
          </a:xfrm>
          <a:prstGeom prst="rect">
            <a:avLst/>
          </a:prstGeom>
        </p:spPr>
      </p:pic>
      <p:sp>
        <p:nvSpPr>
          <p:cNvPr id="5" name="TextBox 4">
            <a:extLst>
              <a:ext uri="{FF2B5EF4-FFF2-40B4-BE49-F238E27FC236}">
                <a16:creationId xmlns:a16="http://schemas.microsoft.com/office/drawing/2014/main" id="{54168956-5AE8-0DB8-8A9B-5F703C4F6D93}"/>
              </a:ext>
            </a:extLst>
          </p:cNvPr>
          <p:cNvSpPr txBox="1"/>
          <p:nvPr/>
        </p:nvSpPr>
        <p:spPr>
          <a:xfrm flipH="1">
            <a:off x="914400" y="1166842"/>
            <a:ext cx="3688081" cy="4524315"/>
          </a:xfrm>
          <a:prstGeom prst="rect">
            <a:avLst/>
          </a:prstGeom>
          <a:noFill/>
        </p:spPr>
        <p:txBody>
          <a:bodyPr wrap="square" rtlCol="0">
            <a:spAutoFit/>
          </a:bodyPr>
          <a:lstStyle/>
          <a:p>
            <a:pPr algn="ctr"/>
            <a:r>
              <a:rPr lang="en-US" sz="3600" b="0" dirty="0">
                <a:solidFill>
                  <a:srgbClr val="FF0000"/>
                </a:solidFill>
                <a:latin typeface="Arial" panose="020B0604020202020204" pitchFamily="34" charset="0"/>
                <a:cs typeface="Arial" panose="020B0604020202020204" pitchFamily="34" charset="0"/>
              </a:rPr>
              <a:t>DRAW 4</a:t>
            </a:r>
          </a:p>
          <a:p>
            <a:pPr algn="ctr"/>
            <a:endParaRPr lang="en-US" sz="3600" b="0" dirty="0">
              <a:solidFill>
                <a:srgbClr val="FF0000"/>
              </a:solidFill>
              <a:latin typeface="Arial" panose="020B0604020202020204" pitchFamily="34" charset="0"/>
              <a:cs typeface="Arial" panose="020B0604020202020204" pitchFamily="34" charset="0"/>
            </a:endParaRPr>
          </a:p>
          <a:p>
            <a:pPr algn="ctr"/>
            <a:r>
              <a:rPr lang="en-US" sz="3600" b="0" dirty="0">
                <a:solidFill>
                  <a:srgbClr val="FF0000"/>
                </a:solidFill>
                <a:latin typeface="Arial" panose="020B0604020202020204" pitchFamily="34" charset="0"/>
                <a:cs typeface="Arial" panose="020B0604020202020204" pitchFamily="34" charset="0"/>
              </a:rPr>
              <a:t>Explore the collection and select 4 organisms from 4 different lineages to draw</a:t>
            </a:r>
            <a:endParaRPr lang="en-US" sz="2000" b="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5153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752600" y="228600"/>
            <a:ext cx="8686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dirty="0">
                <a:solidFill>
                  <a:srgbClr val="0070C0"/>
                </a:solidFill>
                <a:latin typeface="Arial" charset="0"/>
              </a:rPr>
              <a:t>The Chordates</a:t>
            </a:r>
          </a:p>
        </p:txBody>
      </p:sp>
      <p:sp>
        <p:nvSpPr>
          <p:cNvPr id="23555" name="Rectangle 3"/>
          <p:cNvSpPr>
            <a:spLocks noChangeArrowheads="1"/>
          </p:cNvSpPr>
          <p:nvPr/>
        </p:nvSpPr>
        <p:spPr bwMode="auto">
          <a:xfrm>
            <a:off x="533400" y="762000"/>
            <a:ext cx="9906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b="0" dirty="0">
                <a:latin typeface="Arial" charset="0"/>
              </a:rPr>
              <a:t>Characteristics &amp; Synapomorphies</a:t>
            </a:r>
          </a:p>
          <a:p>
            <a:pPr marL="914400" lvl="1" indent="-457200">
              <a:spcBef>
                <a:spcPct val="20000"/>
              </a:spcBef>
              <a:buFont typeface="Arial" panose="020B0604020202020204" pitchFamily="34" charset="0"/>
              <a:buChar char="̶"/>
            </a:pPr>
            <a:r>
              <a:rPr lang="en-US" sz="2800" b="0" dirty="0">
                <a:latin typeface="Arial" charset="0"/>
              </a:rPr>
              <a:t>Muscles arranged in segmented blocks</a:t>
            </a:r>
          </a:p>
          <a:p>
            <a:pPr marL="914400" lvl="1" indent="-457200">
              <a:spcBef>
                <a:spcPct val="20000"/>
              </a:spcBef>
              <a:buFont typeface="Arial" panose="020B0604020202020204" pitchFamily="34" charset="0"/>
              <a:buChar char="̶"/>
            </a:pPr>
            <a:r>
              <a:rPr lang="en-US" sz="2800" b="0" dirty="0">
                <a:latin typeface="Arial" charset="0"/>
              </a:rPr>
              <a:t>Internal skeleton (most)</a:t>
            </a:r>
          </a:p>
          <a:p>
            <a:pPr marL="914400" lvl="1" indent="-457200">
              <a:spcBef>
                <a:spcPct val="20000"/>
              </a:spcBef>
              <a:buFont typeface="Arial" panose="020B0604020202020204" pitchFamily="34" charset="0"/>
              <a:buChar char="̶"/>
            </a:pPr>
            <a:r>
              <a:rPr lang="en-US" sz="2800" b="0" dirty="0">
                <a:latin typeface="Arial" charset="0"/>
              </a:rPr>
              <a:t>4 major synapomorphies</a:t>
            </a:r>
          </a:p>
        </p:txBody>
      </p:sp>
      <p:pic>
        <p:nvPicPr>
          <p:cNvPr id="2050" name="Picture 2" descr="http://eweb.furman.edu/%7Ewworthen/bio440/evolweb/cambrian/pikai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113" y="3733800"/>
            <a:ext cx="3422407" cy="30889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newark.osu.edu/facultystaff/personal/jstjohn/Documents/Cool-fossils/Green-River-Fm.-fossils_files/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1" y="3584446"/>
            <a:ext cx="7162800" cy="32382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990600" y="60171"/>
            <a:ext cx="10207956"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a:defRPr/>
            </a:pPr>
            <a:r>
              <a:rPr lang="en-GB" sz="4400" dirty="0">
                <a:solidFill>
                  <a:srgbClr val="FF0000"/>
                </a:solidFill>
                <a:latin typeface="Arial" charset="0"/>
              </a:rPr>
              <a:t>Notochord</a:t>
            </a:r>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449" y="1905000"/>
            <a:ext cx="6302864"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3074" name="Picture 2" descr="http://evolution.berkeley.edu/evolibrary/images/history/notochords.jpg"/>
          <p:cNvPicPr>
            <a:picLocks noChangeAspect="1" noChangeArrowheads="1"/>
          </p:cNvPicPr>
          <p:nvPr/>
        </p:nvPicPr>
        <p:blipFill rotWithShape="1">
          <a:blip r:embed="rId4">
            <a:extLst>
              <a:ext uri="{28A0092B-C50C-407E-A947-70E740481C1C}">
                <a14:useLocalDpi xmlns:a14="http://schemas.microsoft.com/office/drawing/2010/main" val="0"/>
              </a:ext>
            </a:extLst>
          </a:blip>
          <a:srcRect r="45161"/>
          <a:stretch/>
        </p:blipFill>
        <p:spPr bwMode="auto">
          <a:xfrm rot="5400000">
            <a:off x="1202131" y="2589759"/>
            <a:ext cx="3463139" cy="4953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45BE9173-105C-7630-E693-07749AA16C4A}"/>
              </a:ext>
            </a:extLst>
          </p:cNvPr>
          <p:cNvSpPr>
            <a:spLocks noChangeArrowheads="1"/>
          </p:cNvSpPr>
          <p:nvPr/>
        </p:nvSpPr>
        <p:spPr bwMode="auto">
          <a:xfrm>
            <a:off x="457200" y="1124890"/>
            <a:ext cx="9906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800" b="0" dirty="0">
                <a:latin typeface="Arial" charset="0"/>
              </a:rPr>
              <a:t>Flexible rod (first “backbone”)</a:t>
            </a:r>
          </a:p>
          <a:p>
            <a:pPr marL="342900" indent="-342900">
              <a:spcBef>
                <a:spcPct val="20000"/>
              </a:spcBef>
              <a:buFontTx/>
              <a:buChar char="•"/>
            </a:pPr>
            <a:r>
              <a:rPr lang="en-US" sz="2800" b="0" dirty="0">
                <a:latin typeface="Arial" charset="0"/>
              </a:rPr>
              <a:t>Surrounded by fibrous </a:t>
            </a:r>
            <a:r>
              <a:rPr lang="en-US" sz="2800" b="0" dirty="0" err="1">
                <a:latin typeface="Arial" charset="0"/>
              </a:rPr>
              <a:t>sheeth</a:t>
            </a:r>
            <a:endParaRPr lang="en-US" sz="2800" b="0" dirty="0">
              <a:latin typeface="Arial" charset="0"/>
            </a:endParaRPr>
          </a:p>
          <a:p>
            <a:pPr marL="342900" indent="-342900">
              <a:spcBef>
                <a:spcPct val="20000"/>
              </a:spcBef>
              <a:buFontTx/>
              <a:buChar char="•"/>
            </a:pPr>
            <a:r>
              <a:rPr lang="en-US" sz="2800" b="0" dirty="0">
                <a:solidFill>
                  <a:srgbClr val="FF6600"/>
                </a:solidFill>
                <a:latin typeface="Arial" charset="0"/>
              </a:rPr>
              <a:t>Function? </a:t>
            </a:r>
          </a:p>
          <a:p>
            <a:pPr marL="342900" indent="-342900">
              <a:spcBef>
                <a:spcPct val="20000"/>
              </a:spcBef>
              <a:buFontTx/>
              <a:buChar char="•"/>
            </a:pPr>
            <a:r>
              <a:rPr lang="en-US" sz="2800" b="0" dirty="0">
                <a:solidFill>
                  <a:srgbClr val="FF6600"/>
                </a:solidFill>
                <a:latin typeface="Arial" charset="0"/>
              </a:rPr>
              <a:t>What happens to it in verts?</a:t>
            </a:r>
          </a:p>
          <a:p>
            <a:pPr marL="342900" indent="-342900">
              <a:spcBef>
                <a:spcPct val="20000"/>
              </a:spcBef>
            </a:pPr>
            <a:endParaRPr lang="en-US" sz="2800" b="0" dirty="0">
              <a:latin typeface="Arial" charset="0"/>
            </a:endParaRPr>
          </a:p>
          <a:p>
            <a:pPr marL="342900" indent="-342900">
              <a:spcBef>
                <a:spcPct val="20000"/>
              </a:spcBef>
              <a:buFontTx/>
              <a:buChar char="•"/>
            </a:pPr>
            <a:endParaRPr lang="en-US" sz="2800" b="0" dirty="0">
              <a:latin typeface="Arial"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981201" y="228600"/>
            <a:ext cx="8207375"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a:defRPr/>
            </a:pPr>
            <a:r>
              <a:rPr lang="en-GB" sz="4400" dirty="0">
                <a:solidFill>
                  <a:srgbClr val="FF0000"/>
                </a:solidFill>
                <a:latin typeface="Arial" charset="0"/>
              </a:rPr>
              <a:t>Dorsal Hollow Nerve Cord</a:t>
            </a:r>
          </a:p>
        </p:txBody>
      </p:sp>
      <p:pic>
        <p:nvPicPr>
          <p:cNvPr id="4100" name="Picture 4" descr="https://shsapbiop3-taxa.wikispaces.com/file/view/chordate.gif/267657526/400x227/chordate.gif"/>
          <p:cNvPicPr>
            <a:picLocks noChangeAspect="1" noChangeArrowheads="1"/>
          </p:cNvPicPr>
          <p:nvPr/>
        </p:nvPicPr>
        <p:blipFill rotWithShape="1">
          <a:blip r:embed="rId3">
            <a:extLst>
              <a:ext uri="{28A0092B-C50C-407E-A947-70E740481C1C}">
                <a14:useLocalDpi xmlns:a14="http://schemas.microsoft.com/office/drawing/2010/main" val="0"/>
              </a:ext>
            </a:extLst>
          </a:blip>
          <a:srcRect l="10375" b="5269"/>
          <a:stretch/>
        </p:blipFill>
        <p:spPr bwMode="auto">
          <a:xfrm>
            <a:off x="4991469" y="2565966"/>
            <a:ext cx="7155343" cy="42920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106916B-A2DC-49B8-A925-812D265C3589}"/>
              </a:ext>
            </a:extLst>
          </p:cNvPr>
          <p:cNvSpPr txBox="1"/>
          <p:nvPr/>
        </p:nvSpPr>
        <p:spPr>
          <a:xfrm>
            <a:off x="8283206" y="1467477"/>
            <a:ext cx="2971800" cy="707886"/>
          </a:xfrm>
          <a:prstGeom prst="rect">
            <a:avLst/>
          </a:prstGeom>
          <a:noFill/>
        </p:spPr>
        <p:txBody>
          <a:bodyPr wrap="square">
            <a:spAutoFit/>
          </a:bodyPr>
          <a:lstStyle/>
          <a:p>
            <a:r>
              <a:rPr lang="en-US" sz="2000" dirty="0">
                <a:solidFill>
                  <a:srgbClr val="0066FF"/>
                </a:solidFill>
                <a:hlinkClick r:id="rId4">
                  <a:extLst>
                    <a:ext uri="{A12FA001-AC4F-418D-AE19-62706E023703}">
                      <ahyp:hlinkClr xmlns:ahyp="http://schemas.microsoft.com/office/drawing/2018/hyperlinkcolor" val="tx"/>
                    </a:ext>
                  </a:extLst>
                </a:hlinkClick>
              </a:rPr>
              <a:t>https://www.youtube.com/watch?v=dXpAbezdOho</a:t>
            </a:r>
            <a:r>
              <a:rPr lang="en-US" sz="2000" dirty="0">
                <a:solidFill>
                  <a:srgbClr val="0066FF"/>
                </a:solidFill>
              </a:rPr>
              <a:t> </a:t>
            </a:r>
          </a:p>
        </p:txBody>
      </p:sp>
      <p:pic>
        <p:nvPicPr>
          <p:cNvPr id="8" name="Picture 7" descr="DevBio10e-Fig-10-04-0.jpg">
            <a:extLst>
              <a:ext uri="{FF2B5EF4-FFF2-40B4-BE49-F238E27FC236}">
                <a16:creationId xmlns:a16="http://schemas.microsoft.com/office/drawing/2014/main" id="{63F2524D-213B-4179-8F3B-3B9D1F480DA4}"/>
              </a:ext>
            </a:extLst>
          </p:cNvPr>
          <p:cNvPicPr>
            <a:picLocks noChangeAspect="1"/>
          </p:cNvPicPr>
          <p:nvPr/>
        </p:nvPicPr>
        <p:blipFill rotWithShape="1">
          <a:blip r:embed="rId5">
            <a:extLst>
              <a:ext uri="{28A0092B-C50C-407E-A947-70E740481C1C}">
                <a14:useLocalDpi xmlns:a14="http://schemas.microsoft.com/office/drawing/2010/main" val="0"/>
              </a:ext>
            </a:extLst>
          </a:blip>
          <a:srcRect l="3965" t="59976" r="47467" b="7805"/>
          <a:stretch/>
        </p:blipFill>
        <p:spPr>
          <a:xfrm>
            <a:off x="-27296" y="3304080"/>
            <a:ext cx="4218296" cy="3701770"/>
          </a:xfrm>
          <a:prstGeom prst="rect">
            <a:avLst/>
          </a:prstGeom>
        </p:spPr>
      </p:pic>
      <p:sp>
        <p:nvSpPr>
          <p:cNvPr id="2" name="Rectangle 3">
            <a:extLst>
              <a:ext uri="{FF2B5EF4-FFF2-40B4-BE49-F238E27FC236}">
                <a16:creationId xmlns:a16="http://schemas.microsoft.com/office/drawing/2014/main" id="{EA895456-F41C-1122-D152-23CF2B390966}"/>
              </a:ext>
            </a:extLst>
          </p:cNvPr>
          <p:cNvSpPr>
            <a:spLocks noChangeArrowheads="1"/>
          </p:cNvSpPr>
          <p:nvPr/>
        </p:nvSpPr>
        <p:spPr bwMode="auto">
          <a:xfrm>
            <a:off x="457200" y="1221980"/>
            <a:ext cx="9906000" cy="152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400" b="0" dirty="0">
                <a:latin typeface="Arial" charset="0"/>
              </a:rPr>
              <a:t>Tube located above notochord (becomes spinal cord)</a:t>
            </a:r>
          </a:p>
          <a:p>
            <a:pPr marL="342900" indent="-342900">
              <a:spcBef>
                <a:spcPct val="20000"/>
              </a:spcBef>
              <a:buFontTx/>
              <a:buChar char="•"/>
            </a:pPr>
            <a:r>
              <a:rPr lang="en-US" sz="2400" b="0" dirty="0">
                <a:solidFill>
                  <a:srgbClr val="FF6600"/>
                </a:solidFill>
                <a:latin typeface="Arial" charset="0"/>
              </a:rPr>
              <a:t>Anterior end becomes?</a:t>
            </a:r>
          </a:p>
          <a:p>
            <a:pPr marL="342900" indent="-342900">
              <a:spcBef>
                <a:spcPct val="20000"/>
              </a:spcBef>
              <a:buFontTx/>
              <a:buChar char="•"/>
            </a:pPr>
            <a:r>
              <a:rPr lang="en-US" sz="2400" b="0" dirty="0">
                <a:latin typeface="Arial" charset="0"/>
              </a:rPr>
              <a:t>Forms from in-folding of ectoderm</a:t>
            </a:r>
          </a:p>
          <a:p>
            <a:pPr marL="342900" indent="-342900">
              <a:spcBef>
                <a:spcPct val="20000"/>
              </a:spcBef>
            </a:pPr>
            <a:endParaRPr lang="en-US" sz="2400" b="0" dirty="0">
              <a:latin typeface="Arial" charset="0"/>
            </a:endParaRPr>
          </a:p>
          <a:p>
            <a:pPr marL="342900" indent="-342900">
              <a:spcBef>
                <a:spcPct val="20000"/>
              </a:spcBef>
              <a:buFontTx/>
              <a:buChar char="•"/>
            </a:pPr>
            <a:endParaRPr lang="en-US" sz="2400" b="0" dirty="0">
              <a:latin typeface="Arial" charset="0"/>
            </a:endParaRPr>
          </a:p>
        </p:txBody>
      </p:sp>
    </p:spTree>
    <p:extLst>
      <p:ext uri="{BB962C8B-B14F-4D97-AF65-F5344CB8AC3E}">
        <p14:creationId xmlns:p14="http://schemas.microsoft.com/office/powerpoint/2010/main" val="1913576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05782" y="131833"/>
            <a:ext cx="8229600"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a:defRPr/>
            </a:pPr>
            <a:r>
              <a:rPr lang="en-GB" sz="4400" dirty="0">
                <a:solidFill>
                  <a:srgbClr val="FF0000"/>
                </a:solidFill>
                <a:latin typeface="Arial" charset="0"/>
              </a:rPr>
              <a:t>Pharyngeal Slits</a:t>
            </a:r>
          </a:p>
        </p:txBody>
      </p:sp>
      <p:pic>
        <p:nvPicPr>
          <p:cNvPr id="6146" name="Picture 2" descr="http://genemol.org/genemol/BIAN/branchiosotma/br3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000461"/>
            <a:ext cx="9932170" cy="2028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earthguide.ucsd.edu/fishes/kinds/images/nurse_shar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467" b="17205"/>
          <a:stretch/>
        </p:blipFill>
        <p:spPr bwMode="auto">
          <a:xfrm>
            <a:off x="8768095" y="37931"/>
            <a:ext cx="3450001" cy="1768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6E876A-422C-4D69-9D95-B499178F38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 y="4614909"/>
            <a:ext cx="3987718" cy="2243091"/>
          </a:xfrm>
          <a:prstGeom prst="rect">
            <a:avLst/>
          </a:prstGeom>
        </p:spPr>
      </p:pic>
      <p:sp>
        <p:nvSpPr>
          <p:cNvPr id="3" name="Rectangle 3">
            <a:extLst>
              <a:ext uri="{FF2B5EF4-FFF2-40B4-BE49-F238E27FC236}">
                <a16:creationId xmlns:a16="http://schemas.microsoft.com/office/drawing/2014/main" id="{EF2B3E21-F27F-3619-A000-32461C1C61C3}"/>
              </a:ext>
            </a:extLst>
          </p:cNvPr>
          <p:cNvSpPr>
            <a:spLocks noChangeArrowheads="1"/>
          </p:cNvSpPr>
          <p:nvPr/>
        </p:nvSpPr>
        <p:spPr bwMode="auto">
          <a:xfrm>
            <a:off x="231732" y="1046233"/>
            <a:ext cx="10744200" cy="202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2400" b="0" dirty="0">
                <a:latin typeface="Arial" charset="0"/>
              </a:rPr>
              <a:t>Openings between pharynx and outside</a:t>
            </a:r>
          </a:p>
          <a:p>
            <a:pPr marL="342900" indent="-342900">
              <a:spcBef>
                <a:spcPct val="20000"/>
              </a:spcBef>
              <a:buFontTx/>
              <a:buChar char="•"/>
            </a:pPr>
            <a:r>
              <a:rPr lang="en-US" sz="2400" b="0" dirty="0">
                <a:latin typeface="Arial" charset="0"/>
              </a:rPr>
              <a:t>Aquatic organisms – </a:t>
            </a:r>
            <a:r>
              <a:rPr lang="en-US" sz="2400" b="0" dirty="0">
                <a:solidFill>
                  <a:srgbClr val="FF6600"/>
                </a:solidFill>
                <a:latin typeface="Arial" charset="0"/>
              </a:rPr>
              <a:t>become ? </a:t>
            </a:r>
          </a:p>
          <a:p>
            <a:pPr marL="342900" indent="-342900">
              <a:spcBef>
                <a:spcPct val="20000"/>
              </a:spcBef>
              <a:buFontTx/>
              <a:buChar char="•"/>
            </a:pPr>
            <a:r>
              <a:rPr lang="en-US" sz="2400" b="0" dirty="0">
                <a:solidFill>
                  <a:srgbClr val="FF6600"/>
                </a:solidFill>
                <a:latin typeface="Arial" charset="0"/>
              </a:rPr>
              <a:t>Terrestrial organisms? </a:t>
            </a:r>
          </a:p>
          <a:p>
            <a:pPr marL="342900" indent="-342900">
              <a:spcBef>
                <a:spcPct val="20000"/>
              </a:spcBef>
              <a:buFontTx/>
              <a:buChar char="•"/>
            </a:pPr>
            <a:r>
              <a:rPr lang="en-US" sz="2400" b="0" dirty="0">
                <a:solidFill>
                  <a:srgbClr val="FF6600"/>
                </a:solidFill>
                <a:latin typeface="Arial" charset="0"/>
              </a:rPr>
              <a:t>Originally evolved for?</a:t>
            </a:r>
          </a:p>
          <a:p>
            <a:pPr marL="342900" indent="-342900">
              <a:spcBef>
                <a:spcPct val="20000"/>
              </a:spcBef>
              <a:buFontTx/>
              <a:buChar char="•"/>
            </a:pPr>
            <a:endParaRPr lang="en-US" sz="2400" b="0" dirty="0">
              <a:latin typeface="Arial" charset="0"/>
            </a:endParaRPr>
          </a:p>
        </p:txBody>
      </p:sp>
    </p:spTree>
    <p:extLst>
      <p:ext uri="{BB962C8B-B14F-4D97-AF65-F5344CB8AC3E}">
        <p14:creationId xmlns:p14="http://schemas.microsoft.com/office/powerpoint/2010/main" val="265653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066800" y="152400"/>
            <a:ext cx="6781800" cy="914400"/>
          </a:xfrm>
          <a:prstGeom prst="rect">
            <a:avLst/>
          </a:prstGeom>
          <a:noFill/>
          <a:ln w="9525">
            <a:noFill/>
            <a:miter lim="800000"/>
            <a:headEnd/>
            <a:tailEnd/>
          </a:ln>
          <a:effectLst>
            <a:outerShdw dist="17961" dir="13500000" algn="ctr" rotWithShape="0">
              <a:srgbClr val="FFFFCC"/>
            </a:outerShdw>
          </a:effectLst>
        </p:spPr>
        <p:txBody>
          <a:bodyPr lIns="92075" tIns="46038" rIns="92075" bIns="46038" anchor="ctr"/>
          <a:lstStyle/>
          <a:p>
            <a:pPr algn="ctr">
              <a:defRPr/>
            </a:pPr>
            <a:r>
              <a:rPr lang="en-GB" sz="4400" dirty="0">
                <a:solidFill>
                  <a:srgbClr val="FF0000"/>
                </a:solidFill>
                <a:latin typeface="Arial" charset="0"/>
              </a:rPr>
              <a:t>Postanal tail</a:t>
            </a:r>
          </a:p>
        </p:txBody>
      </p:sp>
      <p:pic>
        <p:nvPicPr>
          <p:cNvPr id="5122" name="Picture 2" descr="https://encrypted-tbn3.gstatic.com/images?q=tbn:ANd9GcR32Iinw_1LIP2u5u36kt2w4bKCXBxmdlsv9gjdFI4CYGUp48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22" y="1094984"/>
            <a:ext cx="5047933" cy="35003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dfw.wa.gov/fishing/salmon/graphics/chum_tai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6932" y="0"/>
            <a:ext cx="3131068" cy="3733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hiltonpond.org/images/SnakeGreenRoughCloaca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357411"/>
            <a:ext cx="3342958" cy="24336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alkorigins.org/faqs/comdesc/images/dolphin_embry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9269" y="3843513"/>
            <a:ext cx="2444177" cy="30144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spinesurgeons.ac.uk/data/images/coccyx1.jpg"/>
          <p:cNvPicPr>
            <a:picLocks noChangeAspect="1" noChangeArrowheads="1"/>
          </p:cNvPicPr>
          <p:nvPr/>
        </p:nvPicPr>
        <p:blipFill rotWithShape="1">
          <a:blip r:embed="rId7">
            <a:extLst>
              <a:ext uri="{28A0092B-C50C-407E-A947-70E740481C1C}">
                <a14:useLocalDpi xmlns:a14="http://schemas.microsoft.com/office/drawing/2010/main" val="0"/>
              </a:ext>
            </a:extLst>
          </a:blip>
          <a:srcRect t="26900" r="55000"/>
          <a:stretch/>
        </p:blipFill>
        <p:spPr bwMode="auto">
          <a:xfrm>
            <a:off x="9448800" y="3796829"/>
            <a:ext cx="2291939" cy="297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155498"/>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2272</TotalTime>
  <Words>1341</Words>
  <Application>Microsoft Office PowerPoint</Application>
  <PresentationFormat>Widescreen</PresentationFormat>
  <Paragraphs>314</Paragraphs>
  <Slides>47</Slides>
  <Notes>9</Notes>
  <HiddenSlides>21</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Times New Roman</vt:lpstr>
      <vt:lpstr>Default Design</vt:lpstr>
      <vt:lpstr>Phylum Hemichordata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Phylum Chordata Subphylum Urochordata</vt:lpstr>
      <vt:lpstr>PowerPoint Presentation</vt:lpstr>
      <vt:lpstr>PowerPoint Presentation</vt:lpstr>
      <vt:lpstr>PowerPoint Presentation</vt:lpstr>
      <vt:lpstr>PowerPoint Presentation</vt:lpstr>
      <vt:lpstr>PowerPoint Presentation</vt:lpstr>
      <vt:lpstr>Subphylum Cephalochordata</vt:lpstr>
      <vt:lpstr>PowerPoint Presentation</vt:lpstr>
      <vt:lpstr>PowerPoint Presentation</vt:lpstr>
      <vt:lpstr>The Living Jawless Fish</vt:lpstr>
      <vt:lpstr>PowerPoint Presentation</vt:lpstr>
      <vt:lpstr>PowerPoint Presentation</vt:lpstr>
      <vt:lpstr>Hagfish feeding</vt:lpstr>
      <vt:lpstr>PowerPoint Presentation</vt:lpstr>
      <vt:lpstr>PowerPoint Presentation</vt:lpstr>
      <vt:lpstr>PowerPoint Presentation</vt:lpstr>
      <vt:lpstr>PowerPoint Presentation</vt:lpstr>
      <vt:lpstr>PowerPoint Presentation</vt:lpstr>
      <vt:lpstr>Lamprey Management</vt:lpstr>
      <vt:lpstr>Not all parasitic</vt:lpstr>
      <vt:lpstr>PowerPoint Presentation</vt:lpstr>
      <vt:lpstr>PowerPoint Presentation</vt:lpstr>
      <vt:lpstr>Osteichthyes:  Bony Fish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Hanover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Darly Karns</dc:creator>
  <cp:lastModifiedBy>Brian Gall</cp:lastModifiedBy>
  <cp:revision>183</cp:revision>
  <dcterms:created xsi:type="dcterms:W3CDTF">2004-03-31T00:05:06Z</dcterms:created>
  <dcterms:modified xsi:type="dcterms:W3CDTF">2025-03-26T16:44:05Z</dcterms:modified>
</cp:coreProperties>
</file>