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88" r:id="rId2"/>
    <p:sldId id="258" r:id="rId3"/>
    <p:sldId id="373" r:id="rId4"/>
    <p:sldId id="398" r:id="rId5"/>
    <p:sldId id="366" r:id="rId6"/>
    <p:sldId id="389" r:id="rId7"/>
    <p:sldId id="287" r:id="rId8"/>
    <p:sldId id="292" r:id="rId9"/>
    <p:sldId id="274" r:id="rId10"/>
    <p:sldId id="306" r:id="rId11"/>
    <p:sldId id="294" r:id="rId12"/>
    <p:sldId id="264" r:id="rId13"/>
    <p:sldId id="296" r:id="rId14"/>
    <p:sldId id="293" r:id="rId15"/>
    <p:sldId id="297" r:id="rId16"/>
    <p:sldId id="324" r:id="rId17"/>
    <p:sldId id="298" r:id="rId18"/>
    <p:sldId id="336" r:id="rId19"/>
    <p:sldId id="299" r:id="rId20"/>
  </p:sldIdLst>
  <p:sldSz cx="10890250" cy="612616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9" userDrawn="1">
          <p15:clr>
            <a:srgbClr val="A4A3A4"/>
          </p15:clr>
        </p15:guide>
        <p15:guide id="2" pos="34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66FF"/>
    <a:srgbClr val="CCECFF"/>
    <a:srgbClr val="FFFFCC"/>
    <a:srgbClr val="99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9" autoAdjust="0"/>
    <p:restoredTop sz="83666" autoAdjust="0"/>
  </p:normalViewPr>
  <p:slideViewPr>
    <p:cSldViewPr>
      <p:cViewPr varScale="1">
        <p:scale>
          <a:sx n="55" d="100"/>
          <a:sy n="55" d="100"/>
        </p:scale>
        <p:origin x="1356" y="60"/>
      </p:cViewPr>
      <p:guideLst>
        <p:guide orient="horz" pos="1929"/>
        <p:guide pos="3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005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869950"/>
            <a:ext cx="5438775" cy="306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5120272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17E186-52C2-4F86-96C1-EE4F895F8974}" type="slidenum">
              <a:rPr lang="en-US"/>
              <a:pPr/>
              <a:t>3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900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>
                <a:solidFill>
                  <a:srgbClr val="231A06"/>
                </a:solidFill>
                <a:cs typeface="Arial" charset="0"/>
              </a:rPr>
              <a:t>Figure 31.3: Evolutionary relationships of the chordates</a:t>
            </a:r>
            <a:r>
              <a:rPr lang="en-US" b="1">
                <a:solidFill>
                  <a:srgbClr val="231A06"/>
                </a:solidFill>
                <a:cs typeface="Arial" charset="0"/>
              </a:rPr>
              <a:t>.</a:t>
            </a:r>
            <a:r>
              <a:rPr lang="el-GR" b="1">
                <a:solidFill>
                  <a:srgbClr val="231A06"/>
                </a:solidFill>
                <a:cs typeface="Arial" charset="0"/>
              </a:rPr>
              <a:t> </a:t>
            </a:r>
            <a:endParaRPr lang="en-US" b="1">
              <a:solidFill>
                <a:srgbClr val="231A06"/>
              </a:solidFill>
              <a:cs typeface="Arial" charset="0"/>
            </a:endParaRPr>
          </a:p>
          <a:p>
            <a:pPr eaLnBrk="1" hangingPunct="1"/>
            <a:r>
              <a:rPr lang="el-GR">
                <a:solidFill>
                  <a:srgbClr val="231A06"/>
                </a:solidFill>
                <a:cs typeface="Arial" charset="0"/>
              </a:rPr>
              <a:t>This cladogram shows possible phylogenetic relationships among deuterostomes, including chordates (</a:t>
            </a:r>
            <a:r>
              <a:rPr lang="el-GR" i="1">
                <a:solidFill>
                  <a:srgbClr val="231A06"/>
                </a:solidFill>
                <a:cs typeface="Arial" charset="0"/>
              </a:rPr>
              <a:t>tan region</a:t>
            </a:r>
            <a:r>
              <a:rPr lang="el-GR">
                <a:solidFill>
                  <a:srgbClr val="231A06"/>
                </a:solidFill>
                <a:cs typeface="Arial" charset="0"/>
              </a:rPr>
              <a:t>), based on structural and DNA data.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8907DE4-0AC3-4D6C-89F6-54DF4064D52B}" type="slidenum">
              <a:rPr lang="en-US"/>
              <a:pPr/>
              <a:t>5</a:t>
            </a:fld>
            <a:endParaRPr lang="en-US"/>
          </a:p>
        </p:txBody>
      </p:sp>
      <p:sp>
        <p:nvSpPr>
          <p:cNvPr id="1044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7388"/>
            <a:ext cx="6092825" cy="3429000"/>
          </a:xfrm>
          <a:ln/>
        </p:spPr>
      </p:sp>
      <p:sp>
        <p:nvSpPr>
          <p:cNvPr id="10445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/>
          <a:lstStyle/>
          <a:p>
            <a:pPr eaLnBrk="1" hangingPunct="1"/>
            <a:r>
              <a:rPr lang="el-GR" b="1">
                <a:solidFill>
                  <a:srgbClr val="231A06"/>
                </a:solidFill>
                <a:cs typeface="Arial" charset="0"/>
              </a:rPr>
              <a:t>Figure 31.1: Echinoderms.</a:t>
            </a:r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869950"/>
            <a:ext cx="5438775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947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9613" y="869950"/>
            <a:ext cx="5438775" cy="3060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8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6770" y="1903083"/>
            <a:ext cx="9256712" cy="13131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3538" y="3471493"/>
            <a:ext cx="7623176" cy="15655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7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4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29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3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4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2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5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3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4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7618" y="219807"/>
            <a:ext cx="2179940" cy="4668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011" y="219807"/>
            <a:ext cx="6362100" cy="4668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1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56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56" y="3936627"/>
            <a:ext cx="9256712" cy="1216724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256" y="2596530"/>
            <a:ext cx="9256712" cy="1340098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74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48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23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297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37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46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21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595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82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012" y="1276284"/>
            <a:ext cx="4271020" cy="3611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6536" y="1276284"/>
            <a:ext cx="4271019" cy="361188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0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4" y="245333"/>
            <a:ext cx="9801226" cy="102102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3" y="1371299"/>
            <a:ext cx="4811752" cy="57149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445" indent="0">
              <a:buNone/>
              <a:defRPr sz="1800" b="1"/>
            </a:lvl2pPr>
            <a:lvl3pPr marL="814892" indent="0">
              <a:buNone/>
              <a:defRPr sz="1600" b="1"/>
            </a:lvl3pPr>
            <a:lvl4pPr marL="1222336" indent="0">
              <a:buNone/>
              <a:defRPr sz="1400" b="1"/>
            </a:lvl4pPr>
            <a:lvl5pPr marL="1629781" indent="0">
              <a:buNone/>
              <a:defRPr sz="1400" b="1"/>
            </a:lvl5pPr>
            <a:lvl6pPr marL="2037227" indent="0">
              <a:buNone/>
              <a:defRPr sz="1400" b="1"/>
            </a:lvl6pPr>
            <a:lvl7pPr marL="2444673" indent="0">
              <a:buNone/>
              <a:defRPr sz="1400" b="1"/>
            </a:lvl7pPr>
            <a:lvl8pPr marL="2852119" indent="0">
              <a:buNone/>
              <a:defRPr sz="1400" b="1"/>
            </a:lvl8pPr>
            <a:lvl9pPr marL="325956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13" y="1942790"/>
            <a:ext cx="4811752" cy="35296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32098" y="1371299"/>
            <a:ext cx="4813642" cy="57149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7445" indent="0">
              <a:buNone/>
              <a:defRPr sz="1800" b="1"/>
            </a:lvl2pPr>
            <a:lvl3pPr marL="814892" indent="0">
              <a:buNone/>
              <a:defRPr sz="1600" b="1"/>
            </a:lvl3pPr>
            <a:lvl4pPr marL="1222336" indent="0">
              <a:buNone/>
              <a:defRPr sz="1400" b="1"/>
            </a:lvl4pPr>
            <a:lvl5pPr marL="1629781" indent="0">
              <a:buNone/>
              <a:defRPr sz="1400" b="1"/>
            </a:lvl5pPr>
            <a:lvl6pPr marL="2037227" indent="0">
              <a:buNone/>
              <a:defRPr sz="1400" b="1"/>
            </a:lvl6pPr>
            <a:lvl7pPr marL="2444673" indent="0">
              <a:buNone/>
              <a:defRPr sz="1400" b="1"/>
            </a:lvl7pPr>
            <a:lvl8pPr marL="2852119" indent="0">
              <a:buNone/>
              <a:defRPr sz="1400" b="1"/>
            </a:lvl8pPr>
            <a:lvl9pPr marL="3259563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32098" y="1942790"/>
            <a:ext cx="4813642" cy="352963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39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80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9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13" y="243912"/>
            <a:ext cx="3582818" cy="103804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7787" y="243914"/>
            <a:ext cx="6087953" cy="522851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13" y="1281958"/>
            <a:ext cx="3582818" cy="4190466"/>
          </a:xfrm>
        </p:spPr>
        <p:txBody>
          <a:bodyPr/>
          <a:lstStyle>
            <a:lvl1pPr marL="0" indent="0">
              <a:buNone/>
              <a:defRPr sz="1200"/>
            </a:lvl1pPr>
            <a:lvl2pPr marL="407445" indent="0">
              <a:buNone/>
              <a:defRPr sz="1100"/>
            </a:lvl2pPr>
            <a:lvl3pPr marL="814892" indent="0">
              <a:buNone/>
              <a:defRPr sz="900"/>
            </a:lvl3pPr>
            <a:lvl4pPr marL="1222336" indent="0">
              <a:buNone/>
              <a:defRPr sz="800"/>
            </a:lvl4pPr>
            <a:lvl5pPr marL="1629781" indent="0">
              <a:buNone/>
              <a:defRPr sz="800"/>
            </a:lvl5pPr>
            <a:lvl6pPr marL="2037227" indent="0">
              <a:buNone/>
              <a:defRPr sz="800"/>
            </a:lvl6pPr>
            <a:lvl7pPr marL="2444673" indent="0">
              <a:buNone/>
              <a:defRPr sz="800"/>
            </a:lvl7pPr>
            <a:lvl8pPr marL="2852119" indent="0">
              <a:buNone/>
              <a:defRPr sz="800"/>
            </a:lvl8pPr>
            <a:lvl9pPr marL="325956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0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4567" y="4288314"/>
            <a:ext cx="6534150" cy="50626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34567" y="547384"/>
            <a:ext cx="6534150" cy="3675698"/>
          </a:xfrm>
        </p:spPr>
        <p:txBody>
          <a:bodyPr/>
          <a:lstStyle>
            <a:lvl1pPr marL="0" indent="0">
              <a:buNone/>
              <a:defRPr sz="2900"/>
            </a:lvl1pPr>
            <a:lvl2pPr marL="407445" indent="0">
              <a:buNone/>
              <a:defRPr sz="2500"/>
            </a:lvl2pPr>
            <a:lvl3pPr marL="814892" indent="0">
              <a:buNone/>
              <a:defRPr sz="2100"/>
            </a:lvl3pPr>
            <a:lvl4pPr marL="1222336" indent="0">
              <a:buNone/>
              <a:defRPr sz="1800"/>
            </a:lvl4pPr>
            <a:lvl5pPr marL="1629781" indent="0">
              <a:buNone/>
              <a:defRPr sz="1800"/>
            </a:lvl5pPr>
            <a:lvl6pPr marL="2037227" indent="0">
              <a:buNone/>
              <a:defRPr sz="1800"/>
            </a:lvl6pPr>
            <a:lvl7pPr marL="2444673" indent="0">
              <a:buNone/>
              <a:defRPr sz="1800"/>
            </a:lvl7pPr>
            <a:lvl8pPr marL="2852119" indent="0">
              <a:buNone/>
              <a:defRPr sz="1800"/>
            </a:lvl8pPr>
            <a:lvl9pPr marL="3259563" indent="0">
              <a:buNone/>
              <a:defRPr sz="1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4567" y="4794576"/>
            <a:ext cx="6534150" cy="718973"/>
          </a:xfrm>
        </p:spPr>
        <p:txBody>
          <a:bodyPr/>
          <a:lstStyle>
            <a:lvl1pPr marL="0" indent="0">
              <a:buNone/>
              <a:defRPr sz="1200"/>
            </a:lvl1pPr>
            <a:lvl2pPr marL="407445" indent="0">
              <a:buNone/>
              <a:defRPr sz="1100"/>
            </a:lvl2pPr>
            <a:lvl3pPr marL="814892" indent="0">
              <a:buNone/>
              <a:defRPr sz="900"/>
            </a:lvl3pPr>
            <a:lvl4pPr marL="1222336" indent="0">
              <a:buNone/>
              <a:defRPr sz="800"/>
            </a:lvl4pPr>
            <a:lvl5pPr marL="1629781" indent="0">
              <a:buNone/>
              <a:defRPr sz="800"/>
            </a:lvl5pPr>
            <a:lvl6pPr marL="2037227" indent="0">
              <a:buNone/>
              <a:defRPr sz="800"/>
            </a:lvl6pPr>
            <a:lvl7pPr marL="2444673" indent="0">
              <a:buNone/>
              <a:defRPr sz="800"/>
            </a:lvl7pPr>
            <a:lvl8pPr marL="2852119" indent="0">
              <a:buNone/>
              <a:defRPr sz="800"/>
            </a:lvl8pPr>
            <a:lvl9pPr marL="3259563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3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4514" y="245333"/>
            <a:ext cx="9801226" cy="1021027"/>
          </a:xfrm>
          <a:prstGeom prst="rect">
            <a:avLst/>
          </a:prstGeom>
        </p:spPr>
        <p:txBody>
          <a:bodyPr vert="horz" lIns="81489" tIns="40744" rIns="81489" bIns="4074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14" y="1429440"/>
            <a:ext cx="9801226" cy="4042984"/>
          </a:xfrm>
          <a:prstGeom prst="rect">
            <a:avLst/>
          </a:prstGeom>
        </p:spPr>
        <p:txBody>
          <a:bodyPr vert="horz" lIns="81489" tIns="40744" rIns="81489" bIns="4074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4512" y="5678047"/>
            <a:ext cx="2541059" cy="326161"/>
          </a:xfrm>
          <a:prstGeom prst="rect">
            <a:avLst/>
          </a:prstGeom>
        </p:spPr>
        <p:txBody>
          <a:bodyPr vert="horz" lIns="81489" tIns="40744" rIns="81489" bIns="40744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EA47D-8440-4C59-B88D-AF0752ACC2B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838" y="5678047"/>
            <a:ext cx="3448579" cy="326161"/>
          </a:xfrm>
          <a:prstGeom prst="rect">
            <a:avLst/>
          </a:prstGeom>
        </p:spPr>
        <p:txBody>
          <a:bodyPr vert="horz" lIns="81489" tIns="40744" rIns="81489" bIns="40744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04679" y="5678047"/>
            <a:ext cx="2541059" cy="326161"/>
          </a:xfrm>
          <a:prstGeom prst="rect">
            <a:avLst/>
          </a:prstGeom>
        </p:spPr>
        <p:txBody>
          <a:bodyPr vert="horz" lIns="81489" tIns="40744" rIns="81489" bIns="40744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3F0CD-AB96-4BC2-A623-F3E14B7D7E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08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81489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5584" indent="-305584" algn="l" defTabSz="814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2099" indent="-254653" algn="l" defTabSz="814892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613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6059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3505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950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8395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55841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3286" indent="-203723" algn="l" defTabSz="814892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445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4892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2336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9781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7227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4673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2119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9563" algn="l" defTabSz="81489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FXGafpGkQ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DH792NZEiA" TargetMode="Externa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OyketlthVWg" TargetMode="Externa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wXf_YodWw40" TargetMode="Externa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6" r="25626"/>
          <a:stretch/>
        </p:blipFill>
        <p:spPr bwMode="auto">
          <a:xfrm>
            <a:off x="1376366" y="3"/>
            <a:ext cx="8470313" cy="612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 bwMode="auto">
          <a:xfrm>
            <a:off x="4073525" y="3596481"/>
            <a:ext cx="1066800" cy="533400"/>
          </a:xfrm>
          <a:prstGeom prst="ellipse">
            <a:avLst/>
          </a:prstGeom>
          <a:solidFill>
            <a:srgbClr val="28FF1D">
              <a:alpha val="15686"/>
            </a:srgbClr>
          </a:solidFill>
          <a:ln w="38100" cap="flat" cmpd="sng" algn="ctr">
            <a:solidFill>
              <a:srgbClr val="28FF1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8" rIns="91414" bIns="45708" numCol="1" rtlCol="0" anchor="t" anchorCtr="0" compatLnSpc="1">
            <a:prstTxWarp prst="textNoShape">
              <a:avLst/>
            </a:prstTxWarp>
          </a:bodyPr>
          <a:lstStyle/>
          <a:p>
            <a:pPr defTabSz="914144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13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873125" y="624681"/>
            <a:ext cx="6116637" cy="43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CFEB9"/>
            </a:outerShdw>
          </a:effectLst>
        </p:spPr>
        <p:txBody>
          <a:bodyPr lIns="92075" tIns="46038" rIns="92075" bIns="46038"/>
          <a:lstStyle/>
          <a:p>
            <a:pPr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3366FF"/>
                </a:solidFill>
                <a:latin typeface="Arial" charset="0"/>
              </a:rPr>
              <a:t>Phylum</a:t>
            </a:r>
            <a:r>
              <a:rPr lang="en-GB" sz="3600" b="0" dirty="0">
                <a:solidFill>
                  <a:srgbClr val="3366FF"/>
                </a:solidFill>
                <a:latin typeface="Arial" charset="0"/>
              </a:rPr>
              <a:t> Echinodermata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FF0000"/>
                </a:solidFill>
                <a:latin typeface="Arial" charset="0"/>
              </a:rPr>
              <a:t>Class</a:t>
            </a:r>
            <a:r>
              <a:rPr lang="en-GB" sz="36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0" dirty="0" err="1">
                <a:solidFill>
                  <a:srgbClr val="FF0000"/>
                </a:solidFill>
                <a:latin typeface="Arial" charset="0"/>
              </a:rPr>
              <a:t>Concentricycloidea</a:t>
            </a:r>
            <a:endParaRPr lang="en-GB" sz="3600" b="0" dirty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FF0000"/>
                </a:solidFill>
                <a:latin typeface="Arial" charset="0"/>
              </a:rPr>
              <a:t>Class</a:t>
            </a:r>
            <a:r>
              <a:rPr lang="en-GB" sz="3600" b="0" dirty="0">
                <a:solidFill>
                  <a:srgbClr val="FF0000"/>
                </a:solidFill>
                <a:latin typeface="Arial" charset="0"/>
              </a:rPr>
              <a:t> Ophiuroidea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FF0000"/>
                </a:solidFill>
                <a:latin typeface="Arial" charset="0"/>
              </a:rPr>
              <a:t>Class</a:t>
            </a:r>
            <a:r>
              <a:rPr lang="en-GB" sz="36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0" dirty="0" err="1">
                <a:solidFill>
                  <a:srgbClr val="FF0000"/>
                </a:solidFill>
                <a:latin typeface="Arial" charset="0"/>
              </a:rPr>
              <a:t>Echinoidea</a:t>
            </a:r>
            <a:endParaRPr lang="en-GB" sz="3600" b="0" dirty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FF0000"/>
                </a:solidFill>
                <a:latin typeface="Arial" charset="0"/>
              </a:rPr>
              <a:t>Class</a:t>
            </a:r>
            <a:r>
              <a:rPr lang="en-GB" sz="36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0" dirty="0" err="1">
                <a:solidFill>
                  <a:srgbClr val="FF0000"/>
                </a:solidFill>
                <a:latin typeface="Arial" charset="0"/>
              </a:rPr>
              <a:t>Holothuroidea</a:t>
            </a:r>
            <a:endParaRPr lang="en-GB" sz="3600" b="0" dirty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FF0000"/>
                </a:solidFill>
                <a:latin typeface="Arial" charset="0"/>
              </a:rPr>
              <a:t>Class</a:t>
            </a:r>
            <a:r>
              <a:rPr lang="en-GB" sz="36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0" dirty="0" err="1">
                <a:solidFill>
                  <a:srgbClr val="FF0000"/>
                </a:solidFill>
                <a:latin typeface="Arial" charset="0"/>
              </a:rPr>
              <a:t>Crinoidea</a:t>
            </a:r>
            <a:endParaRPr lang="en-GB" sz="3600" b="0" dirty="0">
              <a:solidFill>
                <a:srgbClr val="FF0000"/>
              </a:solidFill>
              <a:latin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SzPct val="100000"/>
              <a:defRPr/>
            </a:pPr>
            <a:r>
              <a:rPr lang="en-GB" sz="3600" b="0" i="1" dirty="0">
                <a:solidFill>
                  <a:srgbClr val="FF0000"/>
                </a:solidFill>
                <a:latin typeface="Arial" charset="0"/>
              </a:rPr>
              <a:t>Class</a:t>
            </a:r>
            <a:r>
              <a:rPr lang="en-GB" sz="3600" b="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GB" sz="3600" b="0" dirty="0" err="1">
                <a:solidFill>
                  <a:srgbClr val="FF0000"/>
                </a:solidFill>
                <a:latin typeface="Arial" charset="0"/>
              </a:rPr>
              <a:t>Asteroidea</a:t>
            </a:r>
            <a:endParaRPr lang="en-GB" sz="3600" b="0" dirty="0"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9661" y="167481"/>
            <a:ext cx="706666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14388"/>
            <a:r>
              <a:rPr lang="en-US" sz="3900" b="0" dirty="0">
                <a:solidFill>
                  <a:srgbClr val="0033CC"/>
                </a:solidFill>
                <a:latin typeface="Arial" charset="0"/>
              </a:rPr>
              <a:t>Phylum Echinodermata</a:t>
            </a:r>
          </a:p>
          <a:p>
            <a:pPr defTabSz="814388"/>
            <a:r>
              <a:rPr lang="en-US" sz="3900" b="0" dirty="0">
                <a:solidFill>
                  <a:srgbClr val="FF0000"/>
                </a:solidFill>
                <a:latin typeface="Arial" charset="0"/>
              </a:rPr>
              <a:t>Class Asteroidea (sea stars)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41935" y="1843881"/>
            <a:ext cx="5562601" cy="3215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0" dirty="0">
                <a:latin typeface="Arial" charset="0"/>
              </a:rPr>
              <a:t>2000 species</a:t>
            </a:r>
          </a:p>
          <a:p>
            <a:pPr marL="457200" indent="-457200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0" dirty="0">
                <a:latin typeface="Arial" charset="0"/>
              </a:rPr>
              <a:t>Central disc and 5 arms</a:t>
            </a:r>
          </a:p>
          <a:p>
            <a:pPr marL="457200" indent="-457200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0" dirty="0">
                <a:latin typeface="Arial" charset="0"/>
              </a:rPr>
              <a:t>Endoskeleton with ossicles</a:t>
            </a:r>
          </a:p>
          <a:p>
            <a:pPr marL="457200" indent="-457200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0" dirty="0">
                <a:latin typeface="Arial" charset="0"/>
              </a:rPr>
              <a:t>Grove along bottom of each arm</a:t>
            </a:r>
          </a:p>
          <a:p>
            <a:pPr marL="457200" indent="-457200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b="0" dirty="0">
                <a:latin typeface="Arial" charset="0"/>
              </a:rPr>
              <a:t>Predatory - secrete digestive enzymes and digests soft tissues</a:t>
            </a:r>
          </a:p>
        </p:txBody>
      </p:sp>
      <p:pic>
        <p:nvPicPr>
          <p:cNvPr id="2050" name="Picture 2" descr="http://www.mermaidspurseseaglass.com/wp-content/uploads/2010/10/stockingstuffer-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435" y="58753"/>
            <a:ext cx="3647331" cy="332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nowfaerie.net/dreamwidth/freelayouts/starfish/starfish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8" r="38862" b="10208"/>
          <a:stretch/>
        </p:blipFill>
        <p:spPr bwMode="auto">
          <a:xfrm>
            <a:off x="7273925" y="3665141"/>
            <a:ext cx="3557841" cy="2402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CB0768-33B7-0352-7907-F3681CBCBE5B}"/>
              </a:ext>
            </a:extLst>
          </p:cNvPr>
          <p:cNvSpPr txBox="1"/>
          <p:nvPr/>
        </p:nvSpPr>
        <p:spPr>
          <a:xfrm>
            <a:off x="237490" y="4947473"/>
            <a:ext cx="76576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External anatomy Sea star (40.1)</a:t>
            </a:r>
          </a:p>
          <a:p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Sea Star dissection (40.2)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1044l"/>
          <p:cNvPicPr>
            <a:picLocks noChangeAspect="1" noChangeArrowheads="1"/>
          </p:cNvPicPr>
          <p:nvPr/>
        </p:nvPicPr>
        <p:blipFill rotWithShape="1">
          <a:blip r:embed="rId2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9"/>
          <a:stretch/>
        </p:blipFill>
        <p:spPr bwMode="auto">
          <a:xfrm>
            <a:off x="1376363" y="777081"/>
            <a:ext cx="8128000" cy="544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6364" y="91281"/>
            <a:ext cx="254476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14388"/>
            <a:r>
              <a:rPr lang="en-US" sz="3900" dirty="0">
                <a:solidFill>
                  <a:srgbClr val="0033CC"/>
                </a:solidFill>
                <a:latin typeface="Arial" charset="0"/>
              </a:rPr>
              <a:t>Feeding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5849939" y="-61119"/>
            <a:ext cx="3709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https://www.youtube.com/watch?v=2DFXGafpGkQ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63524" y="167481"/>
            <a:ext cx="662940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14388"/>
            <a:r>
              <a:rPr lang="en-US" sz="3900" b="0" dirty="0">
                <a:solidFill>
                  <a:srgbClr val="0033CC"/>
                </a:solidFill>
                <a:latin typeface="Arial" charset="0"/>
              </a:rPr>
              <a:t>Phylum Echinodermata</a:t>
            </a:r>
          </a:p>
          <a:p>
            <a:pPr defTabSz="814388"/>
            <a:r>
              <a:rPr lang="en-US" sz="3900" b="0" dirty="0">
                <a:solidFill>
                  <a:srgbClr val="FF0000"/>
                </a:solidFill>
                <a:latin typeface="Arial" charset="0"/>
              </a:rPr>
              <a:t>Class Ophiuroidea</a:t>
            </a:r>
          </a:p>
        </p:txBody>
      </p:sp>
      <p:pic>
        <p:nvPicPr>
          <p:cNvPr id="13314" name="Picture 2" descr="http://wiki.hicksvilleschools.org/groups/hsbiology/wiki/b271f/images/5e1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903" y="3053525"/>
            <a:ext cx="3343511" cy="239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" t="4277" r="3920" b="4253"/>
          <a:stretch/>
        </p:blipFill>
        <p:spPr bwMode="auto">
          <a:xfrm>
            <a:off x="207834" y="3094409"/>
            <a:ext cx="2895600" cy="239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" name="Picture 2" descr="1045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6" t="3516" r="10058"/>
          <a:stretch/>
        </p:blipFill>
        <p:spPr bwMode="auto">
          <a:xfrm>
            <a:off x="6934645" y="77002"/>
            <a:ext cx="3930903" cy="492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66424B-7456-44EF-B892-9D2ABE686387}"/>
              </a:ext>
            </a:extLst>
          </p:cNvPr>
          <p:cNvSpPr txBox="1"/>
          <p:nvPr/>
        </p:nvSpPr>
        <p:spPr>
          <a:xfrm>
            <a:off x="193229" y="1416820"/>
            <a:ext cx="68621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2000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Arms slender, groove closed, covered with ossicles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Capture plankton and detritus with tube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0" dirty="0">
                <a:latin typeface="Arial" panose="020B0604020202020204" pitchFamily="34" charset="0"/>
                <a:cs typeface="Arial" panose="020B0604020202020204" pitchFamily="34" charset="0"/>
              </a:rPr>
              <a:t>Tube feet but no suckers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7C1B77-0819-43A5-B2EA-0A21FBC24B2B}"/>
              </a:ext>
            </a:extLst>
          </p:cNvPr>
          <p:cNvSpPr txBox="1"/>
          <p:nvPr/>
        </p:nvSpPr>
        <p:spPr>
          <a:xfrm>
            <a:off x="7118642" y="5044281"/>
            <a:ext cx="36337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https://www.youtube.com/watch?v=ADH792NZEiA</a:t>
            </a:r>
            <a:r>
              <a:rPr lang="en-US" sz="18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18A2B2-2645-30A7-AF23-7E9C9CC4904C}"/>
              </a:ext>
            </a:extLst>
          </p:cNvPr>
          <p:cNvSpPr txBox="1"/>
          <p:nvPr/>
        </p:nvSpPr>
        <p:spPr>
          <a:xfrm>
            <a:off x="100681" y="5506359"/>
            <a:ext cx="84062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Live or Preserved brittle star (</a:t>
            </a:r>
            <a:r>
              <a:rPr lang="en-US" sz="32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455)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6.staticflickr.com/5288/5289643803_23bcd4f5ba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168" y="0"/>
            <a:ext cx="4084108" cy="612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02165" y="-61119"/>
            <a:ext cx="5725445" cy="142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14388"/>
            <a:r>
              <a:rPr lang="en-US" sz="3900" b="0" dirty="0">
                <a:solidFill>
                  <a:srgbClr val="0033CC"/>
                </a:solidFill>
                <a:latin typeface="Arial" charset="0"/>
              </a:rPr>
              <a:t>Phylum Echinodermata</a:t>
            </a:r>
          </a:p>
          <a:p>
            <a:pPr defTabSz="814388"/>
            <a:r>
              <a:rPr lang="en-US" sz="3900" b="0" dirty="0">
                <a:solidFill>
                  <a:srgbClr val="FF0000"/>
                </a:solidFill>
                <a:latin typeface="Arial" charset="0"/>
              </a:rPr>
              <a:t>Class Crinoidea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7510537" y="780068"/>
            <a:ext cx="457200" cy="241929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12" idx="2"/>
          </p:cNvCxnSpPr>
          <p:nvPr/>
        </p:nvCxnSpPr>
        <p:spPr bwMode="auto">
          <a:xfrm flipH="1">
            <a:off x="8523057" y="780068"/>
            <a:ext cx="749394" cy="283541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6766361" y="379958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Mouth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08258" y="72182"/>
            <a:ext cx="1928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Anus</a:t>
            </a:r>
          </a:p>
          <a:p>
            <a:pPr algn="ctr"/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(raised cone)</a:t>
            </a:r>
          </a:p>
        </p:txBody>
      </p:sp>
      <p:pic>
        <p:nvPicPr>
          <p:cNvPr id="10" name="Picture 9" descr="1042l"/>
          <p:cNvPicPr>
            <a:picLocks noChangeAspect="1" noChangeArrowheads="1"/>
          </p:cNvPicPr>
          <p:nvPr/>
        </p:nvPicPr>
        <p:blipFill rotWithShape="1"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9" t="2265" r="6316"/>
          <a:stretch/>
        </p:blipFill>
        <p:spPr bwMode="auto">
          <a:xfrm>
            <a:off x="113095" y="3264879"/>
            <a:ext cx="1904433" cy="217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26" descr="1041l"/>
          <p:cNvPicPr>
            <a:picLocks noChangeAspect="1" noChangeArrowheads="1"/>
          </p:cNvPicPr>
          <p:nvPr/>
        </p:nvPicPr>
        <p:blipFill rotWithShape="1">
          <a:blip r:embed="rId4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1988" r="4416"/>
          <a:stretch/>
        </p:blipFill>
        <p:spPr bwMode="auto">
          <a:xfrm>
            <a:off x="2209856" y="3229034"/>
            <a:ext cx="2201853" cy="2224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E175C7-20EB-4DB6-98E8-FE3007FFE907}"/>
              </a:ext>
            </a:extLst>
          </p:cNvPr>
          <p:cNvSpPr txBox="1"/>
          <p:nvPr/>
        </p:nvSpPr>
        <p:spPr>
          <a:xfrm>
            <a:off x="202165" y="1198458"/>
            <a:ext cx="5816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600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Historically abundant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U-shaped digestive 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Use arms to filter feed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medroporite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, spines, pedicellariae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ABBC2-3CCA-446B-AEFD-8D12986857A2}"/>
              </a:ext>
            </a:extLst>
          </p:cNvPr>
          <p:cNvSpPr txBox="1"/>
          <p:nvPr/>
        </p:nvSpPr>
        <p:spPr>
          <a:xfrm>
            <a:off x="4932894" y="3378450"/>
            <a:ext cx="9947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hlinkClick r:id="rId5"/>
              </a:rPr>
              <a:t>https://www.youtube.com/watch?v=OyketlthVWg</a:t>
            </a:r>
            <a:r>
              <a:rPr lang="en-US" sz="1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C8073-2F15-6F99-274C-B1ABA9698E0E}"/>
              </a:ext>
            </a:extLst>
          </p:cNvPr>
          <p:cNvSpPr txBox="1"/>
          <p:nvPr/>
        </p:nvSpPr>
        <p:spPr>
          <a:xfrm>
            <a:off x="100681" y="5506359"/>
            <a:ext cx="6075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HW: Crinoid fossil collection (</a:t>
            </a:r>
            <a:r>
              <a:rPr lang="en-US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458)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17665" y="96063"/>
            <a:ext cx="7924800" cy="116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14388"/>
            <a:r>
              <a:rPr lang="en-US" sz="3900" b="0" dirty="0">
                <a:solidFill>
                  <a:srgbClr val="0033CC"/>
                </a:solidFill>
                <a:latin typeface="Arial" charset="0"/>
              </a:rPr>
              <a:t>Phylum Echinodermata</a:t>
            </a:r>
          </a:p>
          <a:p>
            <a:pPr defTabSz="814388"/>
            <a:r>
              <a:rPr lang="en-US" sz="3900" b="0" dirty="0">
                <a:solidFill>
                  <a:srgbClr val="FF0000"/>
                </a:solidFill>
                <a:latin typeface="Arial" charset="0"/>
              </a:rPr>
              <a:t>Class </a:t>
            </a:r>
            <a:r>
              <a:rPr lang="en-US" sz="3900" b="0" dirty="0" err="1">
                <a:solidFill>
                  <a:srgbClr val="FF0000"/>
                </a:solidFill>
                <a:latin typeface="Arial" charset="0"/>
              </a:rPr>
              <a:t>Echinoidea</a:t>
            </a:r>
            <a:endParaRPr lang="en-US" sz="3900" b="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1266" name="Picture 2" descr="http://3.bp.blogspot.com/_ndevaE9BI2k/TSzhXAUwF1I/AAAAAAAAACo/OJToO8QIE3w/s1600/Sand_Dollar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650" y="0"/>
            <a:ext cx="3276600" cy="240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magazine.noaa.gov/stories/images/nwhi-red-pencil-urchin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0" b="17431"/>
          <a:stretch/>
        </p:blipFill>
        <p:spPr bwMode="auto">
          <a:xfrm>
            <a:off x="1200828" y="3471880"/>
            <a:ext cx="5431072" cy="275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live sand doll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87" y="3464493"/>
            <a:ext cx="3916363" cy="26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233393-9297-4B53-AED4-B61A34EE933E}"/>
              </a:ext>
            </a:extLst>
          </p:cNvPr>
          <p:cNvSpPr txBox="1"/>
          <p:nvPr/>
        </p:nvSpPr>
        <p:spPr>
          <a:xfrm>
            <a:off x="295440" y="1432476"/>
            <a:ext cx="7154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1000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Ossicles tightly fitting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Lack distinct arms – retain pentaradial symmetry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Walk on tube feet or movable spines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Feed with Aristotle's lantern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0"/>
            <a:ext cx="3500437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1376363" y="0"/>
            <a:ext cx="4953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 anchor="ctr"/>
          <a:lstStyle/>
          <a:p>
            <a:pPr algn="ctr" defTabSz="814388">
              <a:defRPr/>
            </a:pPr>
            <a:r>
              <a:rPr lang="en-GB" sz="3900" b="0">
                <a:solidFill>
                  <a:srgbClr val="0033CC"/>
                </a:solidFill>
                <a:latin typeface="Arial" charset="0"/>
              </a:rPr>
              <a:t>Aristotle’s lantern</a:t>
            </a:r>
          </a:p>
        </p:txBody>
      </p:sp>
      <p:pic>
        <p:nvPicPr>
          <p:cNvPr id="12290" name="Picture 2" descr="http://virtual.yosemite.cc.ca.us/randerson/Marine%20Invertebrates/Aristotle%27s%20lanter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22" y="1234281"/>
            <a:ext cx="4621491" cy="306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farm1.static.flickr.com/85/243103479_a5a15d31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979884"/>
            <a:ext cx="2864907" cy="21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37E130-88FD-DFEF-7F26-CD20941E8071}"/>
              </a:ext>
            </a:extLst>
          </p:cNvPr>
          <p:cNvSpPr txBox="1"/>
          <p:nvPr/>
        </p:nvSpPr>
        <p:spPr>
          <a:xfrm>
            <a:off x="187325" y="5004574"/>
            <a:ext cx="922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Sea urchin OR sand dollar (</a:t>
            </a:r>
            <a:r>
              <a:rPr lang="en-US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458)</a:t>
            </a:r>
          </a:p>
          <a:p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CREDIT: Sea urchin dissection (on own time)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263525" y="160956"/>
            <a:ext cx="8137525" cy="119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814388"/>
            <a:r>
              <a:rPr lang="en-US" sz="3900" b="0" dirty="0">
                <a:solidFill>
                  <a:srgbClr val="0033CC"/>
                </a:solidFill>
                <a:latin typeface="Arial" charset="0"/>
              </a:rPr>
              <a:t>Phylum Echinodermata</a:t>
            </a:r>
          </a:p>
          <a:p>
            <a:pPr defTabSz="814388"/>
            <a:r>
              <a:rPr lang="en-US" sz="3900" b="0" dirty="0">
                <a:solidFill>
                  <a:srgbClr val="FF0000"/>
                </a:solidFill>
                <a:latin typeface="Arial" charset="0"/>
              </a:rPr>
              <a:t>Class Holothuroidea</a:t>
            </a:r>
          </a:p>
        </p:txBody>
      </p:sp>
      <p:pic>
        <p:nvPicPr>
          <p:cNvPr id="14338" name="Picture 2" descr="http://www.bubblevision.com/underwater-pictures/koh-ta-chai/images/sea_cucumb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925" y="3817146"/>
            <a:ext cx="3235325" cy="23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imagecache6.allposters.com/LRG/38/3816/NTBYF00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92775" y="1"/>
            <a:ext cx="4920969" cy="369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03F3B1-785A-4EA9-8734-3CCEC3EDB1FD}"/>
              </a:ext>
            </a:extLst>
          </p:cNvPr>
          <p:cNvSpPr txBox="1"/>
          <p:nvPr/>
        </p:nvSpPr>
        <p:spPr>
          <a:xfrm>
            <a:off x="337611" y="1527523"/>
            <a:ext cx="53361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1200 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Slug-like, reduced endoskeleton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Mouth surrounded by modified tube feet (“tentacles”)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Filter feeders or sediment feeders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Respiratory tree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66138F-367B-1E68-1BD8-F5F70EF05DC6}"/>
              </a:ext>
            </a:extLst>
          </p:cNvPr>
          <p:cNvSpPr txBox="1"/>
          <p:nvPr/>
        </p:nvSpPr>
        <p:spPr>
          <a:xfrm>
            <a:off x="264160" y="5435461"/>
            <a:ext cx="784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DRAW: preserved sea cucumber (</a:t>
            </a:r>
            <a:r>
              <a:rPr lang="en-US" sz="2800" b="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n-US" sz="28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460)</a:t>
            </a:r>
          </a:p>
        </p:txBody>
      </p:sp>
      <p:pic>
        <p:nvPicPr>
          <p:cNvPr id="4" name="Picture 17" descr="http://www.wildsingapore.com/wildfacts/echinodermata/holothuroidea/polkadot/ocellata4.gif">
            <a:extLst>
              <a:ext uri="{FF2B5EF4-FFF2-40B4-BE49-F238E27FC236}">
                <a16:creationId xmlns:a16="http://schemas.microsoft.com/office/drawing/2014/main" id="{D3DA2403-4BFD-4809-3A66-C17453E6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868" y="3621638"/>
            <a:ext cx="1600993" cy="160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 descr="http://www.wildsingapore.com/wildfacts/echinodermata/holothuroidea/polkadot/ocellata3.gif">
            <a:extLst>
              <a:ext uri="{FF2B5EF4-FFF2-40B4-BE49-F238E27FC236}">
                <a16:creationId xmlns:a16="http://schemas.microsoft.com/office/drawing/2014/main" id="{3AA9955E-74A3-2676-ADC3-CE8BB95FA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825" y="3621638"/>
            <a:ext cx="1600993" cy="160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573464" y="379997"/>
            <a:ext cx="497706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rgbClr val="FFFFCC"/>
            </a:outerShdw>
          </a:effectLst>
        </p:spPr>
        <p:txBody>
          <a:bodyPr lIns="92075" tIns="46038" rIns="92075" bIns="46038" anchor="ctr"/>
          <a:lstStyle/>
          <a:p>
            <a:pPr algn="ctr" defTabSz="814388">
              <a:defRPr/>
            </a:pPr>
            <a:r>
              <a:rPr lang="en-GB" sz="3900" b="0" dirty="0">
                <a:solidFill>
                  <a:srgbClr val="0033CC"/>
                </a:solidFill>
                <a:latin typeface="Arial" charset="0"/>
              </a:rPr>
              <a:t>Defensive Behavior</a:t>
            </a:r>
          </a:p>
        </p:txBody>
      </p:sp>
      <p:pic>
        <p:nvPicPr>
          <p:cNvPr id="77829" name="Picture 14" descr="http://farm2.static.flickr.com/1025/1032604781_50c197ff38.jpg?v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0"/>
            <a:ext cx="3687762" cy="276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16" descr="http://www.divegallery.com/sea_cucumber_tubu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744788"/>
            <a:ext cx="3687762" cy="344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18" descr="http://www.deepseaimages.com/dsilibrary/data/1711/2005-11-27-17-59-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26" y="3170921"/>
            <a:ext cx="4449763" cy="295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4725" y="1920081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5"/>
              </a:rPr>
              <a:t>https://www.youtube.com/watch?v=wXf_YodWw40</a:t>
            </a:r>
            <a:r>
              <a:rPr lang="en-US" sz="1400" dirty="0"/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1376364" y="167481"/>
            <a:ext cx="8137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14388"/>
            <a:r>
              <a:rPr lang="en-US" sz="3900" dirty="0">
                <a:solidFill>
                  <a:srgbClr val="0033CC"/>
                </a:solidFill>
                <a:latin typeface="Arial" charset="0"/>
              </a:rPr>
              <a:t>Class </a:t>
            </a:r>
            <a:r>
              <a:rPr lang="en-US" sz="3900" dirty="0" err="1">
                <a:solidFill>
                  <a:srgbClr val="0033CC"/>
                </a:solidFill>
                <a:latin typeface="Arial" charset="0"/>
              </a:rPr>
              <a:t>Concentricycloidea</a:t>
            </a:r>
            <a:endParaRPr lang="en-US" sz="3900" dirty="0">
              <a:solidFill>
                <a:srgbClr val="0033CC"/>
              </a:solidFill>
              <a:latin typeface="Arial" charset="0"/>
            </a:endParaRP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635125" y="1050253"/>
            <a:ext cx="4114800" cy="292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5138" indent="-465138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sz="2200" b="0" dirty="0">
                <a:latin typeface="Arial" charset="0"/>
              </a:rPr>
              <a:t>2 species</a:t>
            </a:r>
          </a:p>
          <a:p>
            <a:pPr marL="465138" lvl="1" indent="-465138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200" b="0" dirty="0">
                <a:latin typeface="Arial" charset="0"/>
              </a:rPr>
              <a:t>&lt; 1 cm</a:t>
            </a:r>
          </a:p>
          <a:p>
            <a:pPr marL="465138" lvl="1" indent="-465138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200" b="0" dirty="0" err="1">
                <a:latin typeface="Arial" charset="0"/>
              </a:rPr>
              <a:t>Pentaradial</a:t>
            </a:r>
            <a:r>
              <a:rPr lang="en-US" sz="2200" b="0" dirty="0">
                <a:latin typeface="Arial" charset="0"/>
              </a:rPr>
              <a:t> symmetry</a:t>
            </a:r>
          </a:p>
          <a:p>
            <a:pPr marL="465138" lvl="2" indent="-465138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200" b="0" dirty="0">
                <a:latin typeface="Arial" charset="0"/>
              </a:rPr>
              <a:t>No arms</a:t>
            </a:r>
          </a:p>
          <a:p>
            <a:pPr marL="465138" lvl="1" indent="-465138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200" b="0" dirty="0">
                <a:latin typeface="Arial" charset="0"/>
              </a:rPr>
              <a:t>Simple digestive tract </a:t>
            </a:r>
          </a:p>
          <a:p>
            <a:pPr marL="465138" lvl="1" indent="-465138" defTabSz="814388">
              <a:spcBef>
                <a:spcPct val="20000"/>
              </a:spcBef>
              <a:buSzPct val="100000"/>
              <a:buFont typeface="Arial" pitchFamily="34" charset="0"/>
              <a:buChar char="•"/>
            </a:pPr>
            <a:r>
              <a:rPr lang="en-US" sz="2200" b="0" dirty="0">
                <a:latin typeface="Arial" charset="0"/>
              </a:rPr>
              <a:t>Class?</a:t>
            </a:r>
          </a:p>
        </p:txBody>
      </p:sp>
      <p:pic>
        <p:nvPicPr>
          <p:cNvPr id="16386" name="Picture 2" descr="http://may.plumbweb.net/etc/Taxons/images/sea_dai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6" y="3703518"/>
            <a:ext cx="2392362" cy="242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io1151.nicerweb.com/Locked/media/ch33/33_40EchinodermDiversity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933" y="4054474"/>
            <a:ext cx="3033713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1048l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68" t="2661" r="3151"/>
          <a:stretch/>
        </p:blipFill>
        <p:spPr bwMode="auto">
          <a:xfrm>
            <a:off x="6274403" y="728815"/>
            <a:ext cx="3239485" cy="309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tolweb.org/tree/ToLimages/Acanthaster_planci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28" y="3977482"/>
            <a:ext cx="2519933" cy="168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035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4"/>
          <a:stretch/>
        </p:blipFill>
        <p:spPr bwMode="auto">
          <a:xfrm>
            <a:off x="1381126" y="169333"/>
            <a:ext cx="8128000" cy="594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925" y="243681"/>
            <a:ext cx="4911213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376364" y="381000"/>
            <a:ext cx="81375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14388"/>
            <a:r>
              <a:rPr lang="en-US" sz="3900">
                <a:solidFill>
                  <a:srgbClr val="FF0000"/>
                </a:solidFill>
                <a:latin typeface="Arial" charset="0"/>
              </a:rPr>
              <a:t>Deuterostome Evolution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177925" y="1093009"/>
            <a:ext cx="7391400" cy="16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b="0" dirty="0">
                <a:latin typeface="Arial" charset="0"/>
              </a:rPr>
              <a:t>First Deuterostomes - early Cambrian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sz="3200" b="0" dirty="0">
                <a:latin typeface="Arial" charset="0"/>
              </a:rPr>
              <a:t>First echinoderm fossil from 560 </a:t>
            </a:r>
            <a:r>
              <a:rPr lang="en-US" sz="3200" b="0" dirty="0" err="1">
                <a:latin typeface="Arial" charset="0"/>
              </a:rPr>
              <a:t>mya</a:t>
            </a:r>
            <a:endParaRPr lang="en-US" sz="3200" b="0" dirty="0">
              <a:latin typeface="Arial" charset="0"/>
            </a:endParaRPr>
          </a:p>
        </p:txBody>
      </p:sp>
      <p:pic>
        <p:nvPicPr>
          <p:cNvPr id="4098" name="Picture 2" descr="http://www.ucmp.berkeley.edu/vendian/arkaru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453481"/>
            <a:ext cx="3200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tonecompany.com/fossils/images/star1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409" y="2634955"/>
            <a:ext cx="3432516" cy="342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4.bp.blogspot.com/_L3sNLmoKUl4/SNprhVd6LuI/AAAAAAAABVg/aJuI1KzagQw/s320/D425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1"/>
          <a:stretch/>
        </p:blipFill>
        <p:spPr bwMode="auto">
          <a:xfrm>
            <a:off x="4109867" y="3131642"/>
            <a:ext cx="3048000" cy="260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BAD657-B38B-430A-B6A7-702D9568CD29}"/>
              </a:ext>
            </a:extLst>
          </p:cNvPr>
          <p:cNvSpPr txBox="1"/>
          <p:nvPr/>
        </p:nvSpPr>
        <p:spPr>
          <a:xfrm>
            <a:off x="45550" y="559769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Arkarua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417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1027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	</a:t>
            </a:r>
          </a:p>
        </p:txBody>
      </p:sp>
      <p:pic>
        <p:nvPicPr>
          <p:cNvPr id="7170" name="Picture 1038" descr="3101a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01" b="3189"/>
          <a:stretch/>
        </p:blipFill>
        <p:spPr bwMode="auto">
          <a:xfrm rot="5400000">
            <a:off x="677107" y="2410888"/>
            <a:ext cx="4425157" cy="282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030"/>
          <p:cNvSpPr txBox="1">
            <a:spLocks noChangeArrowheads="1"/>
          </p:cNvSpPr>
          <p:nvPr/>
        </p:nvSpPr>
        <p:spPr bwMode="auto">
          <a:xfrm>
            <a:off x="4347119" y="1560559"/>
            <a:ext cx="954087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 err="1">
                <a:solidFill>
                  <a:srgbClr val="221906"/>
                </a:solidFill>
                <a:latin typeface="Arial" charset="0"/>
                <a:cs typeface="Arial" charset="0"/>
              </a:rPr>
              <a:t>Parazoa</a:t>
            </a:r>
            <a:endParaRPr lang="en-US" sz="1600" dirty="0">
              <a:solidFill>
                <a:srgbClr val="221906"/>
              </a:solidFill>
              <a:latin typeface="Arial" charset="0"/>
              <a:cs typeface="Arial" charset="0"/>
            </a:endParaRPr>
          </a:p>
        </p:txBody>
      </p:sp>
      <p:sp>
        <p:nvSpPr>
          <p:cNvPr id="7174" name="Text Box 1031"/>
          <p:cNvSpPr txBox="1">
            <a:spLocks noChangeArrowheads="1"/>
          </p:cNvSpPr>
          <p:nvPr/>
        </p:nvSpPr>
        <p:spPr bwMode="auto">
          <a:xfrm>
            <a:off x="4322819" y="2223279"/>
            <a:ext cx="9064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 err="1">
                <a:solidFill>
                  <a:srgbClr val="221906"/>
                </a:solidFill>
                <a:latin typeface="Arial" charset="0"/>
                <a:cs typeface="Arial" charset="0"/>
              </a:rPr>
              <a:t>Radiata</a:t>
            </a:r>
            <a:endParaRPr lang="en-US" sz="1600" dirty="0">
              <a:solidFill>
                <a:srgbClr val="221906"/>
              </a:solidFill>
              <a:latin typeface="Arial" charset="0"/>
              <a:cs typeface="Arial" charset="0"/>
            </a:endParaRPr>
          </a:p>
        </p:txBody>
      </p:sp>
      <p:sp>
        <p:nvSpPr>
          <p:cNvPr id="7175" name="Text Box 1032"/>
          <p:cNvSpPr txBox="1">
            <a:spLocks noChangeArrowheads="1"/>
          </p:cNvSpPr>
          <p:nvPr/>
        </p:nvSpPr>
        <p:spPr bwMode="auto">
          <a:xfrm>
            <a:off x="4302125" y="3899000"/>
            <a:ext cx="17700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>
                <a:solidFill>
                  <a:srgbClr val="221906"/>
                </a:solidFill>
                <a:latin typeface="Arial" charset="0"/>
                <a:cs typeface="Arial" charset="0"/>
              </a:rPr>
              <a:t>Lophotrochozoa</a:t>
            </a:r>
          </a:p>
        </p:txBody>
      </p:sp>
      <p:sp>
        <p:nvSpPr>
          <p:cNvPr id="7176" name="Text Box 1033"/>
          <p:cNvSpPr txBox="1">
            <a:spLocks noChangeArrowheads="1"/>
          </p:cNvSpPr>
          <p:nvPr/>
        </p:nvSpPr>
        <p:spPr bwMode="auto">
          <a:xfrm>
            <a:off x="4322819" y="2834481"/>
            <a:ext cx="123666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600" dirty="0" err="1">
                <a:solidFill>
                  <a:srgbClr val="221906"/>
                </a:solidFill>
                <a:latin typeface="Arial" charset="0"/>
                <a:cs typeface="Arial" charset="0"/>
              </a:rPr>
              <a:t>Ecdysozoa</a:t>
            </a:r>
            <a:endParaRPr lang="en-US" sz="1600" dirty="0">
              <a:solidFill>
                <a:srgbClr val="221906"/>
              </a:solidFill>
              <a:latin typeface="Arial" charset="0"/>
              <a:cs typeface="Arial" charset="0"/>
            </a:endParaRPr>
          </a:p>
        </p:txBody>
      </p:sp>
      <p:sp>
        <p:nvSpPr>
          <p:cNvPr id="7180" name="Text Box 1037"/>
          <p:cNvSpPr txBox="1">
            <a:spLocks noChangeArrowheads="1"/>
          </p:cNvSpPr>
          <p:nvPr/>
        </p:nvSpPr>
        <p:spPr bwMode="auto">
          <a:xfrm rot="16200000">
            <a:off x="890110" y="3167063"/>
            <a:ext cx="1808162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dirty="0" err="1">
                <a:solidFill>
                  <a:srgbClr val="221906"/>
                </a:solidFill>
                <a:latin typeface="Arial" charset="0"/>
                <a:cs typeface="Arial" charset="0"/>
              </a:rPr>
              <a:t>Choanoflagellate</a:t>
            </a:r>
            <a:r>
              <a:rPr lang="en-US" sz="1600" dirty="0">
                <a:solidFill>
                  <a:srgbClr val="221906"/>
                </a:solidFill>
                <a:latin typeface="Arial" charset="0"/>
                <a:cs typeface="Arial" charset="0"/>
              </a:rPr>
              <a:t> ancestor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06725" y="167482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 err="1">
                <a:latin typeface="Arial" pitchFamily="34" charset="0"/>
                <a:cs typeface="Arial" pitchFamily="34" charset="0"/>
              </a:rPr>
              <a:t>Deuterostomia</a:t>
            </a:r>
            <a:r>
              <a:rPr lang="en-US" sz="3200" b="0" dirty="0">
                <a:latin typeface="Arial" pitchFamily="34" charset="0"/>
                <a:cs typeface="Arial" pitchFamily="34" charset="0"/>
              </a:rPr>
              <a:t> Phylogeny</a:t>
            </a:r>
          </a:p>
        </p:txBody>
      </p:sp>
      <p:pic>
        <p:nvPicPr>
          <p:cNvPr id="2050" name="Picture 2" descr="http://www.starfish.ch/Fotos/echinoderms-Stachelhauter/seacucumbers-Seewalzen/Bohadschia-argus-cuvieri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18" y="981799"/>
            <a:ext cx="3227387" cy="242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cienceblogs.com/pharyngula/wp-content/blogs.dir/470/files/2012/04/i-601bfcded1d72515d589e221be874257-hemichordate_wor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078" y="2998787"/>
            <a:ext cx="1758798" cy="183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encyclopedia.com/utility/image.aspx?id=2802195&amp;imagetype=He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60" y="4830007"/>
            <a:ext cx="1759744" cy="131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1029"/>
          <p:cNvSpPr txBox="1">
            <a:spLocks noChangeArrowheads="1"/>
          </p:cNvSpPr>
          <p:nvPr/>
        </p:nvSpPr>
        <p:spPr bwMode="auto">
          <a:xfrm>
            <a:off x="1794191" y="4927305"/>
            <a:ext cx="1593850" cy="29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500" tIns="40750" rIns="81500" bIns="4075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en-US" sz="1400" dirty="0" err="1">
                <a:solidFill>
                  <a:srgbClr val="221906"/>
                </a:solidFill>
                <a:latin typeface="Arial" charset="0"/>
                <a:cs typeface="Arial" charset="0"/>
              </a:rPr>
              <a:t>Deuterostomia</a:t>
            </a:r>
            <a:endParaRPr lang="en-US" sz="1400" dirty="0">
              <a:solidFill>
                <a:srgbClr val="221906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326" y="929482"/>
            <a:ext cx="2682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 Phyla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3 Subphyla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425" y="137320"/>
            <a:ext cx="6096000" cy="1020762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“a noble group especially designed to puzzle the zoologist”</a:t>
            </a:r>
          </a:p>
        </p:txBody>
      </p:sp>
      <p:pic>
        <p:nvPicPr>
          <p:cNvPr id="3074" name="Picture 2" descr="http://api.ning.com:80/files/jNsrY9179s0iKv4Our9MSErO*jXTgACcEuvNUP4S6k0Bt2QcdHc2czfLG88AJ0mIU2RvAqa-NRuTWtubRye7AGXn4dEshAdh/LH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973" y="898752"/>
            <a:ext cx="2749061" cy="509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8325" y="1310481"/>
            <a:ext cx="63300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bilateral symmetry beneficial?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is radial symmetry beneficial?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Radial symmetry secondarily derived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Larvae bilateral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Adults penta-radially symmetrical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02725" y="91281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Zoologist</a:t>
            </a:r>
          </a:p>
          <a:p>
            <a:r>
              <a:rPr lang="en-US" sz="1800" b="0" dirty="0">
                <a:latin typeface="Arial" panose="020B0604020202020204" pitchFamily="34" charset="0"/>
                <a:cs typeface="Arial" panose="020B0604020202020204" pitchFamily="34" charset="0"/>
              </a:rPr>
              <a:t>Libbie Hyman</a:t>
            </a:r>
          </a:p>
        </p:txBody>
      </p:sp>
      <p:pic>
        <p:nvPicPr>
          <p:cNvPr id="2050" name="Picture 2" descr="http://cdn2.arkive.org/media/C6/C673D8BF-D5FA-41BC-BB17-31E1722DED18/Presentation.Large/Common-starfish-early-brachiolaria-larva-ventral-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6" y="4123676"/>
            <a:ext cx="3099900" cy="20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-z-animals.com/media/animals/images/original/starfish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425" y="4110274"/>
            <a:ext cx="3048723" cy="202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568324" y="167481"/>
            <a:ext cx="6248401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14388"/>
            <a:r>
              <a:rPr lang="en-US" sz="3900" dirty="0">
                <a:solidFill>
                  <a:srgbClr val="FF0000"/>
                </a:solidFill>
                <a:latin typeface="Arial" charset="0"/>
              </a:rPr>
              <a:t>Echinoderm Body Plan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39725" y="777081"/>
            <a:ext cx="5578160" cy="2692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Endoskeleton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Dermal </a:t>
            </a:r>
            <a:r>
              <a:rPr lang="en-US" b="0" dirty="0" err="1">
                <a:latin typeface="Arial" charset="0"/>
              </a:rPr>
              <a:t>branchiae</a:t>
            </a:r>
            <a:r>
              <a:rPr lang="en-US" b="0" dirty="0">
                <a:latin typeface="Arial" charset="0"/>
              </a:rPr>
              <a:t> –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function?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Pedicellariae –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function?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Water-vascular system – </a:t>
            </a:r>
            <a:r>
              <a:rPr lang="en-US" b="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function?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No head / brain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Complete digestive system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r>
              <a:rPr lang="en-US" b="0" dirty="0">
                <a:latin typeface="Arial" charset="0"/>
              </a:rPr>
              <a:t>Regeneration</a:t>
            </a: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endParaRPr lang="en-US" b="0" dirty="0">
              <a:latin typeface="Arial" charset="0"/>
            </a:endParaRP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endParaRPr lang="en-US" b="0" dirty="0">
              <a:latin typeface="Arial" charset="0"/>
            </a:endParaRPr>
          </a:p>
          <a:p>
            <a:pPr marL="304800" indent="-304800" defTabSz="814388">
              <a:spcBef>
                <a:spcPct val="20000"/>
              </a:spcBef>
              <a:buSzPct val="100000"/>
              <a:buFontTx/>
              <a:buChar char="•"/>
            </a:pPr>
            <a:endParaRPr lang="en-US" b="0" dirty="0">
              <a:latin typeface="Arial" charset="0"/>
            </a:endParaRPr>
          </a:p>
        </p:txBody>
      </p:sp>
      <p:pic>
        <p:nvPicPr>
          <p:cNvPr id="7" name="Picture 4" descr="Ray lateral view">
            <a:extLst>
              <a:ext uri="{FF2B5EF4-FFF2-40B4-BE49-F238E27FC236}">
                <a16:creationId xmlns:a16="http://schemas.microsoft.com/office/drawing/2014/main" id="{C5AC1A94-ED6B-477B-A1F3-32F535912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2540268"/>
            <a:ext cx="5259625" cy="348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1039l">
            <a:extLst>
              <a:ext uri="{FF2B5EF4-FFF2-40B4-BE49-F238E27FC236}">
                <a16:creationId xmlns:a16="http://schemas.microsoft.com/office/drawing/2014/main" id="{9155EAFA-999B-41EF-AA87-9AE1DA81C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0"/>
          <a:stretch/>
        </p:blipFill>
        <p:spPr bwMode="auto">
          <a:xfrm>
            <a:off x="7258050" y="3061"/>
            <a:ext cx="3611563" cy="23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3.bp.blogspot.com/_L3sNLmoKUl4/SCExT_XkZVI/AAAAAAAAAuY/ZNtcess7AHQ/s320/labped.jpg">
            <a:extLst>
              <a:ext uri="{FF2B5EF4-FFF2-40B4-BE49-F238E27FC236}">
                <a16:creationId xmlns:a16="http://schemas.microsoft.com/office/drawing/2014/main" id="{F1096797-AB86-45B1-912F-C852F2D04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799"/>
          <a:stretch/>
        </p:blipFill>
        <p:spPr bwMode="auto">
          <a:xfrm>
            <a:off x="5670483" y="980225"/>
            <a:ext cx="1473267" cy="199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dfw.state.or.us/mrp/shellfish/other/images/Hippasteria_spinosa_pedicellariae_ODFW.jpg">
            <a:extLst>
              <a:ext uri="{FF2B5EF4-FFF2-40B4-BE49-F238E27FC236}">
                <a16:creationId xmlns:a16="http://schemas.microsoft.com/office/drawing/2014/main" id="{8C8F7C47-D153-408B-AD13-FC409A3FB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14" b="18139"/>
          <a:stretch/>
        </p:blipFill>
        <p:spPr bwMode="auto">
          <a:xfrm>
            <a:off x="3311525" y="3631915"/>
            <a:ext cx="1905000" cy="2468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3C0349-2E8A-1D02-A6B4-94C6E711E572}"/>
              </a:ext>
            </a:extLst>
          </p:cNvPr>
          <p:cNvSpPr txBox="1"/>
          <p:nvPr/>
        </p:nvSpPr>
        <p:spPr>
          <a:xfrm>
            <a:off x="244443" y="4319785"/>
            <a:ext cx="28454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dissection tray and sea star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050"/>
          <p:cNvSpPr>
            <a:spLocks noChangeArrowheads="1"/>
          </p:cNvSpPr>
          <p:nvPr/>
        </p:nvSpPr>
        <p:spPr bwMode="auto">
          <a:xfrm>
            <a:off x="5292725" y="700881"/>
            <a:ext cx="4068764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814388"/>
            <a:r>
              <a:rPr lang="en-US" sz="3900" dirty="0">
                <a:solidFill>
                  <a:srgbClr val="FF0000"/>
                </a:solidFill>
                <a:latin typeface="Arial" charset="0"/>
              </a:rPr>
              <a:t>Regeneration</a:t>
            </a:r>
          </a:p>
        </p:txBody>
      </p:sp>
      <p:pic>
        <p:nvPicPr>
          <p:cNvPr id="10242" name="Picture 2" descr="http://w3.shorecrest.org/%7ELisa_Peck/MarineBio/syllabus/ch7invertebrates/Invertwp/2007/tj/reg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2317952"/>
            <a:ext cx="5410200" cy="371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aquaviews.net/wp-content/uploads/2011/08/lost-limb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b="7261"/>
          <a:stretch/>
        </p:blipFill>
        <p:spPr bwMode="auto">
          <a:xfrm rot="16200000">
            <a:off x="-1098046" y="1294214"/>
            <a:ext cx="5986782" cy="354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0"/>
          <a:stretch/>
        </p:blipFill>
        <p:spPr bwMode="auto">
          <a:xfrm>
            <a:off x="3463925" y="96043"/>
            <a:ext cx="5823072" cy="593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 descr="d001_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84" y="1158081"/>
            <a:ext cx="2065337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46300603</TotalTime>
  <Pages>14</Pages>
  <Words>434</Words>
  <Application>Microsoft Office PowerPoint</Application>
  <PresentationFormat>Custom</PresentationFormat>
  <Paragraphs>106</Paragraphs>
  <Slides>19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 </vt:lpstr>
      <vt:lpstr>PowerPoint Presentation</vt:lpstr>
      <vt:lpstr> </vt:lpstr>
      <vt:lpstr>“a noble group especially designed to puzzle the zoologist”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47</dc:title>
  <dc:subject>Biology, 6e</dc:subject>
  <dc:creator>Raven/Johnson</dc:creator>
  <cp:lastModifiedBy>Brian Gall</cp:lastModifiedBy>
  <cp:revision>140</cp:revision>
  <cp:lastPrinted>1601-01-01T00:00:00Z</cp:lastPrinted>
  <dcterms:created xsi:type="dcterms:W3CDTF">1998-06-24T10:18:53Z</dcterms:created>
  <dcterms:modified xsi:type="dcterms:W3CDTF">2025-03-26T16:44:20Z</dcterms:modified>
</cp:coreProperties>
</file>