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99" strictFirstAndLastChars="0" saveSubsetFonts="1">
  <p:sldMasterIdLst>
    <p:sldMasterId id="2147483660" r:id="rId1"/>
  </p:sldMasterIdLst>
  <p:notesMasterIdLst>
    <p:notesMasterId r:id="rId67"/>
  </p:notesMasterIdLst>
  <p:handoutMasterIdLst>
    <p:handoutMasterId r:id="rId68"/>
  </p:handoutMasterIdLst>
  <p:sldIdLst>
    <p:sldId id="547" r:id="rId2"/>
    <p:sldId id="546" r:id="rId3"/>
    <p:sldId id="532" r:id="rId4"/>
    <p:sldId id="289" r:id="rId5"/>
    <p:sldId id="337" r:id="rId6"/>
    <p:sldId id="540" r:id="rId7"/>
    <p:sldId id="536" r:id="rId8"/>
    <p:sldId id="425" r:id="rId9"/>
    <p:sldId id="542" r:id="rId10"/>
    <p:sldId id="537" r:id="rId11"/>
    <p:sldId id="361" r:id="rId12"/>
    <p:sldId id="382" r:id="rId13"/>
    <p:sldId id="538" r:id="rId14"/>
    <p:sldId id="489" r:id="rId15"/>
    <p:sldId id="495" r:id="rId16"/>
    <p:sldId id="499" r:id="rId17"/>
    <p:sldId id="500" r:id="rId18"/>
    <p:sldId id="485" r:id="rId19"/>
    <p:sldId id="398" r:id="rId20"/>
    <p:sldId id="316" r:id="rId21"/>
    <p:sldId id="557" r:id="rId22"/>
    <p:sldId id="297" r:id="rId23"/>
    <p:sldId id="517" r:id="rId24"/>
    <p:sldId id="519" r:id="rId25"/>
    <p:sldId id="512" r:id="rId26"/>
    <p:sldId id="541" r:id="rId27"/>
    <p:sldId id="298" r:id="rId28"/>
    <p:sldId id="548" r:id="rId29"/>
    <p:sldId id="303" r:id="rId30"/>
    <p:sldId id="280" r:id="rId31"/>
    <p:sldId id="513" r:id="rId32"/>
    <p:sldId id="277" r:id="rId33"/>
    <p:sldId id="281" r:id="rId34"/>
    <p:sldId id="507" r:id="rId35"/>
    <p:sldId id="282" r:id="rId36"/>
    <p:sldId id="549" r:id="rId37"/>
    <p:sldId id="304" r:id="rId38"/>
    <p:sldId id="306" r:id="rId39"/>
    <p:sldId id="334" r:id="rId40"/>
    <p:sldId id="484" r:id="rId41"/>
    <p:sldId id="307" r:id="rId42"/>
    <p:sldId id="511" r:id="rId43"/>
    <p:sldId id="515" r:id="rId44"/>
    <p:sldId id="479" r:id="rId45"/>
    <p:sldId id="551" r:id="rId46"/>
    <p:sldId id="482" r:id="rId47"/>
    <p:sldId id="481" r:id="rId48"/>
    <p:sldId id="555" r:id="rId49"/>
    <p:sldId id="353" r:id="rId50"/>
    <p:sldId id="308" r:id="rId51"/>
    <p:sldId id="486" r:id="rId52"/>
    <p:sldId id="556" r:id="rId53"/>
    <p:sldId id="505" r:id="rId54"/>
    <p:sldId id="310" r:id="rId55"/>
    <p:sldId id="311" r:id="rId56"/>
    <p:sldId id="314" r:id="rId57"/>
    <p:sldId id="488" r:id="rId58"/>
    <p:sldId id="490" r:id="rId59"/>
    <p:sldId id="491" r:id="rId60"/>
    <p:sldId id="492" r:id="rId61"/>
    <p:sldId id="493" r:id="rId62"/>
    <p:sldId id="554" r:id="rId63"/>
    <p:sldId id="498" r:id="rId64"/>
    <p:sldId id="497" r:id="rId65"/>
    <p:sldId id="553" r:id="rId66"/>
  </p:sldIdLst>
  <p:sldSz cx="10890250" cy="6126163"/>
  <p:notesSz cx="6881813" cy="92964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29" userDrawn="1">
          <p15:clr>
            <a:srgbClr val="A4A3A4"/>
          </p15:clr>
        </p15:guide>
        <p15:guide id="2" pos="343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066FF"/>
    <a:srgbClr val="66FFFF"/>
    <a:srgbClr val="663300"/>
    <a:srgbClr val="CC3300"/>
    <a:srgbClr val="FF9999"/>
    <a:srgbClr val="FFFF00"/>
    <a:srgbClr val="FFCCCC"/>
    <a:srgbClr val="FFFFCC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1" autoAdjust="0"/>
    <p:restoredTop sz="82336" autoAdjust="0"/>
  </p:normalViewPr>
  <p:slideViewPr>
    <p:cSldViewPr>
      <p:cViewPr varScale="1">
        <p:scale>
          <a:sx n="76" d="100"/>
          <a:sy n="76" d="100"/>
        </p:scale>
        <p:origin x="918" y="90"/>
      </p:cViewPr>
      <p:guideLst>
        <p:guide orient="horz" pos="1929"/>
        <p:guide pos="343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1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5239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416425"/>
            <a:ext cx="5046663" cy="4183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83" tIns="44939" rIns="91483" bIns="449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5587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76275" y="884238"/>
            <a:ext cx="5530850" cy="3111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2090549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591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6275" y="884238"/>
            <a:ext cx="5530850" cy="3111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99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6275" y="884238"/>
            <a:ext cx="5530850" cy="3111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371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6770" y="1903083"/>
            <a:ext cx="9256712" cy="13131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33538" y="3471493"/>
            <a:ext cx="7623176" cy="15655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7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4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23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29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37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4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2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59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4816D-3A79-4BCB-AA67-A364AAEBD543}" type="datetime1">
              <a:rPr lang="en-GB" smtClean="0"/>
              <a:t>24/03/2025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E23BF-B16D-4DA5-AD9E-C868F73085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7796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66CB6-AAE9-4348-990E-4D8DFC637641}" type="datetime1">
              <a:rPr lang="en-GB" smtClean="0"/>
              <a:t>24/03/2025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E23BF-B16D-4DA5-AD9E-C868F73085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8603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27618" y="219807"/>
            <a:ext cx="2179940" cy="46683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4011" y="219807"/>
            <a:ext cx="6362100" cy="46683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82166-FBC9-4299-8AB0-D3119F43CFAC}" type="datetime1">
              <a:rPr lang="en-GB" smtClean="0"/>
              <a:t>24/03/2025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E23BF-B16D-4DA5-AD9E-C868F73085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6594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D156B-B144-4D8F-A5BB-887A78EEE462}" type="datetime1">
              <a:rPr lang="en-GB" smtClean="0"/>
              <a:t>24/03/2025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E23BF-B16D-4DA5-AD9E-C868F73085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467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56" y="3936627"/>
            <a:ext cx="9256712" cy="1216724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0256" y="2596530"/>
            <a:ext cx="9256712" cy="1340098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74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4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23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62978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03722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4446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85211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2595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8E5EF-7399-4991-A6EB-047AD56AAB54}" type="datetime1">
              <a:rPr lang="en-GB" smtClean="0"/>
              <a:t>24/03/2025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E23BF-B16D-4DA5-AD9E-C868F73085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2462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4012" y="1276284"/>
            <a:ext cx="4271020" cy="3611884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6536" y="1276284"/>
            <a:ext cx="4271019" cy="3611884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F8959-70CB-4675-93CA-2B1DF7CE5B96}" type="datetime1">
              <a:rPr lang="en-GB" smtClean="0"/>
              <a:t>24/03/2025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E23BF-B16D-4DA5-AD9E-C868F73085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6082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514" y="245333"/>
            <a:ext cx="9801226" cy="10210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4513" y="1371299"/>
            <a:ext cx="4811752" cy="571491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7445" indent="0">
              <a:buNone/>
              <a:defRPr sz="1800" b="1"/>
            </a:lvl2pPr>
            <a:lvl3pPr marL="814892" indent="0">
              <a:buNone/>
              <a:defRPr sz="1600" b="1"/>
            </a:lvl3pPr>
            <a:lvl4pPr marL="1222336" indent="0">
              <a:buNone/>
              <a:defRPr sz="1400" b="1"/>
            </a:lvl4pPr>
            <a:lvl5pPr marL="1629781" indent="0">
              <a:buNone/>
              <a:defRPr sz="1400" b="1"/>
            </a:lvl5pPr>
            <a:lvl6pPr marL="2037227" indent="0">
              <a:buNone/>
              <a:defRPr sz="1400" b="1"/>
            </a:lvl6pPr>
            <a:lvl7pPr marL="2444673" indent="0">
              <a:buNone/>
              <a:defRPr sz="1400" b="1"/>
            </a:lvl7pPr>
            <a:lvl8pPr marL="2852119" indent="0">
              <a:buNone/>
              <a:defRPr sz="1400" b="1"/>
            </a:lvl8pPr>
            <a:lvl9pPr marL="3259563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4513" y="1942790"/>
            <a:ext cx="4811752" cy="352963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32098" y="1371299"/>
            <a:ext cx="4813642" cy="571491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7445" indent="0">
              <a:buNone/>
              <a:defRPr sz="1800" b="1"/>
            </a:lvl2pPr>
            <a:lvl3pPr marL="814892" indent="0">
              <a:buNone/>
              <a:defRPr sz="1600" b="1"/>
            </a:lvl3pPr>
            <a:lvl4pPr marL="1222336" indent="0">
              <a:buNone/>
              <a:defRPr sz="1400" b="1"/>
            </a:lvl4pPr>
            <a:lvl5pPr marL="1629781" indent="0">
              <a:buNone/>
              <a:defRPr sz="1400" b="1"/>
            </a:lvl5pPr>
            <a:lvl6pPr marL="2037227" indent="0">
              <a:buNone/>
              <a:defRPr sz="1400" b="1"/>
            </a:lvl6pPr>
            <a:lvl7pPr marL="2444673" indent="0">
              <a:buNone/>
              <a:defRPr sz="1400" b="1"/>
            </a:lvl7pPr>
            <a:lvl8pPr marL="2852119" indent="0">
              <a:buNone/>
              <a:defRPr sz="1400" b="1"/>
            </a:lvl8pPr>
            <a:lvl9pPr marL="3259563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32098" y="1942790"/>
            <a:ext cx="4813642" cy="352963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0FA1-DF79-4C0B-B976-002076647616}" type="datetime1">
              <a:rPr lang="en-GB" smtClean="0"/>
              <a:t>24/03/2025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E23BF-B16D-4DA5-AD9E-C868F73085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087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E9039-A9D3-4D88-97A4-93E16DD1F1A4}" type="datetime1">
              <a:rPr lang="en-GB" smtClean="0"/>
              <a:t>24/03/2025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E23BF-B16D-4DA5-AD9E-C868F73085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1478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E54E4-EF9A-4447-80C3-043A4FF5F0BF}" type="datetime1">
              <a:rPr lang="en-GB" smtClean="0"/>
              <a:t>24/03/2025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fld id="{F57E23BF-B16D-4DA5-AD9E-C868F730852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818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513" y="243912"/>
            <a:ext cx="3582818" cy="103804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7787" y="243914"/>
            <a:ext cx="6087953" cy="5228510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4513" y="1281958"/>
            <a:ext cx="3582818" cy="4190466"/>
          </a:xfrm>
        </p:spPr>
        <p:txBody>
          <a:bodyPr/>
          <a:lstStyle>
            <a:lvl1pPr marL="0" indent="0">
              <a:buNone/>
              <a:defRPr sz="1200"/>
            </a:lvl1pPr>
            <a:lvl2pPr marL="407445" indent="0">
              <a:buNone/>
              <a:defRPr sz="1100"/>
            </a:lvl2pPr>
            <a:lvl3pPr marL="814892" indent="0">
              <a:buNone/>
              <a:defRPr sz="900"/>
            </a:lvl3pPr>
            <a:lvl4pPr marL="1222336" indent="0">
              <a:buNone/>
              <a:defRPr sz="800"/>
            </a:lvl4pPr>
            <a:lvl5pPr marL="1629781" indent="0">
              <a:buNone/>
              <a:defRPr sz="800"/>
            </a:lvl5pPr>
            <a:lvl6pPr marL="2037227" indent="0">
              <a:buNone/>
              <a:defRPr sz="800"/>
            </a:lvl6pPr>
            <a:lvl7pPr marL="2444673" indent="0">
              <a:buNone/>
              <a:defRPr sz="800"/>
            </a:lvl7pPr>
            <a:lvl8pPr marL="2852119" indent="0">
              <a:buNone/>
              <a:defRPr sz="800"/>
            </a:lvl8pPr>
            <a:lvl9pPr marL="3259563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EC541-DA88-4095-89F0-6F920810E43D}" type="datetime1">
              <a:rPr lang="en-GB" smtClean="0"/>
              <a:t>24/03/2025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E23BF-B16D-4DA5-AD9E-C868F73085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3447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4567" y="4288314"/>
            <a:ext cx="6534150" cy="50626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34567" y="547384"/>
            <a:ext cx="6534150" cy="3675698"/>
          </a:xfrm>
        </p:spPr>
        <p:txBody>
          <a:bodyPr/>
          <a:lstStyle>
            <a:lvl1pPr marL="0" indent="0">
              <a:buNone/>
              <a:defRPr sz="2900"/>
            </a:lvl1pPr>
            <a:lvl2pPr marL="407445" indent="0">
              <a:buNone/>
              <a:defRPr sz="2500"/>
            </a:lvl2pPr>
            <a:lvl3pPr marL="814892" indent="0">
              <a:buNone/>
              <a:defRPr sz="2100"/>
            </a:lvl3pPr>
            <a:lvl4pPr marL="1222336" indent="0">
              <a:buNone/>
              <a:defRPr sz="1800"/>
            </a:lvl4pPr>
            <a:lvl5pPr marL="1629781" indent="0">
              <a:buNone/>
              <a:defRPr sz="1800"/>
            </a:lvl5pPr>
            <a:lvl6pPr marL="2037227" indent="0">
              <a:buNone/>
              <a:defRPr sz="1800"/>
            </a:lvl6pPr>
            <a:lvl7pPr marL="2444673" indent="0">
              <a:buNone/>
              <a:defRPr sz="1800"/>
            </a:lvl7pPr>
            <a:lvl8pPr marL="2852119" indent="0">
              <a:buNone/>
              <a:defRPr sz="1800"/>
            </a:lvl8pPr>
            <a:lvl9pPr marL="3259563" indent="0">
              <a:buNone/>
              <a:defRPr sz="18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4567" y="4794576"/>
            <a:ext cx="6534150" cy="718973"/>
          </a:xfrm>
        </p:spPr>
        <p:txBody>
          <a:bodyPr/>
          <a:lstStyle>
            <a:lvl1pPr marL="0" indent="0">
              <a:buNone/>
              <a:defRPr sz="1200"/>
            </a:lvl1pPr>
            <a:lvl2pPr marL="407445" indent="0">
              <a:buNone/>
              <a:defRPr sz="1100"/>
            </a:lvl2pPr>
            <a:lvl3pPr marL="814892" indent="0">
              <a:buNone/>
              <a:defRPr sz="900"/>
            </a:lvl3pPr>
            <a:lvl4pPr marL="1222336" indent="0">
              <a:buNone/>
              <a:defRPr sz="800"/>
            </a:lvl4pPr>
            <a:lvl5pPr marL="1629781" indent="0">
              <a:buNone/>
              <a:defRPr sz="800"/>
            </a:lvl5pPr>
            <a:lvl6pPr marL="2037227" indent="0">
              <a:buNone/>
              <a:defRPr sz="800"/>
            </a:lvl6pPr>
            <a:lvl7pPr marL="2444673" indent="0">
              <a:buNone/>
              <a:defRPr sz="800"/>
            </a:lvl7pPr>
            <a:lvl8pPr marL="2852119" indent="0">
              <a:buNone/>
              <a:defRPr sz="800"/>
            </a:lvl8pPr>
            <a:lvl9pPr marL="3259563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D2445-228E-4B92-BCB7-316BFF9432C8}" type="datetime1">
              <a:rPr lang="en-GB" smtClean="0"/>
              <a:t>24/03/2025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E23BF-B16D-4DA5-AD9E-C868F73085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4336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4514" y="245333"/>
            <a:ext cx="9801226" cy="1021027"/>
          </a:xfrm>
          <a:prstGeom prst="rect">
            <a:avLst/>
          </a:prstGeom>
        </p:spPr>
        <p:txBody>
          <a:bodyPr vert="horz" lIns="81489" tIns="40744" rIns="81489" bIns="40744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4514" y="1429440"/>
            <a:ext cx="9801226" cy="4042984"/>
          </a:xfrm>
          <a:prstGeom prst="rect">
            <a:avLst/>
          </a:prstGeom>
        </p:spPr>
        <p:txBody>
          <a:bodyPr vert="horz" lIns="81489" tIns="40744" rIns="81489" bIns="4074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4512" y="5678047"/>
            <a:ext cx="2541059" cy="326161"/>
          </a:xfrm>
          <a:prstGeom prst="rect">
            <a:avLst/>
          </a:prstGeom>
        </p:spPr>
        <p:txBody>
          <a:bodyPr vert="horz" lIns="81489" tIns="40744" rIns="81489" bIns="40744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2C5CB-ACA0-40B6-BCEF-0DE463B1D33E}" type="datetime1">
              <a:rPr lang="en-GB" smtClean="0"/>
              <a:t>24/03/2025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20838" y="5678047"/>
            <a:ext cx="3448579" cy="326161"/>
          </a:xfrm>
          <a:prstGeom prst="rect">
            <a:avLst/>
          </a:prstGeom>
        </p:spPr>
        <p:txBody>
          <a:bodyPr vert="horz" lIns="81489" tIns="40744" rIns="81489" bIns="40744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4679" y="5678047"/>
            <a:ext cx="2541059" cy="326161"/>
          </a:xfrm>
          <a:prstGeom prst="rect">
            <a:avLst/>
          </a:prstGeom>
        </p:spPr>
        <p:txBody>
          <a:bodyPr vert="horz" lIns="81489" tIns="40744" rIns="81489" bIns="40744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7E23BF-B16D-4DA5-AD9E-C868F73085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2781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814892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5584" indent="-305584" algn="l" defTabSz="8148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62099" indent="-254653" algn="l" defTabSz="814892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613" indent="-203723" algn="l" defTabSz="8148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6059" indent="-203723" algn="l" defTabSz="814892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3505" indent="-203723" algn="l" defTabSz="814892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0950" indent="-203723" algn="l" defTabSz="814892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48395" indent="-203723" algn="l" defTabSz="814892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55841" indent="-203723" algn="l" defTabSz="814892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3286" indent="-203723" algn="l" defTabSz="814892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489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7445" algn="l" defTabSz="81489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4892" algn="l" defTabSz="81489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2336" algn="l" defTabSz="81489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9781" algn="l" defTabSz="81489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7227" algn="l" defTabSz="81489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4673" algn="l" defTabSz="81489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2119" algn="l" defTabSz="81489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9563" algn="l" defTabSz="81489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hyperlink" Target="https://www.youtube.com/watch?v=phCod-0tfkE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sk.com/filariasis/images/lf11_indian_women.jpg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seattlepi.nwsource.com/africa/photos/riverblindness-001.jpg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hyperlink" Target="http://images.google.com/imgres?imgurl=www.trachomahki.org/imageye3.jpg&amp;imgrefurl=http://www.trachomahki.org/ibp.html&amp;h=480&amp;w=640&amp;prev=/images?q=Onchocerciasis+&amp;start=20&amp;svnum=10&amp;hl=en&amp;lr=&amp;ie=UTF-8&amp;oe=UTF-8&amp;sa=N" TargetMode="Externa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ube.com/watch?v=mrL2A7my1fc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ZM96828jmQk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90LTtKIFY8U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emf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eg"/><Relationship Id="rId4" Type="http://schemas.openxmlformats.org/officeDocument/2006/relationships/image" Target="../media/image102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cc.com/video-clips/2tsnui/the-colbert-report-craziest-f--king-thing-i-ve-ever-heard---crab-vending-machines" TargetMode="External"/><Relationship Id="rId4" Type="http://schemas.openxmlformats.org/officeDocument/2006/relationships/hyperlink" Target="http://eater.com/archives/2010/11/10/stephen-colbert-on-live-crabs-vending-machine.php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jpeg"/><Relationship Id="rId4" Type="http://schemas.openxmlformats.org/officeDocument/2006/relationships/hyperlink" Target="http://www.youtube.com/watch?v=v1SW-pl2gYs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OwOL-MHcQ1w" TargetMode="External"/><Relationship Id="rId4" Type="http://schemas.openxmlformats.org/officeDocument/2006/relationships/hyperlink" Target="https://www.youtube.com/watch?v=jWcmy84P__0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9.png"/><Relationship Id="rId4" Type="http://schemas.openxmlformats.org/officeDocument/2006/relationships/image" Target="../media/image13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jpeg"/><Relationship Id="rId5" Type="http://schemas.openxmlformats.org/officeDocument/2006/relationships/hyperlink" Target="http://www.youtube.com/watch?v=K5qijI--v9E" TargetMode="External"/><Relationship Id="rId4" Type="http://schemas.openxmlformats.org/officeDocument/2006/relationships/image" Target="../media/image14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5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6" r="25626"/>
          <a:stretch>
            <a:fillRect/>
          </a:stretch>
        </p:blipFill>
        <p:spPr bwMode="auto">
          <a:xfrm>
            <a:off x="1376364" y="11509"/>
            <a:ext cx="8470937" cy="610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>
            <a:spLocks noChangeArrowheads="1"/>
          </p:cNvSpPr>
          <p:nvPr/>
        </p:nvSpPr>
        <p:spPr bwMode="auto">
          <a:xfrm>
            <a:off x="6816725" y="1005681"/>
            <a:ext cx="609600" cy="364583"/>
          </a:xfrm>
          <a:prstGeom prst="ellipse">
            <a:avLst/>
          </a:prstGeom>
          <a:solidFill>
            <a:srgbClr val="28FF1D">
              <a:alpha val="15686"/>
            </a:srgbClr>
          </a:solidFill>
          <a:ln w="38100" algn="ctr">
            <a:solidFill>
              <a:srgbClr val="28FF1D"/>
            </a:solidFill>
            <a:round/>
            <a:headEnd/>
            <a:tailEnd/>
          </a:ln>
        </p:spPr>
        <p:txBody>
          <a:bodyPr lIns="91286" tIns="45644" rIns="91286" bIns="45644"/>
          <a:lstStyle/>
          <a:p>
            <a:pPr defTabSz="912615"/>
            <a:endParaRPr lang="en-US" sz="2403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1D18BF-AB73-9E2C-150F-6A97E5DA4740}"/>
              </a:ext>
            </a:extLst>
          </p:cNvPr>
          <p:cNvSpPr txBox="1"/>
          <p:nvPr/>
        </p:nvSpPr>
        <p:spPr>
          <a:xfrm>
            <a:off x="395181" y="-4797"/>
            <a:ext cx="64299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Protostomes: </a:t>
            </a:r>
            <a:r>
              <a:rPr lang="en-US" sz="4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Ecdyzoans</a:t>
            </a:r>
            <a:endParaRPr lang="en-US" sz="4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050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www.choretimehog.com/uploads/photos/600/Porcon_KH_NL_Tiele_Okt08_030_B_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270" y="700881"/>
            <a:ext cx="6274990" cy="518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https://animalblawg.files.wordpress.com/2013/10/gestation_crates_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3" r="26390"/>
          <a:stretch/>
        </p:blipFill>
        <p:spPr bwMode="auto">
          <a:xfrm>
            <a:off x="187325" y="142142"/>
            <a:ext cx="4114800" cy="393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6468EF-7E5E-1D0D-5417-F0529A7BB934}"/>
              </a:ext>
            </a:extLst>
          </p:cNvPr>
          <p:cNvSpPr txBox="1"/>
          <p:nvPr/>
        </p:nvSpPr>
        <p:spPr>
          <a:xfrm>
            <a:off x="18360" y="5088532"/>
            <a:ext cx="42423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DRAW: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Trichenella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(37.4)</a:t>
            </a:r>
          </a:p>
        </p:txBody>
      </p:sp>
    </p:spTree>
    <p:extLst>
      <p:ext uri="{BB962C8B-B14F-4D97-AF65-F5344CB8AC3E}">
        <p14:creationId xmlns:p14="http://schemas.microsoft.com/office/powerpoint/2010/main" val="1046263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www.leospetcare.com/wp-content/uploads/2011/06/heartwor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481" y="348311"/>
            <a:ext cx="2900406" cy="3166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1"/>
          <p:cNvSpPr txBox="1">
            <a:spLocks noChangeArrowheads="1"/>
          </p:cNvSpPr>
          <p:nvPr/>
        </p:nvSpPr>
        <p:spPr bwMode="auto">
          <a:xfrm>
            <a:off x="1647613" y="147136"/>
            <a:ext cx="5052986" cy="585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4">
                <a:latin typeface="Arial" charset="0"/>
              </a:rPr>
              <a:t>Other Nematode Parasites</a:t>
            </a:r>
          </a:p>
        </p:txBody>
      </p:sp>
      <p:pic>
        <p:nvPicPr>
          <p:cNvPr id="33796" name="Picture 4" descr="http://www.humanillnesses.com/original/images/hdc_0001_0003_0_img02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56" y="868736"/>
            <a:ext cx="3001399" cy="4345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2" descr="http://www.biocrawler.com/w/images/thumb/2/21/300px-Hookwor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193" y="1992641"/>
            <a:ext cx="2078177" cy="277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4" descr="http://www.filariasis.org/images/press_centre/macrofilari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76"/>
          <a:stretch/>
        </p:blipFill>
        <p:spPr bwMode="auto">
          <a:xfrm>
            <a:off x="5826125" y="2584655"/>
            <a:ext cx="2373813" cy="2174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A22EC7-E25D-8B30-DED1-B60753B6AA51}"/>
              </a:ext>
            </a:extLst>
          </p:cNvPr>
          <p:cNvSpPr txBox="1"/>
          <p:nvPr/>
        </p:nvSpPr>
        <p:spPr>
          <a:xfrm>
            <a:off x="164286" y="5165366"/>
            <a:ext cx="105066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HW: Pick 2 slides of nematode parasites, draw them, and incorporate a paragraph on the biology of each.</a:t>
            </a:r>
          </a:p>
        </p:txBody>
      </p:sp>
    </p:spTree>
    <p:extLst>
      <p:ext uri="{BB962C8B-B14F-4D97-AF65-F5344CB8AC3E}">
        <p14:creationId xmlns:p14="http://schemas.microsoft.com/office/powerpoint/2010/main" val="3941842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851052" y="282760"/>
            <a:ext cx="6170956" cy="4817528"/>
          </a:xfrm>
        </p:spPr>
        <p:txBody>
          <a:bodyPr/>
          <a:lstStyle/>
          <a:p>
            <a:pPr algn="l">
              <a:lnSpc>
                <a:spcPct val="90000"/>
              </a:lnSpc>
              <a:buFontTx/>
              <a:buChar char="•"/>
            </a:pPr>
            <a:endParaRPr lang="en-US" b="1" dirty="0">
              <a:solidFill>
                <a:srgbClr val="080808"/>
              </a:solidFill>
              <a:latin typeface="Arial" charset="0"/>
            </a:endParaRPr>
          </a:p>
          <a:p>
            <a:pPr algn="l">
              <a:lnSpc>
                <a:spcPct val="90000"/>
              </a:lnSpc>
              <a:buFontTx/>
              <a:buChar char="•"/>
            </a:pPr>
            <a:endParaRPr lang="en-US" b="1" dirty="0">
              <a:solidFill>
                <a:srgbClr val="080808"/>
              </a:solidFill>
              <a:latin typeface="Arial" charset="0"/>
            </a:endParaRPr>
          </a:p>
          <a:p>
            <a:pPr algn="l">
              <a:lnSpc>
                <a:spcPct val="90000"/>
              </a:lnSpc>
            </a:pPr>
            <a:r>
              <a:rPr lang="en-US" sz="2492" b="1" i="1" dirty="0">
                <a:solidFill>
                  <a:srgbClr val="080808"/>
                </a:solidFill>
                <a:latin typeface="Arial" charset="0"/>
              </a:rPr>
              <a:t>		</a:t>
            </a:r>
            <a:r>
              <a:rPr lang="en-US" sz="2492" b="1" i="1" dirty="0" err="1">
                <a:solidFill>
                  <a:srgbClr val="A50021"/>
                </a:solidFill>
                <a:latin typeface="Arial" charset="0"/>
              </a:rPr>
              <a:t>Wuchereria</a:t>
            </a:r>
            <a:r>
              <a:rPr lang="en-US" sz="2492" b="1" i="1" dirty="0">
                <a:solidFill>
                  <a:srgbClr val="A50021"/>
                </a:solidFill>
                <a:latin typeface="Arial" charset="0"/>
              </a:rPr>
              <a:t> </a:t>
            </a:r>
            <a:r>
              <a:rPr lang="en-US" sz="2492" b="1" i="1" dirty="0" err="1">
                <a:solidFill>
                  <a:srgbClr val="A50021"/>
                </a:solidFill>
                <a:latin typeface="Arial" charset="0"/>
              </a:rPr>
              <a:t>bancrofti</a:t>
            </a:r>
            <a:r>
              <a:rPr lang="en-US" sz="2492" b="1" i="1" dirty="0">
                <a:solidFill>
                  <a:srgbClr val="A50021"/>
                </a:solidFill>
                <a:latin typeface="Arial" charset="0"/>
              </a:rPr>
              <a:t> </a:t>
            </a:r>
          </a:p>
          <a:p>
            <a:pPr algn="l">
              <a:lnSpc>
                <a:spcPct val="90000"/>
              </a:lnSpc>
            </a:pPr>
            <a:r>
              <a:rPr lang="en-US" sz="2492" b="1" dirty="0">
                <a:solidFill>
                  <a:srgbClr val="A50021"/>
                </a:solidFill>
                <a:latin typeface="Arial" charset="0"/>
              </a:rPr>
              <a:t>	   		(elephantiasis) </a:t>
            </a:r>
          </a:p>
          <a:p>
            <a:pPr algn="l">
              <a:lnSpc>
                <a:spcPct val="90000"/>
              </a:lnSpc>
            </a:pPr>
            <a:endParaRPr lang="en-US" sz="2492" b="1" dirty="0">
              <a:solidFill>
                <a:srgbClr val="A50021"/>
              </a:solidFill>
              <a:latin typeface="Arial" charset="0"/>
            </a:endParaRPr>
          </a:p>
          <a:p>
            <a:pPr algn="l">
              <a:lnSpc>
                <a:spcPct val="90000"/>
              </a:lnSpc>
            </a:pPr>
            <a:r>
              <a:rPr lang="en-US" sz="2492" b="1" i="1" dirty="0">
                <a:solidFill>
                  <a:srgbClr val="660066"/>
                </a:solidFill>
                <a:latin typeface="Arial" charset="0"/>
              </a:rPr>
              <a:t>Loa </a:t>
            </a:r>
            <a:r>
              <a:rPr lang="en-US" sz="2492" b="1" i="1" dirty="0" err="1">
                <a:solidFill>
                  <a:srgbClr val="660066"/>
                </a:solidFill>
                <a:latin typeface="Arial" charset="0"/>
              </a:rPr>
              <a:t>loa</a:t>
            </a:r>
            <a:r>
              <a:rPr lang="en-US" sz="2492" b="1" i="1" dirty="0">
                <a:solidFill>
                  <a:srgbClr val="080808"/>
                </a:solidFill>
                <a:latin typeface="Arial" charset="0"/>
              </a:rPr>
              <a:t> </a:t>
            </a:r>
          </a:p>
          <a:p>
            <a:pPr algn="l">
              <a:lnSpc>
                <a:spcPct val="90000"/>
              </a:lnSpc>
            </a:pPr>
            <a:r>
              <a:rPr lang="en-US" sz="2492" b="1" dirty="0">
                <a:solidFill>
                  <a:srgbClr val="080808"/>
                </a:solidFill>
                <a:latin typeface="Arial" charset="0"/>
              </a:rPr>
              <a:t>      (</a:t>
            </a:r>
            <a:r>
              <a:rPr lang="en-US" sz="2492" b="1" dirty="0">
                <a:solidFill>
                  <a:srgbClr val="660066"/>
                </a:solidFill>
                <a:latin typeface="Arial" charset="0"/>
              </a:rPr>
              <a:t>eye worm) </a:t>
            </a:r>
          </a:p>
          <a:p>
            <a:pPr algn="l">
              <a:lnSpc>
                <a:spcPct val="90000"/>
              </a:lnSpc>
            </a:pPr>
            <a:endParaRPr lang="en-US" sz="2492" b="1" dirty="0">
              <a:solidFill>
                <a:srgbClr val="660066"/>
              </a:solidFill>
              <a:latin typeface="Arial" charset="0"/>
            </a:endParaRPr>
          </a:p>
          <a:p>
            <a:pPr algn="l">
              <a:lnSpc>
                <a:spcPct val="90000"/>
              </a:lnSpc>
            </a:pPr>
            <a:endParaRPr lang="en-US" sz="2492" b="1" dirty="0">
              <a:solidFill>
                <a:srgbClr val="660066"/>
              </a:solidFill>
              <a:latin typeface="Arial" charset="0"/>
            </a:endParaRPr>
          </a:p>
          <a:p>
            <a:pPr algn="l">
              <a:lnSpc>
                <a:spcPct val="90000"/>
              </a:lnSpc>
            </a:pPr>
            <a:r>
              <a:rPr lang="en-US" sz="2492" b="1" dirty="0">
                <a:solidFill>
                  <a:srgbClr val="080808"/>
                </a:solidFill>
                <a:latin typeface="Arial" charset="0"/>
              </a:rPr>
              <a:t>		</a:t>
            </a:r>
            <a:r>
              <a:rPr lang="en-US" sz="2492" b="1" i="1" dirty="0" err="1">
                <a:solidFill>
                  <a:srgbClr val="000066"/>
                </a:solidFill>
                <a:latin typeface="Arial" charset="0"/>
              </a:rPr>
              <a:t>Onchocerca</a:t>
            </a:r>
            <a:r>
              <a:rPr lang="en-US" sz="2492" b="1" i="1" dirty="0">
                <a:solidFill>
                  <a:srgbClr val="000066"/>
                </a:solidFill>
                <a:latin typeface="Arial" charset="0"/>
              </a:rPr>
              <a:t> volvulus </a:t>
            </a:r>
          </a:p>
          <a:p>
            <a:pPr algn="l">
              <a:lnSpc>
                <a:spcPct val="90000"/>
              </a:lnSpc>
            </a:pPr>
            <a:r>
              <a:rPr lang="en-US" sz="2492" b="1" dirty="0">
                <a:solidFill>
                  <a:srgbClr val="000066"/>
                </a:solidFill>
                <a:latin typeface="Arial" charset="0"/>
              </a:rPr>
              <a:t>	    		(river blindness)</a:t>
            </a:r>
          </a:p>
        </p:txBody>
      </p:sp>
      <p:pic>
        <p:nvPicPr>
          <p:cNvPr id="34819" name="Picture 5" descr="loa_loa_ey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4" t="7069" r="3784" b="5698"/>
          <a:stretch>
            <a:fillRect/>
          </a:stretch>
        </p:blipFill>
        <p:spPr bwMode="auto">
          <a:xfrm>
            <a:off x="4292309" y="2317142"/>
            <a:ext cx="2186960" cy="154273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0" name="Line 7"/>
          <p:cNvSpPr>
            <a:spLocks noChangeShapeType="1"/>
          </p:cNvSpPr>
          <p:nvPr/>
        </p:nvSpPr>
        <p:spPr bwMode="auto">
          <a:xfrm>
            <a:off x="6733566" y="1706827"/>
            <a:ext cx="542502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136"/>
          </a:p>
        </p:txBody>
      </p:sp>
      <p:sp>
        <p:nvSpPr>
          <p:cNvPr id="34821" name="Line 8"/>
          <p:cNvSpPr>
            <a:spLocks noChangeShapeType="1"/>
          </p:cNvSpPr>
          <p:nvPr/>
        </p:nvSpPr>
        <p:spPr bwMode="auto">
          <a:xfrm>
            <a:off x="3275119" y="2724017"/>
            <a:ext cx="88156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136"/>
          </a:p>
        </p:txBody>
      </p:sp>
      <p:sp>
        <p:nvSpPr>
          <p:cNvPr id="34822" name="Line 9"/>
          <p:cNvSpPr>
            <a:spLocks noChangeShapeType="1"/>
          </p:cNvSpPr>
          <p:nvPr/>
        </p:nvSpPr>
        <p:spPr bwMode="auto">
          <a:xfrm>
            <a:off x="5512939" y="5165275"/>
            <a:ext cx="142406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136"/>
          </a:p>
        </p:txBody>
      </p:sp>
      <p:pic>
        <p:nvPicPr>
          <p:cNvPr id="34823" name="Picture 2" descr="http://www.leospetcare.com/wp-content/uploads/2011/06/heartwor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363" y="4085923"/>
            <a:ext cx="1859198" cy="202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2" descr="http://www.primehealthchannel.com/wp-content/uploads/2010/11/Elephantiti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3" r="14066"/>
          <a:stretch>
            <a:fillRect/>
          </a:stretch>
        </p:blipFill>
        <p:spPr bwMode="auto">
          <a:xfrm>
            <a:off x="7514826" y="450880"/>
            <a:ext cx="2007538" cy="25118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5" name="Picture 4" descr="http://www.unep.org/yearbook/2004/images/emergingphoto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817" y="3402145"/>
            <a:ext cx="1780084" cy="25429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981" y="2024433"/>
            <a:ext cx="1763130" cy="585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2" dirty="0">
                <a:latin typeface="Arial" pitchFamily="34" charset="0"/>
                <a:cs typeface="Arial" pitchFamily="34" charset="0"/>
              </a:rPr>
              <a:t>Matchstick Worm (</a:t>
            </a:r>
            <a:r>
              <a:rPr lang="en-US" sz="1602" i="1" dirty="0" err="1">
                <a:latin typeface="Arial" pitchFamily="34" charset="0"/>
                <a:cs typeface="Arial" pitchFamily="34" charset="0"/>
              </a:rPr>
              <a:t>Dracunculus</a:t>
            </a:r>
            <a:r>
              <a:rPr lang="en-US" sz="1602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31746" name="Picture 2" descr="http://development.thinkaboutit.eu/scripts/tinymce/jscripts/tiny_mce/plugins/imagemanager/files/guinea-wor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9" y="0"/>
            <a:ext cx="2941963" cy="202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21060" y="334966"/>
            <a:ext cx="3025187" cy="4374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92" b="1" dirty="0">
                <a:solidFill>
                  <a:srgbClr val="080808"/>
                </a:solidFill>
                <a:latin typeface="Arial" charset="0"/>
              </a:rPr>
              <a:t>Filarial Nematodes</a:t>
            </a:r>
          </a:p>
        </p:txBody>
      </p:sp>
      <p:sp>
        <p:nvSpPr>
          <p:cNvPr id="4" name="Rectangle 3"/>
          <p:cNvSpPr/>
          <p:nvPr/>
        </p:nvSpPr>
        <p:spPr>
          <a:xfrm>
            <a:off x="3170009" y="5289379"/>
            <a:ext cx="2034381" cy="831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2" dirty="0">
                <a:hlinkClick r:id="rId7"/>
              </a:rPr>
              <a:t>https://www.youtube.com/watch?v=phCod-0tfkE</a:t>
            </a:r>
            <a:r>
              <a:rPr lang="en-GB" sz="1602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6281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68242" y="214948"/>
            <a:ext cx="5153766" cy="1017191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Elephantiasis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79802" y="1299951"/>
            <a:ext cx="7934087" cy="1559692"/>
          </a:xfrm>
        </p:spPr>
        <p:txBody>
          <a:bodyPr rtlCol="0">
            <a:normAutofit fontScale="92500" lnSpcReduction="10000"/>
          </a:bodyPr>
          <a:lstStyle/>
          <a:p>
            <a:pPr marL="306560" indent="-306560" algn="l">
              <a:buFontTx/>
              <a:buChar char="•"/>
              <a:defRPr/>
            </a:pPr>
            <a:r>
              <a:rPr lang="en-US" sz="2492" dirty="0">
                <a:solidFill>
                  <a:schemeClr val="tx1"/>
                </a:solidFill>
                <a:latin typeface="Arial" charset="0"/>
              </a:rPr>
              <a:t>Lymphatic system is blocked by the nematodes</a:t>
            </a:r>
          </a:p>
          <a:p>
            <a:pPr marL="306560" indent="-306560" algn="l">
              <a:buFontTx/>
              <a:buChar char="•"/>
              <a:defRPr/>
            </a:pPr>
            <a:r>
              <a:rPr lang="en-US" sz="2492" dirty="0">
                <a:solidFill>
                  <a:schemeClr val="tx1"/>
                </a:solidFill>
                <a:latin typeface="Arial" charset="0"/>
              </a:rPr>
              <a:t>Fluid from organs collect, causing tissues to swell</a:t>
            </a:r>
          </a:p>
          <a:p>
            <a:pPr marL="306560" indent="-306560" algn="l">
              <a:buFontTx/>
              <a:buChar char="•"/>
              <a:defRPr/>
            </a:pPr>
            <a:r>
              <a:rPr lang="en-US" sz="2492" dirty="0">
                <a:solidFill>
                  <a:schemeClr val="tx1"/>
                </a:solidFill>
                <a:latin typeface="Arial" charset="0"/>
              </a:rPr>
              <a:t>Nematodes prefer lymph nodes in lower abdominal cavity and legs</a:t>
            </a:r>
          </a:p>
          <a:p>
            <a:pPr algn="l">
              <a:defRPr/>
            </a:pPr>
            <a:endParaRPr lang="en-US" sz="2492" b="1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35844" name="Picture 5" descr="elephantiasis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381" y="3605584"/>
            <a:ext cx="2976695" cy="240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6" descr="lf11_indian_women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800" y="3474196"/>
            <a:ext cx="3797512" cy="2537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2006125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2596992" y="825262"/>
            <a:ext cx="2373445" cy="813753"/>
          </a:xfrm>
        </p:spPr>
        <p:txBody>
          <a:bodyPr/>
          <a:lstStyle/>
          <a:p>
            <a:r>
              <a:rPr lang="en-US" sz="3560" b="1" i="1">
                <a:solidFill>
                  <a:srgbClr val="FF0000"/>
                </a:solidFill>
                <a:latin typeface="Arial" charset="0"/>
              </a:rPr>
              <a:t>Loa Loa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415925" y="1706827"/>
            <a:ext cx="5368264" cy="3661886"/>
          </a:xfrm>
        </p:spPr>
        <p:txBody>
          <a:bodyPr/>
          <a:lstStyle/>
          <a:p>
            <a:r>
              <a:rPr lang="en-US" sz="2492" dirty="0">
                <a:latin typeface="Arial" charset="0"/>
              </a:rPr>
              <a:t>Often referred to as “eye worm”</a:t>
            </a:r>
          </a:p>
          <a:p>
            <a:r>
              <a:rPr lang="en-US" sz="2492" dirty="0">
                <a:latin typeface="Arial" charset="0"/>
              </a:rPr>
              <a:t>Causes </a:t>
            </a:r>
            <a:r>
              <a:rPr lang="en-US" sz="2492" dirty="0" err="1">
                <a:latin typeface="Arial" charset="0"/>
              </a:rPr>
              <a:t>loaisis</a:t>
            </a:r>
            <a:endParaRPr lang="en-US" sz="2492" dirty="0">
              <a:latin typeface="Arial" charset="0"/>
            </a:endParaRPr>
          </a:p>
          <a:p>
            <a:r>
              <a:rPr lang="en-US" sz="2492" dirty="0">
                <a:latin typeface="Arial" charset="0"/>
              </a:rPr>
              <a:t>Found in subcutaneous tissues of the body, not just in the eye</a:t>
            </a:r>
          </a:p>
          <a:p>
            <a:r>
              <a:rPr lang="en-US" sz="2492" dirty="0">
                <a:latin typeface="Arial" charset="0"/>
              </a:rPr>
              <a:t>The deer fly, </a:t>
            </a:r>
            <a:r>
              <a:rPr lang="en-US" sz="2492" i="1" dirty="0">
                <a:latin typeface="Arial" charset="0"/>
              </a:rPr>
              <a:t>Chrysops</a:t>
            </a:r>
            <a:r>
              <a:rPr lang="en-US" sz="2492" dirty="0">
                <a:latin typeface="Arial" charset="0"/>
              </a:rPr>
              <a:t>, is a vector</a:t>
            </a:r>
          </a:p>
          <a:p>
            <a:endParaRPr lang="en-US" sz="2492" b="1" dirty="0">
              <a:latin typeface="Arial" charset="0"/>
            </a:endParaRPr>
          </a:p>
        </p:txBody>
      </p:sp>
      <p:pic>
        <p:nvPicPr>
          <p:cNvPr id="36868" name="Picture 4" descr="mozzardim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611" y="91281"/>
            <a:ext cx="3359555" cy="5117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loa_loa_eye">
            <a:extLst>
              <a:ext uri="{FF2B5EF4-FFF2-40B4-BE49-F238E27FC236}">
                <a16:creationId xmlns:a16="http://schemas.microsoft.com/office/drawing/2014/main" id="{76E1E28C-A94E-FDF8-0E67-8D3975BF5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4" t="7069" r="3784" b="5698"/>
          <a:stretch>
            <a:fillRect/>
          </a:stretch>
        </p:blipFill>
        <p:spPr bwMode="auto">
          <a:xfrm>
            <a:off x="6283325" y="4436945"/>
            <a:ext cx="2186960" cy="154273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167833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76362" y="282760"/>
            <a:ext cx="8001900" cy="542502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sz="3560" dirty="0">
                <a:solidFill>
                  <a:srgbClr val="FF0000"/>
                </a:solidFill>
                <a:latin typeface="Arial" charset="0"/>
                <a:cs typeface="Arial" charset="0"/>
              </a:rPr>
              <a:t>River Blindness (Onchocerciasis)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20725" y="1096513"/>
            <a:ext cx="8521913" cy="2915946"/>
          </a:xfrm>
        </p:spPr>
        <p:txBody>
          <a:bodyPr rtlCol="0">
            <a:normAutofit/>
          </a:bodyPr>
          <a:lstStyle/>
          <a:p>
            <a:pPr marL="306560" indent="-306560" algn="l">
              <a:buFontTx/>
              <a:buChar char="•"/>
              <a:defRPr/>
            </a:pPr>
            <a:r>
              <a:rPr lang="en-US" sz="2492" dirty="0">
                <a:solidFill>
                  <a:schemeClr val="tx1"/>
                </a:solidFill>
                <a:latin typeface="Arial" charset="0"/>
              </a:rPr>
              <a:t>Affects more than 30 million people</a:t>
            </a:r>
          </a:p>
          <a:p>
            <a:pPr marL="306560" indent="-306560" algn="l">
              <a:buFontTx/>
              <a:buChar char="•"/>
              <a:defRPr/>
            </a:pPr>
            <a:r>
              <a:rPr lang="en-US" sz="2492" dirty="0">
                <a:solidFill>
                  <a:schemeClr val="tx1"/>
                </a:solidFill>
                <a:latin typeface="Arial" charset="0"/>
              </a:rPr>
              <a:t>Develops when the microfilariae enter the eye and die, causing inflammation leading to cataract type blindness</a:t>
            </a:r>
          </a:p>
          <a:p>
            <a:pPr marL="306560" indent="-306560" algn="l">
              <a:buFontTx/>
              <a:buChar char="•"/>
              <a:defRPr/>
            </a:pPr>
            <a:r>
              <a:rPr lang="en-US" sz="2492" dirty="0">
                <a:solidFill>
                  <a:schemeClr val="tx1"/>
                </a:solidFill>
                <a:latin typeface="Arial" charset="0"/>
              </a:rPr>
              <a:t>Named because the vector, black fly, breeds near rivers</a:t>
            </a:r>
          </a:p>
          <a:p>
            <a:pPr marL="306560" indent="-306560" algn="l">
              <a:buFontTx/>
              <a:buChar char="•"/>
              <a:defRPr/>
            </a:pPr>
            <a:r>
              <a:rPr lang="en-US" sz="2492" dirty="0">
                <a:solidFill>
                  <a:schemeClr val="tx1"/>
                </a:solidFill>
                <a:latin typeface="Arial" charset="0"/>
              </a:rPr>
              <a:t>Areas where the endemic strikes can cause an infection of 30-40% of adult population</a:t>
            </a:r>
          </a:p>
          <a:p>
            <a:pPr algn="l">
              <a:buFontTx/>
              <a:buChar char="•"/>
              <a:defRPr/>
            </a:pPr>
            <a:endParaRPr lang="en-US" sz="2314" b="1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37892" name="Picture 4" descr="entw20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946" y="4012459"/>
            <a:ext cx="1576645" cy="2102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 descr="riverblindness-00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496" y="4128307"/>
            <a:ext cx="2915946" cy="198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 descr="imageye3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363" y="4224375"/>
            <a:ext cx="2509070" cy="189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9212264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6" r="25626"/>
          <a:stretch/>
        </p:blipFill>
        <p:spPr bwMode="auto">
          <a:xfrm>
            <a:off x="1376630" y="202"/>
            <a:ext cx="8469764" cy="612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6283273" y="1005816"/>
            <a:ext cx="593394" cy="347131"/>
          </a:xfrm>
          <a:prstGeom prst="ellipse">
            <a:avLst/>
          </a:prstGeom>
          <a:solidFill>
            <a:srgbClr val="28FF1D">
              <a:alpha val="15686"/>
            </a:srgbClr>
          </a:solidFill>
          <a:ln w="38100" cap="flat" cmpd="sng" algn="ctr">
            <a:solidFill>
              <a:srgbClr val="28FF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8" tIns="45705" rIns="91408" bIns="45705" numCol="1" rtlCol="0" anchor="t" anchorCtr="0" compatLnSpc="1">
            <a:prstTxWarp prst="textNoShape">
              <a:avLst/>
            </a:prstTxWarp>
          </a:bodyPr>
          <a:lstStyle/>
          <a:p>
            <a:pPr defTabSz="914087"/>
            <a:endParaRPr lang="en-US" sz="18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D28EF0-CC68-4853-8432-F07A4A23E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E23BF-B16D-4DA5-AD9E-C868F7308524}" type="slidenum">
              <a:rPr lang="en-GB" smtClean="0"/>
              <a:t>114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851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5" name="Picture 7" descr="20060211-QZD08050_ART37022-07-velvet-wormNZ1"/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938" y="3851776"/>
            <a:ext cx="3006009" cy="227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-650875" y="85247"/>
            <a:ext cx="8136998" cy="1361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13500000" algn="ctr" rotWithShape="0">
              <a:srgbClr val="FFFFCC"/>
            </a:outerShdw>
          </a:effectLst>
        </p:spPr>
        <p:txBody>
          <a:bodyPr lIns="92069" tIns="46035" rIns="92069" bIns="46035" anchor="ctr"/>
          <a:lstStyle/>
          <a:p>
            <a:pPr algn="ctr" defTabSz="814337">
              <a:defRPr/>
            </a:pPr>
            <a:r>
              <a:rPr lang="en-US" sz="3500" b="1" dirty="0">
                <a:solidFill>
                  <a:srgbClr val="0000FF"/>
                </a:solidFill>
                <a:latin typeface="Arial" pitchFamily="34" charset="0"/>
              </a:rPr>
              <a:t>Phylum </a:t>
            </a:r>
            <a:r>
              <a:rPr lang="en-US" sz="3500" b="1" dirty="0" err="1">
                <a:solidFill>
                  <a:srgbClr val="0000FF"/>
                </a:solidFill>
                <a:latin typeface="Arial" pitchFamily="34" charset="0"/>
              </a:rPr>
              <a:t>Onychophora</a:t>
            </a:r>
            <a:endParaRPr lang="en-US" sz="3500" b="1" dirty="0">
              <a:solidFill>
                <a:srgbClr val="0000FF"/>
              </a:solidFill>
              <a:latin typeface="Arial" pitchFamily="34" charset="0"/>
            </a:endParaRPr>
          </a:p>
          <a:p>
            <a:pPr algn="ctr" defTabSz="814337">
              <a:defRPr/>
            </a:pPr>
            <a:r>
              <a:rPr lang="en-US" sz="3500" b="1" dirty="0">
                <a:solidFill>
                  <a:srgbClr val="FF0000"/>
                </a:solidFill>
                <a:latin typeface="Arial" pitchFamily="34" charset="0"/>
              </a:rPr>
              <a:t>Velvet worms</a:t>
            </a:r>
          </a:p>
        </p:txBody>
      </p:sp>
      <p:pic>
        <p:nvPicPr>
          <p:cNvPr id="8" name="Picture 4" descr="http://farm4.staticflickr.com/3808/9455817578_22671ddf12_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73449" y="53129"/>
            <a:ext cx="4267422" cy="361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76" y="4282281"/>
            <a:ext cx="5997873" cy="1758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802" y="1663189"/>
            <a:ext cx="2054464" cy="244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70D6CB8A-B654-8EC3-6609-D8AF9DEC4EC0}"/>
              </a:ext>
            </a:extLst>
          </p:cNvPr>
          <p:cNvSpPr txBox="1">
            <a:spLocks noChangeArrowheads="1"/>
          </p:cNvSpPr>
          <p:nvPr/>
        </p:nvSpPr>
        <p:spPr>
          <a:xfrm>
            <a:off x="342364" y="1386124"/>
            <a:ext cx="4066912" cy="2341121"/>
          </a:xfrm>
          <a:prstGeom prst="rect">
            <a:avLst/>
          </a:prstGeom>
        </p:spPr>
        <p:txBody>
          <a:bodyPr>
            <a:normAutofit/>
          </a:bodyPr>
          <a:lstStyle>
            <a:lvl1pPr marL="305584" indent="-305584" algn="l" defTabSz="8148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2099" indent="-254653" algn="l" defTabSz="8148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613" indent="-203723" algn="l" defTabSz="8148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6059" indent="-203723" algn="l" defTabSz="8148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3505" indent="-203723" algn="l" defTabSz="8148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0950" indent="-203723" algn="l" defTabSz="8148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48395" indent="-203723" algn="l" defTabSz="8148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5841" indent="-203723" algn="l" defTabSz="8148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3286" indent="-203723" algn="l" defTabSz="8148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90000"/>
              </a:lnSpc>
              <a:spcAft>
                <a:spcPts val="0"/>
              </a:spcAft>
            </a:pPr>
            <a:r>
              <a:rPr lang="en-US" sz="2144" dirty="0">
                <a:latin typeface="Arial" charset="0"/>
              </a:rPr>
              <a:t>110 sp.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</a:pPr>
            <a:r>
              <a:rPr lang="en-US" sz="2144" dirty="0">
                <a:latin typeface="Arial" charset="0"/>
              </a:rPr>
              <a:t>Resemble </a:t>
            </a:r>
            <a:r>
              <a:rPr lang="en-US" sz="2144" dirty="0" err="1">
                <a:latin typeface="Arial" charset="0"/>
              </a:rPr>
              <a:t>catapillar</a:t>
            </a:r>
            <a:endParaRPr lang="en-US" sz="2144" dirty="0">
              <a:latin typeface="Arial" charset="0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</a:pPr>
            <a:r>
              <a:rPr lang="en-US" sz="2144" dirty="0">
                <a:latin typeface="Arial" charset="0"/>
              </a:rPr>
              <a:t>No segmentation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</a:pPr>
            <a:r>
              <a:rPr lang="en-US" sz="2144" dirty="0">
                <a:latin typeface="Arial" charset="0"/>
              </a:rPr>
              <a:t>Soft and flexible cuticle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</a:pPr>
            <a:r>
              <a:rPr lang="en-US" sz="2144" dirty="0">
                <a:latin typeface="Arial" charset="0"/>
              </a:rPr>
              <a:t>Paired “appendages” with hooks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7062A30-2DF3-E8F9-A212-91779EA0C35C}"/>
              </a:ext>
            </a:extLst>
          </p:cNvPr>
          <p:cNvSpPr/>
          <p:nvPr/>
        </p:nvSpPr>
        <p:spPr>
          <a:xfrm>
            <a:off x="148799" y="3501915"/>
            <a:ext cx="4066912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>
                <a:hlinkClick r:id="rId6"/>
              </a:rPr>
              <a:t>http://www.youtube.com/watch?v=mrL2A7my1fc</a:t>
            </a:r>
            <a:r>
              <a:rPr lang="en-U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90598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6" r="25626"/>
          <a:stretch/>
        </p:blipFill>
        <p:spPr bwMode="auto">
          <a:xfrm>
            <a:off x="1376366" y="3"/>
            <a:ext cx="8470313" cy="612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5521325" y="-27275"/>
            <a:ext cx="4495800" cy="1261556"/>
          </a:xfrm>
          <a:prstGeom prst="ellipse">
            <a:avLst/>
          </a:prstGeom>
          <a:solidFill>
            <a:srgbClr val="28FF1D">
              <a:alpha val="15686"/>
            </a:srgbClr>
          </a:solidFill>
          <a:ln w="38100" cap="flat" cmpd="sng" algn="ctr">
            <a:solidFill>
              <a:srgbClr val="28FF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4" tIns="45708" rIns="91414" bIns="45708" numCol="1" rtlCol="0" anchor="t" anchorCtr="0" compatLnSpc="1">
            <a:prstTxWarp prst="textNoShape">
              <a:avLst/>
            </a:prstTxWarp>
          </a:bodyPr>
          <a:lstStyle/>
          <a:p>
            <a:pPr defTabSz="914144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F6B5FF-6B72-4D97-BDD4-1A7078F6C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E23BF-B16D-4DA5-AD9E-C868F7308524}" type="slidenum">
              <a:rPr lang="en-GB" smtClean="0"/>
              <a:t>116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0321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ChangeArrowheads="1"/>
          </p:cNvSpPr>
          <p:nvPr/>
        </p:nvSpPr>
        <p:spPr bwMode="auto">
          <a:xfrm>
            <a:off x="1725613" y="-61119"/>
            <a:ext cx="7499350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13500000" algn="ctr" rotWithShape="0">
              <a:srgbClr val="FCFEB9"/>
            </a:outerShdw>
          </a:effectLst>
        </p:spPr>
        <p:txBody>
          <a:bodyPr lIns="90488" tIns="44450" rIns="90488" bIns="44450" anchor="ctr"/>
          <a:lstStyle/>
          <a:p>
            <a:pPr algn="ctr" defTabSz="814388">
              <a:defRPr/>
            </a:pPr>
            <a:r>
              <a:rPr lang="en-GB" sz="3900" b="1" dirty="0">
                <a:solidFill>
                  <a:schemeClr val="hlink"/>
                </a:solidFill>
                <a:latin typeface="Arial" pitchFamily="34" charset="0"/>
              </a:rPr>
              <a:t>Number of species</a:t>
            </a:r>
          </a:p>
        </p:txBody>
      </p:sp>
      <p:graphicFrame>
        <p:nvGraphicFramePr>
          <p:cNvPr id="1026" name="Object 3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6592760"/>
              </p:ext>
            </p:extLst>
          </p:nvPr>
        </p:nvGraphicFramePr>
        <p:xfrm>
          <a:off x="796925" y="1747044"/>
          <a:ext cx="9790113" cy="6456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8329546" imgH="5286345" progId="MSGraph.Chart.8">
                  <p:embed followColorScheme="full"/>
                </p:oleObj>
              </mc:Choice>
              <mc:Fallback>
                <p:oleObj name="Chart" r:id="rId2" imgW="8329546" imgH="5286345" progId="MSGraph.Chart.8">
                  <p:embed followColorScheme="full"/>
                  <p:pic>
                    <p:nvPicPr>
                      <p:cNvPr id="0" name="Object 3"/>
                      <p:cNvPicPr>
                        <a:picLocks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6925" y="1747044"/>
                        <a:ext cx="9790113" cy="6456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7150" cmpd="thinThick">
                            <a:solidFill>
                              <a:srgbClr val="CF0E3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FCFEB9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2168525" y="1492251"/>
            <a:ext cx="2140010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GB" sz="2800" b="1" dirty="0" err="1">
                <a:latin typeface="Arial" charset="0"/>
              </a:rPr>
              <a:t>Arthropoda</a:t>
            </a:r>
            <a:endParaRPr lang="en-GB" sz="2800" b="1" dirty="0">
              <a:latin typeface="Arial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7675562" y="3983831"/>
            <a:ext cx="16637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GB" sz="1600" b="1">
                <a:latin typeface="Arial" charset="0"/>
              </a:rPr>
              <a:t>Echinodermata</a:t>
            </a: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7675563" y="5280818"/>
            <a:ext cx="1196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GB" sz="1600" b="1">
                <a:latin typeface="Arial" charset="0"/>
              </a:rPr>
              <a:t>Ciliophora</a:t>
            </a:r>
          </a:p>
        </p:txBody>
      </p:sp>
      <p:grpSp>
        <p:nvGrpSpPr>
          <p:cNvPr id="1031" name="Group 7"/>
          <p:cNvGrpSpPr>
            <a:grpSpLocks/>
          </p:cNvGrpSpPr>
          <p:nvPr/>
        </p:nvGrpSpPr>
        <p:grpSpPr bwMode="auto">
          <a:xfrm>
            <a:off x="7502526" y="1234281"/>
            <a:ext cx="1951037" cy="1600200"/>
            <a:chOff x="3961" y="897"/>
            <a:chExt cx="1229" cy="1008"/>
          </a:xfrm>
        </p:grpSpPr>
        <p:sp>
          <p:nvSpPr>
            <p:cNvPr id="1043" name="Rectangle 8"/>
            <p:cNvSpPr>
              <a:spLocks noChangeArrowheads="1"/>
            </p:cNvSpPr>
            <p:nvPr/>
          </p:nvSpPr>
          <p:spPr bwMode="auto">
            <a:xfrm>
              <a:off x="4083" y="1183"/>
              <a:ext cx="68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GB" sz="1600" b="1">
                  <a:latin typeface="Arial" charset="0"/>
                </a:rPr>
                <a:t>Chordata</a:t>
              </a:r>
            </a:p>
          </p:txBody>
        </p:sp>
        <p:sp>
          <p:nvSpPr>
            <p:cNvPr id="1044" name="Oval 9"/>
            <p:cNvSpPr>
              <a:spLocks noChangeArrowheads="1"/>
            </p:cNvSpPr>
            <p:nvPr/>
          </p:nvSpPr>
          <p:spPr bwMode="auto">
            <a:xfrm>
              <a:off x="3961" y="1220"/>
              <a:ext cx="110" cy="110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1045" name="Rectangle 10"/>
            <p:cNvSpPr>
              <a:spLocks noChangeArrowheads="1"/>
            </p:cNvSpPr>
            <p:nvPr/>
          </p:nvSpPr>
          <p:spPr bwMode="auto">
            <a:xfrm>
              <a:off x="4083" y="897"/>
              <a:ext cx="66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GB" sz="1600" b="1">
                  <a:latin typeface="Arial" charset="0"/>
                </a:rPr>
                <a:t>Mollusca</a:t>
              </a:r>
            </a:p>
          </p:txBody>
        </p:sp>
        <p:sp>
          <p:nvSpPr>
            <p:cNvPr id="1046" name="Oval 11"/>
            <p:cNvSpPr>
              <a:spLocks noChangeArrowheads="1"/>
            </p:cNvSpPr>
            <p:nvPr/>
          </p:nvSpPr>
          <p:spPr bwMode="auto">
            <a:xfrm>
              <a:off x="3961" y="945"/>
              <a:ext cx="110" cy="110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1047" name="Rectangle 12"/>
            <p:cNvSpPr>
              <a:spLocks noChangeArrowheads="1"/>
            </p:cNvSpPr>
            <p:nvPr/>
          </p:nvSpPr>
          <p:spPr bwMode="auto">
            <a:xfrm>
              <a:off x="4083" y="1457"/>
              <a:ext cx="110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GB" sz="1600" b="1">
                  <a:latin typeface="Arial" charset="0"/>
                </a:rPr>
                <a:t>Platyhelminthes</a:t>
              </a:r>
            </a:p>
          </p:txBody>
        </p:sp>
        <p:sp>
          <p:nvSpPr>
            <p:cNvPr id="1048" name="Oval 13"/>
            <p:cNvSpPr>
              <a:spLocks noChangeArrowheads="1"/>
            </p:cNvSpPr>
            <p:nvPr/>
          </p:nvSpPr>
          <p:spPr bwMode="auto">
            <a:xfrm>
              <a:off x="3961" y="1486"/>
              <a:ext cx="110" cy="110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1049" name="Rectangle 14"/>
            <p:cNvSpPr>
              <a:spLocks noChangeArrowheads="1"/>
            </p:cNvSpPr>
            <p:nvPr/>
          </p:nvSpPr>
          <p:spPr bwMode="auto">
            <a:xfrm>
              <a:off x="4083" y="1693"/>
              <a:ext cx="73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GB" sz="1600" b="1">
                  <a:latin typeface="Arial" charset="0"/>
                </a:rPr>
                <a:t>Nematoda</a:t>
              </a:r>
            </a:p>
          </p:txBody>
        </p:sp>
        <p:sp>
          <p:nvSpPr>
            <p:cNvPr id="1050" name="Oval 15"/>
            <p:cNvSpPr>
              <a:spLocks noChangeArrowheads="1"/>
            </p:cNvSpPr>
            <p:nvPr/>
          </p:nvSpPr>
          <p:spPr bwMode="auto">
            <a:xfrm>
              <a:off x="3961" y="1753"/>
              <a:ext cx="110" cy="110"/>
            </a:xfrm>
            <a:prstGeom prst="ellipse">
              <a:avLst/>
            </a:prstGeom>
            <a:solidFill>
              <a:srgbClr val="E3BE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</p:grpSp>
      <p:sp>
        <p:nvSpPr>
          <p:cNvPr id="1032" name="Rectangle 16"/>
          <p:cNvSpPr>
            <a:spLocks noChangeArrowheads="1"/>
          </p:cNvSpPr>
          <p:nvPr/>
        </p:nvSpPr>
        <p:spPr bwMode="auto">
          <a:xfrm>
            <a:off x="7675562" y="3047206"/>
            <a:ext cx="9588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GB" sz="1600" b="1">
                <a:latin typeface="Arial" charset="0"/>
              </a:rPr>
              <a:t>Porifera</a:t>
            </a:r>
          </a:p>
        </p:txBody>
      </p:sp>
      <p:sp>
        <p:nvSpPr>
          <p:cNvPr id="1033" name="Oval 17"/>
          <p:cNvSpPr>
            <a:spLocks noChangeArrowheads="1"/>
          </p:cNvSpPr>
          <p:nvPr/>
        </p:nvSpPr>
        <p:spPr bwMode="auto">
          <a:xfrm>
            <a:off x="7526338" y="3109119"/>
            <a:ext cx="174625" cy="174625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" name="Rectangle 18"/>
          <p:cNvSpPr>
            <a:spLocks noChangeArrowheads="1"/>
          </p:cNvSpPr>
          <p:nvPr/>
        </p:nvSpPr>
        <p:spPr bwMode="auto">
          <a:xfrm>
            <a:off x="7675562" y="3561556"/>
            <a:ext cx="1047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GB" sz="1600" b="1">
                <a:latin typeface="Arial" charset="0"/>
              </a:rPr>
              <a:t>Annelida</a:t>
            </a:r>
          </a:p>
        </p:txBody>
      </p:sp>
      <p:sp>
        <p:nvSpPr>
          <p:cNvPr id="1035" name="Oval 19"/>
          <p:cNvSpPr>
            <a:spLocks noChangeArrowheads="1"/>
          </p:cNvSpPr>
          <p:nvPr/>
        </p:nvSpPr>
        <p:spPr bwMode="auto">
          <a:xfrm>
            <a:off x="7526338" y="3623469"/>
            <a:ext cx="174625" cy="174625"/>
          </a:xfrm>
          <a:prstGeom prst="ellipse">
            <a:avLst/>
          </a:prstGeom>
          <a:solidFill>
            <a:srgbClr val="A3F25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6" name="Oval 20"/>
          <p:cNvSpPr>
            <a:spLocks noChangeArrowheads="1"/>
          </p:cNvSpPr>
          <p:nvPr/>
        </p:nvSpPr>
        <p:spPr bwMode="auto">
          <a:xfrm>
            <a:off x="7526338" y="4075907"/>
            <a:ext cx="174625" cy="174625"/>
          </a:xfrm>
          <a:prstGeom prst="ellipse">
            <a:avLst/>
          </a:prstGeom>
          <a:solidFill>
            <a:srgbClr val="C0FEF9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7" name="Oval 21"/>
          <p:cNvSpPr>
            <a:spLocks noChangeArrowheads="1"/>
          </p:cNvSpPr>
          <p:nvPr/>
        </p:nvSpPr>
        <p:spPr bwMode="auto">
          <a:xfrm>
            <a:off x="7526338" y="4528344"/>
            <a:ext cx="174625" cy="174625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8" name="Oval 22"/>
          <p:cNvSpPr>
            <a:spLocks noChangeArrowheads="1"/>
          </p:cNvSpPr>
          <p:nvPr/>
        </p:nvSpPr>
        <p:spPr bwMode="auto">
          <a:xfrm>
            <a:off x="7526338" y="5012532"/>
            <a:ext cx="174625" cy="174625"/>
          </a:xfrm>
          <a:prstGeom prst="ellipse">
            <a:avLst/>
          </a:prstGeom>
          <a:solidFill>
            <a:srgbClr val="3365FB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9" name="Oval 23"/>
          <p:cNvSpPr>
            <a:spLocks noChangeArrowheads="1"/>
          </p:cNvSpPr>
          <p:nvPr/>
        </p:nvSpPr>
        <p:spPr bwMode="auto">
          <a:xfrm>
            <a:off x="7526338" y="5372894"/>
            <a:ext cx="174625" cy="174625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0" name="Rectangle 24"/>
          <p:cNvSpPr>
            <a:spLocks noChangeArrowheads="1"/>
          </p:cNvSpPr>
          <p:nvPr/>
        </p:nvSpPr>
        <p:spPr bwMode="auto">
          <a:xfrm>
            <a:off x="7675563" y="4436268"/>
            <a:ext cx="18637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GB" sz="1400" b="1">
                <a:latin typeface="Arial" charset="0"/>
              </a:rPr>
              <a:t>Sarcomastigophora</a:t>
            </a:r>
          </a:p>
        </p:txBody>
      </p:sp>
      <p:sp>
        <p:nvSpPr>
          <p:cNvPr id="1041" name="Rectangle 25"/>
          <p:cNvSpPr>
            <a:spLocks noChangeArrowheads="1"/>
          </p:cNvSpPr>
          <p:nvPr/>
        </p:nvSpPr>
        <p:spPr bwMode="auto">
          <a:xfrm>
            <a:off x="7675563" y="4860131"/>
            <a:ext cx="13446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GB" sz="1600" b="1">
                <a:latin typeface="Arial" charset="0"/>
              </a:rPr>
              <a:t>Apicomplex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25401" y="185248"/>
            <a:ext cx="6942534" cy="1020961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b="1" dirty="0">
                <a:solidFill>
                  <a:srgbClr val="3333FF"/>
                </a:solidFill>
                <a:latin typeface="Arial" charset="0"/>
              </a:rPr>
              <a:t>Phylum </a:t>
            </a:r>
            <a:r>
              <a:rPr lang="en-US" b="1" dirty="0" err="1">
                <a:solidFill>
                  <a:srgbClr val="3333FF"/>
                </a:solidFill>
                <a:latin typeface="Arial" charset="0"/>
              </a:rPr>
              <a:t>Tardigrada</a:t>
            </a:r>
            <a:br>
              <a:rPr lang="en-US" b="1" dirty="0">
                <a:solidFill>
                  <a:srgbClr val="FF0000"/>
                </a:solidFill>
                <a:latin typeface="Arial" charset="0"/>
              </a:rPr>
            </a:br>
            <a:r>
              <a:rPr lang="en-US" b="1" dirty="0">
                <a:solidFill>
                  <a:srgbClr val="FF0000"/>
                </a:solidFill>
                <a:latin typeface="Arial" charset="0"/>
              </a:rPr>
              <a:t>water bears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340320" y="1198410"/>
            <a:ext cx="4696420" cy="234112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144" dirty="0">
                <a:latin typeface="Arial" charset="0"/>
              </a:rPr>
              <a:t>Small (&lt;1 mm) </a:t>
            </a:r>
          </a:p>
          <a:p>
            <a:pPr>
              <a:lnSpc>
                <a:spcPct val="90000"/>
              </a:lnSpc>
            </a:pPr>
            <a:r>
              <a:rPr lang="en-US" sz="2144" dirty="0">
                <a:latin typeface="Arial" charset="0"/>
              </a:rPr>
              <a:t>Water film of lichens and mosses</a:t>
            </a:r>
          </a:p>
          <a:p>
            <a:pPr>
              <a:lnSpc>
                <a:spcPct val="90000"/>
              </a:lnSpc>
            </a:pPr>
            <a:r>
              <a:rPr lang="en-US" sz="2144" dirty="0">
                <a:latin typeface="Arial" charset="0"/>
              </a:rPr>
              <a:t>Also freshwater and marine</a:t>
            </a:r>
          </a:p>
          <a:p>
            <a:pPr>
              <a:lnSpc>
                <a:spcPct val="90000"/>
              </a:lnSpc>
            </a:pPr>
            <a:r>
              <a:rPr lang="en-US" sz="2144" dirty="0">
                <a:latin typeface="Arial" charset="0"/>
              </a:rPr>
              <a:t>Coelomate</a:t>
            </a:r>
          </a:p>
          <a:p>
            <a:pPr>
              <a:lnSpc>
                <a:spcPct val="90000"/>
              </a:lnSpc>
            </a:pPr>
            <a:r>
              <a:rPr lang="en-US" sz="2144" dirty="0">
                <a:latin typeface="Arial" charset="0"/>
              </a:rPr>
              <a:t>Piercing mouthparts</a:t>
            </a:r>
          </a:p>
          <a:p>
            <a:pPr>
              <a:lnSpc>
                <a:spcPct val="90000"/>
              </a:lnSpc>
            </a:pPr>
            <a:r>
              <a:rPr lang="en-US" sz="2144" dirty="0">
                <a:latin typeface="Arial" charset="0"/>
              </a:rPr>
              <a:t>Remarkable </a:t>
            </a:r>
            <a:r>
              <a:rPr lang="en-US" sz="2144" dirty="0" err="1">
                <a:latin typeface="Arial" charset="0"/>
              </a:rPr>
              <a:t>cryptobiosis</a:t>
            </a:r>
            <a:endParaRPr lang="en-US" sz="2144" dirty="0">
              <a:latin typeface="Arial" charset="0"/>
            </a:endParaRPr>
          </a:p>
        </p:txBody>
      </p:sp>
      <p:pic>
        <p:nvPicPr>
          <p:cNvPr id="45060" name="Picture 4" descr="3018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81"/>
          <a:stretch>
            <a:fillRect/>
          </a:stretch>
        </p:blipFill>
        <p:spPr bwMode="auto">
          <a:xfrm>
            <a:off x="7065311" y="3017724"/>
            <a:ext cx="3743523" cy="3096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2" descr="2000020111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9"/>
          <a:stretch>
            <a:fillRect/>
          </a:stretch>
        </p:blipFill>
        <p:spPr bwMode="auto">
          <a:xfrm>
            <a:off x="7367936" y="185248"/>
            <a:ext cx="3455669" cy="262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6" descr="tardigrade000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3" t="8366" r="8411" b="5260"/>
          <a:stretch>
            <a:fillRect/>
          </a:stretch>
        </p:blipFill>
        <p:spPr bwMode="auto">
          <a:xfrm>
            <a:off x="3616325" y="3513372"/>
            <a:ext cx="3321951" cy="258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-117475" y="15081"/>
            <a:ext cx="82073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13500000" algn="ctr" rotWithShape="0">
              <a:srgbClr val="FFFFCC"/>
            </a:outerShdw>
          </a:effectLst>
        </p:spPr>
        <p:txBody>
          <a:bodyPr lIns="92075" tIns="46038" rIns="92075" bIns="46038" anchor="ctr"/>
          <a:lstStyle/>
          <a:p>
            <a:pPr algn="ctr" defTabSz="814388">
              <a:defRPr/>
            </a:pPr>
            <a:r>
              <a:rPr lang="en-GB" sz="3900" b="1" dirty="0">
                <a:solidFill>
                  <a:schemeClr val="hlink"/>
                </a:solidFill>
                <a:latin typeface="Arial" pitchFamily="34" charset="0"/>
              </a:rPr>
              <a:t>Arthropod Importance</a:t>
            </a:r>
          </a:p>
        </p:txBody>
      </p:sp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707331" y="929481"/>
            <a:ext cx="681401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13500000" algn="ctr" rotWithShape="0">
              <a:srgbClr val="FFFFCC"/>
            </a:outerShdw>
          </a:effectLst>
        </p:spPr>
        <p:txBody>
          <a:bodyPr lIns="92075" tIns="46038" rIns="92075" bIns="46038"/>
          <a:lstStyle/>
          <a:p>
            <a:pPr marL="304800" indent="-304800" defTabSz="814388">
              <a:spcBef>
                <a:spcPct val="20000"/>
              </a:spcBef>
              <a:buSzPct val="100000"/>
              <a:buFontTx/>
              <a:buChar char="•"/>
              <a:defRPr/>
            </a:pPr>
            <a:r>
              <a:rPr lang="en-GB" dirty="0">
                <a:latin typeface="Arial" pitchFamily="34" charset="0"/>
              </a:rPr>
              <a:t>Important group for:</a:t>
            </a:r>
          </a:p>
          <a:p>
            <a:pPr marL="800100" lvl="1" indent="-342900" defTabSz="814388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/>
            </a:pPr>
            <a:r>
              <a:rPr lang="en-GB" sz="2000" dirty="0">
                <a:latin typeface="Arial" pitchFamily="34" charset="0"/>
              </a:rPr>
              <a:t>Biodiversity, evolution, economically</a:t>
            </a:r>
          </a:p>
          <a:p>
            <a:pPr marL="304800" indent="-304800" defTabSz="814388">
              <a:spcBef>
                <a:spcPct val="20000"/>
              </a:spcBef>
              <a:buSzPct val="100000"/>
              <a:buFontTx/>
              <a:buChar char="•"/>
              <a:defRPr/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Niches?</a:t>
            </a:r>
          </a:p>
          <a:p>
            <a:pPr marL="304800" indent="-304800" defTabSz="814388">
              <a:spcBef>
                <a:spcPct val="20000"/>
              </a:spcBef>
              <a:buSzPct val="100000"/>
              <a:buFontTx/>
              <a:buChar char="•"/>
              <a:defRPr/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Impact on humans?</a:t>
            </a:r>
          </a:p>
        </p:txBody>
      </p:sp>
      <p:pic>
        <p:nvPicPr>
          <p:cNvPr id="10244" name="Picture 4" descr="Eumorpha_achemon011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14892" y="2784121"/>
            <a:ext cx="2816353" cy="3831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arachnid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325" y="417579"/>
            <a:ext cx="2621947" cy="4282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crangon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109" y="2033377"/>
            <a:ext cx="2089992" cy="4074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521D78-E310-0C32-182A-FC231BEF0CEE}"/>
              </a:ext>
            </a:extLst>
          </p:cNvPr>
          <p:cNvSpPr txBox="1"/>
          <p:nvPr/>
        </p:nvSpPr>
        <p:spPr>
          <a:xfrm>
            <a:off x="1939925" y="1081881"/>
            <a:ext cx="68579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n-lt"/>
              </a:rPr>
              <a:t>Get 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>
                <a:latin typeface="+mn-lt"/>
              </a:rPr>
              <a:t>Dissection tray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>
                <a:latin typeface="+mn-lt"/>
              </a:rPr>
              <a:t>Preserved crayfish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>
                <a:latin typeface="+mn-lt"/>
              </a:rPr>
              <a:t>Preserved grasshopper</a:t>
            </a:r>
          </a:p>
        </p:txBody>
      </p:sp>
    </p:spTree>
    <p:extLst>
      <p:ext uri="{BB962C8B-B14F-4D97-AF65-F5344CB8AC3E}">
        <p14:creationId xmlns:p14="http://schemas.microsoft.com/office/powerpoint/2010/main" val="24919885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874" y="3629027"/>
            <a:ext cx="3902075" cy="24971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26" y="67898"/>
            <a:ext cx="3015436" cy="332579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bio1151.nicerweb.com/Locked/media/ch32/32_12CicadaEcdysi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79" y="1777235"/>
            <a:ext cx="2514599" cy="225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eurypterids.co.uk/Images/jaekelopteru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26" y="3408045"/>
            <a:ext cx="1614637" cy="271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FC25E0-99D4-4F3F-B23A-868E72A45F0D}"/>
              </a:ext>
            </a:extLst>
          </p:cNvPr>
          <p:cNvSpPr txBox="1"/>
          <p:nvPr/>
        </p:nvSpPr>
        <p:spPr>
          <a:xfrm>
            <a:off x="348343" y="4382056"/>
            <a:ext cx="27746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What’s the largest arthropod you’ve ever seen?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594C85-362B-FE74-AC6E-8E6F75417F7C}"/>
              </a:ext>
            </a:extLst>
          </p:cNvPr>
          <p:cNvSpPr txBox="1"/>
          <p:nvPr/>
        </p:nvSpPr>
        <p:spPr>
          <a:xfrm>
            <a:off x="4187124" y="1909827"/>
            <a:ext cx="1893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D14F31-493B-0C2B-10C8-D815CE3A9970}"/>
              </a:ext>
            </a:extLst>
          </p:cNvPr>
          <p:cNvSpPr txBox="1"/>
          <p:nvPr/>
        </p:nvSpPr>
        <p:spPr>
          <a:xfrm>
            <a:off x="4187123" y="2668004"/>
            <a:ext cx="14606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Costs?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0A7B5D97-C470-FFB5-C04E-CAB31B4F3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688" y="121828"/>
            <a:ext cx="7435037" cy="143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814388"/>
            <a:r>
              <a:rPr lang="en-US" sz="3900" dirty="0">
                <a:latin typeface="Arial" charset="0"/>
              </a:rPr>
              <a:t>Why are arthropods successful?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http://www.ucmp.berkeley.edu/arthropoda/arachnida/tarantu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974" y="91281"/>
            <a:ext cx="3348203" cy="261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arthropoda.files.wordpress.com/2010/07/jumping-spider-eye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1" b="10808"/>
          <a:stretch/>
        </p:blipFill>
        <p:spPr bwMode="auto">
          <a:xfrm>
            <a:off x="568325" y="1707711"/>
            <a:ext cx="5732416" cy="300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2925" y="2997178"/>
            <a:ext cx="3348203" cy="302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9434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6348" y="191997"/>
            <a:ext cx="3828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Compound Eye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4503" y="1081881"/>
            <a:ext cx="54192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Arthropods - type of eye variable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Compound eye ancestral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Made up of repeating units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Forms a composite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0925" y="2758281"/>
            <a:ext cx="4619425" cy="32154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125" y="2770048"/>
            <a:ext cx="3938607" cy="3273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5"/>
          <a:stretch/>
        </p:blipFill>
        <p:spPr>
          <a:xfrm>
            <a:off x="6005330" y="-1"/>
            <a:ext cx="4630417" cy="275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06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6022392" y="862837"/>
            <a:ext cx="4433404" cy="2721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814388"/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Why does a distinct larval stage make them successful?</a:t>
            </a:r>
          </a:p>
        </p:txBody>
      </p:sp>
      <p:pic>
        <p:nvPicPr>
          <p:cNvPr id="229380" name="Picture 4" descr="http://mybackyard.info/backyardblog/wp-content/uploads/2009/01/dragonfly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325" y="3973794"/>
            <a:ext cx="2095315" cy="178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9382" name="Picture 6" descr="http://dragonflywoman.files.wordpress.com/2009/05/anax-adult-scan.jpg?w=450&amp;h=3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257" y="3959058"/>
            <a:ext cx="2387539" cy="178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fishandboat.com/anglerboater/1999/sepoct99/caddone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56" y="1189956"/>
            <a:ext cx="2764426" cy="187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troutnut.com/im_regspec/picture_983_larg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33"/>
          <a:stretch/>
        </p:blipFill>
        <p:spPr bwMode="auto">
          <a:xfrm>
            <a:off x="3296707" y="1155341"/>
            <a:ext cx="2012043" cy="213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73" y="3980639"/>
            <a:ext cx="5083519" cy="1939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269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1" name="Picture 5" descr="http://salinella.bio.uottawa.ca/BIO2135/labs/PoftheP/2007/Lab08_ChelUnir/A5_A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5" t="50000" r="15178"/>
          <a:stretch/>
        </p:blipFill>
        <p:spPr bwMode="auto">
          <a:xfrm>
            <a:off x="339725" y="3242291"/>
            <a:ext cx="5791200" cy="271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02354F-2553-4727-8EA7-69F579C004FF}"/>
              </a:ext>
            </a:extLst>
          </p:cNvPr>
          <p:cNvSpPr txBox="1"/>
          <p:nvPr/>
        </p:nvSpPr>
        <p:spPr>
          <a:xfrm>
            <a:off x="360738" y="5560628"/>
            <a:ext cx="4176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+mn-lt"/>
              </a:rPr>
              <a:t>White structures are </a:t>
            </a:r>
            <a:r>
              <a:rPr lang="en-US" sz="2000" dirty="0" err="1">
                <a:solidFill>
                  <a:schemeClr val="bg1"/>
                </a:solidFill>
                <a:latin typeface="+mn-lt"/>
              </a:rPr>
              <a:t>malpighian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 tubes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ACE354-CEF9-4DC1-8DFF-9F69E419BB49}"/>
              </a:ext>
            </a:extLst>
          </p:cNvPr>
          <p:cNvSpPr txBox="1"/>
          <p:nvPr/>
        </p:nvSpPr>
        <p:spPr>
          <a:xfrm>
            <a:off x="2448952" y="154001"/>
            <a:ext cx="59923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General Characteristics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66ED64-1765-43C0-AC6B-79156CE9AFC5}"/>
              </a:ext>
            </a:extLst>
          </p:cNvPr>
          <p:cNvSpPr txBox="1"/>
          <p:nvPr/>
        </p:nvSpPr>
        <p:spPr>
          <a:xfrm>
            <a:off x="720725" y="974870"/>
            <a:ext cx="42690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 body regions (ancestral)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Open circulatory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Nervous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Respiratory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Excretory system</a:t>
            </a:r>
          </a:p>
        </p:txBody>
      </p:sp>
      <p:pic>
        <p:nvPicPr>
          <p:cNvPr id="2" name="Picture 2" descr="1014bl">
            <a:extLst>
              <a:ext uri="{FF2B5EF4-FFF2-40B4-BE49-F238E27FC236}">
                <a16:creationId xmlns:a16="http://schemas.microsoft.com/office/drawing/2014/main" id="{C534FB8C-AFAD-D07C-8DBB-60BE3424E1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" t="9871" r="3545" b="1199"/>
          <a:stretch/>
        </p:blipFill>
        <p:spPr bwMode="auto">
          <a:xfrm>
            <a:off x="5059728" y="700880"/>
            <a:ext cx="3793693" cy="2718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11F9EC-A979-A702-56B5-18EBF4A8D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638" y="3437550"/>
            <a:ext cx="4302125" cy="205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5" name="Oval 5">
            <a:extLst>
              <a:ext uri="{FF2B5EF4-FFF2-40B4-BE49-F238E27FC236}">
                <a16:creationId xmlns:a16="http://schemas.microsoft.com/office/drawing/2014/main" id="{933B936E-AAB7-B204-45D7-289894B76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9339" y="4663281"/>
            <a:ext cx="581986" cy="594864"/>
          </a:xfrm>
          <a:prstGeom prst="ellipse">
            <a:avLst/>
          </a:prstGeom>
          <a:noFill/>
          <a:ln w="38100">
            <a:solidFill>
              <a:srgbClr val="FC0128"/>
            </a:solidFill>
            <a:round/>
            <a:headEnd type="none" w="sm" len="sm"/>
            <a:tailEnd type="none" w="sm" len="sm"/>
          </a:ln>
          <a:effectLst>
            <a:prstShdw prst="shdw17" dist="17961" dir="2700000">
              <a:srgbClr val="970118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46A7EBD-C4AC-F7FF-4A38-4B686E569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421" y="91281"/>
            <a:ext cx="1925704" cy="220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576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1376364" y="243681"/>
            <a:ext cx="81375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814388"/>
            <a:r>
              <a:rPr lang="en-US" sz="3900" b="1" dirty="0">
                <a:solidFill>
                  <a:schemeClr val="hlink"/>
                </a:solidFill>
                <a:latin typeface="Arial" charset="0"/>
              </a:rPr>
              <a:t>Classification of the Arthropods</a:t>
            </a:r>
          </a:p>
        </p:txBody>
      </p:sp>
      <p:pic>
        <p:nvPicPr>
          <p:cNvPr id="49157" name="Picture 5" descr="http://2.bp.blogspot.com/-fZ4TVHpxU3Q/T7uEnQOOvxI/AAAAAAAAFrQ/rVg0yDV9yk0/s1600/horseshoe-cr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370" y="849805"/>
            <a:ext cx="2697864" cy="196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1" name="Picture 9" descr="http://upload.wikimedia.org/wikipedia/commons/e/e3/Millipede_matin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5" t="5375" r="20117" b="4941"/>
          <a:stretch/>
        </p:blipFill>
        <p:spPr bwMode="auto">
          <a:xfrm>
            <a:off x="9066310" y="4279792"/>
            <a:ext cx="1749230" cy="178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3" name="Picture 11" descr="http://myrmecos.net/wp-content/uploads/2011/03/insect_wallpaper1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53"/>
          <a:stretch/>
        </p:blipFill>
        <p:spPr bwMode="auto">
          <a:xfrm>
            <a:off x="5178457" y="4046405"/>
            <a:ext cx="2857500" cy="211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i2.cdn.turner.com/cnnnext/dam/assets/151126171004-06-dangerous-spider-wolf-spider-super-16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180" y="2621624"/>
            <a:ext cx="2743200" cy="154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173.254.34.128/CW_Archives/issues/fall2004/images/Velvet_Mit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250" y="2933847"/>
            <a:ext cx="1609700" cy="211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upload.wikimedia.org/wikipedia/commons/4/49/Ocypode_quadrata_%28Martinique%2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675" y="4327327"/>
            <a:ext cx="2743200" cy="183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9" name="Picture 7" descr="File:Heterocarpus ensifer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8" r="12006" b="9222"/>
          <a:stretch/>
        </p:blipFill>
        <p:spPr bwMode="auto">
          <a:xfrm>
            <a:off x="2145230" y="3143884"/>
            <a:ext cx="2795898" cy="186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1AF450-F1D2-92CD-4C63-636CE1C650B6}"/>
              </a:ext>
            </a:extLst>
          </p:cNvPr>
          <p:cNvSpPr txBox="1"/>
          <p:nvPr/>
        </p:nvSpPr>
        <p:spPr>
          <a:xfrm>
            <a:off x="187325" y="957330"/>
            <a:ext cx="81375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Trilobitomorpha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(extinct)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Chelicerata (spiders, scorpions, ticks, horseshoe crab)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Crustacea (crabs, shrimp, barnacles)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Myriapoda (millipedes &amp; centipedes)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Hexapoda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(insects)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1376364" y="0"/>
            <a:ext cx="81375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814388"/>
            <a:r>
              <a:rPr lang="en-US" sz="3200" b="1" dirty="0">
                <a:solidFill>
                  <a:schemeClr val="hlink"/>
                </a:solidFill>
                <a:latin typeface="Arial" charset="0"/>
              </a:rPr>
              <a:t>Subphylum </a:t>
            </a:r>
            <a:r>
              <a:rPr lang="en-US" sz="3200" b="1" dirty="0" err="1">
                <a:solidFill>
                  <a:schemeClr val="hlink"/>
                </a:solidFill>
                <a:latin typeface="Arial" charset="0"/>
              </a:rPr>
              <a:t>Trilobitomorpha</a:t>
            </a:r>
            <a:endParaRPr lang="en-US" sz="3200" b="1" dirty="0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7B64FE-CC36-4D8D-AA65-9C6E485B2656}"/>
              </a:ext>
            </a:extLst>
          </p:cNvPr>
          <p:cNvSpPr txBox="1"/>
          <p:nvPr/>
        </p:nvSpPr>
        <p:spPr>
          <a:xfrm>
            <a:off x="431802" y="909381"/>
            <a:ext cx="81375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Earliest arthropod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Extinct during Permian extinction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25,000 sp.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All ecologies (predator, scavenger, filter feeder, planktonic)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Distinct, 3-part exoskeleton</a:t>
            </a:r>
          </a:p>
        </p:txBody>
      </p:sp>
      <p:pic>
        <p:nvPicPr>
          <p:cNvPr id="5" name="Picture 4" descr="A picture containing indoor, arthropod, invertebrate, trilobite&#10;&#10;Description automatically generated">
            <a:extLst>
              <a:ext uri="{FF2B5EF4-FFF2-40B4-BE49-F238E27FC236}">
                <a16:creationId xmlns:a16="http://schemas.microsoft.com/office/drawing/2014/main" id="{D8FFC4D8-FF8E-927B-84AB-FC50B8DBAB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133" y="2848373"/>
            <a:ext cx="3737315" cy="2490570"/>
          </a:xfrm>
          <a:prstGeom prst="rect">
            <a:avLst/>
          </a:prstGeom>
        </p:spPr>
      </p:pic>
      <p:pic>
        <p:nvPicPr>
          <p:cNvPr id="7" name="Picture 6" descr="A picture containing arthropod, invertebrate, trilobite&#10;&#10;Description automatically generated">
            <a:extLst>
              <a:ext uri="{FF2B5EF4-FFF2-40B4-BE49-F238E27FC236}">
                <a16:creationId xmlns:a16="http://schemas.microsoft.com/office/drawing/2014/main" id="{FE869ED5-6D17-E291-7365-DD9359F29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539" y="3061703"/>
            <a:ext cx="2207335" cy="21661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19297E-AFDC-EE92-C207-C15DD96E3258}"/>
              </a:ext>
            </a:extLst>
          </p:cNvPr>
          <p:cNvSpPr txBox="1"/>
          <p:nvPr/>
        </p:nvSpPr>
        <p:spPr>
          <a:xfrm>
            <a:off x="129468" y="5441165"/>
            <a:ext cx="10328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HOMEWORK: draw fossil trilobite from museum collection</a:t>
            </a:r>
          </a:p>
        </p:txBody>
      </p:sp>
    </p:spTree>
    <p:extLst>
      <p:ext uri="{BB962C8B-B14F-4D97-AF65-F5344CB8AC3E}">
        <p14:creationId xmlns:p14="http://schemas.microsoft.com/office/powerpoint/2010/main" val="8626596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www.discoverlife.org/IM/I_GA/0000/320/Dermacentor_variabilis,_female,_top,I_GA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525" y="3928141"/>
            <a:ext cx="2595084" cy="207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1376364" y="0"/>
            <a:ext cx="81375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814388"/>
            <a:r>
              <a:rPr lang="en-US" sz="3200" b="1" dirty="0">
                <a:solidFill>
                  <a:schemeClr val="hlink"/>
                </a:solidFill>
                <a:latin typeface="Arial" charset="0"/>
              </a:rPr>
              <a:t>Subphylum </a:t>
            </a:r>
            <a:r>
              <a:rPr lang="en-US" sz="3200" b="1" dirty="0" err="1">
                <a:solidFill>
                  <a:schemeClr val="hlink"/>
                </a:solidFill>
                <a:latin typeface="Arial" charset="0"/>
              </a:rPr>
              <a:t>Chelicerata</a:t>
            </a:r>
            <a:r>
              <a:rPr lang="en-US" sz="3200" b="1" dirty="0">
                <a:solidFill>
                  <a:schemeClr val="hlink"/>
                </a:solidFill>
                <a:latin typeface="Arial" charset="0"/>
              </a:rPr>
              <a:t>: 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Class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Arachnida</a:t>
            </a:r>
            <a:endParaRPr lang="en-US" sz="3200" b="1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2050" name="Picture 2" descr="http://upload.wikimedia.org/wikipedia/commons/6/60/Class_Arachnid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25" y="1066800"/>
            <a:ext cx="3841016" cy="269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fizzicseducation.com.au/online%20store/large%20images/Scorp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944" y="3763065"/>
            <a:ext cx="2392362" cy="239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a-z-animals.com/media/animals/images/original/red_knee_tarantul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8" t="7222" r="10534" b="12378"/>
          <a:stretch/>
        </p:blipFill>
        <p:spPr bwMode="auto">
          <a:xfrm>
            <a:off x="187325" y="2849197"/>
            <a:ext cx="3104759" cy="317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7B64FE-CC36-4D8D-AA65-9C6E485B2656}"/>
              </a:ext>
            </a:extLst>
          </p:cNvPr>
          <p:cNvSpPr txBox="1"/>
          <p:nvPr/>
        </p:nvSpPr>
        <p:spPr>
          <a:xfrm>
            <a:off x="568325" y="853281"/>
            <a:ext cx="44069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80,000 sp.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Lots of appendages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(almost) all carnivorous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No antennae or compound eye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Body fused into 2 sections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6" r="25626"/>
          <a:stretch>
            <a:fillRect/>
          </a:stretch>
        </p:blipFill>
        <p:spPr bwMode="auto">
          <a:xfrm>
            <a:off x="1376364" y="11509"/>
            <a:ext cx="8470937" cy="610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>
            <a:spLocks noChangeArrowheads="1"/>
          </p:cNvSpPr>
          <p:nvPr/>
        </p:nvSpPr>
        <p:spPr bwMode="auto">
          <a:xfrm>
            <a:off x="5641501" y="689637"/>
            <a:ext cx="956441" cy="440783"/>
          </a:xfrm>
          <a:prstGeom prst="ellipse">
            <a:avLst/>
          </a:prstGeom>
          <a:solidFill>
            <a:srgbClr val="28FF1D">
              <a:alpha val="15686"/>
            </a:srgbClr>
          </a:solidFill>
          <a:ln w="38100" algn="ctr">
            <a:solidFill>
              <a:srgbClr val="28FF1D"/>
            </a:solidFill>
            <a:round/>
            <a:headEnd/>
            <a:tailEnd/>
          </a:ln>
        </p:spPr>
        <p:txBody>
          <a:bodyPr lIns="91286" tIns="45644" rIns="91286" bIns="45644"/>
          <a:lstStyle/>
          <a:p>
            <a:pPr defTabSz="912615"/>
            <a:endParaRPr lang="en-US" sz="2403"/>
          </a:p>
        </p:txBody>
      </p:sp>
    </p:spTree>
    <p:extLst>
      <p:ext uri="{BB962C8B-B14F-4D97-AF65-F5344CB8AC3E}">
        <p14:creationId xmlns:p14="http://schemas.microsoft.com/office/powerpoint/2010/main" val="10057128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148763" y="162272"/>
            <a:ext cx="9707564" cy="107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Arial" charset="0"/>
              </a:rPr>
              <a:t>Subphylum </a:t>
            </a:r>
            <a:r>
              <a:rPr lang="en-US" sz="3200" dirty="0" err="1">
                <a:solidFill>
                  <a:srgbClr val="0000FF"/>
                </a:solidFill>
                <a:latin typeface="Arial" charset="0"/>
              </a:rPr>
              <a:t>Chelicerata</a:t>
            </a:r>
            <a:r>
              <a:rPr lang="en-US" sz="3200" dirty="0">
                <a:solidFill>
                  <a:srgbClr val="0000FF"/>
                </a:solidFill>
                <a:latin typeface="Arial" charset="0"/>
              </a:rPr>
              <a:t>:  </a:t>
            </a:r>
            <a:r>
              <a:rPr lang="en-US" sz="3200" dirty="0">
                <a:solidFill>
                  <a:srgbClr val="FF0000"/>
                </a:solidFill>
                <a:latin typeface="Arial" charset="0"/>
              </a:rPr>
              <a:t>Class </a:t>
            </a:r>
            <a:r>
              <a:rPr lang="en-US" sz="3200" dirty="0" err="1">
                <a:solidFill>
                  <a:srgbClr val="FF0000"/>
                </a:solidFill>
                <a:latin typeface="Arial" charset="0"/>
              </a:rPr>
              <a:t>Arachnida</a:t>
            </a:r>
            <a:endParaRPr lang="en-US" sz="3200" dirty="0">
              <a:solidFill>
                <a:srgbClr val="FF0000"/>
              </a:solidFill>
              <a:latin typeface="Arial" charset="0"/>
            </a:endParaRPr>
          </a:p>
          <a:p>
            <a:r>
              <a:rPr lang="en-US" sz="3200" dirty="0">
                <a:solidFill>
                  <a:srgbClr val="00B050"/>
                </a:solidFill>
                <a:latin typeface="Arial" charset="0"/>
              </a:rPr>
              <a:t>Order </a:t>
            </a:r>
            <a:r>
              <a:rPr lang="en-US" sz="3200" dirty="0" err="1">
                <a:solidFill>
                  <a:srgbClr val="00B050"/>
                </a:solidFill>
                <a:latin typeface="Arial" charset="0"/>
              </a:rPr>
              <a:t>Scorpiones</a:t>
            </a:r>
            <a:r>
              <a:rPr lang="en-US" sz="3200" dirty="0">
                <a:solidFill>
                  <a:srgbClr val="00B050"/>
                </a:solidFill>
                <a:latin typeface="Arial" charset="0"/>
              </a:rPr>
              <a:t>: Scorpions</a:t>
            </a:r>
            <a:endParaRPr lang="en-US" sz="2800" dirty="0">
              <a:solidFill>
                <a:srgbClr val="00B050"/>
              </a:solidFill>
              <a:latin typeface="Arial" charset="0"/>
            </a:endParaRPr>
          </a:p>
        </p:txBody>
      </p:sp>
      <p:pic>
        <p:nvPicPr>
          <p:cNvPr id="58370" name="Picture 2" descr="1016l"/>
          <p:cNvPicPr>
            <a:picLocks noChangeAspect="1" noChangeArrowheads="1"/>
          </p:cNvPicPr>
          <p:nvPr/>
        </p:nvPicPr>
        <p:blipFill rotWithShape="1">
          <a:blip r:embed="rId3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4"/>
          <a:stretch/>
        </p:blipFill>
        <p:spPr bwMode="auto">
          <a:xfrm>
            <a:off x="2896582" y="1310481"/>
            <a:ext cx="7532087" cy="4815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7883525" y="700881"/>
            <a:ext cx="2929007" cy="163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31775" indent="-231775">
              <a:buFontTx/>
              <a:buChar char="•"/>
            </a:pPr>
            <a:r>
              <a:rPr lang="en-US" sz="2000" dirty="0">
                <a:latin typeface="Arial" charset="0"/>
              </a:rPr>
              <a:t>90 sp. in US</a:t>
            </a:r>
          </a:p>
          <a:p>
            <a:pPr marL="231775" indent="-231775">
              <a:buFontTx/>
              <a:buChar char="•"/>
            </a:pPr>
            <a:r>
              <a:rPr lang="en-US" sz="2000" dirty="0">
                <a:latin typeface="Arial" charset="0"/>
              </a:rPr>
              <a:t>Ancient (1</a:t>
            </a:r>
            <a:r>
              <a:rPr lang="en-US" sz="2000" baseline="30000" dirty="0">
                <a:latin typeface="Arial" charset="0"/>
              </a:rPr>
              <a:t>st</a:t>
            </a:r>
            <a:r>
              <a:rPr lang="en-US" sz="2000" dirty="0">
                <a:latin typeface="Arial" charset="0"/>
              </a:rPr>
              <a:t> terrestrial)</a:t>
            </a:r>
          </a:p>
          <a:p>
            <a:pPr marL="231775" indent="-231775">
              <a:buFontTx/>
              <a:buChar char="•"/>
            </a:pPr>
            <a:r>
              <a:rPr lang="en-US" sz="2000" dirty="0">
                <a:latin typeface="Arial" charset="0"/>
              </a:rPr>
              <a:t>Mainly warm climates</a:t>
            </a:r>
          </a:p>
          <a:p>
            <a:pPr marL="231775" indent="-231775">
              <a:buFontTx/>
              <a:buChar char="•"/>
            </a:pPr>
            <a:r>
              <a:rPr lang="en-US" sz="2000" dirty="0">
                <a:latin typeface="Arial" charset="0"/>
              </a:rPr>
              <a:t>Live birth</a:t>
            </a:r>
          </a:p>
          <a:p>
            <a:pPr marL="231775" indent="-231775">
              <a:buFontTx/>
              <a:buChar char="•"/>
            </a:pPr>
            <a:r>
              <a:rPr lang="en-US" sz="2000" dirty="0">
                <a:latin typeface="Arial" charset="0"/>
              </a:rPr>
              <a:t>Long lived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8459"/>
            <a:ext cx="2854325" cy="4052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corpion UV fluorescense pictur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5" t="4165" r="10349" b="14505"/>
          <a:stretch/>
        </p:blipFill>
        <p:spPr bwMode="auto">
          <a:xfrm>
            <a:off x="430972" y="1996281"/>
            <a:ext cx="4052128" cy="284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blogs.discovermagazine.com/notrocketscience/files/2011/12/Scorpions_glow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4" y="-1484"/>
            <a:ext cx="6207126" cy="372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07C97B8-C223-4CC7-8FAD-91C19818882B}"/>
              </a:ext>
            </a:extLst>
          </p:cNvPr>
          <p:cNvSpPr/>
          <p:nvPr/>
        </p:nvSpPr>
        <p:spPr>
          <a:xfrm>
            <a:off x="415925" y="624681"/>
            <a:ext cx="4067175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4"/>
              </a:rPr>
              <a:t>https://www.youtube.com/watch?v=ZM96828jmQk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3804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1015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0"/>
          <a:stretch/>
        </p:blipFill>
        <p:spPr bwMode="auto">
          <a:xfrm>
            <a:off x="3499730" y="1227847"/>
            <a:ext cx="7203195" cy="489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39725" y="150629"/>
            <a:ext cx="8137525" cy="107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Arial" charset="0"/>
              </a:rPr>
              <a:t>Subphylum </a:t>
            </a:r>
            <a:r>
              <a:rPr lang="en-US" sz="3200" dirty="0" err="1">
                <a:solidFill>
                  <a:srgbClr val="0000FF"/>
                </a:solidFill>
                <a:latin typeface="Arial" charset="0"/>
              </a:rPr>
              <a:t>Chelicerata</a:t>
            </a:r>
            <a:r>
              <a:rPr lang="en-US" sz="3200" dirty="0">
                <a:solidFill>
                  <a:srgbClr val="0000FF"/>
                </a:solidFill>
                <a:latin typeface="Arial" charset="0"/>
              </a:rPr>
              <a:t>:  </a:t>
            </a:r>
            <a:r>
              <a:rPr lang="en-US" sz="3200" dirty="0">
                <a:solidFill>
                  <a:srgbClr val="FF0000"/>
                </a:solidFill>
                <a:latin typeface="Arial" charset="0"/>
              </a:rPr>
              <a:t>Class </a:t>
            </a:r>
            <a:r>
              <a:rPr lang="en-US" sz="3200" dirty="0" err="1">
                <a:solidFill>
                  <a:srgbClr val="FF0000"/>
                </a:solidFill>
                <a:latin typeface="Arial" charset="0"/>
              </a:rPr>
              <a:t>Arachnida</a:t>
            </a:r>
            <a:endParaRPr lang="en-US" sz="3200" dirty="0">
              <a:solidFill>
                <a:srgbClr val="FF0000"/>
              </a:solidFill>
              <a:latin typeface="Arial" charset="0"/>
            </a:endParaRPr>
          </a:p>
          <a:p>
            <a:r>
              <a:rPr lang="en-US" sz="3200" dirty="0">
                <a:solidFill>
                  <a:srgbClr val="00B050"/>
                </a:solidFill>
                <a:latin typeface="Arial" charset="0"/>
              </a:rPr>
              <a:t>Order </a:t>
            </a:r>
            <a:r>
              <a:rPr lang="en-US" sz="3200" dirty="0" err="1">
                <a:solidFill>
                  <a:srgbClr val="00B050"/>
                </a:solidFill>
                <a:latin typeface="Arial" charset="0"/>
              </a:rPr>
              <a:t>Opiliones</a:t>
            </a:r>
            <a:r>
              <a:rPr lang="en-US" sz="3200" dirty="0">
                <a:solidFill>
                  <a:srgbClr val="00B050"/>
                </a:solidFill>
                <a:latin typeface="Arial" charset="0"/>
              </a:rPr>
              <a:t>: daddy longlegs</a:t>
            </a:r>
            <a:endParaRPr lang="en-US" sz="2800" dirty="0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9A271F-CB22-41D5-9C7B-E164AC7C0726}"/>
              </a:ext>
            </a:extLst>
          </p:cNvPr>
          <p:cNvSpPr txBox="1"/>
          <p:nvPr/>
        </p:nvSpPr>
        <p:spPr>
          <a:xfrm>
            <a:off x="187325" y="1598482"/>
            <a:ext cx="3276600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6500 sp.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Single body segment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Predators and scavengers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Venomous?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Glands that secrete noxious compounds</a:t>
            </a:r>
          </a:p>
        </p:txBody>
      </p:sp>
      <p:pic>
        <p:nvPicPr>
          <p:cNvPr id="4" name="Picture 3" descr="A close up of a spider&#10;&#10;Description automatically generated with medium confidence">
            <a:extLst>
              <a:ext uri="{FF2B5EF4-FFF2-40B4-BE49-F238E27FC236}">
                <a16:creationId xmlns:a16="http://schemas.microsoft.com/office/drawing/2014/main" id="{A71D9108-85B7-909B-DAFB-C5EB1C15F2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0" t="20041" r="37213" b="17662"/>
          <a:stretch/>
        </p:blipFill>
        <p:spPr>
          <a:xfrm>
            <a:off x="8354966" y="-8110"/>
            <a:ext cx="2520513" cy="1928191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87325" y="121955"/>
            <a:ext cx="8137525" cy="107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Arial" charset="0"/>
              </a:rPr>
              <a:t>Subphylum </a:t>
            </a:r>
            <a:r>
              <a:rPr lang="en-US" sz="3200" dirty="0" err="1">
                <a:solidFill>
                  <a:srgbClr val="0000FF"/>
                </a:solidFill>
                <a:latin typeface="Arial" charset="0"/>
              </a:rPr>
              <a:t>Chelicerata</a:t>
            </a:r>
            <a:r>
              <a:rPr lang="en-US" sz="3200" dirty="0">
                <a:solidFill>
                  <a:srgbClr val="0000FF"/>
                </a:solidFill>
                <a:latin typeface="Arial" charset="0"/>
              </a:rPr>
              <a:t>:  </a:t>
            </a:r>
            <a:r>
              <a:rPr lang="en-US" sz="3200" dirty="0">
                <a:solidFill>
                  <a:srgbClr val="FF0000"/>
                </a:solidFill>
                <a:latin typeface="Arial" charset="0"/>
              </a:rPr>
              <a:t>Class </a:t>
            </a:r>
            <a:r>
              <a:rPr lang="en-US" sz="3200" dirty="0" err="1">
                <a:solidFill>
                  <a:srgbClr val="FF0000"/>
                </a:solidFill>
                <a:latin typeface="Arial" charset="0"/>
              </a:rPr>
              <a:t>Arachnida</a:t>
            </a:r>
            <a:endParaRPr lang="en-US" sz="3200" dirty="0">
              <a:solidFill>
                <a:srgbClr val="FF0000"/>
              </a:solidFill>
              <a:latin typeface="Arial" charset="0"/>
            </a:endParaRPr>
          </a:p>
          <a:p>
            <a:r>
              <a:rPr lang="en-US" sz="3200" dirty="0">
                <a:solidFill>
                  <a:srgbClr val="00B050"/>
                </a:solidFill>
                <a:latin typeface="Arial" charset="0"/>
              </a:rPr>
              <a:t>Order </a:t>
            </a:r>
            <a:r>
              <a:rPr lang="en-US" sz="3200" dirty="0" err="1">
                <a:solidFill>
                  <a:srgbClr val="00B050"/>
                </a:solidFill>
                <a:latin typeface="Arial" charset="0"/>
              </a:rPr>
              <a:t>Araneae</a:t>
            </a:r>
            <a:r>
              <a:rPr lang="en-US" sz="3200" dirty="0">
                <a:solidFill>
                  <a:srgbClr val="00B050"/>
                </a:solidFill>
                <a:latin typeface="Arial" charset="0"/>
              </a:rPr>
              <a:t>: spiders</a:t>
            </a:r>
            <a:endParaRPr lang="en-US" sz="2800" dirty="0">
              <a:solidFill>
                <a:srgbClr val="00B050"/>
              </a:solidFill>
              <a:latin typeface="Arial" charset="0"/>
            </a:endParaRPr>
          </a:p>
        </p:txBody>
      </p:sp>
      <p:pic>
        <p:nvPicPr>
          <p:cNvPr id="65541" name="Picture 5" descr="http://farm8.staticflickr.com/7179/6790482784_fee076295b_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889" y="3487032"/>
            <a:ext cx="3782727" cy="257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5" name="Picture 9" descr="http://www5.pbrc.hawaii.edu/microangela/mspigot7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757" y="-1"/>
            <a:ext cx="2697348" cy="329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blog.drwile.com/wp-content/uploads/2012/11/spider_eye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9" r="9959" b="17205"/>
          <a:stretch/>
        </p:blipFill>
        <p:spPr bwMode="auto">
          <a:xfrm>
            <a:off x="3625592" y="1260636"/>
            <a:ext cx="3969835" cy="277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6510" y="1627961"/>
            <a:ext cx="524481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775" indent="-231775" eaLnBrk="1" hangingPunct="1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40,000 species</a:t>
            </a:r>
          </a:p>
          <a:p>
            <a:pPr marL="231775" indent="-231775" eaLnBrk="1" hangingPunct="1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All (but 1) active                      predators</a:t>
            </a:r>
          </a:p>
          <a:p>
            <a:pPr marL="231775" indent="-231775" eaLnBrk="1" hangingPunct="1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4-8 eyes</a:t>
            </a:r>
          </a:p>
          <a:p>
            <a:pPr marL="231775" indent="-231775" eaLnBrk="1" hangingPunct="1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Chelicerae?</a:t>
            </a:r>
          </a:p>
          <a:p>
            <a:pPr marL="231775" indent="-231775" eaLnBrk="1" hangingPunct="1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How eat?</a:t>
            </a:r>
          </a:p>
          <a:p>
            <a:pPr marL="231775" indent="-231775" eaLnBrk="1" hangingPunct="1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Many have </a:t>
            </a:r>
            <a:r>
              <a:rPr lang="en-US" b="1" dirty="0">
                <a:latin typeface="Arial" charset="0"/>
              </a:rPr>
              <a:t>silk glands </a:t>
            </a:r>
            <a:r>
              <a:rPr lang="en-US" dirty="0">
                <a:latin typeface="Arial" charset="0"/>
              </a:rPr>
              <a:t>leading to </a:t>
            </a:r>
            <a:r>
              <a:rPr lang="en-US" b="1" dirty="0">
                <a:latin typeface="Arial" charset="0"/>
              </a:rPr>
              <a:t>spinnerets</a:t>
            </a:r>
            <a:r>
              <a:rPr lang="en-US" dirty="0">
                <a:latin typeface="Arial" charset="0"/>
              </a:rPr>
              <a:t> on abdomen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newsimg.bbc.co.uk/media/images/46536000/jpg/_46536160_spider_5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255586"/>
            <a:ext cx="9982200" cy="561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1359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1026" descr="1018l"/>
          <p:cNvPicPr>
            <a:picLocks noChangeAspect="1" noChangeArrowheads="1"/>
          </p:cNvPicPr>
          <p:nvPr/>
        </p:nvPicPr>
        <p:blipFill rotWithShape="1">
          <a:blip r:embed="rId2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" t="12051" r="1480" b="1282"/>
          <a:stretch/>
        </p:blipFill>
        <p:spPr bwMode="auto">
          <a:xfrm>
            <a:off x="3167555" y="929481"/>
            <a:ext cx="7722695" cy="51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64394" y="77509"/>
            <a:ext cx="8137525" cy="107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Arial" charset="0"/>
              </a:rPr>
              <a:t>Subphylum </a:t>
            </a:r>
            <a:r>
              <a:rPr lang="en-US" sz="3200" dirty="0" err="1">
                <a:solidFill>
                  <a:srgbClr val="0000FF"/>
                </a:solidFill>
                <a:latin typeface="Arial" charset="0"/>
              </a:rPr>
              <a:t>Chelicerata</a:t>
            </a:r>
            <a:r>
              <a:rPr lang="en-US" sz="3200" dirty="0">
                <a:solidFill>
                  <a:srgbClr val="0000FF"/>
                </a:solidFill>
                <a:latin typeface="Arial" charset="0"/>
              </a:rPr>
              <a:t>:  </a:t>
            </a:r>
            <a:r>
              <a:rPr lang="en-US" sz="3200" dirty="0">
                <a:solidFill>
                  <a:srgbClr val="FF0000"/>
                </a:solidFill>
                <a:latin typeface="Arial" charset="0"/>
              </a:rPr>
              <a:t>Class </a:t>
            </a:r>
            <a:r>
              <a:rPr lang="en-US" sz="3200" dirty="0" err="1">
                <a:solidFill>
                  <a:srgbClr val="FF0000"/>
                </a:solidFill>
                <a:latin typeface="Arial" charset="0"/>
              </a:rPr>
              <a:t>Arachnida</a:t>
            </a:r>
            <a:endParaRPr lang="en-US" sz="3200" dirty="0">
              <a:solidFill>
                <a:srgbClr val="FF0000"/>
              </a:solidFill>
              <a:latin typeface="Arial" charset="0"/>
            </a:endParaRPr>
          </a:p>
          <a:p>
            <a:r>
              <a:rPr lang="en-US" sz="3200" dirty="0">
                <a:solidFill>
                  <a:srgbClr val="00B050"/>
                </a:solidFill>
                <a:latin typeface="Arial" charset="0"/>
              </a:rPr>
              <a:t>Order </a:t>
            </a:r>
            <a:r>
              <a:rPr lang="en-US" sz="3200" dirty="0" err="1">
                <a:solidFill>
                  <a:srgbClr val="00B050"/>
                </a:solidFill>
                <a:latin typeface="Arial" charset="0"/>
              </a:rPr>
              <a:t>Acari</a:t>
            </a:r>
            <a:r>
              <a:rPr lang="en-US" sz="3200" dirty="0">
                <a:solidFill>
                  <a:srgbClr val="00B050"/>
                </a:solidFill>
                <a:latin typeface="Arial" charset="0"/>
              </a:rPr>
              <a:t>: mites and ticks</a:t>
            </a:r>
            <a:endParaRPr lang="en-US" sz="2800" dirty="0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5973" y="1427051"/>
            <a:ext cx="3011582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88925" indent="-288925">
              <a:buFontTx/>
              <a:buChar char="•"/>
            </a:pPr>
            <a:r>
              <a:rPr lang="en-US" dirty="0">
                <a:latin typeface="Arial" charset="0"/>
              </a:rPr>
              <a:t>50,000 sp.</a:t>
            </a:r>
          </a:p>
          <a:p>
            <a:pPr marL="288925" indent="-288925">
              <a:buFontTx/>
              <a:buChar char="•"/>
            </a:pPr>
            <a:r>
              <a:rPr lang="en-US" dirty="0">
                <a:latin typeface="Arial" charset="0"/>
              </a:rPr>
              <a:t>Parasitic (ticks)</a:t>
            </a:r>
          </a:p>
          <a:p>
            <a:pPr marL="288925" indent="-288925">
              <a:buFontTx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Mites?</a:t>
            </a:r>
          </a:p>
          <a:p>
            <a:pPr marL="288925" indent="-288925">
              <a:buFontTx/>
              <a:buChar char="•"/>
            </a:pPr>
            <a:r>
              <a:rPr lang="en-US" dirty="0">
                <a:latin typeface="Arial" charset="0"/>
              </a:rPr>
              <a:t>Cephalothorax &amp; abdomen fused</a:t>
            </a:r>
          </a:p>
          <a:p>
            <a:pPr marL="288925" indent="-288925">
              <a:buFontTx/>
              <a:buChar char="•"/>
            </a:pPr>
            <a:r>
              <a:rPr lang="en-US" dirty="0">
                <a:latin typeface="Arial" charset="0"/>
              </a:rPr>
              <a:t>Major disease vectors (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2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nd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to?</a:t>
            </a:r>
            <a:r>
              <a:rPr lang="en-US" dirty="0">
                <a:latin typeface="Arial" charset="0"/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F93A53-F16A-41F7-9F08-FDAA4AE387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8" r="59972"/>
          <a:stretch/>
        </p:blipFill>
        <p:spPr>
          <a:xfrm>
            <a:off x="263525" y="4104127"/>
            <a:ext cx="2372139" cy="1994567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717678-C4B0-98B2-C7E7-18A396E9B3CA}"/>
              </a:ext>
            </a:extLst>
          </p:cNvPr>
          <p:cNvSpPr txBox="1"/>
          <p:nvPr/>
        </p:nvSpPr>
        <p:spPr>
          <a:xfrm>
            <a:off x="339725" y="396081"/>
            <a:ext cx="10287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 2 now, remaining 2 HW (PG 442)</a:t>
            </a:r>
          </a:p>
          <a:p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Preserved scorpion (identify cephalothorax &amp; abdomen)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Preserved daddy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longleg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Preserved spider (look for pedipalps &amp; chelicerae)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Preserved tick</a:t>
            </a:r>
          </a:p>
        </p:txBody>
      </p:sp>
    </p:spTree>
    <p:extLst>
      <p:ext uri="{BB962C8B-B14F-4D97-AF65-F5344CB8AC3E}">
        <p14:creationId xmlns:p14="http://schemas.microsoft.com/office/powerpoint/2010/main" val="6168245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87325" y="91282"/>
            <a:ext cx="990600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Arial" charset="0"/>
              </a:rPr>
              <a:t>Subphylum Chelicerata: </a:t>
            </a:r>
            <a:r>
              <a:rPr lang="en-US" sz="2800" dirty="0">
                <a:solidFill>
                  <a:srgbClr val="FF0000"/>
                </a:solidFill>
                <a:latin typeface="Arial" charset="0"/>
              </a:rPr>
              <a:t>Class Merostomata </a:t>
            </a:r>
            <a:r>
              <a:rPr lang="en-US" dirty="0">
                <a:solidFill>
                  <a:srgbClr val="FF0000"/>
                </a:solidFill>
                <a:latin typeface="Arial" charset="0"/>
              </a:rPr>
              <a:t>(Horseshoe crabs)</a:t>
            </a:r>
            <a:endParaRPr lang="en-US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290923" y="857665"/>
            <a:ext cx="6354763" cy="1919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8925" lvl="1" indent="-288925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sz="2000" dirty="0">
                <a:latin typeface="Arial" charset="0"/>
              </a:rPr>
              <a:t>Ancient Group (possible trilobite relatives?)</a:t>
            </a:r>
          </a:p>
          <a:p>
            <a:pPr marL="288925" lvl="1" indent="-288925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sz="2000" dirty="0">
                <a:latin typeface="Arial" charset="0"/>
              </a:rPr>
              <a:t>Covered by carapace</a:t>
            </a:r>
          </a:p>
          <a:p>
            <a:pPr marL="288925" lvl="1" indent="-288925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Predators on?</a:t>
            </a:r>
          </a:p>
          <a:p>
            <a:pPr marL="288925" lvl="1" indent="-288925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sz="2000" dirty="0">
                <a:latin typeface="Arial" charset="0"/>
              </a:rPr>
              <a:t>Mate in spring –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where and how?</a:t>
            </a:r>
          </a:p>
          <a:p>
            <a:pPr marL="288925" lvl="1" indent="-288925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sz="2000" dirty="0">
                <a:latin typeface="Arial" charset="0"/>
              </a:rPr>
              <a:t>Females dig burrows, lay eggs</a:t>
            </a:r>
          </a:p>
          <a:p>
            <a:pPr marL="288925" lvl="1" indent="-288925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sz="2000" dirty="0">
                <a:latin typeface="Arial" charset="0"/>
              </a:rPr>
              <a:t>Long-lived (15+ </a:t>
            </a:r>
            <a:r>
              <a:rPr lang="en-US" sz="2000" dirty="0" err="1">
                <a:latin typeface="Arial" charset="0"/>
              </a:rPr>
              <a:t>yrs</a:t>
            </a:r>
            <a:r>
              <a:rPr lang="en-US" sz="2000" dirty="0">
                <a:latin typeface="Arial" charset="0"/>
              </a:rPr>
              <a:t>)</a:t>
            </a:r>
          </a:p>
        </p:txBody>
      </p:sp>
      <p:pic>
        <p:nvPicPr>
          <p:cNvPr id="8" name="Picture 2" descr="1019l"/>
          <p:cNvPicPr>
            <a:picLocks noChangeAspect="1" noChangeArrowheads="1"/>
          </p:cNvPicPr>
          <p:nvPr/>
        </p:nvPicPr>
        <p:blipFill rotWithShape="1">
          <a:blip r:embed="rId2">
            <a:lum bright="24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4" t="9239"/>
          <a:stretch/>
        </p:blipFill>
        <p:spPr bwMode="auto">
          <a:xfrm>
            <a:off x="5902325" y="700880"/>
            <a:ext cx="4949963" cy="5369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5" name="Picture 7" descr="http://biology-forums.com/gallery/12359_29_04_12_6_11_24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6" y="3046281"/>
            <a:ext cx="3810000" cy="246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902325" y="700880"/>
            <a:ext cx="25159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hlinkClick r:id="rId4"/>
              </a:rPr>
              <a:t>https://www.youtube.com/watch?v=90LTtKIFY8U</a:t>
            </a:r>
            <a:r>
              <a:rPr lang="en-GB" sz="1600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963596-2554-F3C3-3845-EED5A7CE407D}"/>
              </a:ext>
            </a:extLst>
          </p:cNvPr>
          <p:cNvSpPr txBox="1"/>
          <p:nvPr/>
        </p:nvSpPr>
        <p:spPr>
          <a:xfrm>
            <a:off x="48177" y="5501481"/>
            <a:ext cx="7606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DRAW: Preserved horseshoe crab (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441)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15925" y="217323"/>
            <a:ext cx="701040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Arial" charset="0"/>
              </a:rPr>
              <a:t>Subphylum Crustacea (crustaceans)</a:t>
            </a:r>
          </a:p>
        </p:txBody>
      </p:sp>
      <p:sp>
        <p:nvSpPr>
          <p:cNvPr id="2" name="Rectangle 1"/>
          <p:cNvSpPr/>
          <p:nvPr/>
        </p:nvSpPr>
        <p:spPr>
          <a:xfrm>
            <a:off x="8100012" y="3839714"/>
            <a:ext cx="25410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14388">
              <a:spcBef>
                <a:spcPct val="20000"/>
              </a:spcBef>
              <a:buSzPct val="100000"/>
            </a:pPr>
            <a:r>
              <a:rPr lang="en-US" sz="2000" dirty="0">
                <a:solidFill>
                  <a:srgbClr val="00B050"/>
                </a:solidFill>
                <a:latin typeface="Arial" charset="0"/>
              </a:rPr>
              <a:t>“What insects are to land, crustaceans are to sea”</a:t>
            </a:r>
          </a:p>
        </p:txBody>
      </p:sp>
      <p:pic>
        <p:nvPicPr>
          <p:cNvPr id="95238" name="Picture 6" descr="http://images.nationalgeographic.com/wpf/media-live/photos/000/006/cache/krill_601_600x45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0" r="26774"/>
          <a:stretch/>
        </p:blipFill>
        <p:spPr bwMode="auto">
          <a:xfrm>
            <a:off x="8100012" y="121954"/>
            <a:ext cx="2661470" cy="304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40" name="Picture 8" descr="http://upload.wikimedia.org/wikipedia/commons/thumb/4/4e/Daphnia_pulex.png/220px-Daphnia_pulex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5" r="17497"/>
          <a:stretch/>
        </p:blipFill>
        <p:spPr bwMode="auto">
          <a:xfrm>
            <a:off x="6411535" y="936155"/>
            <a:ext cx="1502536" cy="224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upload.wikimedia.org/wikipedia/commons/2/28/Shrimp_naupliu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322" y="3318450"/>
            <a:ext cx="2747581" cy="273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ifference Between Biramous and Uniramous Arthropods | Compare the ...">
            <a:extLst>
              <a:ext uri="{FF2B5EF4-FFF2-40B4-BE49-F238E27FC236}">
                <a16:creationId xmlns:a16="http://schemas.microsoft.com/office/drawing/2014/main" id="{3567F161-1BA0-4D6B-BCCE-8260EF8ABC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00"/>
          <a:stretch/>
        </p:blipFill>
        <p:spPr bwMode="auto">
          <a:xfrm>
            <a:off x="3457609" y="1940273"/>
            <a:ext cx="1837439" cy="408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AF099B-43B4-4749-9A9B-76B0850F8753}"/>
              </a:ext>
            </a:extLst>
          </p:cNvPr>
          <p:cNvSpPr txBox="1"/>
          <p:nvPr/>
        </p:nvSpPr>
        <p:spPr>
          <a:xfrm>
            <a:off x="5295048" y="565646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Nauplius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D7970D-B32E-42C5-9381-DD15414A5668}"/>
              </a:ext>
            </a:extLst>
          </p:cNvPr>
          <p:cNvSpPr txBox="1"/>
          <p:nvPr/>
        </p:nvSpPr>
        <p:spPr>
          <a:xfrm>
            <a:off x="295494" y="928093"/>
            <a:ext cx="450394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80,000 sp.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This + insects = 80% arthropods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Habitat?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Synapomorphies</a:t>
            </a:r>
          </a:p>
          <a:p>
            <a:pPr marL="685800" lvl="1" indent="-228600">
              <a:buFont typeface="Calibri" panose="020F0502020204030204" pitchFamily="34" charset="0"/>
              <a:buChar char="̶"/>
            </a:pPr>
            <a:r>
              <a:rPr lang="en-US" sz="2000" b="1" dirty="0">
                <a:latin typeface="+mn-lt"/>
              </a:rPr>
              <a:t>Biramous</a:t>
            </a:r>
            <a:r>
              <a:rPr lang="en-US" sz="2000" dirty="0">
                <a:latin typeface="+mn-lt"/>
              </a:rPr>
              <a:t> appendages</a:t>
            </a:r>
          </a:p>
          <a:p>
            <a:pPr marL="685800" lvl="1" indent="-228600">
              <a:buFont typeface="Calibri" panose="020F0502020204030204" pitchFamily="34" charset="0"/>
              <a:buChar char="̶"/>
            </a:pPr>
            <a:r>
              <a:rPr lang="en-US" sz="2000" dirty="0">
                <a:latin typeface="+mn-lt"/>
              </a:rPr>
              <a:t>Two pair antennae</a:t>
            </a:r>
          </a:p>
          <a:p>
            <a:pPr marL="685800" lvl="1" indent="-228600">
              <a:buFont typeface="Calibri" panose="020F0502020204030204" pitchFamily="34" charset="0"/>
              <a:buChar char="̶"/>
            </a:pPr>
            <a:r>
              <a:rPr lang="en-US" sz="2000" dirty="0">
                <a:latin typeface="+mn-lt"/>
              </a:rPr>
              <a:t>Legs modified for                         chewing</a:t>
            </a:r>
          </a:p>
          <a:p>
            <a:pPr marL="685800" lvl="1" indent="-228600">
              <a:buFont typeface="Calibri" panose="020F0502020204030204" pitchFamily="34" charset="0"/>
              <a:buChar char="̶"/>
            </a:pPr>
            <a:r>
              <a:rPr lang="en-US" sz="2000" dirty="0">
                <a:latin typeface="+mn-lt"/>
              </a:rPr>
              <a:t>Segmented, each with pair appendage</a:t>
            </a:r>
          </a:p>
          <a:p>
            <a:pPr marL="685800" lvl="1" indent="-228600">
              <a:buFont typeface="Calibri" panose="020F0502020204030204" pitchFamily="34" charset="0"/>
              <a:buChar char="̶"/>
            </a:pPr>
            <a:r>
              <a:rPr lang="en-US" sz="2000" dirty="0">
                <a:latin typeface="+mn-lt"/>
              </a:rPr>
              <a:t>Nauplius larval stage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3" name="Rectangle 3"/>
          <p:cNvSpPr>
            <a:spLocks noChangeArrowheads="1"/>
          </p:cNvSpPr>
          <p:nvPr/>
        </p:nvSpPr>
        <p:spPr bwMode="auto">
          <a:xfrm>
            <a:off x="187325" y="548481"/>
            <a:ext cx="10515600" cy="4256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00000"/>
              <a:defRPr/>
            </a:pPr>
            <a:r>
              <a:rPr lang="en-GB" sz="3600" i="1" dirty="0">
                <a:solidFill>
                  <a:srgbClr val="0000FF"/>
                </a:solidFill>
                <a:latin typeface="Arial" pitchFamily="34" charset="0"/>
              </a:rPr>
              <a:t>Subphylum</a:t>
            </a:r>
            <a:r>
              <a:rPr lang="en-GB" sz="3600" dirty="0">
                <a:solidFill>
                  <a:srgbClr val="0000FF"/>
                </a:solidFill>
                <a:latin typeface="Arial" pitchFamily="34" charset="0"/>
              </a:rPr>
              <a:t> Crustacea</a:t>
            </a:r>
          </a:p>
          <a:p>
            <a:pPr marL="627063" indent="-393700">
              <a:lnSpc>
                <a:spcPct val="9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GB" sz="2800" i="1" dirty="0">
                <a:solidFill>
                  <a:srgbClr val="FF0000"/>
                </a:solidFill>
                <a:latin typeface="Arial" pitchFamily="34" charset="0"/>
              </a:rPr>
              <a:t>Class</a:t>
            </a:r>
            <a:r>
              <a:rPr lang="en-GB" sz="2800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Arial" pitchFamily="34" charset="0"/>
              </a:rPr>
              <a:t>Remipedia</a:t>
            </a:r>
            <a:endParaRPr lang="en-GB" sz="2800" dirty="0">
              <a:solidFill>
                <a:srgbClr val="FF0000"/>
              </a:solidFill>
              <a:latin typeface="Arial" pitchFamily="34" charset="0"/>
            </a:endParaRPr>
          </a:p>
          <a:p>
            <a:pPr marL="627063" indent="-393700">
              <a:lnSpc>
                <a:spcPct val="9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GB" sz="2800" i="1" dirty="0">
                <a:solidFill>
                  <a:srgbClr val="FF0000"/>
                </a:solidFill>
                <a:latin typeface="Arial" pitchFamily="34" charset="0"/>
              </a:rPr>
              <a:t>Class</a:t>
            </a:r>
            <a:r>
              <a:rPr lang="en-GB" sz="2800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Arial" pitchFamily="34" charset="0"/>
              </a:rPr>
              <a:t>Cephalocarida</a:t>
            </a:r>
            <a:endParaRPr lang="en-GB" sz="2800" dirty="0">
              <a:solidFill>
                <a:srgbClr val="FF0000"/>
              </a:solidFill>
              <a:latin typeface="Arial" pitchFamily="34" charset="0"/>
            </a:endParaRPr>
          </a:p>
          <a:p>
            <a:pPr marL="627063" indent="-393700">
              <a:lnSpc>
                <a:spcPct val="9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GB" sz="2800" i="1" dirty="0">
                <a:solidFill>
                  <a:srgbClr val="FF0000"/>
                </a:solidFill>
                <a:latin typeface="Arial" pitchFamily="34" charset="0"/>
              </a:rPr>
              <a:t>Class </a:t>
            </a:r>
            <a:r>
              <a:rPr lang="en-GB" sz="2800" dirty="0">
                <a:solidFill>
                  <a:srgbClr val="FF0000"/>
                </a:solidFill>
                <a:latin typeface="Arial" pitchFamily="34" charset="0"/>
              </a:rPr>
              <a:t>Branchiopoda (fairy shrimp &amp; water fleas)</a:t>
            </a:r>
          </a:p>
          <a:p>
            <a:pPr marL="627063" indent="-393700">
              <a:lnSpc>
                <a:spcPct val="9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GB" sz="2800" i="1" dirty="0">
                <a:solidFill>
                  <a:srgbClr val="FF0000"/>
                </a:solidFill>
                <a:latin typeface="Arial" pitchFamily="34" charset="0"/>
              </a:rPr>
              <a:t>Class Ostracoda </a:t>
            </a:r>
            <a:r>
              <a:rPr lang="en-GB" sz="2800" dirty="0">
                <a:solidFill>
                  <a:srgbClr val="FF0000"/>
                </a:solidFill>
                <a:latin typeface="Arial" pitchFamily="34" charset="0"/>
              </a:rPr>
              <a:t>(ostracods)</a:t>
            </a:r>
            <a:endParaRPr lang="en-GB" sz="2800" i="1" dirty="0">
              <a:solidFill>
                <a:srgbClr val="FF0000"/>
              </a:solidFill>
              <a:latin typeface="Arial" pitchFamily="34" charset="0"/>
            </a:endParaRPr>
          </a:p>
          <a:p>
            <a:pPr marL="627063" indent="-393700">
              <a:lnSpc>
                <a:spcPct val="9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GB" sz="2800" i="1" dirty="0">
                <a:solidFill>
                  <a:srgbClr val="FF0000"/>
                </a:solidFill>
                <a:latin typeface="Arial" pitchFamily="34" charset="0"/>
              </a:rPr>
              <a:t>Class</a:t>
            </a:r>
            <a:r>
              <a:rPr lang="en-GB" sz="2800" dirty="0">
                <a:solidFill>
                  <a:srgbClr val="FF0000"/>
                </a:solidFill>
                <a:latin typeface="Arial" pitchFamily="34" charset="0"/>
              </a:rPr>
              <a:t> Malacostraca (isopods, amphipods, krill, crab, shrimp)</a:t>
            </a:r>
          </a:p>
          <a:p>
            <a:pPr marL="627063" indent="-393700">
              <a:lnSpc>
                <a:spcPct val="9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GB" sz="2800" i="1" dirty="0">
                <a:solidFill>
                  <a:srgbClr val="FF0000"/>
                </a:solidFill>
                <a:latin typeface="Arial" pitchFamily="34" charset="0"/>
              </a:rPr>
              <a:t>Class</a:t>
            </a:r>
            <a:r>
              <a:rPr lang="en-GB" sz="2800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Arial" pitchFamily="34" charset="0"/>
              </a:rPr>
              <a:t>Maxillopoda</a:t>
            </a:r>
            <a:r>
              <a:rPr lang="en-GB" sz="2800" dirty="0">
                <a:solidFill>
                  <a:srgbClr val="FF0000"/>
                </a:solidFill>
                <a:latin typeface="Arial" pitchFamily="34" charset="0"/>
              </a:rPr>
              <a:t> (copepods, barnacles)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SzPct val="100000"/>
              <a:defRPr/>
            </a:pPr>
            <a:r>
              <a:rPr lang="en-GB" sz="3600" dirty="0">
                <a:solidFill>
                  <a:srgbClr val="FF0000"/>
                </a:solidFill>
                <a:latin typeface="Arial" pitchFamily="34" charset="0"/>
              </a:rPr>
              <a:t>	</a:t>
            </a:r>
            <a:endParaRPr lang="en-GB" sz="3600" i="1" dirty="0">
              <a:solidFill>
                <a:schemeClr val="accent2"/>
              </a:solidFill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1"/>
          <p:cNvSpPr>
            <a:spLocks noChangeArrowheads="1"/>
          </p:cNvSpPr>
          <p:nvPr/>
        </p:nvSpPr>
        <p:spPr bwMode="auto">
          <a:xfrm>
            <a:off x="851498" y="87459"/>
            <a:ext cx="5381221" cy="1297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812312">
              <a:spcBef>
                <a:spcPct val="20000"/>
              </a:spcBef>
              <a:buSzPct val="100000"/>
            </a:pPr>
            <a:r>
              <a:rPr lang="en-US" sz="3560" b="1" dirty="0">
                <a:solidFill>
                  <a:srgbClr val="3333FF"/>
                </a:solidFill>
                <a:latin typeface="Arial" charset="0"/>
              </a:rPr>
              <a:t>Phylum </a:t>
            </a:r>
            <a:r>
              <a:rPr lang="en-US" sz="3560" b="1" dirty="0" err="1">
                <a:solidFill>
                  <a:srgbClr val="3333FF"/>
                </a:solidFill>
                <a:latin typeface="Arial" charset="0"/>
              </a:rPr>
              <a:t>Nematoda</a:t>
            </a:r>
            <a:endParaRPr lang="en-US" sz="3560" dirty="0">
              <a:solidFill>
                <a:srgbClr val="3333FF"/>
              </a:solidFill>
              <a:latin typeface="Arial" charset="0"/>
            </a:endParaRPr>
          </a:p>
          <a:p>
            <a:pPr algn="ctr" defTabSz="812312">
              <a:spcBef>
                <a:spcPct val="20000"/>
              </a:spcBef>
              <a:buSzPct val="100000"/>
            </a:pPr>
            <a:r>
              <a:rPr lang="en-US" sz="3560" dirty="0">
                <a:solidFill>
                  <a:srgbClr val="FF0000"/>
                </a:solidFill>
                <a:latin typeface="Arial" charset="0"/>
              </a:rPr>
              <a:t>Roundworms</a:t>
            </a:r>
          </a:p>
        </p:txBody>
      </p:sp>
      <p:pic>
        <p:nvPicPr>
          <p:cNvPr id="28676" name="Picture 2" descr="http://b4tea.com/wp-content/uploads/2010/05/roundwor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95" y="3817241"/>
            <a:ext cx="3594599" cy="2264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4" descr="http://www.parasitecleanse.com/images/roundworms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041" y="3214249"/>
            <a:ext cx="3594599" cy="286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0574044"/>
              </p:ext>
            </p:extLst>
          </p:nvPr>
        </p:nvGraphicFramePr>
        <p:xfrm>
          <a:off x="6404016" y="-236430"/>
          <a:ext cx="5425017" cy="36209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4" imgW="6095888" imgH="4067063" progId="MSGraph.Chart.8">
                  <p:embed followColorScheme="full"/>
                </p:oleObj>
              </mc:Choice>
              <mc:Fallback>
                <p:oleObj name="Chart" r:id="rId4" imgW="6095888" imgH="4067063" progId="MSGraph.Chart.8">
                  <p:embed followColorScheme="full"/>
                  <p:pic>
                    <p:nvPicPr>
                      <p:cNvPr id="6" name="Object 3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4016" y="-236430"/>
                        <a:ext cx="5425017" cy="36209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11229314" y="652906"/>
            <a:ext cx="2278790" cy="3885103"/>
            <a:chOff x="3989" y="573"/>
            <a:chExt cx="1613" cy="2750"/>
          </a:xfrm>
        </p:grpSpPr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4140" y="2117"/>
              <a:ext cx="128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1940" tIns="40971" rIns="81940" bIns="40971">
              <a:spAutoFit/>
            </a:bodyPr>
            <a:lstStyle/>
            <a:p>
              <a:pPr eaLnBrk="0" hangingPunct="0"/>
              <a:r>
                <a:rPr lang="en-US" sz="1780" b="1" dirty="0">
                  <a:latin typeface="Arial" charset="0"/>
                </a:rPr>
                <a:t>Echinodermata</a:t>
              </a:r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4140" y="3071"/>
              <a:ext cx="917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1940" tIns="40971" rIns="81940" bIns="40971">
              <a:spAutoFit/>
            </a:bodyPr>
            <a:lstStyle/>
            <a:p>
              <a:pPr eaLnBrk="0" hangingPunct="0"/>
              <a:r>
                <a:rPr lang="en-US" sz="1780" b="1">
                  <a:latin typeface="Arial" charset="0"/>
                </a:rPr>
                <a:t>Ciliophora</a:t>
              </a:r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4140" y="1021"/>
              <a:ext cx="825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1940" tIns="40971" rIns="81940" bIns="40971">
              <a:spAutoFit/>
            </a:bodyPr>
            <a:lstStyle/>
            <a:p>
              <a:pPr eaLnBrk="0" hangingPunct="0"/>
              <a:r>
                <a:rPr lang="en-US" sz="1780" b="1">
                  <a:latin typeface="Arial" charset="0"/>
                </a:rPr>
                <a:t>Chordata</a:t>
              </a:r>
            </a:p>
          </p:txBody>
        </p:sp>
        <p:sp>
          <p:nvSpPr>
            <p:cNvPr id="11" name="Oval 8"/>
            <p:cNvSpPr>
              <a:spLocks noChangeArrowheads="1"/>
            </p:cNvSpPr>
            <p:nvPr/>
          </p:nvSpPr>
          <p:spPr bwMode="auto">
            <a:xfrm>
              <a:off x="3989" y="1080"/>
              <a:ext cx="110" cy="110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36"/>
            </a:p>
          </p:txBody>
        </p:sp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4140" y="794"/>
              <a:ext cx="80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1940" tIns="40971" rIns="81940" bIns="40971">
              <a:spAutoFit/>
            </a:bodyPr>
            <a:lstStyle/>
            <a:p>
              <a:pPr eaLnBrk="0" hangingPunct="0"/>
              <a:r>
                <a:rPr lang="en-US" sz="1780" b="1">
                  <a:latin typeface="Arial" charset="0"/>
                </a:rPr>
                <a:t>Mollusca</a:t>
              </a:r>
            </a:p>
          </p:txBody>
        </p:sp>
        <p:sp>
          <p:nvSpPr>
            <p:cNvPr id="13" name="Oval 10"/>
            <p:cNvSpPr>
              <a:spLocks noChangeArrowheads="1"/>
            </p:cNvSpPr>
            <p:nvPr/>
          </p:nvSpPr>
          <p:spPr bwMode="auto">
            <a:xfrm>
              <a:off x="3989" y="853"/>
              <a:ext cx="110" cy="110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36"/>
            </a:p>
          </p:txBody>
        </p:sp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4140" y="1225"/>
              <a:ext cx="135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1940" tIns="40971" rIns="81940" bIns="40971">
              <a:spAutoFit/>
            </a:bodyPr>
            <a:lstStyle/>
            <a:p>
              <a:pPr eaLnBrk="0" hangingPunct="0"/>
              <a:r>
                <a:rPr lang="en-US" sz="1780" b="1">
                  <a:latin typeface="Arial" charset="0"/>
                </a:rPr>
                <a:t>Platyhelminthes</a:t>
              </a:r>
            </a:p>
          </p:txBody>
        </p:sp>
        <p:sp>
          <p:nvSpPr>
            <p:cNvPr id="15" name="Oval 12"/>
            <p:cNvSpPr>
              <a:spLocks noChangeArrowheads="1"/>
            </p:cNvSpPr>
            <p:nvPr/>
          </p:nvSpPr>
          <p:spPr bwMode="auto">
            <a:xfrm>
              <a:off x="3989" y="1298"/>
              <a:ext cx="110" cy="110"/>
            </a:xfrm>
            <a:prstGeom prst="ellipse">
              <a:avLst/>
            </a:prstGeom>
            <a:solidFill>
              <a:srgbClr val="0099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36"/>
            </a:p>
          </p:txBody>
        </p:sp>
        <p:sp>
          <p:nvSpPr>
            <p:cNvPr id="16" name="Rectangle 13"/>
            <p:cNvSpPr>
              <a:spLocks noChangeArrowheads="1"/>
            </p:cNvSpPr>
            <p:nvPr/>
          </p:nvSpPr>
          <p:spPr bwMode="auto">
            <a:xfrm>
              <a:off x="4140" y="1453"/>
              <a:ext cx="898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1940" tIns="40971" rIns="81940" bIns="40971">
              <a:spAutoFit/>
            </a:bodyPr>
            <a:lstStyle/>
            <a:p>
              <a:pPr eaLnBrk="0" hangingPunct="0"/>
              <a:r>
                <a:rPr lang="en-US" sz="1780" b="1">
                  <a:latin typeface="Arial" charset="0"/>
                </a:rPr>
                <a:t>Nematoda</a:t>
              </a:r>
            </a:p>
          </p:txBody>
        </p:sp>
        <p:sp>
          <p:nvSpPr>
            <p:cNvPr id="17" name="Oval 14"/>
            <p:cNvSpPr>
              <a:spLocks noChangeArrowheads="1"/>
            </p:cNvSpPr>
            <p:nvPr/>
          </p:nvSpPr>
          <p:spPr bwMode="auto">
            <a:xfrm>
              <a:off x="3989" y="1517"/>
              <a:ext cx="110" cy="110"/>
            </a:xfrm>
            <a:prstGeom prst="ellipse">
              <a:avLst/>
            </a:prstGeom>
            <a:solidFill>
              <a:srgbClr val="E3BE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36"/>
            </a:p>
          </p:txBody>
        </p:sp>
        <p:sp>
          <p:nvSpPr>
            <p:cNvPr id="18" name="Rectangle 15"/>
            <p:cNvSpPr>
              <a:spLocks noChangeArrowheads="1"/>
            </p:cNvSpPr>
            <p:nvPr/>
          </p:nvSpPr>
          <p:spPr bwMode="auto">
            <a:xfrm>
              <a:off x="4140" y="1887"/>
              <a:ext cx="72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1940" tIns="40971" rIns="81940" bIns="40971">
              <a:spAutoFit/>
            </a:bodyPr>
            <a:lstStyle/>
            <a:p>
              <a:pPr eaLnBrk="0" hangingPunct="0"/>
              <a:r>
                <a:rPr lang="en-US" sz="1780" b="1">
                  <a:latin typeface="Arial" charset="0"/>
                </a:rPr>
                <a:t>Porifera</a:t>
              </a:r>
            </a:p>
          </p:txBody>
        </p:sp>
        <p:sp>
          <p:nvSpPr>
            <p:cNvPr id="19" name="Oval 16"/>
            <p:cNvSpPr>
              <a:spLocks noChangeArrowheads="1"/>
            </p:cNvSpPr>
            <p:nvPr/>
          </p:nvSpPr>
          <p:spPr bwMode="auto">
            <a:xfrm>
              <a:off x="3989" y="1936"/>
              <a:ext cx="110" cy="11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36"/>
            </a:p>
          </p:txBody>
        </p:sp>
        <p:sp>
          <p:nvSpPr>
            <p:cNvPr id="20" name="Rectangle 17"/>
            <p:cNvSpPr>
              <a:spLocks noChangeArrowheads="1"/>
            </p:cNvSpPr>
            <p:nvPr/>
          </p:nvSpPr>
          <p:spPr bwMode="auto">
            <a:xfrm>
              <a:off x="4140" y="1674"/>
              <a:ext cx="80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1940" tIns="40971" rIns="81940" bIns="40971">
              <a:spAutoFit/>
            </a:bodyPr>
            <a:lstStyle/>
            <a:p>
              <a:pPr eaLnBrk="0" hangingPunct="0"/>
              <a:r>
                <a:rPr lang="en-US" sz="1780" b="1">
                  <a:latin typeface="Arial" charset="0"/>
                </a:rPr>
                <a:t>Annelida</a:t>
              </a:r>
            </a:p>
          </p:txBody>
        </p:sp>
        <p:sp>
          <p:nvSpPr>
            <p:cNvPr id="21" name="Oval 18"/>
            <p:cNvSpPr>
              <a:spLocks noChangeArrowheads="1"/>
            </p:cNvSpPr>
            <p:nvPr/>
          </p:nvSpPr>
          <p:spPr bwMode="auto">
            <a:xfrm>
              <a:off x="3989" y="1732"/>
              <a:ext cx="110" cy="110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36"/>
            </a:p>
          </p:txBody>
        </p:sp>
        <p:sp>
          <p:nvSpPr>
            <p:cNvPr id="22" name="Oval 19"/>
            <p:cNvSpPr>
              <a:spLocks noChangeArrowheads="1"/>
            </p:cNvSpPr>
            <p:nvPr/>
          </p:nvSpPr>
          <p:spPr bwMode="auto">
            <a:xfrm>
              <a:off x="3989" y="2161"/>
              <a:ext cx="110" cy="110"/>
            </a:xfrm>
            <a:prstGeom prst="ellipse">
              <a:avLst/>
            </a:prstGeom>
            <a:solidFill>
              <a:srgbClr val="66FF33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36"/>
            </a:p>
          </p:txBody>
        </p:sp>
        <p:sp>
          <p:nvSpPr>
            <p:cNvPr id="23" name="Oval 20"/>
            <p:cNvSpPr>
              <a:spLocks noChangeArrowheads="1"/>
            </p:cNvSpPr>
            <p:nvPr/>
          </p:nvSpPr>
          <p:spPr bwMode="auto">
            <a:xfrm>
              <a:off x="3989" y="2638"/>
              <a:ext cx="110" cy="11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36"/>
            </a:p>
          </p:txBody>
        </p:sp>
        <p:sp>
          <p:nvSpPr>
            <p:cNvPr id="24" name="Oval 21"/>
            <p:cNvSpPr>
              <a:spLocks noChangeArrowheads="1"/>
            </p:cNvSpPr>
            <p:nvPr/>
          </p:nvSpPr>
          <p:spPr bwMode="auto">
            <a:xfrm>
              <a:off x="4000" y="2895"/>
              <a:ext cx="110" cy="110"/>
            </a:xfrm>
            <a:prstGeom prst="ellipse">
              <a:avLst/>
            </a:prstGeom>
            <a:solidFill>
              <a:srgbClr val="FF33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36"/>
            </a:p>
          </p:txBody>
        </p:sp>
        <p:sp>
          <p:nvSpPr>
            <p:cNvPr id="25" name="Oval 22"/>
            <p:cNvSpPr>
              <a:spLocks noChangeArrowheads="1"/>
            </p:cNvSpPr>
            <p:nvPr/>
          </p:nvSpPr>
          <p:spPr bwMode="auto">
            <a:xfrm>
              <a:off x="4000" y="3122"/>
              <a:ext cx="110" cy="110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36"/>
            </a:p>
          </p:txBody>
        </p:sp>
        <p:sp>
          <p:nvSpPr>
            <p:cNvPr id="26" name="Rectangle 23"/>
            <p:cNvSpPr>
              <a:spLocks noChangeArrowheads="1"/>
            </p:cNvSpPr>
            <p:nvPr/>
          </p:nvSpPr>
          <p:spPr bwMode="auto">
            <a:xfrm>
              <a:off x="4140" y="2361"/>
              <a:ext cx="547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1940" tIns="40971" rIns="81940" bIns="40971">
              <a:spAutoFit/>
            </a:bodyPr>
            <a:lstStyle/>
            <a:p>
              <a:pPr eaLnBrk="0" hangingPunct="0"/>
              <a:r>
                <a:rPr lang="en-US" sz="1780" b="1">
                  <a:latin typeface="Arial" charset="0"/>
                </a:rPr>
                <a:t>Other</a:t>
              </a:r>
            </a:p>
          </p:txBody>
        </p:sp>
        <p:sp>
          <p:nvSpPr>
            <p:cNvPr id="27" name="Rectangle 24"/>
            <p:cNvSpPr>
              <a:spLocks noChangeArrowheads="1"/>
            </p:cNvSpPr>
            <p:nvPr/>
          </p:nvSpPr>
          <p:spPr bwMode="auto">
            <a:xfrm>
              <a:off x="4140" y="2830"/>
              <a:ext cx="112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1940" tIns="40971" rIns="81940" bIns="40971">
              <a:spAutoFit/>
            </a:bodyPr>
            <a:lstStyle/>
            <a:p>
              <a:pPr eaLnBrk="0" hangingPunct="0"/>
              <a:r>
                <a:rPr lang="en-US" sz="1780" b="1">
                  <a:latin typeface="Arial" charset="0"/>
                </a:rPr>
                <a:t>Apicomplexa</a:t>
              </a:r>
            </a:p>
          </p:txBody>
        </p:sp>
        <p:sp>
          <p:nvSpPr>
            <p:cNvPr id="28" name="Rectangle 25"/>
            <p:cNvSpPr>
              <a:spLocks noChangeArrowheads="1"/>
            </p:cNvSpPr>
            <p:nvPr/>
          </p:nvSpPr>
          <p:spPr bwMode="auto">
            <a:xfrm>
              <a:off x="4140" y="2585"/>
              <a:ext cx="146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1940" tIns="40971" rIns="81940" bIns="40971">
              <a:spAutoFit/>
            </a:bodyPr>
            <a:lstStyle/>
            <a:p>
              <a:pPr eaLnBrk="0" hangingPunct="0"/>
              <a:r>
                <a:rPr lang="en-US" sz="1780" b="1">
                  <a:latin typeface="Arial" charset="0"/>
                </a:rPr>
                <a:t>Other protozoans</a:t>
              </a:r>
            </a:p>
          </p:txBody>
        </p:sp>
        <p:sp>
          <p:nvSpPr>
            <p:cNvPr id="29" name="Oval 26"/>
            <p:cNvSpPr>
              <a:spLocks noChangeArrowheads="1"/>
            </p:cNvSpPr>
            <p:nvPr/>
          </p:nvSpPr>
          <p:spPr bwMode="auto">
            <a:xfrm>
              <a:off x="3989" y="2386"/>
              <a:ext cx="110" cy="110"/>
            </a:xfrm>
            <a:prstGeom prst="ellipse">
              <a:avLst/>
            </a:prstGeom>
            <a:solidFill>
              <a:srgbClr val="66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36"/>
            </a:p>
          </p:txBody>
        </p:sp>
        <p:sp>
          <p:nvSpPr>
            <p:cNvPr id="30" name="Rectangle 27"/>
            <p:cNvSpPr>
              <a:spLocks noChangeArrowheads="1"/>
            </p:cNvSpPr>
            <p:nvPr/>
          </p:nvSpPr>
          <p:spPr bwMode="auto">
            <a:xfrm>
              <a:off x="4140" y="573"/>
              <a:ext cx="995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1940" tIns="40971" rIns="81940" bIns="40971">
              <a:spAutoFit/>
            </a:bodyPr>
            <a:lstStyle/>
            <a:p>
              <a:pPr eaLnBrk="0" hangingPunct="0"/>
              <a:r>
                <a:rPr lang="en-US" sz="1780" b="1">
                  <a:latin typeface="Arial" charset="0"/>
                </a:rPr>
                <a:t>Arthropoda</a:t>
              </a:r>
            </a:p>
          </p:txBody>
        </p:sp>
        <p:sp>
          <p:nvSpPr>
            <p:cNvPr id="31" name="Oval 28"/>
            <p:cNvSpPr>
              <a:spLocks noChangeArrowheads="1"/>
            </p:cNvSpPr>
            <p:nvPr/>
          </p:nvSpPr>
          <p:spPr bwMode="auto">
            <a:xfrm>
              <a:off x="3989" y="632"/>
              <a:ext cx="110" cy="110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36"/>
            </a:p>
          </p:txBody>
        </p:sp>
      </p:grpSp>
      <p:pic>
        <p:nvPicPr>
          <p:cNvPr id="32783" name="Picture 15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811" y="4304410"/>
            <a:ext cx="2728049" cy="177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BECCDC92-76A8-5A20-35AC-AB72265A766D}"/>
              </a:ext>
            </a:extLst>
          </p:cNvPr>
          <p:cNvSpPr txBox="1">
            <a:spLocks noChangeArrowheads="1"/>
          </p:cNvSpPr>
          <p:nvPr/>
        </p:nvSpPr>
        <p:spPr>
          <a:xfrm>
            <a:off x="339637" y="1483960"/>
            <a:ext cx="5677987" cy="234112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05584" indent="-305584" algn="l" defTabSz="8148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2099" indent="-254653" algn="l" defTabSz="8148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613" indent="-203723" algn="l" defTabSz="8148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6059" indent="-203723" algn="l" defTabSz="8148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3505" indent="-203723" algn="l" defTabSz="8148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0950" indent="-203723" algn="l" defTabSz="8148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48395" indent="-203723" algn="l" defTabSz="8148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5841" indent="-203723" algn="l" defTabSz="8148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3286" indent="-203723" algn="l" defTabSz="8148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90000"/>
              </a:lnSpc>
              <a:spcAft>
                <a:spcPts val="0"/>
              </a:spcAft>
            </a:pPr>
            <a:r>
              <a:rPr lang="en-US" sz="2144" dirty="0">
                <a:latin typeface="Arial" charset="0"/>
              </a:rPr>
              <a:t>50,000 sp. – probably 10x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</a:pPr>
            <a:r>
              <a:rPr lang="en-US" sz="2144" dirty="0">
                <a:latin typeface="Arial" charset="0"/>
              </a:rPr>
              <a:t>Pseudocoelomate – </a:t>
            </a:r>
            <a:r>
              <a:rPr lang="en-US" sz="2144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means?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</a:pPr>
            <a:r>
              <a:rPr lang="en-US" sz="2144" dirty="0">
                <a:latin typeface="Arial" charset="0"/>
              </a:rPr>
              <a:t>Covered by thick cuticle – </a:t>
            </a:r>
            <a:r>
              <a:rPr lang="en-US" sz="2144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helps evade?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</a:pPr>
            <a:r>
              <a:rPr lang="en-US" sz="2144" dirty="0">
                <a:latin typeface="Arial" charset="0"/>
              </a:rPr>
              <a:t>No segmentation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</a:pPr>
            <a:r>
              <a:rPr lang="en-US" sz="2144" dirty="0">
                <a:latin typeface="Arial" charset="0"/>
              </a:rPr>
              <a:t>Move by hydrostatic skeleton – </a:t>
            </a:r>
            <a:r>
              <a:rPr lang="en-US" sz="2144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efficient?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</a:pPr>
            <a:r>
              <a:rPr lang="en-US" sz="2144" dirty="0">
                <a:latin typeface="Arial" charset="0"/>
              </a:rPr>
              <a:t>Important human parasites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</a:pPr>
            <a:r>
              <a:rPr lang="en-US" sz="2144" dirty="0">
                <a:latin typeface="Arial" charset="0"/>
              </a:rPr>
              <a:t>Anatomy</a:t>
            </a:r>
          </a:p>
        </p:txBody>
      </p:sp>
    </p:spTree>
    <p:extLst>
      <p:ext uri="{BB962C8B-B14F-4D97-AF65-F5344CB8AC3E}">
        <p14:creationId xmlns:p14="http://schemas.microsoft.com/office/powerpoint/2010/main" val="5046877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62340" y="177375"/>
            <a:ext cx="9678585" cy="156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Arial" charset="0"/>
              </a:rPr>
              <a:t>Subphylum Crustacea:  </a:t>
            </a:r>
            <a:r>
              <a:rPr lang="en-US" sz="3200" dirty="0">
                <a:solidFill>
                  <a:srgbClr val="FF0000"/>
                </a:solidFill>
                <a:latin typeface="Arial" charset="0"/>
              </a:rPr>
              <a:t>Class Branchiopoda</a:t>
            </a:r>
          </a:p>
          <a:p>
            <a:r>
              <a:rPr lang="en-US" sz="3200" dirty="0">
                <a:solidFill>
                  <a:srgbClr val="00B050"/>
                </a:solidFill>
                <a:latin typeface="Arial" charset="0"/>
              </a:rPr>
              <a:t>Order </a:t>
            </a:r>
            <a:r>
              <a:rPr lang="en-US" sz="3200" dirty="0" err="1">
                <a:solidFill>
                  <a:srgbClr val="00B050"/>
                </a:solidFill>
                <a:latin typeface="Arial" charset="0"/>
              </a:rPr>
              <a:t>Diplostraca</a:t>
            </a:r>
            <a:r>
              <a:rPr lang="en-US" sz="3200" dirty="0">
                <a:solidFill>
                  <a:srgbClr val="00B050"/>
                </a:solidFill>
                <a:latin typeface="Arial" charset="0"/>
              </a:rPr>
              <a:t>: water fleas</a:t>
            </a:r>
          </a:p>
          <a:p>
            <a:r>
              <a:rPr lang="en-US" sz="3200" dirty="0">
                <a:solidFill>
                  <a:srgbClr val="00B050"/>
                </a:solidFill>
                <a:latin typeface="Arial" charset="0"/>
              </a:rPr>
              <a:t>Order Anostraca: fairy shrimp</a:t>
            </a:r>
          </a:p>
        </p:txBody>
      </p:sp>
      <p:pic>
        <p:nvPicPr>
          <p:cNvPr id="235522" name="Picture 2" descr="File:Daphnia pulex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00" b="3064"/>
          <a:stretch/>
        </p:blipFill>
        <p:spPr bwMode="auto">
          <a:xfrm>
            <a:off x="3504972" y="3664315"/>
            <a:ext cx="1862769" cy="249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26" name="Picture 6" descr="http://www.aslo.org/photopost/data/518/medium/30Slide247-Daphnia_lumholtz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2" r="52601" b="8860"/>
          <a:stretch/>
        </p:blipFill>
        <p:spPr bwMode="auto">
          <a:xfrm rot="5400000">
            <a:off x="32544" y="4332397"/>
            <a:ext cx="1737484" cy="175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28" name="Picture 8" descr="https://wiki.cgb.indiana.edu/download/attachments/22446084/Laforsch.jpg?version=1&amp;modificationDate=129668581000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8" t="7248" r="6283" b="3156"/>
          <a:stretch/>
        </p:blipFill>
        <p:spPr bwMode="auto">
          <a:xfrm>
            <a:off x="1809188" y="3987318"/>
            <a:ext cx="1502337" cy="217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0461B3-B843-4B2C-BCDC-47B679E88E76}"/>
              </a:ext>
            </a:extLst>
          </p:cNvPr>
          <p:cNvSpPr txBox="1"/>
          <p:nvPr/>
        </p:nvSpPr>
        <p:spPr>
          <a:xfrm>
            <a:off x="262340" y="1920081"/>
            <a:ext cx="51054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Water fleas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Freshwater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Legs used for suspension feeding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Critical link in food webs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Parthenogenic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Morphological plasticity</a:t>
            </a:r>
          </a:p>
        </p:txBody>
      </p:sp>
      <p:pic>
        <p:nvPicPr>
          <p:cNvPr id="5" name="Picture 4" descr="A close-up of a sea creature&#10;&#10;Description automatically generated">
            <a:extLst>
              <a:ext uri="{FF2B5EF4-FFF2-40B4-BE49-F238E27FC236}">
                <a16:creationId xmlns:a16="http://schemas.microsoft.com/office/drawing/2014/main" id="{6ACBE0A7-6F1B-07CE-6B84-CD94035EB7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567"/>
          <a:stretch/>
        </p:blipFill>
        <p:spPr>
          <a:xfrm>
            <a:off x="6969125" y="3666143"/>
            <a:ext cx="3733800" cy="22847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687025-C9CC-20BA-BB7D-C048A6650E9B}"/>
              </a:ext>
            </a:extLst>
          </p:cNvPr>
          <p:cNvSpPr txBox="1"/>
          <p:nvPr/>
        </p:nvSpPr>
        <p:spPr>
          <a:xfrm>
            <a:off x="5346344" y="1994410"/>
            <a:ext cx="51054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Fairy shrimp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Vernal pools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Swim upside down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Filter or scrape algae</a:t>
            </a:r>
          </a:p>
        </p:txBody>
      </p:sp>
    </p:spTree>
    <p:extLst>
      <p:ext uri="{BB962C8B-B14F-4D97-AF65-F5344CB8AC3E}">
        <p14:creationId xmlns:p14="http://schemas.microsoft.com/office/powerpoint/2010/main" val="26553902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85762" y="192183"/>
            <a:ext cx="8137525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Arial" charset="0"/>
              </a:rPr>
              <a:t>Subphylum </a:t>
            </a:r>
            <a:r>
              <a:rPr lang="en-US" sz="3200" dirty="0" err="1">
                <a:solidFill>
                  <a:srgbClr val="0000FF"/>
                </a:solidFill>
                <a:latin typeface="Arial" charset="0"/>
              </a:rPr>
              <a:t>Crustacea</a:t>
            </a:r>
            <a:r>
              <a:rPr lang="en-US" sz="3200" dirty="0">
                <a:solidFill>
                  <a:srgbClr val="0000FF"/>
                </a:solidFill>
                <a:latin typeface="Arial" charset="0"/>
              </a:rPr>
              <a:t>:  </a:t>
            </a:r>
            <a:r>
              <a:rPr lang="en-US" sz="3200" dirty="0">
                <a:solidFill>
                  <a:srgbClr val="FF0000"/>
                </a:solidFill>
                <a:latin typeface="Arial" charset="0"/>
              </a:rPr>
              <a:t>Class </a:t>
            </a:r>
            <a:r>
              <a:rPr lang="en-US" sz="3200" dirty="0" err="1">
                <a:solidFill>
                  <a:srgbClr val="FF0000"/>
                </a:solidFill>
                <a:latin typeface="Arial" charset="0"/>
              </a:rPr>
              <a:t>Ostracoda</a:t>
            </a:r>
            <a:endParaRPr lang="en-US" sz="32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263525" y="1081881"/>
            <a:ext cx="5272155" cy="276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61963" lvl="1" indent="-3460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Seed shrimp</a:t>
            </a:r>
          </a:p>
          <a:p>
            <a:pPr marL="461963" lvl="1" indent="-3460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Small (mm) and laterally flattened</a:t>
            </a:r>
          </a:p>
          <a:p>
            <a:pPr marL="461963" lvl="1" indent="-3460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Resemble bivalves</a:t>
            </a:r>
          </a:p>
          <a:p>
            <a:pPr marL="461963" lvl="1" indent="-3460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Antennae used to swim</a:t>
            </a:r>
          </a:p>
          <a:p>
            <a:pPr marL="461963" lvl="1" indent="-3460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Feed on?</a:t>
            </a:r>
          </a:p>
          <a:p>
            <a:pPr marL="461963" lvl="1" indent="-3460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Prominent in stagnant water</a:t>
            </a:r>
            <a:endParaRPr lang="en-US" sz="2000" dirty="0">
              <a:latin typeface="Arial" charset="0"/>
            </a:endParaRPr>
          </a:p>
        </p:txBody>
      </p:sp>
      <p:pic>
        <p:nvPicPr>
          <p:cNvPr id="2050" name="Picture 2" descr="https://www.kuleuven-kortrijk.be/kulakbiocampus/insecten-ongewervelden/vijverfauna/zooplankton/Ostracoda/Ostracoda%2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561" y="3215481"/>
            <a:ext cx="3886200" cy="291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upload.wikimedia.org/wikipedia/commons/thumb/7/78/CypridinaMediterranea.png/640px-CypridinaMediterranea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5" t="49081" r="975" b="13643"/>
          <a:stretch/>
        </p:blipFill>
        <p:spPr bwMode="auto">
          <a:xfrm>
            <a:off x="5673725" y="970536"/>
            <a:ext cx="3850149" cy="224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FFA0BD-DB31-44F6-A09B-08563AA1B3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25" y="4006297"/>
            <a:ext cx="3733800" cy="2098161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00411" y="179476"/>
            <a:ext cx="8888906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Arial" charset="0"/>
              </a:rPr>
              <a:t>Subphylum Crustacea: </a:t>
            </a:r>
            <a:r>
              <a:rPr lang="en-US" sz="2800" dirty="0">
                <a:solidFill>
                  <a:srgbClr val="FF0000"/>
                </a:solidFill>
                <a:latin typeface="Arial" charset="0"/>
              </a:rPr>
              <a:t>Class Malacostraca</a:t>
            </a:r>
          </a:p>
          <a:p>
            <a:r>
              <a:rPr lang="en-US" sz="2800" dirty="0">
                <a:solidFill>
                  <a:srgbClr val="00B050"/>
                </a:solidFill>
                <a:latin typeface="Arial" charset="0"/>
              </a:rPr>
              <a:t>Order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Decopoda</a:t>
            </a:r>
            <a:endParaRPr lang="en-US" dirty="0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200411" y="1168066"/>
            <a:ext cx="5473314" cy="4017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61963" lvl="1" indent="-3460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Name “Ten footed” (10 pairs)</a:t>
            </a:r>
          </a:p>
          <a:p>
            <a:pPr marL="461963" lvl="1" indent="-3460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3 anterior modified for feeding</a:t>
            </a:r>
          </a:p>
          <a:p>
            <a:pPr marL="461963" lvl="2" indent="-3460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Exoskeleton reinforced with calcium carbonate</a:t>
            </a:r>
          </a:p>
          <a:p>
            <a:pPr marL="461963" lvl="2" indent="-3460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Head/thorax fused - cephalothorax (covered by carapace)</a:t>
            </a:r>
          </a:p>
          <a:p>
            <a:pPr marL="461963" lvl="2" indent="-3460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Ancestral biramous appendage highly modified</a:t>
            </a:r>
          </a:p>
          <a:p>
            <a:pPr marL="919163" lvl="3" indent="-346075" defTabSz="814388">
              <a:spcBef>
                <a:spcPct val="20000"/>
              </a:spcBef>
              <a:buSzPct val="100000"/>
              <a:buFont typeface="Arial" pitchFamily="34" charset="0"/>
              <a:buChar char="–"/>
            </a:pPr>
            <a:r>
              <a:rPr lang="en-US" sz="2000" dirty="0">
                <a:latin typeface="Arial" charset="0"/>
              </a:rPr>
              <a:t>Locomotion, feeding, respiration, sensory</a:t>
            </a:r>
          </a:p>
        </p:txBody>
      </p:sp>
      <p:pic>
        <p:nvPicPr>
          <p:cNvPr id="99334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5"/>
          <a:stretch/>
        </p:blipFill>
        <p:spPr bwMode="auto">
          <a:xfrm>
            <a:off x="11312205" y="2642394"/>
            <a:ext cx="4252634" cy="3243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500775" y="2334618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Antenna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505171" y="2794795"/>
            <a:ext cx="910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Mandible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823212" y="2829678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Maxilla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796175" y="5336978"/>
            <a:ext cx="1071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Arial" pitchFamily="34" charset="0"/>
                <a:cs typeface="Arial" pitchFamily="34" charset="0"/>
              </a:rPr>
              <a:t>Maxillipeds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915518" y="5185907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Swimmerets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872410" y="5007782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Uropod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637695" y="5566492"/>
            <a:ext cx="891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Arial" pitchFamily="34" charset="0"/>
                <a:cs typeface="Arial" pitchFamily="34" charset="0"/>
              </a:rPr>
              <a:t>Cheliped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736970" y="5304881"/>
            <a:ext cx="815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Arial" pitchFamily="34" charset="0"/>
                <a:cs typeface="Arial" pitchFamily="34" charset="0"/>
              </a:rPr>
              <a:t>Walking</a:t>
            </a:r>
          </a:p>
          <a:p>
            <a:pPr algn="ctr"/>
            <a:r>
              <a:rPr lang="en-US" sz="1400" dirty="0">
                <a:latin typeface="Arial" pitchFamily="34" charset="0"/>
                <a:cs typeface="Arial" pitchFamily="34" charset="0"/>
              </a:rPr>
              <a:t>legs</a:t>
            </a:r>
          </a:p>
        </p:txBody>
      </p:sp>
      <p:pic>
        <p:nvPicPr>
          <p:cNvPr id="99342" name="Picture 14" descr="http://www.ecouterre.com/wp-content/uploads/2012/06/mantis-shrimp-body-armor-1-537x4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178" y="-30756"/>
            <a:ext cx="3570849" cy="267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FD12B0-9083-4B15-AE8B-6FD808E393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368" y="2979073"/>
            <a:ext cx="5319308" cy="29676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1C57436-39C7-43B9-B782-A460FF843D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52825" y="4801419"/>
            <a:ext cx="1527836" cy="11452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C565CE-6132-BA28-E124-205AC291D70A}"/>
              </a:ext>
            </a:extLst>
          </p:cNvPr>
          <p:cNvSpPr txBox="1"/>
          <p:nvPr/>
        </p:nvSpPr>
        <p:spPr>
          <a:xfrm>
            <a:off x="211544" y="5160713"/>
            <a:ext cx="40143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DRAW: Crayfish dissection (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443, 39.1, 39.2)</a:t>
            </a:r>
          </a:p>
        </p:txBody>
      </p:sp>
    </p:spTree>
    <p:extLst>
      <p:ext uri="{BB962C8B-B14F-4D97-AF65-F5344CB8AC3E}">
        <p14:creationId xmlns:p14="http://schemas.microsoft.com/office/powerpoint/2010/main" val="41759811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1662" y="79561"/>
            <a:ext cx="3124125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Crabs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Abdomen short and hidden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Thick exoskeleton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Terrestrial, freshwater, marine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Single pair of claws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900 sp.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4475" y="3308052"/>
            <a:ext cx="4627223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Shrimp/Prawns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Elongate bodies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Elongate and muscular tail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Legs weak, swim with swimmerets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Terrestrial, freshwater, marine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Several thousand sp.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45311" y="91282"/>
            <a:ext cx="4102405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Lobster &amp; Crayfish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Paraphyletic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Long body, thick muscular tail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 pairs of walking legs, 3 with claws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Commercially important food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Long life-span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Rocky ocean floors – to continental shelf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Freshwater/terrestrial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Omnivorous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88260" y="3901280"/>
            <a:ext cx="273889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Krill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Resemble small shrimp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Feed on phytoplankton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Critical link in food web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migrations to feed?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925" y="1615281"/>
            <a:ext cx="2988401" cy="15696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183" y="2075531"/>
            <a:ext cx="2116208" cy="18257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t="13995"/>
          <a:stretch/>
        </p:blipFill>
        <p:spPr>
          <a:xfrm>
            <a:off x="2806558" y="4941634"/>
            <a:ext cx="2310255" cy="10932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73" y="4626615"/>
            <a:ext cx="2449527" cy="14082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6647" y="1938704"/>
            <a:ext cx="1093603" cy="144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6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2" descr="China live crab vending machin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8" r="11902"/>
          <a:stretch/>
        </p:blipFill>
        <p:spPr bwMode="auto">
          <a:xfrm>
            <a:off x="6587808" y="-31405"/>
            <a:ext cx="2926081" cy="613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07" name="Picture 7" descr="http://www.chinadaily.com.cn/photo/images/attachement/jpg/site1/20101217/0013729e48090e7572293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11"/>
          <a:stretch/>
        </p:blipFill>
        <p:spPr bwMode="auto">
          <a:xfrm>
            <a:off x="1376363" y="2291351"/>
            <a:ext cx="5211444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hlinkClick r:id="rId4"/>
          </p:cNvPr>
          <p:cNvSpPr txBox="1"/>
          <p:nvPr/>
        </p:nvSpPr>
        <p:spPr>
          <a:xfrm>
            <a:off x="2016125" y="700881"/>
            <a:ext cx="4038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I can’t make this up…</a:t>
            </a:r>
          </a:p>
          <a:p>
            <a:pPr algn="ctr"/>
            <a:r>
              <a:rPr lang="en-US" sz="1800" dirty="0">
                <a:solidFill>
                  <a:srgbClr val="0066FF"/>
                </a:solidFill>
                <a:latin typeface="Arial" pitchFamily="34" charset="0"/>
                <a:cs typeface="Arial" pitchFamily="34" charset="0"/>
                <a:hlinkClick r:id="rId5"/>
              </a:rPr>
              <a:t>hyperlink</a:t>
            </a:r>
            <a:endParaRPr lang="en-US" sz="1800" dirty="0">
              <a:solidFill>
                <a:srgbClr val="0066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BD028B-38B2-4C4E-9E34-DCC4DD70F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E23BF-B16D-4DA5-AD9E-C868F7308524}" type="slidenum">
              <a:rPr lang="en-GB" smtClean="0"/>
              <a:t>142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693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0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0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717678-C4B0-98B2-C7E7-18A396E9B3CA}"/>
              </a:ext>
            </a:extLst>
          </p:cNvPr>
          <p:cNvSpPr txBox="1"/>
          <p:nvPr/>
        </p:nvSpPr>
        <p:spPr>
          <a:xfrm>
            <a:off x="339725" y="396081"/>
            <a:ext cx="10287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 1, other 2 HW:</a:t>
            </a:r>
          </a:p>
          <a:p>
            <a:pPr marL="804863" indent="-407988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 crayfish (put in container with water)</a:t>
            </a:r>
          </a:p>
          <a:p>
            <a:pPr marL="804863" indent="-407988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Preserved Crab</a:t>
            </a:r>
          </a:p>
          <a:p>
            <a:pPr marL="804863" indent="-407988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Preserved Shrimp</a:t>
            </a:r>
          </a:p>
        </p:txBody>
      </p:sp>
    </p:spTree>
    <p:extLst>
      <p:ext uri="{BB962C8B-B14F-4D97-AF65-F5344CB8AC3E}">
        <p14:creationId xmlns:p14="http://schemas.microsoft.com/office/powerpoint/2010/main" val="41422277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sea creature&#10;&#10;Description automatically generated">
            <a:extLst>
              <a:ext uri="{FF2B5EF4-FFF2-40B4-BE49-F238E27FC236}">
                <a16:creationId xmlns:a16="http://schemas.microsoft.com/office/drawing/2014/main" id="{DFB859C7-DAD5-371A-3AF1-769705DB9C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162" y="3362287"/>
            <a:ext cx="3686934" cy="2453859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63525" y="140650"/>
            <a:ext cx="8137525" cy="156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Arial" charset="0"/>
              </a:rPr>
              <a:t>Subphylum </a:t>
            </a:r>
            <a:r>
              <a:rPr lang="en-US" sz="3200" dirty="0" err="1">
                <a:solidFill>
                  <a:srgbClr val="0000FF"/>
                </a:solidFill>
                <a:latin typeface="Arial" charset="0"/>
              </a:rPr>
              <a:t>Crustacea</a:t>
            </a:r>
            <a:r>
              <a:rPr lang="en-US" sz="3200" dirty="0">
                <a:solidFill>
                  <a:srgbClr val="0000FF"/>
                </a:solidFill>
                <a:latin typeface="Arial" charset="0"/>
              </a:rPr>
              <a:t>:  </a:t>
            </a:r>
            <a:r>
              <a:rPr lang="en-US" sz="3200" dirty="0">
                <a:solidFill>
                  <a:srgbClr val="FF0000"/>
                </a:solidFill>
                <a:latin typeface="Arial" charset="0"/>
              </a:rPr>
              <a:t>Class Malacostraca</a:t>
            </a:r>
          </a:p>
          <a:p>
            <a:r>
              <a:rPr lang="en-US" sz="3200" dirty="0">
                <a:solidFill>
                  <a:srgbClr val="00B050"/>
                </a:solidFill>
                <a:latin typeface="Arial" charset="0"/>
              </a:rPr>
              <a:t>Order Isopoda: Isopods</a:t>
            </a:r>
          </a:p>
          <a:p>
            <a:r>
              <a:rPr lang="en-US" sz="3200" dirty="0">
                <a:solidFill>
                  <a:srgbClr val="00B050"/>
                </a:solidFill>
                <a:latin typeface="Arial" charset="0"/>
              </a:rPr>
              <a:t>Order Amphipoda: amphipods</a:t>
            </a:r>
            <a:endParaRPr lang="en-US" sz="2800" dirty="0">
              <a:solidFill>
                <a:srgbClr val="00B050"/>
              </a:solidFill>
              <a:latin typeface="Arial" charset="0"/>
            </a:endParaRPr>
          </a:p>
        </p:txBody>
      </p:sp>
      <p:pic>
        <p:nvPicPr>
          <p:cNvPr id="234498" name="Picture 2" descr="http://www.extension.iastate.edu/NR/rdonlyres/6DE742B4-9502-4097-9FA6-04AC18555A1D/125573/rsz0525Slater_rolled_up_for_wik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935" y="3694580"/>
            <a:ext cx="2493720" cy="178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4500" name="Picture 4" descr="isopo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02" y="3813178"/>
            <a:ext cx="2697163" cy="170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003" name="Text Box 6"/>
          <p:cNvSpPr txBox="1">
            <a:spLocks noChangeArrowheads="1"/>
          </p:cNvSpPr>
          <p:nvPr/>
        </p:nvSpPr>
        <p:spPr bwMode="auto">
          <a:xfrm>
            <a:off x="2364872" y="3513620"/>
            <a:ext cx="24937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en-US" sz="1600" dirty="0" err="1">
                <a:latin typeface="Arial" charset="0"/>
              </a:rPr>
              <a:t>Sowbugs</a:t>
            </a:r>
            <a:r>
              <a:rPr lang="en-US" sz="1600" dirty="0">
                <a:latin typeface="Arial" charset="0"/>
              </a:rPr>
              <a:t> &amp; </a:t>
            </a:r>
            <a:r>
              <a:rPr lang="en-US" sz="1600" dirty="0" err="1">
                <a:latin typeface="Arial" charset="0"/>
              </a:rPr>
              <a:t>Pillbugs</a:t>
            </a:r>
            <a:endParaRPr lang="en-US" sz="1600" dirty="0">
              <a:latin typeface="Arial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7A99CA12-E3DC-405B-A31C-07C0FD9A1C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02" y="1903632"/>
            <a:ext cx="5305188" cy="2249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15888" lvl="1" defTabSz="814388">
              <a:spcBef>
                <a:spcPct val="20000"/>
              </a:spcBef>
              <a:buSzPct val="100000"/>
            </a:pPr>
            <a:r>
              <a:rPr lang="en-US" sz="2000" dirty="0">
                <a:latin typeface="Arial" charset="0"/>
              </a:rPr>
              <a:t>Isopods</a:t>
            </a:r>
          </a:p>
          <a:p>
            <a:pPr marL="461963" lvl="1" indent="-3460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sz="2000" dirty="0">
                <a:latin typeface="Arial" charset="0"/>
              </a:rPr>
              <a:t>Freshwater, marine and terrestrial</a:t>
            </a:r>
          </a:p>
          <a:p>
            <a:pPr marL="461963" lvl="1" indent="-3460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sz="2000" dirty="0" err="1">
                <a:latin typeface="Arial" charset="0"/>
              </a:rPr>
              <a:t>Dorso</a:t>
            </a:r>
            <a:r>
              <a:rPr lang="en-US" sz="2000" dirty="0">
                <a:latin typeface="Arial" charset="0"/>
              </a:rPr>
              <a:t>-ventrally flattened</a:t>
            </a:r>
          </a:p>
          <a:p>
            <a:pPr marL="461963" lvl="1" indent="-3460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sz="2000" dirty="0">
                <a:latin typeface="Arial" charset="0"/>
              </a:rPr>
              <a:t>Segmented exoskeleton</a:t>
            </a:r>
          </a:p>
          <a:p>
            <a:pPr marL="461963" lvl="1" indent="-3460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sz="2000" dirty="0">
                <a:latin typeface="Arial" charset="0"/>
              </a:rPr>
              <a:t>Detritivores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B54199-5122-F3D5-E7D6-8F323F218AEB}"/>
              </a:ext>
            </a:extLst>
          </p:cNvPr>
          <p:cNvSpPr txBox="1"/>
          <p:nvPr/>
        </p:nvSpPr>
        <p:spPr>
          <a:xfrm>
            <a:off x="99322" y="5507191"/>
            <a:ext cx="719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DRAW: freshwater or terrestrial isopod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B8A05752-037F-A947-E48B-4012C98C7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4125" y="1880266"/>
            <a:ext cx="5305188" cy="2249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15888" lvl="1" defTabSz="814388">
              <a:spcBef>
                <a:spcPct val="20000"/>
              </a:spcBef>
              <a:buSzPct val="100000"/>
            </a:pPr>
            <a:r>
              <a:rPr lang="en-US" sz="2000" dirty="0">
                <a:latin typeface="Arial" charset="0"/>
              </a:rPr>
              <a:t>Amphipods</a:t>
            </a:r>
          </a:p>
          <a:p>
            <a:pPr marL="461963" lvl="1" indent="-3460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sz="2000" dirty="0">
                <a:latin typeface="Arial" charset="0"/>
              </a:rPr>
              <a:t>Freshwater and marine</a:t>
            </a:r>
          </a:p>
          <a:p>
            <a:pPr marL="461963" lvl="1" indent="-3460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sz="2000" dirty="0">
                <a:latin typeface="Arial" charset="0"/>
              </a:rPr>
              <a:t>Laterally flattened</a:t>
            </a:r>
          </a:p>
          <a:p>
            <a:pPr marL="461963" lvl="1" indent="-3460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sz="2000" dirty="0">
                <a:latin typeface="Arial" charset="0"/>
              </a:rPr>
              <a:t>Detritivores</a:t>
            </a:r>
          </a:p>
        </p:txBody>
      </p:sp>
    </p:spTree>
    <p:extLst>
      <p:ext uri="{BB962C8B-B14F-4D97-AF65-F5344CB8AC3E}">
        <p14:creationId xmlns:p14="http://schemas.microsoft.com/office/powerpoint/2010/main" val="13631308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E9656F38-821D-472C-9EEB-624492E07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425" y="1319097"/>
            <a:ext cx="5706056" cy="23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61963" lvl="1" indent="-3460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Adults sessile</a:t>
            </a:r>
          </a:p>
          <a:p>
            <a:pPr marL="461963" lvl="1" indent="-3460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Mantle-like tissue</a:t>
            </a:r>
          </a:p>
          <a:p>
            <a:pPr marL="461963" lvl="1" indent="-3460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Long legs with setae</a:t>
            </a:r>
          </a:p>
          <a:p>
            <a:pPr marL="461963" lvl="1" indent="-3460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Hermaphrodites, rarely self-fertilize?</a:t>
            </a:r>
          </a:p>
          <a:p>
            <a:pPr marL="461963" lvl="1" indent="-3460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How mate?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63525" y="107552"/>
            <a:ext cx="8137525" cy="107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Arial" charset="0"/>
              </a:rPr>
              <a:t>Subphylum Crustacea:  </a:t>
            </a:r>
            <a:r>
              <a:rPr lang="en-US" sz="3200" dirty="0">
                <a:solidFill>
                  <a:srgbClr val="FF0000"/>
                </a:solidFill>
                <a:latin typeface="Arial" charset="0"/>
              </a:rPr>
              <a:t>Class </a:t>
            </a:r>
            <a:r>
              <a:rPr lang="en-US" sz="3200" dirty="0" err="1">
                <a:solidFill>
                  <a:srgbClr val="FF0000"/>
                </a:solidFill>
                <a:latin typeface="Arial" charset="0"/>
              </a:rPr>
              <a:t>Maxillopoda</a:t>
            </a:r>
            <a:endParaRPr lang="en-US" sz="3200" dirty="0">
              <a:solidFill>
                <a:srgbClr val="FF0000"/>
              </a:solidFill>
              <a:latin typeface="Arial" charset="0"/>
            </a:endParaRPr>
          </a:p>
          <a:p>
            <a:r>
              <a:rPr lang="en-US" sz="3200" dirty="0">
                <a:solidFill>
                  <a:srgbClr val="00B050"/>
                </a:solidFill>
                <a:latin typeface="Arial" charset="0"/>
              </a:rPr>
              <a:t>Order Cirripedia: barnacles</a:t>
            </a:r>
            <a:endParaRPr lang="en-US" sz="2800" dirty="0">
              <a:solidFill>
                <a:srgbClr val="00B050"/>
              </a:solidFill>
              <a:latin typeface="Arial" charset="0"/>
            </a:endParaRPr>
          </a:p>
        </p:txBody>
      </p:sp>
      <p:pic>
        <p:nvPicPr>
          <p:cNvPr id="232450" name="Picture 2" descr="http://www.dereilanatureinn.ca/lagoon/life/imgs/23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396" y="3327185"/>
            <a:ext cx="4229854" cy="279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2456" name="Picture 8" descr="http://farm4.static.flickr.com/3209/3085231848_9efaf9e62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4" r="7102" b="1026"/>
          <a:stretch/>
        </p:blipFill>
        <p:spPr bwMode="auto">
          <a:xfrm>
            <a:off x="7350125" y="672128"/>
            <a:ext cx="3436800" cy="230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216525" y="1446720"/>
            <a:ext cx="12666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http://www.youtube.com/watch?v=v1SW-pl2gYs</a:t>
            </a:r>
            <a:r>
              <a:rPr lang="en-US" sz="1200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3"/>
          <a:stretch/>
        </p:blipFill>
        <p:spPr>
          <a:xfrm>
            <a:off x="3370037" y="3564786"/>
            <a:ext cx="3290359" cy="22293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293605-A2CD-860A-F4B5-F9789F1D5001}"/>
              </a:ext>
            </a:extLst>
          </p:cNvPr>
          <p:cNvSpPr txBox="1"/>
          <p:nvPr/>
        </p:nvSpPr>
        <p:spPr>
          <a:xfrm>
            <a:off x="158303" y="4618880"/>
            <a:ext cx="31331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DRAW: preserved barnacle or shell remnant</a:t>
            </a:r>
          </a:p>
        </p:txBody>
      </p:sp>
    </p:spTree>
    <p:extLst>
      <p:ext uri="{BB962C8B-B14F-4D97-AF65-F5344CB8AC3E}">
        <p14:creationId xmlns:p14="http://schemas.microsoft.com/office/powerpoint/2010/main" val="8148774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E9656F38-821D-472C-9EEB-624492E07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029" y="1766188"/>
            <a:ext cx="5706056" cy="23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61963" lvl="1" indent="-3460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Small 1-2mm</a:t>
            </a:r>
          </a:p>
          <a:p>
            <a:pPr marL="461963" lvl="1" indent="-3460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Freshwater and marine</a:t>
            </a:r>
          </a:p>
          <a:p>
            <a:pPr marL="461963" lvl="1" indent="-3460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Single compound eye</a:t>
            </a:r>
          </a:p>
          <a:p>
            <a:pPr marL="461963" lvl="1" indent="-3460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No circulatory system</a:t>
            </a:r>
          </a:p>
          <a:p>
            <a:pPr marL="461963" lvl="1" indent="-3460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Feed on phytoplankton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63525" y="107552"/>
            <a:ext cx="8137525" cy="107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Arial" charset="0"/>
              </a:rPr>
              <a:t>Subphylum Crustacea:  </a:t>
            </a:r>
            <a:r>
              <a:rPr lang="en-US" sz="3200" dirty="0">
                <a:solidFill>
                  <a:srgbClr val="FF0000"/>
                </a:solidFill>
                <a:latin typeface="Arial" charset="0"/>
              </a:rPr>
              <a:t>Class </a:t>
            </a:r>
            <a:r>
              <a:rPr lang="en-US" sz="3200" dirty="0" err="1">
                <a:solidFill>
                  <a:srgbClr val="FF0000"/>
                </a:solidFill>
                <a:latin typeface="Arial" charset="0"/>
              </a:rPr>
              <a:t>Maxillopoda</a:t>
            </a:r>
            <a:endParaRPr lang="en-US" sz="3200" dirty="0">
              <a:solidFill>
                <a:srgbClr val="FF0000"/>
              </a:solidFill>
              <a:latin typeface="Arial" charset="0"/>
            </a:endParaRPr>
          </a:p>
          <a:p>
            <a:r>
              <a:rPr lang="en-US" sz="3200" dirty="0">
                <a:solidFill>
                  <a:srgbClr val="00B050"/>
                </a:solidFill>
                <a:latin typeface="Arial" charset="0"/>
              </a:rPr>
              <a:t>Order </a:t>
            </a:r>
            <a:r>
              <a:rPr lang="en-US" sz="3200" dirty="0" err="1">
                <a:solidFill>
                  <a:srgbClr val="00B050"/>
                </a:solidFill>
                <a:latin typeface="Arial" charset="0"/>
              </a:rPr>
              <a:t>Copepoda</a:t>
            </a:r>
            <a:r>
              <a:rPr lang="en-US" sz="3200" dirty="0">
                <a:solidFill>
                  <a:srgbClr val="00B050"/>
                </a:solidFill>
                <a:latin typeface="Arial" charset="0"/>
              </a:rPr>
              <a:t>: copepods</a:t>
            </a:r>
            <a:endParaRPr lang="en-US" sz="2800" dirty="0">
              <a:solidFill>
                <a:srgbClr val="00B050"/>
              </a:solidFill>
              <a:latin typeface="Arial" charset="0"/>
            </a:endParaRPr>
          </a:p>
        </p:txBody>
      </p:sp>
      <p:pic>
        <p:nvPicPr>
          <p:cNvPr id="7" name="Picture 6" descr="An orange and white sea creature&#10;&#10;Description automatically generated">
            <a:extLst>
              <a:ext uri="{FF2B5EF4-FFF2-40B4-BE49-F238E27FC236}">
                <a16:creationId xmlns:a16="http://schemas.microsoft.com/office/drawing/2014/main" id="{AD8EB41B-A5A6-5D59-58DE-F4A0D740EA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725" y="2048234"/>
            <a:ext cx="4741566" cy="4035998"/>
          </a:xfrm>
          <a:prstGeom prst="rect">
            <a:avLst/>
          </a:prstGeom>
        </p:spPr>
      </p:pic>
      <p:pic>
        <p:nvPicPr>
          <p:cNvPr id="10" name="Picture 9" descr="An insect with a few eggs&#10;&#10;Description automatically generated">
            <a:extLst>
              <a:ext uri="{FF2B5EF4-FFF2-40B4-BE49-F238E27FC236}">
                <a16:creationId xmlns:a16="http://schemas.microsoft.com/office/drawing/2014/main" id="{6622457C-859F-D370-02D9-0E2D8CFB9A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25" y="4227911"/>
            <a:ext cx="24384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7230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9" name="Rectangle 3"/>
          <p:cNvSpPr>
            <a:spLocks noChangeArrowheads="1"/>
          </p:cNvSpPr>
          <p:nvPr/>
        </p:nvSpPr>
        <p:spPr bwMode="auto">
          <a:xfrm>
            <a:off x="1787526" y="1143000"/>
            <a:ext cx="8170863" cy="408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13500000" algn="ctr" rotWithShape="0">
              <a:srgbClr val="FCFEB9"/>
            </a:outerShdw>
          </a:effectLst>
        </p:spPr>
        <p:txBody>
          <a:bodyPr lIns="92075" tIns="46038" rIns="92075" bIns="46038"/>
          <a:lstStyle/>
          <a:p>
            <a:pPr marL="0" lvl="1">
              <a:spcBef>
                <a:spcPct val="20000"/>
              </a:spcBef>
              <a:buSzPct val="100000"/>
              <a:defRPr/>
            </a:pPr>
            <a:r>
              <a:rPr lang="en-GB" sz="4000" dirty="0">
                <a:solidFill>
                  <a:srgbClr val="0000FF"/>
                </a:solidFill>
                <a:latin typeface="Arial" pitchFamily="34" charset="0"/>
              </a:rPr>
              <a:t>Subphylum </a:t>
            </a:r>
            <a:r>
              <a:rPr lang="en-GB" sz="4000" dirty="0" err="1">
                <a:solidFill>
                  <a:srgbClr val="0000FF"/>
                </a:solidFill>
                <a:latin typeface="Arial" pitchFamily="34" charset="0"/>
              </a:rPr>
              <a:t>Myriapoda</a:t>
            </a:r>
            <a:endParaRPr lang="en-GB" sz="4000" dirty="0">
              <a:solidFill>
                <a:srgbClr val="0000FF"/>
              </a:solidFill>
              <a:latin typeface="Arial" pitchFamily="34" charset="0"/>
            </a:endParaRPr>
          </a:p>
          <a:p>
            <a:pPr marL="0" lvl="1" indent="461963">
              <a:spcBef>
                <a:spcPct val="20000"/>
              </a:spcBef>
              <a:buSzPct val="100000"/>
              <a:defRPr/>
            </a:pPr>
            <a:r>
              <a:rPr lang="en-GB" sz="3200" i="1" dirty="0">
                <a:solidFill>
                  <a:srgbClr val="FF0000"/>
                </a:solidFill>
                <a:latin typeface="Arial" pitchFamily="34" charset="0"/>
              </a:rPr>
              <a:t>Class </a:t>
            </a:r>
            <a:r>
              <a:rPr lang="en-GB" sz="3200" dirty="0" err="1">
                <a:solidFill>
                  <a:srgbClr val="FF0000"/>
                </a:solidFill>
                <a:latin typeface="Arial" pitchFamily="34" charset="0"/>
              </a:rPr>
              <a:t>Chilopoda</a:t>
            </a:r>
            <a:endParaRPr lang="en-GB" sz="3200" dirty="0">
              <a:solidFill>
                <a:srgbClr val="FF0000"/>
              </a:solidFill>
              <a:latin typeface="Arial" pitchFamily="34" charset="0"/>
            </a:endParaRPr>
          </a:p>
          <a:p>
            <a:pPr marL="0" lvl="1" indent="461963">
              <a:spcBef>
                <a:spcPct val="20000"/>
              </a:spcBef>
              <a:buSzPct val="100000"/>
              <a:defRPr/>
            </a:pPr>
            <a:r>
              <a:rPr lang="en-GB" sz="3200" i="1" dirty="0">
                <a:solidFill>
                  <a:srgbClr val="FF0000"/>
                </a:solidFill>
                <a:latin typeface="Arial" pitchFamily="34" charset="0"/>
              </a:rPr>
              <a:t>Class </a:t>
            </a:r>
            <a:r>
              <a:rPr lang="en-GB" sz="3200" dirty="0">
                <a:solidFill>
                  <a:srgbClr val="FF0000"/>
                </a:solidFill>
                <a:latin typeface="Arial" pitchFamily="34" charset="0"/>
              </a:rPr>
              <a:t>Diplopoda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187926" y="32019"/>
            <a:ext cx="7303994" cy="813753"/>
          </a:xfrm>
          <a:prstGeom prst="rect">
            <a:avLst/>
          </a:prstGeom>
          <a:noFill/>
          <a:ln>
            <a:noFill/>
          </a:ln>
          <a:effectLst>
            <a:outerShdw dist="17961" dir="13500000" algn="ctr" rotWithShape="0">
              <a:srgbClr val="FCFEB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528" tIns="39557" rIns="80528" bIns="39557" anchor="ctr"/>
          <a:lstStyle/>
          <a:p>
            <a:pPr algn="ctr"/>
            <a:r>
              <a:rPr lang="en-GB" sz="3916" b="1" dirty="0">
                <a:solidFill>
                  <a:srgbClr val="0000FF"/>
                </a:solidFill>
                <a:latin typeface="Arial" charset="0"/>
              </a:rPr>
              <a:t>Nematode Anatomy</a:t>
            </a:r>
          </a:p>
        </p:txBody>
      </p:sp>
      <p:pic>
        <p:nvPicPr>
          <p:cNvPr id="7" name="Picture 2" descr="http://www.wageningenur.nl/upload_mm/b/9/f/36898a51-d8f1-476d-8154-ce838123af83_nematode%20Monhystera7%5B1%5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790" y="845772"/>
            <a:ext cx="3211407" cy="220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www.niwa.co.nz/sites/niwa.co.nz/files/Nematode%2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40" y="831036"/>
            <a:ext cx="3057107" cy="259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wormatlas.org/ver1/handbook/fig.s/IntroFIG4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723" y="3081316"/>
            <a:ext cx="2762224" cy="200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Image result for nematode dissec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58983" y="1374665"/>
            <a:ext cx="5959116" cy="337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736502-BD9F-23B0-24D6-D15ABF0244C3}"/>
              </a:ext>
            </a:extLst>
          </p:cNvPr>
          <p:cNvSpPr txBox="1"/>
          <p:nvPr/>
        </p:nvSpPr>
        <p:spPr>
          <a:xfrm>
            <a:off x="18360" y="5088532"/>
            <a:ext cx="84010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DRAW: Live vinegar roundworms (37.2) -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wetmount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DRAW: Nematode dissection (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37.3 or 38.7)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8449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ChangeArrowheads="1"/>
          </p:cNvSpPr>
          <p:nvPr/>
        </p:nvSpPr>
        <p:spPr bwMode="auto">
          <a:xfrm>
            <a:off x="187325" y="167481"/>
            <a:ext cx="7425083" cy="1158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defTabSz="814388"/>
            <a:r>
              <a:rPr lang="en-US" sz="3600" dirty="0">
                <a:solidFill>
                  <a:srgbClr val="0000FF"/>
                </a:solidFill>
                <a:latin typeface="Arial" charset="0"/>
              </a:rPr>
              <a:t>Subphylum Myriapoda:  </a:t>
            </a:r>
          </a:p>
          <a:p>
            <a:pPr defTabSz="814388"/>
            <a:r>
              <a:rPr lang="en-US" sz="3600" dirty="0">
                <a:solidFill>
                  <a:srgbClr val="FF0000"/>
                </a:solidFill>
                <a:latin typeface="Arial" charset="0"/>
              </a:rPr>
              <a:t>Classes</a:t>
            </a:r>
          </a:p>
        </p:txBody>
      </p:sp>
      <p:pic>
        <p:nvPicPr>
          <p:cNvPr id="2050" name="Picture 2" descr="File:Centiped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48"/>
          <a:stretch/>
        </p:blipFill>
        <p:spPr bwMode="auto">
          <a:xfrm>
            <a:off x="7953152" y="0"/>
            <a:ext cx="2937098" cy="304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australianmuseum.net.au/Uploads/Images/3831/Scolopendrid-Centipede_bi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4" r="54165" b="10197"/>
          <a:stretch/>
        </p:blipFill>
        <p:spPr bwMode="auto">
          <a:xfrm>
            <a:off x="3616325" y="2464904"/>
            <a:ext cx="3405495" cy="349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1.bp.blogspot.com/-U-4EN_UMH3I/TWDXzpEKuCI/AAAAAAAAAB0/xwa8v5nQ6KU/s1600/millipede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1" b="13654"/>
          <a:stretch/>
        </p:blipFill>
        <p:spPr bwMode="auto">
          <a:xfrm>
            <a:off x="7121524" y="3215481"/>
            <a:ext cx="3768725" cy="285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4D7C1C-545F-9DB3-E86A-CDF3093A130D}"/>
              </a:ext>
            </a:extLst>
          </p:cNvPr>
          <p:cNvSpPr txBox="1"/>
          <p:nvPr/>
        </p:nvSpPr>
        <p:spPr>
          <a:xfrm>
            <a:off x="187325" y="1523353"/>
            <a:ext cx="3886201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Chilopoda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(centipedes)</a:t>
            </a:r>
          </a:p>
          <a:p>
            <a:pPr marL="685800" lvl="1" indent="-228600">
              <a:buFont typeface="Arial" panose="020B0604020202020204" pitchFamily="34" charset="0"/>
              <a:buChar char="̶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30+ legs</a:t>
            </a:r>
          </a:p>
          <a:p>
            <a:pPr marL="685800" lvl="1" indent="-228600">
              <a:buFont typeface="Arial" panose="020B0604020202020204" pitchFamily="34" charset="0"/>
              <a:buChar char="̶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 leg per segment</a:t>
            </a:r>
          </a:p>
          <a:p>
            <a:pPr marL="685800" lvl="1" indent="-228600">
              <a:buFont typeface="Arial" panose="020B0604020202020204" pitchFamily="34" charset="0"/>
              <a:buChar char="̶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Carnivorous</a:t>
            </a:r>
          </a:p>
          <a:p>
            <a:pPr marL="685800" lvl="1" indent="-228600">
              <a:buFont typeface="Arial" panose="020B0604020202020204" pitchFamily="34" charset="0"/>
              <a:buChar char="̶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Legs attached            laterally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Millipoda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(millipedes)</a:t>
            </a:r>
          </a:p>
          <a:p>
            <a:pPr marL="685800" lvl="1" indent="-228600">
              <a:buFont typeface="Arial" panose="020B0604020202020204" pitchFamily="34" charset="0"/>
              <a:buChar char="̶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60+ legs</a:t>
            </a:r>
          </a:p>
          <a:p>
            <a:pPr marL="685800" lvl="1" indent="-228600">
              <a:buFont typeface="Arial" panose="020B0604020202020204" pitchFamily="34" charset="0"/>
              <a:buChar char="̶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 legs per segment</a:t>
            </a:r>
          </a:p>
          <a:p>
            <a:pPr marL="685800" lvl="1" indent="-228600">
              <a:buFont typeface="Arial" panose="020B0604020202020204" pitchFamily="34" charset="0"/>
              <a:buChar char="̶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Legs attached                  ventrally</a:t>
            </a:r>
          </a:p>
          <a:p>
            <a:pPr marL="685800" lvl="1" indent="-228600">
              <a:buFont typeface="Arial" panose="020B0604020202020204" pitchFamily="34" charset="0"/>
              <a:buChar char="̶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Herbivorous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australianmuseum.net.au/Uploads/Images/3831/Scolopendrid-Centipede_bi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4624" r="288" b="10197"/>
          <a:stretch/>
        </p:blipFill>
        <p:spPr bwMode="auto">
          <a:xfrm>
            <a:off x="1376362" y="1005681"/>
            <a:ext cx="7726363" cy="364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68725" y="167481"/>
            <a:ext cx="3581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Centipede Feeding</a:t>
            </a:r>
          </a:p>
        </p:txBody>
      </p:sp>
      <p:pic>
        <p:nvPicPr>
          <p:cNvPr id="3074" name="Picture 2" descr="http://6dangerousanimals.files.wordpress.com/2012/04/centipede-bite-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783" y="27789"/>
            <a:ext cx="2276468" cy="303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6dangerousanimals.files.wordpress.com/2012/04/giant-centipede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8676"/>
            <a:ext cx="2769791" cy="228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D37844-AF0D-CCAE-C09F-90E4E8F43A2C}"/>
              </a:ext>
            </a:extLst>
          </p:cNvPr>
          <p:cNvSpPr txBox="1"/>
          <p:nvPr/>
        </p:nvSpPr>
        <p:spPr>
          <a:xfrm>
            <a:off x="187325" y="4702492"/>
            <a:ext cx="7924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 ONE, HW OTHER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 centipede (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446)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 millipede (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446)</a:t>
            </a:r>
          </a:p>
        </p:txBody>
      </p:sp>
    </p:spTree>
    <p:extLst>
      <p:ext uri="{BB962C8B-B14F-4D97-AF65-F5344CB8AC3E}">
        <p14:creationId xmlns:p14="http://schemas.microsoft.com/office/powerpoint/2010/main" val="3189871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9" name="Rectangle 3"/>
          <p:cNvSpPr>
            <a:spLocks noChangeArrowheads="1"/>
          </p:cNvSpPr>
          <p:nvPr/>
        </p:nvSpPr>
        <p:spPr bwMode="auto">
          <a:xfrm>
            <a:off x="1787526" y="1143000"/>
            <a:ext cx="8170863" cy="408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13500000" algn="ctr" rotWithShape="0">
              <a:srgbClr val="FCFEB9"/>
            </a:outerShdw>
          </a:effectLst>
        </p:spPr>
        <p:txBody>
          <a:bodyPr lIns="92075" tIns="46038" rIns="92075" bIns="46038"/>
          <a:lstStyle/>
          <a:p>
            <a:pPr marL="0" lvl="1">
              <a:spcBef>
                <a:spcPct val="20000"/>
              </a:spcBef>
              <a:buSzPct val="100000"/>
              <a:defRPr/>
            </a:pPr>
            <a:r>
              <a:rPr lang="en-GB" sz="4000" dirty="0">
                <a:solidFill>
                  <a:srgbClr val="0000FF"/>
                </a:solidFill>
                <a:latin typeface="Arial" pitchFamily="34" charset="0"/>
              </a:rPr>
              <a:t>Subphylum </a:t>
            </a:r>
            <a:r>
              <a:rPr lang="en-GB" sz="4000" dirty="0" err="1">
                <a:solidFill>
                  <a:srgbClr val="0000FF"/>
                </a:solidFill>
                <a:latin typeface="Arial" pitchFamily="34" charset="0"/>
              </a:rPr>
              <a:t>Hexapoda</a:t>
            </a:r>
            <a:endParaRPr lang="en-GB" sz="4000" dirty="0">
              <a:solidFill>
                <a:srgbClr val="0000FF"/>
              </a:solidFill>
              <a:latin typeface="Arial" pitchFamily="34" charset="0"/>
            </a:endParaRPr>
          </a:p>
          <a:p>
            <a:pPr marL="0" lvl="1" indent="461963">
              <a:spcBef>
                <a:spcPct val="20000"/>
              </a:spcBef>
              <a:buSzPct val="100000"/>
              <a:defRPr/>
            </a:pPr>
            <a:r>
              <a:rPr lang="en-GB" sz="3200" i="1" dirty="0">
                <a:solidFill>
                  <a:srgbClr val="FF0000"/>
                </a:solidFill>
                <a:latin typeface="Arial" pitchFamily="34" charset="0"/>
              </a:rPr>
              <a:t>Class </a:t>
            </a:r>
            <a:r>
              <a:rPr lang="en-GB" sz="3200" dirty="0" err="1">
                <a:solidFill>
                  <a:srgbClr val="FF0000"/>
                </a:solidFill>
                <a:latin typeface="Arial" pitchFamily="34" charset="0"/>
              </a:rPr>
              <a:t>Entognatha</a:t>
            </a:r>
            <a:endParaRPr lang="en-GB" sz="3200" dirty="0">
              <a:solidFill>
                <a:srgbClr val="FF0000"/>
              </a:solidFill>
              <a:latin typeface="Arial" pitchFamily="34" charset="0"/>
            </a:endParaRPr>
          </a:p>
          <a:p>
            <a:pPr marL="0" lvl="1" indent="461963">
              <a:spcBef>
                <a:spcPct val="20000"/>
              </a:spcBef>
              <a:buSzPct val="100000"/>
              <a:defRPr/>
            </a:pPr>
            <a:r>
              <a:rPr lang="en-GB" sz="3200" dirty="0">
                <a:solidFill>
                  <a:srgbClr val="FF0000"/>
                </a:solidFill>
                <a:latin typeface="Arial" pitchFamily="34" charset="0"/>
              </a:rPr>
              <a:t>Class </a:t>
            </a:r>
            <a:r>
              <a:rPr lang="en-GB" sz="3200" dirty="0" err="1">
                <a:solidFill>
                  <a:srgbClr val="FF0000"/>
                </a:solidFill>
                <a:latin typeface="Arial" pitchFamily="34" charset="0"/>
              </a:rPr>
              <a:t>Insecta</a:t>
            </a:r>
            <a:endParaRPr lang="en-GB" sz="3200" dirty="0">
              <a:solidFill>
                <a:srgbClr val="FF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030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10512" y="146168"/>
            <a:ext cx="7916970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Arial" charset="0"/>
              </a:rPr>
              <a:t>Subphylum </a:t>
            </a:r>
            <a:r>
              <a:rPr lang="en-US" sz="2800" dirty="0" err="1">
                <a:solidFill>
                  <a:srgbClr val="0000FF"/>
                </a:solidFill>
                <a:latin typeface="Arial" charset="0"/>
              </a:rPr>
              <a:t>Hexapoda</a:t>
            </a:r>
            <a:r>
              <a:rPr lang="en-US" sz="2800" dirty="0">
                <a:solidFill>
                  <a:srgbClr val="0000FF"/>
                </a:solidFill>
                <a:latin typeface="Arial" charset="0"/>
              </a:rPr>
              <a:t>: </a:t>
            </a:r>
            <a:r>
              <a:rPr lang="en-US" sz="2800" dirty="0">
                <a:solidFill>
                  <a:srgbClr val="FF0000"/>
                </a:solidFill>
                <a:latin typeface="Arial" charset="0"/>
              </a:rPr>
              <a:t>Class </a:t>
            </a:r>
            <a:r>
              <a:rPr lang="en-US" sz="2800" dirty="0" err="1">
                <a:solidFill>
                  <a:srgbClr val="FF0000"/>
                </a:solidFill>
                <a:latin typeface="Arial" charset="0"/>
              </a:rPr>
              <a:t>Entognatha</a:t>
            </a:r>
            <a:endParaRPr lang="en-US" sz="2800" dirty="0">
              <a:solidFill>
                <a:srgbClr val="FF0000"/>
              </a:solidFill>
              <a:latin typeface="Arial" charset="0"/>
            </a:endParaRPr>
          </a:p>
          <a:p>
            <a:r>
              <a:rPr lang="en-US" sz="2800" dirty="0">
                <a:solidFill>
                  <a:srgbClr val="00B050"/>
                </a:solidFill>
                <a:latin typeface="Arial" charset="0"/>
              </a:rPr>
              <a:t>Order </a:t>
            </a:r>
            <a:r>
              <a:rPr lang="en-US" sz="2800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Collembola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: springtails</a:t>
            </a:r>
          </a:p>
        </p:txBody>
      </p:sp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339726" y="1158081"/>
            <a:ext cx="553001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61963" lvl="1" indent="-3460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Closely related to insects</a:t>
            </a:r>
          </a:p>
          <a:p>
            <a:pPr marL="461963" lvl="1" indent="-3460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Extremely abundant in damp soil</a:t>
            </a:r>
          </a:p>
          <a:p>
            <a:pPr marL="461963" lvl="1" indent="-3460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Direct development</a:t>
            </a:r>
          </a:p>
          <a:p>
            <a:pPr marL="461963" lvl="1" indent="-3460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Springing organ folded under the abdomen</a:t>
            </a:r>
          </a:p>
          <a:p>
            <a:pPr marL="461963" lvl="1" indent="-3460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endParaRPr lang="en-US" dirty="0">
              <a:latin typeface="Arial" charset="0"/>
            </a:endParaRPr>
          </a:p>
        </p:txBody>
      </p:sp>
      <p:pic>
        <p:nvPicPr>
          <p:cNvPr id="5124" name="Picture 4" descr="http://dartshack.com/wp-content/uploads/2012/09/Tropical-White-Springtail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9" t="16481" b="24848"/>
          <a:stretch/>
        </p:blipFill>
        <p:spPr bwMode="auto">
          <a:xfrm>
            <a:off x="5782652" y="2986881"/>
            <a:ext cx="5129271" cy="313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orldpestonline.com/wp-content/uploads/2012/02/springtai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3344635"/>
            <a:ext cx="3986213" cy="268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75535" y="1033483"/>
            <a:ext cx="4067175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dirty="0">
                <a:hlinkClick r:id="rId4"/>
              </a:rPr>
              <a:t>https://www.youtube.com/watch?v=jWcmy84P__0</a:t>
            </a:r>
            <a:r>
              <a:rPr lang="en-GB" sz="1200" dirty="0"/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6119526" y="820271"/>
            <a:ext cx="35166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hlinkClick r:id="rId5"/>
              </a:rPr>
              <a:t>https://www.youtube.com/watch?v=OwOL-MHcQ1w</a:t>
            </a:r>
            <a:r>
              <a:rPr lang="en-GB" sz="1100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15C02E-17D9-4D6E-A368-424D113D9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E23BF-B16D-4DA5-AD9E-C868F7308524}" type="slidenum">
              <a:rPr lang="en-GB" smtClean="0"/>
              <a:t>151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74737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ChangeArrowheads="1"/>
          </p:cNvSpPr>
          <p:nvPr/>
        </p:nvSpPr>
        <p:spPr bwMode="auto">
          <a:xfrm>
            <a:off x="1376364" y="85775"/>
            <a:ext cx="81375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814388"/>
            <a:r>
              <a:rPr lang="en-US" sz="3200" b="1" dirty="0">
                <a:solidFill>
                  <a:srgbClr val="0000FF"/>
                </a:solidFill>
                <a:latin typeface="Arial" charset="0"/>
              </a:rPr>
              <a:t>Subphylum </a:t>
            </a:r>
            <a:r>
              <a:rPr lang="en-US" sz="3200" b="1" dirty="0" err="1">
                <a:solidFill>
                  <a:srgbClr val="0000FF"/>
                </a:solidFill>
                <a:latin typeface="Arial" charset="0"/>
              </a:rPr>
              <a:t>Hexapoda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:  Class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Insecta</a:t>
            </a:r>
            <a:endParaRPr lang="en-US" sz="32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82947" name="Rectangle 3"/>
          <p:cNvSpPr>
            <a:spLocks noChangeArrowheads="1"/>
          </p:cNvSpPr>
          <p:nvPr/>
        </p:nvSpPr>
        <p:spPr bwMode="auto">
          <a:xfrm>
            <a:off x="404411" y="795012"/>
            <a:ext cx="4507314" cy="341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2575" indent="-2825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Largest group of organisms on earth</a:t>
            </a:r>
          </a:p>
          <a:p>
            <a:pPr marL="282575" lvl="1" indent="-2825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~1 million named species</a:t>
            </a:r>
          </a:p>
          <a:p>
            <a:pPr marL="282575" lvl="2" indent="-2825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1 ha rainforest - 41,000 sp.</a:t>
            </a:r>
          </a:p>
          <a:p>
            <a:pPr marL="282575" lvl="2" indent="-2825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Reasons for success?</a:t>
            </a:r>
          </a:p>
          <a:p>
            <a:pPr marL="914400" lvl="3" indent="-457200" defTabSz="814388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</a:pPr>
            <a:r>
              <a:rPr lang="en-US" sz="2000" dirty="0">
                <a:latin typeface="Arial" charset="0"/>
              </a:rPr>
              <a:t>Small size</a:t>
            </a:r>
          </a:p>
          <a:p>
            <a:pPr marL="914400" lvl="3" indent="-457200" defTabSz="814388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</a:pPr>
            <a:r>
              <a:rPr lang="en-US" sz="2000" dirty="0">
                <a:latin typeface="Arial" charset="0"/>
              </a:rPr>
              <a:t>Waterproof exoskeleton</a:t>
            </a:r>
          </a:p>
          <a:p>
            <a:pPr marL="914400" lvl="3" indent="-457200" defTabSz="814388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</a:pPr>
            <a:r>
              <a:rPr lang="en-US" sz="2000" dirty="0">
                <a:latin typeface="Arial" charset="0"/>
              </a:rPr>
              <a:t>Metamorphosis</a:t>
            </a:r>
          </a:p>
          <a:p>
            <a:pPr marL="914400" lvl="3" indent="-457200" defTabSz="814388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</a:pPr>
            <a:r>
              <a:rPr lang="en-US" sz="2000" dirty="0">
                <a:latin typeface="Arial" charset="0"/>
              </a:rPr>
              <a:t>Reproductive potential</a:t>
            </a:r>
          </a:p>
          <a:p>
            <a:pPr marL="914400" lvl="3" indent="-457200" defTabSz="814388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</a:pPr>
            <a:r>
              <a:rPr lang="en-US" sz="2000" dirty="0">
                <a:latin typeface="Arial" charset="0"/>
              </a:rPr>
              <a:t>Evolution of flight</a:t>
            </a:r>
          </a:p>
        </p:txBody>
      </p:sp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3890964" y="5943601"/>
            <a:ext cx="373856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800">
                <a:solidFill>
                  <a:schemeClr val="bg1"/>
                </a:solidFill>
              </a:rPr>
              <a:t>Copyright © McGraw-Hill Companies  Permission required for reproduction or display</a:t>
            </a:r>
          </a:p>
        </p:txBody>
      </p:sp>
      <p:pic>
        <p:nvPicPr>
          <p:cNvPr id="6" name="Picture 4" descr="http://www.biology.ualberta.ca/courses.hp/zool250/OtherInverts/E220InsectDiver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6"/>
          <a:stretch/>
        </p:blipFill>
        <p:spPr bwMode="auto">
          <a:xfrm>
            <a:off x="5540199" y="823474"/>
            <a:ext cx="5181600" cy="521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2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2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ChangeArrowheads="1"/>
          </p:cNvSpPr>
          <p:nvPr/>
        </p:nvSpPr>
        <p:spPr bwMode="auto">
          <a:xfrm>
            <a:off x="1101725" y="167482"/>
            <a:ext cx="8686800" cy="92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814388"/>
            <a:r>
              <a:rPr lang="en-US" sz="3200" b="1" dirty="0">
                <a:solidFill>
                  <a:schemeClr val="hlink"/>
                </a:solidFill>
                <a:latin typeface="Arial" charset="0"/>
              </a:rPr>
              <a:t>Subphylum </a:t>
            </a:r>
            <a:r>
              <a:rPr lang="en-US" sz="3200" b="1" dirty="0" err="1">
                <a:solidFill>
                  <a:schemeClr val="hlink"/>
                </a:solidFill>
                <a:latin typeface="Arial" charset="0"/>
              </a:rPr>
              <a:t>Hexapoda</a:t>
            </a:r>
            <a:r>
              <a:rPr lang="en-US" sz="3200" b="1" dirty="0">
                <a:solidFill>
                  <a:schemeClr val="hlink"/>
                </a:solidFill>
                <a:latin typeface="Arial" charset="0"/>
              </a:rPr>
              <a:t>: 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Class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</a:rPr>
              <a:t>Insecta</a:t>
            </a:r>
            <a:endParaRPr lang="en-US" sz="3200" b="1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6148" name="Picture 4" descr="http://www4.samford.edu/schools/artsci/biology/zoology/invert-06f/macroinverts/Cheumatopsyche-s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73" b="28356"/>
          <a:stretch/>
        </p:blipFill>
        <p:spPr bwMode="auto">
          <a:xfrm>
            <a:off x="162454" y="4053303"/>
            <a:ext cx="7239000" cy="182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8"/>
          <a:stretch/>
        </p:blipFill>
        <p:spPr bwMode="auto">
          <a:xfrm>
            <a:off x="7024412" y="1386681"/>
            <a:ext cx="3703384" cy="4739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5DC1786C-21FC-8E29-714E-6D109D6D7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782" y="1158081"/>
            <a:ext cx="6540944" cy="341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defTabSz="814388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latin typeface="Arial" charset="0"/>
              </a:rPr>
              <a:t>Synapomorphies</a:t>
            </a:r>
          </a:p>
          <a:p>
            <a:pPr marL="800100" lvl="1" indent="-342900" defTabSz="814388">
              <a:spcBef>
                <a:spcPct val="20000"/>
              </a:spcBef>
              <a:buSzPct val="100000"/>
              <a:buFont typeface="Arial" panose="020B0604020202020204" pitchFamily="34" charset="0"/>
              <a:buChar char="̶"/>
            </a:pPr>
            <a:r>
              <a:rPr lang="en-US" dirty="0">
                <a:latin typeface="Arial" charset="0"/>
              </a:rPr>
              <a:t>3 body segments</a:t>
            </a:r>
          </a:p>
          <a:p>
            <a:pPr marL="800100" lvl="1" indent="-342900" defTabSz="814388">
              <a:spcBef>
                <a:spcPct val="20000"/>
              </a:spcBef>
              <a:buSzPct val="100000"/>
              <a:buFont typeface="Arial" panose="020B0604020202020204" pitchFamily="34" charset="0"/>
              <a:buChar char="̶"/>
            </a:pPr>
            <a:r>
              <a:rPr lang="en-US" dirty="0">
                <a:latin typeface="Arial" charset="0"/>
              </a:rPr>
              <a:t>3 pairs of legs</a:t>
            </a:r>
          </a:p>
          <a:p>
            <a:pPr marL="800100" lvl="2" indent="-342900" defTabSz="814388">
              <a:spcBef>
                <a:spcPct val="20000"/>
              </a:spcBef>
              <a:buSzPct val="100000"/>
              <a:buFont typeface="Arial" panose="020B0604020202020204" pitchFamily="34" charset="0"/>
              <a:buChar char="̶"/>
            </a:pPr>
            <a:r>
              <a:rPr lang="en-US" dirty="0">
                <a:latin typeface="Arial" charset="0"/>
              </a:rPr>
              <a:t>1 pair antennae</a:t>
            </a:r>
          </a:p>
          <a:p>
            <a:pPr marL="800100" lvl="3" indent="-342900" defTabSz="814388">
              <a:spcBef>
                <a:spcPct val="20000"/>
              </a:spcBef>
              <a:buSzPct val="100000"/>
              <a:buFont typeface="Arial" panose="020B0604020202020204" pitchFamily="34" charset="0"/>
              <a:buChar char="̶"/>
            </a:pPr>
            <a:r>
              <a:rPr lang="en-US" dirty="0">
                <a:latin typeface="Arial" charset="0"/>
              </a:rPr>
              <a:t>4 mouthparts, highly modified</a:t>
            </a:r>
          </a:p>
          <a:p>
            <a:pPr marL="800100" lvl="3" indent="-342900" defTabSz="814388">
              <a:spcBef>
                <a:spcPct val="20000"/>
              </a:spcBef>
              <a:buSzPct val="100000"/>
              <a:buFont typeface="Arial" panose="020B0604020202020204" pitchFamily="34" charset="0"/>
              <a:buChar char="̶"/>
            </a:pPr>
            <a:r>
              <a:rPr lang="en-US" dirty="0">
                <a:latin typeface="Arial" charset="0"/>
              </a:rPr>
              <a:t>2 pair wings (NOT APPENDAGES)</a:t>
            </a:r>
            <a:endParaRPr lang="en-US" sz="2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ChangeArrowheads="1"/>
          </p:cNvSpPr>
          <p:nvPr/>
        </p:nvSpPr>
        <p:spPr bwMode="auto">
          <a:xfrm>
            <a:off x="34925" y="17981"/>
            <a:ext cx="7239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814388"/>
            <a:r>
              <a:rPr lang="en-US" sz="3900" b="1" dirty="0">
                <a:solidFill>
                  <a:schemeClr val="hlink"/>
                </a:solidFill>
                <a:latin typeface="Arial" charset="0"/>
              </a:rPr>
              <a:t>Insect Life Histories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325" y="135556"/>
            <a:ext cx="3694802" cy="5857033"/>
          </a:xfrm>
          <a:prstGeom prst="rect">
            <a:avLst/>
          </a:prstGeom>
          <a:noFill/>
          <a:ln w="57150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3" b="11539"/>
          <a:stretch/>
        </p:blipFill>
        <p:spPr bwMode="auto">
          <a:xfrm>
            <a:off x="949325" y="2355811"/>
            <a:ext cx="5128540" cy="2038529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" y="4587082"/>
            <a:ext cx="5995630" cy="1464134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BE73A9-5C3A-49C3-979F-EF686B5D4332}"/>
              </a:ext>
            </a:extLst>
          </p:cNvPr>
          <p:cNvSpPr txBox="1"/>
          <p:nvPr/>
        </p:nvSpPr>
        <p:spPr>
          <a:xfrm>
            <a:off x="720725" y="1081882"/>
            <a:ext cx="5128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Separate sexes (dioecious)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Internal or external fertilization?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2 forms of metamorphosis: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787525" y="15081"/>
            <a:ext cx="7239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814388"/>
            <a:r>
              <a:rPr lang="en-US" sz="3900" b="1" dirty="0">
                <a:solidFill>
                  <a:schemeClr val="hlink"/>
                </a:solidFill>
                <a:latin typeface="Arial" charset="0"/>
              </a:rPr>
              <a:t>Major Insect Orders</a:t>
            </a:r>
            <a:endParaRPr lang="en-US" sz="3900" b="1" dirty="0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8325" y="1081881"/>
            <a:ext cx="591978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Coleoptera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- beetles </a:t>
            </a:r>
          </a:p>
          <a:p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Diptera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- true flies </a:t>
            </a:r>
          </a:p>
          <a:p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Lepidoptera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 - butterflies &amp; moths </a:t>
            </a:r>
          </a:p>
          <a:p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Hymenoptera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- ants, bees, wasps</a:t>
            </a:r>
          </a:p>
          <a:p>
            <a:endParaRPr lang="en-US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Collembola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- springtails </a:t>
            </a:r>
          </a:p>
          <a:p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Hemiptera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- true bugs</a:t>
            </a:r>
          </a:p>
          <a:p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Ephemeroptera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- mayflies </a:t>
            </a:r>
          </a:p>
          <a:p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Odonata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- dragonflies &amp; damselflies</a:t>
            </a:r>
          </a:p>
          <a:p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Plecoptera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- stoneflies </a:t>
            </a:r>
          </a:p>
          <a:p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Orthoptera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- grasshoppers and crickets</a:t>
            </a:r>
          </a:p>
          <a:p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Isoptera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- termites </a:t>
            </a:r>
          </a:p>
          <a:p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Homoptera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- cicadas, aphids, leafhoppers </a:t>
            </a:r>
          </a:p>
          <a:p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Neuropter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- lacewings </a:t>
            </a:r>
          </a:p>
          <a:p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Trichoptera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- caddisflies</a:t>
            </a:r>
          </a:p>
        </p:txBody>
      </p:sp>
      <p:sp>
        <p:nvSpPr>
          <p:cNvPr id="8" name="Rectangle 7"/>
          <p:cNvSpPr/>
          <p:nvPr/>
        </p:nvSpPr>
        <p:spPr>
          <a:xfrm>
            <a:off x="5597526" y="1234282"/>
            <a:ext cx="464819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Dermaptera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- earwigs </a:t>
            </a:r>
          </a:p>
          <a:p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Embioptera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- web spinners </a:t>
            </a:r>
          </a:p>
          <a:p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Thysanura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- silverfish </a:t>
            </a:r>
          </a:p>
          <a:p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Psocoptera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- bark and book Lice </a:t>
            </a:r>
          </a:p>
          <a:p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Mallophaga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- chewing Lice </a:t>
            </a:r>
          </a:p>
          <a:p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Anoplura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- sucking lice </a:t>
            </a:r>
          </a:p>
          <a:p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Thysanoptera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-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thrips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Strepsiptera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- twisted wing parasites</a:t>
            </a:r>
          </a:p>
          <a:p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Siphonaptera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- fleas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20592" y="5420042"/>
            <a:ext cx="52020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This is not everything (26 total)!</a:t>
            </a:r>
          </a:p>
        </p:txBody>
      </p:sp>
    </p:spTree>
    <p:extLst>
      <p:ext uri="{BB962C8B-B14F-4D97-AF65-F5344CB8AC3E}">
        <p14:creationId xmlns:p14="http://schemas.microsoft.com/office/powerpoint/2010/main" val="40299833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8" name="Picture 8" descr="http://meetthespeciesdotorg.files.wordpress.com/2012/08/dung-beetles-direct-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"/>
          <a:stretch/>
        </p:blipFill>
        <p:spPr bwMode="auto">
          <a:xfrm>
            <a:off x="5818738" y="1193041"/>
            <a:ext cx="5033550" cy="398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87325" y="167057"/>
            <a:ext cx="7916970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Arial" charset="0"/>
              </a:rPr>
              <a:t>Subphylum </a:t>
            </a:r>
            <a:r>
              <a:rPr lang="en-US" sz="2800" dirty="0" err="1">
                <a:solidFill>
                  <a:srgbClr val="0000FF"/>
                </a:solidFill>
                <a:latin typeface="Arial" charset="0"/>
              </a:rPr>
              <a:t>Hexapoda</a:t>
            </a:r>
            <a:r>
              <a:rPr lang="en-US" sz="2800" dirty="0">
                <a:solidFill>
                  <a:srgbClr val="0000FF"/>
                </a:solidFill>
                <a:latin typeface="Arial" charset="0"/>
              </a:rPr>
              <a:t>:  </a:t>
            </a:r>
            <a:r>
              <a:rPr lang="en-US" sz="2800" dirty="0">
                <a:solidFill>
                  <a:srgbClr val="FF0000"/>
                </a:solidFill>
                <a:latin typeface="Arial" charset="0"/>
              </a:rPr>
              <a:t>Class </a:t>
            </a:r>
            <a:r>
              <a:rPr lang="en-US" sz="2800" dirty="0" err="1">
                <a:solidFill>
                  <a:srgbClr val="FF0000"/>
                </a:solidFill>
                <a:latin typeface="Arial" charset="0"/>
              </a:rPr>
              <a:t>Insecta</a:t>
            </a:r>
            <a:endParaRPr lang="en-US" sz="2800" dirty="0">
              <a:solidFill>
                <a:srgbClr val="FF0000"/>
              </a:solidFill>
              <a:latin typeface="Arial" charset="0"/>
            </a:endParaRPr>
          </a:p>
          <a:p>
            <a:r>
              <a:rPr lang="en-US" sz="2800" dirty="0">
                <a:solidFill>
                  <a:srgbClr val="00B050"/>
                </a:solidFill>
                <a:latin typeface="Arial" charset="0"/>
              </a:rPr>
              <a:t>Order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Coleoptera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: Beetles</a:t>
            </a:r>
          </a:p>
        </p:txBody>
      </p:sp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568325" y="1357224"/>
            <a:ext cx="50335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61963" lvl="1" indent="-3460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500,000+ described species</a:t>
            </a:r>
          </a:p>
          <a:p>
            <a:pPr marL="461963" lvl="1" indent="-3460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Front wings thick and hard</a:t>
            </a:r>
          </a:p>
          <a:p>
            <a:pPr marL="461963" lvl="1" indent="-3460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Mouthparts biting or chewing</a:t>
            </a:r>
          </a:p>
        </p:txBody>
      </p:sp>
      <p:pic>
        <p:nvPicPr>
          <p:cNvPr id="10244" name="Picture 4" descr="http://www.corbisimages.com/images/Corbis-42-26546730.jpg?size=67&amp;uid=83d89947-6812-4bbd-bbdd-f5cbe654967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5" t="10455" r="20012" b="8651"/>
          <a:stretch/>
        </p:blipFill>
        <p:spPr bwMode="auto">
          <a:xfrm>
            <a:off x="187325" y="2930974"/>
            <a:ext cx="3369979" cy="247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://theinfinitevariety.files.wordpress.com/2010/03/beetle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300" y="2881224"/>
            <a:ext cx="2005865" cy="157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http://25.media.tumblr.com/tumblr_lxfh7iAFAg1qkraebo4_5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389" y="4447795"/>
            <a:ext cx="2031776" cy="1271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0986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40507" y="228601"/>
            <a:ext cx="7916970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Arial" charset="0"/>
              </a:rPr>
              <a:t>Subphylum </a:t>
            </a:r>
            <a:r>
              <a:rPr lang="en-US" sz="2800" dirty="0" err="1">
                <a:solidFill>
                  <a:srgbClr val="0000FF"/>
                </a:solidFill>
                <a:latin typeface="Arial" charset="0"/>
              </a:rPr>
              <a:t>Hexapoda</a:t>
            </a:r>
            <a:r>
              <a:rPr lang="en-US" sz="2800" dirty="0">
                <a:solidFill>
                  <a:srgbClr val="0000FF"/>
                </a:solidFill>
                <a:latin typeface="Arial" charset="0"/>
              </a:rPr>
              <a:t>:  </a:t>
            </a:r>
            <a:r>
              <a:rPr lang="en-US" sz="2800" dirty="0">
                <a:solidFill>
                  <a:srgbClr val="FF0000"/>
                </a:solidFill>
                <a:latin typeface="Arial" charset="0"/>
              </a:rPr>
              <a:t>Class </a:t>
            </a:r>
            <a:r>
              <a:rPr lang="en-US" sz="2800" dirty="0" err="1">
                <a:solidFill>
                  <a:srgbClr val="FF0000"/>
                </a:solidFill>
                <a:latin typeface="Arial" charset="0"/>
              </a:rPr>
              <a:t>Insecta</a:t>
            </a:r>
            <a:endParaRPr lang="en-US" sz="2800" dirty="0">
              <a:solidFill>
                <a:srgbClr val="FF0000"/>
              </a:solidFill>
              <a:latin typeface="Arial" charset="0"/>
            </a:endParaRPr>
          </a:p>
          <a:p>
            <a:r>
              <a:rPr lang="en-US" sz="2800" dirty="0">
                <a:solidFill>
                  <a:srgbClr val="00B050"/>
                </a:solidFill>
                <a:latin typeface="Arial" charset="0"/>
              </a:rPr>
              <a:t>Order Diptera: true flies</a:t>
            </a:r>
          </a:p>
        </p:txBody>
      </p:sp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240507" y="1301886"/>
            <a:ext cx="5204618" cy="183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61963" lvl="1" indent="-3460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Second largest order</a:t>
            </a:r>
          </a:p>
          <a:p>
            <a:pPr marL="461963" lvl="1" indent="-3460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Single pair of flight wings</a:t>
            </a:r>
          </a:p>
          <a:p>
            <a:pPr marL="461963" lvl="1" indent="-3460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Second set reduced (balancers)</a:t>
            </a:r>
          </a:p>
          <a:p>
            <a:pPr marL="461963" lvl="1" indent="-3460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Mouthparts highly modified</a:t>
            </a:r>
          </a:p>
        </p:txBody>
      </p:sp>
      <p:pic>
        <p:nvPicPr>
          <p:cNvPr id="11266" name="Picture 2" descr="http://www.margygreen.com/InsectsArachnids/Insects/Diptera/Diptera026/1213418440_RF3ep-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17" r="22381" b="8125"/>
          <a:stretch/>
        </p:blipFill>
        <p:spPr bwMode="auto">
          <a:xfrm>
            <a:off x="5176225" y="2715660"/>
            <a:ext cx="5526700" cy="341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ww.bloomingarden.com/Graphics/cranefl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08" y="3558477"/>
            <a:ext cx="2523008" cy="248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93012" y="575683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itchFamily="34" charset="0"/>
                <a:cs typeface="Arial" pitchFamily="34" charset="0"/>
              </a:rPr>
              <a:t>Crane fly</a:t>
            </a:r>
          </a:p>
        </p:txBody>
      </p:sp>
      <p:pic>
        <p:nvPicPr>
          <p:cNvPr id="11270" name="Picture 6" descr="http://www.michigan.gov/images/mosquito_65147_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855" y="917356"/>
            <a:ext cx="2180743" cy="172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5525" y="243682"/>
            <a:ext cx="2175544" cy="143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906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0032" b="17242"/>
          <a:stretch/>
        </p:blipFill>
        <p:spPr>
          <a:xfrm>
            <a:off x="1371145" y="21943"/>
            <a:ext cx="5416540" cy="1966569"/>
          </a:xfrm>
          <a:prstGeom prst="rect">
            <a:avLst/>
          </a:prstGeom>
        </p:spPr>
      </p:pic>
      <p:pic>
        <p:nvPicPr>
          <p:cNvPr id="1026" name="Picture 2" descr="Petition · STOP the Construction of a New Hog Confinement in Poweshiek!  Save Our Air and Water! · Change.org">
            <a:extLst>
              <a:ext uri="{FF2B5EF4-FFF2-40B4-BE49-F238E27FC236}">
                <a16:creationId xmlns:a16="http://schemas.microsoft.com/office/drawing/2014/main" id="{C9754690-192B-42CB-9D57-BD456B793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25" y="1811451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F17AE3-4376-4318-9EE1-686E2AB3F816}"/>
              </a:ext>
            </a:extLst>
          </p:cNvPr>
          <p:cNvSpPr txBox="1"/>
          <p:nvPr/>
        </p:nvSpPr>
        <p:spPr>
          <a:xfrm>
            <a:off x="244257" y="2301081"/>
            <a:ext cx="29062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Write down 3 words that come to mind when seeing these pictures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Why are they grown like this?</a:t>
            </a:r>
          </a:p>
        </p:txBody>
      </p:sp>
    </p:spTree>
    <p:extLst>
      <p:ext uri="{BB962C8B-B14F-4D97-AF65-F5344CB8AC3E}">
        <p14:creationId xmlns:p14="http://schemas.microsoft.com/office/powerpoint/2010/main" val="374934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99561" y="174085"/>
            <a:ext cx="7916970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Arial" charset="0"/>
              </a:rPr>
              <a:t>Subphylum </a:t>
            </a:r>
            <a:r>
              <a:rPr lang="en-US" sz="2800" dirty="0" err="1">
                <a:solidFill>
                  <a:srgbClr val="0000FF"/>
                </a:solidFill>
                <a:latin typeface="Arial" charset="0"/>
              </a:rPr>
              <a:t>Hexapoda</a:t>
            </a:r>
            <a:r>
              <a:rPr lang="en-US" sz="2800" dirty="0">
                <a:solidFill>
                  <a:srgbClr val="0000FF"/>
                </a:solidFill>
                <a:latin typeface="Arial" charset="0"/>
              </a:rPr>
              <a:t>:  </a:t>
            </a:r>
            <a:r>
              <a:rPr lang="en-US" sz="2800" dirty="0">
                <a:solidFill>
                  <a:srgbClr val="FF0000"/>
                </a:solidFill>
                <a:latin typeface="Arial" charset="0"/>
              </a:rPr>
              <a:t>Class </a:t>
            </a:r>
            <a:r>
              <a:rPr lang="en-US" sz="2800" dirty="0" err="1">
                <a:solidFill>
                  <a:srgbClr val="FF0000"/>
                </a:solidFill>
                <a:latin typeface="Arial" charset="0"/>
              </a:rPr>
              <a:t>Insecta</a:t>
            </a:r>
            <a:endParaRPr lang="en-US" sz="2800" dirty="0">
              <a:solidFill>
                <a:srgbClr val="FF0000"/>
              </a:solidFill>
              <a:latin typeface="Arial" charset="0"/>
            </a:endParaRPr>
          </a:p>
          <a:p>
            <a:r>
              <a:rPr lang="en-US" sz="2800" dirty="0">
                <a:solidFill>
                  <a:srgbClr val="00B050"/>
                </a:solidFill>
                <a:latin typeface="Arial" charset="0"/>
              </a:rPr>
              <a:t>Order Lepidoptera: butterflies &amp; moths</a:t>
            </a:r>
          </a:p>
        </p:txBody>
      </p:sp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199561" y="1205089"/>
            <a:ext cx="6312364" cy="2588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61963" lvl="1" indent="-3460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Wings covered with scales</a:t>
            </a:r>
          </a:p>
          <a:p>
            <a:pPr marL="461963" lvl="1" indent="-3460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Wings coupled or overlapping</a:t>
            </a:r>
          </a:p>
          <a:p>
            <a:pPr marL="461963" lvl="1" indent="-3460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Mouthparts a sucking tube – Proboscis</a:t>
            </a:r>
          </a:p>
          <a:p>
            <a:pPr marL="461963" lvl="1" indent="-3460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Larvae:</a:t>
            </a:r>
          </a:p>
          <a:p>
            <a:pPr marL="919163" lvl="2" indent="-346075" defTabSz="814388">
              <a:spcBef>
                <a:spcPct val="20000"/>
              </a:spcBef>
              <a:buSzPct val="100000"/>
              <a:buFont typeface="Arial" panose="020B0604020202020204" pitchFamily="34" charset="0"/>
              <a:buChar char="−"/>
            </a:pPr>
            <a:r>
              <a:rPr lang="en-US" sz="1800" dirty="0">
                <a:latin typeface="Arial" charset="0"/>
              </a:rPr>
              <a:t>Silk glands</a:t>
            </a:r>
          </a:p>
          <a:p>
            <a:pPr marL="919163" lvl="2" indent="-346075" defTabSz="814388">
              <a:spcBef>
                <a:spcPct val="20000"/>
              </a:spcBef>
              <a:buSzPct val="100000"/>
              <a:buFont typeface="Arial" panose="020B0604020202020204" pitchFamily="34" charset="0"/>
              <a:buChar char="−"/>
            </a:pPr>
            <a:r>
              <a:rPr lang="en-US" sz="1800" dirty="0">
                <a:latin typeface="Arial" charset="0"/>
              </a:rPr>
              <a:t>Chewing mandibles</a:t>
            </a:r>
          </a:p>
        </p:txBody>
      </p:sp>
      <p:pic>
        <p:nvPicPr>
          <p:cNvPr id="12290" name="Picture 2" descr="http://farm5.staticflickr.com/4049/4652884385_fa0f62ef95_z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8"/>
          <a:stretch/>
        </p:blipFill>
        <p:spPr bwMode="auto">
          <a:xfrm flipH="1">
            <a:off x="3692525" y="2763323"/>
            <a:ext cx="3010835" cy="325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2.bp.blogspot.com/-JX1FFN2Eqr4/TV5aGSFWbwI/AAAAAAAAAvg/2i2VtBmkNMo/s1600/1180778104_caterpillar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9"/>
          <a:stretch/>
        </p:blipFill>
        <p:spPr bwMode="auto">
          <a:xfrm>
            <a:off x="796925" y="3793271"/>
            <a:ext cx="2239962" cy="207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www.naturephoto-cz.com/photos/others/emperor-moth-2223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3" t="7660" r="10776" b="13847"/>
          <a:stretch/>
        </p:blipFill>
        <p:spPr bwMode="auto">
          <a:xfrm>
            <a:off x="6826251" y="3159127"/>
            <a:ext cx="3956273" cy="271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961405" y="1898092"/>
            <a:ext cx="16124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5"/>
              </a:rPr>
              <a:t>http://www.youtube.com/watch?v=K5qijI--v9E</a:t>
            </a:r>
            <a:r>
              <a:rPr lang="en-US" sz="1600" dirty="0"/>
              <a:t> </a:t>
            </a:r>
          </a:p>
        </p:txBody>
      </p:sp>
      <p:pic>
        <p:nvPicPr>
          <p:cNvPr id="12" name="Picture 2" descr="http://24.media.tumblr.com/tumblr_m32l80IgyA1qki31io1_1280.jpg">
            <a:extLst>
              <a:ext uri="{FF2B5EF4-FFF2-40B4-BE49-F238E27FC236}">
                <a16:creationId xmlns:a16="http://schemas.microsoft.com/office/drawing/2014/main" id="{0867BFC1-449D-4B7F-A419-5775202D2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1" y="-42667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1553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62206" y="121955"/>
            <a:ext cx="7916970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Arial" charset="0"/>
              </a:rPr>
              <a:t>Subphylum </a:t>
            </a:r>
            <a:r>
              <a:rPr lang="en-US" sz="2800" dirty="0" err="1">
                <a:solidFill>
                  <a:srgbClr val="0000FF"/>
                </a:solidFill>
                <a:latin typeface="Arial" charset="0"/>
              </a:rPr>
              <a:t>Hexapoda</a:t>
            </a:r>
            <a:r>
              <a:rPr lang="en-US" sz="2800" dirty="0">
                <a:solidFill>
                  <a:srgbClr val="0000FF"/>
                </a:solidFill>
                <a:latin typeface="Arial" charset="0"/>
              </a:rPr>
              <a:t>:  </a:t>
            </a:r>
            <a:r>
              <a:rPr lang="en-US" sz="2800" dirty="0">
                <a:solidFill>
                  <a:srgbClr val="FF0000"/>
                </a:solidFill>
                <a:latin typeface="Arial" charset="0"/>
              </a:rPr>
              <a:t>Class </a:t>
            </a:r>
            <a:r>
              <a:rPr lang="en-US" sz="2800" dirty="0" err="1">
                <a:solidFill>
                  <a:srgbClr val="FF0000"/>
                </a:solidFill>
                <a:latin typeface="Arial" charset="0"/>
              </a:rPr>
              <a:t>Insecta</a:t>
            </a:r>
            <a:endParaRPr lang="en-US" sz="2800" dirty="0">
              <a:solidFill>
                <a:srgbClr val="FF0000"/>
              </a:solidFill>
              <a:latin typeface="Arial" charset="0"/>
            </a:endParaRPr>
          </a:p>
          <a:p>
            <a:r>
              <a:rPr lang="en-US" sz="2800" dirty="0">
                <a:solidFill>
                  <a:srgbClr val="00B050"/>
                </a:solidFill>
                <a:latin typeface="Arial" charset="0"/>
              </a:rPr>
              <a:t>Order Hymenoptera: bees, ants, wasps</a:t>
            </a:r>
          </a:p>
        </p:txBody>
      </p:sp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195651" y="1209556"/>
            <a:ext cx="6621074" cy="292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61963" lvl="1" indent="-3460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100,000 species</a:t>
            </a:r>
          </a:p>
          <a:p>
            <a:pPr marL="461963" lvl="1" indent="-3460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Ovipositor may be modified into a stinger</a:t>
            </a:r>
          </a:p>
          <a:p>
            <a:pPr marL="461963" lvl="1" indent="-3460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Social and solitary species</a:t>
            </a:r>
          </a:p>
          <a:p>
            <a:pPr marL="461963" lvl="1" indent="-3460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Many haplo-diploid sex determination</a:t>
            </a:r>
          </a:p>
          <a:p>
            <a:pPr marL="919163" lvl="2" indent="-346075" defTabSz="814388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</a:pPr>
            <a:r>
              <a:rPr lang="en-US" sz="2000" dirty="0">
                <a:latin typeface="Arial" charset="0"/>
              </a:rPr>
              <a:t>Males haploid, Females diploid</a:t>
            </a:r>
          </a:p>
        </p:txBody>
      </p:sp>
      <p:pic>
        <p:nvPicPr>
          <p:cNvPr id="2050" name="Picture 2" descr="http://upload.wikimedia.org/wikipedia/commons/thumb/4/41/Waspstinger1658-2.jpg/220px-Waspstinger1658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244" y="253141"/>
            <a:ext cx="3599786" cy="319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citizenscientistsleague.com/wp-content/uploads/2011/08/live_exhibits_harvester_ants_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925" y="3694953"/>
            <a:ext cx="2937808" cy="230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edphillipswildlife.com/imgs/pages/21826_17426837364f8408f554f0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4" r="15982" b="21272"/>
          <a:stretch/>
        </p:blipFill>
        <p:spPr bwMode="auto">
          <a:xfrm>
            <a:off x="1426590" y="3610440"/>
            <a:ext cx="2809259" cy="239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7789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11151" y="168661"/>
            <a:ext cx="8181973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Arial" charset="0"/>
              </a:rPr>
              <a:t>Subphylum </a:t>
            </a:r>
            <a:r>
              <a:rPr lang="en-US" sz="2800" dirty="0" err="1">
                <a:solidFill>
                  <a:srgbClr val="0000FF"/>
                </a:solidFill>
                <a:latin typeface="Arial" charset="0"/>
              </a:rPr>
              <a:t>Hexapoda</a:t>
            </a:r>
            <a:r>
              <a:rPr lang="en-US" sz="2800" dirty="0">
                <a:solidFill>
                  <a:srgbClr val="0000FF"/>
                </a:solidFill>
                <a:latin typeface="Arial" charset="0"/>
              </a:rPr>
              <a:t>: </a:t>
            </a:r>
            <a:r>
              <a:rPr lang="en-US" sz="2800" dirty="0">
                <a:solidFill>
                  <a:srgbClr val="FF0000"/>
                </a:solidFill>
                <a:latin typeface="Arial" charset="0"/>
              </a:rPr>
              <a:t>Class </a:t>
            </a:r>
            <a:r>
              <a:rPr lang="en-US" sz="2800" dirty="0" err="1">
                <a:solidFill>
                  <a:srgbClr val="FF0000"/>
                </a:solidFill>
                <a:latin typeface="Arial" charset="0"/>
              </a:rPr>
              <a:t>Insecta</a:t>
            </a:r>
            <a:endParaRPr lang="en-US" sz="2800" dirty="0">
              <a:solidFill>
                <a:srgbClr val="FF0000"/>
              </a:solidFill>
              <a:latin typeface="Arial" charset="0"/>
            </a:endParaRPr>
          </a:p>
          <a:p>
            <a:r>
              <a:rPr lang="en-US" sz="2800" dirty="0">
                <a:solidFill>
                  <a:srgbClr val="00B050"/>
                </a:solidFill>
                <a:latin typeface="Arial" charset="0"/>
              </a:rPr>
              <a:t>Order Orthoptera: grasshoppers, crickets, locusts</a:t>
            </a:r>
          </a:p>
        </p:txBody>
      </p:sp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399457" y="1211563"/>
            <a:ext cx="5807668" cy="3756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61963" lvl="1" indent="-3460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20,000 sp.</a:t>
            </a:r>
          </a:p>
          <a:p>
            <a:pPr marL="461963" lvl="1" indent="-3460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Incomplete metamorphosis</a:t>
            </a:r>
          </a:p>
          <a:p>
            <a:pPr marL="461963" lvl="1" indent="-3460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Cylindrical body with elongated rear legs (jumping)</a:t>
            </a:r>
          </a:p>
          <a:p>
            <a:pPr marL="461963" lvl="1" indent="-3460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Produce sound – rub wings together or against legs</a:t>
            </a:r>
          </a:p>
          <a:p>
            <a:pPr marL="461963" lvl="1" indent="-3460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Chewing mouthparts</a:t>
            </a:r>
          </a:p>
          <a:p>
            <a:pPr marL="461963" lvl="1" indent="-3460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Hindwings fold up</a:t>
            </a:r>
          </a:p>
        </p:txBody>
      </p:sp>
      <p:pic>
        <p:nvPicPr>
          <p:cNvPr id="11" name="Picture 10" descr="A insect on the plant&#10;&#10;Description automatically generated with low confidence">
            <a:extLst>
              <a:ext uri="{FF2B5EF4-FFF2-40B4-BE49-F238E27FC236}">
                <a16:creationId xmlns:a16="http://schemas.microsoft.com/office/drawing/2014/main" id="{763851FB-86CB-A725-1DFA-F461077FC0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03"/>
          <a:stretch/>
        </p:blipFill>
        <p:spPr>
          <a:xfrm>
            <a:off x="7138484" y="1539081"/>
            <a:ext cx="3760188" cy="45657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B68BD1-A1D3-38C8-2F3B-C5873590C95E}"/>
              </a:ext>
            </a:extLst>
          </p:cNvPr>
          <p:cNvSpPr txBox="1"/>
          <p:nvPr/>
        </p:nvSpPr>
        <p:spPr>
          <a:xfrm>
            <a:off x="187325" y="5128124"/>
            <a:ext cx="44756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DRAW: grasshopper dissection (39.3 &amp; 39.4)</a:t>
            </a:r>
          </a:p>
        </p:txBody>
      </p:sp>
      <p:pic>
        <p:nvPicPr>
          <p:cNvPr id="14" name="Picture 13" descr="A picture containing insect&#10;&#10;Description automatically generated">
            <a:extLst>
              <a:ext uri="{FF2B5EF4-FFF2-40B4-BE49-F238E27FC236}">
                <a16:creationId xmlns:a16="http://schemas.microsoft.com/office/drawing/2014/main" id="{8E8F1BA6-72D3-E722-1262-2D21AD1D2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525" y="3771893"/>
            <a:ext cx="2909888" cy="231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0435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11152" y="168661"/>
            <a:ext cx="7916970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Arial" charset="0"/>
              </a:rPr>
              <a:t>Subphylum </a:t>
            </a:r>
            <a:r>
              <a:rPr lang="en-US" sz="2800" dirty="0" err="1">
                <a:solidFill>
                  <a:srgbClr val="0000FF"/>
                </a:solidFill>
                <a:latin typeface="Arial" charset="0"/>
              </a:rPr>
              <a:t>Hexapoda</a:t>
            </a:r>
            <a:r>
              <a:rPr lang="en-US" sz="2800" dirty="0">
                <a:solidFill>
                  <a:srgbClr val="0000FF"/>
                </a:solidFill>
                <a:latin typeface="Arial" charset="0"/>
              </a:rPr>
              <a:t>: </a:t>
            </a:r>
            <a:r>
              <a:rPr lang="en-US" sz="2800" dirty="0">
                <a:solidFill>
                  <a:srgbClr val="FF0000"/>
                </a:solidFill>
                <a:latin typeface="Arial" charset="0"/>
              </a:rPr>
              <a:t>Class </a:t>
            </a:r>
            <a:r>
              <a:rPr lang="en-US" sz="2800" dirty="0" err="1">
                <a:solidFill>
                  <a:srgbClr val="FF0000"/>
                </a:solidFill>
                <a:latin typeface="Arial" charset="0"/>
              </a:rPr>
              <a:t>Insecta</a:t>
            </a:r>
            <a:endParaRPr lang="en-US" sz="2800" dirty="0">
              <a:solidFill>
                <a:srgbClr val="FF0000"/>
              </a:solidFill>
              <a:latin typeface="Arial" charset="0"/>
            </a:endParaRPr>
          </a:p>
          <a:p>
            <a:r>
              <a:rPr lang="en-US" sz="2800" dirty="0">
                <a:solidFill>
                  <a:srgbClr val="00B050"/>
                </a:solidFill>
                <a:latin typeface="Arial" charset="0"/>
              </a:rPr>
              <a:t>Order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Trichoptera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: caddisflies</a:t>
            </a:r>
          </a:p>
        </p:txBody>
      </p:sp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399457" y="1211563"/>
            <a:ext cx="4495799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61963" lvl="1" indent="-3460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Adults look like a moth</a:t>
            </a:r>
          </a:p>
          <a:p>
            <a:pPr marL="461963" lvl="1" indent="-3460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Larvae are aquatic &amp; build case</a:t>
            </a:r>
          </a:p>
          <a:p>
            <a:pPr marL="461963" lvl="1" indent="-3460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Produce silk</a:t>
            </a:r>
          </a:p>
          <a:p>
            <a:pPr marL="461963" lvl="1" indent="-3460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dirty="0">
                <a:latin typeface="Arial" charset="0"/>
              </a:rPr>
              <a:t>Breed in summer/fall</a:t>
            </a:r>
          </a:p>
          <a:p>
            <a:pPr marL="461963" lvl="1" indent="-3460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endParaRPr lang="en-US" dirty="0">
              <a:latin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02" b="6023"/>
          <a:stretch/>
        </p:blipFill>
        <p:spPr bwMode="auto">
          <a:xfrm>
            <a:off x="4660405" y="4103725"/>
            <a:ext cx="4858544" cy="202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3619144"/>
            <a:ext cx="3962401" cy="245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3" t="29794" r="28206" b="28503"/>
          <a:stretch/>
        </p:blipFill>
        <p:spPr bwMode="auto">
          <a:xfrm>
            <a:off x="5140326" y="1245711"/>
            <a:ext cx="3296498" cy="262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 descr="http://www.naturalheritage.com/%21userfiles/CaddisFl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525" y="0"/>
            <a:ext cx="2151633" cy="290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4329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96421" y="140255"/>
            <a:ext cx="7916970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Arial" charset="0"/>
              </a:rPr>
              <a:t>Subphylum </a:t>
            </a:r>
            <a:r>
              <a:rPr lang="en-US" sz="2800" dirty="0" err="1">
                <a:solidFill>
                  <a:srgbClr val="0000FF"/>
                </a:solidFill>
                <a:latin typeface="Arial" charset="0"/>
              </a:rPr>
              <a:t>Hexapoda</a:t>
            </a:r>
            <a:r>
              <a:rPr lang="en-US" sz="2800" dirty="0">
                <a:solidFill>
                  <a:srgbClr val="0000FF"/>
                </a:solidFill>
                <a:latin typeface="Arial" charset="0"/>
              </a:rPr>
              <a:t>:  </a:t>
            </a:r>
            <a:r>
              <a:rPr lang="en-US" sz="2800" dirty="0">
                <a:solidFill>
                  <a:srgbClr val="FF0000"/>
                </a:solidFill>
                <a:latin typeface="Arial" charset="0"/>
              </a:rPr>
              <a:t>Class </a:t>
            </a:r>
            <a:r>
              <a:rPr lang="en-US" sz="2800" dirty="0" err="1">
                <a:solidFill>
                  <a:srgbClr val="FF0000"/>
                </a:solidFill>
                <a:latin typeface="Arial" charset="0"/>
              </a:rPr>
              <a:t>Insecta</a:t>
            </a:r>
            <a:endParaRPr lang="en-US" sz="2800" dirty="0">
              <a:solidFill>
                <a:srgbClr val="FF0000"/>
              </a:solidFill>
              <a:latin typeface="Arial" charset="0"/>
            </a:endParaRPr>
          </a:p>
          <a:p>
            <a:r>
              <a:rPr lang="en-US" sz="2800" dirty="0">
                <a:solidFill>
                  <a:srgbClr val="00B050"/>
                </a:solidFill>
                <a:latin typeface="Arial" charset="0"/>
              </a:rPr>
              <a:t>Order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Hemiptera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: true bugs</a:t>
            </a:r>
          </a:p>
        </p:txBody>
      </p:sp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415925" y="1158081"/>
            <a:ext cx="4876801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61963" lvl="1" indent="-3460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sz="2000" dirty="0">
                <a:latin typeface="Arial" charset="0"/>
              </a:rPr>
              <a:t>Only insects you can call “bugs”</a:t>
            </a:r>
          </a:p>
          <a:p>
            <a:pPr marL="461963" lvl="1" indent="-3460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sz="2000" dirty="0">
                <a:latin typeface="Arial" charset="0"/>
              </a:rPr>
              <a:t>Piercing and sucking mouth</a:t>
            </a:r>
          </a:p>
          <a:p>
            <a:pPr marL="461963" lvl="1" indent="-346075" defTabSz="814388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sz="2000" dirty="0">
                <a:latin typeface="Arial" charset="0"/>
              </a:rPr>
              <a:t>Wings may be present or absent</a:t>
            </a:r>
          </a:p>
        </p:txBody>
      </p:sp>
      <p:pic>
        <p:nvPicPr>
          <p:cNvPr id="3074" name="Picture 2" descr="http://www.billiesilvey.com/true-bu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757" y="3025153"/>
            <a:ext cx="3677707" cy="275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ile:Acanthasoma hamorrhoidale adul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746" y="57942"/>
            <a:ext cx="3810000" cy="277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gardengrapevine.com/AssassinBugRxBC-K07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78" y="2468562"/>
            <a:ext cx="4876801" cy="36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3570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717678-C4B0-98B2-C7E7-18A396E9B3CA}"/>
              </a:ext>
            </a:extLst>
          </p:cNvPr>
          <p:cNvSpPr txBox="1"/>
          <p:nvPr/>
        </p:nvSpPr>
        <p:spPr>
          <a:xfrm>
            <a:off x="339725" y="396081"/>
            <a:ext cx="10287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HOMEWORK:</a:t>
            </a:r>
          </a:p>
          <a:p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and collect 3 adult insects</a:t>
            </a:r>
          </a:p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 them in the freezer</a:t>
            </a:r>
          </a:p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Figure out what order they belong to (page 451)</a:t>
            </a:r>
          </a:p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 them</a:t>
            </a:r>
          </a:p>
        </p:txBody>
      </p:sp>
    </p:spTree>
    <p:extLst>
      <p:ext uri="{BB962C8B-B14F-4D97-AF65-F5344CB8AC3E}">
        <p14:creationId xmlns:p14="http://schemas.microsoft.com/office/powerpoint/2010/main" val="577955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0983l"/>
          <p:cNvPicPr>
            <a:picLocks noChangeAspect="1" noChangeArrowheads="1"/>
          </p:cNvPicPr>
          <p:nvPr/>
        </p:nvPicPr>
        <p:blipFill rotWithShape="1"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7"/>
          <a:stretch/>
        </p:blipFill>
        <p:spPr bwMode="auto">
          <a:xfrm>
            <a:off x="-727075" y="472281"/>
            <a:ext cx="8129048" cy="5552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4" descr="Tspira3"/>
          <p:cNvPicPr>
            <a:picLocks noChangeAspect="1" noChangeArrowheads="1"/>
          </p:cNvPicPr>
          <p:nvPr/>
        </p:nvPicPr>
        <p:blipFill>
          <a:blip r:embed="rId3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5" y="1386681"/>
            <a:ext cx="3657601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899385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 descr="c9c_trichinella_cyc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7"/>
          <a:stretch/>
        </p:blipFill>
        <p:spPr bwMode="auto">
          <a:xfrm>
            <a:off x="286972" y="0"/>
            <a:ext cx="9806353" cy="615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1087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0032" b="17242"/>
          <a:stretch/>
        </p:blipFill>
        <p:spPr>
          <a:xfrm>
            <a:off x="102507" y="36852"/>
            <a:ext cx="5416540" cy="19665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5926" y="2793644"/>
            <a:ext cx="2749550" cy="2479335"/>
          </a:xfrm>
          <a:prstGeom prst="rect">
            <a:avLst/>
          </a:prstGeom>
        </p:spPr>
      </p:pic>
      <p:pic>
        <p:nvPicPr>
          <p:cNvPr id="1026" name="Picture 2" descr="Petition · STOP the Construction of a New Hog Confinement in Poweshiek!  Save Our Air and Water! · Change.org">
            <a:extLst>
              <a:ext uri="{FF2B5EF4-FFF2-40B4-BE49-F238E27FC236}">
                <a16:creationId xmlns:a16="http://schemas.microsoft.com/office/drawing/2014/main" id="{C9754690-192B-42CB-9D57-BD456B793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817971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4696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46308746</TotalTime>
  <Pages>14</Pages>
  <Words>1821</Words>
  <Application>Microsoft Office PowerPoint</Application>
  <PresentationFormat>Custom</PresentationFormat>
  <Paragraphs>432</Paragraphs>
  <Slides>65</Slides>
  <Notes>3</Notes>
  <HiddenSlides>2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0" baseType="lpstr">
      <vt:lpstr>Arial</vt:lpstr>
      <vt:lpstr>Calibri</vt:lpstr>
      <vt:lpstr>Times New Roman</vt:lpstr>
      <vt:lpstr>Office Theme</vt:lpstr>
      <vt:lpstr>Chart</vt:lpstr>
      <vt:lpstr>PowerPoint Presentation</vt:lpstr>
      <vt:lpstr>Phylum Tardigrada water bears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Elephantiasis</vt:lpstr>
      <vt:lpstr>Loa Loa</vt:lpstr>
      <vt:lpstr>River Blindness (Onchocerciasis)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46</dc:title>
  <dc:subject>Biology, 6e</dc:subject>
  <dc:creator>Raven/Johnson</dc:creator>
  <cp:lastModifiedBy>Brian Gall</cp:lastModifiedBy>
  <cp:revision>274</cp:revision>
  <cp:lastPrinted>1601-01-01T00:00:00Z</cp:lastPrinted>
  <dcterms:created xsi:type="dcterms:W3CDTF">1998-06-24T10:18:53Z</dcterms:created>
  <dcterms:modified xsi:type="dcterms:W3CDTF">2025-03-24T15:06:33Z</dcterms:modified>
</cp:coreProperties>
</file>