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530" r:id="rId2"/>
    <p:sldId id="286" r:id="rId3"/>
    <p:sldId id="322" r:id="rId4"/>
    <p:sldId id="532" r:id="rId5"/>
    <p:sldId id="301" r:id="rId6"/>
    <p:sldId id="331" r:id="rId7"/>
    <p:sldId id="290" r:id="rId8"/>
    <p:sldId id="413" r:id="rId9"/>
    <p:sldId id="348" r:id="rId10"/>
    <p:sldId id="535" r:id="rId11"/>
    <p:sldId id="291" r:id="rId12"/>
    <p:sldId id="346" r:id="rId13"/>
    <p:sldId id="415" r:id="rId14"/>
    <p:sldId id="426" r:id="rId15"/>
    <p:sldId id="292" r:id="rId16"/>
    <p:sldId id="357" r:id="rId17"/>
    <p:sldId id="436" r:id="rId18"/>
    <p:sldId id="536" r:id="rId19"/>
    <p:sldId id="538" r:id="rId20"/>
    <p:sldId id="541" r:id="rId21"/>
    <p:sldId id="542" r:id="rId22"/>
    <p:sldId id="544" r:id="rId23"/>
  </p:sldIdLst>
  <p:sldSz cx="10890250" cy="612616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0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4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81" algn="l" defTabSz="91427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17" algn="l" defTabSz="91427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53" algn="l" defTabSz="91427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089" algn="l" defTabSz="914272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 userDrawn="1">
          <p15:clr>
            <a:srgbClr val="A4A3A4"/>
          </p15:clr>
        </p15:guide>
        <p15:guide id="2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FF"/>
    <a:srgbClr val="CCECFF"/>
    <a:srgbClr val="FFFFCC"/>
    <a:srgbClr val="666633"/>
    <a:srgbClr val="FFCC99"/>
    <a:srgbClr val="66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1933" autoAdjust="0"/>
  </p:normalViewPr>
  <p:slideViewPr>
    <p:cSldViewPr>
      <p:cViewPr varScale="1">
        <p:scale>
          <a:sx n="54" d="100"/>
          <a:sy n="54" d="100"/>
        </p:scale>
        <p:origin x="1184" y="48"/>
      </p:cViewPr>
      <p:guideLst>
        <p:guide orient="horz" pos="1929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7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32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884238"/>
            <a:ext cx="5530850" cy="311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659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8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7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3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ImqGDzXB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884238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Radula</a:t>
            </a:r>
            <a:r>
              <a:rPr lang="en-US" baseline="0" dirty="0"/>
              <a:t> of a snail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7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https://www.youtube.com/watch?v=abImqGDzXBo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2666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770" y="1903084"/>
            <a:ext cx="9256712" cy="1313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538" y="3471493"/>
            <a:ext cx="7623176" cy="1565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1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619" y="219808"/>
            <a:ext cx="2179940" cy="466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011" y="219808"/>
            <a:ext cx="6362100" cy="466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8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56" y="3936627"/>
            <a:ext cx="9256712" cy="121672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256" y="2596530"/>
            <a:ext cx="9256712" cy="134009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4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2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95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69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17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9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012" y="1276284"/>
            <a:ext cx="4271020" cy="3611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536" y="1276284"/>
            <a:ext cx="4271019" cy="3611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5" y="245333"/>
            <a:ext cx="9801226" cy="10210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3" y="1371299"/>
            <a:ext cx="4811752" cy="57149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388" indent="0">
              <a:buNone/>
              <a:defRPr sz="1800" b="1"/>
            </a:lvl2pPr>
            <a:lvl3pPr marL="814778" indent="0">
              <a:buNone/>
              <a:defRPr sz="1600" b="1"/>
            </a:lvl3pPr>
            <a:lvl4pPr marL="1222166" indent="0">
              <a:buNone/>
              <a:defRPr sz="1400" b="1"/>
            </a:lvl4pPr>
            <a:lvl5pPr marL="1629553" indent="0">
              <a:buNone/>
              <a:defRPr sz="1400" b="1"/>
            </a:lvl5pPr>
            <a:lvl6pPr marL="2036942" indent="0">
              <a:buNone/>
              <a:defRPr sz="1400" b="1"/>
            </a:lvl6pPr>
            <a:lvl7pPr marL="2444331" indent="0">
              <a:buNone/>
              <a:defRPr sz="1400" b="1"/>
            </a:lvl7pPr>
            <a:lvl8pPr marL="2851721" indent="0">
              <a:buNone/>
              <a:defRPr sz="1400" b="1"/>
            </a:lvl8pPr>
            <a:lvl9pPr marL="32591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13" y="1942790"/>
            <a:ext cx="4811752" cy="35296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2099" y="1371299"/>
            <a:ext cx="4813642" cy="57149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388" indent="0">
              <a:buNone/>
              <a:defRPr sz="1800" b="1"/>
            </a:lvl2pPr>
            <a:lvl3pPr marL="814778" indent="0">
              <a:buNone/>
              <a:defRPr sz="1600" b="1"/>
            </a:lvl3pPr>
            <a:lvl4pPr marL="1222166" indent="0">
              <a:buNone/>
              <a:defRPr sz="1400" b="1"/>
            </a:lvl4pPr>
            <a:lvl5pPr marL="1629553" indent="0">
              <a:buNone/>
              <a:defRPr sz="1400" b="1"/>
            </a:lvl5pPr>
            <a:lvl6pPr marL="2036942" indent="0">
              <a:buNone/>
              <a:defRPr sz="1400" b="1"/>
            </a:lvl6pPr>
            <a:lvl7pPr marL="2444331" indent="0">
              <a:buNone/>
              <a:defRPr sz="1400" b="1"/>
            </a:lvl7pPr>
            <a:lvl8pPr marL="2851721" indent="0">
              <a:buNone/>
              <a:defRPr sz="1400" b="1"/>
            </a:lvl8pPr>
            <a:lvl9pPr marL="32591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32099" y="1942790"/>
            <a:ext cx="4813642" cy="35296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243912"/>
            <a:ext cx="3582818" cy="103804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788" y="243914"/>
            <a:ext cx="6087953" cy="522851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13" y="1281959"/>
            <a:ext cx="3582818" cy="4190466"/>
          </a:xfrm>
        </p:spPr>
        <p:txBody>
          <a:bodyPr/>
          <a:lstStyle>
            <a:lvl1pPr marL="0" indent="0">
              <a:buNone/>
              <a:defRPr sz="1200"/>
            </a:lvl1pPr>
            <a:lvl2pPr marL="407388" indent="0">
              <a:buNone/>
              <a:defRPr sz="1100"/>
            </a:lvl2pPr>
            <a:lvl3pPr marL="814778" indent="0">
              <a:buNone/>
              <a:defRPr sz="900"/>
            </a:lvl3pPr>
            <a:lvl4pPr marL="1222166" indent="0">
              <a:buNone/>
              <a:defRPr sz="800"/>
            </a:lvl4pPr>
            <a:lvl5pPr marL="1629553" indent="0">
              <a:buNone/>
              <a:defRPr sz="800"/>
            </a:lvl5pPr>
            <a:lvl6pPr marL="2036942" indent="0">
              <a:buNone/>
              <a:defRPr sz="800"/>
            </a:lvl6pPr>
            <a:lvl7pPr marL="2444331" indent="0">
              <a:buNone/>
              <a:defRPr sz="800"/>
            </a:lvl7pPr>
            <a:lvl8pPr marL="2851721" indent="0">
              <a:buNone/>
              <a:defRPr sz="800"/>
            </a:lvl8pPr>
            <a:lvl9pPr marL="32591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569" y="4288314"/>
            <a:ext cx="6534150" cy="5062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4569" y="547384"/>
            <a:ext cx="6534150" cy="3675698"/>
          </a:xfrm>
        </p:spPr>
        <p:txBody>
          <a:bodyPr/>
          <a:lstStyle>
            <a:lvl1pPr marL="0" indent="0">
              <a:buNone/>
              <a:defRPr sz="2900"/>
            </a:lvl1pPr>
            <a:lvl2pPr marL="407388" indent="0">
              <a:buNone/>
              <a:defRPr sz="2500"/>
            </a:lvl2pPr>
            <a:lvl3pPr marL="814778" indent="0">
              <a:buNone/>
              <a:defRPr sz="2100"/>
            </a:lvl3pPr>
            <a:lvl4pPr marL="1222166" indent="0">
              <a:buNone/>
              <a:defRPr sz="1800"/>
            </a:lvl4pPr>
            <a:lvl5pPr marL="1629553" indent="0">
              <a:buNone/>
              <a:defRPr sz="1800"/>
            </a:lvl5pPr>
            <a:lvl6pPr marL="2036942" indent="0">
              <a:buNone/>
              <a:defRPr sz="1800"/>
            </a:lvl6pPr>
            <a:lvl7pPr marL="2444331" indent="0">
              <a:buNone/>
              <a:defRPr sz="1800"/>
            </a:lvl7pPr>
            <a:lvl8pPr marL="2851721" indent="0">
              <a:buNone/>
              <a:defRPr sz="1800"/>
            </a:lvl8pPr>
            <a:lvl9pPr marL="325910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569" y="4794577"/>
            <a:ext cx="6534150" cy="718973"/>
          </a:xfrm>
        </p:spPr>
        <p:txBody>
          <a:bodyPr/>
          <a:lstStyle>
            <a:lvl1pPr marL="0" indent="0">
              <a:buNone/>
              <a:defRPr sz="1200"/>
            </a:lvl1pPr>
            <a:lvl2pPr marL="407388" indent="0">
              <a:buNone/>
              <a:defRPr sz="1100"/>
            </a:lvl2pPr>
            <a:lvl3pPr marL="814778" indent="0">
              <a:buNone/>
              <a:defRPr sz="900"/>
            </a:lvl3pPr>
            <a:lvl4pPr marL="1222166" indent="0">
              <a:buNone/>
              <a:defRPr sz="800"/>
            </a:lvl4pPr>
            <a:lvl5pPr marL="1629553" indent="0">
              <a:buNone/>
              <a:defRPr sz="800"/>
            </a:lvl5pPr>
            <a:lvl6pPr marL="2036942" indent="0">
              <a:buNone/>
              <a:defRPr sz="800"/>
            </a:lvl6pPr>
            <a:lvl7pPr marL="2444331" indent="0">
              <a:buNone/>
              <a:defRPr sz="800"/>
            </a:lvl7pPr>
            <a:lvl8pPr marL="2851721" indent="0">
              <a:buNone/>
              <a:defRPr sz="800"/>
            </a:lvl8pPr>
            <a:lvl9pPr marL="32591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5" y="245333"/>
            <a:ext cx="9801226" cy="1021027"/>
          </a:xfrm>
          <a:prstGeom prst="rect">
            <a:avLst/>
          </a:prstGeom>
        </p:spPr>
        <p:txBody>
          <a:bodyPr vert="horz" lIns="81477" tIns="40739" rIns="81477" bIns="407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5" y="1429440"/>
            <a:ext cx="9801226" cy="4042984"/>
          </a:xfrm>
          <a:prstGeom prst="rect">
            <a:avLst/>
          </a:prstGeom>
        </p:spPr>
        <p:txBody>
          <a:bodyPr vert="horz" lIns="81477" tIns="40739" rIns="81477" bIns="407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12" y="5678047"/>
            <a:ext cx="2541059" cy="326161"/>
          </a:xfrm>
          <a:prstGeom prst="rect">
            <a:avLst/>
          </a:prstGeom>
        </p:spPr>
        <p:txBody>
          <a:bodyPr vert="horz" lIns="81477" tIns="40739" rIns="81477" bIns="407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9C05-B6D5-4C1B-AB0A-E2B4FD8C6A3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839" y="5678047"/>
            <a:ext cx="3448579" cy="326161"/>
          </a:xfrm>
          <a:prstGeom prst="rect">
            <a:avLst/>
          </a:prstGeom>
        </p:spPr>
        <p:txBody>
          <a:bodyPr vert="horz" lIns="81477" tIns="40739" rIns="81477" bIns="407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4679" y="5678047"/>
            <a:ext cx="2541059" cy="326161"/>
          </a:xfrm>
          <a:prstGeom prst="rect">
            <a:avLst/>
          </a:prstGeom>
        </p:spPr>
        <p:txBody>
          <a:bodyPr vert="horz" lIns="81477" tIns="40739" rIns="81477" bIns="407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5AA0-A368-49F0-BAB8-2ACBF240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1477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541" indent="-305541" algn="l" defTabSz="81477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007" indent="-254618" algn="l" defTabSz="81477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71" indent="-203694" algn="l" defTabSz="8147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860" indent="-203694" algn="l" defTabSz="8147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249" indent="-203694" algn="l" defTabSz="81477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637" indent="-203694" algn="l" defTabSz="8147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026" indent="-203694" algn="l" defTabSz="8147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5414" indent="-203694" algn="l" defTabSz="8147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802" indent="-203694" algn="l" defTabSz="8147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88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778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166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553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942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331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721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9108" algn="l" defTabSz="8147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hyperlink" Target="https://www.sciencenews.org/article/cone-snail-venom-sea-worms-pheromones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s://www.youtube.com/watch?v=EFAdts1xUM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xEpyjWDB6I" TargetMode="Externa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I0YTBj0WHkU" TargetMode="Externa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aPWXOlCiEg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CsF8hQK1M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youtube.com/watch?v=t-LTWFnGme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4fkQZrfeYXQ" TargetMode="Externa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-zodF-XrS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LVDwlrSq5U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NDCdIQlY8M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ger.bbsrc.ac.uk/igerweb/soils/ecolagro/slu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/>
        </p:blipFill>
        <p:spPr bwMode="auto">
          <a:xfrm>
            <a:off x="1376366" y="3"/>
            <a:ext cx="8470313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854325" y="675559"/>
            <a:ext cx="1828800" cy="711122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cap="flat" cmpd="sng" algn="ctr">
            <a:solidFill>
              <a:srgbClr val="28FF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8" rIns="91414" bIns="45708" numCol="1" rtlCol="0" anchor="t" anchorCtr="0" compatLnSpc="1">
            <a:prstTxWarp prst="textNoShape">
              <a:avLst/>
            </a:prstTxWarp>
          </a:bodyPr>
          <a:lstStyle/>
          <a:p>
            <a:pPr defTabSz="91414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12852" y="-82601"/>
            <a:ext cx="82073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00FF"/>
                </a:solidFill>
                <a:latin typeface="Arial" charset="0"/>
              </a:rPr>
              <a:t>4 major gastropod groups</a:t>
            </a:r>
          </a:p>
        </p:txBody>
      </p:sp>
      <p:pic>
        <p:nvPicPr>
          <p:cNvPr id="21506" name="Picture 2" descr="http://www.limpetlabels.co.uk/assets/Logo/limp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82" y="48024"/>
            <a:ext cx="2691765" cy="20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ordsmith.org/words/images/limpet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23" y="800584"/>
            <a:ext cx="2222523" cy="18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thehappykalamitysworld.files.wordpress.com/2014/07/sea-slu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801535"/>
            <a:ext cx="2667000" cy="13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featuredcreature.com/wp-content/uploads/2012/10/Screen%2Bshot%2B2010-11-23%2Bat%2B2.42.45%2BPM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9" b="16331"/>
          <a:stretch/>
        </p:blipFill>
        <p:spPr bwMode="auto">
          <a:xfrm>
            <a:off x="815752" y="2146878"/>
            <a:ext cx="3257773" cy="11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://www.archive.xray-mag.com/files/Aplysia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49" y="4090026"/>
            <a:ext cx="3671587" cy="20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phenomena.nationalgeographic.com/files/2015/06/BGYE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80" y="3668237"/>
            <a:ext cx="1706562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2.bp.blogspot.com/-4kmg6NEEyPE/Uc1TVvh0JJI/AAAAAAAAJHo/23o6HN-5dpY/s909/jeweled_top_sna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11" y="3510028"/>
            <a:ext cx="2028598" cy="17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2670" y="4086773"/>
            <a:ext cx="139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9"/>
              </a:rPr>
              <a:t>https://www.youtube.com/watch?v=EFAdts1xUMc</a:t>
            </a:r>
            <a:r>
              <a:rPr lang="en-GB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E5E17-91BD-4323-820B-25760E3875F5}"/>
              </a:ext>
            </a:extLst>
          </p:cNvPr>
          <p:cNvSpPr txBox="1"/>
          <p:nvPr/>
        </p:nvSpPr>
        <p:spPr>
          <a:xfrm>
            <a:off x="5097904" y="2601416"/>
            <a:ext cx="2934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https://www.sciencenews.org/article/cone-snail-venom-sea-worms-pheromones</a:t>
            </a:r>
            <a:r>
              <a:rPr lang="en-US" sz="1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06E1E-23FB-6197-77AA-72D3BBD7D656}"/>
              </a:ext>
            </a:extLst>
          </p:cNvPr>
          <p:cNvSpPr txBox="1"/>
          <p:nvPr/>
        </p:nvSpPr>
        <p:spPr>
          <a:xfrm>
            <a:off x="111126" y="5163486"/>
            <a:ext cx="6368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Live snail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427)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OBSERVE: Gastropod Shell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805A3-154A-1929-EC75-4E8D041834AA}"/>
              </a:ext>
            </a:extLst>
          </p:cNvPr>
          <p:cNvSpPr txBox="1"/>
          <p:nvPr/>
        </p:nvSpPr>
        <p:spPr>
          <a:xfrm>
            <a:off x="2829842" y="797039"/>
            <a:ext cx="256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Slugs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shell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Marine (sea slugs) or terrestrial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E1A8D-8D40-AB6B-DDC7-633B80C582E9}"/>
              </a:ext>
            </a:extLst>
          </p:cNvPr>
          <p:cNvSpPr txBox="1"/>
          <p:nvPr/>
        </p:nvSpPr>
        <p:spPr>
          <a:xfrm>
            <a:off x="8359213" y="2110913"/>
            <a:ext cx="256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Limpets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coil in shell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94590-E930-14FF-2955-938A1DEEAE1F}"/>
              </a:ext>
            </a:extLst>
          </p:cNvPr>
          <p:cNvSpPr txBox="1"/>
          <p:nvPr/>
        </p:nvSpPr>
        <p:spPr>
          <a:xfrm>
            <a:off x="7641511" y="2974763"/>
            <a:ext cx="307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Sea Hares</a:t>
            </a:r>
          </a:p>
          <a:p>
            <a:pPr marL="395288" indent="-282575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Eat seaweed</a:t>
            </a:r>
          </a:p>
          <a:p>
            <a:pPr marL="395288" indent="-282575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Internal protein shell</a:t>
            </a:r>
          </a:p>
          <a:p>
            <a:pPr marL="395288" indent="-282575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 chemosensory stalks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ED1DD-28A7-41F8-24C8-EDB4D629F084}"/>
              </a:ext>
            </a:extLst>
          </p:cNvPr>
          <p:cNvSpPr txBox="1"/>
          <p:nvPr/>
        </p:nvSpPr>
        <p:spPr>
          <a:xfrm>
            <a:off x="306629" y="3673518"/>
            <a:ext cx="170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Snails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Single coiled shell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habitats</a:t>
            </a:r>
          </a:p>
        </p:txBody>
      </p:sp>
    </p:spTree>
    <p:extLst>
      <p:ext uri="{BB962C8B-B14F-4D97-AF65-F5344CB8AC3E}">
        <p14:creationId xmlns:p14="http://schemas.microsoft.com/office/powerpoint/2010/main" val="281311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45_0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7500" r="11250" b="6000"/>
          <a:stretch>
            <a:fillRect/>
          </a:stretch>
        </p:blipFill>
        <p:spPr bwMode="auto">
          <a:xfrm>
            <a:off x="3619959" y="3824412"/>
            <a:ext cx="4206246" cy="23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25525" y="247474"/>
            <a:ext cx="48768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4400" b="1" dirty="0">
                <a:solidFill>
                  <a:srgbClr val="00B050"/>
                </a:solidFill>
                <a:latin typeface="Arial" charset="0"/>
              </a:rPr>
              <a:t>Phylum Mollusca</a:t>
            </a:r>
          </a:p>
          <a:p>
            <a:pPr algn="ctr" defTabSz="814274">
              <a:defRPr/>
            </a:pPr>
            <a:r>
              <a:rPr lang="en-GB" sz="36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GB" sz="3600" b="1" dirty="0" err="1">
                <a:solidFill>
                  <a:srgbClr val="FF0000"/>
                </a:solidFill>
                <a:latin typeface="Arial" charset="0"/>
              </a:rPr>
              <a:t>Bivalvia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78" name="Picture 2" descr="http://www.bily.com/pnwsc/web-content/Photos/Bivalves/Simomactra%20falcata%20%28Gould,%201850%29,%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05" y="3900650"/>
            <a:ext cx="3026698" cy="2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green.kingcounty.gov/marine/PhotosCache/siph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39" y="0"/>
            <a:ext cx="3850464" cy="28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7125" y="3164338"/>
            <a:ext cx="4493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https://www.youtube.com/watch?v=DxEpyjWDB6I</a:t>
            </a:r>
            <a:r>
              <a:rPr lang="en-US" sz="1600" dirty="0"/>
              <a:t> 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4E056209-CA15-A273-FEB5-E9F27AD8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" y="1794520"/>
            <a:ext cx="5326118" cy="26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10,000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Clams, scallops, mussels, oysters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Two </a:t>
            </a:r>
            <a:r>
              <a:rPr lang="en-US" b="1" dirty="0">
                <a:latin typeface="Arial" charset="0"/>
              </a:rPr>
              <a:t>lateral</a:t>
            </a:r>
            <a:r>
              <a:rPr lang="en-US" dirty="0">
                <a:latin typeface="Arial" charset="0"/>
              </a:rPr>
              <a:t> shells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Sessile filter feeders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Incurrent and excurrent siphon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Parasitic larvae                     (freshwater)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48D54-8834-EB93-1B67-60D2DEB00DA8}"/>
              </a:ext>
            </a:extLst>
          </p:cNvPr>
          <p:cNvSpPr txBox="1"/>
          <p:nvPr/>
        </p:nvSpPr>
        <p:spPr>
          <a:xfrm>
            <a:off x="263525" y="5013406"/>
            <a:ext cx="312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Mussel dissection (38.1)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crubmuncher.files.wordpress.com/2010/01/pocketbook-mussel-lifecy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b="10902"/>
          <a:stretch/>
        </p:blipFill>
        <p:spPr bwMode="auto">
          <a:xfrm>
            <a:off x="240455" y="1054226"/>
            <a:ext cx="6195270" cy="42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796925" y="76124"/>
            <a:ext cx="513556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00FF"/>
                </a:solidFill>
                <a:latin typeface="Arial" charset="0"/>
              </a:rPr>
              <a:t>Freshwater clams</a:t>
            </a:r>
          </a:p>
        </p:txBody>
      </p:sp>
      <p:pic>
        <p:nvPicPr>
          <p:cNvPr id="94214" name="Picture 10" descr="mussel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252849"/>
            <a:ext cx="4073525" cy="28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ww.environment.nsw.gov.au/images/animals/glochi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72" y="153165"/>
            <a:ext cx="3743323" cy="2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63317" y="1058920"/>
            <a:ext cx="4495800" cy="338542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en-US" sz="1600" dirty="0">
                <a:hlinkClick r:id="rId5"/>
              </a:rPr>
              <a:t>http://www.youtube.com/watch?v=I0YTBj0WHkU</a:t>
            </a:r>
            <a:r>
              <a:rPr lang="en-US" sz="16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943E8-6B30-B2E8-6DA8-5718357CBBDE}"/>
              </a:ext>
            </a:extLst>
          </p:cNvPr>
          <p:cNvSpPr txBox="1"/>
          <p:nvPr/>
        </p:nvSpPr>
        <p:spPr>
          <a:xfrm>
            <a:off x="0" y="626348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Mussel glochidia (no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0DBDC-4AE1-44C2-6C9F-3047FD5DBDD8}"/>
              </a:ext>
            </a:extLst>
          </p:cNvPr>
          <p:cNvSpPr txBox="1"/>
          <p:nvPr/>
        </p:nvSpPr>
        <p:spPr>
          <a:xfrm>
            <a:off x="146050" y="5418352"/>
            <a:ext cx="575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Mussel glochidia (NIB)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zmussel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794126"/>
            <a:ext cx="34290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7" descr="many%20mussels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371852"/>
            <a:ext cx="41719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40"/>
          <p:cNvSpPr txBox="1">
            <a:spLocks noChangeArrowheads="1"/>
          </p:cNvSpPr>
          <p:nvPr/>
        </p:nvSpPr>
        <p:spPr bwMode="auto">
          <a:xfrm>
            <a:off x="5780088" y="2557463"/>
            <a:ext cx="318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hlink"/>
                </a:solidFill>
                <a:latin typeface="Arial" charset="0"/>
              </a:rPr>
              <a:t>Zebra Mussels</a:t>
            </a:r>
          </a:p>
        </p:txBody>
      </p:sp>
      <p:pic>
        <p:nvPicPr>
          <p:cNvPr id="22530" name="Picture 2" descr="http://mri.usd.edu/education_network/Nature_and_Science/biology/Invasive_Species/images/zebr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513"/>
            <a:ext cx="4403725" cy="33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northlandoutdoors.com/media/full/jpg/2010/09/22/zebra-musse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724" y="1"/>
            <a:ext cx="3567164" cy="2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Lab_5a-15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9214" r="4469" b="24536"/>
          <a:stretch/>
        </p:blipFill>
        <p:spPr bwMode="auto">
          <a:xfrm>
            <a:off x="568325" y="72621"/>
            <a:ext cx="4964201" cy="23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8"/>
          <p:cNvSpPr txBox="1">
            <a:spLocks noChangeArrowheads="1"/>
          </p:cNvSpPr>
          <p:nvPr/>
        </p:nvSpPr>
        <p:spPr bwMode="auto">
          <a:xfrm>
            <a:off x="2300156" y="2605881"/>
            <a:ext cx="2411501" cy="1077218"/>
          </a:xfrm>
          <a:prstGeom prst="rect">
            <a:avLst/>
          </a:prstGeom>
          <a:solidFill>
            <a:srgbClr val="CCECFF"/>
          </a:solidFill>
          <a:ln w="12700">
            <a:solidFill>
              <a:srgbClr val="CCECFF"/>
            </a:solidFill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i="1" dirty="0" err="1">
                <a:latin typeface="Arial" charset="0"/>
              </a:rPr>
              <a:t>Teredo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Shipworms</a:t>
            </a:r>
          </a:p>
        </p:txBody>
      </p:sp>
      <p:pic>
        <p:nvPicPr>
          <p:cNvPr id="23554" name="Picture 2" descr="http://upload.wikimedia.org/wikipedia/commons/5/5e/Teredo_navalis_in_a_bra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9757" y="1375262"/>
            <a:ext cx="6126163" cy="33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sfbay.wr.usgs.gov/benthic_eco/exotic_species/images/piling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112" b="52762"/>
          <a:stretch/>
        </p:blipFill>
        <p:spPr bwMode="auto">
          <a:xfrm>
            <a:off x="433880" y="3977481"/>
            <a:ext cx="5185692" cy="2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45_1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30000" r="1125" b="10500"/>
          <a:stretch>
            <a:fillRect/>
          </a:stretch>
        </p:blipFill>
        <p:spPr bwMode="auto">
          <a:xfrm>
            <a:off x="6178068" y="3965383"/>
            <a:ext cx="4708614" cy="21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33822" y="11153"/>
            <a:ext cx="48768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00FF"/>
                </a:solidFill>
                <a:latin typeface="Arial" charset="0"/>
              </a:rPr>
              <a:t>Phylum Mollusca</a:t>
            </a:r>
          </a:p>
          <a:p>
            <a:pPr algn="ctr" defTabSz="814274">
              <a:defRPr/>
            </a:pPr>
            <a:r>
              <a:rPr lang="en-GB" sz="39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GB" sz="3900" b="1" dirty="0" err="1">
                <a:solidFill>
                  <a:srgbClr val="FF0000"/>
                </a:solidFill>
                <a:latin typeface="Arial" charset="0"/>
              </a:rPr>
              <a:t>Cephalopoda</a:t>
            </a:r>
            <a:endParaRPr lang="en-GB" sz="39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458" name="Picture 2" descr="http://sciconrev.org/uploads/2008/10/cephalop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38" y="2008003"/>
            <a:ext cx="3260104" cy="24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d/d5/Nautilus_Pal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98" y="0"/>
            <a:ext cx="3196784" cy="23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cephalop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40" y="2372496"/>
            <a:ext cx="3008653" cy="19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03457728-1AC7-3234-E894-D1C1FC52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79" y="1618069"/>
            <a:ext cx="5562600" cy="39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800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Octopus, squid, nautilus, cuttlefish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Most intelligent invertebrate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Active predators</a:t>
            </a:r>
          </a:p>
          <a:p>
            <a:pPr marL="862013" lvl="1" indent="-342900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Large eyes</a:t>
            </a:r>
          </a:p>
          <a:p>
            <a:pPr marL="862013" lvl="1" indent="-342900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Closed circ system</a:t>
            </a:r>
          </a:p>
          <a:p>
            <a:pPr marL="862013" lvl="1" indent="-342900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Efficient respiration</a:t>
            </a:r>
          </a:p>
          <a:p>
            <a:pPr marL="862013" lvl="1" indent="-342900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Highly developed nervous sys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Foot → 2 tentacles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Series of arms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Suckers on arms and tentacles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197547" y="348263"/>
            <a:ext cx="4953001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00FF"/>
                </a:solidFill>
                <a:latin typeface="Arial" charset="0"/>
              </a:rPr>
              <a:t>Cephalopod shell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15925" y="1263293"/>
            <a:ext cx="518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41265" indent="-341265" defTabSz="814274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Robust – nautilus</a:t>
            </a:r>
          </a:p>
          <a:p>
            <a:pPr marL="341265" indent="-341265" defTabSz="814274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Reduced – squid</a:t>
            </a:r>
          </a:p>
          <a:p>
            <a:pPr marL="341265" indent="-341265" defTabSz="814274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Absent – octopus </a:t>
            </a:r>
          </a:p>
        </p:txBody>
      </p:sp>
      <p:pic>
        <p:nvPicPr>
          <p:cNvPr id="20482" name="Picture 2" descr="http://www.fhperry.com/images/s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60" y="2797281"/>
            <a:ext cx="3886735" cy="31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nicolepeyrafitte.com/blog/wp-content/uploads/2010/07/DSCN6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03" y="-10843"/>
            <a:ext cx="3687762" cy="27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upload.wikimedia.org/wikipedia/commons/d/d5/Nautilus_Pal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20693"/>
            <a:ext cx="4191000" cy="31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ephalopod sip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0"/>
            <a:ext cx="4465749" cy="29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9" name="Picture 7" descr="flamboyant cuttlefish - leuchtende Sepia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7" y="3054352"/>
            <a:ext cx="47545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525" y="581711"/>
            <a:ext cx="4245367" cy="2554533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Locomotion</a:t>
            </a:r>
          </a:p>
          <a:p>
            <a:pPr marL="566738" indent="-3349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Expel water from mantel cavity</a:t>
            </a:r>
          </a:p>
          <a:p>
            <a:pPr marL="566738" indent="-3349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Use funnel to aim</a:t>
            </a: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Ink </a:t>
            </a:r>
            <a:r>
              <a:rPr lang="en-US" dirty="0">
                <a:latin typeface="Arial" pitchFamily="34" charset="0"/>
                <a:cs typeface="Arial" pitchFamily="34" charset="0"/>
              </a:rPr>
              <a:t>– defense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Color change </a:t>
            </a:r>
            <a:r>
              <a:rPr lang="en-US" dirty="0">
                <a:latin typeface="Arial" pitchFamily="34" charset="0"/>
                <a:cs typeface="Arial" pitchFamily="34" charset="0"/>
              </a:rPr>
              <a:t>- defense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8925" y="4968083"/>
            <a:ext cx="3070000" cy="461665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  <a:hlinkClick r:id="rId4"/>
              </a:rPr>
              <a:t>http://www.youtube.com/watch?v=aPWXOlCiEgg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ontereybayaquarium.org/-/m/images/animal-guide/octopus-and-kin/chambered-nautilus.jpg?bc=white&amp;h=677&amp;mh=738&amp;mw=1312&amp;w=1200&amp;usecustomfunctions=1&amp;cropx=0&amp;cropy=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" y="2910681"/>
            <a:ext cx="5486994" cy="3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7525" y="19951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Nautiloids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Ammonoids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8077" y="2497597"/>
            <a:ext cx="40671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3"/>
              </a:rPr>
              <a:t>https://www.youtube.com/watch?v=YBCsF8hQK1M</a:t>
            </a:r>
            <a:r>
              <a:rPr lang="en-GB" sz="1400" dirty="0"/>
              <a:t> </a:t>
            </a:r>
          </a:p>
        </p:txBody>
      </p:sp>
      <p:pic>
        <p:nvPicPr>
          <p:cNvPr id="19460" name="Picture 4" descr="http://www.fossilmuseum.net/ammonite-pictures/Kosmoceras2/Kosmoceras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20" y="1364581"/>
            <a:ext cx="3247869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cache2.asset-cache.net/gc/128582045-this-straight-shelled-nautiloid-was-a-common-gettyimages.jpg?v=1&amp;c=IWSAsset&amp;k=2&amp;d=yxlv5BnSsswiGHoUCeBsUFf6lP3NMh%2FPGZT0bGnkSP5pguBHkbFQKrQd6ocwm0I3splQcCrPYAPRTWKso83npQ%3D%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802982"/>
            <a:ext cx="3605505" cy="23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hperry.com/images/shell.jpg">
            <a:extLst>
              <a:ext uri="{FF2B5EF4-FFF2-40B4-BE49-F238E27FC236}">
                <a16:creationId xmlns:a16="http://schemas.microsoft.com/office/drawing/2014/main" id="{6EF84156-9AFB-4F6A-823C-E45660F9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60" y="-123234"/>
            <a:ext cx="1855902" cy="1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BC96B-24C7-4165-9A29-EC151E56E44B}"/>
              </a:ext>
            </a:extLst>
          </p:cNvPr>
          <p:cNvSpPr txBox="1"/>
          <p:nvPr/>
        </p:nvSpPr>
        <p:spPr>
          <a:xfrm>
            <a:off x="7968484" y="134469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Ammonite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CC2AF760-5B9E-34A0-E2BF-53666F35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901395"/>
            <a:ext cx="624840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First lineage to evolve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3 living species, many extinct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Spiral, chambered shell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Tentacles grab suspended particulates</a:t>
            </a:r>
          </a:p>
        </p:txBody>
      </p:sp>
    </p:spTree>
    <p:extLst>
      <p:ext uri="{BB962C8B-B14F-4D97-AF65-F5344CB8AC3E}">
        <p14:creationId xmlns:p14="http://schemas.microsoft.com/office/powerpoint/2010/main" val="378102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344" y="42372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upload.wikimedia.org/wikipedia/en/6/61/Colossal_squid_caught_in_February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58" y="2052193"/>
            <a:ext cx="43910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ryanphotographic.com/images/JPEGS/Squid%20from%20kaikoura%20montage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63" y="2603722"/>
            <a:ext cx="4983162" cy="27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i.huffpost.com/gen/1054155/images/o-BOMB-IN-SQUID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42" y="0"/>
            <a:ext cx="3011508" cy="20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images.mentalfloss.com/sites/default/files/styles/insert_main_wide_image/public/giant_squid_eye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35" y="4587081"/>
            <a:ext cx="2792781" cy="15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0A631-DF3F-ACA5-D74B-9520798A271B}"/>
              </a:ext>
            </a:extLst>
          </p:cNvPr>
          <p:cNvSpPr txBox="1"/>
          <p:nvPr/>
        </p:nvSpPr>
        <p:spPr>
          <a:xfrm>
            <a:off x="173190" y="552681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Squid dissection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430)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ED8AE18B-80FB-2C11-5BC8-31398AD56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828895"/>
            <a:ext cx="556260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300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8 arms, 2 tentacles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Lateral fins used to swim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External shell lost (internal </a:t>
            </a:r>
            <a:r>
              <a:rPr lang="en-US" b="1" dirty="0">
                <a:latin typeface="Arial" charset="0"/>
              </a:rPr>
              <a:t>pen</a:t>
            </a:r>
            <a:r>
              <a:rPr lang="en-US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927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25" y="68963"/>
            <a:ext cx="7772399" cy="1157240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 defTabSz="814274">
              <a:spcBef>
                <a:spcPct val="20000"/>
              </a:spcBef>
              <a:buSzPct val="100000"/>
            </a:pPr>
            <a:r>
              <a:rPr lang="en-US" sz="3800" b="1" dirty="0">
                <a:solidFill>
                  <a:srgbClr val="00B050"/>
                </a:solidFill>
                <a:latin typeface="Arial" charset="0"/>
              </a:rPr>
              <a:t>Phylum Mollusca</a:t>
            </a:r>
          </a:p>
          <a:p>
            <a:pPr marL="304758" indent="-304758" algn="ctr" defTabSz="814274">
              <a:spcBef>
                <a:spcPct val="20000"/>
              </a:spcBef>
              <a:buSzPct val="100000"/>
            </a:pPr>
            <a:r>
              <a:rPr lang="en-US" sz="2600" b="1" dirty="0" err="1">
                <a:solidFill>
                  <a:srgbClr val="FF0000"/>
                </a:solidFill>
                <a:latin typeface="Arial" charset="0"/>
              </a:rPr>
              <a:t>chitons</a:t>
            </a:r>
            <a:r>
              <a:rPr lang="en-US" sz="2600" b="1" dirty="0">
                <a:solidFill>
                  <a:srgbClr val="FF0000"/>
                </a:solidFill>
                <a:latin typeface="Arial" charset="0"/>
              </a:rPr>
              <a:t>, clams, squids, octopus, snails, slugs</a:t>
            </a:r>
          </a:p>
        </p:txBody>
      </p:sp>
      <p:pic>
        <p:nvPicPr>
          <p:cNvPr id="19462" name="Picture 6" descr="http://www.pestnet.org/portals/32/Images/Mollusc/4361-GAS/P625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1375315"/>
            <a:ext cx="3366193" cy="25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learner.org/courses/envsci/visual/img_med/zebra_mu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95" y="-6913"/>
            <a:ext cx="2590800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i.imgur.com/H1EBeX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63" y="3605394"/>
            <a:ext cx="4384032" cy="24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5CBB31E-EDE4-462E-852F-B0A8E4A95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295160"/>
              </p:ext>
            </p:extLst>
          </p:nvPr>
        </p:nvGraphicFramePr>
        <p:xfrm>
          <a:off x="3235325" y="3367881"/>
          <a:ext cx="4000499" cy="365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6096060" imgH="4067085" progId="MSGraph.Chart.8">
                  <p:embed followColorScheme="full"/>
                </p:oleObj>
              </mc:Choice>
              <mc:Fallback>
                <p:oleObj name="Chart" r:id="rId5" imgW="6096060" imgH="4067085" progId="MSGraph.Chart.8">
                  <p:embed followColorScheme="full"/>
                  <p:pic>
                    <p:nvPicPr>
                      <p:cNvPr id="102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3367881"/>
                        <a:ext cx="4000499" cy="3651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F39A8D-28C3-91BD-41DA-4B6DC2A579CC}"/>
              </a:ext>
            </a:extLst>
          </p:cNvPr>
          <p:cNvSpPr txBox="1"/>
          <p:nvPr/>
        </p:nvSpPr>
        <p:spPr>
          <a:xfrm>
            <a:off x="415925" y="1462881"/>
            <a:ext cx="50291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Extremely diverse, ~100,000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coelomic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circulatory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Massive economic &amp; environmental significance 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circulatory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Synapomorphies</a:t>
            </a:r>
          </a:p>
          <a:p>
            <a:pPr marL="687388" lvl="1" indent="-231775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body sections</a:t>
            </a:r>
          </a:p>
          <a:p>
            <a:pPr marL="687388" lvl="1" indent="-231775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</a:p>
          <a:p>
            <a:pPr marL="687388" lvl="1" indent="-231775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Shells –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function?</a:t>
            </a:r>
          </a:p>
          <a:p>
            <a:pPr marL="687388" lvl="1" indent="-231775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Radula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038" y="11858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Octopuses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611" y="4445485"/>
            <a:ext cx="40671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https://www.youtube.com/watch?v=t-LTWFnGmeg</a:t>
            </a:r>
            <a:r>
              <a:rPr lang="en-GB" dirty="0"/>
              <a:t> </a:t>
            </a:r>
          </a:p>
        </p:txBody>
      </p:sp>
      <p:pic>
        <p:nvPicPr>
          <p:cNvPr id="22530" name="Picture 2" descr="https://i.ytimg.com/vi/3Bt1LvpZ1Oo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25" y="3603684"/>
            <a:ext cx="44658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.ytimg.com/vi/rX-YiYHahoo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4"/>
          <a:stretch/>
        </p:blipFill>
        <p:spPr bwMode="auto">
          <a:xfrm>
            <a:off x="7548490" y="0"/>
            <a:ext cx="3318553" cy="22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1131" y="327565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https://www.youtube.com/watch?v=4fkQZrfeYXQ</a:t>
            </a:r>
            <a:r>
              <a:rPr lang="en-US" sz="1800" dirty="0"/>
              <a:t> 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03B08FB-4C43-DAB2-84BD-7D6A55FA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6" y="957690"/>
            <a:ext cx="556260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300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8 arms – use to pull along substrate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Lost all remnants of shell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Short life-span</a:t>
            </a:r>
          </a:p>
        </p:txBody>
      </p:sp>
    </p:spTree>
    <p:extLst>
      <p:ext uri="{BB962C8B-B14F-4D97-AF65-F5344CB8AC3E}">
        <p14:creationId xmlns:p14="http://schemas.microsoft.com/office/powerpoint/2010/main" val="407528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145" y="17468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Cuttlefish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://i712.photobucket.com/albums/ww124/chocquick420/cuttleb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5175"/>
            <a:ext cx="3781425" cy="28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nthsweb.net/rutherfords/labs/lab04/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19" y="3016282"/>
            <a:ext cx="4645631" cy="30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7958" y="5120482"/>
            <a:ext cx="40671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https://www.youtube.com/watch?v=E-zodF-XrSE</a:t>
            </a:r>
            <a:r>
              <a:rPr lang="en-GB" dirty="0"/>
              <a:t> 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81F66A4C-8EEE-4FD8-5974-17D18DC9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6" y="957690"/>
            <a:ext cx="5562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~120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Internal shell - cuttlebone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Lateral fins wrap all around body</a:t>
            </a:r>
          </a:p>
        </p:txBody>
      </p:sp>
    </p:spTree>
    <p:extLst>
      <p:ext uri="{BB962C8B-B14F-4D97-AF65-F5344CB8AC3E}">
        <p14:creationId xmlns:p14="http://schemas.microsoft.com/office/powerpoint/2010/main" val="135222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C8BCA-BEA6-7282-1006-8AEA019F66F1}"/>
              </a:ext>
            </a:extLst>
          </p:cNvPr>
          <p:cNvSpPr txBox="1"/>
          <p:nvPr/>
        </p:nvSpPr>
        <p:spPr>
          <a:xfrm>
            <a:off x="339725" y="243681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 DRAW: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388" indent="-404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Cuttlefish</a:t>
            </a:r>
          </a:p>
          <a:p>
            <a:pPr marL="687388" indent="-404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Nautilus</a:t>
            </a:r>
          </a:p>
          <a:p>
            <a:pPr marL="687388" indent="-4048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Octopus</a:t>
            </a:r>
          </a:p>
        </p:txBody>
      </p:sp>
    </p:spTree>
    <p:extLst>
      <p:ext uri="{BB962C8B-B14F-4D97-AF65-F5344CB8AC3E}">
        <p14:creationId xmlns:p14="http://schemas.microsoft.com/office/powerpoint/2010/main" val="181097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768725" y="201568"/>
            <a:ext cx="333533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4000" b="1" dirty="0">
                <a:solidFill>
                  <a:srgbClr val="0000FF"/>
                </a:solidFill>
                <a:latin typeface="Arial" charset="0"/>
              </a:rPr>
              <a:t>Radula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0238" y="140154"/>
            <a:ext cx="487838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903877" y="3011550"/>
            <a:ext cx="104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Mouth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-3611565" y="3170692"/>
            <a:ext cx="1642268" cy="7183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lIns="91427" tIns="45714" rIns="91427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2108201" y="2361065"/>
            <a:ext cx="198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>
            <a:spAutoFit/>
          </a:bodyPr>
          <a:lstStyle/>
          <a:p>
            <a:pPr>
              <a:defRPr/>
            </a:pPr>
            <a:r>
              <a:rPr lang="en-GB" dirty="0" err="1">
                <a:latin typeface="Arial" charset="0"/>
              </a:rPr>
              <a:t>Odontophore</a:t>
            </a:r>
            <a:endParaRPr lang="en-GB" dirty="0">
              <a:latin typeface="Arial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-4194177" y="2524577"/>
            <a:ext cx="2057400" cy="160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lIns="91427" tIns="45714" rIns="91427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-2551115" y="884986"/>
            <a:ext cx="1163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Radula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-4194179" y="1115968"/>
            <a:ext cx="1643063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lIns="91427" tIns="45714" rIns="91427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-6893720" y="3401967"/>
            <a:ext cx="319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>
            <a:spAutoFit/>
          </a:bodyPr>
          <a:lstStyle/>
          <a:p>
            <a:pPr>
              <a:defRPr/>
            </a:pPr>
            <a:r>
              <a:rPr lang="en-GB" dirty="0" err="1">
                <a:latin typeface="Arial" charset="0"/>
              </a:rPr>
              <a:t>Odontophore</a:t>
            </a:r>
            <a:r>
              <a:rPr lang="en-GB" dirty="0">
                <a:latin typeface="Arial" charset="0"/>
              </a:rPr>
              <a:t> muscles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-5354639" y="2610304"/>
            <a:ext cx="60325" cy="79166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lIns="91427" tIns="45714" rIns="91427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-5768978" y="2257877"/>
            <a:ext cx="414339" cy="11440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lIns="91427" tIns="45714" rIns="91427" bIns="45714" anchor="ctr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4" descr="http://www.pirx.com/gallery/var/albums/reef/mollusks/radula.jpg?m=1306192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28420"/>
            <a:ext cx="5924996" cy="424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jaxshells.org/r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335602"/>
            <a:ext cx="4953000" cy="37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15B8B-D8C3-4F27-B802-FCBB7687A233}"/>
              </a:ext>
            </a:extLst>
          </p:cNvPr>
          <p:cNvSpPr txBox="1"/>
          <p:nvPr/>
        </p:nvSpPr>
        <p:spPr>
          <a:xfrm>
            <a:off x="6816725" y="1310286"/>
            <a:ext cx="3492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https://www.youtube.com/watch?v=mLVDwlrSq5U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76365" y="396081"/>
            <a:ext cx="8137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/>
          <a:p>
            <a:pPr algn="ctr" defTabSz="814274"/>
            <a:r>
              <a:rPr lang="en-US" sz="3900" b="1" dirty="0">
                <a:solidFill>
                  <a:srgbClr val="0000FF"/>
                </a:solidFill>
                <a:latin typeface="Arial" charset="0"/>
              </a:rPr>
              <a:t>Reproduction in Mollusks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15926" y="1234281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04758" indent="-304758" defTabSz="814274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Most </a:t>
            </a:r>
            <a:r>
              <a:rPr lang="en-US" dirty="0" err="1">
                <a:latin typeface="Arial" charset="0"/>
              </a:rPr>
              <a:t>dioecious</a:t>
            </a:r>
            <a:r>
              <a:rPr lang="en-US" dirty="0">
                <a:latin typeface="Arial" charset="0"/>
              </a:rPr>
              <a:t> </a:t>
            </a:r>
          </a:p>
          <a:p>
            <a:pPr marL="304758" indent="-304758" defTabSz="814274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>
                <a:latin typeface="Arial" charset="0"/>
              </a:rPr>
              <a:t>Five life-history stages</a:t>
            </a:r>
          </a:p>
        </p:txBody>
      </p:sp>
      <p:pic>
        <p:nvPicPr>
          <p:cNvPr id="22530" name="Picture 2" descr="http://bioweb.wku.edu/faculty/lienesch/225/225images/trophlar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/>
          <a:stretch/>
        </p:blipFill>
        <p:spPr bwMode="auto">
          <a:xfrm>
            <a:off x="-3779838" y="2767034"/>
            <a:ext cx="3558380" cy="33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bio.miami.edu/dana/pix/vel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08" y="1843881"/>
            <a:ext cx="5973865" cy="41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3731" y="1936037"/>
            <a:ext cx="1127873" cy="461665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Veliger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484438" y="2397702"/>
            <a:ext cx="1484124" cy="369332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Trochophore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4F9C9DB1-C31A-0F75-2218-4F67541C2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7" y="2625222"/>
            <a:ext cx="4517948" cy="3204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511A5-9539-2A4F-20A1-9097767A9566}"/>
              </a:ext>
            </a:extLst>
          </p:cNvPr>
          <p:cNvSpPr txBox="1"/>
          <p:nvPr/>
        </p:nvSpPr>
        <p:spPr>
          <a:xfrm>
            <a:off x="2822128" y="2737999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trochophore</a:t>
            </a:r>
          </a:p>
        </p:txBody>
      </p:sp>
    </p:spTree>
    <p:extLst>
      <p:ext uri="{BB962C8B-B14F-4D97-AF65-F5344CB8AC3E}">
        <p14:creationId xmlns:p14="http://schemas.microsoft.com/office/powerpoint/2010/main" val="47368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45_08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0500" r="5624" b="1500"/>
          <a:stretch>
            <a:fillRect/>
          </a:stretch>
        </p:blipFill>
        <p:spPr bwMode="auto">
          <a:xfrm>
            <a:off x="4911726" y="4424110"/>
            <a:ext cx="2112388" cy="15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189364"/>
            <a:ext cx="2413894" cy="11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Mekusci_-_Neopilina_galatheae"/>
          <p:cNvPicPr>
            <a:picLocks noChangeAspect="1" noChangeArrowheads="1"/>
          </p:cNvPicPr>
          <p:nvPr/>
        </p:nvPicPr>
        <p:blipFill>
          <a:blip r:embed="rId4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7" y="1462882"/>
            <a:ext cx="2000600" cy="16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45_09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7500" r="11250" b="6000"/>
          <a:stretch>
            <a:fillRect/>
          </a:stretch>
        </p:blipFill>
        <p:spPr bwMode="auto">
          <a:xfrm>
            <a:off x="2244725" y="4694108"/>
            <a:ext cx="2414480" cy="13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9" descr="octop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814190"/>
            <a:ext cx="1905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526" y="982672"/>
            <a:ext cx="4267200" cy="3970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Caudofoveata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Solenogastres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Scaphopod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Monoplacophora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Polyplacophora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Gastropoda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Bivalvia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Class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Cephalopoda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93" y="243695"/>
            <a:ext cx="7289149" cy="646319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within </a:t>
            </a:r>
            <a:r>
              <a:rPr lang="en-US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Phylum Mollusca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1570928"/>
            <a:ext cx="22574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://www.iloveshelling.com/blog/wp-content/uploads/2011/02/Tusk-shel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8149" r="23853" b="8690"/>
          <a:stretch/>
        </p:blipFill>
        <p:spPr bwMode="auto">
          <a:xfrm>
            <a:off x="7654924" y="74473"/>
            <a:ext cx="1958129" cy="22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482725" y="243681"/>
            <a:ext cx="57912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B050"/>
                </a:solidFill>
                <a:latin typeface="Arial" charset="0"/>
              </a:rPr>
              <a:t>Phylum Mollusca</a:t>
            </a:r>
          </a:p>
          <a:p>
            <a:pPr algn="ctr" defTabSz="814274">
              <a:defRPr/>
            </a:pPr>
            <a:r>
              <a:rPr lang="en-GB" sz="39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GB" sz="3900" b="1" dirty="0" err="1">
                <a:solidFill>
                  <a:srgbClr val="FF0000"/>
                </a:solidFill>
                <a:latin typeface="Arial" charset="0"/>
              </a:rPr>
              <a:t>Monoplacophora</a:t>
            </a:r>
            <a:endParaRPr lang="en-GB" sz="39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0433" name="Picture 17" descr="Mekusci_-_Neopilina_galatheae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35" y="-1"/>
            <a:ext cx="2501516" cy="306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644525" y="1808803"/>
            <a:ext cx="515362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Discovered in 1952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Superficially resemble gastropods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25 species</a:t>
            </a:r>
          </a:p>
        </p:txBody>
      </p:sp>
      <p:pic>
        <p:nvPicPr>
          <p:cNvPr id="21506" name="Picture 2" descr="http://corvand.net/xoops/modules/bentos/images/bentos/Mol.%20Monoplacoph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27" y="3187716"/>
            <a:ext cx="3232292" cy="29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1.bp.blogspot.com/_x7Ggm_l4nRM/S1QUbFrS-QI/AAAAAAAAABo/k0R75hYgfS4/s320/monoplacopho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3570910"/>
            <a:ext cx="4327664" cy="21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20672" y="80478"/>
            <a:ext cx="8137525" cy="12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/>
          <a:p>
            <a:pPr algn="ctr" defTabSz="814274"/>
            <a:r>
              <a:rPr lang="en-US" sz="3900" b="1" dirty="0">
                <a:solidFill>
                  <a:srgbClr val="00B050"/>
                </a:solidFill>
                <a:latin typeface="Arial" charset="0"/>
              </a:rPr>
              <a:t>Phylum Mollusca</a:t>
            </a:r>
          </a:p>
          <a:p>
            <a:pPr algn="ctr" defTabSz="814274"/>
            <a:r>
              <a:rPr lang="en-US" sz="39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US" sz="3900" b="1" dirty="0" err="1">
                <a:solidFill>
                  <a:srgbClr val="FF0000"/>
                </a:solidFill>
                <a:latin typeface="Arial" charset="0"/>
              </a:rPr>
              <a:t>Polyplacophora</a:t>
            </a:r>
            <a:endParaRPr lang="en-US" sz="3900" dirty="0">
              <a:latin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342837" y="1648266"/>
            <a:ext cx="81375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457136" indent="-457136" defTabSz="814274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 descr="Lined-chiton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53" y="3596482"/>
            <a:ext cx="3360236" cy="25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16548"/>
          <a:stretch/>
        </p:blipFill>
        <p:spPr bwMode="auto">
          <a:xfrm>
            <a:off x="776495" y="3495131"/>
            <a:ext cx="4518021" cy="21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06" name="Picture 2" descr="http://3.bp.blogspot.com/-EcUXBxeIjik/UXzLzBUmhNI/AAAAAAAAIfk/3zJP-gdREzI/s1600/rolled_chit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7904" r="13508" b="13289"/>
          <a:stretch/>
        </p:blipFill>
        <p:spPr bwMode="auto">
          <a:xfrm>
            <a:off x="6770689" y="1395679"/>
            <a:ext cx="2743201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8886" y="37918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https://www.youtube.com/watch?v=hNDCdIQlY8M</a:t>
            </a:r>
            <a:r>
              <a:rPr lang="en-US" sz="16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B7781-5732-E0F7-75AF-4AF8C36B31F7}"/>
              </a:ext>
            </a:extLst>
          </p:cNvPr>
          <p:cNvSpPr txBox="1"/>
          <p:nvPr/>
        </p:nvSpPr>
        <p:spPr>
          <a:xfrm>
            <a:off x="173020" y="5602943"/>
            <a:ext cx="5680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Preserved Chiton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427)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03220EC7-1EC2-AEE8-C949-AE0DCE50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98" y="1423046"/>
            <a:ext cx="4821422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1000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Oval body, 8 overlapping plates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Marine grazers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Can roll into a ball if dislodged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No mantle cavity or gills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8" descr="slu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48" y="3574324"/>
            <a:ext cx="3733799" cy="24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 descr="45_08"/>
          <p:cNvPicPr>
            <a:picLocks noChangeAspect="1" noChangeArrowheads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0500" r="5624" b="1500"/>
          <a:stretch>
            <a:fillRect/>
          </a:stretch>
        </p:blipFill>
        <p:spPr bwMode="auto">
          <a:xfrm>
            <a:off x="5902325" y="10188"/>
            <a:ext cx="5029199" cy="35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71861"/>
              </p:ext>
            </p:extLst>
          </p:nvPr>
        </p:nvGraphicFramePr>
        <p:xfrm>
          <a:off x="7902313" y="3982375"/>
          <a:ext cx="2971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3746341" imgH="2496884" progId="PaintShopPro">
                  <p:embed/>
                </p:oleObj>
              </mc:Choice>
              <mc:Fallback>
                <p:oleObj name="Paint Shop Pro Image" r:id="rId5" imgW="3746341" imgH="2496884" progId="PaintShopPro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lum bright="12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2313" y="3982375"/>
                        <a:ext cx="2971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CF0E3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CFEB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125" y="24664"/>
            <a:ext cx="57912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 dirty="0">
                <a:solidFill>
                  <a:srgbClr val="00B050"/>
                </a:solidFill>
                <a:latin typeface="Arial" charset="0"/>
              </a:rPr>
              <a:t>Phylum Mollusca</a:t>
            </a:r>
          </a:p>
          <a:p>
            <a:pPr algn="ctr" defTabSz="814274">
              <a:defRPr/>
            </a:pPr>
            <a:r>
              <a:rPr lang="en-GB" sz="3900" b="1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GB" sz="3900" b="1" dirty="0" err="1">
                <a:solidFill>
                  <a:srgbClr val="FF0000"/>
                </a:solidFill>
                <a:latin typeface="Arial" charset="0"/>
              </a:rPr>
              <a:t>Gastropoda</a:t>
            </a:r>
            <a:endParaRPr lang="en-GB" sz="3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17FB91CD-A261-4AA5-C44B-23216D86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8" y="1615281"/>
            <a:ext cx="4038600" cy="329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80,000 sp.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Snails, slugs, limpets, conch, sea slugs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All aquatic environments &amp; damp terrestrial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With or w/o shell (slugs)</a:t>
            </a:r>
          </a:p>
          <a:p>
            <a:pPr marL="341265" indent="-341265">
              <a:buFontTx/>
              <a:buChar char="•"/>
            </a:pPr>
            <a:r>
              <a:rPr lang="en-US" dirty="0">
                <a:latin typeface="Arial" charset="0"/>
              </a:rPr>
              <a:t>Synapomorphies</a:t>
            </a:r>
          </a:p>
          <a:p>
            <a:pPr marL="862013" lvl="1" indent="-230188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Single piece shell</a:t>
            </a:r>
          </a:p>
          <a:p>
            <a:pPr marL="862013" lvl="1" indent="-230188">
              <a:buFont typeface="Arial" panose="020B0604020202020204" pitchFamily="34" charset="0"/>
              <a:buChar char="̶"/>
            </a:pPr>
            <a:r>
              <a:rPr lang="en-US" sz="2000" dirty="0">
                <a:latin typeface="Arial" charset="0"/>
              </a:rPr>
              <a:t>Torsion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376365" y="228601"/>
            <a:ext cx="82073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0475" tIns="44444" rIns="90475" bIns="44444" anchor="ctr"/>
          <a:lstStyle/>
          <a:p>
            <a:pPr algn="ctr" defTabSz="814274">
              <a:defRPr/>
            </a:pPr>
            <a:r>
              <a:rPr lang="en-GB" sz="3900" b="1">
                <a:solidFill>
                  <a:srgbClr val="0000FF"/>
                </a:solidFill>
                <a:latin typeface="Arial" charset="0"/>
              </a:rPr>
              <a:t>Torsion</a:t>
            </a:r>
          </a:p>
        </p:txBody>
      </p:sp>
      <p:pic>
        <p:nvPicPr>
          <p:cNvPr id="17" name="Picture 4" descr="http://deepseanews.com/wp-content/uploads/2012/10/torsion2-600x3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6" r="3802"/>
          <a:stretch/>
        </p:blipFill>
        <p:spPr bwMode="auto">
          <a:xfrm>
            <a:off x="6969125" y="1367271"/>
            <a:ext cx="2838735" cy="45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557770"/>
            <a:ext cx="2983790" cy="412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"/>
          <a:stretch/>
        </p:blipFill>
        <p:spPr bwMode="auto">
          <a:xfrm>
            <a:off x="4522785" y="1367271"/>
            <a:ext cx="2445129" cy="444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46304430</TotalTime>
  <Pages>14</Pages>
  <Words>591</Words>
  <Application>Microsoft Office PowerPoint</Application>
  <PresentationFormat>Custom</PresentationFormat>
  <Paragraphs>147</Paragraphs>
  <Slides>22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Chart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45</dc:title>
  <dc:subject>Biology, 6e</dc:subject>
  <dc:creator>Raven/Johnson</dc:creator>
  <cp:lastModifiedBy>Brian Gall</cp:lastModifiedBy>
  <cp:revision>202</cp:revision>
  <cp:lastPrinted>1601-01-01T00:00:00Z</cp:lastPrinted>
  <dcterms:created xsi:type="dcterms:W3CDTF">1998-06-24T10:18:53Z</dcterms:created>
  <dcterms:modified xsi:type="dcterms:W3CDTF">2025-03-10T15:10:53Z</dcterms:modified>
</cp:coreProperties>
</file>