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39"/>
  </p:notesMasterIdLst>
  <p:handoutMasterIdLst>
    <p:handoutMasterId r:id="rId40"/>
  </p:handoutMasterIdLst>
  <p:sldIdLst>
    <p:sldId id="530" r:id="rId3"/>
    <p:sldId id="280" r:id="rId4"/>
    <p:sldId id="548" r:id="rId5"/>
    <p:sldId id="529" r:id="rId6"/>
    <p:sldId id="285" r:id="rId7"/>
    <p:sldId id="350" r:id="rId8"/>
    <p:sldId id="364" r:id="rId9"/>
    <p:sldId id="365" r:id="rId10"/>
    <p:sldId id="318" r:id="rId11"/>
    <p:sldId id="319" r:id="rId12"/>
    <p:sldId id="550" r:id="rId13"/>
    <p:sldId id="286" r:id="rId14"/>
    <p:sldId id="329" r:id="rId15"/>
    <p:sldId id="534" r:id="rId16"/>
    <p:sldId id="531" r:id="rId17"/>
    <p:sldId id="446" r:id="rId18"/>
    <p:sldId id="478" r:id="rId19"/>
    <p:sldId id="533" r:id="rId20"/>
    <p:sldId id="402" r:id="rId21"/>
    <p:sldId id="538" r:id="rId22"/>
    <p:sldId id="544" r:id="rId23"/>
    <p:sldId id="545" r:id="rId24"/>
    <p:sldId id="547" r:id="rId25"/>
    <p:sldId id="551" r:id="rId26"/>
    <p:sldId id="464" r:id="rId27"/>
    <p:sldId id="465" r:id="rId28"/>
    <p:sldId id="474" r:id="rId29"/>
    <p:sldId id="476" r:id="rId30"/>
    <p:sldId id="484" r:id="rId31"/>
    <p:sldId id="552" r:id="rId32"/>
    <p:sldId id="499" r:id="rId33"/>
    <p:sldId id="502" r:id="rId34"/>
    <p:sldId id="512" r:id="rId35"/>
    <p:sldId id="519" r:id="rId36"/>
    <p:sldId id="525" r:id="rId37"/>
    <p:sldId id="522" r:id="rId38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709"/>
    <a:srgbClr val="3333FF"/>
    <a:srgbClr val="28FF1D"/>
    <a:srgbClr val="0099CC"/>
    <a:srgbClr val="CCECFF"/>
    <a:srgbClr val="FFFFCC"/>
    <a:srgbClr val="FF99CC"/>
    <a:srgbClr val="FF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89510" autoAdjust="0"/>
  </p:normalViewPr>
  <p:slideViewPr>
    <p:cSldViewPr>
      <p:cViewPr>
        <p:scale>
          <a:sx n="50" d="100"/>
          <a:sy n="50" d="100"/>
        </p:scale>
        <p:origin x="125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fld id="{C63E80EE-CF98-47A1-B2E8-7D2C0F906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71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C94808-AC75-4FC2-AE19-A83C18685BF0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BF0BBFF-2D05-45CF-BF16-96FDAF11C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0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liver fluke</a:t>
            </a:r>
          </a:p>
          <a:p>
            <a:r>
              <a:rPr lang="en-US" dirty="0"/>
              <a:t>Primarily in domestic and wild ruminants</a:t>
            </a:r>
          </a:p>
          <a:p>
            <a:r>
              <a:rPr lang="en-US" dirty="0"/>
              <a:t>Larvae migrate to the liver where they mature and produce eggs</a:t>
            </a:r>
          </a:p>
          <a:p>
            <a:r>
              <a:rPr lang="en-US" dirty="0"/>
              <a:t>gastrointestinal problems such as nausea, vomiting, and abdominal pain/tenderness</a:t>
            </a:r>
          </a:p>
          <a:p>
            <a:r>
              <a:rPr lang="en-US" dirty="0"/>
              <a:t>Long term blocks bile ducks – gallbladder and pancreas inflammation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0BBFF-2D05-45CF-BF16-96FDAF11C7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contain up to 1000 proglottids</a:t>
            </a:r>
          </a:p>
          <a:p>
            <a:r>
              <a:rPr lang="en-US" dirty="0"/>
              <a:t>Each proglottid can produce 30k to 100k eggs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0BBFF-2D05-45CF-BF16-96FDAF11C7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C331D9-F991-4FDE-B62B-B1D259F9D1A8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416425"/>
            <a:ext cx="5049837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2" tIns="46217" rIns="92432" bIns="46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b="1">
                <a:solidFill>
                  <a:srgbClr val="231A06"/>
                </a:solidFill>
                <a:cs typeface="Arial" charset="0"/>
              </a:rPr>
              <a:t>Figure 30.5: Nemerteans (proboscis worms)</a:t>
            </a:r>
            <a:r>
              <a:rPr lang="en-US" b="1">
                <a:solidFill>
                  <a:srgbClr val="231A06"/>
                </a:solidFill>
                <a:cs typeface="Arial" charset="0"/>
              </a:rPr>
              <a:t>.</a:t>
            </a:r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25AC-89BF-4F66-A3A0-1C39E5B1D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A631-AC73-49BF-B24A-1EBF8BC7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7836-C4B1-4D18-AF3C-FAB8DEDAC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9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2F18-108C-488E-9221-1C4AF9D86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1F51-42E7-4EFD-9D41-A898807A2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3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7266-EF11-433B-BC50-7EBF80D79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2B6A-90D3-4E27-B6C3-0442317B9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C295-E37C-4B98-A3CE-61E5D2C29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4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2FE3-5838-4AFA-9126-64A3BF50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18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1F16-3AA4-48F6-B1AB-34A0601B6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3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E312-0F87-4773-A5EE-01CB2D53D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9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6F4F-D9D8-478C-B233-E1C10B43E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4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243D-2A93-4135-8CE2-423BE42D6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6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D0E6-8156-464E-99E5-85DFDF0C9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9FEF-3EA2-484A-8139-9754DDE5D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2AD7-2862-4F68-B4DB-B4E40FB78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5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8331-4E4D-4877-A652-ABFF70DA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CAF9-5E8B-4C57-B793-E362AC22C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2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929E-FFB0-447B-9CC2-4D0D9EA1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8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F8CA-9482-41F8-AEBF-E6E66B705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3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8043-AF00-4A02-A941-3E669D6DD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74C2-4888-4E32-AA9B-C3FC21380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1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38F985F-0E67-4498-BAB8-D38CF8392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F86916A-2884-4605-8546-B68A18720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fqUV_FFTQa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hyperlink" Target="https://www.youtube.com/watch?v=2cjMn7AcCq4&amp;ebc=ANyPxKpDo1wEL8O_Ep4-Uuow2QxBgKChw38fkzsoL4-GxYP3UPybcdvdmve5VxiW_0ZifrEXU4hcoYNi9lhT1li2ztl5NU8lr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B6O7jS_VBM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hyperlink" Target="http://www.youtube.com/watch?v=_VNep2mh7yU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outube.com/watch?v=8mBo0sfum0E" TargetMode="Externa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youtube.com/watch?v=wn3xluIRh1Y&amp;app=desktop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25626"/>
          <a:stretch>
            <a:fillRect/>
          </a:stretch>
        </p:blipFill>
        <p:spPr bwMode="auto">
          <a:xfrm>
            <a:off x="1524000" y="0"/>
            <a:ext cx="9518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497012" y="1981200"/>
            <a:ext cx="1017588" cy="533400"/>
          </a:xfrm>
          <a:prstGeom prst="ellipse">
            <a:avLst/>
          </a:prstGeom>
          <a:solidFill>
            <a:srgbClr val="28FF1D">
              <a:alpha val="15686"/>
            </a:srgbClr>
          </a:solidFill>
          <a:ln w="38100" algn="ctr">
            <a:solidFill>
              <a:srgbClr val="28FF1D"/>
            </a:solidFill>
            <a:round/>
            <a:headEnd/>
            <a:tailEnd/>
          </a:ln>
        </p:spPr>
        <p:txBody>
          <a:bodyPr lIns="102577" tIns="51289" rIns="102577" bIns="51289"/>
          <a:lstStyle/>
          <a:p>
            <a:pPr defTabSz="1025525" eaLnBrk="0" hangingPunct="0"/>
            <a:endParaRPr lang="en-US" sz="2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6790F86-E81A-570C-3229-6E17B8A0E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"/>
          <a:stretch/>
        </p:blipFill>
        <p:spPr>
          <a:xfrm>
            <a:off x="3765332" y="228600"/>
            <a:ext cx="8426668" cy="662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B3341-C139-733C-A285-1815705499B6}"/>
              </a:ext>
            </a:extLst>
          </p:cNvPr>
          <p:cNvSpPr txBox="1"/>
          <p:nvPr/>
        </p:nvSpPr>
        <p:spPr>
          <a:xfrm>
            <a:off x="76200" y="7917"/>
            <a:ext cx="4114800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i="1" dirty="0"/>
              <a:t>Opisthorchis </a:t>
            </a:r>
            <a:r>
              <a:rPr lang="en-US" sz="4400" dirty="0"/>
              <a:t>sp.</a:t>
            </a:r>
          </a:p>
          <a:p>
            <a:pPr algn="ctr"/>
            <a:r>
              <a:rPr lang="en-US" sz="4400" dirty="0"/>
              <a:t>&amp;</a:t>
            </a:r>
          </a:p>
          <a:p>
            <a:pPr algn="ctr"/>
            <a:r>
              <a:rPr lang="en-US" sz="4400" i="1" dirty="0"/>
              <a:t>Clonorchis </a:t>
            </a:r>
            <a:r>
              <a:rPr lang="en-US" sz="4400" dirty="0"/>
              <a:t>sp.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581AB-BCD9-BC5B-7D76-8EB9E160819F}"/>
              </a:ext>
            </a:extLst>
          </p:cNvPr>
          <p:cNvSpPr txBox="1"/>
          <p:nvPr/>
        </p:nvSpPr>
        <p:spPr>
          <a:xfrm>
            <a:off x="76201" y="5181600"/>
            <a:ext cx="3200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410E58-2568-3A5A-11A3-5DAA8EB7E3AA}"/>
              </a:ext>
            </a:extLst>
          </p:cNvPr>
          <p:cNvSpPr/>
          <p:nvPr/>
        </p:nvSpPr>
        <p:spPr>
          <a:xfrm>
            <a:off x="4038600" y="7917"/>
            <a:ext cx="1905000" cy="121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135409-20F9-4E74-B018-4CFA53A1E5BC}"/>
              </a:ext>
            </a:extLst>
          </p:cNvPr>
          <p:cNvSpPr txBox="1"/>
          <p:nvPr/>
        </p:nvSpPr>
        <p:spPr>
          <a:xfrm>
            <a:off x="381000" y="3048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/>
              <a:t>Fasciola sp.</a:t>
            </a: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FBB7F-34C9-47DE-B9BB-D10F761A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401"/>
            <a:ext cx="8515350" cy="68505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E4AC88-D2D6-473F-BEB7-13FCA90B2119}"/>
              </a:ext>
            </a:extLst>
          </p:cNvPr>
          <p:cNvSpPr/>
          <p:nvPr/>
        </p:nvSpPr>
        <p:spPr>
          <a:xfrm>
            <a:off x="685800" y="2811958"/>
            <a:ext cx="167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https://www.youtube.com/watch?v=fqUV_FFTQa8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5AF9F-0D10-8F96-77B8-7619582697D8}"/>
              </a:ext>
            </a:extLst>
          </p:cNvPr>
          <p:cNvSpPr txBox="1"/>
          <p:nvPr/>
        </p:nvSpPr>
        <p:spPr>
          <a:xfrm>
            <a:off x="78427" y="5585739"/>
            <a:ext cx="5219442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Clonorchis (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414)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Fasciola (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415)</a:t>
            </a:r>
          </a:p>
        </p:txBody>
      </p:sp>
    </p:spTree>
    <p:extLst>
      <p:ext uri="{BB962C8B-B14F-4D97-AF65-F5344CB8AC3E}">
        <p14:creationId xmlns:p14="http://schemas.microsoft.com/office/powerpoint/2010/main" val="34169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382276"/>
              </p:ext>
            </p:extLst>
          </p:nvPr>
        </p:nvGraphicFramePr>
        <p:xfrm>
          <a:off x="8229601" y="0"/>
          <a:ext cx="39624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3659528" imgH="3579518" progId="PaintShopPro">
                  <p:embed/>
                </p:oleObj>
              </mc:Choice>
              <mc:Fallback>
                <p:oleObj name="Paint Shop Pro Image" r:id="rId3" imgW="3659528" imgH="3579518" progId="PaintShopPro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lum bright="18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0"/>
                        <a:ext cx="39624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371600" y="152400"/>
            <a:ext cx="61118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Arial" charset="0"/>
              </a:rPr>
              <a:t>Phylum Platyhelminthes</a:t>
            </a:r>
          </a:p>
          <a:p>
            <a:pPr marL="0" lvl="1"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Class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Cestoda</a:t>
            </a:r>
            <a:r>
              <a:rPr lang="en-US" sz="3100" dirty="0">
                <a:latin typeface="Arial" charset="0"/>
              </a:rPr>
              <a:t>: Tapeworms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666505"/>
            <a:ext cx="3962399" cy="31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577" name="Picture 49" descr="Image result for tapewor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0"/>
          <a:stretch/>
        </p:blipFill>
        <p:spPr bwMode="auto">
          <a:xfrm>
            <a:off x="5563138" y="3899504"/>
            <a:ext cx="2285461" cy="22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C602B9-9B81-40EE-B185-D34131BE84CC}"/>
              </a:ext>
            </a:extLst>
          </p:cNvPr>
          <p:cNvSpPr txBox="1"/>
          <p:nvPr/>
        </p:nvSpPr>
        <p:spPr>
          <a:xfrm flipH="1">
            <a:off x="240477" y="1561815"/>
            <a:ext cx="7608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Parasitic – no mouth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Most specialized (basic structure)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Attach to wall of digestive tract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how get food?</a:t>
            </a:r>
            <a:r>
              <a:rPr lang="en-US" sz="28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Passed via eggs from contact                              with feces or water, uncooked meat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7597AD-BD23-CD1C-0C3A-E47582355AEC}"/>
              </a:ext>
            </a:extLst>
          </p:cNvPr>
          <p:cNvSpPr txBox="1"/>
          <p:nvPr/>
        </p:nvSpPr>
        <p:spPr>
          <a:xfrm>
            <a:off x="76200" y="5135940"/>
            <a:ext cx="7906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Scolex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HW: Proglottid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Preserved Specimen (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417-418)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52600" y="0"/>
            <a:ext cx="8689848" cy="914400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rgbClr val="FF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Arial" charset="0"/>
              </a:rPr>
              <a:t>Proglottid</a:t>
            </a:r>
            <a:r>
              <a:rPr lang="en-GB" sz="4400" b="1" dirty="0">
                <a:solidFill>
                  <a:srgbClr val="002060"/>
                </a:solidFill>
                <a:latin typeface="Arial" charset="0"/>
              </a:rPr>
              <a:t> Reproduction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48" y="911727"/>
            <a:ext cx="4187952" cy="353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1066800" y="4724400"/>
            <a:ext cx="2672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</a:rPr>
              <a:t>Sally Mae Wallace on September 05, 1991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374832" cy="3352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26" y="4286250"/>
            <a:ext cx="5629275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90.photobucket.com/albums/k254/radical_christian/tapeworms-cl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40208"/>
            <a:ext cx="5940425" cy="651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25626"/>
          <a:stretch>
            <a:fillRect/>
          </a:stretch>
        </p:blipFill>
        <p:spPr bwMode="auto">
          <a:xfrm>
            <a:off x="1524000" y="0"/>
            <a:ext cx="9518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828800" y="1562100"/>
            <a:ext cx="838200" cy="495300"/>
          </a:xfrm>
          <a:prstGeom prst="ellipse">
            <a:avLst/>
          </a:prstGeom>
          <a:solidFill>
            <a:srgbClr val="28FF1D">
              <a:alpha val="15686"/>
            </a:srgbClr>
          </a:solidFill>
          <a:ln w="38100" algn="ctr">
            <a:solidFill>
              <a:srgbClr val="28FF1D"/>
            </a:solidFill>
            <a:round/>
            <a:headEnd/>
            <a:tailEnd/>
          </a:ln>
        </p:spPr>
        <p:txBody>
          <a:bodyPr lIns="102577" tIns="51289" rIns="102577" bIns="51289"/>
          <a:lstStyle/>
          <a:p>
            <a:pPr defTabSz="1025525" eaLnBrk="0" hangingPunct="0"/>
            <a:endParaRPr lang="en-US" sz="2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577" tIns="51289" rIns="102577" bIns="51289" anchor="ctr"/>
          <a:lstStyle/>
          <a:p>
            <a:pPr algn="ctr" defTabSz="912813" eaLnBrk="0" hangingPunct="0">
              <a:spcBef>
                <a:spcPct val="20000"/>
              </a:spcBef>
              <a:buSzPct val="100000"/>
            </a:pPr>
            <a:r>
              <a:rPr lang="en-US" sz="4400" b="1" dirty="0">
                <a:solidFill>
                  <a:srgbClr val="00B050"/>
                </a:solidFill>
                <a:latin typeface="Arial" charset="0"/>
              </a:rPr>
              <a:t>Phylum Nemertea</a:t>
            </a:r>
          </a:p>
          <a:p>
            <a:pPr algn="ctr" defTabSz="912813" eaLnBrk="0" hangingPunct="0">
              <a:spcBef>
                <a:spcPct val="20000"/>
              </a:spcBef>
              <a:buSzPct val="100000"/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Ribbon Worms</a:t>
            </a:r>
          </a:p>
        </p:txBody>
      </p:sp>
      <p:pic>
        <p:nvPicPr>
          <p:cNvPr id="221188" name="Picture 4" descr="44_18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19501" r="1125" b="6000"/>
          <a:stretch>
            <a:fillRect/>
          </a:stretch>
        </p:blipFill>
        <p:spPr bwMode="auto">
          <a:xfrm>
            <a:off x="0" y="4488433"/>
            <a:ext cx="3960812" cy="22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4264025" y="6483351"/>
            <a:ext cx="4222680" cy="2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Copyright © McGraw-Hill Companies Permission required for reproduction or display</a:t>
            </a:r>
          </a:p>
        </p:txBody>
      </p:sp>
      <p:pic>
        <p:nvPicPr>
          <p:cNvPr id="25606" name="Picture 2" descr="http://triviaforyou.com/wp-content/uploads/2010/03/ribbon-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293448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86705" y="1559012"/>
            <a:ext cx="34512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https://www.youtube.com/watch?v=2cjMn7AcCq4&amp;ebc=ANyPxKpDo1wEL8O_Ep4-Uuow2QxBgKChw38fkzsoL4-GxYP3UPybcdvdmve5VxiW_0ZifrEXU4hcoYNi9lhT1li2ztl5NU8lrA</a:t>
            </a:r>
            <a:r>
              <a:rPr lang="en-GB" sz="1400" dirty="0"/>
              <a:t> </a:t>
            </a:r>
          </a:p>
        </p:txBody>
      </p:sp>
      <p:pic>
        <p:nvPicPr>
          <p:cNvPr id="34818" name="Picture 2" descr="Image result for ribbon wor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2" y="3695289"/>
            <a:ext cx="4040187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7584D-A010-40F0-8AF3-5CC15DA03A32}"/>
              </a:ext>
            </a:extLst>
          </p:cNvPr>
          <p:cNvSpPr txBox="1"/>
          <p:nvPr/>
        </p:nvSpPr>
        <p:spPr>
          <a:xfrm flipH="1">
            <a:off x="240476" y="1561815"/>
            <a:ext cx="92845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900 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Simplest animal with complete digestive 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Marine (most)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Synapomorphy: rhynchocoel + proboscis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0" descr="30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 bwMode="auto">
          <a:xfrm>
            <a:off x="1695450" y="2635251"/>
            <a:ext cx="80645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375400" y="1651000"/>
            <a:ext cx="162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221906"/>
                </a:solidFill>
                <a:latin typeface="Arial" charset="0"/>
              </a:rPr>
              <a:t>Rhynchocoel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708400" y="20320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221906"/>
                </a:solidFill>
                <a:latin typeface="Arial" charset="0"/>
              </a:rPr>
              <a:t>Cerebral ganglion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9888538" y="3632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221906"/>
                </a:solidFill>
                <a:latin typeface="Arial" charset="0"/>
              </a:rPr>
              <a:t>Anus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3022600" y="4075114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221906"/>
                </a:solidFill>
                <a:latin typeface="Arial" charset="0"/>
              </a:rPr>
              <a:t>Mouth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8312150" y="4379913"/>
            <a:ext cx="149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221906"/>
                </a:solidFill>
                <a:latin typeface="Arial" charset="0"/>
              </a:rPr>
              <a:t>Digestive tract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4546600" y="4913314"/>
            <a:ext cx="237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221906"/>
                </a:solidFill>
                <a:latin typeface="Arial" charset="0"/>
              </a:rPr>
              <a:t>Extended proboscis</a:t>
            </a: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7899400" y="20320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221906"/>
                </a:solidFill>
                <a:latin typeface="Arial" charset="0"/>
              </a:rPr>
              <a:t>Retractor muscle</a:t>
            </a:r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3500438" y="2246314"/>
            <a:ext cx="207962" cy="534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>
            <a:off x="6018213" y="1878013"/>
            <a:ext cx="379412" cy="989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7635875" y="2287588"/>
            <a:ext cx="287338" cy="67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 flipV="1">
            <a:off x="7962900" y="3511551"/>
            <a:ext cx="350838" cy="1012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 flipH="1" flipV="1">
            <a:off x="4408489" y="4600575"/>
            <a:ext cx="179387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flipV="1">
            <a:off x="3841751" y="3927475"/>
            <a:ext cx="231775" cy="319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 flipH="1" flipV="1">
            <a:off x="9736139" y="3671889"/>
            <a:ext cx="219075" cy="153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TextBox 2"/>
          <p:cNvSpPr txBox="1">
            <a:spLocks noChangeArrowheads="1"/>
          </p:cNvSpPr>
          <p:nvPr/>
        </p:nvSpPr>
        <p:spPr bwMode="auto">
          <a:xfrm>
            <a:off x="3279776" y="361951"/>
            <a:ext cx="563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002060"/>
                </a:solidFill>
                <a:latin typeface="Arial" charset="0"/>
              </a:rPr>
              <a:t>Ribbonworm Anatomy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25626"/>
          <a:stretch>
            <a:fillRect/>
          </a:stretch>
        </p:blipFill>
        <p:spPr bwMode="auto">
          <a:xfrm>
            <a:off x="1524000" y="0"/>
            <a:ext cx="9518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953000" y="1809750"/>
            <a:ext cx="838200" cy="495300"/>
          </a:xfrm>
          <a:prstGeom prst="ellipse">
            <a:avLst/>
          </a:prstGeom>
          <a:solidFill>
            <a:srgbClr val="28FF1D">
              <a:alpha val="15686"/>
            </a:srgbClr>
          </a:solidFill>
          <a:ln w="38100" algn="ctr">
            <a:solidFill>
              <a:srgbClr val="28FF1D"/>
            </a:solidFill>
            <a:round/>
            <a:headEnd/>
            <a:tailEnd/>
          </a:ln>
        </p:spPr>
        <p:txBody>
          <a:bodyPr lIns="102577" tIns="51289" rIns="102577" bIns="51289"/>
          <a:lstStyle/>
          <a:p>
            <a:pPr defTabSz="1025525" eaLnBrk="0" hangingPunct="0"/>
            <a:endParaRPr lang="en-US" sz="2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577" tIns="51289" rIns="102577" bIns="51289" anchor="ctr"/>
          <a:lstStyle/>
          <a:p>
            <a:pPr algn="ctr" defTabSz="912813" eaLnBrk="0" hangingPunct="0"/>
            <a:endParaRPr lang="en-US" sz="4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46831" y="298451"/>
            <a:ext cx="80319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813" eaLnBrk="0" hangingPunct="0">
              <a:spcBef>
                <a:spcPct val="20000"/>
              </a:spcBef>
              <a:buSzPct val="100000"/>
            </a:pPr>
            <a:r>
              <a:rPr lang="en-US" sz="4000" b="1" dirty="0">
                <a:solidFill>
                  <a:srgbClr val="00B050"/>
                </a:solidFill>
                <a:latin typeface="Arial" charset="0"/>
              </a:rPr>
              <a:t>Phylum </a:t>
            </a:r>
            <a:r>
              <a:rPr lang="en-US" sz="4000" b="1" dirty="0" err="1">
                <a:solidFill>
                  <a:srgbClr val="00B050"/>
                </a:solidFill>
                <a:latin typeface="Arial" charset="0"/>
              </a:rPr>
              <a:t>Rotifera</a:t>
            </a:r>
            <a:endParaRPr lang="en-US" sz="4000" dirty="0">
              <a:solidFill>
                <a:srgbClr val="00B050"/>
              </a:solidFill>
              <a:latin typeface="Arial" charset="0"/>
            </a:endParaRPr>
          </a:p>
          <a:p>
            <a:pPr algn="ctr" defTabSz="912813" eaLnBrk="0" hangingPunct="0">
              <a:spcBef>
                <a:spcPct val="20000"/>
              </a:spcBef>
              <a:buSzPct val="100000"/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Rotifers</a:t>
            </a:r>
          </a:p>
        </p:txBody>
      </p:sp>
      <p:pic>
        <p:nvPicPr>
          <p:cNvPr id="39941" name="Picture 2" descr="cava042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"/>
          <a:stretch>
            <a:fillRect/>
          </a:stretch>
        </p:blipFill>
        <p:spPr bwMode="auto">
          <a:xfrm>
            <a:off x="8040718" y="-48174"/>
            <a:ext cx="414096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3015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"/>
          <a:stretch>
            <a:fillRect/>
          </a:stretch>
        </p:blipFill>
        <p:spPr bwMode="auto">
          <a:xfrm>
            <a:off x="5222845" y="2054870"/>
            <a:ext cx="2817873" cy="463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FD412B-C15D-490D-A33E-782DE398F1EB}"/>
              </a:ext>
            </a:extLst>
          </p:cNvPr>
          <p:cNvSpPr txBox="1"/>
          <p:nvPr/>
        </p:nvSpPr>
        <p:spPr>
          <a:xfrm flipH="1">
            <a:off x="240476" y="2227746"/>
            <a:ext cx="49823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1800 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“wheel animals”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Two bands of cilia on 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Filter feeders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Most attach to substrate, but can move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05C58-CD68-0616-CF34-97AAA7BB330D}"/>
              </a:ext>
            </a:extLst>
          </p:cNvPr>
          <p:cNvSpPr txBox="1"/>
          <p:nvPr/>
        </p:nvSpPr>
        <p:spPr>
          <a:xfrm>
            <a:off x="238496" y="6126907"/>
            <a:ext cx="594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Live rotifer (not in book)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609600" y="35911"/>
            <a:ext cx="615094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1313" indent="-341313" defTabSz="912813" eaLnBrk="0" hangingPunct="0">
              <a:spcBef>
                <a:spcPct val="20000"/>
              </a:spcBef>
              <a:buSzPct val="100000"/>
            </a:pPr>
            <a:r>
              <a:rPr lang="en-US" sz="3200" b="1" dirty="0">
                <a:solidFill>
                  <a:srgbClr val="00B050"/>
                </a:solidFill>
                <a:latin typeface="Arial" charset="0"/>
              </a:rPr>
              <a:t>Phylum Platyhelminthes</a:t>
            </a:r>
          </a:p>
          <a:p>
            <a:pPr marL="341313" indent="-341313" defTabSz="912813" eaLnBrk="0" hangingPunct="0">
              <a:spcBef>
                <a:spcPct val="20000"/>
              </a:spcBef>
              <a:buSzPct val="100000"/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Flatworms</a:t>
            </a:r>
          </a:p>
        </p:txBody>
      </p:sp>
      <p:pic>
        <p:nvPicPr>
          <p:cNvPr id="10244" name="Picture 4" descr="http://islandwood.org/kids/stream_health/Images/planari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32889" y="573854"/>
            <a:ext cx="4602527" cy="344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2496800" y="1340741"/>
            <a:ext cx="2562225" cy="4365625"/>
            <a:chOff x="3989" y="573"/>
            <a:chExt cx="1614" cy="275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140" y="2117"/>
              <a:ext cx="12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Echinodermata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140" y="3071"/>
              <a:ext cx="9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Ciliophora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140" y="1021"/>
              <a:ext cx="8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Chordata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989" y="1080"/>
              <a:ext cx="110" cy="11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140" y="794"/>
              <a:ext cx="8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Mollusca</a:t>
              </a: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989" y="853"/>
              <a:ext cx="110" cy="11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140" y="1225"/>
              <a:ext cx="13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Platyhelminthes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3989" y="1298"/>
              <a:ext cx="110" cy="110"/>
            </a:xfrm>
            <a:prstGeom prst="ellipse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140" y="1453"/>
              <a:ext cx="8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 dirty="0" err="1">
                  <a:latin typeface="Arial" charset="0"/>
                </a:rPr>
                <a:t>Nematoda</a:t>
              </a:r>
              <a:endParaRPr lang="en-US" sz="2000" b="1" dirty="0">
                <a:latin typeface="Arial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3989" y="1517"/>
              <a:ext cx="110" cy="110"/>
            </a:xfrm>
            <a:prstGeom prst="ellipse">
              <a:avLst/>
            </a:prstGeom>
            <a:solidFill>
              <a:srgbClr val="E3BE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140" y="1887"/>
              <a:ext cx="7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Porifera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989" y="1936"/>
              <a:ext cx="110" cy="11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140" y="1674"/>
              <a:ext cx="8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Annelida</a:t>
              </a: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989" y="1732"/>
              <a:ext cx="110" cy="11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989" y="2161"/>
              <a:ext cx="110" cy="110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989" y="2638"/>
              <a:ext cx="110" cy="11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4000" y="2895"/>
              <a:ext cx="110" cy="110"/>
            </a:xfrm>
            <a:prstGeom prst="ellipse">
              <a:avLst/>
            </a:prstGeom>
            <a:solidFill>
              <a:srgbClr val="FF33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000" y="3122"/>
              <a:ext cx="110" cy="11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140" y="2361"/>
              <a:ext cx="6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charset="0"/>
                  <a:cs typeface="+mn-cs"/>
                </a:rPr>
                <a:t>Other</a:t>
              </a:r>
              <a:endPara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140" y="2830"/>
              <a:ext cx="11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Apicomplexa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140" y="2585"/>
              <a:ext cx="14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Other protozoans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989" y="2386"/>
              <a:ext cx="110" cy="110"/>
            </a:xfrm>
            <a:prstGeom prst="ellipse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4140" y="573"/>
              <a:ext cx="99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Arthropoda</a:t>
              </a: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3989" y="632"/>
              <a:ext cx="110" cy="11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" name="Picture 6" descr="austram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8542" y="1294866"/>
            <a:ext cx="3130551" cy="21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1792planarian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2" y="-22477"/>
            <a:ext cx="1695450" cy="352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C9AD5-4AFA-4D76-9F83-D5F3D1D99DD6}"/>
              </a:ext>
            </a:extLst>
          </p:cNvPr>
          <p:cNvSpPr txBox="1"/>
          <p:nvPr/>
        </p:nvSpPr>
        <p:spPr>
          <a:xfrm>
            <a:off x="268906" y="1413570"/>
            <a:ext cx="4447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Simplest bilateral animal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Incomplete digestive 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No circ sys (</a:t>
            </a:r>
            <a:r>
              <a:rPr lang="en-US" sz="2800" dirty="0">
                <a:solidFill>
                  <a:srgbClr val="D96709"/>
                </a:solidFill>
                <a:latin typeface="+mn-lt"/>
              </a:rPr>
              <a:t>gas exchange?</a:t>
            </a:r>
            <a:r>
              <a:rPr lang="en-US" sz="28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Synapomorphies: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Hermaphroditic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If free living - move via rows of cilia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25,000 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3 classes</a:t>
            </a:r>
          </a:p>
        </p:txBody>
      </p:sp>
      <p:pic>
        <p:nvPicPr>
          <p:cNvPr id="4" name="Picture 2" descr="http://www.daviddarling.info/images/flatworm_section.jpg">
            <a:extLst>
              <a:ext uri="{FF2B5EF4-FFF2-40B4-BE49-F238E27FC236}">
                <a16:creationId xmlns:a16="http://schemas.microsoft.com/office/drawing/2014/main" id="{E2C0A5B0-468F-CD95-2E34-72F8189A9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91"/>
          <a:stretch/>
        </p:blipFill>
        <p:spPr bwMode="auto">
          <a:xfrm>
            <a:off x="7157496" y="4793554"/>
            <a:ext cx="5045236" cy="187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56CDCDB-A574-B3AC-08DC-9EB076D1928A}"/>
              </a:ext>
            </a:extLst>
          </p:cNvPr>
          <p:cNvGrpSpPr/>
          <p:nvPr/>
        </p:nvGrpSpPr>
        <p:grpSpPr>
          <a:xfrm>
            <a:off x="2337105" y="3941007"/>
            <a:ext cx="4822825" cy="3594798"/>
            <a:chOff x="2337105" y="3941007"/>
            <a:chExt cx="4822825" cy="3594798"/>
          </a:xfrm>
        </p:grpSpPr>
        <p:graphicFrame>
          <p:nvGraphicFramePr>
            <p:cNvPr id="6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90764030"/>
                </p:ext>
              </p:extLst>
            </p:nvPr>
          </p:nvGraphicFramePr>
          <p:xfrm>
            <a:off x="2337105" y="3941007"/>
            <a:ext cx="4822825" cy="3594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6" imgW="6096075" imgH="4067089" progId="MSGraph.Chart.8">
                    <p:embed followColorScheme="full"/>
                  </p:oleObj>
                </mc:Choice>
                <mc:Fallback>
                  <p:oleObj name="Chart" r:id="rId6" imgW="6096075" imgH="4067089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7105" y="3941007"/>
                          <a:ext cx="4822825" cy="35947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9EDF02B-FE22-492E-3DE7-2AAB7F0BF7B0}"/>
                </a:ext>
              </a:extLst>
            </p:cNvPr>
            <p:cNvCxnSpPr/>
            <p:nvPr/>
          </p:nvCxnSpPr>
          <p:spPr>
            <a:xfrm flipH="1">
              <a:off x="6273291" y="4889695"/>
              <a:ext cx="740745" cy="311846"/>
            </a:xfrm>
            <a:prstGeom prst="straightConnector1">
              <a:avLst/>
            </a:prstGeom>
            <a:ln w="1174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6DD97C-3CFB-4548-B117-4F303B587007}"/>
              </a:ext>
            </a:extLst>
          </p:cNvPr>
          <p:cNvSpPr txBox="1"/>
          <p:nvPr/>
        </p:nvSpPr>
        <p:spPr>
          <a:xfrm>
            <a:off x="3810000" y="441960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https://www.youtube.com/watch?v=YB6O7jS_VBM</a:t>
            </a:r>
            <a:r>
              <a:rPr lang="en-US" dirty="0"/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99B4CA2-7A19-4FF5-9BA8-37A486F71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577" tIns="51289" rIns="102577" bIns="51289" anchor="ctr"/>
          <a:lstStyle/>
          <a:p>
            <a:pPr algn="ctr" defTabSz="912813" eaLnBrk="0" hangingPunct="0">
              <a:spcBef>
                <a:spcPct val="20000"/>
              </a:spcBef>
              <a:buSzPct val="100000"/>
            </a:pPr>
            <a:r>
              <a:rPr lang="en-US" sz="4400" b="1" dirty="0">
                <a:solidFill>
                  <a:srgbClr val="00B050"/>
                </a:solidFill>
                <a:latin typeface="Arial" charset="0"/>
              </a:rPr>
              <a:t>Phylum </a:t>
            </a:r>
            <a:r>
              <a:rPr lang="en-US" sz="4400" b="1" dirty="0" err="1">
                <a:solidFill>
                  <a:srgbClr val="00B050"/>
                </a:solidFill>
                <a:latin typeface="Arial" charset="0"/>
              </a:rPr>
              <a:t>Nematomorpha</a:t>
            </a:r>
            <a:endParaRPr lang="en-US" sz="4400" b="1" dirty="0">
              <a:solidFill>
                <a:srgbClr val="00B050"/>
              </a:solidFill>
              <a:latin typeface="Arial" charset="0"/>
            </a:endParaRPr>
          </a:p>
          <a:p>
            <a:pPr algn="ctr" defTabSz="912813" eaLnBrk="0" hangingPunct="0">
              <a:spcBef>
                <a:spcPct val="20000"/>
              </a:spcBef>
              <a:buSzPct val="100000"/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Hairworms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41D59-AEBC-C041-A5AF-34D0F11D5BC2}"/>
              </a:ext>
            </a:extLst>
          </p:cNvPr>
          <p:cNvSpPr txBox="1"/>
          <p:nvPr/>
        </p:nvSpPr>
        <p:spPr>
          <a:xfrm>
            <a:off x="238496" y="6126907"/>
            <a:ext cx="8283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HW: Preserved horsehair worm (not in book)</a:t>
            </a:r>
          </a:p>
        </p:txBody>
      </p:sp>
    </p:spTree>
    <p:extLst>
      <p:ext uri="{BB962C8B-B14F-4D97-AF65-F5344CB8AC3E}">
        <p14:creationId xmlns:p14="http://schemas.microsoft.com/office/powerpoint/2010/main" val="10152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762000" y="388520"/>
            <a:ext cx="4727301" cy="4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62" tIns="38381" rIns="76762" bIns="38381" anchor="ctr"/>
          <a:lstStyle/>
          <a:p>
            <a:pPr algn="ctr" defTabSz="683685"/>
            <a:r>
              <a:rPr lang="en-US" sz="4400" b="1" dirty="0">
                <a:solidFill>
                  <a:srgbClr val="00B050"/>
                </a:solidFill>
                <a:latin typeface="Arial" charset="0"/>
              </a:rPr>
              <a:t>Phyla </a:t>
            </a:r>
            <a:r>
              <a:rPr lang="en-US" sz="4400" b="1" dirty="0" err="1">
                <a:solidFill>
                  <a:srgbClr val="00B050"/>
                </a:solidFill>
                <a:latin typeface="Arial" charset="0"/>
              </a:rPr>
              <a:t>Phoronida</a:t>
            </a:r>
            <a:endParaRPr lang="en-US" sz="4400" b="1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228"/>
            <a:ext cx="4550759" cy="50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7" name="Picture 6" descr="Phoronis_australis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29" y="4356550"/>
            <a:ext cx="3253629" cy="244022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7BD31-A469-406E-8D29-8F36D0B6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E75B-6BF3-421E-B8BC-FB4B88C2872C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118A1D0-D6BF-4530-88BF-97738AAFA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6714858" cy="274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62" tIns="38381" rIns="76762" bIns="38381"/>
          <a:lstStyle/>
          <a:p>
            <a:pPr marL="260177" indent="-260177" defTabSz="683685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>
                <a:latin typeface="Arial" charset="0"/>
              </a:rPr>
              <a:t>20 species</a:t>
            </a:r>
          </a:p>
          <a:p>
            <a:pPr marL="260177" indent="-260177" defTabSz="683685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>
                <a:latin typeface="Arial" charset="0"/>
              </a:rPr>
              <a:t>Marine, costal areas only</a:t>
            </a:r>
          </a:p>
          <a:p>
            <a:pPr marL="260177" indent="-260177" defTabSz="683685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>
                <a:latin typeface="Arial" charset="0"/>
              </a:rPr>
              <a:t>All filter-feeders</a:t>
            </a:r>
          </a:p>
          <a:p>
            <a:pPr marL="260177" indent="-260177" defTabSz="683685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>
                <a:latin typeface="Arial" charset="0"/>
              </a:rPr>
              <a:t>Secrete a leathery tube</a:t>
            </a:r>
          </a:p>
          <a:p>
            <a:pPr marL="260177" indent="-260177" defTabSz="683685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>
                <a:latin typeface="Arial" charset="0"/>
              </a:rPr>
              <a:t>Bulk of animal stays below substrate</a:t>
            </a:r>
          </a:p>
          <a:p>
            <a:pPr marL="260177" indent="-260177" defTabSz="683685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>
                <a:latin typeface="Arial" charset="0"/>
              </a:rPr>
              <a:t>Never move</a:t>
            </a:r>
          </a:p>
        </p:txBody>
      </p:sp>
      <p:pic>
        <p:nvPicPr>
          <p:cNvPr id="3" name="Picture 2" descr="http://www.eeob.iastate.edu/faculty/DrewesC/htdocs/bryozoa-lophaR.jpg">
            <a:extLst>
              <a:ext uri="{FF2B5EF4-FFF2-40B4-BE49-F238E27FC236}">
                <a16:creationId xmlns:a16="http://schemas.microsoft.com/office/drawing/2014/main" id="{F19D6ABC-21B1-2D28-757F-1A025766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0979"/>
            <a:ext cx="3253629" cy="26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3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098656" y="316241"/>
            <a:ext cx="8061344" cy="4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62" tIns="38381" rIns="76762" bIns="38381" anchor="ctr"/>
          <a:lstStyle/>
          <a:p>
            <a:pPr algn="ctr" defTabSz="683685"/>
            <a:r>
              <a:rPr lang="en-US" sz="4400" dirty="0">
                <a:solidFill>
                  <a:srgbClr val="00B050"/>
                </a:solidFill>
                <a:latin typeface="Arial" charset="0"/>
              </a:rPr>
              <a:t>Phyla Ectoprocta (Bryozoans)</a:t>
            </a:r>
          </a:p>
        </p:txBody>
      </p:sp>
      <p:pic>
        <p:nvPicPr>
          <p:cNvPr id="61444" name="Picture 4" descr="45_17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/>
          <a:stretch/>
        </p:blipFill>
        <p:spPr bwMode="auto">
          <a:xfrm>
            <a:off x="153060" y="2802808"/>
            <a:ext cx="4835514" cy="350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6" descr="sarg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43" y="4175026"/>
            <a:ext cx="2882441" cy="26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1426EA-48AE-4A44-93E4-8AE6BE00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E75B-6BF3-421E-B8BC-FB4B88C2872C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8081E-F592-4C72-A1BF-FA322F963293}"/>
              </a:ext>
            </a:extLst>
          </p:cNvPr>
          <p:cNvSpPr txBox="1"/>
          <p:nvPr/>
        </p:nvSpPr>
        <p:spPr>
          <a:xfrm>
            <a:off x="457200" y="888863"/>
            <a:ext cx="5856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4500 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Freshwater and marine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Colonial filter feeders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Each individual secretes a chamber</a:t>
            </a:r>
          </a:p>
        </p:txBody>
      </p:sp>
      <p:pic>
        <p:nvPicPr>
          <p:cNvPr id="5" name="Picture 2" descr="http://www.ohiohistorycentral.org/images/bryozoan.jpg">
            <a:extLst>
              <a:ext uri="{FF2B5EF4-FFF2-40B4-BE49-F238E27FC236}">
                <a16:creationId xmlns:a16="http://schemas.microsoft.com/office/drawing/2014/main" id="{9ECE0CA6-BA20-6014-AAC4-6AD163D3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06" y="4116677"/>
            <a:ext cx="3653698" cy="274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kgs.ku.edu/Publications/PIC/24figures/Fig6.jpg">
            <a:extLst>
              <a:ext uri="{FF2B5EF4-FFF2-40B4-BE49-F238E27FC236}">
                <a16:creationId xmlns:a16="http://schemas.microsoft.com/office/drawing/2014/main" id="{169EEA33-5331-E4CC-2FA5-6FB0090E8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90" y="1002299"/>
            <a:ext cx="3653698" cy="30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A98DD-6EA4-14B3-8FF9-103BBCAA747C}"/>
              </a:ext>
            </a:extLst>
          </p:cNvPr>
          <p:cNvSpPr txBox="1"/>
          <p:nvPr/>
        </p:nvSpPr>
        <p:spPr>
          <a:xfrm>
            <a:off x="9509412" y="3807767"/>
            <a:ext cx="20393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Fossil Bryozoa</a:t>
            </a:r>
          </a:p>
        </p:txBody>
      </p:sp>
    </p:spTree>
    <p:extLst>
      <p:ext uri="{BB962C8B-B14F-4D97-AF65-F5344CB8AC3E}">
        <p14:creationId xmlns:p14="http://schemas.microsoft.com/office/powerpoint/2010/main" val="346028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57200" y="284677"/>
            <a:ext cx="11277600" cy="6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62" tIns="38381" rIns="76762" bIns="38381" anchor="ctr"/>
          <a:lstStyle/>
          <a:p>
            <a:pPr algn="ctr" defTabSz="683685"/>
            <a:r>
              <a:rPr lang="en-US" sz="5400" dirty="0">
                <a:solidFill>
                  <a:srgbClr val="00B050"/>
                </a:solidFill>
                <a:latin typeface="Arial" charset="0"/>
              </a:rPr>
              <a:t>Phyla Brachiopoda (Brachiopods)</a:t>
            </a:r>
          </a:p>
        </p:txBody>
      </p:sp>
      <p:pic>
        <p:nvPicPr>
          <p:cNvPr id="98310" name="Picture 6" descr="Brachiopod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927963"/>
            <a:ext cx="4232408" cy="282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nvcc.edu/home/cbentley/gol_135/sideling_hill/images/live_brac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126" y="1197633"/>
            <a:ext cx="3689616" cy="270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" y="4177486"/>
            <a:ext cx="4698551" cy="278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kspg.org/images/brachiopo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5364" r="18838" b="11872"/>
          <a:stretch/>
        </p:blipFill>
        <p:spPr bwMode="auto">
          <a:xfrm>
            <a:off x="4591276" y="4535485"/>
            <a:ext cx="3181125" cy="221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4378A1-2019-42FB-9041-A8DB7B32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E75B-6BF3-421E-B8BC-FB4B88C2872C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B03F1-A659-4264-BEB8-A26CC09D964F}"/>
              </a:ext>
            </a:extLst>
          </p:cNvPr>
          <p:cNvSpPr txBox="1"/>
          <p:nvPr/>
        </p:nvSpPr>
        <p:spPr>
          <a:xfrm>
            <a:off x="609600" y="1341947"/>
            <a:ext cx="5856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350 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Marine filter feeders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Look like bivalves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Attachment and feeding:</a:t>
            </a:r>
          </a:p>
        </p:txBody>
      </p:sp>
    </p:spTree>
    <p:extLst>
      <p:ext uri="{BB962C8B-B14F-4D97-AF65-F5344CB8AC3E}">
        <p14:creationId xmlns:p14="http://schemas.microsoft.com/office/powerpoint/2010/main" val="820682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43B9C-48EF-7FE8-9BFB-422E10566446}"/>
              </a:ext>
            </a:extLst>
          </p:cNvPr>
          <p:cNvSpPr txBox="1"/>
          <p:nvPr/>
        </p:nvSpPr>
        <p:spPr>
          <a:xfrm>
            <a:off x="2590800" y="457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D7346-0605-C0A7-4858-560D5C4EB73C}"/>
              </a:ext>
            </a:extLst>
          </p:cNvPr>
          <p:cNvSpPr txBox="1"/>
          <p:nvPr/>
        </p:nvSpPr>
        <p:spPr>
          <a:xfrm>
            <a:off x="495300" y="457200"/>
            <a:ext cx="1120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HW: </a:t>
            </a: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 through the fossil collections and find and draw (same circle) a representative of:</a:t>
            </a: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Ectoprocta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Brachiopoda</a:t>
            </a:r>
          </a:p>
        </p:txBody>
      </p:sp>
    </p:spTree>
    <p:extLst>
      <p:ext uri="{BB962C8B-B14F-4D97-AF65-F5344CB8AC3E}">
        <p14:creationId xmlns:p14="http://schemas.microsoft.com/office/powerpoint/2010/main" val="2360535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25626"/>
          <a:stretch/>
        </p:blipFill>
        <p:spPr bwMode="auto">
          <a:xfrm>
            <a:off x="1541184" y="4"/>
            <a:ext cx="948218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257371" y="955217"/>
            <a:ext cx="853029" cy="533400"/>
          </a:xfrm>
          <a:prstGeom prst="ellipse">
            <a:avLst/>
          </a:prstGeom>
          <a:solidFill>
            <a:srgbClr val="28FF1D">
              <a:alpha val="15686"/>
            </a:srgbClr>
          </a:solidFill>
          <a:ln w="38100" cap="flat" cmpd="sng" algn="ctr">
            <a:solidFill>
              <a:srgbClr val="28FF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34" tIns="51168" rIns="102334" bIns="51168" numCol="1" rtlCol="0" anchor="t" anchorCtr="0" compatLnSpc="1">
            <a:prstTxWarp prst="textNoShape">
              <a:avLst/>
            </a:prstTxWarp>
          </a:bodyPr>
          <a:lstStyle/>
          <a:p>
            <a:pPr defTabSz="1023384"/>
            <a:endParaRPr lang="en-US" sz="2687"/>
          </a:p>
        </p:txBody>
      </p:sp>
    </p:spTree>
    <p:extLst>
      <p:ext uri="{BB962C8B-B14F-4D97-AF65-F5344CB8AC3E}">
        <p14:creationId xmlns:p14="http://schemas.microsoft.com/office/powerpoint/2010/main" val="873013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iki.hicksvilleschools.org/groups/hsbiology/wiki/af0c0/images/f99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9057" y="729882"/>
            <a:ext cx="3343876" cy="59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2" name="Picture 3" descr="autolytu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50" y="3676024"/>
            <a:ext cx="1919316" cy="31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4" descr="acrocirrus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71" y="3676024"/>
            <a:ext cx="1894436" cy="31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6" descr="leech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50" y="3655852"/>
            <a:ext cx="1931755" cy="31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6" name="Text Box 7"/>
          <p:cNvSpPr txBox="1">
            <a:spLocks noChangeArrowheads="1"/>
          </p:cNvSpPr>
          <p:nvPr/>
        </p:nvSpPr>
        <p:spPr bwMode="auto">
          <a:xfrm>
            <a:off x="1239807" y="3290"/>
            <a:ext cx="9109642" cy="86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49" tIns="51175" rIns="102349" bIns="5117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926" b="1" dirty="0">
                <a:solidFill>
                  <a:srgbClr val="00B050"/>
                </a:solidFill>
                <a:latin typeface="Arial" charset="0"/>
              </a:rPr>
              <a:t>Phylum Annelida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7DA50-6C5C-4301-806D-1A9881446150}"/>
              </a:ext>
            </a:extLst>
          </p:cNvPr>
          <p:cNvSpPr txBox="1"/>
          <p:nvPr/>
        </p:nvSpPr>
        <p:spPr>
          <a:xfrm>
            <a:off x="3963427" y="1031756"/>
            <a:ext cx="5100807" cy="257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15,000 sp.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2 synapomorphies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Hydrostatic skeleton to move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Each segment contains setae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Coelom and closed circ system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3 classes:</a:t>
            </a:r>
          </a:p>
        </p:txBody>
      </p:sp>
    </p:spTree>
    <p:extLst>
      <p:ext uri="{BB962C8B-B14F-4D97-AF65-F5344CB8AC3E}">
        <p14:creationId xmlns:p14="http://schemas.microsoft.com/office/powerpoint/2010/main" val="1220053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2083210" y="1371600"/>
            <a:ext cx="7670390" cy="4462767"/>
            <a:chOff x="1064" y="1046"/>
            <a:chExt cx="3632" cy="2070"/>
          </a:xfrm>
        </p:grpSpPr>
        <p:pic>
          <p:nvPicPr>
            <p:cNvPr id="13108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1046"/>
              <a:ext cx="3632" cy="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31084" name="Line 5"/>
            <p:cNvSpPr>
              <a:spLocks noChangeShapeType="1"/>
            </p:cNvSpPr>
            <p:nvPr/>
          </p:nvSpPr>
          <p:spPr bwMode="auto">
            <a:xfrm flipV="1">
              <a:off x="2807" y="1508"/>
              <a:ext cx="1335" cy="213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687"/>
            </a:p>
          </p:txBody>
        </p:sp>
        <p:sp>
          <p:nvSpPr>
            <p:cNvPr id="131085" name="Line 6"/>
            <p:cNvSpPr>
              <a:spLocks noChangeShapeType="1"/>
            </p:cNvSpPr>
            <p:nvPr/>
          </p:nvSpPr>
          <p:spPr bwMode="auto">
            <a:xfrm flipV="1">
              <a:off x="2932" y="1508"/>
              <a:ext cx="1210" cy="298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687"/>
            </a:p>
          </p:txBody>
        </p:sp>
        <p:sp>
          <p:nvSpPr>
            <p:cNvPr id="131086" name="Line 7"/>
            <p:cNvSpPr>
              <a:spLocks noChangeShapeType="1"/>
            </p:cNvSpPr>
            <p:nvPr/>
          </p:nvSpPr>
          <p:spPr bwMode="auto">
            <a:xfrm flipV="1">
              <a:off x="3016" y="1508"/>
              <a:ext cx="1126" cy="426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687"/>
            </a:p>
          </p:txBody>
        </p:sp>
        <p:sp>
          <p:nvSpPr>
            <p:cNvPr id="131087" name="Line 8"/>
            <p:cNvSpPr>
              <a:spLocks noChangeShapeType="1"/>
            </p:cNvSpPr>
            <p:nvPr/>
          </p:nvSpPr>
          <p:spPr bwMode="auto">
            <a:xfrm flipV="1">
              <a:off x="3099" y="1508"/>
              <a:ext cx="1043" cy="553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687"/>
            </a:p>
          </p:txBody>
        </p:sp>
        <p:sp>
          <p:nvSpPr>
            <p:cNvPr id="131088" name="Line 9"/>
            <p:cNvSpPr>
              <a:spLocks noChangeShapeType="1"/>
            </p:cNvSpPr>
            <p:nvPr/>
          </p:nvSpPr>
          <p:spPr bwMode="auto">
            <a:xfrm flipV="1">
              <a:off x="3224" y="1508"/>
              <a:ext cx="918" cy="639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687"/>
            </a:p>
          </p:txBody>
        </p:sp>
        <p:sp>
          <p:nvSpPr>
            <p:cNvPr id="131089" name="Line 10"/>
            <p:cNvSpPr>
              <a:spLocks noChangeShapeType="1"/>
            </p:cNvSpPr>
            <p:nvPr/>
          </p:nvSpPr>
          <p:spPr bwMode="auto">
            <a:xfrm flipV="1">
              <a:off x="3349" y="1508"/>
              <a:ext cx="793" cy="724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687"/>
            </a:p>
          </p:txBody>
        </p:sp>
      </p:grpSp>
      <p:sp>
        <p:nvSpPr>
          <p:cNvPr id="131077" name="Oval 13"/>
          <p:cNvSpPr>
            <a:spLocks noChangeArrowheads="1"/>
          </p:cNvSpPr>
          <p:nvPr/>
        </p:nvSpPr>
        <p:spPr bwMode="auto">
          <a:xfrm>
            <a:off x="8251677" y="4288253"/>
            <a:ext cx="264795" cy="302115"/>
          </a:xfrm>
          <a:prstGeom prst="ellipse">
            <a:avLst/>
          </a:prstGeom>
          <a:solidFill>
            <a:srgbClr val="EF91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2349" tIns="51175" rIns="102349" bIns="51175" anchor="ctr"/>
          <a:lstStyle/>
          <a:p>
            <a:endParaRPr lang="en-US" sz="2687"/>
          </a:p>
        </p:txBody>
      </p:sp>
      <p:sp>
        <p:nvSpPr>
          <p:cNvPr id="131079" name="Oval 15"/>
          <p:cNvSpPr>
            <a:spLocks noChangeArrowheads="1"/>
          </p:cNvSpPr>
          <p:nvPr/>
        </p:nvSpPr>
        <p:spPr bwMode="auto">
          <a:xfrm>
            <a:off x="8411621" y="4345122"/>
            <a:ext cx="168829" cy="179491"/>
          </a:xfrm>
          <a:prstGeom prst="ellipse">
            <a:avLst/>
          </a:prstGeom>
          <a:solidFill>
            <a:srgbClr val="114FF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2349" tIns="51175" rIns="102349" bIns="51175" anchor="ctr"/>
          <a:lstStyle/>
          <a:p>
            <a:endParaRPr lang="en-US" sz="2687"/>
          </a:p>
        </p:txBody>
      </p:sp>
      <p:sp>
        <p:nvSpPr>
          <p:cNvPr id="131080" name="Oval 16"/>
          <p:cNvSpPr>
            <a:spLocks noChangeArrowheads="1"/>
          </p:cNvSpPr>
          <p:nvPr/>
        </p:nvSpPr>
        <p:spPr bwMode="auto">
          <a:xfrm>
            <a:off x="6849513" y="2614180"/>
            <a:ext cx="145726" cy="76417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2349" tIns="51175" rIns="102349" bIns="51175" anchor="ctr"/>
          <a:lstStyle/>
          <a:p>
            <a:endParaRPr lang="en-US" sz="2687"/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1541183" y="255910"/>
            <a:ext cx="9187836" cy="102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FFFCC"/>
            </a:outerShdw>
          </a:effectLst>
        </p:spPr>
        <p:txBody>
          <a:bodyPr lIns="103060" tIns="51530" rIns="103060" bIns="51530" anchor="ctr"/>
          <a:lstStyle/>
          <a:p>
            <a:pPr algn="ctr" defTabSz="911580">
              <a:defRPr/>
            </a:pPr>
            <a:r>
              <a:rPr lang="en-US" sz="4366" b="1" dirty="0">
                <a:solidFill>
                  <a:srgbClr val="FF0000"/>
                </a:solidFill>
                <a:latin typeface="Arial" charset="0"/>
              </a:rPr>
              <a:t>Basic Body Plan</a:t>
            </a:r>
          </a:p>
        </p:txBody>
      </p:sp>
    </p:spTree>
    <p:extLst>
      <p:ext uri="{BB962C8B-B14F-4D97-AF65-F5344CB8AC3E}">
        <p14:creationId xmlns:p14="http://schemas.microsoft.com/office/powerpoint/2010/main" val="3152928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22266"/>
            <a:ext cx="6344405" cy="46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1626485" y="187489"/>
            <a:ext cx="9187836" cy="102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FFFCC"/>
            </a:outerShdw>
          </a:effectLst>
        </p:spPr>
        <p:txBody>
          <a:bodyPr lIns="103060" tIns="51530" rIns="103060" bIns="51530" anchor="ctr"/>
          <a:lstStyle/>
          <a:p>
            <a:pPr algn="ctr" defTabSz="911580">
              <a:defRPr/>
            </a:pPr>
            <a:r>
              <a:rPr lang="en-US" sz="4366" b="1" dirty="0">
                <a:solidFill>
                  <a:schemeClr val="hlink"/>
                </a:solidFill>
                <a:latin typeface="Arial" charset="0"/>
              </a:rPr>
              <a:t>Movement</a:t>
            </a:r>
          </a:p>
        </p:txBody>
      </p:sp>
      <p:sp>
        <p:nvSpPr>
          <p:cNvPr id="154639" name="Rectangle 15"/>
          <p:cNvSpPr>
            <a:spLocks noChangeArrowheads="1"/>
          </p:cNvSpPr>
          <p:nvPr/>
        </p:nvSpPr>
        <p:spPr bwMode="auto">
          <a:xfrm>
            <a:off x="686201" y="1164917"/>
            <a:ext cx="4944362" cy="44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FFFCC"/>
            </a:outerShdw>
          </a:effectLst>
        </p:spPr>
        <p:txBody>
          <a:bodyPr lIns="103060" tIns="51530" rIns="103060" bIns="51530"/>
          <a:lstStyle/>
          <a:p>
            <a:pPr marL="341177" indent="-341177" defTabSz="91158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3135" dirty="0">
                <a:solidFill>
                  <a:srgbClr val="0000FF"/>
                </a:solidFill>
                <a:latin typeface="Arial" charset="0"/>
              </a:rPr>
              <a:t>Contracted longitudinal muscle</a:t>
            </a:r>
          </a:p>
          <a:p>
            <a:pPr marL="341177" indent="-341177" defTabSz="911580"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135" dirty="0">
              <a:solidFill>
                <a:srgbClr val="C00000"/>
              </a:solidFill>
              <a:latin typeface="Arial" charset="0"/>
            </a:endParaRPr>
          </a:p>
          <a:p>
            <a:pPr marL="341177" indent="-341177" defTabSz="91158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3135" dirty="0">
                <a:solidFill>
                  <a:srgbClr val="C00000"/>
                </a:solidFill>
                <a:latin typeface="Arial" charset="0"/>
              </a:rPr>
              <a:t>Contracted circular muscle</a:t>
            </a:r>
          </a:p>
        </p:txBody>
      </p:sp>
      <p:sp>
        <p:nvSpPr>
          <p:cNvPr id="133125" name="Line 16"/>
          <p:cNvSpPr>
            <a:spLocks noChangeShapeType="1"/>
          </p:cNvSpPr>
          <p:nvPr/>
        </p:nvSpPr>
        <p:spPr bwMode="auto">
          <a:xfrm>
            <a:off x="6824807" y="1122266"/>
            <a:ext cx="730407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2349" tIns="51175" rIns="102349" bIns="51175" anchor="ctr"/>
          <a:lstStyle/>
          <a:p>
            <a:endParaRPr lang="en-US" sz="2687"/>
          </a:p>
        </p:txBody>
      </p:sp>
      <p:sp>
        <p:nvSpPr>
          <p:cNvPr id="133126" name="Line 17"/>
          <p:cNvSpPr>
            <a:spLocks noChangeShapeType="1"/>
          </p:cNvSpPr>
          <p:nvPr/>
        </p:nvSpPr>
        <p:spPr bwMode="auto">
          <a:xfrm>
            <a:off x="8957377" y="1207569"/>
            <a:ext cx="61311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2349" tIns="51175" rIns="102349" bIns="51175" anchor="ctr"/>
          <a:lstStyle/>
          <a:p>
            <a:endParaRPr lang="en-US" sz="2687"/>
          </a:p>
        </p:txBody>
      </p:sp>
      <p:sp>
        <p:nvSpPr>
          <p:cNvPr id="133127" name="Line 18"/>
          <p:cNvSpPr>
            <a:spLocks noChangeShapeType="1"/>
          </p:cNvSpPr>
          <p:nvPr/>
        </p:nvSpPr>
        <p:spPr bwMode="auto">
          <a:xfrm>
            <a:off x="6824807" y="2572416"/>
            <a:ext cx="730407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2349" tIns="51175" rIns="102349" bIns="51175" anchor="ctr"/>
          <a:lstStyle/>
          <a:p>
            <a:endParaRPr lang="en-US" sz="2687"/>
          </a:p>
        </p:txBody>
      </p:sp>
      <p:sp>
        <p:nvSpPr>
          <p:cNvPr id="133128" name="Line 19"/>
          <p:cNvSpPr>
            <a:spLocks noChangeShapeType="1"/>
          </p:cNvSpPr>
          <p:nvPr/>
        </p:nvSpPr>
        <p:spPr bwMode="auto">
          <a:xfrm>
            <a:off x="8786772" y="2572416"/>
            <a:ext cx="61311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2349" tIns="51175" rIns="102349" bIns="51175" anchor="ctr"/>
          <a:lstStyle/>
          <a:p>
            <a:endParaRPr lang="en-US" sz="2687"/>
          </a:p>
        </p:txBody>
      </p:sp>
      <p:sp>
        <p:nvSpPr>
          <p:cNvPr id="133129" name="Line 20"/>
          <p:cNvSpPr>
            <a:spLocks noChangeShapeType="1"/>
          </p:cNvSpPr>
          <p:nvPr/>
        </p:nvSpPr>
        <p:spPr bwMode="auto">
          <a:xfrm>
            <a:off x="7677835" y="2145901"/>
            <a:ext cx="73040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2349" tIns="51175" rIns="102349" bIns="51175" anchor="ctr"/>
          <a:lstStyle/>
          <a:p>
            <a:endParaRPr lang="en-US" sz="2687"/>
          </a:p>
        </p:txBody>
      </p:sp>
      <p:sp>
        <p:nvSpPr>
          <p:cNvPr id="133130" name="Line 21"/>
          <p:cNvSpPr>
            <a:spLocks noChangeShapeType="1"/>
          </p:cNvSpPr>
          <p:nvPr/>
        </p:nvSpPr>
        <p:spPr bwMode="auto">
          <a:xfrm>
            <a:off x="9469195" y="2145901"/>
            <a:ext cx="61311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2349" tIns="51175" rIns="102349" bIns="51175" anchor="ctr"/>
          <a:lstStyle/>
          <a:p>
            <a:endParaRPr lang="en-US" sz="2687"/>
          </a:p>
        </p:txBody>
      </p:sp>
      <p:sp>
        <p:nvSpPr>
          <p:cNvPr id="133131" name="Line 22"/>
          <p:cNvSpPr>
            <a:spLocks noChangeShapeType="1"/>
          </p:cNvSpPr>
          <p:nvPr/>
        </p:nvSpPr>
        <p:spPr bwMode="auto">
          <a:xfrm>
            <a:off x="7763139" y="3340142"/>
            <a:ext cx="73040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2349" tIns="51175" rIns="102349" bIns="51175" anchor="ctr"/>
          <a:lstStyle/>
          <a:p>
            <a:endParaRPr lang="en-US" sz="2687"/>
          </a:p>
        </p:txBody>
      </p:sp>
      <p:sp>
        <p:nvSpPr>
          <p:cNvPr id="133132" name="Line 23"/>
          <p:cNvSpPr>
            <a:spLocks noChangeShapeType="1"/>
          </p:cNvSpPr>
          <p:nvPr/>
        </p:nvSpPr>
        <p:spPr bwMode="auto">
          <a:xfrm>
            <a:off x="10066316" y="3340142"/>
            <a:ext cx="61311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2349" tIns="51175" rIns="102349" bIns="51175" anchor="ctr"/>
          <a:lstStyle/>
          <a:p>
            <a:endParaRPr lang="en-US" sz="2687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E15D0-7B33-EAEE-D80B-444ADF2E832C}"/>
              </a:ext>
            </a:extLst>
          </p:cNvPr>
          <p:cNvSpPr txBox="1"/>
          <p:nvPr/>
        </p:nvSpPr>
        <p:spPr>
          <a:xfrm>
            <a:off x="238496" y="6126907"/>
            <a:ext cx="6374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OBSERVE: Live earthworm (38.3)</a:t>
            </a:r>
          </a:p>
        </p:txBody>
      </p:sp>
    </p:spTree>
    <p:extLst>
      <p:ext uri="{BB962C8B-B14F-4D97-AF65-F5344CB8AC3E}">
        <p14:creationId xmlns:p14="http://schemas.microsoft.com/office/powerpoint/2010/main" val="3684772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ChangeArrowheads="1"/>
          </p:cNvSpPr>
          <p:nvPr/>
        </p:nvSpPr>
        <p:spPr bwMode="auto">
          <a:xfrm>
            <a:off x="396" y="187492"/>
            <a:ext cx="9251813" cy="133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49" tIns="51175" rIns="102349" bIns="51175" anchor="ctr"/>
          <a:lstStyle/>
          <a:p>
            <a:pPr algn="ctr" defTabSz="911580"/>
            <a:r>
              <a:rPr lang="en-US" sz="4366" b="1" dirty="0">
                <a:solidFill>
                  <a:srgbClr val="0000FF"/>
                </a:solidFill>
                <a:latin typeface="Arial" charset="0"/>
              </a:rPr>
              <a:t>Phylum Annelida</a:t>
            </a:r>
          </a:p>
          <a:p>
            <a:pPr algn="ctr" defTabSz="911580"/>
            <a:r>
              <a:rPr lang="en-US" sz="3582" b="1" dirty="0" err="1">
                <a:solidFill>
                  <a:srgbClr val="FF0000"/>
                </a:solidFill>
                <a:latin typeface="Arial" charset="0"/>
              </a:rPr>
              <a:t>Polychaeta</a:t>
            </a:r>
            <a:r>
              <a:rPr lang="en-US" sz="3135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3135" dirty="0">
                <a:latin typeface="Arial" charset="0"/>
              </a:rPr>
              <a:t> Marine Worms</a:t>
            </a:r>
          </a:p>
        </p:txBody>
      </p:sp>
      <p:pic>
        <p:nvPicPr>
          <p:cNvPr id="141316" name="Picture 6" descr="autolytu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117" y="2626558"/>
            <a:ext cx="2559088" cy="413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0997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9840" r="13921"/>
          <a:stretch/>
        </p:blipFill>
        <p:spPr bwMode="auto">
          <a:xfrm>
            <a:off x="6177123" y="1633006"/>
            <a:ext cx="2877822" cy="26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http://bcbiodiversity.lifedesks.org/image/view/1177/_origin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/>
          <a:stretch/>
        </p:blipFill>
        <p:spPr bwMode="auto">
          <a:xfrm>
            <a:off x="4511043" y="4428393"/>
            <a:ext cx="4816025" cy="22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marine wor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 bwMode="auto">
          <a:xfrm>
            <a:off x="9206003" y="-76724"/>
            <a:ext cx="2985602" cy="27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BCB9B-9A87-EB4B-F811-660339AADF53}"/>
              </a:ext>
            </a:extLst>
          </p:cNvPr>
          <p:cNvSpPr txBox="1"/>
          <p:nvPr/>
        </p:nvSpPr>
        <p:spPr>
          <a:xfrm>
            <a:off x="355623" y="1633006"/>
            <a:ext cx="5100807" cy="381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10,000 sp.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Well-differentiated head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Paired appendages with each segment (</a:t>
            </a:r>
            <a:r>
              <a:rPr lang="en-US" sz="2687" b="1" dirty="0">
                <a:latin typeface="+mn-lt"/>
              </a:rPr>
              <a:t>parapodia</a:t>
            </a:r>
            <a:r>
              <a:rPr lang="en-US" sz="2687" dirty="0">
                <a:latin typeface="+mn-lt"/>
              </a:rPr>
              <a:t>)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Lots and lots of setae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Burrow, under rocks and coral, abandoned shells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All depths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Body form: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939E9-D95D-6BAF-FD4B-FC93AC9CCA0C}"/>
              </a:ext>
            </a:extLst>
          </p:cNvPr>
          <p:cNvSpPr txBox="1"/>
          <p:nvPr/>
        </p:nvSpPr>
        <p:spPr>
          <a:xfrm>
            <a:off x="19339" y="5533754"/>
            <a:ext cx="6072240" cy="1194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8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Nereis (38.2)</a:t>
            </a:r>
          </a:p>
          <a:p>
            <a:r>
              <a:rPr lang="en-US" sz="358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OBSERVE: Misc. polychaeta</a:t>
            </a:r>
          </a:p>
        </p:txBody>
      </p:sp>
    </p:spTree>
    <p:extLst>
      <p:ext uri="{BB962C8B-B14F-4D97-AF65-F5344CB8AC3E}">
        <p14:creationId xmlns:p14="http://schemas.microsoft.com/office/powerpoint/2010/main" val="53266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structure of a pleurotropis&#10;&#10;Description automatically generated">
            <a:extLst>
              <a:ext uri="{FF2B5EF4-FFF2-40B4-BE49-F238E27FC236}">
                <a16:creationId xmlns:a16="http://schemas.microsoft.com/office/drawing/2014/main" id="{587485DA-A11B-114A-9588-CB01B5D04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5486399" cy="6696921"/>
          </a:xfrm>
          <a:prstGeom prst="rect">
            <a:avLst/>
          </a:prstGeom>
        </p:spPr>
      </p:pic>
      <p:pic>
        <p:nvPicPr>
          <p:cNvPr id="6" name="Picture 5" descr="A diagram of a structure of a body&#10;&#10;Description automatically generated">
            <a:extLst>
              <a:ext uri="{FF2B5EF4-FFF2-40B4-BE49-F238E27FC236}">
                <a16:creationId xmlns:a16="http://schemas.microsoft.com/office/drawing/2014/main" id="{E779F7F0-00CC-F1D7-75ED-AE1025382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" y="685800"/>
            <a:ext cx="633510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Alitta virens pharynx (latera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54" y="399168"/>
            <a:ext cx="8530293" cy="60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72665" y="4964455"/>
            <a:ext cx="2132573" cy="1343882"/>
          </a:xfrm>
          <a:prstGeom prst="rect">
            <a:avLst/>
          </a:prstGeom>
          <a:noFill/>
        </p:spPr>
        <p:txBody>
          <a:bodyPr wrap="square" lIns="102349" tIns="51175" rIns="102349" bIns="51175" rtlCol="0">
            <a:spAutoFit/>
          </a:bodyPr>
          <a:lstStyle/>
          <a:p>
            <a:pPr algn="r"/>
            <a:r>
              <a:rPr lang="en-US" sz="268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Everted</a:t>
            </a:r>
            <a:r>
              <a:rPr lang="en-US" sz="268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pharynx of </a:t>
            </a:r>
            <a:r>
              <a:rPr lang="en-US" sz="268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Nereis</a:t>
            </a:r>
            <a:endParaRPr lang="en-US" sz="268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31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 descr="Christmas-Tree-Worm-Stoll-Kefirg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6" y="-19548"/>
            <a:ext cx="6227114" cy="40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5" descr="Christmas%20tree%20worm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354" y="-20958"/>
            <a:ext cx="2596407" cy="40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6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0" y="4091522"/>
            <a:ext cx="1730939" cy="267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5653" name="Picture 8" descr="Xmastree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57" y="4108761"/>
            <a:ext cx="3991466" cy="274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4332" y="1105074"/>
            <a:ext cx="2047270" cy="1757392"/>
          </a:xfrm>
          <a:prstGeom prst="rect">
            <a:avLst/>
          </a:prstGeom>
          <a:noFill/>
        </p:spPr>
        <p:txBody>
          <a:bodyPr wrap="square" lIns="102349" tIns="51175" rIns="102349" bIns="51175" rtlCol="0">
            <a:spAutoFit/>
          </a:bodyPr>
          <a:lstStyle/>
          <a:p>
            <a:pPr algn="ctr"/>
            <a:r>
              <a:rPr lang="en-US" sz="2687" dirty="0">
                <a:latin typeface="Arial" pitchFamily="34" charset="0"/>
                <a:cs typeface="Arial" pitchFamily="34" charset="0"/>
              </a:rPr>
              <a:t>Diverse feeding and respiration modes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8000" y="5554412"/>
            <a:ext cx="3991466" cy="585661"/>
          </a:xfrm>
          <a:prstGeom prst="rect">
            <a:avLst/>
          </a:prstGeom>
        </p:spPr>
        <p:txBody>
          <a:bodyPr wrap="square" lIns="102349" tIns="51175" rIns="102349" bIns="51175">
            <a:spAutoFit/>
          </a:bodyPr>
          <a:lstStyle/>
          <a:p>
            <a:r>
              <a:rPr lang="en-US" sz="1567" dirty="0">
                <a:hlinkClick r:id="rId6"/>
              </a:rPr>
              <a:t>http://www.youtube.com/watch?v=8mBo0sfum0E</a:t>
            </a:r>
            <a:r>
              <a:rPr lang="en-US" sz="1567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8000" y="4495800"/>
            <a:ext cx="3991466" cy="585661"/>
          </a:xfrm>
          <a:prstGeom prst="rect">
            <a:avLst/>
          </a:prstGeom>
        </p:spPr>
        <p:txBody>
          <a:bodyPr wrap="square" lIns="102349" tIns="51175" rIns="102349" bIns="51175">
            <a:spAutoFit/>
          </a:bodyPr>
          <a:lstStyle/>
          <a:p>
            <a:r>
              <a:rPr lang="en-US" sz="1567" dirty="0">
                <a:hlinkClick r:id="rId7"/>
              </a:rPr>
              <a:t>http://www.youtube.com/watch?v=_VNep2mh7yU</a:t>
            </a:r>
            <a:r>
              <a:rPr lang="en-US" sz="1567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673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95" y="-1"/>
            <a:ext cx="7134880" cy="138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49" tIns="51175" rIns="102349" bIns="51175" anchor="ctr"/>
          <a:lstStyle/>
          <a:p>
            <a:pPr algn="ctr" defTabSz="911580"/>
            <a:r>
              <a:rPr lang="en-US" sz="4366" b="1" dirty="0">
                <a:solidFill>
                  <a:srgbClr val="0000FF"/>
                </a:solidFill>
                <a:latin typeface="Arial" charset="0"/>
              </a:rPr>
              <a:t>Phylum Annelida</a:t>
            </a:r>
          </a:p>
          <a:p>
            <a:pPr algn="ctr" defTabSz="911580"/>
            <a:r>
              <a:rPr lang="en-US" sz="3135" b="1" dirty="0" err="1">
                <a:solidFill>
                  <a:srgbClr val="FF0000"/>
                </a:solidFill>
                <a:latin typeface="Arial" charset="0"/>
              </a:rPr>
              <a:t>Oligochaeta</a:t>
            </a:r>
            <a:r>
              <a:rPr lang="en-US" sz="2687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687" dirty="0">
                <a:latin typeface="Arial" charset="0"/>
              </a:rPr>
              <a:t>Earthworms</a:t>
            </a:r>
          </a:p>
        </p:txBody>
      </p:sp>
      <p:pic>
        <p:nvPicPr>
          <p:cNvPr id="25602" name="Picture 2" descr="http://img.ehowcdn.com/article-new/ehow/images/a07/gf/lq/kind-circulatory-system-do-earthworms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75" y="25676"/>
            <a:ext cx="5056330" cy="37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planetainvertebrados.com.br/imagens_especies/textos/img_20120114_oldslfovjj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79" y="3809570"/>
            <a:ext cx="3710680" cy="30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7F076C-209F-D9BC-5CEF-87E6123C7455}"/>
              </a:ext>
            </a:extLst>
          </p:cNvPr>
          <p:cNvSpPr txBox="1"/>
          <p:nvPr/>
        </p:nvSpPr>
        <p:spPr>
          <a:xfrm>
            <a:off x="380704" y="1637639"/>
            <a:ext cx="60200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3,000 sp.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Hermaphroditic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Terrestrial (most) or freshwater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No clear head, no eyes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Few setae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Important in soil aeration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A4D64-A8EB-EEC0-8CAF-85A10DA365D3}"/>
              </a:ext>
            </a:extLst>
          </p:cNvPr>
          <p:cNvSpPr txBox="1"/>
          <p:nvPr/>
        </p:nvSpPr>
        <p:spPr>
          <a:xfrm>
            <a:off x="82141" y="5943600"/>
            <a:ext cx="8987076" cy="643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8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Earthworm dissection (38.4 &amp; 38.5)</a:t>
            </a:r>
          </a:p>
        </p:txBody>
      </p:sp>
    </p:spTree>
    <p:extLst>
      <p:ext uri="{BB962C8B-B14F-4D97-AF65-F5344CB8AC3E}">
        <p14:creationId xmlns:p14="http://schemas.microsoft.com/office/powerpoint/2010/main" val="957972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76568" y="1102055"/>
            <a:ext cx="5911696" cy="1023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lIns="101283" tIns="49753" rIns="101283" bIns="49753" anchor="ctr"/>
          <a:lstStyle/>
          <a:p>
            <a:pPr algn="ctr" defTabSz="911580">
              <a:defRPr/>
            </a:pPr>
            <a:r>
              <a:rPr lang="en-GB" sz="3582" b="1" dirty="0">
                <a:solidFill>
                  <a:schemeClr val="hlink"/>
                </a:solidFill>
                <a:latin typeface="Arial" charset="0"/>
              </a:rPr>
              <a:t>Reproduction</a:t>
            </a:r>
          </a:p>
        </p:txBody>
      </p:sp>
      <p:pic>
        <p:nvPicPr>
          <p:cNvPr id="28674" name="Picture 2" descr="http://northeastparkscience.files.wordpress.com/2010/07/earthwormcopul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5" b="29853"/>
          <a:stretch/>
        </p:blipFill>
        <p:spPr bwMode="auto">
          <a:xfrm>
            <a:off x="3064192" y="3630258"/>
            <a:ext cx="9109642" cy="322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bwcnfarms.com/images/Cocoons%20on%20fingerEn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61" y="2"/>
            <a:ext cx="3197945" cy="32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worms4earth.com/images/baby-euros-1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3" b="6292"/>
          <a:stretch/>
        </p:blipFill>
        <p:spPr bwMode="auto">
          <a:xfrm>
            <a:off x="-6003" y="-28613"/>
            <a:ext cx="5558211" cy="36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61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210099" y="255908"/>
            <a:ext cx="8359688" cy="129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49" tIns="51175" rIns="102349" bIns="51175" anchor="ctr"/>
          <a:lstStyle/>
          <a:p>
            <a:pPr algn="ctr" defTabSz="911580"/>
            <a:r>
              <a:rPr lang="en-US" sz="4366" b="1" dirty="0">
                <a:solidFill>
                  <a:srgbClr val="0000FF"/>
                </a:solidFill>
                <a:latin typeface="Arial" charset="0"/>
              </a:rPr>
              <a:t>Phylum Annelida</a:t>
            </a:r>
          </a:p>
          <a:p>
            <a:pPr algn="ctr" defTabSz="911580"/>
            <a:r>
              <a:rPr lang="en-US" sz="3582" b="1" dirty="0" err="1">
                <a:solidFill>
                  <a:srgbClr val="FF0000"/>
                </a:solidFill>
                <a:latin typeface="Arial" charset="0"/>
              </a:rPr>
              <a:t>Hirudinea</a:t>
            </a:r>
            <a:r>
              <a:rPr lang="en-US" sz="3135" dirty="0">
                <a:latin typeface="Arial" charset="0"/>
              </a:rPr>
              <a:t>: Leeches</a:t>
            </a:r>
          </a:p>
        </p:txBody>
      </p:sp>
      <p:pic>
        <p:nvPicPr>
          <p:cNvPr id="20482" name="Picture 2" descr="http://web.flycraftangling.com/images/1/img_leeche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59" y="3265347"/>
            <a:ext cx="4839842" cy="35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mister-toad.com/photos/frog/Leech_BullEggs_2011_07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79" y="-16535"/>
            <a:ext cx="4272622" cy="28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invertebrates.si.edu/Features/images/stories/Sawyer_Hghilianii.jpg">
            <a:extLst>
              <a:ext uri="{FF2B5EF4-FFF2-40B4-BE49-F238E27FC236}">
                <a16:creationId xmlns:a16="http://schemas.microsoft.com/office/drawing/2014/main" id="{6C2E5EF1-4385-4C8B-B2C7-95DE8C388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67" y="2105310"/>
            <a:ext cx="1962838" cy="23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ACBD5-D577-3887-2D80-8136F0310C42}"/>
              </a:ext>
            </a:extLst>
          </p:cNvPr>
          <p:cNvSpPr txBox="1"/>
          <p:nvPr/>
        </p:nvSpPr>
        <p:spPr>
          <a:xfrm>
            <a:off x="355623" y="1633005"/>
            <a:ext cx="6166892" cy="340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Abundant freshwater, some marine, very few terrestrial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Parasites, predators, scavengers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All fluid feeders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Synapomorphy: Lost setae, lack internal segmentation, two suckers</a:t>
            </a:r>
          </a:p>
          <a:p>
            <a:pPr marL="383877" indent="-383877">
              <a:buFont typeface="Arial" panose="020B0604020202020204" pitchFamily="34" charset="0"/>
              <a:buChar char="•"/>
            </a:pPr>
            <a:r>
              <a:rPr lang="en-US" sz="2687" dirty="0">
                <a:latin typeface="+mn-lt"/>
              </a:rPr>
              <a:t>Develop a clitellum during breeding season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EE96A-778A-E765-1B63-DCAD63B2EAA2}"/>
              </a:ext>
            </a:extLst>
          </p:cNvPr>
          <p:cNvSpPr txBox="1"/>
          <p:nvPr/>
        </p:nvSpPr>
        <p:spPr>
          <a:xfrm>
            <a:off x="210098" y="6073391"/>
            <a:ext cx="6457537" cy="643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8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Preserved leech (38.6)</a:t>
            </a:r>
          </a:p>
        </p:txBody>
      </p:sp>
    </p:spTree>
    <p:extLst>
      <p:ext uri="{BB962C8B-B14F-4D97-AF65-F5344CB8AC3E}">
        <p14:creationId xmlns:p14="http://schemas.microsoft.com/office/powerpoint/2010/main" val="1330221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2175714" y="110172"/>
            <a:ext cx="5534026" cy="1279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lIns="101283" tIns="49753" rIns="101283" bIns="49753" anchor="ctr"/>
          <a:lstStyle/>
          <a:p>
            <a:pPr algn="ctr" defTabSz="911580">
              <a:defRPr/>
            </a:pPr>
            <a:r>
              <a:rPr lang="en-GB" sz="4366" b="1" dirty="0" err="1">
                <a:solidFill>
                  <a:schemeClr val="hlink"/>
                </a:solidFill>
                <a:latin typeface="Arial" charset="0"/>
              </a:rPr>
              <a:t>Hirudinida</a:t>
            </a:r>
            <a:r>
              <a:rPr lang="en-GB" sz="4366" b="1" dirty="0">
                <a:solidFill>
                  <a:schemeClr val="hlink"/>
                </a:solidFill>
                <a:latin typeface="Arial" charset="0"/>
              </a:rPr>
              <a:t> feeding</a:t>
            </a:r>
          </a:p>
        </p:txBody>
      </p:sp>
      <p:pic>
        <p:nvPicPr>
          <p:cNvPr id="29700" name="Picture 4" descr="http://yhsbiology.wikispaces.com/file/view/Medicinal-leech-using-sucker-1.jpg/49300815/Medicinal-leech-using-sucker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3" t="15925" r="17739" b="8775"/>
          <a:stretch/>
        </p:blipFill>
        <p:spPr bwMode="auto">
          <a:xfrm>
            <a:off x="6491571" y="2698749"/>
            <a:ext cx="4159252" cy="41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hQSEBQUEhQWFBUVGBgYFxUYFxgXFRgYGRQYFxgYGBgXHCYeGRkjGhgYHy8gJCcpLC0sFh8xNTAqNSctLCoBCQoKDgwOGg8PGiwkHyQsKSwvKiwsLCksKSwpKSwsLCksKSksLCwpKSwsLCksLCwpLCwpLCwsLCwsLCwsLCwsLP/AABEIAOIA3wMBIgACEQEDEQH/xAAcAAABBAMBAAAAAAAAAAAAAAAFAgMEBgABBwj/xAA9EAABAgQEAwYEBAYBBAMAAAABAhEAAyExBBJBUQVhcQYiMoGR8BNCobEHUsHRFCNicuHxshUzkqI0Q4L/xAAZAQADAQEBAAAAAAAAAAAAAAACAwQBAAX/xAArEQACAgICAgEEAQMFAAAAAAAAAQIRAyESMQRBURMiMnFhFEKhI4GRscH/2gAMAwEAAhEDEQA/AOn4uStMwEVQUtlBvU1tUmnRodlzCwLuk76vodiDSHMD/OlD8hbKauQbv+4vG1cNrRVzZnd96x5H0Zv7oLTKOS6YM7TdlpOPk5JlFJcomDxoJ33SdRbpHC+0nZidgpplzUlvlWAcixuDvuLiPQaC7FN9t223IjXEuGysXKVJnJCkqFRqnQKSdDsYJOxmPJw/R5laFYecUqgx2s7LzcDPMuYHBcomDwrTv1Go0gCo6xtXotUr2iz4bE0Bg3w/GOIpWExtGglg+I5THn5cLGp2dB4fjGMWzhePcM8c0wvELGLFw3iVjESbxysHJj5It3E+Dy54aYHH7xyP8R+waZDKkigqecdjwOIExHOB/GuDmbKUkh6Ui7k4VOBLCW+EujzAtMaSYPdqeAKkTlOKEwDyx7GPIpxUkJnBxlQkQ6FCNqTSGFBoPsx3E1MSCYz4YhMY8HQq/Y5LlAxpUsCEBUYVR1M3kqFkDaCOBUkCw9BA5Et4kBDQuSvQyDfY/iEjYegiIS+g9IcM+E5oxWg20yRKkpAsPQQTwuBQQ7D0EB5cS5WLUIXNN9MZFocmID2HoIMcI7DYnGVkYcrTYrZKUAgAtmUweos94k/h7MkniMj+ICSgkgBQzJMwpIluLeIi9HbqPREnE+g90g4QvbYjLl4ukiLhONpXQliB5Hp+x+sSZs1gT1YbsCYqPZ9CVeIZneh6EHpR/WJc7DYz4maYEiUhSwhcrvqEogkLKDdVAk67AwuOecoOlbFPElLbCkhTblJ1ANKUI+x5w1huIZlFCk5JqXKSbKD0IIuCK7iJ+GlISnvd43KlBLk9AAB0aNz1pIJKRY1ADhq0O8K/pppW2b9SLdUD+0XAJWPw6pM2hulQqqWsWKT9xrHn3j/AZuEnLkzgyk6/KpOiknYx6Gw+KZguirahJoCGcC40s4O0CO2nZVHEJLJyifLf4auWqFa5TvofOFxyJ/sfjlwdPo8/pQ0Sas8ZxbBrkzFS5iShaCykm4MJkrcQcvkrTCeB4g1IPcL4oyrxTkUMTpOJYiJMuFMbFnYOzvEqgPFrUqkcd4JxvKRWOm8J4nnQHMT4m4XBk2eG+SKV+J/B88vMlNWji01LEg0Ij1XisIiagpOojgX4h9mTInFQFHi3xZ/TlwfT6Al/qR12imBcaXGgmMKY9Uk2aEYRGoyCoGzRjI2BGo4wdlPDuYwiSYWuZC32Oj0ZkEJVCc8azR1GuSHEKidKtDXCOHqnzpcqWHXMUlCQaB1Fg50Gr8o7PwH8E5KS+LnGaG/7csGWh6XWTmIbkm8Y4cjvqKPYL/CnsYlSf4/EDuIJMpJoCU/OfO0dEw3H0zUd0FSwopUgCrs4YbN/xMZxvgh+CEypqZctDBMopSmWBYAZWP0MC+zvCVYNMxcwp+LMIAAqUIBdn3UakNRhrE/KcJ10vkyXCcbvfwR8HjABS1GqKuxofmFb6wXwPHlUrT39P3irIG5FHd9aEW6fXyiWrGJtewZ2JpUenNqQuCcdmSplonY4LUhSHIf+YBdiCoLFDmYpIYEPmpVnZl8ZlqJlFlPmSp2KCnKPoygdLtvA7hs5y7tt5+7wdwXB8MuaqaUhS1gBQLFBNirLbMp2JOwhinLIqToHjGO2Jw/CkiWZaS8pzkSC6kA/I92CiW5EDR4byqlHW5LVcvUitrvtBvDpTLTkQkJCaMLb/rGTJ9CTYB46fhp/ddMxZq0UXtx2Jl8QlhctkYgDuLslYHyTNjsdOkcSm4VcmYqXMSULQWUkhiDHo9MzKa61I3a7c9fWKp+IvYwYyUJ0n/5CAybATUA+BRPzjQ+US48t6kVQlTpnHc8KBiDOWpJIIIILEGhBFCCNDGIxcUODKFNBvDT8tY6b2H4imYjKTHI5WJpFg7JcWyTQHiLNi1y+A/yVHcxJATQxWe2XZ8YiQrcCJuC+IoAhTiCJBysRE/LkrSomVwfZ5f4rgVSZikKDMaRDzR2T8QexgmpK5YreOPT5BQopUGIj2PFzrLH+UKzY+LtdMbjAY20JisnNqMJEZGxGnDgVGiqExggaCs2DGwmFBIgt2f7PzsZN+Fh0Z1sVGoSEpDOpSiQAHIHnHG/sZ4HImqxEpOHzfGzD4ZTRQUDQg6NePTWDnKShKJikqnBCDMagJZlKHJwT59Iqv4e/hirAPPmLQvEKSwTX4cutWVdSmarAdYa45JxisWgIT/MfxILoAdlKUSzIYsXA84nyznBqkFGMcmrLTicekZF5gpiVJALuoDKC40Hepv0gDjuKTFEUcksA9SAFEmrct7+kniqkgshglIyp5AW/zAdeK2IQDUEgFRpRRJCgKFramEzlzezIriD04x6DWg2cs3rT20OYQvUuwDdTppu3P0iFhUOQaFiDUaPdhVmc035QUlqShJ+VhcqBdgaaUoSwOhNYyTsJKidJmsHOpLsbMWpo/J4IYTHFJcn24/xANOIa93rah7wN3NCm9GCQIxWIUojqwBOoNTqzA08ztGNKOzPy0XD/AKqpYSuWASls4OZ1Iv3Gc5gXah15Q0ntMkzBLU4ZKfiBSShQUoBVQagMR9YG8MxOQCrWD2ua39fTyMKnInGWWl50KupINNakPoGqHr5lzeWPG6O4xg7aJicGoulizOkgUOqa76dDESataKrQQCWINm0VS3P1gsrGe9f8RF4jiB8OtS4IAqaEOW2Y/wDtGZvEhGDlb0BDK26o47+LHZnKtOKTVMxkrbRTd1R5kUJ3HOOdKlNHozjHDkYiUqVM8KhlUNR+VSeh+scI47wSZhpy5Uwd5JvopOihyIrC/FzWuL9FlWQEWjJWKKFBQ0jEGkMTDFSV9mt0dJ7LfiEpLJUY6Tw/tZKmgO0eb8PMaDnCu0SpahWkRZPHlBt4v+Dfsn+R6KAlTEtQgiOadvvw4CwZkoV5QvgnaZwCDFrwnHAqiqvEf9RT2qa9m/SlDraPNeLwipaylQYiGI7h22/D9M9JmSxW9LxxzifDFyV5Vhj949nx/JjlVPsly4a+6PRCjcZGNFZOY8ZGo2BHGikx0j8E5swYyaEAZVSmWTcMp0t535RzqWmPQP4WdjjhsGpSw02cnMqlUgjupr6wnJJ9R7CSXbLR/wBVAAIOYG2Wr1YAbkmkD8VxZbBJbMwCmtm1Yk1Z2flA/hOHmy1TlTRlTmyy0mpzVC5idkEU65jpDBXmWxc67n/HWJpZZSST0H9NRboj8TJMz4IUfCCvu1IWRlAJdu6FE2uKwIxUwKKqMBvzNgQOYNtYJTVkzVFi6lAkasAEoDHQhL+cDsTPLNU3dhS/O99+dYWkGxTpan2ofqWtbmI2Z77kil+QelWc784Gpma132I8t3r5QoK+oq1PIF9HZ/LSCToFol/EJoDcEaijBPqzC2kTsJKtQu1OQ1u76ftELD3fz1e/Itq3+LSzicoYHYPYsCGZ9dawmT5OhiVIfVNJsRXU9QfRv0iTKxmUu/lyf36QLOIIPed1WJo72rr166vG8K63az3pbKfudto3UUZXJly4TOXNVyte12vVn257QzhuM/xKaBlgkoD/ADN4NHBZuteQZ4bi/hgV9+3gpgfg/GzplSwVAuW+cqJt4cxqXFS3KNSeZKNguoNuiDw7iSVkpLD8r00qkjrTy5QM7bdkxjJDpb40tygkVKbmWW51EXmcpKwykpUNiAQ+9dYHYwIK8qWzAOQ7FL2PQ19IDL4rwLknf+DYZlKWkea+IYJcpRSoMRA9YMd/492bkYiXmKWUaGmv6RyHtHwA4dZHy6GGYPJUnxfZS4qStFcTGZiDC2aEqi0RQY4VxUo1i28M7TMQ5jnktTRNl4iI83jRmU48mtnduEcU+IkMYA9vux4nyisBlcopfZ7tEqWoVpHVsBxMT5YsXvHlOMsMv+gmq2ujzlicKZailQYiGiY6n+IXYlx8SWK3jlcyWUkghiI97x86zRv37IcuPg7XRsiNJjRMOSw5igT2dM/CrsXLmAYrEDMMxEpB8JKbrUNWNo7Hh5niymgYG17n6ERVewvCDIw0pKvlQPrU/UwclzlSxPzIKRncKIooqA8PIBIrahvEMMjcuT6Gzj/aQ+J4wrLJ8uXukVziU5nBszmzWoCNaaRNxM5yxJu9yLcx7pA7F4cn5gSa1Lk866m9YRbbsYkkiPOxrJICsyjyPcH5UvaqtBCcOBmdVAA5cFR/KBlfn9DCfgM+5o1TXoBXVgHh2RgWB+LmSCxOWszKAAGHyh1cqcoehTBylMd+RqHAenvWGyCP2ub6+9YQgl82np6aWL2uIdXqGrblW21xUatzhY2jRxJFH2/X01hwYo10PUhqfbzHherPA5u9s+l77A0P0iThcOVEP7q3UUF+ttOVLZzRNwxzG1j93LvpclrV3MH+H4fKkGxD6DzF+X1iNwzA7gJ3Ppp5ROxU5iz2balAPKrgnr5pf3MLpUIWram3p79Yfw+NajgvRv0bX/GkC1YirNc2Dg2+lrdYm4FDFz+j/Ty9OkE5KHQPHl2G18RXIlBZ72ZZShy9FIK05iWJIKSOdN4WrGJWlM2jvlzahRol+R8NWFjqIYWuXMR8KcnMMwIYsxDspweZpYuRB3hC0y5YSkBJDAgBiWFCdTT7wfB+Q9y1QttY11v/AMAn8S5dh8NYqNUmx98orPazgmeWoKqQHB5aR0PipQZZcByWTS69Ad3sYr82T8RGRdwGB5bP6esefnxPBOrv2VYcvJXR5+xEliRtERUWftZwoyJ6g1CYrS7x7GGfOKYORUxt4WFxuamENDuxfQTwC4v/AGZ4sUtWOa4Sa0WTheMaPO8rFaLMUrR2eVKTOl1Ygxxr8TOzokTcyRQ3i5cC7RKSQHpEvtbw1OLkvsIhw5fozTf+5jxt3H0zhYEWv8OuBfxONQ4dEvvq2p4QfP7RXcbhsi1J2LR2b8NeEjD4FK2787vqP9Nkj3vHteRlSx2vZBjhUt+i4yphSC1WoG1J05C0ROL44ZcrvqTYHQNvqfMRMBCUp5OfPR/v5RVuMYsP5MOQrX6DyiGGo0HVuyNMxneNX871be0MjEkjKVAAu5tppYg3revOBszFHvbENsH0Fb1+xfaNpPK4PkC48vo8NijWEhMKcyzVTKCEt3U7trRL6fN1jWIllCFFTrWWzMQSS4oAaAB9R9qMSlEqD+EDwu/ddxU0AsW1aCH8blVVyq5AqQSAWPNj71cqFMF/wiRa/JnOpt5U+8bEgCwD7252ArVr7QlKHUGYlqEClGel6Anz6Uly8MGclgHGpq5Bcnm5d7HSJWygjS8EFFzr5gc2P+tYeEwJIDBqXJax51PvWEGcAGH0vX2ab+sQJ08jffU7ff3pHXZ1BscWAFwPb6aX9PWFN4kVUBNKjXUh7dfTygCqYXeur3I5XtEmRRieoq7hzboR7EEo0Y1ZZeGSM6gSGDuRpuW5MP8AMFcR3WATyp6E+m32gBh+JZR7Ljb0p9dIdXxIqLn1FDu3nU8oWotu2a3XRPyEHvHb+3T2ekFZfECElTk5XzOCoMKEgCvPW2utbkTsxAcCteT2tp02ix8Gn/DIq1q9AzixuLQXJRYHG1Y5huK/xiFJbLUfDBNfCWruUkg6Akc4flrJyl2UBr+YUU9ORcftD3BeESpM1Skl0KZSUgnIkuzN/d4X3LWg1PTKX4kDqKH1FYKXhyyrly2D9eMXSWihdsuAonoJ3HoY4vxLAmVNKFaR6HxchGZSR4RYkvVqh+RceUcw/EHgLH4qR1ibxsjxZHB9FepwKBMENGJK0w0pMeumIaG5amME8PimIgYlNYklFoyaTCxtotODxliIuXCMfmDHWOaYHFtQxZuEcTG8eP5OH4LYytEfjXYpU3GoSjwrPeOydY6hgJbNLSGSgBIFGoGHoIGYRToBIqT5tyifhAxUf13LkQtZpTSUvQmcUraHcdiMr8ksIp3EZrqNX187xZMbNcEC5c9IrOMlupqs1en+qVivHsneiCZjaapc2DByB73iVhJRW+7pDaAkH1a7P94aKkAh0lRuAE5i7MAHpu29RBPhvCCQr4igCorJSVnIhLpTlZJy75jV8zUsKUhTZEoC6AFKZwp8yUBwylEUJegSNoJ4eUClgSoJoo/MVORU0AoB+l4K4bh8pIfKkgGjuUk8kq6MGfw6B3dmj4lwMqSafJ6tU7m3ODBsp6QhJADgAa11IDEcvvuWD/8AF5rlqvQioJBqAHckNatbtAUziQz6MKOKEb6tDkiQpZAQoB3YWc3AFGfmdriJWuRRVEuYvMWBf6NY1pS4rq/WGzICgajdiLs+vpXc+ZXL4ec5Ku6xZTsW0YgkAUBps14Up00s1CwOguXJO/18iridYiZIDU02t9fJhEbKE2fWm9a6Nzry5QszX5atd9vrEdc+rb/sb7xyZ1DwnEG9raUodS7cv3iVImFRbT6em1oHCtDdufL9xXnBTAMP9Pv/AJPmIGcqRihsNYaQwqW98/8AcYqYfzNvQtvo9bjz0EMHFtY+nX36w0MRX3Z+e4+whEF7YUn6Qe4bimZKlP3kltAUvlII5ksOdbwZlcXLJAqsrSlThgjMnO537qgbm4dnEV/h0jKQo32uxf39IOY3GBSEFKM6kMKJCiEkpJuD3WAcVLB2LQ/HlbuKFTgk7aEY0ZFdwulZJALhmZ09KjygVxySJsgi70fnF1lpkKlBOVJSe9bLU1fcF67wC7QcOQiXmllVwCkl7uzFno1iTR9oVn8OcF9RNB4c8W1F9nBOI4Ay1lJFog5Iv/ajhfxE50CoiirDGsVePm+pGx2SFMbTLrDyxGkmE5of2CtDa1wY7LKzYmWFWJtu2kBF3g52SkZsSj+l1eggc1LGzoXyOqTVKVQUb6CNSsWyXLtU6hwBp71jeEojM1be94H4jEJMwp1AAZX9T29HjxIDmOz8T3RzS/qAYELezit319/tE3EqYtu7dB7tziKJdVHm3RtadPrFuNk8kP8ADuEn4gUcrSwSWLDwlIS+pN/WCGHwzuT4SyQkeFx4iVbDMPTzhrh0h0AKNC5ItQ91L7OM25YGJU9bB01TlcWYC6XF21iixJL/AIvIQEk2fw187teI6lLWwApUkVy3NaAvoKRGCyM7l1EgK0CbFj5n6NCJvEAUlLgperijafp7EMTBZX04MM/iUKpckOEiqX3IjSZoy5W7pFiQXY8qUp0htHEQaGvOx9a2jRRsp+t309/tEpRRMmY9RYHvVDEsK5sxzMA4NATrlBhnEoUJYUClgWoWKbilK+Reh6mIuaBQAVHlTl6Whcnihlk91zqB3VEM1GFDTnazwxPl2ZxroXPwJQiqgVM5DsdCTUMTUUDmoiJOl5Xa+tffL6xNVOmLTmds1CBlIIzZmPMFKcr94gqFjVE3DM7hmoKFqaUA6ed6Rsl8HRfyRM246iJEnFlyBpXXqA7XrrEedJYEkE8iCOQuGDguz6xj2BoS5a9HvTzHuo99hEsYhRprvpb60iwcCwLl1HX72HT94BYMBwf3a++x9IO4biASmhAPv3/qEZN6RqVILY2cTRJUW5ktb9hEWViFhXeNXroXpXrY9YhK4g1bnr5C5MJw+IKzR66hn2sbPW8clxVgbei3YPiNEJAYGgyghIOw56gbPZog8UxHxpKZqaZFF0voQKn000J2rnCsYgd1Tsee4y+dD9YPcDXLShUvKmjJX3UjNQ1UABQgsxEURUvIXG6Qq1id0UFNzSh/WKp2r4Bk/mIsbx1HtJwbDypZXLUUEkZZbgpNahLjMGFbt0ir4pAmyyg3iGSl42XsvhOOWNo5YY0Yk8Twnw5hTEJSo9mL5K0TvWhAvFw7CyHMxetEjzqYqEsR0XsxgxJkJKhVVfW30ibzJVjr5Dwrdh9OPDl/kDAfqesAsUCmb8SZVZNa90EgpDPs9ocGIdKlbqBPkdfIGI02UqaUhWYlwprgC9fKPPxoZIK4LGCdOnSrfDAY6EEEO9yXB9YelygS1k6NqaJH2MR8DhgjEHOGUuUc6SWUxmAJJFw7mlNIJzFArzJyqUHZNCQyQxNGoD5RQqXQiQjGTQlgMxbe1S32H+Iiy1kHMdG5BxZ9r2vGF37ymDuQ7ksk3b01hvDqVmUU94AgK8OSXcq7yvETmBYOelIdHYpinUQxf81aCooTV61vsbO8KkJSjvFiAGA1UTqXFBc+ULGGEx++czF1u4BNGSFd1ySQ+z6UMPiHCsoCXSUjVKyvMQw7yiPFc6AaO4ZiBKtKnt6300/cRIGINxUW9dekCRNrb94kysRRhoHPSm9326mwcC4FBMmubC5NRveur1MPIl5GW3d0ofQ0YO510Ol4fxmBo/WNzpySnMRUBnDO12qfbQKXo1hvEcTSZYBYBwL7cuj1fQRFxfEQAhKS9u8AMyWLjK7MTWgLd5qwHkgEOLNUsfM1bl6QQljKl2c6uQ4ZmZ6h9/XntcQaRNxQzYcqAZaBVy3zAEUDOADR+gBgVh8VVRL1u9DrryP3iXPKX7wJLlySSH8IT0djqaAQJXIYOlizczp5mn2MEkmjFYUGOSN9RXfm1rW6xs8S5v79+sBAptdx6B4ewv8Avn7/AEEY8aWzew7hZ6lKvtV6aH9tdDBdJCUs+1BZutwbDoeRgLhSAL/rEkYmvvyfLX6X9YnatmvXQTRiA92+9QHrcxZMBiiUFaS60pLJJASpu8A5Zjf10inYCprareV7cqwewE4KCpbsFpIF6HSxfSOi2paAnFVsPcW4DOxUoLT8P4iCcqXIdNlJzEMS4zVpQVaKji0KlrKJici03SSCzgEVBIIYguItsnjJrQpIPeT8wrUbE6XaojnnEuIrmYhapinU7HQDL3QANqe3jvIhja1fIPxpT6fRXO1SP5j7xX1Rb+PYXPLJ1EU5RivxZXCvg3Mqdkrh0rMtIGpAjoWInlJQHrZugYDpFP7KynnP+UE/pFlnYl1NEvlvlNL4HYVUbHp0wEhL94anwhXloIKJyhLJWrNQ92he4S4sPrAbCyUpUkkvauhLNr5wXwKQVZwlggugfMpTNnO+wETfwdIj8P4ev+LnTTQlCRU2NCXJvYw9OnBLsmvIVNQ7tXUU5CDE/DlMtRF28Wj6ADUCgO7wGGFN1AiwBDUAJu1qt+5tD07eydkKVPZKpig2RKmDNUA+Tft1ibJlOESwWASAfzbqJI1fMernnDkzhhmZEoRMWjM5W1FtXKBQZaBLksz1JoEYlBlH+YMndIu5dRbehZ/Lyej0LexGImFKSQACskNUZUgDu1A5UAozVvDWFQSCcrk6uWe7AhmAGzuYXh8qy2V+YBy6B1KZqCz7WgnLxmY5WCQmwAp9qDTyggTm61JLGx1584lZgUirt+gJ/eBS1Men2iVhsQ3ODcSgm5e7+nmx5QhCHAImZCkk0fMQQ3dI1Bf1fRo0qc9QGq/VtPsfWISyxp5f46QMUzn1RMCwkEBTp2uQBZ7RP4eoS1XDOakBR2OW4JaoBcOBbUTLmWrf2W9YJSlNaoGm1dA9C+1ReMk6BolScIA6CAVBhlcOagAt0c7gCusD58iYjK4bMCQ/9OvQuPUQSRiKli51GpLvf5jzNaXN41xFQWgLy95lBIHzKBBDgFyTY6MBZoyDtmO0CihJGYUF9PZv9YSZgBYEfvo3Kh205Q2VkjVhUOX+Zx7EblS35/7Z/Xp5Qyvk0eTjALv7p9/tD0nGqLOSWs5LPl0e1gPSIqmHv37EJklump23/wB84ylWjHoP4WcSRfTQ9H5EM5684OYQM33+kV3BTLkDwt0Yu1zuCPKLFw11GutrRJl0alYWViMpWXd0knegCXD8gP0iqcYwwTPUrcg+oFer/rB7i0wy+pU1Rm/qylrAkM+kCO0agVJUNUkN/aXb0U3lEqbb2UwSXQJXjHBSqzRTMWlphHOLSlDkgxXuKYYpmR6Pi1GTQGdXEndnFETFN+X/AFByVNIOjmx5WeAvZ4UWTZwIJTZrKNqCjQvOryMPHqKJuElhSiT4QQBq5dh9YuHB2Cc42YJcUFsxzfpuYomEmFgBpcm1LE+ZizpStCQc4KQlKWy1CnrXUGnmYnlHZkwzP4nRswCQSyiC53YCx1foIHT8LnWDmLaAAjyY3apfnCZGIBNQFNbUgXc0oltonoX3XAKi3QJ6nqAwMHEnY1LxcySCxCSTUJ1Adkq8mJHOFLx0skkKyF+8alahfKF3QmhGp1caDMXPBXsE3bk5oNSa15wyJoRlK6qvkFwNBTUm52+ro2LaQVxHFQHCWSbAISE6FgwuampfzgcVNmUtTaAEtUnUhzpa8R5c0ZlLUXXZhYFTktuaN/8Aqxgvw1CkAlI79sxJCUCr+AuVqI/8Q5NWLED0crmKcgi5FvIfpCpE1L94kA7B2psbjlDNy4IekPCXpSvt/ofWKWPHvjaHQ6GMAf71evtoZS4LEVGnWHv4ogN8pqNnarQFGkuXg0kHKp1M4TuwLjnR2/cRvCksHLVuWYnX7QwFpEsqdzYA0Dsa0r6HlrEZEnMolXedySbk3P6xnG1swNFwqoGhHI2fmCnrflEj475gwJALJqQlWZKS1fmBApsAzQLwss0SlWSxqEqSN6LB08tYVw2a5WFllOBlsKmzaAPf/YFRfZjY78E+JmSS1GIF2B2fKS1LcxDYYAvTl/g+7Q8fFR2UASBSgS+lCbC2giHiF+RZvQWrHHI3OXq/Vul3D+zCETS7ubM7mwSzUIJAAtyiNNJcgkBjWoOt711tDuGSCwGlebAPre3vVqVIx7DfDQHG5PJhpVudfLShi28NLARUMCQD/n37MWPA4qPNzvYyKF9rQDMlLeuZZygBmZOUj0qeYbeBmPm5paVbL+6T9KD0gn2h7yJR0ZSTvRiGIsRS/KKzi8Q0oA/nHL5VaQEFySGx0ZiZ4Cgd4HcZk505hC8ZMdIMNYfEguk6xTji4/cjZU9MTwVI+F1UT6ROxXeoLi+0RMPJCJZpUmkMmcaJZqHXleCa5SbRy+1JBPggzTQHYI7x0D6PvWLKMT3gCWoWCvCzXI11MAezMofDVMW/eNNmSwHqSR5QWRigVOSKlnN2GoOgpTptCpr72Lk9EmZiES7JAzVUWCXYUAuQOUMT+JFmDj0L7aO+wFh0hEzFZj3SSo0BzBhXUtTfy8obxScrEhhd6VrQ03O435RqQlmlYliEi9TtSpJJ25nQwgTg5U9S+Uk7u6mamvu2sPiQlKsoCyXfOQAQD/xsB1NKxtayXepNwD3zQbD7tSGpUAzWGnDxFzXuhqmoJP8AcQKbO8OnihTLBJVVRsWu5o1WfXkNIZXKQsNLLK1GZxzqWHpCF4FRLZVKaj95NW0pS0Fowp2J0ZtfuI2iZQP66x0njP4J4tAJlKRPANB4Ft0NNN4o3EuATsOrLPlLlkfmSQDTQ2MUX6YxNPaZEmHVNBZndQHVt4Ume4Y198vKEy5RZvQn3zhfwsyT4QRcEs+7MLg+riM0EPKX3UCjMS1K95Q25NzYcojrVlNLHWsSETAqUxFUG9XYvS/5tf6ucRVy2FqFunOvu+sajB6VizqXozcrEelImylAKW6AsqqFU5lyCSxJB2geLGjuPla+gI18vraJKl5U5fCoXYgu1MtHZgTsL1ekdRj2OqJISSO7bMaPq+ax1tpyu/LmpqQhl3dySG1VoTV9B9XHO5uSNBqL0f3aJMieUnMRmalPDd2IvWgPJxpAUaNYgKX3spINXALVFelrc6QmVJYAsw9PP3WJ0kd050M4LDqPysWZgdNGFGhK5Zaz+tNrUMc5VoxGYecRq/2/aDGAxb6wESHOw5dTEnDzGIibLGxsSzcRIXhVguQgpX6KDvyb0iuYmYleHWCRmCkqG/iL/RUGsJPzOk2WCk9FAj9fpFSxpaWNCFj/AImFYI+v5DY5hpgUCDEKenKuNon1feG8RMciLFGmC3oIKmgFL2aESpWZzqaJGtaQicjMKbACHuEJBmbZaB97CAeoth+6Dc+YEICJYpLq7UsLvuTDmFwwXdmYhQDBT/0imx9IiyVlKy/y1AfuuaJJa7VhEzMVd1CgTcs7kmtQ1yzdYTFCpBmXiJaMsqWlILHvnvTEir10NWfUkPEc4ozFnLlSA5d3UflBJ18/SIycPk7pACyU5j4iKuEt+axAY1rC5CAkHLmSm5ILqcaNypV3vBJIWyQvFZEhCU51UGjZmuA2hYAnYMBG0SgumelaBI7xF6k961SaABuUClz7ssqS4BUCpyGqxNQLX5w2jFMkmjlLAMWZ30FA4Hp1hiiCGT3FVKhfxM9AbMeQ01aG5vEbMSwt+a31vvAzCrUxWsjOs5UAVYfMWNqU8zGpkxnJqSbaVNyNdo3iCenXhufhkrBStIUDoQCPrGkrEbrHpXa2eeVTiX4VYCbmPwjLKquhRSPJNvpHKu1n4cT8EtSgkzZJtMAdhpnAqNax38TTGysNZ4TLHF/jofDPKPezycFFJChQtUjm4I6RJKpSktlIcFx8qSXcpbvNmAu4YtpHobi/YLA4p88lKVH5kDIr6Ry/tT+EU+QpSsMDOk3oR8RPVPzDmKwpqUe/8FUckZlCOICQfh6nro1CQ786GrRHShyKitL20Lj3eN4nCkDoSCNRT93+sMy3FgSTTSpsB0glsJ6J8tCKsU5rgFiGUBcKNgaXcPqaQ/hZgBFQzE1YgF9aGjOH5uKwICXJUTW9rl4e+O1GMZJGL+Q0cYklw3R1V/8AKoB51iInEOaFqjVtYjIpdq8j5giJAmhVXYs1PPz2rCeKQaFS1NTUE+ZBr+sTcKhyANWAAcl8tbDcWgapIzXvUmvt7RO4RNIJokgpIIUoIcasrQ2MDJIJBXDyl1ZKiEu7AlmJd9rQI4xg1EKASo996A/MkqBtShg6lQKMqJiQlJWTmUxLlwr+pwAHANoVxPIuVOIUkkfAKQV5LSihWtWOkTw+2Y17RRiggVBs/lv0hcnDLKgcimZxQ1ppvBLE45Ck94juSkgcwUpzI6g18zEaVPyz1KMxJSvO3fZwUKyv+TQVaPRStWTOSTo3JQshghRNmyl/bRLwGFUJJUgFSlLUAkJcjKhJf/2PpG8ET8EgLEtpqT/3KNkfxPVrtEocYAWllMk4lUwpfL3SUEFQ2vCZR9Dk9Wbl4FRQ5cZaqAAIBIJqej9IKyOGqyJUsLShQJzNmVlDppmtct1eIvDccCZP8xIloWtUwEsSM1AEjxZkjL5bQ4eNgJkqKwAEqSQVHunNMyKy3YEpL8g0JcW9A2Jx8kk5JSFywkPlVeoNTS5u+w5QLnFhlTmULPUAqucu7Ac4l4LHlQTKKgpZTPAZTvnQwTmJa4JNWD323IlhAQlZGYKnOM4CRmlJAJVYh6PStoYocexYNRKWQUgKZFVDKq50LWDC5h1WKUTQOHdQD5RSmYJLxN/6ogKNQA8j5jQpQU0L98JOVzq1YewK0S5QlE1mZipVMoNAgkg0AUH6Lg2gQaZMwsVBfefRgUtu1qekQ8SouSrVzS19D5wbxfEiEulbKT8EjvOFFKGNLDKSXa9YDcVn5phShsookDwgXp9+pjUYenTD8sxkZFK7IBaoSmMjIMw03eh2MjI2BzOK/i/hkpxndSkZpYKmADnNc7xzKcgMqgsn7xkZEEPyf7PVX4L9EcmiYQtRfzP2jcZD0LH5ai1/bCFhXdVGoyAYaFoNR/dEzC6+9oyMhUw4EnCm3l/xMZxL/tK/t/UxqMif+9DvRXMTYe94YOkbjI9OPRBPsmJWfhEPTOmmnhMPTR3U9D+kZGQuXaHR6ESVMA2/6RImnu+94yMgH2d6J/Z7/wC06iXQ6hyx+kR8QplKbRQHk0ZGQP8AewfQjgtcyjUtc3vvBAq7p/uT9jGoyMn2Z6GJqR8O3zAfWIc0V97xkZBx6OP/2Q=="/>
          <p:cNvSpPr>
            <a:spLocks noChangeAspect="1" noChangeArrowheads="1"/>
          </p:cNvSpPr>
          <p:nvPr/>
        </p:nvSpPr>
        <p:spPr bwMode="auto">
          <a:xfrm>
            <a:off x="1715343" y="-1151589"/>
            <a:ext cx="2377819" cy="24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349" tIns="51175" rIns="102349" bIns="51175" numCol="1" anchor="t" anchorCtr="0" compatLnSpc="1">
            <a:prstTxWarp prst="textNoShape">
              <a:avLst/>
            </a:prstTxWarp>
          </a:bodyPr>
          <a:lstStyle/>
          <a:p>
            <a:endParaRPr lang="en-US" sz="2687"/>
          </a:p>
        </p:txBody>
      </p:sp>
      <p:sp>
        <p:nvSpPr>
          <p:cNvPr id="3" name="AutoShape 10" descr="data:image/jpeg;base64,/9j/4AAQSkZJRgABAQAAAQABAAD/2wCEAAkGBhQSEBQUEhQWFBUVGBgYFxUYFxgXFRgYGRQYFxgYGBgXHCYeGRkjGhgYHy8gJCcpLC0sFh8xNTAqNSctLCoBCQoKDgwOGg8PGiwkHyQsKSwvKiwsLCksKSwpKSwsLCksKSksLCwpKSwsLCksLCwpLCwpLCwsLCwsLCwsLCwsLP/AABEIAOIA3wMBIgACEQEDEQH/xAAcAAABBAMBAAAAAAAAAAAAAAAFAgMEBgABBwj/xAA9EAABAgQEAwYEBAYBBAMAAAABAhEAAyExBBJBUQVhcQYiMoGR8BNCobEHUsHRFCNicuHxshUzkqI0Q4L/xAAZAQADAQEBAAAAAAAAAAAAAAACAwQBAAX/xAArEQACAgICAgEEAQMFAAAAAAAAAQIRAyESMQRBURMiMnFhFEKhI4GRscH/2gAMAwEAAhEDEQA/AOn4uStMwEVQUtlBvU1tUmnRodlzCwLuk76vodiDSHMD/OlD8hbKauQbv+4vG1cNrRVzZnd96x5H0Zv7oLTKOS6YM7TdlpOPk5JlFJcomDxoJ33SdRbpHC+0nZidgpplzUlvlWAcixuDvuLiPQaC7FN9t223IjXEuGysXKVJnJCkqFRqnQKSdDsYJOxmPJw/R5laFYecUqgx2s7LzcDPMuYHBcomDwrTv1Go0gCo6xtXotUr2iz4bE0Bg3w/GOIpWExtGglg+I5THn5cLGp2dB4fjGMWzhePcM8c0wvELGLFw3iVjESbxysHJj5It3E+Dy54aYHH7xyP8R+waZDKkigqecdjwOIExHOB/GuDmbKUkh6Ui7k4VOBLCW+EujzAtMaSYPdqeAKkTlOKEwDyx7GPIpxUkJnBxlQkQ6FCNqTSGFBoPsx3E1MSCYz4YhMY8HQq/Y5LlAxpUsCEBUYVR1M3kqFkDaCOBUkCw9BA5Et4kBDQuSvQyDfY/iEjYegiIS+g9IcM+E5oxWg20yRKkpAsPQQTwuBQQ7D0EB5cS5WLUIXNN9MZFocmID2HoIMcI7DYnGVkYcrTYrZKUAgAtmUweos94k/h7MkniMj+ICSgkgBQzJMwpIluLeIi9HbqPREnE+g90g4QvbYjLl4ukiLhONpXQliB5Hp+x+sSZs1gT1YbsCYqPZ9CVeIZneh6EHpR/WJc7DYz4maYEiUhSwhcrvqEogkLKDdVAk67AwuOecoOlbFPElLbCkhTblJ1ANKUI+x5w1huIZlFCk5JqXKSbKD0IIuCK7iJ+GlISnvd43KlBLk9AAB0aNz1pIJKRY1ADhq0O8K/pppW2b9SLdUD+0XAJWPw6pM2hulQqqWsWKT9xrHn3j/AZuEnLkzgyk6/KpOiknYx6Gw+KZguirahJoCGcC40s4O0CO2nZVHEJLJyifLf4auWqFa5TvofOFxyJ/sfjlwdPo8/pQ0Sas8ZxbBrkzFS5iShaCykm4MJkrcQcvkrTCeB4g1IPcL4oyrxTkUMTpOJYiJMuFMbFnYOzvEqgPFrUqkcd4JxvKRWOm8J4nnQHMT4m4XBk2eG+SKV+J/B88vMlNWji01LEg0Ij1XisIiagpOojgX4h9mTInFQFHi3xZ/TlwfT6Al/qR12imBcaXGgmMKY9Uk2aEYRGoyCoGzRjI2BGo4wdlPDuYwiSYWuZC32Oj0ZkEJVCc8azR1GuSHEKidKtDXCOHqnzpcqWHXMUlCQaB1Fg50Gr8o7PwH8E5KS+LnGaG/7csGWh6XWTmIbkm8Y4cjvqKPYL/CnsYlSf4/EDuIJMpJoCU/OfO0dEw3H0zUd0FSwopUgCrs4YbN/xMZxvgh+CEypqZctDBMopSmWBYAZWP0MC+zvCVYNMxcwp+LMIAAqUIBdn3UakNRhrE/KcJ10vkyXCcbvfwR8HjABS1GqKuxofmFb6wXwPHlUrT39P3irIG5FHd9aEW6fXyiWrGJtewZ2JpUenNqQuCcdmSplonY4LUhSHIf+YBdiCoLFDmYpIYEPmpVnZl8ZlqJlFlPmSp2KCnKPoygdLtvA7hs5y7tt5+7wdwXB8MuaqaUhS1gBQLFBNirLbMp2JOwhinLIqToHjGO2Jw/CkiWZaS8pzkSC6kA/I92CiW5EDR4byqlHW5LVcvUitrvtBvDpTLTkQkJCaMLb/rGTJ9CTYB46fhp/ddMxZq0UXtx2Jl8QlhctkYgDuLslYHyTNjsdOkcSm4VcmYqXMSULQWUkhiDHo9MzKa61I3a7c9fWKp+IvYwYyUJ0n/5CAybATUA+BRPzjQ+US48t6kVQlTpnHc8KBiDOWpJIIIILEGhBFCCNDGIxcUODKFNBvDT8tY6b2H4imYjKTHI5WJpFg7JcWyTQHiLNi1y+A/yVHcxJATQxWe2XZ8YiQrcCJuC+IoAhTiCJBysRE/LkrSomVwfZ5f4rgVSZikKDMaRDzR2T8QexgmpK5YreOPT5BQopUGIj2PFzrLH+UKzY+LtdMbjAY20JisnNqMJEZGxGnDgVGiqExggaCs2DGwmFBIgt2f7PzsZN+Fh0Z1sVGoSEpDOpSiQAHIHnHG/sZ4HImqxEpOHzfGzD4ZTRQUDQg6NePTWDnKShKJikqnBCDMagJZlKHJwT59Iqv4e/hirAPPmLQvEKSwTX4cutWVdSmarAdYa45JxisWgIT/MfxILoAdlKUSzIYsXA84nyznBqkFGMcmrLTicekZF5gpiVJALuoDKC40Hepv0gDjuKTFEUcksA9SAFEmrct7+kniqkgshglIyp5AW/zAdeK2IQDUEgFRpRRJCgKFramEzlzezIriD04x6DWg2cs3rT20OYQvUuwDdTppu3P0iFhUOQaFiDUaPdhVmc035QUlqShJ+VhcqBdgaaUoSwOhNYyTsJKidJmsHOpLsbMWpo/J4IYTHFJcn24/xANOIa93rah7wN3NCm9GCQIxWIUojqwBOoNTqzA08ztGNKOzPy0XD/AKqpYSuWASls4OZ1Iv3Gc5gXah15Q0ntMkzBLU4ZKfiBSShQUoBVQagMR9YG8MxOQCrWD2ua39fTyMKnInGWWl50KupINNakPoGqHr5lzeWPG6O4xg7aJicGoulizOkgUOqa76dDESataKrQQCWINm0VS3P1gsrGe9f8RF4jiB8OtS4IAqaEOW2Y/wDtGZvEhGDlb0BDK26o47+LHZnKtOKTVMxkrbRTd1R5kUJ3HOOdKlNHozjHDkYiUqVM8KhlUNR+VSeh+scI47wSZhpy5Uwd5JvopOihyIrC/FzWuL9FlWQEWjJWKKFBQ0jEGkMTDFSV9mt0dJ7LfiEpLJUY6Tw/tZKmgO0eb8PMaDnCu0SpahWkRZPHlBt4v+Dfsn+R6KAlTEtQgiOadvvw4CwZkoV5QvgnaZwCDFrwnHAqiqvEf9RT2qa9m/SlDraPNeLwipaylQYiGI7h22/D9M9JmSxW9LxxzifDFyV5Vhj949nx/JjlVPsly4a+6PRCjcZGNFZOY8ZGo2BHGikx0j8E5swYyaEAZVSmWTcMp0t535RzqWmPQP4WdjjhsGpSw02cnMqlUgjupr6wnJJ9R7CSXbLR/wBVAAIOYG2Wr1YAbkmkD8VxZbBJbMwCmtm1Yk1Z2flA/hOHmy1TlTRlTmyy0mpzVC5idkEU65jpDBXmWxc67n/HWJpZZSST0H9NRboj8TJMz4IUfCCvu1IWRlAJdu6FE2uKwIxUwKKqMBvzNgQOYNtYJTVkzVFi6lAkasAEoDHQhL+cDsTPLNU3dhS/O99+dYWkGxTpan2ofqWtbmI2Z77kil+QelWc784Gpma132I8t3r5QoK+oq1PIF9HZ/LSCToFol/EJoDcEaijBPqzC2kTsJKtQu1OQ1u76ftELD3fz1e/Itq3+LSzicoYHYPYsCGZ9dawmT5OhiVIfVNJsRXU9QfRv0iTKxmUu/lyf36QLOIIPed1WJo72rr166vG8K63az3pbKfudto3UUZXJly4TOXNVyte12vVn257QzhuM/xKaBlgkoD/ADN4NHBZuteQZ4bi/hgV9+3gpgfg/GzplSwVAuW+cqJt4cxqXFS3KNSeZKNguoNuiDw7iSVkpLD8r00qkjrTy5QM7bdkxjJDpb40tygkVKbmWW51EXmcpKwykpUNiAQ+9dYHYwIK8qWzAOQ7FL2PQ19IDL4rwLknf+DYZlKWkea+IYJcpRSoMRA9YMd/492bkYiXmKWUaGmv6RyHtHwA4dZHy6GGYPJUnxfZS4qStFcTGZiDC2aEqi0RQY4VxUo1i28M7TMQ5jnktTRNl4iI83jRmU48mtnduEcU+IkMYA9vux4nyisBlcopfZ7tEqWoVpHVsBxMT5YsXvHlOMsMv+gmq2ujzlicKZailQYiGiY6n+IXYlx8SWK3jlcyWUkghiI97x86zRv37IcuPg7XRsiNJjRMOSw5igT2dM/CrsXLmAYrEDMMxEpB8JKbrUNWNo7Hh5niymgYG17n6ERVewvCDIw0pKvlQPrU/UwclzlSxPzIKRncKIooqA8PIBIrahvEMMjcuT6Gzj/aQ+J4wrLJ8uXukVziU5nBszmzWoCNaaRNxM5yxJu9yLcx7pA7F4cn5gSa1Lk866m9YRbbsYkkiPOxrJICsyjyPcH5UvaqtBCcOBmdVAA5cFR/KBlfn9DCfgM+5o1TXoBXVgHh2RgWB+LmSCxOWszKAAGHyh1cqcoehTBylMd+RqHAenvWGyCP2ub6+9YQgl82np6aWL2uIdXqGrblW21xUatzhY2jRxJFH2/X01hwYo10PUhqfbzHherPA5u9s+l77A0P0iThcOVEP7q3UUF+ttOVLZzRNwxzG1j93LvpclrV3MH+H4fKkGxD6DzF+X1iNwzA7gJ3Ppp5ROxU5iz2balAPKrgnr5pf3MLpUIWram3p79Yfw+NajgvRv0bX/GkC1YirNc2Dg2+lrdYm4FDFz+j/Ty9OkE5KHQPHl2G18RXIlBZ72ZZShy9FIK05iWJIKSOdN4WrGJWlM2jvlzahRol+R8NWFjqIYWuXMR8KcnMMwIYsxDspweZpYuRB3hC0y5YSkBJDAgBiWFCdTT7wfB+Q9y1QttY11v/AMAn8S5dh8NYqNUmx98orPazgmeWoKqQHB5aR0PipQZZcByWTS69Ad3sYr82T8RGRdwGB5bP6esefnxPBOrv2VYcvJXR5+xEliRtERUWftZwoyJ6g1CYrS7x7GGfOKYORUxt4WFxuamENDuxfQTwC4v/AGZ4sUtWOa4Sa0WTheMaPO8rFaLMUrR2eVKTOl1Ygxxr8TOzokTcyRQ3i5cC7RKSQHpEvtbw1OLkvsIhw5fozTf+5jxt3H0zhYEWv8OuBfxONQ4dEvvq2p4QfP7RXcbhsi1J2LR2b8NeEjD4FK2787vqP9Nkj3vHteRlSx2vZBjhUt+i4yphSC1WoG1J05C0ROL44ZcrvqTYHQNvqfMRMBCUp5OfPR/v5RVuMYsP5MOQrX6DyiGGo0HVuyNMxneNX871be0MjEkjKVAAu5tppYg3revOBszFHvbENsH0Fb1+xfaNpPK4PkC48vo8NijWEhMKcyzVTKCEt3U7trRL6fN1jWIllCFFTrWWzMQSS4oAaAB9R9qMSlEqD+EDwu/ddxU0AsW1aCH8blVVyq5AqQSAWPNj71cqFMF/wiRa/JnOpt5U+8bEgCwD7252ArVr7QlKHUGYlqEClGel6Anz6Uly8MGclgHGpq5Bcnm5d7HSJWygjS8EFFzr5gc2P+tYeEwJIDBqXJax51PvWEGcAGH0vX2ab+sQJ08jffU7ff3pHXZ1BscWAFwPb6aX9PWFN4kVUBNKjXUh7dfTygCqYXeur3I5XtEmRRieoq7hzboR7EEo0Y1ZZeGSM6gSGDuRpuW5MP8AMFcR3WATyp6E+m32gBh+JZR7Ljb0p9dIdXxIqLn1FDu3nU8oWotu2a3XRPyEHvHb+3T2ekFZfECElTk5XzOCoMKEgCvPW2utbkTsxAcCteT2tp02ix8Gn/DIq1q9AzixuLQXJRYHG1Y5huK/xiFJbLUfDBNfCWruUkg6Akc4flrJyl2UBr+YUU9ORcftD3BeESpM1Skl0KZSUgnIkuzN/d4X3LWg1PTKX4kDqKH1FYKXhyyrly2D9eMXSWihdsuAonoJ3HoY4vxLAmVNKFaR6HxchGZSR4RYkvVqh+RceUcw/EHgLH4qR1ibxsjxZHB9FepwKBMENGJK0w0pMeumIaG5amME8PimIgYlNYklFoyaTCxtotODxliIuXCMfmDHWOaYHFtQxZuEcTG8eP5OH4LYytEfjXYpU3GoSjwrPeOydY6hgJbNLSGSgBIFGoGHoIGYRToBIqT5tyifhAxUf13LkQtZpTSUvQmcUraHcdiMr8ksIp3EZrqNX187xZMbNcEC5c9IrOMlupqs1en+qVivHsneiCZjaapc2DByB73iVhJRW+7pDaAkH1a7P94aKkAh0lRuAE5i7MAHpu29RBPhvCCQr4igCorJSVnIhLpTlZJy75jV8zUsKUhTZEoC6AFKZwp8yUBwylEUJegSNoJ4eUClgSoJoo/MVORU0AoB+l4K4bh8pIfKkgGjuUk8kq6MGfw6B3dmj4lwMqSafJ6tU7m3ODBsp6QhJADgAa11IDEcvvuWD/8AF5rlqvQioJBqAHckNatbtAUziQz6MKOKEb6tDkiQpZAQoB3YWc3AFGfmdriJWuRRVEuYvMWBf6NY1pS4rq/WGzICgajdiLs+vpXc+ZXL4ec5Ku6xZTsW0YgkAUBps14Up00s1CwOguXJO/18iridYiZIDU02t9fJhEbKE2fWm9a6Nzry5QszX5atd9vrEdc+rb/sb7xyZ1DwnEG9raUodS7cv3iVImFRbT6em1oHCtDdufL9xXnBTAMP9Pv/AJPmIGcqRihsNYaQwqW98/8AcYqYfzNvQtvo9bjz0EMHFtY+nX36w0MRX3Z+e4+whEF7YUn6Qe4bimZKlP3kltAUvlII5ksOdbwZlcXLJAqsrSlThgjMnO537qgbm4dnEV/h0jKQo32uxf39IOY3GBSEFKM6kMKJCiEkpJuD3WAcVLB2LQ/HlbuKFTgk7aEY0ZFdwulZJALhmZ09KjygVxySJsgi70fnF1lpkKlBOVJSe9bLU1fcF67wC7QcOQiXmllVwCkl7uzFno1iTR9oVn8OcF9RNB4c8W1F9nBOI4Ay1lJFog5Iv/ajhfxE50CoiirDGsVePm+pGx2SFMbTLrDyxGkmE5of2CtDa1wY7LKzYmWFWJtu2kBF3g52SkZsSj+l1eggc1LGzoXyOqTVKVQUb6CNSsWyXLtU6hwBp71jeEojM1be94H4jEJMwp1AAZX9T29HjxIDmOz8T3RzS/qAYELezit319/tE3EqYtu7dB7tziKJdVHm3RtadPrFuNk8kP8ADuEn4gUcrSwSWLDwlIS+pN/WCGHwzuT4SyQkeFx4iVbDMPTzhrh0h0AKNC5ItQ91L7OM25YGJU9bB01TlcWYC6XF21iixJL/AIvIQEk2fw187teI6lLWwApUkVy3NaAvoKRGCyM7l1EgK0CbFj5n6NCJvEAUlLgperijafp7EMTBZX04MM/iUKpckOEiqX3IjSZoy5W7pFiQXY8qUp0htHEQaGvOx9a2jRRsp+t309/tEpRRMmY9RYHvVDEsK5sxzMA4NATrlBhnEoUJYUClgWoWKbilK+Reh6mIuaBQAVHlTl6Whcnihlk91zqB3VEM1GFDTnazwxPl2ZxroXPwJQiqgVM5DsdCTUMTUUDmoiJOl5Xa+tffL6xNVOmLTmds1CBlIIzZmPMFKcr94gqFjVE3DM7hmoKFqaUA6ed6Rsl8HRfyRM246iJEnFlyBpXXqA7XrrEedJYEkE8iCOQuGDguz6xj2BoS5a9HvTzHuo99hEsYhRprvpb60iwcCwLl1HX72HT94BYMBwf3a++x9IO4biASmhAPv3/qEZN6RqVILY2cTRJUW5ktb9hEWViFhXeNXroXpXrY9YhK4g1bnr5C5MJw+IKzR66hn2sbPW8clxVgbei3YPiNEJAYGgyghIOw56gbPZog8UxHxpKZqaZFF0voQKn000J2rnCsYgd1Tsee4y+dD9YPcDXLShUvKmjJX3UjNQ1UABQgsxEURUvIXG6Qq1id0UFNzSh/WKp2r4Bk/mIsbx1HtJwbDypZXLUUEkZZbgpNahLjMGFbt0ir4pAmyyg3iGSl42XsvhOOWNo5YY0Yk8Twnw5hTEJSo9mL5K0TvWhAvFw7CyHMxetEjzqYqEsR0XsxgxJkJKhVVfW30ibzJVjr5Dwrdh9OPDl/kDAfqesAsUCmb8SZVZNa90EgpDPs9ocGIdKlbqBPkdfIGI02UqaUhWYlwprgC9fKPPxoZIK4LGCdOnSrfDAY6EEEO9yXB9YelygS1k6NqaJH2MR8DhgjEHOGUuUc6SWUxmAJJFw7mlNIJzFArzJyqUHZNCQyQxNGoD5RQqXQiQjGTQlgMxbe1S32H+Iiy1kHMdG5BxZ9r2vGF37ymDuQ7ksk3b01hvDqVmUU94AgK8OSXcq7yvETmBYOelIdHYpinUQxf81aCooTV61vsbO8KkJSjvFiAGA1UTqXFBc+ULGGEx++czF1u4BNGSFd1ySQ+z6UMPiHCsoCXSUjVKyvMQw7yiPFc6AaO4ZiBKtKnt6300/cRIGINxUW9dekCRNrb94kysRRhoHPSm9326mwcC4FBMmubC5NRveur1MPIl5GW3d0ofQ0YO510Ol4fxmBo/WNzpySnMRUBnDO12qfbQKXo1hvEcTSZYBYBwL7cuj1fQRFxfEQAhKS9u8AMyWLjK7MTWgLd5qwHkgEOLNUsfM1bl6QQljKl2c6uQ4ZmZ6h9/XntcQaRNxQzYcqAZaBVy3zAEUDOADR+gBgVh8VVRL1u9DrryP3iXPKX7wJLlySSH8IT0djqaAQJXIYOlizczp5mn2MEkmjFYUGOSN9RXfm1rW6xs8S5v79+sBAptdx6B4ewv8Avn7/AEEY8aWzew7hZ6lKvtV6aH9tdDBdJCUs+1BZutwbDoeRgLhSAL/rEkYmvvyfLX6X9YnatmvXQTRiA92+9QHrcxZMBiiUFaS60pLJJASpu8A5Zjf10inYCprareV7cqwewE4KCpbsFpIF6HSxfSOi2paAnFVsPcW4DOxUoLT8P4iCcqXIdNlJzEMS4zVpQVaKji0KlrKJici03SSCzgEVBIIYguItsnjJrQpIPeT8wrUbE6XaojnnEuIrmYhapinU7HQDL3QANqe3jvIhja1fIPxpT6fRXO1SP5j7xX1Rb+PYXPLJ1EU5RivxZXCvg3Mqdkrh0rMtIGpAjoWInlJQHrZugYDpFP7KynnP+UE/pFlnYl1NEvlvlNL4HYVUbHp0wEhL94anwhXloIKJyhLJWrNQ92he4S4sPrAbCyUpUkkvauhLNr5wXwKQVZwlggugfMpTNnO+wETfwdIj8P4ev+LnTTQlCRU2NCXJvYw9OnBLsmvIVNQ7tXUU5CDE/DlMtRF28Wj6ADUCgO7wGGFN1AiwBDUAJu1qt+5tD07eydkKVPZKpig2RKmDNUA+Tft1ibJlOESwWASAfzbqJI1fMernnDkzhhmZEoRMWjM5W1FtXKBQZaBLksz1JoEYlBlH+YMndIu5dRbehZ/Lyej0LexGImFKSQACskNUZUgDu1A5UAozVvDWFQSCcrk6uWe7AhmAGzuYXh8qy2V+YBy6B1KZqCz7WgnLxmY5WCQmwAp9qDTyggTm61JLGx1584lZgUirt+gJ/eBS1Men2iVhsQ3ODcSgm5e7+nmx5QhCHAImZCkk0fMQQ3dI1Bf1fRo0qc9QGq/VtPsfWISyxp5f46QMUzn1RMCwkEBTp2uQBZ7RP4eoS1XDOakBR2OW4JaoBcOBbUTLmWrf2W9YJSlNaoGm1dA9C+1ReMk6BolScIA6CAVBhlcOagAt0c7gCusD58iYjK4bMCQ/9OvQuPUQSRiKli51GpLvf5jzNaXN41xFQWgLy95lBIHzKBBDgFyTY6MBZoyDtmO0CihJGYUF9PZv9YSZgBYEfvo3Kh205Q2VkjVhUOX+Zx7EblS35/7Z/Xp5Qyvk0eTjALv7p9/tD0nGqLOSWs5LPl0e1gPSIqmHv37EJklump23/wB84ylWjHoP4WcSRfTQ9H5EM5684OYQM33+kV3BTLkDwt0Yu1zuCPKLFw11GutrRJl0alYWViMpWXd0knegCXD8gP0iqcYwwTPUrcg+oFer/rB7i0wy+pU1Rm/qylrAkM+kCO0agVJUNUkN/aXb0U3lEqbb2UwSXQJXjHBSqzRTMWlphHOLSlDkgxXuKYYpmR6Pi1GTQGdXEndnFETFN+X/AFByVNIOjmx5WeAvZ4UWTZwIJTZrKNqCjQvOryMPHqKJuElhSiT4QQBq5dh9YuHB2Cc42YJcUFsxzfpuYomEmFgBpcm1LE+ZizpStCQc4KQlKWy1CnrXUGnmYnlHZkwzP4nRswCQSyiC53YCx1foIHT8LnWDmLaAAjyY3apfnCZGIBNQFNbUgXc0oltonoX3XAKi3QJ6nqAwMHEnY1LxcySCxCSTUJ1Adkq8mJHOFLx0skkKyF+8alahfKF3QmhGp1caDMXPBXsE3bk5oNSa15wyJoRlK6qvkFwNBTUm52+ro2LaQVxHFQHCWSbAISE6FgwuampfzgcVNmUtTaAEtUnUhzpa8R5c0ZlLUXXZhYFTktuaN/8Aqxgvw1CkAlI79sxJCUCr+AuVqI/8Q5NWLED0crmKcgi5FvIfpCpE1L94kA7B2psbjlDNy4IekPCXpSvt/ofWKWPHvjaHQ6GMAf71evtoZS4LEVGnWHv4ogN8pqNnarQFGkuXg0kHKp1M4TuwLjnR2/cRvCksHLVuWYnX7QwFpEsqdzYA0Dsa0r6HlrEZEnMolXedySbk3P6xnG1swNFwqoGhHI2fmCnrflEj475gwJALJqQlWZKS1fmBApsAzQLwss0SlWSxqEqSN6LB08tYVw2a5WFllOBlsKmzaAPf/YFRfZjY78E+JmSS1GIF2B2fKS1LcxDYYAvTl/g+7Q8fFR2UASBSgS+lCbC2giHiF+RZvQWrHHI3OXq/Vul3D+zCETS7ubM7mwSzUIJAAtyiNNJcgkBjWoOt711tDuGSCwGlebAPre3vVqVIx7DfDQHG5PJhpVudfLShi28NLARUMCQD/n37MWPA4qPNzvYyKF9rQDMlLeuZZygBmZOUj0qeYbeBmPm5paVbL+6T9KD0gn2h7yJR0ZSTvRiGIsRS/KKzi8Q0oA/nHL5VaQEFySGx0ZiZ4Cgd4HcZk505hC8ZMdIMNYfEguk6xTji4/cjZU9MTwVI+F1UT6ROxXeoLi+0RMPJCJZpUmkMmcaJZqHXleCa5SbRy+1JBPggzTQHYI7x0D6PvWLKMT3gCWoWCvCzXI11MAezMofDVMW/eNNmSwHqSR5QWRigVOSKlnN2GoOgpTptCpr72Lk9EmZiES7JAzVUWCXYUAuQOUMT+JFmDj0L7aO+wFh0hEzFZj3SSo0BzBhXUtTfy8obxScrEhhd6VrQ03O435RqQlmlYliEi9TtSpJJ25nQwgTg5U9S+Uk7u6mamvu2sPiQlKsoCyXfOQAQD/xsB1NKxtayXepNwD3zQbD7tSGpUAzWGnDxFzXuhqmoJP8AcQKbO8OnihTLBJVVRsWu5o1WfXkNIZXKQsNLLK1GZxzqWHpCF4FRLZVKaj95NW0pS0Fowp2J0ZtfuI2iZQP66x0njP4J4tAJlKRPANB4Ft0NNN4o3EuATsOrLPlLlkfmSQDTQ2MUX6YxNPaZEmHVNBZndQHVt4Ume4Y198vKEy5RZvQn3zhfwsyT4QRcEs+7MLg+riM0EPKX3UCjMS1K95Q25NzYcojrVlNLHWsSETAqUxFUG9XYvS/5tf6ucRVy2FqFunOvu+sajB6VizqXozcrEelImylAKW6AsqqFU5lyCSxJB2geLGjuPla+gI18vraJKl5U5fCoXYgu1MtHZgTsL1ekdRj2OqJISSO7bMaPq+ax1tpyu/LmpqQhl3dySG1VoTV9B9XHO5uSNBqL0f3aJMieUnMRmalPDd2IvWgPJxpAUaNYgKX3spINXALVFelrc6QmVJYAsw9PP3WJ0kd050M4LDqPysWZgdNGFGhK5Zaz+tNrUMc5VoxGYecRq/2/aDGAxb6wESHOw5dTEnDzGIibLGxsSzcRIXhVguQgpX6KDvyb0iuYmYleHWCRmCkqG/iL/RUGsJPzOk2WCk9FAj9fpFSxpaWNCFj/AImFYI+v5DY5hpgUCDEKenKuNon1feG8RMciLFGmC3oIKmgFL2aESpWZzqaJGtaQicjMKbACHuEJBmbZaB97CAeoth+6Dc+YEICJYpLq7UsLvuTDmFwwXdmYhQDBT/0imx9IiyVlKy/y1AfuuaJJa7VhEzMVd1CgTcs7kmtQ1yzdYTFCpBmXiJaMsqWlILHvnvTEir10NWfUkPEc4ozFnLlSA5d3UflBJ18/SIycPk7pACyU5j4iKuEt+axAY1rC5CAkHLmSm5ILqcaNypV3vBJIWyQvFZEhCU51UGjZmuA2hYAnYMBG0SgumelaBI7xF6k961SaABuUClz7ssqS4BUCpyGqxNQLX5w2jFMkmjlLAMWZ30FA4Hp1hiiCGT3FVKhfxM9AbMeQ01aG5vEbMSwt+a31vvAzCrUxWsjOs5UAVYfMWNqU8zGpkxnJqSbaVNyNdo3iCenXhufhkrBStIUDoQCPrGkrEbrHpXa2eeVTiX4VYCbmPwjLKquhRSPJNvpHKu1n4cT8EtSgkzZJtMAdhpnAqNax38TTGysNZ4TLHF/jofDPKPezycFFJChQtUjm4I6RJKpSktlIcFx8qSXcpbvNmAu4YtpHobi/YLA4p88lKVH5kDIr6Ry/tT+EU+QpSsMDOk3oR8RPVPzDmKwpqUe/8FUckZlCOICQfh6nro1CQ786GrRHShyKitL20Lj3eN4nCkDoSCNRT93+sMy3FgSTTSpsB0glsJ6J8tCKsU5rgFiGUBcKNgaXcPqaQ/hZgBFQzE1YgF9aGjOH5uKwICXJUTW9rl4e+O1GMZJGL+Q0cYklw3R1V/8AKoB51iInEOaFqjVtYjIpdq8j5giJAmhVXYs1PPz2rCeKQaFS1NTUE+ZBr+sTcKhyANWAAcl8tbDcWgapIzXvUmvt7RO4RNIJokgpIIUoIcasrQ2MDJIJBXDyl1ZKiEu7AlmJd9rQI4xg1EKASo996A/MkqBtShg6lQKMqJiQlJWTmUxLlwr+pwAHANoVxPIuVOIUkkfAKQV5LSihWtWOkTw+2Y17RRiggVBs/lv0hcnDLKgcimZxQ1ppvBLE45Ck94juSkgcwUpzI6g18zEaVPyz1KMxJSvO3fZwUKyv+TQVaPRStWTOSTo3JQshghRNmyl/bRLwGFUJJUgFSlLUAkJcjKhJf/2PpG8ET8EgLEtpqT/3KNkfxPVrtEocYAWllMk4lUwpfL3SUEFQ2vCZR9Dk9Wbl4FRQ5cZaqAAIBIJqej9IKyOGqyJUsLShQJzNmVlDppmtct1eIvDccCZP8xIloWtUwEsSM1AEjxZkjL5bQ4eNgJkqKwAEqSQVHunNMyKy3YEpL8g0JcW9A2Jx8kk5JSFywkPlVeoNTS5u+w5QLnFhlTmULPUAqucu7Ac4l4LHlQTKKgpZTPAZTvnQwTmJa4JNWD323IlhAQlZGYKnOM4CRmlJAJVYh6PStoYocexYNRKWQUgKZFVDKq50LWDC5h1WKUTQOHdQD5RSmYJLxN/6ogKNQA8j5jQpQU0L98JOVzq1YewK0S5QlE1mZipVMoNAgkg0AUH6Lg2gQaZMwsVBfefRgUtu1qekQ8SouSrVzS19D5wbxfEiEulbKT8EjvOFFKGNLDKSXa9YDcVn5phShsookDwgXp9+pjUYenTD8sxkZFK7IBaoSmMjIMw03eh2MjI2BzOK/i/hkpxndSkZpYKmADnNc7xzKcgMqgsn7xkZEEPyf7PVX4L9EcmiYQtRfzP2jcZD0LH5ai1/bCFhXdVGoyAYaFoNR/dEzC6+9oyMhUw4EnCm3l/xMZxL/tK/t/UxqMif+9DvRXMTYe94YOkbjI9OPRBPsmJWfhEPTOmmnhMPTR3U9D+kZGQuXaHR6ESVMA2/6RImnu+94yMgH2d6J/Z7/wC06iXQ6hyx+kR8QplKbRQHk0ZGQP8AewfQjgtcyjUtc3vvBAq7p/uT9jGoyMn2Z6GJqR8O3zAfWIc0V97xkZBx6OP/2Q=="/>
          <p:cNvSpPr>
            <a:spLocks noChangeAspect="1" noChangeArrowheads="1"/>
          </p:cNvSpPr>
          <p:nvPr/>
        </p:nvSpPr>
        <p:spPr bwMode="auto">
          <a:xfrm>
            <a:off x="1885948" y="-980984"/>
            <a:ext cx="2377819" cy="24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349" tIns="51175" rIns="102349" bIns="51175" numCol="1" anchor="t" anchorCtr="0" compatLnSpc="1">
            <a:prstTxWarp prst="textNoShape">
              <a:avLst/>
            </a:prstTxWarp>
          </a:bodyPr>
          <a:lstStyle/>
          <a:p>
            <a:endParaRPr lang="en-US" sz="2687"/>
          </a:p>
        </p:txBody>
      </p:sp>
      <p:sp>
        <p:nvSpPr>
          <p:cNvPr id="4" name="AutoShape 12" descr="data:image/jpeg;base64,/9j/4AAQSkZJRgABAQAAAQABAAD/2wCEAAkGBhQSEBQUEhQWFBUVGBgYFxUYFxgXFRgYGRQYFxgYGBgXHCYeGRkjGhgYHy8gJCcpLC0sFh8xNTAqNSctLCoBCQoKDgwOGg8PGiwkHyQsKSwvKiwsLCksKSwpKSwsLCksKSksLCwpKSwsLCksLCwpLCwpLCwsLCwsLCwsLCwsLP/AABEIAOIA3wMBIgACEQEDEQH/xAAcAAABBAMBAAAAAAAAAAAAAAAFAgMEBgABBwj/xAA9EAABAgQEAwYEBAYBBAMAAAABAhEAAyExBBJBUQVhcQYiMoGR8BNCobEHUsHRFCNicuHxshUzkqI0Q4L/xAAZAQADAQEBAAAAAAAAAAAAAAACAwQBAAX/xAArEQACAgICAgEEAQMFAAAAAAAAAQIRAyESMQRBURMiMnFhFEKhI4GRscH/2gAMAwEAAhEDEQA/AOn4uStMwEVQUtlBvU1tUmnRodlzCwLuk76vodiDSHMD/OlD8hbKauQbv+4vG1cNrRVzZnd96x5H0Zv7oLTKOS6YM7TdlpOPk5JlFJcomDxoJ33SdRbpHC+0nZidgpplzUlvlWAcixuDvuLiPQaC7FN9t223IjXEuGysXKVJnJCkqFRqnQKSdDsYJOxmPJw/R5laFYecUqgx2s7LzcDPMuYHBcomDwrTv1Go0gCo6xtXotUr2iz4bE0Bg3w/GOIpWExtGglg+I5THn5cLGp2dB4fjGMWzhePcM8c0wvELGLFw3iVjESbxysHJj5It3E+Dy54aYHH7xyP8R+waZDKkigqecdjwOIExHOB/GuDmbKUkh6Ui7k4VOBLCW+EujzAtMaSYPdqeAKkTlOKEwDyx7GPIpxUkJnBxlQkQ6FCNqTSGFBoPsx3E1MSCYz4YhMY8HQq/Y5LlAxpUsCEBUYVR1M3kqFkDaCOBUkCw9BA5Et4kBDQuSvQyDfY/iEjYegiIS+g9IcM+E5oxWg20yRKkpAsPQQTwuBQQ7D0EB5cS5WLUIXNN9MZFocmID2HoIMcI7DYnGVkYcrTYrZKUAgAtmUweos94k/h7MkniMj+ICSgkgBQzJMwpIluLeIi9HbqPREnE+g90g4QvbYjLl4ukiLhONpXQliB5Hp+x+sSZs1gT1YbsCYqPZ9CVeIZneh6EHpR/WJc7DYz4maYEiUhSwhcrvqEogkLKDdVAk67AwuOecoOlbFPElLbCkhTblJ1ANKUI+x5w1huIZlFCk5JqXKSbKD0IIuCK7iJ+GlISnvd43KlBLk9AAB0aNz1pIJKRY1ADhq0O8K/pppW2b9SLdUD+0XAJWPw6pM2hulQqqWsWKT9xrHn3j/AZuEnLkzgyk6/KpOiknYx6Gw+KZguirahJoCGcC40s4O0CO2nZVHEJLJyifLf4auWqFa5TvofOFxyJ/sfjlwdPo8/pQ0Sas8ZxbBrkzFS5iShaCykm4MJkrcQcvkrTCeB4g1IPcL4oyrxTkUMTpOJYiJMuFMbFnYOzvEqgPFrUqkcd4JxvKRWOm8J4nnQHMT4m4XBk2eG+SKV+J/B88vMlNWji01LEg0Ij1XisIiagpOojgX4h9mTInFQFHi3xZ/TlwfT6Al/qR12imBcaXGgmMKY9Uk2aEYRGoyCoGzRjI2BGo4wdlPDuYwiSYWuZC32Oj0ZkEJVCc8azR1GuSHEKidKtDXCOHqnzpcqWHXMUlCQaB1Fg50Gr8o7PwH8E5KS+LnGaG/7csGWh6XWTmIbkm8Y4cjvqKPYL/CnsYlSf4/EDuIJMpJoCU/OfO0dEw3H0zUd0FSwopUgCrs4YbN/xMZxvgh+CEypqZctDBMopSmWBYAZWP0MC+zvCVYNMxcwp+LMIAAqUIBdn3UakNRhrE/KcJ10vkyXCcbvfwR8HjABS1GqKuxofmFb6wXwPHlUrT39P3irIG5FHd9aEW6fXyiWrGJtewZ2JpUenNqQuCcdmSplonY4LUhSHIf+YBdiCoLFDmYpIYEPmpVnZl8ZlqJlFlPmSp2KCnKPoygdLtvA7hs5y7tt5+7wdwXB8MuaqaUhS1gBQLFBNirLbMp2JOwhinLIqToHjGO2Jw/CkiWZaS8pzkSC6kA/I92CiW5EDR4byqlHW5LVcvUitrvtBvDpTLTkQkJCaMLb/rGTJ9CTYB46fhp/ddMxZq0UXtx2Jl8QlhctkYgDuLslYHyTNjsdOkcSm4VcmYqXMSULQWUkhiDHo9MzKa61I3a7c9fWKp+IvYwYyUJ0n/5CAybATUA+BRPzjQ+US48t6kVQlTpnHc8KBiDOWpJIIIILEGhBFCCNDGIxcUODKFNBvDT8tY6b2H4imYjKTHI5WJpFg7JcWyTQHiLNi1y+A/yVHcxJATQxWe2XZ8YiQrcCJuC+IoAhTiCJBysRE/LkrSomVwfZ5f4rgVSZikKDMaRDzR2T8QexgmpK5YreOPT5BQopUGIj2PFzrLH+UKzY+LtdMbjAY20JisnNqMJEZGxGnDgVGiqExggaCs2DGwmFBIgt2f7PzsZN+Fh0Z1sVGoSEpDOpSiQAHIHnHG/sZ4HImqxEpOHzfGzD4ZTRQUDQg6NePTWDnKShKJikqnBCDMagJZlKHJwT59Iqv4e/hirAPPmLQvEKSwTX4cutWVdSmarAdYa45JxisWgIT/MfxILoAdlKUSzIYsXA84nyznBqkFGMcmrLTicekZF5gpiVJALuoDKC40Hepv0gDjuKTFEUcksA9SAFEmrct7+kniqkgshglIyp5AW/zAdeK2IQDUEgFRpRRJCgKFramEzlzezIriD04x6DWg2cs3rT20OYQvUuwDdTppu3P0iFhUOQaFiDUaPdhVmc035QUlqShJ+VhcqBdgaaUoSwOhNYyTsJKidJmsHOpLsbMWpo/J4IYTHFJcn24/xANOIa93rah7wN3NCm9GCQIxWIUojqwBOoNTqzA08ztGNKOzPy0XD/AKqpYSuWASls4OZ1Iv3Gc5gXah15Q0ntMkzBLU4ZKfiBSShQUoBVQagMR9YG8MxOQCrWD2ua39fTyMKnInGWWl50KupINNakPoGqHr5lzeWPG6O4xg7aJicGoulizOkgUOqa76dDESataKrQQCWINm0VS3P1gsrGe9f8RF4jiB8OtS4IAqaEOW2Y/wDtGZvEhGDlb0BDK26o47+LHZnKtOKTVMxkrbRTd1R5kUJ3HOOdKlNHozjHDkYiUqVM8KhlUNR+VSeh+scI47wSZhpy5Uwd5JvopOihyIrC/FzWuL9FlWQEWjJWKKFBQ0jEGkMTDFSV9mt0dJ7LfiEpLJUY6Tw/tZKmgO0eb8PMaDnCu0SpahWkRZPHlBt4v+Dfsn+R6KAlTEtQgiOadvvw4CwZkoV5QvgnaZwCDFrwnHAqiqvEf9RT2qa9m/SlDraPNeLwipaylQYiGI7h22/D9M9JmSxW9LxxzifDFyV5Vhj949nx/JjlVPsly4a+6PRCjcZGNFZOY8ZGo2BHGikx0j8E5swYyaEAZVSmWTcMp0t535RzqWmPQP4WdjjhsGpSw02cnMqlUgjupr6wnJJ9R7CSXbLR/wBVAAIOYG2Wr1YAbkmkD8VxZbBJbMwCmtm1Yk1Z2flA/hOHmy1TlTRlTmyy0mpzVC5idkEU65jpDBXmWxc67n/HWJpZZSST0H9NRboj8TJMz4IUfCCvu1IWRlAJdu6FE2uKwIxUwKKqMBvzNgQOYNtYJTVkzVFi6lAkasAEoDHQhL+cDsTPLNU3dhS/O99+dYWkGxTpan2ofqWtbmI2Z77kil+QelWc784Gpma132I8t3r5QoK+oq1PIF9HZ/LSCToFol/EJoDcEaijBPqzC2kTsJKtQu1OQ1u76ftELD3fz1e/Itq3+LSzicoYHYPYsCGZ9dawmT5OhiVIfVNJsRXU9QfRv0iTKxmUu/lyf36QLOIIPed1WJo72rr166vG8K63az3pbKfudto3UUZXJly4TOXNVyte12vVn257QzhuM/xKaBlgkoD/ADN4NHBZuteQZ4bi/hgV9+3gpgfg/GzplSwVAuW+cqJt4cxqXFS3KNSeZKNguoNuiDw7iSVkpLD8r00qkjrTy5QM7bdkxjJDpb40tygkVKbmWW51EXmcpKwykpUNiAQ+9dYHYwIK8qWzAOQ7FL2PQ19IDL4rwLknf+DYZlKWkea+IYJcpRSoMRA9YMd/492bkYiXmKWUaGmv6RyHtHwA4dZHy6GGYPJUnxfZS4qStFcTGZiDC2aEqi0RQY4VxUo1i28M7TMQ5jnktTRNl4iI83jRmU48mtnduEcU+IkMYA9vux4nyisBlcopfZ7tEqWoVpHVsBxMT5YsXvHlOMsMv+gmq2ujzlicKZailQYiGiY6n+IXYlx8SWK3jlcyWUkghiI97x86zRv37IcuPg7XRsiNJjRMOSw5igT2dM/CrsXLmAYrEDMMxEpB8JKbrUNWNo7Hh5niymgYG17n6ERVewvCDIw0pKvlQPrU/UwclzlSxPzIKRncKIooqA8PIBIrahvEMMjcuT6Gzj/aQ+J4wrLJ8uXukVziU5nBszmzWoCNaaRNxM5yxJu9yLcx7pA7F4cn5gSa1Lk866m9YRbbsYkkiPOxrJICsyjyPcH5UvaqtBCcOBmdVAA5cFR/KBlfn9DCfgM+5o1TXoBXVgHh2RgWB+LmSCxOWszKAAGHyh1cqcoehTBylMd+RqHAenvWGyCP2ub6+9YQgl82np6aWL2uIdXqGrblW21xUatzhY2jRxJFH2/X01hwYo10PUhqfbzHherPA5u9s+l77A0P0iThcOVEP7q3UUF+ttOVLZzRNwxzG1j93LvpclrV3MH+H4fKkGxD6DzF+X1iNwzA7gJ3Ppp5ROxU5iz2balAPKrgnr5pf3MLpUIWram3p79Yfw+NajgvRv0bX/GkC1YirNc2Dg2+lrdYm4FDFz+j/Ty9OkE5KHQPHl2G18RXIlBZ72ZZShy9FIK05iWJIKSOdN4WrGJWlM2jvlzahRol+R8NWFjqIYWuXMR8KcnMMwIYsxDspweZpYuRB3hC0y5YSkBJDAgBiWFCdTT7wfB+Q9y1QttY11v/AMAn8S5dh8NYqNUmx98orPazgmeWoKqQHB5aR0PipQZZcByWTS69Ad3sYr82T8RGRdwGB5bP6esefnxPBOrv2VYcvJXR5+xEliRtERUWftZwoyJ6g1CYrS7x7GGfOKYORUxt4WFxuamENDuxfQTwC4v/AGZ4sUtWOa4Sa0WTheMaPO8rFaLMUrR2eVKTOl1Ygxxr8TOzokTcyRQ3i5cC7RKSQHpEvtbw1OLkvsIhw5fozTf+5jxt3H0zhYEWv8OuBfxONQ4dEvvq2p4QfP7RXcbhsi1J2LR2b8NeEjD4FK2787vqP9Nkj3vHteRlSx2vZBjhUt+i4yphSC1WoG1J05C0ROL44ZcrvqTYHQNvqfMRMBCUp5OfPR/v5RVuMYsP5MOQrX6DyiGGo0HVuyNMxneNX871be0MjEkjKVAAu5tppYg3revOBszFHvbENsH0Fb1+xfaNpPK4PkC48vo8NijWEhMKcyzVTKCEt3U7trRL6fN1jWIllCFFTrWWzMQSS4oAaAB9R9qMSlEqD+EDwu/ddxU0AsW1aCH8blVVyq5AqQSAWPNj71cqFMF/wiRa/JnOpt5U+8bEgCwD7252ArVr7QlKHUGYlqEClGel6Anz6Uly8MGclgHGpq5Bcnm5d7HSJWygjS8EFFzr5gc2P+tYeEwJIDBqXJax51PvWEGcAGH0vX2ab+sQJ08jffU7ff3pHXZ1BscWAFwPb6aX9PWFN4kVUBNKjXUh7dfTygCqYXeur3I5XtEmRRieoq7hzboR7EEo0Y1ZZeGSM6gSGDuRpuW5MP8AMFcR3WATyp6E+m32gBh+JZR7Ljb0p9dIdXxIqLn1FDu3nU8oWotu2a3XRPyEHvHb+3T2ekFZfECElTk5XzOCoMKEgCvPW2utbkTsxAcCteT2tp02ix8Gn/DIq1q9AzixuLQXJRYHG1Y5huK/xiFJbLUfDBNfCWruUkg6Akc4flrJyl2UBr+YUU9ORcftD3BeESpM1Skl0KZSUgnIkuzN/d4X3LWg1PTKX4kDqKH1FYKXhyyrly2D9eMXSWihdsuAonoJ3HoY4vxLAmVNKFaR6HxchGZSR4RYkvVqh+RceUcw/EHgLH4qR1ibxsjxZHB9FepwKBMENGJK0w0pMeumIaG5amME8PimIgYlNYklFoyaTCxtotODxliIuXCMfmDHWOaYHFtQxZuEcTG8eP5OH4LYytEfjXYpU3GoSjwrPeOydY6hgJbNLSGSgBIFGoGHoIGYRToBIqT5tyifhAxUf13LkQtZpTSUvQmcUraHcdiMr8ksIp3EZrqNX187xZMbNcEC5c9IrOMlupqs1en+qVivHsneiCZjaapc2DByB73iVhJRW+7pDaAkH1a7P94aKkAh0lRuAE5i7MAHpu29RBPhvCCQr4igCorJSVnIhLpTlZJy75jV8zUsKUhTZEoC6AFKZwp8yUBwylEUJegSNoJ4eUClgSoJoo/MVORU0AoB+l4K4bh8pIfKkgGjuUk8kq6MGfw6B3dmj4lwMqSafJ6tU7m3ODBsp6QhJADgAa11IDEcvvuWD/8AF5rlqvQioJBqAHckNatbtAUziQz6MKOKEb6tDkiQpZAQoB3YWc3AFGfmdriJWuRRVEuYvMWBf6NY1pS4rq/WGzICgajdiLs+vpXc+ZXL4ec5Ku6xZTsW0YgkAUBps14Up00s1CwOguXJO/18iridYiZIDU02t9fJhEbKE2fWm9a6Nzry5QszX5atd9vrEdc+rb/sb7xyZ1DwnEG9raUodS7cv3iVImFRbT6em1oHCtDdufL9xXnBTAMP9Pv/AJPmIGcqRihsNYaQwqW98/8AcYqYfzNvQtvo9bjz0EMHFtY+nX36w0MRX3Z+e4+whEF7YUn6Qe4bimZKlP3kltAUvlII5ksOdbwZlcXLJAqsrSlThgjMnO537qgbm4dnEV/h0jKQo32uxf39IOY3GBSEFKM6kMKJCiEkpJuD3WAcVLB2LQ/HlbuKFTgk7aEY0ZFdwulZJALhmZ09KjygVxySJsgi70fnF1lpkKlBOVJSe9bLU1fcF67wC7QcOQiXmllVwCkl7uzFno1iTR9oVn8OcF9RNB4c8W1F9nBOI4Ay1lJFog5Iv/ajhfxE50CoiirDGsVePm+pGx2SFMbTLrDyxGkmE5of2CtDa1wY7LKzYmWFWJtu2kBF3g52SkZsSj+l1eggc1LGzoXyOqTVKVQUb6CNSsWyXLtU6hwBp71jeEojM1be94H4jEJMwp1AAZX9T29HjxIDmOz8T3RzS/qAYELezit319/tE3EqYtu7dB7tziKJdVHm3RtadPrFuNk8kP8ADuEn4gUcrSwSWLDwlIS+pN/WCGHwzuT4SyQkeFx4iVbDMPTzhrh0h0AKNC5ItQ91L7OM25YGJU9bB01TlcWYC6XF21iixJL/AIvIQEk2fw187teI6lLWwApUkVy3NaAvoKRGCyM7l1EgK0CbFj5n6NCJvEAUlLgperijafp7EMTBZX04MM/iUKpckOEiqX3IjSZoy5W7pFiQXY8qUp0htHEQaGvOx9a2jRRsp+t309/tEpRRMmY9RYHvVDEsK5sxzMA4NATrlBhnEoUJYUClgWoWKbilK+Reh6mIuaBQAVHlTl6Whcnihlk91zqB3VEM1GFDTnazwxPl2ZxroXPwJQiqgVM5DsdCTUMTUUDmoiJOl5Xa+tffL6xNVOmLTmds1CBlIIzZmPMFKcr94gqFjVE3DM7hmoKFqaUA6ed6Rsl8HRfyRM246iJEnFlyBpXXqA7XrrEedJYEkE8iCOQuGDguz6xj2BoS5a9HvTzHuo99hEsYhRprvpb60iwcCwLl1HX72HT94BYMBwf3a++x9IO4biASmhAPv3/qEZN6RqVILY2cTRJUW5ktb9hEWViFhXeNXroXpXrY9YhK4g1bnr5C5MJw+IKzR66hn2sbPW8clxVgbei3YPiNEJAYGgyghIOw56gbPZog8UxHxpKZqaZFF0voQKn000J2rnCsYgd1Tsee4y+dD9YPcDXLShUvKmjJX3UjNQ1UABQgsxEURUvIXG6Qq1id0UFNzSh/WKp2r4Bk/mIsbx1HtJwbDypZXLUUEkZZbgpNahLjMGFbt0ir4pAmyyg3iGSl42XsvhOOWNo5YY0Yk8Twnw5hTEJSo9mL5K0TvWhAvFw7CyHMxetEjzqYqEsR0XsxgxJkJKhVVfW30ibzJVjr5Dwrdh9OPDl/kDAfqesAsUCmb8SZVZNa90EgpDPs9ocGIdKlbqBPkdfIGI02UqaUhWYlwprgC9fKPPxoZIK4LGCdOnSrfDAY6EEEO9yXB9YelygS1k6NqaJH2MR8DhgjEHOGUuUc6SWUxmAJJFw7mlNIJzFArzJyqUHZNCQyQxNGoD5RQqXQiQjGTQlgMxbe1S32H+Iiy1kHMdG5BxZ9r2vGF37ymDuQ7ksk3b01hvDqVmUU94AgK8OSXcq7yvETmBYOelIdHYpinUQxf81aCooTV61vsbO8KkJSjvFiAGA1UTqXFBc+ULGGEx++czF1u4BNGSFd1ySQ+z6UMPiHCsoCXSUjVKyvMQw7yiPFc6AaO4ZiBKtKnt6300/cRIGINxUW9dekCRNrb94kysRRhoHPSm9326mwcC4FBMmubC5NRveur1MPIl5GW3d0ofQ0YO510Ol4fxmBo/WNzpySnMRUBnDO12qfbQKXo1hvEcTSZYBYBwL7cuj1fQRFxfEQAhKS9u8AMyWLjK7MTWgLd5qwHkgEOLNUsfM1bl6QQljKl2c6uQ4ZmZ6h9/XntcQaRNxQzYcqAZaBVy3zAEUDOADR+gBgVh8VVRL1u9DrryP3iXPKX7wJLlySSH8IT0djqaAQJXIYOlizczp5mn2MEkmjFYUGOSN9RXfm1rW6xs8S5v79+sBAptdx6B4ewv8Avn7/AEEY8aWzew7hZ6lKvtV6aH9tdDBdJCUs+1BZutwbDoeRgLhSAL/rEkYmvvyfLX6X9YnatmvXQTRiA92+9QHrcxZMBiiUFaS60pLJJASpu8A5Zjf10inYCprareV7cqwewE4KCpbsFpIF6HSxfSOi2paAnFVsPcW4DOxUoLT8P4iCcqXIdNlJzEMS4zVpQVaKji0KlrKJici03SSCzgEVBIIYguItsnjJrQpIPeT8wrUbE6XaojnnEuIrmYhapinU7HQDL3QANqe3jvIhja1fIPxpT6fRXO1SP5j7xX1Rb+PYXPLJ1EU5RivxZXCvg3Mqdkrh0rMtIGpAjoWInlJQHrZugYDpFP7KynnP+UE/pFlnYl1NEvlvlNL4HYVUbHp0wEhL94anwhXloIKJyhLJWrNQ92he4S4sPrAbCyUpUkkvauhLNr5wXwKQVZwlggugfMpTNnO+wETfwdIj8P4ev+LnTTQlCRU2NCXJvYw9OnBLsmvIVNQ7tXUU5CDE/DlMtRF28Wj6ADUCgO7wGGFN1AiwBDUAJu1qt+5tD07eydkKVPZKpig2RKmDNUA+Tft1ibJlOESwWASAfzbqJI1fMernnDkzhhmZEoRMWjM5W1FtXKBQZaBLksz1JoEYlBlH+YMndIu5dRbehZ/Lyej0LexGImFKSQACskNUZUgDu1A5UAozVvDWFQSCcrk6uWe7AhmAGzuYXh8qy2V+YBy6B1KZqCz7WgnLxmY5WCQmwAp9qDTyggTm61JLGx1584lZgUirt+gJ/eBS1Men2iVhsQ3ODcSgm5e7+nmx5QhCHAImZCkk0fMQQ3dI1Bf1fRo0qc9QGq/VtPsfWISyxp5f46QMUzn1RMCwkEBTp2uQBZ7RP4eoS1XDOakBR2OW4JaoBcOBbUTLmWrf2W9YJSlNaoGm1dA9C+1ReMk6BolScIA6CAVBhlcOagAt0c7gCusD58iYjK4bMCQ/9OvQuPUQSRiKli51GpLvf5jzNaXN41xFQWgLy95lBIHzKBBDgFyTY6MBZoyDtmO0CihJGYUF9PZv9YSZgBYEfvo3Kh205Q2VkjVhUOX+Zx7EblS35/7Z/Xp5Qyvk0eTjALv7p9/tD0nGqLOSWs5LPl0e1gPSIqmHv37EJklump23/wB84ylWjHoP4WcSRfTQ9H5EM5684OYQM33+kV3BTLkDwt0Yu1zuCPKLFw11GutrRJl0alYWViMpWXd0knegCXD8gP0iqcYwwTPUrcg+oFer/rB7i0wy+pU1Rm/qylrAkM+kCO0agVJUNUkN/aXb0U3lEqbb2UwSXQJXjHBSqzRTMWlphHOLSlDkgxXuKYYpmR6Pi1GTQGdXEndnFETFN+X/AFByVNIOjmx5WeAvZ4UWTZwIJTZrKNqCjQvOryMPHqKJuElhSiT4QQBq5dh9YuHB2Cc42YJcUFsxzfpuYomEmFgBpcm1LE+ZizpStCQc4KQlKWy1CnrXUGnmYnlHZkwzP4nRswCQSyiC53YCx1foIHT8LnWDmLaAAjyY3apfnCZGIBNQFNbUgXc0oltonoX3XAKi3QJ6nqAwMHEnY1LxcySCxCSTUJ1Adkq8mJHOFLx0skkKyF+8alahfKF3QmhGp1caDMXPBXsE3bk5oNSa15wyJoRlK6qvkFwNBTUm52+ro2LaQVxHFQHCWSbAISE6FgwuampfzgcVNmUtTaAEtUnUhzpa8R5c0ZlLUXXZhYFTktuaN/8Aqxgvw1CkAlI79sxJCUCr+AuVqI/8Q5NWLED0crmKcgi5FvIfpCpE1L94kA7B2psbjlDNy4IekPCXpSvt/ofWKWPHvjaHQ6GMAf71evtoZS4LEVGnWHv4ogN8pqNnarQFGkuXg0kHKp1M4TuwLjnR2/cRvCksHLVuWYnX7QwFpEsqdzYA0Dsa0r6HlrEZEnMolXedySbk3P6xnG1swNFwqoGhHI2fmCnrflEj475gwJALJqQlWZKS1fmBApsAzQLwss0SlWSxqEqSN6LB08tYVw2a5WFllOBlsKmzaAPf/YFRfZjY78E+JmSS1GIF2B2fKS1LcxDYYAvTl/g+7Q8fFR2UASBSgS+lCbC2giHiF+RZvQWrHHI3OXq/Vul3D+zCETS7ubM7mwSzUIJAAtyiNNJcgkBjWoOt711tDuGSCwGlebAPre3vVqVIx7DfDQHG5PJhpVudfLShi28NLARUMCQD/n37MWPA4qPNzvYyKF9rQDMlLeuZZygBmZOUj0qeYbeBmPm5paVbL+6T9KD0gn2h7yJR0ZSTvRiGIsRS/KKzi8Q0oA/nHL5VaQEFySGx0ZiZ4Cgd4HcZk505hC8ZMdIMNYfEguk6xTji4/cjZU9MTwVI+F1UT6ROxXeoLi+0RMPJCJZpUmkMmcaJZqHXleCa5SbRy+1JBPggzTQHYI7x0D6PvWLKMT3gCWoWCvCzXI11MAezMofDVMW/eNNmSwHqSR5QWRigVOSKlnN2GoOgpTptCpr72Lk9EmZiES7JAzVUWCXYUAuQOUMT+JFmDj0L7aO+wFh0hEzFZj3SSo0BzBhXUtTfy8obxScrEhhd6VrQ03O435RqQlmlYliEi9TtSpJJ25nQwgTg5U9S+Uk7u6mamvu2sPiQlKsoCyXfOQAQD/xsB1NKxtayXepNwD3zQbD7tSGpUAzWGnDxFzXuhqmoJP8AcQKbO8OnihTLBJVVRsWu5o1WfXkNIZXKQsNLLK1GZxzqWHpCF4FRLZVKaj95NW0pS0Fowp2J0ZtfuI2iZQP66x0njP4J4tAJlKRPANB4Ft0NNN4o3EuATsOrLPlLlkfmSQDTQ2MUX6YxNPaZEmHVNBZndQHVt4Ume4Y198vKEy5RZvQn3zhfwsyT4QRcEs+7MLg+riM0EPKX3UCjMS1K95Q25NzYcojrVlNLHWsSETAqUxFUG9XYvS/5tf6ucRVy2FqFunOvu+sajB6VizqXozcrEelImylAKW6AsqqFU5lyCSxJB2geLGjuPla+gI18vraJKl5U5fCoXYgu1MtHZgTsL1ekdRj2OqJISSO7bMaPq+ax1tpyu/LmpqQhl3dySG1VoTV9B9XHO5uSNBqL0f3aJMieUnMRmalPDd2IvWgPJxpAUaNYgKX3spINXALVFelrc6QmVJYAsw9PP3WJ0kd050M4LDqPysWZgdNGFGhK5Zaz+tNrUMc5VoxGYecRq/2/aDGAxb6wESHOw5dTEnDzGIibLGxsSzcRIXhVguQgpX6KDvyb0iuYmYleHWCRmCkqG/iL/RUGsJPzOk2WCk9FAj9fpFSxpaWNCFj/AImFYI+v5DY5hpgUCDEKenKuNon1feG8RMciLFGmC3oIKmgFL2aESpWZzqaJGtaQicjMKbACHuEJBmbZaB97CAeoth+6Dc+YEICJYpLq7UsLvuTDmFwwXdmYhQDBT/0imx9IiyVlKy/y1AfuuaJJa7VhEzMVd1CgTcs7kmtQ1yzdYTFCpBmXiJaMsqWlILHvnvTEir10NWfUkPEc4ozFnLlSA5d3UflBJ18/SIycPk7pACyU5j4iKuEt+axAY1rC5CAkHLmSm5ILqcaNypV3vBJIWyQvFZEhCU51UGjZmuA2hYAnYMBG0SgumelaBI7xF6k961SaABuUClz7ssqS4BUCpyGqxNQLX5w2jFMkmjlLAMWZ30FA4Hp1hiiCGT3FVKhfxM9AbMeQ01aG5vEbMSwt+a31vvAzCrUxWsjOs5UAVYfMWNqU8zGpkxnJqSbaVNyNdo3iCenXhufhkrBStIUDoQCPrGkrEbrHpXa2eeVTiX4VYCbmPwjLKquhRSPJNvpHKu1n4cT8EtSgkzZJtMAdhpnAqNax38TTGysNZ4TLHF/jofDPKPezycFFJChQtUjm4I6RJKpSktlIcFx8qSXcpbvNmAu4YtpHobi/YLA4p88lKVH5kDIr6Ry/tT+EU+QpSsMDOk3oR8RPVPzDmKwpqUe/8FUckZlCOICQfh6nro1CQ786GrRHShyKitL20Lj3eN4nCkDoSCNRT93+sMy3FgSTTSpsB0glsJ6J8tCKsU5rgFiGUBcKNgaXcPqaQ/hZgBFQzE1YgF9aGjOH5uKwICXJUTW9rl4e+O1GMZJGL+Q0cYklw3R1V/8AKoB51iInEOaFqjVtYjIpdq8j5giJAmhVXYs1PPz2rCeKQaFS1NTUE+ZBr+sTcKhyANWAAcl8tbDcWgapIzXvUmvt7RO4RNIJokgpIIUoIcasrQ2MDJIJBXDyl1ZKiEu7AlmJd9rQI4xg1EKASo996A/MkqBtShg6lQKMqJiQlJWTmUxLlwr+pwAHANoVxPIuVOIUkkfAKQV5LSihWtWOkTw+2Y17RRiggVBs/lv0hcnDLKgcimZxQ1ppvBLE45Ck94juSkgcwUpzI6g18zEaVPyz1KMxJSvO3fZwUKyv+TQVaPRStWTOSTo3JQshghRNmyl/bRLwGFUJJUgFSlLUAkJcjKhJf/2PpG8ET8EgLEtpqT/3KNkfxPVrtEocYAWllMk4lUwpfL3SUEFQ2vCZR9Dk9Wbl4FRQ5cZaqAAIBIJqej9IKyOGqyJUsLShQJzNmVlDppmtct1eIvDccCZP8xIloWtUwEsSM1AEjxZkjL5bQ4eNgJkqKwAEqSQVHunNMyKy3YEpL8g0JcW9A2Jx8kk5JSFywkPlVeoNTS5u+w5QLnFhlTmULPUAqucu7Ac4l4LHlQTKKgpZTPAZTvnQwTmJa4JNWD323IlhAQlZGYKnOM4CRmlJAJVYh6PStoYocexYNRKWQUgKZFVDKq50LWDC5h1WKUTQOHdQD5RSmYJLxN/6ogKNQA8j5jQpQU0L98JOVzq1YewK0S5QlE1mZipVMoNAgkg0AUH6Lg2gQaZMwsVBfefRgUtu1qekQ8SouSrVzS19D5wbxfEiEulbKT8EjvOFFKGNLDKSXa9YDcVn5phShsookDwgXp9+pjUYenTD8sxkZFK7IBaoSmMjIMw03eh2MjI2BzOK/i/hkpxndSkZpYKmADnNc7xzKcgMqgsn7xkZEEPyf7PVX4L9EcmiYQtRfzP2jcZD0LH5ai1/bCFhXdVGoyAYaFoNR/dEzC6+9oyMhUw4EnCm3l/xMZxL/tK/t/UxqMif+9DvRXMTYe94YOkbjI9OPRBPsmJWfhEPTOmmnhMPTR3U9D+kZGQuXaHR6ESVMA2/6RImnu+94yMgH2d6J/Z7/wC06iXQ6hyx+kR8QplKbRQHk0ZGQP8AewfQjgtcyjUtc3vvBAq7p/uT9jGoyMn2Z6GJqR8O3zAfWIc0V97xkZBx6OP/2Q=="/>
          <p:cNvSpPr>
            <a:spLocks noChangeAspect="1" noChangeArrowheads="1"/>
          </p:cNvSpPr>
          <p:nvPr/>
        </p:nvSpPr>
        <p:spPr bwMode="auto">
          <a:xfrm>
            <a:off x="2056554" y="-810378"/>
            <a:ext cx="2377819" cy="24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349" tIns="51175" rIns="102349" bIns="51175" numCol="1" anchor="t" anchorCtr="0" compatLnSpc="1">
            <a:prstTxWarp prst="textNoShape">
              <a:avLst/>
            </a:prstTxWarp>
          </a:bodyPr>
          <a:lstStyle/>
          <a:p>
            <a:endParaRPr lang="en-US" sz="2687"/>
          </a:p>
        </p:txBody>
      </p:sp>
      <p:sp>
        <p:nvSpPr>
          <p:cNvPr id="5" name="AutoShape 14" descr="data:image/jpeg;base64,/9j/4AAQSkZJRgABAQAAAQABAAD/2wCEAAkGBhQSEBQUEhQWFBUVGBgYFxUYFxgXFRgYGRQYFxgYGBgXHCYeGRkjGhgYHy8gJCcpLC0sFh8xNTAqNSctLCoBCQoKDgwOGg8PGiwkHyQsKSwvKiwsLCksKSwpKSwsLCksKSksLCwpKSwsLCksLCwpLCwpLCwsLCwsLCwsLCwsLP/AABEIAOIA3wMBIgACEQEDEQH/xAAcAAABBAMBAAAAAAAAAAAAAAAFAgMEBgABBwj/xAA9EAABAgQEAwYEBAYBBAMAAAABAhEAAyExBBJBUQVhcQYiMoGR8BNCobEHUsHRFCNicuHxshUzkqI0Q4L/xAAZAQADAQEBAAAAAAAAAAAAAAACAwQBAAX/xAArEQACAgICAgEEAQMFAAAAAAAAAQIRAyESMQRBURMiMnFhFEKhI4GRscH/2gAMAwEAAhEDEQA/AOn4uStMwEVQUtlBvU1tUmnRodlzCwLuk76vodiDSHMD/OlD8hbKauQbv+4vG1cNrRVzZnd96x5H0Zv7oLTKOS6YM7TdlpOPk5JlFJcomDxoJ33SdRbpHC+0nZidgpplzUlvlWAcixuDvuLiPQaC7FN9t223IjXEuGysXKVJnJCkqFRqnQKSdDsYJOxmPJw/R5laFYecUqgx2s7LzcDPMuYHBcomDwrTv1Go0gCo6xtXotUr2iz4bE0Bg3w/GOIpWExtGglg+I5THn5cLGp2dB4fjGMWzhePcM8c0wvELGLFw3iVjESbxysHJj5It3E+Dy54aYHH7xyP8R+waZDKkigqecdjwOIExHOB/GuDmbKUkh6Ui7k4VOBLCW+EujzAtMaSYPdqeAKkTlOKEwDyx7GPIpxUkJnBxlQkQ6FCNqTSGFBoPsx3E1MSCYz4YhMY8HQq/Y5LlAxpUsCEBUYVR1M3kqFkDaCOBUkCw9BA5Et4kBDQuSvQyDfY/iEjYegiIS+g9IcM+E5oxWg20yRKkpAsPQQTwuBQQ7D0EB5cS5WLUIXNN9MZFocmID2HoIMcI7DYnGVkYcrTYrZKUAgAtmUweos94k/h7MkniMj+ICSgkgBQzJMwpIluLeIi9HbqPREnE+g90g4QvbYjLl4ukiLhONpXQliB5Hp+x+sSZs1gT1YbsCYqPZ9CVeIZneh6EHpR/WJc7DYz4maYEiUhSwhcrvqEogkLKDdVAk67AwuOecoOlbFPElLbCkhTblJ1ANKUI+x5w1huIZlFCk5JqXKSbKD0IIuCK7iJ+GlISnvd43KlBLk9AAB0aNz1pIJKRY1ADhq0O8K/pppW2b9SLdUD+0XAJWPw6pM2hulQqqWsWKT9xrHn3j/AZuEnLkzgyk6/KpOiknYx6Gw+KZguirahJoCGcC40s4O0CO2nZVHEJLJyifLf4auWqFa5TvofOFxyJ/sfjlwdPo8/pQ0Sas8ZxbBrkzFS5iShaCykm4MJkrcQcvkrTCeB4g1IPcL4oyrxTkUMTpOJYiJMuFMbFnYOzvEqgPFrUqkcd4JxvKRWOm8J4nnQHMT4m4XBk2eG+SKV+J/B88vMlNWji01LEg0Ij1XisIiagpOojgX4h9mTInFQFHi3xZ/TlwfT6Al/qR12imBcaXGgmMKY9Uk2aEYRGoyCoGzRjI2BGo4wdlPDuYwiSYWuZC32Oj0ZkEJVCc8azR1GuSHEKidKtDXCOHqnzpcqWHXMUlCQaB1Fg50Gr8o7PwH8E5KS+LnGaG/7csGWh6XWTmIbkm8Y4cjvqKPYL/CnsYlSf4/EDuIJMpJoCU/OfO0dEw3H0zUd0FSwopUgCrs4YbN/xMZxvgh+CEypqZctDBMopSmWBYAZWP0MC+zvCVYNMxcwp+LMIAAqUIBdn3UakNRhrE/KcJ10vkyXCcbvfwR8HjABS1GqKuxofmFb6wXwPHlUrT39P3irIG5FHd9aEW6fXyiWrGJtewZ2JpUenNqQuCcdmSplonY4LUhSHIf+YBdiCoLFDmYpIYEPmpVnZl8ZlqJlFlPmSp2KCnKPoygdLtvA7hs5y7tt5+7wdwXB8MuaqaUhS1gBQLFBNirLbMp2JOwhinLIqToHjGO2Jw/CkiWZaS8pzkSC6kA/I92CiW5EDR4byqlHW5LVcvUitrvtBvDpTLTkQkJCaMLb/rGTJ9CTYB46fhp/ddMxZq0UXtx2Jl8QlhctkYgDuLslYHyTNjsdOkcSm4VcmYqXMSULQWUkhiDHo9MzKa61I3a7c9fWKp+IvYwYyUJ0n/5CAybATUA+BRPzjQ+US48t6kVQlTpnHc8KBiDOWpJIIIILEGhBFCCNDGIxcUODKFNBvDT8tY6b2H4imYjKTHI5WJpFg7JcWyTQHiLNi1y+A/yVHcxJATQxWe2XZ8YiQrcCJuC+IoAhTiCJBysRE/LkrSomVwfZ5f4rgVSZikKDMaRDzR2T8QexgmpK5YreOPT5BQopUGIj2PFzrLH+UKzY+LtdMbjAY20JisnNqMJEZGxGnDgVGiqExggaCs2DGwmFBIgt2f7PzsZN+Fh0Z1sVGoSEpDOpSiQAHIHnHG/sZ4HImqxEpOHzfGzD4ZTRQUDQg6NePTWDnKShKJikqnBCDMagJZlKHJwT59Iqv4e/hirAPPmLQvEKSwTX4cutWVdSmarAdYa45JxisWgIT/MfxILoAdlKUSzIYsXA84nyznBqkFGMcmrLTicekZF5gpiVJALuoDKC40Hepv0gDjuKTFEUcksA9SAFEmrct7+kniqkgshglIyp5AW/zAdeK2IQDUEgFRpRRJCgKFramEzlzezIriD04x6DWg2cs3rT20OYQvUuwDdTppu3P0iFhUOQaFiDUaPdhVmc035QUlqShJ+VhcqBdgaaUoSwOhNYyTsJKidJmsHOpLsbMWpo/J4IYTHFJcn24/xANOIa93rah7wN3NCm9GCQIxWIUojqwBOoNTqzA08ztGNKOzPy0XD/AKqpYSuWASls4OZ1Iv3Gc5gXah15Q0ntMkzBLU4ZKfiBSShQUoBVQagMR9YG8MxOQCrWD2ua39fTyMKnInGWWl50KupINNakPoGqHr5lzeWPG6O4xg7aJicGoulizOkgUOqa76dDESataKrQQCWINm0VS3P1gsrGe9f8RF4jiB8OtS4IAqaEOW2Y/wDtGZvEhGDlb0BDK26o47+LHZnKtOKTVMxkrbRTd1R5kUJ3HOOdKlNHozjHDkYiUqVM8KhlUNR+VSeh+scI47wSZhpy5Uwd5JvopOihyIrC/FzWuL9FlWQEWjJWKKFBQ0jEGkMTDFSV9mt0dJ7LfiEpLJUY6Tw/tZKmgO0eb8PMaDnCu0SpahWkRZPHlBt4v+Dfsn+R6KAlTEtQgiOadvvw4CwZkoV5QvgnaZwCDFrwnHAqiqvEf9RT2qa9m/SlDraPNeLwipaylQYiGI7h22/D9M9JmSxW9LxxzifDFyV5Vhj949nx/JjlVPsly4a+6PRCjcZGNFZOY8ZGo2BHGikx0j8E5swYyaEAZVSmWTcMp0t535RzqWmPQP4WdjjhsGpSw02cnMqlUgjupr6wnJJ9R7CSXbLR/wBVAAIOYG2Wr1YAbkmkD8VxZbBJbMwCmtm1Yk1Z2flA/hOHmy1TlTRlTmyy0mpzVC5idkEU65jpDBXmWxc67n/HWJpZZSST0H9NRboj8TJMz4IUfCCvu1IWRlAJdu6FE2uKwIxUwKKqMBvzNgQOYNtYJTVkzVFi6lAkasAEoDHQhL+cDsTPLNU3dhS/O99+dYWkGxTpan2ofqWtbmI2Z77kil+QelWc784Gpma132I8t3r5QoK+oq1PIF9HZ/LSCToFol/EJoDcEaijBPqzC2kTsJKtQu1OQ1u76ftELD3fz1e/Itq3+LSzicoYHYPYsCGZ9dawmT5OhiVIfVNJsRXU9QfRv0iTKxmUu/lyf36QLOIIPed1WJo72rr166vG8K63az3pbKfudto3UUZXJly4TOXNVyte12vVn257QzhuM/xKaBlgkoD/ADN4NHBZuteQZ4bi/hgV9+3gpgfg/GzplSwVAuW+cqJt4cxqXFS3KNSeZKNguoNuiDw7iSVkpLD8r00qkjrTy5QM7bdkxjJDpb40tygkVKbmWW51EXmcpKwykpUNiAQ+9dYHYwIK8qWzAOQ7FL2PQ19IDL4rwLknf+DYZlKWkea+IYJcpRSoMRA9YMd/492bkYiXmKWUaGmv6RyHtHwA4dZHy6GGYPJUnxfZS4qStFcTGZiDC2aEqi0RQY4VxUo1i28M7TMQ5jnktTRNl4iI83jRmU48mtnduEcU+IkMYA9vux4nyisBlcopfZ7tEqWoVpHVsBxMT5YsXvHlOMsMv+gmq2ujzlicKZailQYiGiY6n+IXYlx8SWK3jlcyWUkghiI97x86zRv37IcuPg7XRsiNJjRMOSw5igT2dM/CrsXLmAYrEDMMxEpB8JKbrUNWNo7Hh5niymgYG17n6ERVewvCDIw0pKvlQPrU/UwclzlSxPzIKRncKIooqA8PIBIrahvEMMjcuT6Gzj/aQ+J4wrLJ8uXukVziU5nBszmzWoCNaaRNxM5yxJu9yLcx7pA7F4cn5gSa1Lk866m9YRbbsYkkiPOxrJICsyjyPcH5UvaqtBCcOBmdVAA5cFR/KBlfn9DCfgM+5o1TXoBXVgHh2RgWB+LmSCxOWszKAAGHyh1cqcoehTBylMd+RqHAenvWGyCP2ub6+9YQgl82np6aWL2uIdXqGrblW21xUatzhY2jRxJFH2/X01hwYo10PUhqfbzHherPA5u9s+l77A0P0iThcOVEP7q3UUF+ttOVLZzRNwxzG1j93LvpclrV3MH+H4fKkGxD6DzF+X1iNwzA7gJ3Ppp5ROxU5iz2balAPKrgnr5pf3MLpUIWram3p79Yfw+NajgvRv0bX/GkC1YirNc2Dg2+lrdYm4FDFz+j/Ty9OkE5KHQPHl2G18RXIlBZ72ZZShy9FIK05iWJIKSOdN4WrGJWlM2jvlzahRol+R8NWFjqIYWuXMR8KcnMMwIYsxDspweZpYuRB3hC0y5YSkBJDAgBiWFCdTT7wfB+Q9y1QttY11v/AMAn8S5dh8NYqNUmx98orPazgmeWoKqQHB5aR0PipQZZcByWTS69Ad3sYr82T8RGRdwGB5bP6esefnxPBOrv2VYcvJXR5+xEliRtERUWftZwoyJ6g1CYrS7x7GGfOKYORUxt4WFxuamENDuxfQTwC4v/AGZ4sUtWOa4Sa0WTheMaPO8rFaLMUrR2eVKTOl1Ygxxr8TOzokTcyRQ3i5cC7RKSQHpEvtbw1OLkvsIhw5fozTf+5jxt3H0zhYEWv8OuBfxONQ4dEvvq2p4QfP7RXcbhsi1J2LR2b8NeEjD4FK2787vqP9Nkj3vHteRlSx2vZBjhUt+i4yphSC1WoG1J05C0ROL44ZcrvqTYHQNvqfMRMBCUp5OfPR/v5RVuMYsP5MOQrX6DyiGGo0HVuyNMxneNX871be0MjEkjKVAAu5tppYg3revOBszFHvbENsH0Fb1+xfaNpPK4PkC48vo8NijWEhMKcyzVTKCEt3U7trRL6fN1jWIllCFFTrWWzMQSS4oAaAB9R9qMSlEqD+EDwu/ddxU0AsW1aCH8blVVyq5AqQSAWPNj71cqFMF/wiRa/JnOpt5U+8bEgCwD7252ArVr7QlKHUGYlqEClGel6Anz6Uly8MGclgHGpq5Bcnm5d7HSJWygjS8EFFzr5gc2P+tYeEwJIDBqXJax51PvWEGcAGH0vX2ab+sQJ08jffU7ff3pHXZ1BscWAFwPb6aX9PWFN4kVUBNKjXUh7dfTygCqYXeur3I5XtEmRRieoq7hzboR7EEo0Y1ZZeGSM6gSGDuRpuW5MP8AMFcR3WATyp6E+m32gBh+JZR7Ljb0p9dIdXxIqLn1FDu3nU8oWotu2a3XRPyEHvHb+3T2ekFZfECElTk5XzOCoMKEgCvPW2utbkTsxAcCteT2tp02ix8Gn/DIq1q9AzixuLQXJRYHG1Y5huK/xiFJbLUfDBNfCWruUkg6Akc4flrJyl2UBr+YUU9ORcftD3BeESpM1Skl0KZSUgnIkuzN/d4X3LWg1PTKX4kDqKH1FYKXhyyrly2D9eMXSWihdsuAonoJ3HoY4vxLAmVNKFaR6HxchGZSR4RYkvVqh+RceUcw/EHgLH4qR1ibxsjxZHB9FepwKBMENGJK0w0pMeumIaG5amME8PimIgYlNYklFoyaTCxtotODxliIuXCMfmDHWOaYHFtQxZuEcTG8eP5OH4LYytEfjXYpU3GoSjwrPeOydY6hgJbNLSGSgBIFGoGHoIGYRToBIqT5tyifhAxUf13LkQtZpTSUvQmcUraHcdiMr8ksIp3EZrqNX187xZMbNcEC5c9IrOMlupqs1en+qVivHsneiCZjaapc2DByB73iVhJRW+7pDaAkH1a7P94aKkAh0lRuAE5i7MAHpu29RBPhvCCQr4igCorJSVnIhLpTlZJy75jV8zUsKUhTZEoC6AFKZwp8yUBwylEUJegSNoJ4eUClgSoJoo/MVORU0AoB+l4K4bh8pIfKkgGjuUk8kq6MGfw6B3dmj4lwMqSafJ6tU7m3ODBsp6QhJADgAa11IDEcvvuWD/8AF5rlqvQioJBqAHckNatbtAUziQz6MKOKEb6tDkiQpZAQoB3YWc3AFGfmdriJWuRRVEuYvMWBf6NY1pS4rq/WGzICgajdiLs+vpXc+ZXL4ec5Ku6xZTsW0YgkAUBps14Up00s1CwOguXJO/18iridYiZIDU02t9fJhEbKE2fWm9a6Nzry5QszX5atd9vrEdc+rb/sb7xyZ1DwnEG9raUodS7cv3iVImFRbT6em1oHCtDdufL9xXnBTAMP9Pv/AJPmIGcqRihsNYaQwqW98/8AcYqYfzNvQtvo9bjz0EMHFtY+nX36w0MRX3Z+e4+whEF7YUn6Qe4bimZKlP3kltAUvlII5ksOdbwZlcXLJAqsrSlThgjMnO537qgbm4dnEV/h0jKQo32uxf39IOY3GBSEFKM6kMKJCiEkpJuD3WAcVLB2LQ/HlbuKFTgk7aEY0ZFdwulZJALhmZ09KjygVxySJsgi70fnF1lpkKlBOVJSe9bLU1fcF67wC7QcOQiXmllVwCkl7uzFno1iTR9oVn8OcF9RNB4c8W1F9nBOI4Ay1lJFog5Iv/ajhfxE50CoiirDGsVePm+pGx2SFMbTLrDyxGkmE5of2CtDa1wY7LKzYmWFWJtu2kBF3g52SkZsSj+l1eggc1LGzoXyOqTVKVQUb6CNSsWyXLtU6hwBp71jeEojM1be94H4jEJMwp1AAZX9T29HjxIDmOz8T3RzS/qAYELezit319/tE3EqYtu7dB7tziKJdVHm3RtadPrFuNk8kP8ADuEn4gUcrSwSWLDwlIS+pN/WCGHwzuT4SyQkeFx4iVbDMPTzhrh0h0AKNC5ItQ91L7OM25YGJU9bB01TlcWYC6XF21iixJL/AIvIQEk2fw187teI6lLWwApUkVy3NaAvoKRGCyM7l1EgK0CbFj5n6NCJvEAUlLgperijafp7EMTBZX04MM/iUKpckOEiqX3IjSZoy5W7pFiQXY8qUp0htHEQaGvOx9a2jRRsp+t309/tEpRRMmY9RYHvVDEsK5sxzMA4NATrlBhnEoUJYUClgWoWKbilK+Reh6mIuaBQAVHlTl6Whcnihlk91zqB3VEM1GFDTnazwxPl2ZxroXPwJQiqgVM5DsdCTUMTUUDmoiJOl5Xa+tffL6xNVOmLTmds1CBlIIzZmPMFKcr94gqFjVE3DM7hmoKFqaUA6ed6Rsl8HRfyRM246iJEnFlyBpXXqA7XrrEedJYEkE8iCOQuGDguz6xj2BoS5a9HvTzHuo99hEsYhRprvpb60iwcCwLl1HX72HT94BYMBwf3a++x9IO4biASmhAPv3/qEZN6RqVILY2cTRJUW5ktb9hEWViFhXeNXroXpXrY9YhK4g1bnr5C5MJw+IKzR66hn2sbPW8clxVgbei3YPiNEJAYGgyghIOw56gbPZog8UxHxpKZqaZFF0voQKn000J2rnCsYgd1Tsee4y+dD9YPcDXLShUvKmjJX3UjNQ1UABQgsxEURUvIXG6Qq1id0UFNzSh/WKp2r4Bk/mIsbx1HtJwbDypZXLUUEkZZbgpNahLjMGFbt0ir4pAmyyg3iGSl42XsvhOOWNo5YY0Yk8Twnw5hTEJSo9mL5K0TvWhAvFw7CyHMxetEjzqYqEsR0XsxgxJkJKhVVfW30ibzJVjr5Dwrdh9OPDl/kDAfqesAsUCmb8SZVZNa90EgpDPs9ocGIdKlbqBPkdfIGI02UqaUhWYlwprgC9fKPPxoZIK4LGCdOnSrfDAY6EEEO9yXB9YelygS1k6NqaJH2MR8DhgjEHOGUuUc6SWUxmAJJFw7mlNIJzFArzJyqUHZNCQyQxNGoD5RQqXQiQjGTQlgMxbe1S32H+Iiy1kHMdG5BxZ9r2vGF37ymDuQ7ksk3b01hvDqVmUU94AgK8OSXcq7yvETmBYOelIdHYpinUQxf81aCooTV61vsbO8KkJSjvFiAGA1UTqXFBc+ULGGEx++czF1u4BNGSFd1ySQ+z6UMPiHCsoCXSUjVKyvMQw7yiPFc6AaO4ZiBKtKnt6300/cRIGINxUW9dekCRNrb94kysRRhoHPSm9326mwcC4FBMmubC5NRveur1MPIl5GW3d0ofQ0YO510Ol4fxmBo/WNzpySnMRUBnDO12qfbQKXo1hvEcTSZYBYBwL7cuj1fQRFxfEQAhKS9u8AMyWLjK7MTWgLd5qwHkgEOLNUsfM1bl6QQljKl2c6uQ4ZmZ6h9/XntcQaRNxQzYcqAZaBVy3zAEUDOADR+gBgVh8VVRL1u9DrryP3iXPKX7wJLlySSH8IT0djqaAQJXIYOlizczp5mn2MEkmjFYUGOSN9RXfm1rW6xs8S5v79+sBAptdx6B4ewv8Avn7/AEEY8aWzew7hZ6lKvtV6aH9tdDBdJCUs+1BZutwbDoeRgLhSAL/rEkYmvvyfLX6X9YnatmvXQTRiA92+9QHrcxZMBiiUFaS60pLJJASpu8A5Zjf10inYCprareV7cqwewE4KCpbsFpIF6HSxfSOi2paAnFVsPcW4DOxUoLT8P4iCcqXIdNlJzEMS4zVpQVaKji0KlrKJici03SSCzgEVBIIYguItsnjJrQpIPeT8wrUbE6XaojnnEuIrmYhapinU7HQDL3QANqe3jvIhja1fIPxpT6fRXO1SP5j7xX1Rb+PYXPLJ1EU5RivxZXCvg3Mqdkrh0rMtIGpAjoWInlJQHrZugYDpFP7KynnP+UE/pFlnYl1NEvlvlNL4HYVUbHp0wEhL94anwhXloIKJyhLJWrNQ92he4S4sPrAbCyUpUkkvauhLNr5wXwKQVZwlggugfMpTNnO+wETfwdIj8P4ev+LnTTQlCRU2NCXJvYw9OnBLsmvIVNQ7tXUU5CDE/DlMtRF28Wj6ADUCgO7wGGFN1AiwBDUAJu1qt+5tD07eydkKVPZKpig2RKmDNUA+Tft1ibJlOESwWASAfzbqJI1fMernnDkzhhmZEoRMWjM5W1FtXKBQZaBLksz1JoEYlBlH+YMndIu5dRbehZ/Lyej0LexGImFKSQACskNUZUgDu1A5UAozVvDWFQSCcrk6uWe7AhmAGzuYXh8qy2V+YBy6B1KZqCz7WgnLxmY5WCQmwAp9qDTyggTm61JLGx1584lZgUirt+gJ/eBS1Men2iVhsQ3ODcSgm5e7+nmx5QhCHAImZCkk0fMQQ3dI1Bf1fRo0qc9QGq/VtPsfWISyxp5f46QMUzn1RMCwkEBTp2uQBZ7RP4eoS1XDOakBR2OW4JaoBcOBbUTLmWrf2W9YJSlNaoGm1dA9C+1ReMk6BolScIA6CAVBhlcOagAt0c7gCusD58iYjK4bMCQ/9OvQuPUQSRiKli51GpLvf5jzNaXN41xFQWgLy95lBIHzKBBDgFyTY6MBZoyDtmO0CihJGYUF9PZv9YSZgBYEfvo3Kh205Q2VkjVhUOX+Zx7EblS35/7Z/Xp5Qyvk0eTjALv7p9/tD0nGqLOSWs5LPl0e1gPSIqmHv37EJklump23/wB84ylWjHoP4WcSRfTQ9H5EM5684OYQM33+kV3BTLkDwt0Yu1zuCPKLFw11GutrRJl0alYWViMpWXd0knegCXD8gP0iqcYwwTPUrcg+oFer/rB7i0wy+pU1Rm/qylrAkM+kCO0agVJUNUkN/aXb0U3lEqbb2UwSXQJXjHBSqzRTMWlphHOLSlDkgxXuKYYpmR6Pi1GTQGdXEndnFETFN+X/AFByVNIOjmx5WeAvZ4UWTZwIJTZrKNqCjQvOryMPHqKJuElhSiT4QQBq5dh9YuHB2Cc42YJcUFsxzfpuYomEmFgBpcm1LE+ZizpStCQc4KQlKWy1CnrXUGnmYnlHZkwzP4nRswCQSyiC53YCx1foIHT8LnWDmLaAAjyY3apfnCZGIBNQFNbUgXc0oltonoX3XAKi3QJ6nqAwMHEnY1LxcySCxCSTUJ1Adkq8mJHOFLx0skkKyF+8alahfKF3QmhGp1caDMXPBXsE3bk5oNSa15wyJoRlK6qvkFwNBTUm52+ro2LaQVxHFQHCWSbAISE6FgwuampfzgcVNmUtTaAEtUnUhzpa8R5c0ZlLUXXZhYFTktuaN/8Aqxgvw1CkAlI79sxJCUCr+AuVqI/8Q5NWLED0crmKcgi5FvIfpCpE1L94kA7B2psbjlDNy4IekPCXpSvt/ofWKWPHvjaHQ6GMAf71evtoZS4LEVGnWHv4ogN8pqNnarQFGkuXg0kHKp1M4TuwLjnR2/cRvCksHLVuWYnX7QwFpEsqdzYA0Dsa0r6HlrEZEnMolXedySbk3P6xnG1swNFwqoGhHI2fmCnrflEj475gwJALJqQlWZKS1fmBApsAzQLwss0SlWSxqEqSN6LB08tYVw2a5WFllOBlsKmzaAPf/YFRfZjY78E+JmSS1GIF2B2fKS1LcxDYYAvTl/g+7Q8fFR2UASBSgS+lCbC2giHiF+RZvQWrHHI3OXq/Vul3D+zCETS7ubM7mwSzUIJAAtyiNNJcgkBjWoOt711tDuGSCwGlebAPre3vVqVIx7DfDQHG5PJhpVudfLShi28NLARUMCQD/n37MWPA4qPNzvYyKF9rQDMlLeuZZygBmZOUj0qeYbeBmPm5paVbL+6T9KD0gn2h7yJR0ZSTvRiGIsRS/KKzi8Q0oA/nHL5VaQEFySGx0ZiZ4Cgd4HcZk505hC8ZMdIMNYfEguk6xTji4/cjZU9MTwVI+F1UT6ROxXeoLi+0RMPJCJZpUmkMmcaJZqHXleCa5SbRy+1JBPggzTQHYI7x0D6PvWLKMT3gCWoWCvCzXI11MAezMofDVMW/eNNmSwHqSR5QWRigVOSKlnN2GoOgpTptCpr72Lk9EmZiES7JAzVUWCXYUAuQOUMT+JFmDj0L7aO+wFh0hEzFZj3SSo0BzBhXUtTfy8obxScrEhhd6VrQ03O435RqQlmlYliEi9TtSpJJ25nQwgTg5U9S+Uk7u6mamvu2sPiQlKsoCyXfOQAQD/xsB1NKxtayXepNwD3zQbD7tSGpUAzWGnDxFzXuhqmoJP8AcQKbO8OnihTLBJVVRsWu5o1WfXkNIZXKQsNLLK1GZxzqWHpCF4FRLZVKaj95NW0pS0Fowp2J0ZtfuI2iZQP66x0njP4J4tAJlKRPANB4Ft0NNN4o3EuATsOrLPlLlkfmSQDTQ2MUX6YxNPaZEmHVNBZndQHVt4Ume4Y198vKEy5RZvQn3zhfwsyT4QRcEs+7MLg+riM0EPKX3UCjMS1K95Q25NzYcojrVlNLHWsSETAqUxFUG9XYvS/5tf6ucRVy2FqFunOvu+sajB6VizqXozcrEelImylAKW6AsqqFU5lyCSxJB2geLGjuPla+gI18vraJKl5U5fCoXYgu1MtHZgTsL1ekdRj2OqJISSO7bMaPq+ax1tpyu/LmpqQhl3dySG1VoTV9B9XHO5uSNBqL0f3aJMieUnMRmalPDd2IvWgPJxpAUaNYgKX3spINXALVFelrc6QmVJYAsw9PP3WJ0kd050M4LDqPysWZgdNGFGhK5Zaz+tNrUMc5VoxGYecRq/2/aDGAxb6wESHOw5dTEnDzGIibLGxsSzcRIXhVguQgpX6KDvyb0iuYmYleHWCRmCkqG/iL/RUGsJPzOk2WCk9FAj9fpFSxpaWNCFj/AImFYI+v5DY5hpgUCDEKenKuNon1feG8RMciLFGmC3oIKmgFL2aESpWZzqaJGtaQicjMKbACHuEJBmbZaB97CAeoth+6Dc+YEICJYpLq7UsLvuTDmFwwXdmYhQDBT/0imx9IiyVlKy/y1AfuuaJJa7VhEzMVd1CgTcs7kmtQ1yzdYTFCpBmXiJaMsqWlILHvnvTEir10NWfUkPEc4ozFnLlSA5d3UflBJ18/SIycPk7pACyU5j4iKuEt+axAY1rC5CAkHLmSm5ILqcaNypV3vBJIWyQvFZEhCU51UGjZmuA2hYAnYMBG0SgumelaBI7xF6k961SaABuUClz7ssqS4BUCpyGqxNQLX5w2jFMkmjlLAMWZ30FA4Hp1hiiCGT3FVKhfxM9AbMeQ01aG5vEbMSwt+a31vvAzCrUxWsjOs5UAVYfMWNqU8zGpkxnJqSbaVNyNdo3iCenXhufhkrBStIUDoQCPrGkrEbrHpXa2eeVTiX4VYCbmPwjLKquhRSPJNvpHKu1n4cT8EtSgkzZJtMAdhpnAqNax38TTGysNZ4TLHF/jofDPKPezycFFJChQtUjm4I6RJKpSktlIcFx8qSXcpbvNmAu4YtpHobi/YLA4p88lKVH5kDIr6Ry/tT+EU+QpSsMDOk3oR8RPVPzDmKwpqUe/8FUckZlCOICQfh6nro1CQ786GrRHShyKitL20Lj3eN4nCkDoSCNRT93+sMy3FgSTTSpsB0glsJ6J8tCKsU5rgFiGUBcKNgaXcPqaQ/hZgBFQzE1YgF9aGjOH5uKwICXJUTW9rl4e+O1GMZJGL+Q0cYklw3R1V/8AKoB51iInEOaFqjVtYjIpdq8j5giJAmhVXYs1PPz2rCeKQaFS1NTUE+ZBr+sTcKhyANWAAcl8tbDcWgapIzXvUmvt7RO4RNIJokgpIIUoIcasrQ2MDJIJBXDyl1ZKiEu7AlmJd9rQI4xg1EKASo996A/MkqBtShg6lQKMqJiQlJWTmUxLlwr+pwAHANoVxPIuVOIUkkfAKQV5LSihWtWOkTw+2Y17RRiggVBs/lv0hcnDLKgcimZxQ1ppvBLE45Ck94juSkgcwUpzI6g18zEaVPyz1KMxJSvO3fZwUKyv+TQVaPRStWTOSTo3JQshghRNmyl/bRLwGFUJJUgFSlLUAkJcjKhJf/2PpG8ET8EgLEtpqT/3KNkfxPVrtEocYAWllMk4lUwpfL3SUEFQ2vCZR9Dk9Wbl4FRQ5cZaqAAIBIJqej9IKyOGqyJUsLShQJzNmVlDppmtct1eIvDccCZP8xIloWtUwEsSM1AEjxZkjL5bQ4eNgJkqKwAEqSQVHunNMyKy3YEpL8g0JcW9A2Jx8kk5JSFywkPlVeoNTS5u+w5QLnFhlTmULPUAqucu7Ac4l4LHlQTKKgpZTPAZTvnQwTmJa4JNWD323IlhAQlZGYKnOM4CRmlJAJVYh6PStoYocexYNRKWQUgKZFVDKq50LWDC5h1WKUTQOHdQD5RSmYJLxN/6ogKNQA8j5jQpQU0L98JOVzq1YewK0S5QlE1mZipVMoNAgkg0AUH6Lg2gQaZMwsVBfefRgUtu1qekQ8SouSrVzS19D5wbxfEiEulbKT8EjvOFFKGNLDKSXa9YDcVn5phShsookDwgXp9+pjUYenTD8sxkZFK7IBaoSmMjIMw03eh2MjI2BzOK/i/hkpxndSkZpYKmADnNc7xzKcgMqgsn7xkZEEPyf7PVX4L9EcmiYQtRfzP2jcZD0LH5ai1/bCFhXdVGoyAYaFoNR/dEzC6+9oyMhUw4EnCm3l/xMZxL/tK/t/UxqMif+9DvRXMTYe94YOkbjI9OPRBPsmJWfhEPTOmmnhMPTR3U9D+kZGQuXaHR6ESVMA2/6RImnu+94yMgH2d6J/Z7/wC06iXQ6hyx+kR8QplKbRQHk0ZGQP8AewfQjgtcyjUtc3vvBAq7p/uT9jGoyMn2Z6GJqR8O3zAfWIc0V97xkZBx6OP/2Q=="/>
          <p:cNvSpPr>
            <a:spLocks noChangeAspect="1" noChangeArrowheads="1"/>
          </p:cNvSpPr>
          <p:nvPr/>
        </p:nvSpPr>
        <p:spPr bwMode="auto">
          <a:xfrm>
            <a:off x="2227160" y="-639772"/>
            <a:ext cx="2377819" cy="24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349" tIns="51175" rIns="102349" bIns="51175" numCol="1" anchor="t" anchorCtr="0" compatLnSpc="1">
            <a:prstTxWarp prst="textNoShape">
              <a:avLst/>
            </a:prstTxWarp>
          </a:bodyPr>
          <a:lstStyle/>
          <a:p>
            <a:endParaRPr lang="en-US" sz="2687"/>
          </a:p>
        </p:txBody>
      </p:sp>
      <p:pic>
        <p:nvPicPr>
          <p:cNvPr id="29712" name="Picture 16" descr="http://www.visualphotos.com/photo/1x6027538/coloured_sem_of_the_teeth_of_a_medicinal_leech_z205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/>
        </p:blipFill>
        <p:spPr bwMode="auto">
          <a:xfrm>
            <a:off x="243256" y="1594621"/>
            <a:ext cx="5852745" cy="47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classconnection.s3.amazonaws.com/994/flashcards/404994/jpg/leeching_1350040c131747926999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0" r="17524"/>
          <a:stretch/>
        </p:blipFill>
        <p:spPr bwMode="auto">
          <a:xfrm>
            <a:off x="9937544" y="53315"/>
            <a:ext cx="2217698" cy="291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40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" y="988618"/>
            <a:ext cx="4186210" cy="581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541183" y="0"/>
            <a:ext cx="9187836" cy="1023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lIns="101283" tIns="49753" rIns="101283" bIns="49753" anchor="ctr"/>
          <a:lstStyle/>
          <a:p>
            <a:pPr algn="ctr" defTabSz="911580">
              <a:defRPr/>
            </a:pPr>
            <a:r>
              <a:rPr lang="en-GB" sz="4366" b="1" dirty="0">
                <a:solidFill>
                  <a:schemeClr val="hlink"/>
                </a:solidFill>
                <a:latin typeface="Arial" charset="0"/>
              </a:rPr>
              <a:t>Leech locomotion &amp; medical use</a:t>
            </a:r>
          </a:p>
        </p:txBody>
      </p:sp>
      <p:pic>
        <p:nvPicPr>
          <p:cNvPr id="4" name="Picture 2" descr="1001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9"/>
          <a:stretch/>
        </p:blipFill>
        <p:spPr bwMode="auto">
          <a:xfrm>
            <a:off x="7296854" y="854946"/>
            <a:ext cx="4890701" cy="30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0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8" b="14262"/>
          <a:stretch/>
        </p:blipFill>
        <p:spPr bwMode="auto">
          <a:xfrm>
            <a:off x="6135100" y="4138548"/>
            <a:ext cx="4515723" cy="27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282633-47D3-93C3-E08C-5E1D3C376820}"/>
              </a:ext>
            </a:extLst>
          </p:cNvPr>
          <p:cNvSpPr txBox="1"/>
          <p:nvPr/>
        </p:nvSpPr>
        <p:spPr>
          <a:xfrm>
            <a:off x="4343399" y="1524000"/>
            <a:ext cx="260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can’t they use a hydrostatics skeleton? </a:t>
            </a:r>
          </a:p>
        </p:txBody>
      </p:sp>
    </p:spTree>
    <p:extLst>
      <p:ext uri="{BB962C8B-B14F-4D97-AF65-F5344CB8AC3E}">
        <p14:creationId xmlns:p14="http://schemas.microsoft.com/office/powerpoint/2010/main" val="6518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676400" y="417513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latin typeface="Arial" charset="0"/>
              </a:rPr>
              <a:t>Parenchyma tissue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905000" y="4495800"/>
            <a:ext cx="777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</a:rPr>
              <a:t>Function: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“Skeletal support, nutrient storage, motility, reserves of regenerative cells, transport of materials, interactions between tissues, oxygen storage, perhaps other…”</a:t>
            </a:r>
          </a:p>
        </p:txBody>
      </p:sp>
      <p:pic>
        <p:nvPicPr>
          <p:cNvPr id="11268" name="Picture 2" descr="http://www.daviddarling.info/images/flatworm_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"/>
            <a:ext cx="55054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267200" y="2438400"/>
            <a:ext cx="41910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67200" y="2681288"/>
            <a:ext cx="1652588" cy="595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2286001" y="3048001"/>
            <a:ext cx="191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Parenchyma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7400" y="5257800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5253038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1" y="5268913"/>
            <a:ext cx="10763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81926" y="5211763"/>
            <a:ext cx="16668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09764" y="5649913"/>
            <a:ext cx="25860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5649913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43800" y="5584825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9764" y="6030913"/>
            <a:ext cx="23574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67200" y="6061075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53200" y="6019800"/>
            <a:ext cx="250983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82" name="TextBox 10"/>
          <p:cNvSpPr txBox="1">
            <a:spLocks noChangeArrowheads="1"/>
          </p:cNvSpPr>
          <p:nvPr/>
        </p:nvSpPr>
        <p:spPr bwMode="auto">
          <a:xfrm>
            <a:off x="2641600" y="6578601"/>
            <a:ext cx="6934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Conn 1993. The biology of flatworms (Platyhelminthes): parenchyma cells and extracellular matrices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72239"/>
            <a:ext cx="10287000" cy="13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577" tIns="51289" rIns="102577" bIns="51289" anchor="ctr"/>
          <a:lstStyle/>
          <a:p>
            <a:pPr defTabSz="912813" eaLnBrk="0" hangingPunct="0"/>
            <a:r>
              <a:rPr lang="en-US" sz="4000" b="1" dirty="0">
                <a:solidFill>
                  <a:srgbClr val="00B050"/>
                </a:solidFill>
                <a:latin typeface="Arial" charset="0"/>
              </a:rPr>
              <a:t>Phylum Platyhelminthes</a:t>
            </a:r>
          </a:p>
          <a:p>
            <a:pPr marL="0" lvl="1" defTabSz="912813" eaLnBrk="0" hangingPunct="0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Class Turbellaria</a:t>
            </a:r>
            <a:r>
              <a:rPr lang="en-US" sz="3600" dirty="0">
                <a:latin typeface="Arial" charset="0"/>
              </a:rPr>
              <a:t>: Turbellarians</a:t>
            </a:r>
          </a:p>
        </p:txBody>
      </p:sp>
      <p:pic>
        <p:nvPicPr>
          <p:cNvPr id="13316" name="Picture 5" descr="http://upload.wikimedia.org/wikipedia/commons/thumb/1/1e/Pseudoceros_dimidiatus.jpg/250px-Pseudoceros_dimidia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42" y="3084273"/>
            <a:ext cx="3886200" cy="279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http://www.proprofs.com/flashcards/upload/a36103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34" y="1419109"/>
            <a:ext cx="4572000" cy="327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http://t2.gstatic.com/images?q=tbn:ANd9GcTWRFmtCqoSZvGi566AzsCBudErxZaZSLnug22LtAnPHYkhixxxXrEc_EZ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34" y="65782"/>
            <a:ext cx="396720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3D88D-3918-4B2F-B3FC-C984D822FE38}"/>
              </a:ext>
            </a:extLst>
          </p:cNvPr>
          <p:cNvSpPr txBox="1"/>
          <p:nvPr/>
        </p:nvSpPr>
        <p:spPr>
          <a:xfrm flipH="1">
            <a:off x="295755" y="2147633"/>
            <a:ext cx="4810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Free-living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Scavengers (most)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Freshwater &amp; marine (toxic)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Eyespots</a:t>
            </a:r>
          </a:p>
        </p:txBody>
      </p:sp>
      <p:pic>
        <p:nvPicPr>
          <p:cNvPr id="8" name="Picture 1062" descr="3001b">
            <a:extLst>
              <a:ext uri="{FF2B5EF4-FFF2-40B4-BE49-F238E27FC236}">
                <a16:creationId xmlns:a16="http://schemas.microsoft.com/office/drawing/2014/main" id="{83D44AC7-C1F1-4EA6-8AAB-6FD82B817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" r="73479" b="1703"/>
          <a:stretch/>
        </p:blipFill>
        <p:spPr bwMode="auto">
          <a:xfrm rot="5400000">
            <a:off x="2693703" y="1451250"/>
            <a:ext cx="1612730" cy="683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10EDA2-6EC6-0C98-D0F4-64AFD3E96D8E}"/>
              </a:ext>
            </a:extLst>
          </p:cNvPr>
          <p:cNvSpPr txBox="1"/>
          <p:nvPr/>
        </p:nvSpPr>
        <p:spPr>
          <a:xfrm>
            <a:off x="228600" y="5715000"/>
            <a:ext cx="68487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Live Planaria (37.1)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HW: Planaria (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or (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c.s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752600" y="19542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3" name="Picture 6" descr="Regeneration of Dugesia tig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45" y="234315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2toub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69801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5037611" y="902990"/>
            <a:ext cx="310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>
                <a:latin typeface="Arial" charset="0"/>
              </a:rPr>
              <a:t>Regeneration</a:t>
            </a:r>
          </a:p>
        </p:txBody>
      </p:sp>
      <p:pic>
        <p:nvPicPr>
          <p:cNvPr id="15366" name="Picture 7" descr="http://www.daviddarling.info/images/regeneration_in_plana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28600"/>
            <a:ext cx="2620489" cy="352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076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1030" descr="flatw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/>
          <a:stretch/>
        </p:blipFill>
        <p:spPr bwMode="auto">
          <a:xfrm>
            <a:off x="5305423" y="3292476"/>
            <a:ext cx="4067176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28" descr="flatw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/>
          <a:stretch/>
        </p:blipFill>
        <p:spPr bwMode="auto">
          <a:xfrm>
            <a:off x="5305424" y="0"/>
            <a:ext cx="40671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33"/>
          <p:cNvSpPr txBox="1">
            <a:spLocks noChangeArrowheads="1"/>
          </p:cNvSpPr>
          <p:nvPr/>
        </p:nvSpPr>
        <p:spPr bwMode="auto">
          <a:xfrm>
            <a:off x="5029200" y="6096001"/>
            <a:ext cx="1274763" cy="519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latin typeface="Arial" charset="0"/>
              </a:rPr>
              <a:t>Marine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34600" y="2819400"/>
            <a:ext cx="1476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hlinkClick r:id="rId5"/>
              </a:rPr>
              <a:t>https://www.youtube.com/watch?v=wn3xluIRh1Y&amp;app=desktop</a:t>
            </a:r>
            <a:r>
              <a:rPr lang="en-GB" sz="18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031"/>
          <p:cNvSpPr txBox="1">
            <a:spLocks noChangeArrowheads="1"/>
          </p:cNvSpPr>
          <p:nvPr/>
        </p:nvSpPr>
        <p:spPr bwMode="auto">
          <a:xfrm>
            <a:off x="685800" y="6258948"/>
            <a:ext cx="3084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</a:rPr>
              <a:t>Terrestrial species</a:t>
            </a:r>
          </a:p>
        </p:txBody>
      </p:sp>
      <p:pic>
        <p:nvPicPr>
          <p:cNvPr id="17412" name="Picture 7" descr="http://www.savalli.us/BIO385/Diversity/05.PlatyhelminthesImages/LandPlanaria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56959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http://farm3.static.flickr.com/2350/2394423857_33dfa1df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889251"/>
            <a:ext cx="5095875" cy="338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http://1.bp.blogspot.com/_pbKM4qxmq4c/R4jVhsHE5fI/AAAAAAAAC_c/yDiNZnS1iMQ/s400/02flatwo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32" y="2379995"/>
            <a:ext cx="3686894" cy="27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5" descr="http://cdn.c.photoshelter.com/img-get/I0000KPzgXRqNqVs/s/880/880/AH-MG-32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r="16055"/>
          <a:stretch>
            <a:fillRect/>
          </a:stretch>
        </p:blipFill>
        <p:spPr bwMode="auto">
          <a:xfrm>
            <a:off x="8763000" y="0"/>
            <a:ext cx="3448050" cy="28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4155" y="4333875"/>
            <a:ext cx="3686895" cy="25150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52" y="2398982"/>
            <a:ext cx="4436549" cy="33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09601" y="228601"/>
            <a:ext cx="8626476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charset="0"/>
              </a:rPr>
              <a:t>Phylum Platyhelminthes</a:t>
            </a:r>
          </a:p>
          <a:p>
            <a:pPr marL="0" lvl="1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Class Trematoda</a:t>
            </a:r>
            <a:r>
              <a:rPr lang="en-US" sz="3100" dirty="0">
                <a:latin typeface="Arial" charset="0"/>
              </a:rPr>
              <a:t>: Flukes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DC3F7-718D-4F77-BB58-602A3E8D14E0}"/>
              </a:ext>
            </a:extLst>
          </p:cNvPr>
          <p:cNvSpPr txBox="1"/>
          <p:nvPr/>
        </p:nvSpPr>
        <p:spPr>
          <a:xfrm flipH="1">
            <a:off x="609600" y="1729221"/>
            <a:ext cx="4810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Parasitic – feed with mouth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All host-dependent (verts)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Reduced features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such as?</a:t>
            </a:r>
            <a:r>
              <a:rPr lang="en-US" sz="28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Common human parasites – blood and liver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Complex life-cycles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BEF36-D044-408E-847F-52B84E886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38" y="-179740"/>
            <a:ext cx="2701462" cy="3340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1F5E5F-5C04-8D77-1717-0242D243B264}"/>
              </a:ext>
            </a:extLst>
          </p:cNvPr>
          <p:cNvSpPr txBox="1"/>
          <p:nvPr/>
        </p:nvSpPr>
        <p:spPr>
          <a:xfrm>
            <a:off x="304798" y="6117163"/>
            <a:ext cx="96148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Rediae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Cercariae (on same slide),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415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7CCEA82-2BB7-2FA3-D395-06FB08E15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t="56817" r="64118"/>
          <a:stretch/>
        </p:blipFill>
        <p:spPr>
          <a:xfrm rot="5400000">
            <a:off x="1593133" y="3817067"/>
            <a:ext cx="1167789" cy="2677656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357AC3F-D1D4-F57A-24FF-BB599B9BE5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6401" y="3179490"/>
            <a:ext cx="1624600" cy="3340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04AFDF-F104-907C-499D-CB180BC78BBD}"/>
              </a:ext>
            </a:extLst>
          </p:cNvPr>
          <p:cNvSpPr txBox="1"/>
          <p:nvPr/>
        </p:nvSpPr>
        <p:spPr>
          <a:xfrm>
            <a:off x="10118767" y="6455391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variable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8897</TotalTime>
  <Words>811</Words>
  <Application>Microsoft Office PowerPoint</Application>
  <PresentationFormat>Widescreen</PresentationFormat>
  <Paragraphs>183</Paragraphs>
  <Slides>36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1_Office Theme</vt:lpstr>
      <vt:lpstr>Chart</vt:lpstr>
      <vt:lpstr>Paint Shop Pro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Hanover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Darly Karns</dc:creator>
  <cp:lastModifiedBy>Brian Gall</cp:lastModifiedBy>
  <cp:revision>172</cp:revision>
  <dcterms:created xsi:type="dcterms:W3CDTF">2003-02-18T17:28:03Z</dcterms:created>
  <dcterms:modified xsi:type="dcterms:W3CDTF">2025-03-03T21:16:12Z</dcterms:modified>
</cp:coreProperties>
</file>