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handoutMasterIdLst>
    <p:handoutMasterId r:id="rId48"/>
  </p:handoutMasterIdLst>
  <p:sldIdLst>
    <p:sldId id="505" r:id="rId2"/>
    <p:sldId id="479" r:id="rId3"/>
    <p:sldId id="450" r:id="rId4"/>
    <p:sldId id="491" r:id="rId5"/>
    <p:sldId id="303" r:id="rId6"/>
    <p:sldId id="511" r:id="rId7"/>
    <p:sldId id="346" r:id="rId8"/>
    <p:sldId id="494" r:id="rId9"/>
    <p:sldId id="348" r:id="rId10"/>
    <p:sldId id="356" r:id="rId11"/>
    <p:sldId id="419" r:id="rId12"/>
    <p:sldId id="496" r:id="rId13"/>
    <p:sldId id="510" r:id="rId14"/>
    <p:sldId id="435" r:id="rId15"/>
    <p:sldId id="297" r:id="rId16"/>
    <p:sldId id="512" r:id="rId17"/>
    <p:sldId id="482" r:id="rId18"/>
    <p:sldId id="513" r:id="rId19"/>
    <p:sldId id="474" r:id="rId20"/>
    <p:sldId id="475" r:id="rId21"/>
    <p:sldId id="488" r:id="rId22"/>
    <p:sldId id="504" r:id="rId23"/>
    <p:sldId id="486" r:id="rId24"/>
    <p:sldId id="487" r:id="rId25"/>
    <p:sldId id="481" r:id="rId26"/>
    <p:sldId id="484" r:id="rId27"/>
    <p:sldId id="483" r:id="rId28"/>
    <p:sldId id="323" r:id="rId29"/>
    <p:sldId id="302" r:id="rId30"/>
    <p:sldId id="300" r:id="rId31"/>
    <p:sldId id="324" r:id="rId32"/>
    <p:sldId id="364" r:id="rId33"/>
    <p:sldId id="369" r:id="rId34"/>
    <p:sldId id="508" r:id="rId35"/>
    <p:sldId id="370" r:id="rId36"/>
    <p:sldId id="500" r:id="rId37"/>
    <p:sldId id="395" r:id="rId38"/>
    <p:sldId id="399" r:id="rId39"/>
    <p:sldId id="380" r:id="rId40"/>
    <p:sldId id="384" r:id="rId41"/>
    <p:sldId id="401" r:id="rId42"/>
    <p:sldId id="409" r:id="rId43"/>
    <p:sldId id="400" r:id="rId44"/>
    <p:sldId id="383" r:id="rId45"/>
    <p:sldId id="402" r:id="rId46"/>
  </p:sldIdLst>
  <p:sldSz cx="10890250" cy="612616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34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EC7D02"/>
    <a:srgbClr val="C66902"/>
    <a:srgbClr val="FD8603"/>
    <a:srgbClr val="3399FF"/>
    <a:srgbClr val="FFFF66"/>
    <a:srgbClr val="669900"/>
    <a:srgbClr val="FFCCCC"/>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6289" autoAdjust="0"/>
  </p:normalViewPr>
  <p:slideViewPr>
    <p:cSldViewPr>
      <p:cViewPr varScale="1">
        <p:scale>
          <a:sx n="57" d="100"/>
          <a:sy n="57" d="100"/>
        </p:scale>
        <p:origin x="1140" y="32"/>
      </p:cViewPr>
      <p:guideLst>
        <p:guide orient="horz" pos="1920"/>
        <p:guide pos="343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205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4721" y="4416426"/>
            <a:ext cx="5140960" cy="4183063"/>
          </a:xfrm>
          <a:prstGeom prst="rect">
            <a:avLst/>
          </a:prstGeom>
          <a:noFill/>
          <a:ln w="12700">
            <a:noFill/>
            <a:miter lim="800000"/>
            <a:headEnd/>
            <a:tailEnd/>
          </a:ln>
          <a:effectLst/>
        </p:spPr>
        <p:txBody>
          <a:bodyPr vert="horz" wrap="square" lIns="91483" tIns="44939" rIns="91483" bIns="44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7939" name="Rectangle 3"/>
          <p:cNvSpPr>
            <a:spLocks noGrp="1" noRot="1" noChangeAspect="1" noChangeArrowheads="1" noTextEdit="1"/>
          </p:cNvSpPr>
          <p:nvPr>
            <p:ph type="sldImg" idx="2"/>
          </p:nvPr>
        </p:nvSpPr>
        <p:spPr bwMode="auto">
          <a:xfrm>
            <a:off x="741363" y="884238"/>
            <a:ext cx="5529262" cy="3111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469602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idx="4294967295"/>
          </p:nvPr>
        </p:nvSpPr>
        <p:spPr bwMode="auto">
          <a:xfrm>
            <a:off x="3970134" y="8829675"/>
            <a:ext cx="303864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3A29395-DFAE-4EC2-99C5-D03E66DFFD04}" type="slidenum">
              <a:rPr lang="en-US"/>
              <a:pPr/>
              <a:t>3</a:t>
            </a:fld>
            <a:endParaRPr lang="en-US"/>
          </a:p>
        </p:txBody>
      </p:sp>
      <p:sp>
        <p:nvSpPr>
          <p:cNvPr id="168963" name="Rectangle 2"/>
          <p:cNvSpPr>
            <a:spLocks noGrp="1" noRot="1" noChangeAspect="1" noChangeArrowheads="1" noTextEdit="1"/>
          </p:cNvSpPr>
          <p:nvPr>
            <p:ph type="sldImg"/>
          </p:nvPr>
        </p:nvSpPr>
        <p:spPr>
          <a:xfrm>
            <a:off x="407988" y="698500"/>
            <a:ext cx="6196012" cy="3486150"/>
          </a:xfrm>
          <a:ln/>
        </p:spPr>
      </p:sp>
      <p:sp>
        <p:nvSpPr>
          <p:cNvPr id="168964" name="Rectangle 3"/>
          <p:cNvSpPr>
            <a:spLocks noGrp="1" noChangeArrowheads="1"/>
          </p:cNvSpPr>
          <p:nvPr>
            <p:ph type="body" idx="1"/>
          </p:nvPr>
        </p:nvSpPr>
        <p:spPr>
          <a:xfrm>
            <a:off x="933105" y="4416426"/>
            <a:ext cx="5144193"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a:solidFill>
                  <a:srgbClr val="231A06"/>
                </a:solidFill>
                <a:cs typeface="Arial" charset="0"/>
              </a:rPr>
              <a:t>Figure 29.8: Evolutionary relationships of major animal phyla based on molecular data</a:t>
            </a:r>
            <a:r>
              <a:rPr lang="en-US" b="1">
                <a:solidFill>
                  <a:srgbClr val="231A06"/>
                </a:solidFill>
                <a:cs typeface="Arial" charset="0"/>
              </a:rPr>
              <a:t>.</a:t>
            </a:r>
            <a:r>
              <a:rPr lang="el-GR" b="1">
                <a:solidFill>
                  <a:srgbClr val="231A06"/>
                </a:solidFill>
                <a:cs typeface="Arial" charset="0"/>
              </a:rPr>
              <a:t> </a:t>
            </a:r>
            <a:endParaRPr lang="en-US" b="1">
              <a:solidFill>
                <a:srgbClr val="231A06"/>
              </a:solidFill>
              <a:cs typeface="Arial" charset="0"/>
            </a:endParaRPr>
          </a:p>
          <a:p>
            <a:pPr eaLnBrk="1" hangingPunct="1"/>
            <a:r>
              <a:rPr lang="el-GR">
                <a:solidFill>
                  <a:srgbClr val="231A06"/>
                </a:solidFill>
                <a:cs typeface="Arial" charset="0"/>
              </a:rPr>
              <a:t>This cladogram is based on comparisons of DNA sequences of several genes. Any cladogram of animal relationships is a work in progress. As new data are considered, our understanding of relationships among animal groups changes. Labels indicate when certain key traits originated. Note that the simplified cladogram shown in (b) is modified and used as an icon for many figures in Chapters 29 and 30.</a:t>
            </a:r>
            <a:endParaRPr lang="el-GR">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Symmetry is the presence of a pattern in the animals body (non-random)</a:t>
            </a:r>
          </a:p>
        </p:txBody>
      </p:sp>
    </p:spTree>
    <p:extLst>
      <p:ext uri="{BB962C8B-B14F-4D97-AF65-F5344CB8AC3E}">
        <p14:creationId xmlns:p14="http://schemas.microsoft.com/office/powerpoint/2010/main" val="284091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415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6130" name="Rectangle 7"/>
          <p:cNvSpPr>
            <a:spLocks noGrp="1" noChangeArrowheads="1"/>
          </p:cNvSpPr>
          <p:nvPr>
            <p:ph type="sldNum" sz="quarter" idx="4294967295"/>
          </p:nvPr>
        </p:nvSpPr>
        <p:spPr bwMode="auto">
          <a:xfrm>
            <a:off x="3970134" y="8829675"/>
            <a:ext cx="303864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9BD2A04-261A-4C05-835B-64189CA468B3}" type="slidenum">
              <a:rPr lang="en-US"/>
              <a:pPr/>
              <a:t>19</a:t>
            </a:fld>
            <a:endParaRPr lang="en-US"/>
          </a:p>
        </p:txBody>
      </p:sp>
      <p:sp>
        <p:nvSpPr>
          <p:cNvPr id="176131" name="Rectangle 1026"/>
          <p:cNvSpPr>
            <a:spLocks noGrp="1" noRot="1" noChangeAspect="1" noChangeArrowheads="1" noTextEdit="1"/>
          </p:cNvSpPr>
          <p:nvPr>
            <p:ph type="sldImg"/>
          </p:nvPr>
        </p:nvSpPr>
        <p:spPr>
          <a:xfrm>
            <a:off x="407988" y="698500"/>
            <a:ext cx="6196012" cy="3486150"/>
          </a:xfrm>
          <a:ln/>
        </p:spPr>
      </p:sp>
      <p:sp>
        <p:nvSpPr>
          <p:cNvPr id="176132" name="Rectangle 1027"/>
          <p:cNvSpPr>
            <a:spLocks noGrp="1" noChangeArrowheads="1"/>
          </p:cNvSpPr>
          <p:nvPr>
            <p:ph type="body" idx="1"/>
          </p:nvPr>
        </p:nvSpPr>
        <p:spPr>
          <a:xfrm>
            <a:off x="933105" y="4416426"/>
            <a:ext cx="5144193"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dirty="0">
                <a:solidFill>
                  <a:srgbClr val="231A06"/>
                </a:solidFill>
                <a:cs typeface="Arial" charset="0"/>
              </a:rPr>
              <a:t>Figure 29.3: Radial and bilateral symmetry</a:t>
            </a:r>
            <a:r>
              <a:rPr lang="en-US" b="1" dirty="0">
                <a:solidFill>
                  <a:srgbClr val="231A06"/>
                </a:solidFill>
                <a:cs typeface="Arial" charset="0"/>
              </a:rPr>
              <a:t>.</a:t>
            </a:r>
            <a:r>
              <a:rPr lang="el-GR" b="1" dirty="0">
                <a:solidFill>
                  <a:srgbClr val="231A06"/>
                </a:solidFill>
                <a:cs typeface="Arial" charset="0"/>
              </a:rPr>
              <a:t> </a:t>
            </a:r>
            <a:endParaRPr lang="en-US" b="1" dirty="0">
              <a:solidFill>
                <a:srgbClr val="231A06"/>
              </a:solidFill>
              <a:cs typeface="Arial" charset="0"/>
            </a:endParaRPr>
          </a:p>
          <a:p>
            <a:pPr eaLnBrk="1" hangingPunct="1"/>
            <a:r>
              <a:rPr lang="el-GR" dirty="0">
                <a:solidFill>
                  <a:srgbClr val="231A06"/>
                </a:solidFill>
                <a:cs typeface="Arial" charset="0"/>
              </a:rPr>
              <a:t>(c, d) In bilateral symmetry, the head end of the animal is its anterior end, and the opposite end is its posterior end. The back of the animal is its dorsal surface, and the belly is its ventral surface. The diagrams also illustrate various ways the body can be sectioned (cut) to study its internal structure. A sagittal section (lengthwise vertical cut) divides the animal into right and left parts. A frontal, or longitudinal, cut (lengthwise horizontal) divides the body into dorsal and ventral parts. Sections are used in illustrations throughout this book to show the structure and arrangement of tissues and organs.</a:t>
            </a:r>
            <a:endParaRPr lang="el-GR" dirty="0">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idx="4294967295"/>
          </p:nvPr>
        </p:nvSpPr>
        <p:spPr bwMode="auto">
          <a:xfrm>
            <a:off x="3970134" y="8829675"/>
            <a:ext cx="303864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9ADF5F8-B2F1-44AA-A971-A836A3D37553}" type="slidenum">
              <a:rPr lang="en-US"/>
              <a:pPr/>
              <a:t>20</a:t>
            </a:fld>
            <a:endParaRPr lang="en-US"/>
          </a:p>
        </p:txBody>
      </p:sp>
      <p:sp>
        <p:nvSpPr>
          <p:cNvPr id="177155" name="Rectangle 2"/>
          <p:cNvSpPr>
            <a:spLocks noGrp="1" noRot="1" noChangeAspect="1" noChangeArrowheads="1" noTextEdit="1"/>
          </p:cNvSpPr>
          <p:nvPr>
            <p:ph type="sldImg"/>
          </p:nvPr>
        </p:nvSpPr>
        <p:spPr>
          <a:xfrm>
            <a:off x="407988" y="698500"/>
            <a:ext cx="6196012" cy="3486150"/>
          </a:xfrm>
          <a:ln/>
        </p:spPr>
      </p:sp>
      <p:sp>
        <p:nvSpPr>
          <p:cNvPr id="177156" name="Rectangle 3"/>
          <p:cNvSpPr>
            <a:spLocks noGrp="1" noChangeArrowheads="1"/>
          </p:cNvSpPr>
          <p:nvPr>
            <p:ph type="body" idx="1"/>
          </p:nvPr>
        </p:nvSpPr>
        <p:spPr>
          <a:xfrm>
            <a:off x="933105" y="4416426"/>
            <a:ext cx="5144193"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dirty="0">
                <a:solidFill>
                  <a:srgbClr val="231A06"/>
                </a:solidFill>
                <a:cs typeface="Arial" charset="0"/>
              </a:rPr>
              <a:t>Figure 29.3: Radial and bilateral symmetry</a:t>
            </a:r>
            <a:r>
              <a:rPr lang="en-US" b="1" dirty="0">
                <a:solidFill>
                  <a:srgbClr val="231A06"/>
                </a:solidFill>
                <a:cs typeface="Arial" charset="0"/>
              </a:rPr>
              <a:t>.</a:t>
            </a:r>
            <a:r>
              <a:rPr lang="el-GR" b="1" dirty="0">
                <a:solidFill>
                  <a:srgbClr val="231A06"/>
                </a:solidFill>
                <a:cs typeface="Arial" charset="0"/>
              </a:rPr>
              <a:t> </a:t>
            </a:r>
            <a:endParaRPr lang="en-US" b="1" dirty="0">
              <a:solidFill>
                <a:srgbClr val="231A06"/>
              </a:solidFill>
              <a:cs typeface="Arial" charset="0"/>
            </a:endParaRPr>
          </a:p>
          <a:p>
            <a:pPr eaLnBrk="1" hangingPunct="1"/>
            <a:r>
              <a:rPr lang="el-GR" dirty="0">
                <a:solidFill>
                  <a:srgbClr val="231A06"/>
                </a:solidFill>
                <a:cs typeface="Arial" charset="0"/>
              </a:rPr>
              <a:t>(c, d) In bilateral symmetry, the head end of the animal is its anterior end, and the opposite end is its posterior end. The back of the animal is its dorsal surface, and the belly is its ventral surface. The diagrams also illustrate various ways the body can be sectioned (cut) to study its internal structure. A sagittal section (lengthwise vertical cut) divides the animal into right and left parts. A frontal, or longitudinal, cut (lengthwise horizontal) divides the body into dorsal and ventral parts. Sections are used in illustrations throughout this book to show the structure and arrangement of tissues and organs.</a:t>
            </a:r>
            <a:endParaRPr lang="el-GR" dirty="0">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884238"/>
            <a:ext cx="5529262" cy="3111500"/>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10357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884238"/>
            <a:ext cx="5529262" cy="3111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430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884238"/>
            <a:ext cx="5529262" cy="3111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364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813" y="1903413"/>
            <a:ext cx="9258625" cy="1312862"/>
          </a:xfrm>
        </p:spPr>
        <p:txBody>
          <a:bodyPr/>
          <a:lstStyle/>
          <a:p>
            <a:r>
              <a:rPr lang="en-US"/>
              <a:t>Click to edit Master title style</a:t>
            </a:r>
          </a:p>
        </p:txBody>
      </p:sp>
      <p:sp>
        <p:nvSpPr>
          <p:cNvPr id="3" name="Subtitle 2"/>
          <p:cNvSpPr>
            <a:spLocks noGrp="1"/>
          </p:cNvSpPr>
          <p:nvPr>
            <p:ph type="subTitle" idx="1"/>
          </p:nvPr>
        </p:nvSpPr>
        <p:spPr>
          <a:xfrm>
            <a:off x="1633751" y="3471864"/>
            <a:ext cx="7622750" cy="1565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92035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234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60845" y="544513"/>
            <a:ext cx="2313593" cy="4900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5813" y="544513"/>
            <a:ext cx="6741078" cy="4900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42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62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0429" y="3937001"/>
            <a:ext cx="9256499" cy="12160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60429" y="2597150"/>
            <a:ext cx="9256499" cy="13398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899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5814" y="1770063"/>
            <a:ext cx="4527336" cy="3675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47102" y="1770063"/>
            <a:ext cx="4527335" cy="3675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10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3876" y="246063"/>
            <a:ext cx="9802500" cy="10207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3875" y="1371600"/>
            <a:ext cx="4812021" cy="571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3875" y="1943101"/>
            <a:ext cx="4812021" cy="35290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32231" y="1371600"/>
            <a:ext cx="4814145" cy="571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32231" y="1943101"/>
            <a:ext cx="4814145" cy="35290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20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051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64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3876" y="244476"/>
            <a:ext cx="3584053" cy="10382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57523" y="244475"/>
            <a:ext cx="6088852" cy="52276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3876" y="1282701"/>
            <a:ext cx="3584053" cy="4189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058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5135" y="4287838"/>
            <a:ext cx="6532875" cy="50641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35135" y="547688"/>
            <a:ext cx="6532875" cy="36750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135135" y="4794250"/>
            <a:ext cx="6532875" cy="7191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1935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815813" y="544513"/>
            <a:ext cx="92586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550" tIns="41275" rIns="82550" bIns="41275"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815813" y="1770063"/>
            <a:ext cx="925862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550" tIns="41275" rIns="82550" bIns="412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14388" rtl="0" eaLnBrk="0" fontAlgn="base" hangingPunct="0">
        <a:spcBef>
          <a:spcPct val="0"/>
        </a:spcBef>
        <a:spcAft>
          <a:spcPct val="0"/>
        </a:spcAft>
        <a:defRPr sz="3900">
          <a:solidFill>
            <a:schemeClr val="tx2"/>
          </a:solidFill>
          <a:latin typeface="+mj-lt"/>
          <a:ea typeface="+mj-ea"/>
          <a:cs typeface="+mj-cs"/>
        </a:defRPr>
      </a:lvl1pPr>
      <a:lvl2pPr algn="ctr" defTabSz="814388" rtl="0" eaLnBrk="0" fontAlgn="base" hangingPunct="0">
        <a:spcBef>
          <a:spcPct val="0"/>
        </a:spcBef>
        <a:spcAft>
          <a:spcPct val="0"/>
        </a:spcAft>
        <a:defRPr sz="3900">
          <a:solidFill>
            <a:schemeClr val="tx2"/>
          </a:solidFill>
          <a:latin typeface="Times New Roman" pitchFamily="18" charset="0"/>
        </a:defRPr>
      </a:lvl2pPr>
      <a:lvl3pPr algn="ctr" defTabSz="814388" rtl="0" eaLnBrk="0" fontAlgn="base" hangingPunct="0">
        <a:spcBef>
          <a:spcPct val="0"/>
        </a:spcBef>
        <a:spcAft>
          <a:spcPct val="0"/>
        </a:spcAft>
        <a:defRPr sz="3900">
          <a:solidFill>
            <a:schemeClr val="tx2"/>
          </a:solidFill>
          <a:latin typeface="Times New Roman" pitchFamily="18" charset="0"/>
        </a:defRPr>
      </a:lvl3pPr>
      <a:lvl4pPr algn="ctr" defTabSz="814388" rtl="0" eaLnBrk="0" fontAlgn="base" hangingPunct="0">
        <a:spcBef>
          <a:spcPct val="0"/>
        </a:spcBef>
        <a:spcAft>
          <a:spcPct val="0"/>
        </a:spcAft>
        <a:defRPr sz="3900">
          <a:solidFill>
            <a:schemeClr val="tx2"/>
          </a:solidFill>
          <a:latin typeface="Times New Roman" pitchFamily="18" charset="0"/>
        </a:defRPr>
      </a:lvl4pPr>
      <a:lvl5pPr algn="ctr" defTabSz="814388" rtl="0" eaLnBrk="0" fontAlgn="base" hangingPunct="0">
        <a:spcBef>
          <a:spcPct val="0"/>
        </a:spcBef>
        <a:spcAft>
          <a:spcPct val="0"/>
        </a:spcAft>
        <a:defRPr sz="3900">
          <a:solidFill>
            <a:schemeClr val="tx2"/>
          </a:solidFill>
          <a:latin typeface="Times New Roman" pitchFamily="18" charset="0"/>
        </a:defRPr>
      </a:lvl5pPr>
      <a:lvl6pPr marL="457200" algn="ctr" defTabSz="814388" rtl="0" eaLnBrk="0" fontAlgn="base" hangingPunct="0">
        <a:spcBef>
          <a:spcPct val="0"/>
        </a:spcBef>
        <a:spcAft>
          <a:spcPct val="0"/>
        </a:spcAft>
        <a:defRPr sz="3900">
          <a:solidFill>
            <a:schemeClr val="tx2"/>
          </a:solidFill>
          <a:latin typeface="Times New Roman" pitchFamily="18" charset="0"/>
        </a:defRPr>
      </a:lvl6pPr>
      <a:lvl7pPr marL="914400" algn="ctr" defTabSz="814388" rtl="0" eaLnBrk="0" fontAlgn="base" hangingPunct="0">
        <a:spcBef>
          <a:spcPct val="0"/>
        </a:spcBef>
        <a:spcAft>
          <a:spcPct val="0"/>
        </a:spcAft>
        <a:defRPr sz="3900">
          <a:solidFill>
            <a:schemeClr val="tx2"/>
          </a:solidFill>
          <a:latin typeface="Times New Roman" pitchFamily="18" charset="0"/>
        </a:defRPr>
      </a:lvl7pPr>
      <a:lvl8pPr marL="1371600" algn="ctr" defTabSz="814388" rtl="0" eaLnBrk="0" fontAlgn="base" hangingPunct="0">
        <a:spcBef>
          <a:spcPct val="0"/>
        </a:spcBef>
        <a:spcAft>
          <a:spcPct val="0"/>
        </a:spcAft>
        <a:defRPr sz="3900">
          <a:solidFill>
            <a:schemeClr val="tx2"/>
          </a:solidFill>
          <a:latin typeface="Times New Roman" pitchFamily="18" charset="0"/>
        </a:defRPr>
      </a:lvl8pPr>
      <a:lvl9pPr marL="1828800" algn="ctr" defTabSz="814388" rtl="0" eaLnBrk="0" fontAlgn="base" hangingPunct="0">
        <a:spcBef>
          <a:spcPct val="0"/>
        </a:spcBef>
        <a:spcAft>
          <a:spcPct val="0"/>
        </a:spcAft>
        <a:defRPr sz="3900">
          <a:solidFill>
            <a:schemeClr val="tx2"/>
          </a:solidFill>
          <a:latin typeface="Times New Roman" pitchFamily="18" charset="0"/>
        </a:defRPr>
      </a:lvl9pPr>
    </p:titleStyle>
    <p:bodyStyle>
      <a:lvl1pPr marL="304800" indent="-304800" algn="l" defTabSz="814388" rtl="0" eaLnBrk="0" fontAlgn="base" hangingPunct="0">
        <a:spcBef>
          <a:spcPct val="20000"/>
        </a:spcBef>
        <a:spcAft>
          <a:spcPct val="0"/>
        </a:spcAft>
        <a:buSzPct val="100000"/>
        <a:buChar char="•"/>
        <a:defRPr sz="2500">
          <a:solidFill>
            <a:schemeClr val="tx1"/>
          </a:solidFill>
          <a:latin typeface="+mn-lt"/>
          <a:ea typeface="+mn-ea"/>
          <a:cs typeface="+mn-cs"/>
        </a:defRPr>
      </a:lvl1pPr>
      <a:lvl2pPr marL="661988" indent="-242888" algn="l" defTabSz="814388" rtl="0" eaLnBrk="0" fontAlgn="base" hangingPunct="0">
        <a:spcBef>
          <a:spcPct val="20000"/>
        </a:spcBef>
        <a:spcAft>
          <a:spcPct val="0"/>
        </a:spcAft>
        <a:buSzPct val="100000"/>
        <a:buChar char="–"/>
        <a:defRPr sz="2500">
          <a:solidFill>
            <a:schemeClr val="tx1"/>
          </a:solidFill>
          <a:latin typeface="+mn-lt"/>
        </a:defRPr>
      </a:lvl2pPr>
      <a:lvl3pPr marL="1017588" indent="-203200" algn="l" defTabSz="814388" rtl="0" eaLnBrk="0" fontAlgn="base" hangingPunct="0">
        <a:spcBef>
          <a:spcPct val="20000"/>
        </a:spcBef>
        <a:spcAft>
          <a:spcPct val="0"/>
        </a:spcAft>
        <a:buSzPct val="100000"/>
        <a:buChar char="•"/>
        <a:defRPr sz="2100">
          <a:solidFill>
            <a:schemeClr val="tx1"/>
          </a:solidFill>
          <a:latin typeface="+mn-lt"/>
        </a:defRPr>
      </a:lvl3pPr>
      <a:lvl4pPr marL="1423988" indent="-203200" algn="l" defTabSz="814388" rtl="0" eaLnBrk="0" fontAlgn="base" hangingPunct="0">
        <a:spcBef>
          <a:spcPct val="20000"/>
        </a:spcBef>
        <a:spcAft>
          <a:spcPct val="0"/>
        </a:spcAft>
        <a:buSzPct val="100000"/>
        <a:buChar char="–"/>
        <a:defRPr>
          <a:solidFill>
            <a:schemeClr val="tx1"/>
          </a:solidFill>
          <a:latin typeface="+mn-lt"/>
        </a:defRPr>
      </a:lvl4pPr>
      <a:lvl5pPr marL="1830388" indent="-203200" algn="l" defTabSz="814388" rtl="0" eaLnBrk="0" fontAlgn="base" hangingPunct="0">
        <a:spcBef>
          <a:spcPct val="20000"/>
        </a:spcBef>
        <a:spcAft>
          <a:spcPct val="0"/>
        </a:spcAft>
        <a:buSzPct val="100000"/>
        <a:buChar char="•"/>
        <a:defRPr>
          <a:solidFill>
            <a:schemeClr val="tx1"/>
          </a:solidFill>
          <a:latin typeface="+mn-lt"/>
        </a:defRPr>
      </a:lvl5pPr>
      <a:lvl6pPr marL="2287588" indent="-203200" algn="l" defTabSz="814388" rtl="0" eaLnBrk="0" fontAlgn="base" hangingPunct="0">
        <a:spcBef>
          <a:spcPct val="20000"/>
        </a:spcBef>
        <a:spcAft>
          <a:spcPct val="0"/>
        </a:spcAft>
        <a:buSzPct val="100000"/>
        <a:buChar char="•"/>
        <a:defRPr>
          <a:solidFill>
            <a:schemeClr val="tx1"/>
          </a:solidFill>
          <a:latin typeface="+mn-lt"/>
        </a:defRPr>
      </a:lvl6pPr>
      <a:lvl7pPr marL="2744788" indent="-203200" algn="l" defTabSz="814388" rtl="0" eaLnBrk="0" fontAlgn="base" hangingPunct="0">
        <a:spcBef>
          <a:spcPct val="20000"/>
        </a:spcBef>
        <a:spcAft>
          <a:spcPct val="0"/>
        </a:spcAft>
        <a:buSzPct val="100000"/>
        <a:buChar char="•"/>
        <a:defRPr>
          <a:solidFill>
            <a:schemeClr val="tx1"/>
          </a:solidFill>
          <a:latin typeface="+mn-lt"/>
        </a:defRPr>
      </a:lvl7pPr>
      <a:lvl8pPr marL="3201988" indent="-203200" algn="l" defTabSz="814388" rtl="0" eaLnBrk="0" fontAlgn="base" hangingPunct="0">
        <a:spcBef>
          <a:spcPct val="20000"/>
        </a:spcBef>
        <a:spcAft>
          <a:spcPct val="0"/>
        </a:spcAft>
        <a:buSzPct val="100000"/>
        <a:buChar char="•"/>
        <a:defRPr>
          <a:solidFill>
            <a:schemeClr val="tx1"/>
          </a:solidFill>
          <a:latin typeface="+mn-lt"/>
        </a:defRPr>
      </a:lvl8pPr>
      <a:lvl9pPr marL="3659188" indent="-203200" algn="l" defTabSz="814388" rtl="0" eaLnBrk="0" fontAlgn="base" hangingPunct="0">
        <a:spcBef>
          <a:spcPct val="20000"/>
        </a:spcBef>
        <a:spcAft>
          <a:spcPct val="0"/>
        </a:spcAft>
        <a:buSzPct val="10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i_15ac8b481d73be53"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hyperlink" Target="https://www.youtube.com/watch?v=dXpAbezdOho"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hyperlink" Target="http://www.youtube.com/watch?v=6zJiBc_N1Zk" TargetMode="External"/><Relationship Id="rId4" Type="http://schemas.openxmlformats.org/officeDocument/2006/relationships/hyperlink" Target="http://www.youtube.com/watch?v=PPYiC1HDu-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hyperlink" Target="http://www.youtube.com/watch?v=bcmLxsJ5SA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hyperlink" Target="https://www.youtube.com/watch?v=TSyvV6F1Vz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icKB9EfURhQ" TargetMode="External"/><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pTZ211cIjX8"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line image 1"/>
          <p:cNvPicPr/>
          <p:nvPr/>
        </p:nvPicPr>
        <p:blipFill rotWithShape="1">
          <a:blip r:embed="rId2" r:link="rId3">
            <a:extLst>
              <a:ext uri="{28A0092B-C50C-407E-A947-70E740481C1C}">
                <a14:useLocalDpi xmlns:a14="http://schemas.microsoft.com/office/drawing/2010/main" val="0"/>
              </a:ext>
            </a:extLst>
          </a:blip>
          <a:srcRect t="54975"/>
          <a:stretch/>
        </p:blipFill>
        <p:spPr bwMode="auto">
          <a:xfrm>
            <a:off x="5445124" y="759496"/>
            <a:ext cx="4437564" cy="5349082"/>
          </a:xfrm>
          <a:prstGeom prst="rect">
            <a:avLst/>
          </a:prstGeom>
          <a:noFill/>
          <a:ln>
            <a:noFill/>
          </a:ln>
        </p:spPr>
      </p:pic>
      <p:pic>
        <p:nvPicPr>
          <p:cNvPr id="3" name="Picture 2" descr="Inline image 1"/>
          <p:cNvPicPr/>
          <p:nvPr/>
        </p:nvPicPr>
        <p:blipFill rotWithShape="1">
          <a:blip r:embed="rId2" r:link="rId3">
            <a:extLst>
              <a:ext uri="{28A0092B-C50C-407E-A947-70E740481C1C}">
                <a14:useLocalDpi xmlns:a14="http://schemas.microsoft.com/office/drawing/2010/main" val="0"/>
              </a:ext>
            </a:extLst>
          </a:blip>
          <a:srcRect b="45271"/>
          <a:stretch>
            <a:fillRect/>
          </a:stretch>
        </p:blipFill>
        <p:spPr bwMode="auto">
          <a:xfrm>
            <a:off x="984667" y="744415"/>
            <a:ext cx="4437564" cy="5349082"/>
          </a:xfrm>
          <a:prstGeom prst="rect">
            <a:avLst/>
          </a:prstGeom>
          <a:noFill/>
          <a:ln>
            <a:noFill/>
          </a:ln>
        </p:spPr>
      </p:pic>
      <p:sp>
        <p:nvSpPr>
          <p:cNvPr id="4" name="TextBox 3"/>
          <p:cNvSpPr txBox="1"/>
          <p:nvPr/>
        </p:nvSpPr>
        <p:spPr>
          <a:xfrm>
            <a:off x="2823253" y="15081"/>
            <a:ext cx="5243743" cy="584775"/>
          </a:xfrm>
          <a:prstGeom prst="rect">
            <a:avLst/>
          </a:prstGeom>
          <a:noFill/>
        </p:spPr>
        <p:txBody>
          <a:bodyPr wrap="none" rtlCol="0">
            <a:spAutoFit/>
          </a:bodyPr>
          <a:lstStyle/>
          <a:p>
            <a:pPr algn="ctr"/>
            <a:r>
              <a:rPr lang="en-US" sz="3200" dirty="0">
                <a:solidFill>
                  <a:srgbClr val="3399FF"/>
                </a:solidFill>
                <a:latin typeface="Arial" panose="020B0604020202020204" pitchFamily="34" charset="0"/>
                <a:cs typeface="Arial" panose="020B0604020202020204" pitchFamily="34" charset="0"/>
              </a:rPr>
              <a:t>New Classification System!!</a:t>
            </a:r>
          </a:p>
        </p:txBody>
      </p:sp>
    </p:spTree>
    <p:extLst>
      <p:ext uri="{BB962C8B-B14F-4D97-AF65-F5344CB8AC3E}">
        <p14:creationId xmlns:p14="http://schemas.microsoft.com/office/powerpoint/2010/main" val="68377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302" y="2886076"/>
            <a:ext cx="303212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6740" name="Rectangle 4"/>
          <p:cNvSpPr>
            <a:spLocks noChangeArrowheads="1"/>
          </p:cNvSpPr>
          <p:nvPr/>
        </p:nvSpPr>
        <p:spPr bwMode="auto">
          <a:xfrm>
            <a:off x="339725" y="225425"/>
            <a:ext cx="6446838"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defTabSz="814388">
              <a:defRPr/>
            </a:pPr>
            <a:r>
              <a:rPr lang="en-GB" sz="3900" b="1" dirty="0">
                <a:solidFill>
                  <a:srgbClr val="FF0000"/>
                </a:solidFill>
                <a:latin typeface="Arial" charset="0"/>
              </a:rPr>
              <a:t>Poriferan Reproduction</a:t>
            </a:r>
          </a:p>
        </p:txBody>
      </p:sp>
      <p:sp>
        <p:nvSpPr>
          <p:cNvPr id="116741" name="Rectangle 5"/>
          <p:cNvSpPr>
            <a:spLocks noChangeArrowheads="1"/>
          </p:cNvSpPr>
          <p:nvPr/>
        </p:nvSpPr>
        <p:spPr bwMode="auto">
          <a:xfrm>
            <a:off x="822158" y="1626376"/>
            <a:ext cx="4184650" cy="2132460"/>
          </a:xfrm>
          <a:prstGeom prst="rect">
            <a:avLst/>
          </a:prstGeom>
          <a:noFill/>
          <a:ln w="9525">
            <a:noFill/>
            <a:miter lim="800000"/>
            <a:headEnd/>
            <a:tailEnd/>
          </a:ln>
          <a:effectLst>
            <a:outerShdw dist="17961" dir="13500000" algn="ctr" rotWithShape="0">
              <a:srgbClr val="FCFEB9"/>
            </a:outerShdw>
          </a:effectLst>
        </p:spPr>
        <p:txBody>
          <a:bodyPr lIns="92075" tIns="46038" rIns="92075" bIns="46038"/>
          <a:lstStyle/>
          <a:p>
            <a:pPr marL="304800" indent="-304800" defTabSz="814388">
              <a:spcBef>
                <a:spcPct val="20000"/>
              </a:spcBef>
              <a:buSzPct val="100000"/>
              <a:defRPr/>
            </a:pPr>
            <a:r>
              <a:rPr lang="en-GB" sz="2800" dirty="0">
                <a:latin typeface="Arial" charset="0"/>
              </a:rPr>
              <a:t>Asexual:</a:t>
            </a:r>
          </a:p>
          <a:p>
            <a:pPr marL="457200" indent="-457200" defTabSz="814388">
              <a:spcBef>
                <a:spcPct val="20000"/>
              </a:spcBef>
              <a:buSzPct val="100000"/>
              <a:buFont typeface="Arial" pitchFamily="34" charset="0"/>
              <a:buChar char="•"/>
              <a:defRPr/>
            </a:pPr>
            <a:r>
              <a:rPr lang="en-GB" sz="2800" dirty="0">
                <a:latin typeface="Arial" charset="0"/>
              </a:rPr>
              <a:t>Fragmentation</a:t>
            </a:r>
          </a:p>
          <a:p>
            <a:pPr marL="457200" indent="-457200" defTabSz="814388">
              <a:spcBef>
                <a:spcPct val="20000"/>
              </a:spcBef>
              <a:buSzPct val="100000"/>
              <a:buFont typeface="Arial" pitchFamily="34" charset="0"/>
              <a:buChar char="•"/>
              <a:defRPr/>
            </a:pPr>
            <a:r>
              <a:rPr lang="en-GB" sz="2800" dirty="0">
                <a:latin typeface="Arial" charset="0"/>
              </a:rPr>
              <a:t>Budding</a:t>
            </a:r>
          </a:p>
          <a:p>
            <a:pPr marL="457200" indent="-457200" defTabSz="814388">
              <a:spcBef>
                <a:spcPct val="20000"/>
              </a:spcBef>
              <a:buSzPct val="100000"/>
              <a:buFont typeface="Arial" pitchFamily="34" charset="0"/>
              <a:buChar char="•"/>
              <a:defRPr/>
            </a:pPr>
            <a:r>
              <a:rPr lang="en-GB" sz="2800" dirty="0">
                <a:latin typeface="Arial" charset="0"/>
              </a:rPr>
              <a:t>Internal bud</a:t>
            </a:r>
          </a:p>
        </p:txBody>
      </p:sp>
      <p:sp>
        <p:nvSpPr>
          <p:cNvPr id="116744" name="Rectangle 8"/>
          <p:cNvSpPr>
            <a:spLocks noChangeArrowheads="1"/>
          </p:cNvSpPr>
          <p:nvPr/>
        </p:nvSpPr>
        <p:spPr bwMode="auto">
          <a:xfrm>
            <a:off x="4169993" y="4429575"/>
            <a:ext cx="1351332" cy="462307"/>
          </a:xfrm>
          <a:prstGeom prst="rect">
            <a:avLst/>
          </a:prstGeom>
          <a:noFill/>
          <a:ln w="9525">
            <a:noFill/>
            <a:miter lim="800000"/>
            <a:headEnd/>
            <a:tailEnd/>
          </a:ln>
          <a:effectLst/>
        </p:spPr>
        <p:txBody>
          <a:bodyPr wrap="none" lIns="92075" tIns="46038" rIns="92075" bIns="46038">
            <a:spAutoFit/>
          </a:bodyPr>
          <a:lstStyle/>
          <a:p>
            <a:pPr>
              <a:defRPr/>
            </a:pPr>
            <a:r>
              <a:rPr lang="en-GB" dirty="0">
                <a:latin typeface="Arial" charset="0"/>
              </a:rPr>
              <a:t>Spicules</a:t>
            </a:r>
          </a:p>
        </p:txBody>
      </p:sp>
      <p:sp>
        <p:nvSpPr>
          <p:cNvPr id="116745" name="Line 9"/>
          <p:cNvSpPr>
            <a:spLocks noChangeShapeType="1"/>
          </p:cNvSpPr>
          <p:nvPr/>
        </p:nvSpPr>
        <p:spPr bwMode="auto">
          <a:xfrm flipV="1">
            <a:off x="5549221" y="4295435"/>
            <a:ext cx="407080" cy="328953"/>
          </a:xfrm>
          <a:prstGeom prst="line">
            <a:avLst/>
          </a:prstGeom>
          <a:noFill/>
          <a:ln w="38100">
            <a:solidFill>
              <a:schemeClr val="tx1"/>
            </a:solidFill>
            <a:round/>
            <a:headEnd type="none" w="sm" len="sm"/>
            <a:tailEnd type="stealth" w="med" len="lg"/>
          </a:ln>
          <a:effectLst>
            <a:outerShdw dist="17961" dir="2700000" algn="ctr" rotWithShape="0">
              <a:srgbClr val="EAEC5E"/>
            </a:outerShdw>
          </a:effectLst>
        </p:spPr>
        <p:txBody>
          <a:bodyPr wrap="none" anchor="ctr"/>
          <a:lstStyle/>
          <a:p>
            <a:pPr>
              <a:defRPr/>
            </a:pPr>
            <a:endParaRPr lang="en-US"/>
          </a:p>
        </p:txBody>
      </p:sp>
      <p:pic>
        <p:nvPicPr>
          <p:cNvPr id="6247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452" y="1"/>
            <a:ext cx="2611437" cy="24114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62475" name="Text Box 14"/>
          <p:cNvSpPr txBox="1">
            <a:spLocks noChangeArrowheads="1"/>
          </p:cNvSpPr>
          <p:nvPr/>
        </p:nvSpPr>
        <p:spPr bwMode="auto">
          <a:xfrm>
            <a:off x="3616327" y="4968082"/>
            <a:ext cx="2050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err="1">
                <a:latin typeface="Arial" charset="0"/>
              </a:rPr>
              <a:t>Amoebocytes</a:t>
            </a:r>
            <a:endParaRPr lang="en-US" dirty="0">
              <a:latin typeface="Arial" charset="0"/>
            </a:endParaRPr>
          </a:p>
        </p:txBody>
      </p:sp>
      <p:sp>
        <p:nvSpPr>
          <p:cNvPr id="62476" name="Line 15"/>
          <p:cNvSpPr>
            <a:spLocks noChangeShapeType="1"/>
          </p:cNvSpPr>
          <p:nvPr/>
        </p:nvSpPr>
        <p:spPr bwMode="auto">
          <a:xfrm flipV="1">
            <a:off x="5667376" y="4435475"/>
            <a:ext cx="1454150" cy="763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8782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spawning_sponge"/>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92125" y="-37249"/>
            <a:ext cx="4138613"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6"/>
          <p:cNvSpPr txBox="1">
            <a:spLocks noChangeArrowheads="1"/>
          </p:cNvSpPr>
          <p:nvPr/>
        </p:nvSpPr>
        <p:spPr bwMode="auto">
          <a:xfrm>
            <a:off x="5168901" y="336010"/>
            <a:ext cx="52641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dirty="0">
                <a:latin typeface="Arial" charset="0"/>
              </a:rPr>
              <a:t>Reproduction</a:t>
            </a:r>
          </a:p>
        </p:txBody>
      </p:sp>
      <p:pic>
        <p:nvPicPr>
          <p:cNvPr id="7170" name="Picture 2" descr="http://www.biology.ualberta.ca/CMD/Pics/LeysLar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3517809"/>
            <a:ext cx="2050995" cy="25711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24.media.tumblr.com/tumblr_m1d0toRf881qbn6nc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819" y="3405838"/>
            <a:ext cx="3659431" cy="27219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75A655-1844-C632-9EBF-1B7BFBBC4308}"/>
              </a:ext>
            </a:extLst>
          </p:cNvPr>
          <p:cNvSpPr txBox="1"/>
          <p:nvPr/>
        </p:nvSpPr>
        <p:spPr>
          <a:xfrm>
            <a:off x="4923699" y="1030963"/>
            <a:ext cx="5447840" cy="2431435"/>
          </a:xfrm>
          <a:prstGeom prst="rect">
            <a:avLst/>
          </a:prstGeom>
          <a:noFill/>
        </p:spPr>
        <p:txBody>
          <a:bodyPr wrap="square">
            <a:spAutoFit/>
          </a:bodyPr>
          <a:lstStyle/>
          <a:p>
            <a:pPr marL="461963" indent="-290513">
              <a:buFontTx/>
              <a:buChar char="•"/>
            </a:pPr>
            <a:r>
              <a:rPr lang="en-US" dirty="0">
                <a:latin typeface="Arial" charset="0"/>
              </a:rPr>
              <a:t>Asexual</a:t>
            </a:r>
          </a:p>
          <a:p>
            <a:pPr marL="971550" lvl="1" indent="-342900">
              <a:buFont typeface="Arial" panose="020B0604020202020204" pitchFamily="34" charset="0"/>
              <a:buChar char="–"/>
            </a:pPr>
            <a:r>
              <a:rPr lang="en-US" sz="2000" dirty="0">
                <a:latin typeface="Arial" charset="0"/>
              </a:rPr>
              <a:t>Fragmentation</a:t>
            </a:r>
          </a:p>
          <a:p>
            <a:pPr marL="971550" lvl="1" indent="-342900">
              <a:buFont typeface="Arial" panose="020B0604020202020204" pitchFamily="34" charset="0"/>
              <a:buChar char="–"/>
            </a:pPr>
            <a:r>
              <a:rPr lang="en-US" sz="2000" dirty="0">
                <a:latin typeface="Arial" charset="0"/>
              </a:rPr>
              <a:t>Budding</a:t>
            </a:r>
          </a:p>
          <a:p>
            <a:pPr marL="461963" indent="-290513">
              <a:buFontTx/>
              <a:buChar char="•"/>
            </a:pPr>
            <a:r>
              <a:rPr lang="en-US" dirty="0">
                <a:latin typeface="Arial" charset="0"/>
              </a:rPr>
              <a:t>Sexual</a:t>
            </a:r>
          </a:p>
          <a:p>
            <a:pPr marL="971550" lvl="1" indent="-342900">
              <a:buFont typeface="Arial" panose="020B0604020202020204" pitchFamily="34" charset="0"/>
              <a:buChar char="–"/>
            </a:pPr>
            <a:r>
              <a:rPr lang="en-US" sz="2000" dirty="0">
                <a:latin typeface="Arial" charset="0"/>
              </a:rPr>
              <a:t>Hermaphroditic (monoecious)</a:t>
            </a:r>
          </a:p>
          <a:p>
            <a:pPr marL="971550" lvl="1" indent="-342900">
              <a:buFont typeface="Arial" panose="020B0604020202020204" pitchFamily="34" charset="0"/>
              <a:buChar char="–"/>
            </a:pPr>
            <a:r>
              <a:rPr lang="en-US" sz="2000" dirty="0">
                <a:latin typeface="Arial" charset="0"/>
              </a:rPr>
              <a:t>Few </a:t>
            </a:r>
            <a:r>
              <a:rPr lang="en-US" sz="2000" dirty="0">
                <a:solidFill>
                  <a:srgbClr val="FF6600"/>
                </a:solidFill>
                <a:latin typeface="Arial" charset="0"/>
              </a:rPr>
              <a:t>oviparous</a:t>
            </a:r>
          </a:p>
          <a:p>
            <a:pPr marL="971550" lvl="1" indent="-342900">
              <a:buFont typeface="Arial" panose="020B0604020202020204" pitchFamily="34" charset="0"/>
              <a:buChar char="–"/>
            </a:pPr>
            <a:r>
              <a:rPr lang="en-US" sz="2000" dirty="0">
                <a:latin typeface="Arial" charset="0"/>
              </a:rPr>
              <a:t>Most </a:t>
            </a:r>
            <a:r>
              <a:rPr lang="en-US" sz="2000" dirty="0">
                <a:solidFill>
                  <a:srgbClr val="FF6600"/>
                </a:solidFill>
                <a:latin typeface="Arial" charset="0"/>
              </a:rPr>
              <a:t>viviparous</a:t>
            </a:r>
            <a:endParaRPr lang="en-US" sz="2000" dirty="0"/>
          </a:p>
        </p:txBody>
      </p:sp>
    </p:spTree>
    <p:extLst>
      <p:ext uri="{BB962C8B-B14F-4D97-AF65-F5344CB8AC3E}">
        <p14:creationId xmlns:p14="http://schemas.microsoft.com/office/powerpoint/2010/main" val="2067184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n-spo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 y="1020619"/>
            <a:ext cx="8136947" cy="51175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82725" y="243682"/>
            <a:ext cx="5486400" cy="461665"/>
          </a:xfrm>
          <a:prstGeom prst="rect">
            <a:avLst/>
          </a:prstGeom>
        </p:spPr>
        <p:txBody>
          <a:bodyPr wrap="square">
            <a:spAutoFit/>
          </a:bodyPr>
          <a:lstStyle/>
          <a:p>
            <a:pPr algn="ctr"/>
            <a:r>
              <a:rPr lang="en-US" dirty="0">
                <a:latin typeface="Arial" pitchFamily="34" charset="0"/>
                <a:cs typeface="Arial" pitchFamily="34" charset="0"/>
              </a:rPr>
              <a:t>Harp Sponge (</a:t>
            </a:r>
            <a:r>
              <a:rPr lang="en-US" i="1" dirty="0" err="1">
                <a:latin typeface="Arial" pitchFamily="34" charset="0"/>
                <a:cs typeface="Arial" pitchFamily="34" charset="0"/>
              </a:rPr>
              <a:t>Chondrocladia</a:t>
            </a:r>
            <a:r>
              <a:rPr lang="en-US" i="1" dirty="0">
                <a:latin typeface="Arial" pitchFamily="34" charset="0"/>
                <a:cs typeface="Arial" pitchFamily="34" charset="0"/>
              </a:rPr>
              <a:t> </a:t>
            </a:r>
            <a:r>
              <a:rPr lang="en-US" i="1" dirty="0" err="1">
                <a:latin typeface="Arial" pitchFamily="34" charset="0"/>
                <a:cs typeface="Arial" pitchFamily="34" charset="0"/>
              </a:rPr>
              <a:t>lyra</a:t>
            </a:r>
            <a:r>
              <a:rPr lang="en-US" dirty="0">
                <a:latin typeface="Arial" pitchFamily="34" charset="0"/>
                <a:cs typeface="Arial" pitchFamily="34" charset="0"/>
              </a:rPr>
              <a:t>)</a:t>
            </a:r>
          </a:p>
        </p:txBody>
      </p:sp>
      <p:pic>
        <p:nvPicPr>
          <p:cNvPr id="5124" name="Picture 4" descr="http://reefbuilders.com/files/2012/11/Chondrocladia_lyra.png"/>
          <p:cNvPicPr>
            <a:picLocks noChangeAspect="1" noChangeArrowheads="1"/>
          </p:cNvPicPr>
          <p:nvPr/>
        </p:nvPicPr>
        <p:blipFill rotWithShape="1">
          <a:blip r:embed="rId3">
            <a:extLst>
              <a:ext uri="{28A0092B-C50C-407E-A947-70E740481C1C}">
                <a14:useLocalDpi xmlns:a14="http://schemas.microsoft.com/office/drawing/2010/main" val="0"/>
              </a:ext>
            </a:extLst>
          </a:blip>
          <a:srcRect l="51645"/>
          <a:stretch/>
        </p:blipFill>
        <p:spPr bwMode="auto">
          <a:xfrm rot="16200000">
            <a:off x="8137927" y="-406802"/>
            <a:ext cx="2322535" cy="313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76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619581" y="167482"/>
            <a:ext cx="5622245" cy="646331"/>
          </a:xfrm>
          <a:prstGeom prst="rect">
            <a:avLst/>
          </a:prstGeom>
          <a:noFill/>
        </p:spPr>
        <p:txBody>
          <a:bodyPr wrap="none" rtlCol="0">
            <a:spAutoFit/>
          </a:bodyPr>
          <a:lstStyle/>
          <a:p>
            <a:pPr algn="ctr"/>
            <a:r>
              <a:rPr lang="en-US" sz="3600" dirty="0">
                <a:latin typeface="Arial" pitchFamily="34" charset="0"/>
                <a:cs typeface="Arial" pitchFamily="34" charset="0"/>
              </a:rPr>
              <a:t>Characteristics of Animalia</a:t>
            </a:r>
          </a:p>
        </p:txBody>
      </p:sp>
      <p:pic>
        <p:nvPicPr>
          <p:cNvPr id="209922" name="Picture 2" descr="http://danmarkltd.tripod.com/sitebuildercontent/sitebuilderpictures/animal_tree.jpeg"/>
          <p:cNvPicPr>
            <a:picLocks noChangeAspect="1" noChangeArrowheads="1"/>
          </p:cNvPicPr>
          <p:nvPr/>
        </p:nvPicPr>
        <p:blipFill rotWithShape="1">
          <a:blip r:embed="rId2">
            <a:extLst>
              <a:ext uri="{28A0092B-C50C-407E-A947-70E740481C1C}">
                <a14:useLocalDpi xmlns:a14="http://schemas.microsoft.com/office/drawing/2010/main" val="0"/>
              </a:ext>
            </a:extLst>
          </a:blip>
          <a:srcRect b="11866"/>
          <a:stretch/>
        </p:blipFill>
        <p:spPr bwMode="auto">
          <a:xfrm>
            <a:off x="1961739" y="815698"/>
            <a:ext cx="6966772" cy="514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30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7D721-87BC-41A0-81E3-7852D0360799}"/>
              </a:ext>
            </a:extLst>
          </p:cNvPr>
          <p:cNvPicPr>
            <a:picLocks noChangeAspect="1"/>
          </p:cNvPicPr>
          <p:nvPr/>
        </p:nvPicPr>
        <p:blipFill rotWithShape="1">
          <a:blip r:embed="rId2">
            <a:extLst>
              <a:ext uri="{28A0092B-C50C-407E-A947-70E740481C1C}">
                <a14:useLocalDpi xmlns:a14="http://schemas.microsoft.com/office/drawing/2010/main" val="0"/>
              </a:ext>
            </a:extLst>
          </a:blip>
          <a:srcRect l="5610" t="18055" r="52811" b="29341"/>
          <a:stretch/>
        </p:blipFill>
        <p:spPr>
          <a:xfrm>
            <a:off x="4498431" y="3997776"/>
            <a:ext cx="1970244" cy="1685061"/>
          </a:xfrm>
          <a:prstGeom prst="rect">
            <a:avLst/>
          </a:prstGeom>
        </p:spPr>
      </p:pic>
      <p:pic>
        <p:nvPicPr>
          <p:cNvPr id="14" name="Picture 13">
            <a:extLst>
              <a:ext uri="{FF2B5EF4-FFF2-40B4-BE49-F238E27FC236}">
                <a16:creationId xmlns:a16="http://schemas.microsoft.com/office/drawing/2014/main" id="{C6F16639-631F-4803-82DF-A9A1D13A4A6C}"/>
              </a:ext>
            </a:extLst>
          </p:cNvPr>
          <p:cNvPicPr>
            <a:picLocks noChangeAspect="1"/>
          </p:cNvPicPr>
          <p:nvPr/>
        </p:nvPicPr>
        <p:blipFill rotWithShape="1">
          <a:blip r:embed="rId3">
            <a:extLst>
              <a:ext uri="{28A0092B-C50C-407E-A947-70E740481C1C}">
                <a14:useLocalDpi xmlns:a14="http://schemas.microsoft.com/office/drawing/2010/main" val="0"/>
              </a:ext>
            </a:extLst>
          </a:blip>
          <a:srcRect l="42747" t="66928" r="40835" b="14651"/>
          <a:stretch/>
        </p:blipFill>
        <p:spPr>
          <a:xfrm>
            <a:off x="6595654" y="4036200"/>
            <a:ext cx="1970243" cy="1576621"/>
          </a:xfrm>
          <a:prstGeom prst="rect">
            <a:avLst/>
          </a:prstGeom>
        </p:spPr>
      </p:pic>
      <p:pic>
        <p:nvPicPr>
          <p:cNvPr id="1024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2708" r="58077" b="14442"/>
          <a:stretch/>
        </p:blipFill>
        <p:spPr bwMode="auto">
          <a:xfrm>
            <a:off x="2228184" y="2047970"/>
            <a:ext cx="2304053" cy="176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2" name="Picture 6">
            <a:extLst>
              <a:ext uri="{FF2B5EF4-FFF2-40B4-BE49-F238E27FC236}">
                <a16:creationId xmlns:a16="http://schemas.microsoft.com/office/drawing/2014/main" id="{255ADEB6-4BDE-A524-FB46-C9592317CC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31" t="2708" r="1" b="14442"/>
          <a:stretch/>
        </p:blipFill>
        <p:spPr bwMode="auto">
          <a:xfrm>
            <a:off x="4498431" y="2052727"/>
            <a:ext cx="2147161" cy="176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8"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9842" b="48028"/>
          <a:stretch/>
        </p:blipFill>
        <p:spPr bwMode="auto">
          <a:xfrm>
            <a:off x="2212129" y="91281"/>
            <a:ext cx="2013504" cy="194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8824" b="48028"/>
          <a:stretch/>
        </p:blipFill>
        <p:spPr bwMode="auto">
          <a:xfrm>
            <a:off x="150553" y="91281"/>
            <a:ext cx="2064581" cy="194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cxnSp>
        <p:nvCxnSpPr>
          <p:cNvPr id="10" name="Straight Arrow Connector 9"/>
          <p:cNvCxnSpPr>
            <a:cxnSpLocks/>
          </p:cNvCxnSpPr>
          <p:nvPr/>
        </p:nvCxnSpPr>
        <p:spPr bwMode="auto">
          <a:xfrm>
            <a:off x="3301067" y="1643054"/>
            <a:ext cx="1540542" cy="88662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9" name="Straight Arrow Connector 8"/>
          <p:cNvCxnSpPr>
            <a:cxnSpLocks/>
          </p:cNvCxnSpPr>
          <p:nvPr/>
        </p:nvCxnSpPr>
        <p:spPr bwMode="auto">
          <a:xfrm>
            <a:off x="5501041" y="3495207"/>
            <a:ext cx="0" cy="93947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11" name="Straight Arrow Connector 10"/>
          <p:cNvCxnSpPr>
            <a:cxnSpLocks/>
          </p:cNvCxnSpPr>
          <p:nvPr/>
        </p:nvCxnSpPr>
        <p:spPr bwMode="auto">
          <a:xfrm>
            <a:off x="5548580" y="3497912"/>
            <a:ext cx="1544592" cy="732169"/>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7" name="TextBox 6">
            <a:extLst>
              <a:ext uri="{FF2B5EF4-FFF2-40B4-BE49-F238E27FC236}">
                <a16:creationId xmlns:a16="http://schemas.microsoft.com/office/drawing/2014/main" id="{9C0E2503-62B5-4217-A883-E6927C2261D2}"/>
              </a:ext>
            </a:extLst>
          </p:cNvPr>
          <p:cNvSpPr txBox="1"/>
          <p:nvPr/>
        </p:nvSpPr>
        <p:spPr>
          <a:xfrm>
            <a:off x="4942423" y="5452004"/>
            <a:ext cx="1005403" cy="461665"/>
          </a:xfrm>
          <a:prstGeom prst="rect">
            <a:avLst/>
          </a:prstGeom>
          <a:noFill/>
        </p:spPr>
        <p:txBody>
          <a:bodyPr wrap="none" rtlCol="0">
            <a:spAutoFit/>
          </a:bodyPr>
          <a:lstStyle/>
          <a:p>
            <a:r>
              <a:rPr lang="en-US" dirty="0"/>
              <a:t>Mouth</a:t>
            </a:r>
          </a:p>
        </p:txBody>
      </p:sp>
      <p:sp>
        <p:nvSpPr>
          <p:cNvPr id="17" name="TextBox 16">
            <a:extLst>
              <a:ext uri="{FF2B5EF4-FFF2-40B4-BE49-F238E27FC236}">
                <a16:creationId xmlns:a16="http://schemas.microsoft.com/office/drawing/2014/main" id="{E8CDE0C9-2BFF-4E2A-965A-BDA1B7706483}"/>
              </a:ext>
            </a:extLst>
          </p:cNvPr>
          <p:cNvSpPr txBox="1"/>
          <p:nvPr/>
        </p:nvSpPr>
        <p:spPr>
          <a:xfrm>
            <a:off x="7273925" y="5452003"/>
            <a:ext cx="835485" cy="461665"/>
          </a:xfrm>
          <a:prstGeom prst="rect">
            <a:avLst/>
          </a:prstGeom>
          <a:noFill/>
        </p:spPr>
        <p:txBody>
          <a:bodyPr wrap="none" rtlCol="0">
            <a:spAutoFit/>
          </a:bodyPr>
          <a:lstStyle/>
          <a:p>
            <a:r>
              <a:rPr lang="en-US" dirty="0"/>
              <a:t>Anus</a:t>
            </a:r>
          </a:p>
        </p:txBody>
      </p:sp>
      <p:pic>
        <p:nvPicPr>
          <p:cNvPr id="25" name="Picture 24">
            <a:extLst>
              <a:ext uri="{FF2B5EF4-FFF2-40B4-BE49-F238E27FC236}">
                <a16:creationId xmlns:a16="http://schemas.microsoft.com/office/drawing/2014/main" id="{37B9255F-0312-4AAB-8C6A-07680F2110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77" t="790" r="10484" b="9202"/>
          <a:stretch/>
        </p:blipFill>
        <p:spPr>
          <a:xfrm>
            <a:off x="2244165" y="4914487"/>
            <a:ext cx="1460518" cy="1211676"/>
          </a:xfrm>
          <a:prstGeom prst="rect">
            <a:avLst/>
          </a:prstGeom>
        </p:spPr>
      </p:pic>
      <p:pic>
        <p:nvPicPr>
          <p:cNvPr id="30" name="Picture 29">
            <a:extLst>
              <a:ext uri="{FF2B5EF4-FFF2-40B4-BE49-F238E27FC236}">
                <a16:creationId xmlns:a16="http://schemas.microsoft.com/office/drawing/2014/main" id="{23D1BB7E-3F86-423C-B15B-6DC0D2FCE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515" y="4722039"/>
            <a:ext cx="1917937" cy="1298204"/>
          </a:xfrm>
          <a:prstGeom prst="rect">
            <a:avLst/>
          </a:prstGeom>
        </p:spPr>
      </p:pic>
      <p:cxnSp>
        <p:nvCxnSpPr>
          <p:cNvPr id="4" name="Straight Arrow Connector 3"/>
          <p:cNvCxnSpPr>
            <a:cxnSpLocks/>
          </p:cNvCxnSpPr>
          <p:nvPr/>
        </p:nvCxnSpPr>
        <p:spPr bwMode="auto">
          <a:xfrm>
            <a:off x="3295420" y="1652161"/>
            <a:ext cx="0" cy="983689"/>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18" name="Straight Arrow Connector 17">
            <a:extLst>
              <a:ext uri="{FF2B5EF4-FFF2-40B4-BE49-F238E27FC236}">
                <a16:creationId xmlns:a16="http://schemas.microsoft.com/office/drawing/2014/main" id="{7B32D494-4E91-4F9A-B5A8-783D67DE7199}"/>
              </a:ext>
            </a:extLst>
          </p:cNvPr>
          <p:cNvCxnSpPr>
            <a:cxnSpLocks/>
          </p:cNvCxnSpPr>
          <p:nvPr/>
        </p:nvCxnSpPr>
        <p:spPr bwMode="auto">
          <a:xfrm flipH="1" flipV="1">
            <a:off x="2039452" y="4840306"/>
            <a:ext cx="3385901" cy="109077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19" name="Straight Arrow Connector 18">
            <a:extLst>
              <a:ext uri="{FF2B5EF4-FFF2-40B4-BE49-F238E27FC236}">
                <a16:creationId xmlns:a16="http://schemas.microsoft.com/office/drawing/2014/main" id="{70978D8D-463E-453F-A918-AA2028BA5A38}"/>
              </a:ext>
            </a:extLst>
          </p:cNvPr>
          <p:cNvCxnSpPr>
            <a:cxnSpLocks/>
          </p:cNvCxnSpPr>
          <p:nvPr/>
        </p:nvCxnSpPr>
        <p:spPr bwMode="auto">
          <a:xfrm flipH="1" flipV="1">
            <a:off x="3443763" y="5677542"/>
            <a:ext cx="2001361" cy="23255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500"/>
                                        <p:tgtEl>
                                          <p:spTgt spid="1024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2360" y="296761"/>
            <a:ext cx="7706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a:r>
              <a:rPr lang="en-US" sz="3600" b="1" dirty="0">
                <a:solidFill>
                  <a:srgbClr val="FF0000"/>
                </a:solidFill>
                <a:latin typeface="Arial" charset="0"/>
              </a:rPr>
              <a:t>6 Key Events in Animal </a:t>
            </a:r>
            <a:r>
              <a:rPr lang="en-US" sz="3200" b="1" dirty="0">
                <a:solidFill>
                  <a:srgbClr val="FF0000"/>
                </a:solidFill>
                <a:latin typeface="Arial" charset="0"/>
              </a:rPr>
              <a:t>Evolution</a:t>
            </a:r>
            <a:endParaRPr lang="en-US" sz="3600" b="1" dirty="0">
              <a:solidFill>
                <a:srgbClr val="FF0000"/>
              </a:solidFill>
              <a:latin typeface="Arial" charset="0"/>
            </a:endParaRPr>
          </a:p>
        </p:txBody>
      </p:sp>
      <p:pic>
        <p:nvPicPr>
          <p:cNvPr id="24581" name="Picture 5" descr="File:Jelly cc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25" y="1244880"/>
            <a:ext cx="320842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http://cdn.c.photoshelter.com/img-get/I0000.HbbEqY.2d8/s/750/750/Starfish-Embryo-Late-gastrula.jpg"/>
          <p:cNvPicPr>
            <a:picLocks noChangeAspect="1" noChangeArrowheads="1"/>
          </p:cNvPicPr>
          <p:nvPr/>
        </p:nvPicPr>
        <p:blipFill rotWithShape="1">
          <a:blip r:embed="rId3">
            <a:extLst>
              <a:ext uri="{28A0092B-C50C-407E-A947-70E740481C1C}">
                <a14:useLocalDpi xmlns:a14="http://schemas.microsoft.com/office/drawing/2010/main" val="0"/>
              </a:ext>
            </a:extLst>
          </a:blip>
          <a:srcRect l="14414" t="16870" r="22619" b="14666"/>
          <a:stretch/>
        </p:blipFill>
        <p:spPr bwMode="auto">
          <a:xfrm>
            <a:off x="3315559" y="3378480"/>
            <a:ext cx="4079969" cy="2957439"/>
          </a:xfrm>
          <a:prstGeom prst="rect">
            <a:avLst/>
          </a:prstGeom>
          <a:noFill/>
          <a:extLst>
            <a:ext uri="{909E8E84-426E-40DD-AFC4-6F175D3DCCD1}">
              <a14:hiddenFill xmlns:a14="http://schemas.microsoft.com/office/drawing/2010/main">
                <a:solidFill>
                  <a:srgbClr val="FFFFFF"/>
                </a:solidFill>
              </a14:hiddenFill>
            </a:ext>
          </a:extLst>
        </p:spPr>
      </p:pic>
      <p:pic>
        <p:nvPicPr>
          <p:cNvPr id="24587" name="Picture 11" descr="http://www.treasuresofthesea.org.nz/uploads/images/150_image_m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526" y="3584650"/>
            <a:ext cx="321614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4589" name="Picture 13" descr="http://www.bio.miami.edu/dana/pix/tagmat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9884" y="1036331"/>
            <a:ext cx="2586123" cy="23421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6E2EC8-A98B-9E88-34E1-8F58F4E50202}"/>
              </a:ext>
            </a:extLst>
          </p:cNvPr>
          <p:cNvSpPr txBox="1"/>
          <p:nvPr/>
        </p:nvSpPr>
        <p:spPr>
          <a:xfrm>
            <a:off x="339726" y="1277342"/>
            <a:ext cx="3847382" cy="3170099"/>
          </a:xfrm>
          <a:prstGeom prst="rect">
            <a:avLst/>
          </a:prstGeom>
          <a:noFill/>
        </p:spPr>
        <p:txBody>
          <a:bodyPr wrap="square" rtlCol="0">
            <a:spAutoFit/>
          </a:bodyPr>
          <a:lstStyle/>
          <a:p>
            <a:pPr marL="457200" indent="-457200">
              <a:buFont typeface="+mj-lt"/>
              <a:buAutoNum type="arabicPeriod"/>
            </a:pPr>
            <a:r>
              <a:rPr lang="en-US" sz="2000" dirty="0">
                <a:latin typeface="Arial" panose="020B0604020202020204" pitchFamily="34" charset="0"/>
                <a:cs typeface="Arial" panose="020B0604020202020204" pitchFamily="34" charset="0"/>
              </a:rPr>
              <a:t>Multicellularity</a:t>
            </a:r>
          </a:p>
          <a:p>
            <a:pPr marL="457200" indent="-457200">
              <a:buFont typeface="+mj-lt"/>
              <a:buAutoNum type="arabicPeriod"/>
            </a:pPr>
            <a:r>
              <a:rPr lang="en-US" sz="2000" dirty="0">
                <a:latin typeface="Arial" panose="020B0604020202020204" pitchFamily="34" charset="0"/>
                <a:cs typeface="Arial" panose="020B0604020202020204" pitchFamily="34" charset="0"/>
              </a:rPr>
              <a:t>Evolution of tissues (special structures/functions)</a:t>
            </a:r>
          </a:p>
          <a:p>
            <a:pPr marL="457200" indent="-457200">
              <a:buFont typeface="+mj-lt"/>
              <a:buAutoNum type="arabicPeriod"/>
            </a:pPr>
            <a:r>
              <a:rPr lang="en-US" sz="2000" dirty="0">
                <a:latin typeface="Arial" panose="020B0604020202020204" pitchFamily="34" charset="0"/>
                <a:cs typeface="Arial" panose="020B0604020202020204" pitchFamily="34" charset="0"/>
              </a:rPr>
              <a:t>Evolution of symmetry</a:t>
            </a:r>
          </a:p>
          <a:p>
            <a:pPr marL="457200" indent="-457200">
              <a:buFont typeface="+mj-lt"/>
              <a:buAutoNum type="arabicPeriod"/>
            </a:pPr>
            <a:r>
              <a:rPr lang="en-US" sz="2000" dirty="0">
                <a:latin typeface="Arial" panose="020B0604020202020204" pitchFamily="34" charset="0"/>
                <a:cs typeface="Arial" panose="020B0604020202020204" pitchFamily="34" charset="0"/>
              </a:rPr>
              <a:t>Evolution of body cavity (</a:t>
            </a:r>
            <a:r>
              <a:rPr lang="en-US" sz="2000" dirty="0" err="1">
                <a:latin typeface="Arial" panose="020B0604020202020204" pitchFamily="34" charset="0"/>
                <a:cs typeface="Arial" panose="020B0604020202020204" pitchFamily="34" charset="0"/>
              </a:rPr>
              <a:t>Ceolome</a:t>
            </a:r>
            <a:r>
              <a:rPr lang="en-US" sz="2000" dirty="0">
                <a:latin typeface="Arial" panose="020B0604020202020204" pitchFamily="34" charset="0"/>
                <a:cs typeface="Arial" panose="020B0604020202020204" pitchFamily="34" charset="0"/>
              </a:rPr>
              <a:t>)</a:t>
            </a:r>
          </a:p>
          <a:p>
            <a:pPr marL="457200" indent="-457200">
              <a:buFont typeface="+mj-lt"/>
              <a:buAutoNum type="arabicPeriod"/>
            </a:pPr>
            <a:r>
              <a:rPr lang="en-US" sz="2000" dirty="0">
                <a:latin typeface="Arial" panose="020B0604020202020204" pitchFamily="34" charset="0"/>
                <a:cs typeface="Arial" panose="020B0604020202020204" pitchFamily="34" charset="0"/>
              </a:rPr>
              <a:t>Segmentation (repetition – back up copies)</a:t>
            </a:r>
          </a:p>
          <a:p>
            <a:pPr marL="457200" indent="-457200">
              <a:buFont typeface="+mj-lt"/>
              <a:buAutoNum type="arabicPeriod"/>
            </a:pPr>
            <a:r>
              <a:rPr lang="en-US" sz="2000" dirty="0">
                <a:latin typeface="Arial" panose="020B0604020202020204" pitchFamily="34" charset="0"/>
                <a:cs typeface="Arial" panose="020B0604020202020204" pitchFamily="34" charset="0"/>
              </a:rPr>
              <a:t>Divergent embryonic development</a:t>
            </a:r>
          </a:p>
        </p:txBody>
      </p:sp>
      <p:pic>
        <p:nvPicPr>
          <p:cNvPr id="3" name="Picture 3">
            <a:extLst>
              <a:ext uri="{FF2B5EF4-FFF2-40B4-BE49-F238E27FC236}">
                <a16:creationId xmlns:a16="http://schemas.microsoft.com/office/drawing/2014/main" id="{1CD31CA3-A053-4AA5-5F19-3B9A853B4D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69" r="46208" b="2193"/>
          <a:stretch/>
        </p:blipFill>
        <p:spPr bwMode="auto">
          <a:xfrm>
            <a:off x="7718597" y="9219"/>
            <a:ext cx="1688928" cy="274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EE07D-022A-58D0-1446-3274AC783B74}"/>
            </a:ext>
          </a:extLst>
        </p:cNvPr>
        <p:cNvGrpSpPr/>
        <p:nvPr/>
      </p:nvGrpSpPr>
      <p:grpSpPr>
        <a:xfrm>
          <a:off x="0" y="0"/>
          <a:ext cx="0" cy="0"/>
          <a:chOff x="0" y="0"/>
          <a:chExt cx="0" cy="0"/>
        </a:xfrm>
      </p:grpSpPr>
      <p:sp>
        <p:nvSpPr>
          <p:cNvPr id="87042" name="Rectangle 2">
            <a:extLst>
              <a:ext uri="{FF2B5EF4-FFF2-40B4-BE49-F238E27FC236}">
                <a16:creationId xmlns:a16="http://schemas.microsoft.com/office/drawing/2014/main" id="{F64EEB98-4AD2-B299-F7AF-F4DD0970E19F}"/>
              </a:ext>
            </a:extLst>
          </p:cNvPr>
          <p:cNvSpPr>
            <a:spLocks noChangeArrowheads="1"/>
          </p:cNvSpPr>
          <p:nvPr/>
        </p:nvSpPr>
        <p:spPr bwMode="auto">
          <a:xfrm>
            <a:off x="896144" y="315787"/>
            <a:ext cx="635476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a:r>
              <a:rPr lang="en-US" sz="3900" b="1" dirty="0">
                <a:solidFill>
                  <a:srgbClr val="FF0000"/>
                </a:solidFill>
                <a:latin typeface="Arial" charset="0"/>
              </a:rPr>
              <a:t>Subkingdom Eumetazoa</a:t>
            </a:r>
          </a:p>
        </p:txBody>
      </p:sp>
      <p:sp>
        <p:nvSpPr>
          <p:cNvPr id="87043" name="Rectangle 3">
            <a:extLst>
              <a:ext uri="{FF2B5EF4-FFF2-40B4-BE49-F238E27FC236}">
                <a16:creationId xmlns:a16="http://schemas.microsoft.com/office/drawing/2014/main" id="{15813025-FA89-376C-47CF-55BDE9A0850A}"/>
              </a:ext>
            </a:extLst>
          </p:cNvPr>
          <p:cNvSpPr>
            <a:spLocks noChangeArrowheads="1"/>
          </p:cNvSpPr>
          <p:nvPr/>
        </p:nvSpPr>
        <p:spPr bwMode="auto">
          <a:xfrm>
            <a:off x="408781" y="1005681"/>
            <a:ext cx="635476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SzPct val="100000"/>
              <a:buFontTx/>
              <a:buChar char="•"/>
            </a:pPr>
            <a:r>
              <a:rPr lang="en-US" sz="2800" dirty="0">
                <a:latin typeface="Arial" charset="0"/>
              </a:rPr>
              <a:t>Distinct tissues</a:t>
            </a:r>
          </a:p>
          <a:p>
            <a:pPr marL="342900" indent="-342900">
              <a:lnSpc>
                <a:spcPct val="90000"/>
              </a:lnSpc>
              <a:spcBef>
                <a:spcPct val="20000"/>
              </a:spcBef>
              <a:buSzPct val="100000"/>
              <a:buFontTx/>
              <a:buChar char="•"/>
            </a:pPr>
            <a:r>
              <a:rPr lang="en-US" sz="2800" dirty="0">
                <a:latin typeface="Arial" charset="0"/>
              </a:rPr>
              <a:t>True organs (most)</a:t>
            </a:r>
          </a:p>
          <a:p>
            <a:pPr marL="342900" indent="-342900">
              <a:lnSpc>
                <a:spcPct val="90000"/>
              </a:lnSpc>
              <a:spcBef>
                <a:spcPct val="20000"/>
              </a:spcBef>
              <a:buSzPct val="100000"/>
              <a:buFontTx/>
              <a:buChar char="•"/>
            </a:pPr>
            <a:r>
              <a:rPr lang="en-US" sz="2800" dirty="0">
                <a:latin typeface="Arial" charset="0"/>
              </a:rPr>
              <a:t>Organ systems (most)</a:t>
            </a:r>
          </a:p>
          <a:p>
            <a:pPr marL="342900" indent="-342900">
              <a:lnSpc>
                <a:spcPct val="90000"/>
              </a:lnSpc>
              <a:spcBef>
                <a:spcPct val="20000"/>
              </a:spcBef>
              <a:buSzPct val="100000"/>
              <a:buFontTx/>
              <a:buChar char="•"/>
            </a:pPr>
            <a:r>
              <a:rPr lang="en-US" sz="2800" dirty="0">
                <a:solidFill>
                  <a:srgbClr val="FF6600"/>
                </a:solidFill>
                <a:latin typeface="Arial" charset="0"/>
              </a:rPr>
              <a:t>True symmetry</a:t>
            </a:r>
          </a:p>
        </p:txBody>
      </p:sp>
      <p:pic>
        <p:nvPicPr>
          <p:cNvPr id="6148" name="Picture 4" descr="http://www.fcps.edu/islandcreekes/ecology/Miscellaneous/Green%20Hydra/greenhydra2.jpg">
            <a:extLst>
              <a:ext uri="{FF2B5EF4-FFF2-40B4-BE49-F238E27FC236}">
                <a16:creationId xmlns:a16="http://schemas.microsoft.com/office/drawing/2014/main" id="{01DF4684-871B-E90B-E48E-553E265A7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815" y="45243"/>
            <a:ext cx="2611435" cy="3195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pnwscuba.smugmug.com/REEF/REEF-Pacific-NW-Invertebrate/i-JmC24s6/1/L/271-5-L.jpg">
            <a:extLst>
              <a:ext uri="{FF2B5EF4-FFF2-40B4-BE49-F238E27FC236}">
                <a16:creationId xmlns:a16="http://schemas.microsoft.com/office/drawing/2014/main" id="{8C9540FF-CCF8-ECEC-2958-C7F60D2A8E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277"/>
          <a:stretch/>
        </p:blipFill>
        <p:spPr bwMode="auto">
          <a:xfrm>
            <a:off x="2841" y="3486275"/>
            <a:ext cx="3710780" cy="26389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fish swimming in the water&#10;&#10;AI-generated content may be incorrect.">
            <a:extLst>
              <a:ext uri="{FF2B5EF4-FFF2-40B4-BE49-F238E27FC236}">
                <a16:creationId xmlns:a16="http://schemas.microsoft.com/office/drawing/2014/main" id="{2FCA2FB3-8077-5EC9-2704-EE49D996F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7325" y="3337720"/>
            <a:ext cx="4137422" cy="2758281"/>
          </a:xfrm>
          <a:prstGeom prst="rect">
            <a:avLst/>
          </a:prstGeom>
        </p:spPr>
      </p:pic>
      <p:pic>
        <p:nvPicPr>
          <p:cNvPr id="5" name="Picture 4" descr="A crab standing on the sand&#10;&#10;AI-generated content may be incorrect.">
            <a:extLst>
              <a:ext uri="{FF2B5EF4-FFF2-40B4-BE49-F238E27FC236}">
                <a16:creationId xmlns:a16="http://schemas.microsoft.com/office/drawing/2014/main" id="{5BF98046-9D56-946D-B3ED-C6B36DE4A91A}"/>
              </a:ext>
            </a:extLst>
          </p:cNvPr>
          <p:cNvPicPr>
            <a:picLocks noChangeAspect="1"/>
          </p:cNvPicPr>
          <p:nvPr/>
        </p:nvPicPr>
        <p:blipFill>
          <a:blip r:embed="rId5">
            <a:extLst>
              <a:ext uri="{28A0092B-C50C-407E-A947-70E740481C1C}">
                <a14:useLocalDpi xmlns:a14="http://schemas.microsoft.com/office/drawing/2010/main" val="0"/>
              </a:ext>
            </a:extLst>
          </a:blip>
          <a:srcRect l="13281" t="27385" r="36483" b="10424"/>
          <a:stretch/>
        </p:blipFill>
        <p:spPr>
          <a:xfrm>
            <a:off x="5140325" y="1158081"/>
            <a:ext cx="3006704" cy="2057400"/>
          </a:xfrm>
          <a:prstGeom prst="rect">
            <a:avLst/>
          </a:prstGeom>
        </p:spPr>
      </p:pic>
    </p:spTree>
    <p:extLst>
      <p:ext uri="{BB962C8B-B14F-4D97-AF65-F5344CB8AC3E}">
        <p14:creationId xmlns:p14="http://schemas.microsoft.com/office/powerpoint/2010/main" val="3915073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68" r="47181" b="51671"/>
          <a:stretch/>
        </p:blipFill>
        <p:spPr bwMode="auto">
          <a:xfrm>
            <a:off x="2625725" y="1361333"/>
            <a:ext cx="4152010" cy="340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3" name="Picture 2">
            <a:extLst>
              <a:ext uri="{FF2B5EF4-FFF2-40B4-BE49-F238E27FC236}">
                <a16:creationId xmlns:a16="http://schemas.microsoft.com/office/drawing/2014/main" id="{090B1B65-4E22-48C1-A121-D341B72CA8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132"/>
          <a:stretch/>
        </p:blipFill>
        <p:spPr>
          <a:xfrm>
            <a:off x="339725" y="291789"/>
            <a:ext cx="2895600" cy="2719119"/>
          </a:xfrm>
          <a:prstGeom prst="rect">
            <a:avLst/>
          </a:prstGeom>
        </p:spPr>
      </p:pic>
      <p:pic>
        <p:nvPicPr>
          <p:cNvPr id="4" name="Picture 3">
            <a:extLst>
              <a:ext uri="{FF2B5EF4-FFF2-40B4-BE49-F238E27FC236}">
                <a16:creationId xmlns:a16="http://schemas.microsoft.com/office/drawing/2014/main" id="{C6667EAA-5D81-304A-DF3D-554A07BDA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8" t="53508" r="47181" b="2193"/>
          <a:stretch/>
        </p:blipFill>
        <p:spPr bwMode="auto">
          <a:xfrm>
            <a:off x="6455056" y="2301081"/>
            <a:ext cx="4529705" cy="340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649881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7346F-03AF-9135-9DEF-E5577F11B8C4}"/>
            </a:ext>
          </a:extLst>
        </p:cNvPr>
        <p:cNvGrpSpPr/>
        <p:nvPr/>
      </p:nvGrpSpPr>
      <p:grpSpPr>
        <a:xfrm>
          <a:off x="0" y="0"/>
          <a:ext cx="0" cy="0"/>
          <a:chOff x="0" y="0"/>
          <a:chExt cx="0" cy="0"/>
        </a:xfrm>
      </p:grpSpPr>
      <p:pic>
        <p:nvPicPr>
          <p:cNvPr id="8196" name="Picture 4">
            <a:extLst>
              <a:ext uri="{FF2B5EF4-FFF2-40B4-BE49-F238E27FC236}">
                <a16:creationId xmlns:a16="http://schemas.microsoft.com/office/drawing/2014/main" id="{67276D55-B21C-1DF4-646B-ED909724F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2005042"/>
            <a:ext cx="5559226" cy="364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a:extLst>
              <a:ext uri="{FF2B5EF4-FFF2-40B4-BE49-F238E27FC236}">
                <a16:creationId xmlns:a16="http://schemas.microsoft.com/office/drawing/2014/main" id="{46A83E4E-9125-03C6-9D9F-1BF78190B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1767681"/>
            <a:ext cx="33147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042">
            <a:extLst>
              <a:ext uri="{FF2B5EF4-FFF2-40B4-BE49-F238E27FC236}">
                <a16:creationId xmlns:a16="http://schemas.microsoft.com/office/drawing/2014/main" id="{CB6D092A-AF85-A3E1-7251-9D4FCC35FF66}"/>
              </a:ext>
            </a:extLst>
          </p:cNvPr>
          <p:cNvSpPr txBox="1">
            <a:spLocks noChangeArrowheads="1"/>
          </p:cNvSpPr>
          <p:nvPr/>
        </p:nvSpPr>
        <p:spPr bwMode="auto">
          <a:xfrm>
            <a:off x="568325" y="396081"/>
            <a:ext cx="8100987" cy="137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b="1" dirty="0">
                <a:latin typeface="Arial" charset="0"/>
                <a:cs typeface="Arial" charset="0"/>
              </a:rPr>
              <a:t>Two lineages within Eumetazoa</a:t>
            </a:r>
          </a:p>
          <a:p>
            <a:pPr marL="457200" indent="-457200">
              <a:buFont typeface="Arial" panose="020B0604020202020204" pitchFamily="34" charset="0"/>
              <a:buChar char="•"/>
            </a:pPr>
            <a:endParaRPr lang="en-US" sz="1800" b="1" dirty="0">
              <a:solidFill>
                <a:srgbClr val="FF6600"/>
              </a:solidFill>
              <a:latin typeface="Arial" charset="0"/>
              <a:cs typeface="Arial" charset="0"/>
            </a:endParaRPr>
          </a:p>
          <a:p>
            <a:r>
              <a:rPr lang="en-US" sz="3200" b="1" dirty="0">
                <a:solidFill>
                  <a:srgbClr val="FF6600"/>
                </a:solidFill>
                <a:latin typeface="Arial" charset="0"/>
                <a:cs typeface="Arial" charset="0"/>
              </a:rPr>
              <a:t>Why is Bilateral symmetry so prolific?</a:t>
            </a:r>
          </a:p>
        </p:txBody>
      </p:sp>
    </p:spTree>
    <p:extLst>
      <p:ext uri="{BB962C8B-B14F-4D97-AF65-F5344CB8AC3E}">
        <p14:creationId xmlns:p14="http://schemas.microsoft.com/office/powerpoint/2010/main" val="7490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1041" descr="2903c"/>
          <p:cNvPicPr>
            <a:picLocks noChangeAspect="1" noChangeArrowheads="1"/>
          </p:cNvPicPr>
          <p:nvPr/>
        </p:nvPicPr>
        <p:blipFill rotWithShape="1">
          <a:blip r:embed="rId3">
            <a:extLst>
              <a:ext uri="{28A0092B-C50C-407E-A947-70E740481C1C}">
                <a14:useLocalDpi xmlns:a14="http://schemas.microsoft.com/office/drawing/2010/main" val="0"/>
              </a:ext>
            </a:extLst>
          </a:blip>
          <a:srcRect b="2227"/>
          <a:stretch/>
        </p:blipFill>
        <p:spPr bwMode="auto">
          <a:xfrm>
            <a:off x="1736727" y="84138"/>
            <a:ext cx="7424737" cy="53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027" hidden="1"/>
          <p:cNvSpPr>
            <a:spLocks noGrp="1" noChangeArrowheads="1"/>
          </p:cNvSpPr>
          <p:nvPr>
            <p:ph type="title"/>
          </p:nvPr>
        </p:nvSpPr>
        <p:spPr/>
        <p:txBody>
          <a:bodyPr/>
          <a:lstStyle/>
          <a:p>
            <a:pPr eaLnBrk="1" hangingPunct="1"/>
            <a:r>
              <a:rPr lang="en-US"/>
              <a:t>	</a:t>
            </a:r>
          </a:p>
        </p:txBody>
      </p:sp>
      <p:sp>
        <p:nvSpPr>
          <p:cNvPr id="32785" name="Text Box 1042"/>
          <p:cNvSpPr txBox="1">
            <a:spLocks noChangeArrowheads="1"/>
          </p:cNvSpPr>
          <p:nvPr/>
        </p:nvSpPr>
        <p:spPr bwMode="auto">
          <a:xfrm>
            <a:off x="6359526" y="308658"/>
            <a:ext cx="2935437" cy="119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dirty="0">
                <a:solidFill>
                  <a:srgbClr val="EC7D02"/>
                </a:solidFill>
                <a:latin typeface="Arial" charset="0"/>
                <a:cs typeface="Arial" charset="0"/>
              </a:rPr>
              <a:t>Why is Bilateral symmetry so prolific?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6353" y="83280"/>
            <a:ext cx="4391137" cy="646331"/>
          </a:xfrm>
          <a:prstGeom prst="rect">
            <a:avLst/>
          </a:prstGeom>
          <a:noFill/>
        </p:spPr>
        <p:txBody>
          <a:bodyPr wrap="none" rtlCol="0">
            <a:spAutoFit/>
          </a:bodyPr>
          <a:lstStyle/>
          <a:p>
            <a:pPr algn="ctr"/>
            <a:r>
              <a:rPr lang="en-US" sz="3600" dirty="0">
                <a:solidFill>
                  <a:srgbClr val="FF6600"/>
                </a:solidFill>
                <a:latin typeface="Arial" pitchFamily="34" charset="0"/>
                <a:cs typeface="Arial" pitchFamily="34" charset="0"/>
              </a:rPr>
              <a:t>Definition of Animal?</a:t>
            </a:r>
          </a:p>
        </p:txBody>
      </p:sp>
      <p:pic>
        <p:nvPicPr>
          <p:cNvPr id="4" name="Picture 11" descr="http://www.biolbull.org/content/219/2/100/F2.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21" r="4183" b="59665"/>
          <a:stretch/>
        </p:blipFill>
        <p:spPr bwMode="auto">
          <a:xfrm>
            <a:off x="2976076" y="4656201"/>
            <a:ext cx="4938098" cy="13866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ttp://24.media.tumblr.com/tumblr_mcowgm3b111rjzye2o1_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20751" r="27460"/>
          <a:stretch/>
        </p:blipFill>
        <p:spPr bwMode="auto">
          <a:xfrm>
            <a:off x="8416925" y="83280"/>
            <a:ext cx="2347217" cy="38051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auty brands accuse ECHA of undermining testing ban on animals in public  statement">
            <a:extLst>
              <a:ext uri="{FF2B5EF4-FFF2-40B4-BE49-F238E27FC236}">
                <a16:creationId xmlns:a16="http://schemas.microsoft.com/office/drawing/2014/main" id="{16106A04-5C5F-4D14-92AF-07BB7AC67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905" y="943833"/>
            <a:ext cx="5069277" cy="33774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food company owner pleads guilty to mislabeling many tons of crab">
            <a:extLst>
              <a:ext uri="{FF2B5EF4-FFF2-40B4-BE49-F238E27FC236}">
                <a16:creationId xmlns:a16="http://schemas.microsoft.com/office/drawing/2014/main" id="{F701E838-EC16-4DA0-89CD-C6FD2F3BF8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9457" y="4321239"/>
            <a:ext cx="2582718" cy="17216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9C5362-D6DF-C21F-BE6C-B71E34017C34}"/>
              </a:ext>
            </a:extLst>
          </p:cNvPr>
          <p:cNvSpPr txBox="1"/>
          <p:nvPr/>
        </p:nvSpPr>
        <p:spPr>
          <a:xfrm>
            <a:off x="138075" y="943833"/>
            <a:ext cx="2849968"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Eukaryotic</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Multicellular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Heterotroph</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No rigid cell wall</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Gametic (sexual) reproduction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u="sng" dirty="0">
                <a:latin typeface="Arial" panose="020B0604020202020204" pitchFamily="34" charset="0"/>
                <a:cs typeface="Arial" panose="020B0604020202020204" pitchFamily="34" charset="0"/>
              </a:rPr>
              <a:t>Kingdom Animalia</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35-40 phyla</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Monophyletic</a:t>
            </a:r>
          </a:p>
          <a:p>
            <a:pPr marL="342900" indent="-342900">
              <a:buFont typeface="Arial" panose="020B0604020202020204" pitchFamily="34" charset="0"/>
              <a:buChar char="•"/>
            </a:pPr>
            <a:r>
              <a:rPr lang="en-US" sz="2000" dirty="0">
                <a:solidFill>
                  <a:srgbClr val="FF6600"/>
                </a:solidFill>
                <a:latin typeface="Arial" panose="020B0604020202020204" pitchFamily="34" charset="0"/>
                <a:cs typeface="Arial" panose="020B0604020202020204" pitchFamily="34" charset="0"/>
              </a:rPr>
              <a:t>What % invert?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Most </a:t>
            </a:r>
            <a:r>
              <a:rPr lang="en-US" sz="2000" dirty="0">
                <a:solidFill>
                  <a:srgbClr val="FF6600"/>
                </a:solidFill>
                <a:latin typeface="Arial" panose="020B0604020202020204" pitchFamily="34" charset="0"/>
                <a:cs typeface="Arial" panose="020B0604020202020204" pitchFamily="34" charset="0"/>
              </a:rPr>
              <a:t>ectotherms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Dramatically different body form/function</a:t>
            </a:r>
          </a:p>
        </p:txBody>
      </p:sp>
    </p:spTree>
    <p:extLst>
      <p:ext uri="{BB962C8B-B14F-4D97-AF65-F5344CB8AC3E}">
        <p14:creationId xmlns:p14="http://schemas.microsoft.com/office/powerpoint/2010/main" val="423442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5" name="Rectangle 3" hidden="1"/>
          <p:cNvSpPr>
            <a:spLocks noGrp="1" noChangeArrowheads="1"/>
          </p:cNvSpPr>
          <p:nvPr>
            <p:ph type="title"/>
          </p:nvPr>
        </p:nvSpPr>
        <p:spPr/>
        <p:txBody>
          <a:bodyPr/>
          <a:lstStyle/>
          <a:p>
            <a:pPr eaLnBrk="1" hangingPunct="1"/>
            <a:r>
              <a:rPr lang="en-US"/>
              <a:t>	</a:t>
            </a:r>
          </a:p>
        </p:txBody>
      </p:sp>
      <p:grpSp>
        <p:nvGrpSpPr>
          <p:cNvPr id="2" name="Group 1"/>
          <p:cNvGrpSpPr/>
          <p:nvPr/>
        </p:nvGrpSpPr>
        <p:grpSpPr>
          <a:xfrm>
            <a:off x="1931987" y="658812"/>
            <a:ext cx="4019550" cy="5124450"/>
            <a:chOff x="1096962" y="658812"/>
            <a:chExt cx="4019550" cy="5124450"/>
          </a:xfrm>
        </p:grpSpPr>
        <p:pic>
          <p:nvPicPr>
            <p:cNvPr id="3380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2" y="658812"/>
              <a:ext cx="401955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3797" name="Text Box 5"/>
            <p:cNvSpPr txBox="1">
              <a:spLocks noChangeArrowheads="1"/>
            </p:cNvSpPr>
            <p:nvPr/>
          </p:nvSpPr>
          <p:spPr bwMode="auto">
            <a:xfrm>
              <a:off x="1706562" y="981868"/>
              <a:ext cx="8016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221906"/>
                  </a:solidFill>
                  <a:latin typeface="Arial" charset="0"/>
                  <a:cs typeface="Arial" charset="0"/>
                </a:rPr>
                <a:t>Dorsal</a:t>
              </a:r>
            </a:p>
          </p:txBody>
        </p:sp>
        <p:sp>
          <p:nvSpPr>
            <p:cNvPr id="33802" name="Text Box 10"/>
            <p:cNvSpPr txBox="1">
              <a:spLocks noChangeArrowheads="1"/>
            </p:cNvSpPr>
            <p:nvPr/>
          </p:nvSpPr>
          <p:spPr bwMode="auto">
            <a:xfrm>
              <a:off x="1706562" y="5044281"/>
              <a:ext cx="8588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dirty="0">
                  <a:solidFill>
                    <a:srgbClr val="221906"/>
                  </a:solidFill>
                  <a:latin typeface="Arial" charset="0"/>
                  <a:cs typeface="Arial" charset="0"/>
                </a:rPr>
                <a:t>Ventral</a:t>
              </a:r>
            </a:p>
          </p:txBody>
        </p:sp>
      </p:grpSp>
      <p:sp>
        <p:nvSpPr>
          <p:cNvPr id="33803" name="Text Box 12"/>
          <p:cNvSpPr txBox="1">
            <a:spLocks noChangeArrowheads="1"/>
          </p:cNvSpPr>
          <p:nvPr/>
        </p:nvSpPr>
        <p:spPr bwMode="auto">
          <a:xfrm>
            <a:off x="6077250" y="423073"/>
            <a:ext cx="3216274" cy="88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600" b="1" dirty="0">
                <a:latin typeface="Arial" charset="0"/>
                <a:cs typeface="Arial" charset="0"/>
              </a:rPr>
              <a:t>Bilateral symmetry </a:t>
            </a:r>
          </a:p>
          <a:p>
            <a:r>
              <a:rPr lang="en-US" sz="2600" b="1" dirty="0">
                <a:latin typeface="Arial" charset="0"/>
                <a:cs typeface="Arial" charset="0"/>
              </a:rPr>
              <a:t>(front view)</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ciencephoto.com/image/116127/large/C0052031-Blastula_stage_of_Frog_development._SEM-SPL.jpg"/>
          <p:cNvPicPr>
            <a:picLocks noChangeAspect="1" noChangeArrowheads="1"/>
          </p:cNvPicPr>
          <p:nvPr/>
        </p:nvPicPr>
        <p:blipFill rotWithShape="1">
          <a:blip r:embed="rId2">
            <a:extLst>
              <a:ext uri="{28A0092B-C50C-407E-A947-70E740481C1C}">
                <a14:useLocalDpi xmlns:a14="http://schemas.microsoft.com/office/drawing/2010/main" val="0"/>
              </a:ext>
            </a:extLst>
          </a:blip>
          <a:srcRect t="6116" b="6336"/>
          <a:stretch/>
        </p:blipFill>
        <p:spPr bwMode="auto">
          <a:xfrm>
            <a:off x="339725" y="1386681"/>
            <a:ext cx="50292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474" y="1039985"/>
            <a:ext cx="3137451" cy="337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14C0571-25D8-4C78-8121-91DFADBA19BD}"/>
              </a:ext>
            </a:extLst>
          </p:cNvPr>
          <p:cNvSpPr/>
          <p:nvPr/>
        </p:nvSpPr>
        <p:spPr>
          <a:xfrm>
            <a:off x="6969125" y="4512646"/>
            <a:ext cx="2490787" cy="1200329"/>
          </a:xfrm>
          <a:prstGeom prst="rect">
            <a:avLst/>
          </a:prstGeom>
        </p:spPr>
        <p:txBody>
          <a:bodyPr wrap="square">
            <a:spAutoFit/>
          </a:bodyPr>
          <a:lstStyle/>
          <a:p>
            <a:r>
              <a:rPr lang="en-US" dirty="0">
                <a:hlinkClick r:id="rId4"/>
              </a:rPr>
              <a:t>https://www.youtube.com/watch?v=dXpAbezdOho</a:t>
            </a:r>
            <a:r>
              <a:rPr lang="en-US" dirty="0"/>
              <a:t> </a:t>
            </a:r>
          </a:p>
        </p:txBody>
      </p:sp>
      <p:sp>
        <p:nvSpPr>
          <p:cNvPr id="6" name="Rectangle 2">
            <a:extLst>
              <a:ext uri="{FF2B5EF4-FFF2-40B4-BE49-F238E27FC236}">
                <a16:creationId xmlns:a16="http://schemas.microsoft.com/office/drawing/2014/main" id="{962D794F-E6EB-4730-8ABD-5ECB6BFFB2D1}"/>
              </a:ext>
            </a:extLst>
          </p:cNvPr>
          <p:cNvSpPr>
            <a:spLocks noChangeArrowheads="1"/>
          </p:cNvSpPr>
          <p:nvPr/>
        </p:nvSpPr>
        <p:spPr bwMode="auto">
          <a:xfrm>
            <a:off x="339725" y="319882"/>
            <a:ext cx="9296400" cy="7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814388"/>
            <a:r>
              <a:rPr lang="en-US" sz="3200" dirty="0">
                <a:latin typeface="Arial" charset="0"/>
              </a:rPr>
              <a:t>Within Bilateria, the embryo begins a distinct development pattern</a:t>
            </a:r>
            <a:endParaRPr lang="en-US" sz="3200" dirty="0">
              <a:solidFill>
                <a:srgbClr val="FF0000"/>
              </a:solidFill>
              <a:latin typeface="Arial" charset="0"/>
            </a:endParaRPr>
          </a:p>
        </p:txBody>
      </p:sp>
    </p:spTree>
    <p:extLst>
      <p:ext uri="{BB962C8B-B14F-4D97-AF65-F5344CB8AC3E}">
        <p14:creationId xmlns:p14="http://schemas.microsoft.com/office/powerpoint/2010/main" val="61130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4373" y="344707"/>
            <a:ext cx="5035353"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Cleavage and Gastrulation</a:t>
            </a:r>
          </a:p>
        </p:txBody>
      </p:sp>
      <p:pic>
        <p:nvPicPr>
          <p:cNvPr id="7170" name="Picture 2" descr="http://www.quia.com/files/quia/users/lmcgee/AP_Bio_Animals/Chpt_32_Animal_Diversity/AnimalEmbryoDevel_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535" y="1615281"/>
            <a:ext cx="81788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37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969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6" y="14288"/>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1376364" y="1"/>
            <a:ext cx="8137525" cy="7016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pPr>
            <a:r>
              <a:rPr lang="en-US" sz="4000" b="1">
                <a:solidFill>
                  <a:schemeClr val="bg1"/>
                </a:solidFill>
                <a:latin typeface="Arial" charset="0"/>
              </a:rPr>
              <a:t>Embryological Development</a:t>
            </a:r>
          </a:p>
        </p:txBody>
      </p:sp>
      <p:sp>
        <p:nvSpPr>
          <p:cNvPr id="25604" name="Text Box 5"/>
          <p:cNvSpPr txBox="1">
            <a:spLocks noChangeArrowheads="1"/>
          </p:cNvSpPr>
          <p:nvPr/>
        </p:nvSpPr>
        <p:spPr bwMode="auto">
          <a:xfrm>
            <a:off x="1771652" y="4984750"/>
            <a:ext cx="24399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b="1" dirty="0">
                <a:solidFill>
                  <a:schemeClr val="hlink"/>
                </a:solidFill>
                <a:latin typeface="Arial" charset="0"/>
              </a:rPr>
              <a:t>Protostome</a:t>
            </a:r>
          </a:p>
        </p:txBody>
      </p:sp>
    </p:spTree>
    <p:extLst>
      <p:ext uri="{BB962C8B-B14F-4D97-AF65-F5344CB8AC3E}">
        <p14:creationId xmlns:p14="http://schemas.microsoft.com/office/powerpoint/2010/main" val="3904030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969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6" y="14288"/>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1376364" y="0"/>
            <a:ext cx="8137525" cy="7620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r>
              <a:rPr lang="en-US" sz="4400" b="1">
                <a:solidFill>
                  <a:schemeClr val="bg1"/>
                </a:solidFill>
                <a:latin typeface="Arial" charset="0"/>
              </a:rPr>
              <a:t>Embryological Development</a:t>
            </a:r>
          </a:p>
        </p:txBody>
      </p:sp>
      <p:sp>
        <p:nvSpPr>
          <p:cNvPr id="26628" name="Text Box 2"/>
          <p:cNvSpPr txBox="1">
            <a:spLocks noChangeArrowheads="1"/>
          </p:cNvSpPr>
          <p:nvPr/>
        </p:nvSpPr>
        <p:spPr bwMode="auto">
          <a:xfrm>
            <a:off x="1558927" y="5273676"/>
            <a:ext cx="2579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b="1">
                <a:solidFill>
                  <a:schemeClr val="hlink"/>
                </a:solidFill>
                <a:latin typeface="Arial" charset="0"/>
              </a:rPr>
              <a:t>Deuterostome</a:t>
            </a:r>
          </a:p>
        </p:txBody>
      </p:sp>
    </p:spTree>
    <p:extLst>
      <p:ext uri="{BB962C8B-B14F-4D97-AF65-F5344CB8AC3E}">
        <p14:creationId xmlns:p14="http://schemas.microsoft.com/office/powerpoint/2010/main" val="79442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05873F0-4181-33F6-BA7A-937A1C4FCF29}"/>
              </a:ext>
            </a:extLst>
          </p:cNvPr>
          <p:cNvPicPr>
            <a:picLocks noChangeAspect="1"/>
          </p:cNvPicPr>
          <p:nvPr/>
        </p:nvPicPr>
        <p:blipFill rotWithShape="1">
          <a:blip r:embed="rId2">
            <a:extLst>
              <a:ext uri="{28A0092B-C50C-407E-A947-70E740481C1C}">
                <a14:useLocalDpi xmlns:a14="http://schemas.microsoft.com/office/drawing/2010/main" val="0"/>
              </a:ext>
            </a:extLst>
          </a:blip>
          <a:srcRect l="70291" t="21390" r="1720" b="3088"/>
          <a:stretch/>
        </p:blipFill>
        <p:spPr>
          <a:xfrm>
            <a:off x="7578725" y="1286446"/>
            <a:ext cx="3186964" cy="4837213"/>
          </a:xfrm>
          <a:prstGeom prst="rect">
            <a:avLst/>
          </a:prstGeom>
        </p:spPr>
      </p:pic>
      <p:sp>
        <p:nvSpPr>
          <p:cNvPr id="24579" name="Rectangle 3"/>
          <p:cNvSpPr>
            <a:spLocks noChangeArrowheads="1"/>
          </p:cNvSpPr>
          <p:nvPr/>
        </p:nvSpPr>
        <p:spPr bwMode="auto">
          <a:xfrm>
            <a:off x="339725" y="1691483"/>
            <a:ext cx="6003923"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9725" lvl="1" indent="-339725" defTabSz="814388">
              <a:spcBef>
                <a:spcPct val="20000"/>
              </a:spcBef>
              <a:buSzPct val="100000"/>
              <a:buFont typeface="Arial" panose="020B0604020202020204" pitchFamily="34" charset="0"/>
              <a:buChar char="•"/>
            </a:pPr>
            <a:r>
              <a:rPr lang="en-US" dirty="0">
                <a:latin typeface="Arial" charset="0"/>
              </a:rPr>
              <a:t>These germ layers give rise to all tissue types (skeletal, muscle, nerve, etc.)</a:t>
            </a:r>
          </a:p>
          <a:p>
            <a:pPr marL="339725" lvl="1" indent="-339725" defTabSz="814388">
              <a:spcBef>
                <a:spcPct val="20000"/>
              </a:spcBef>
              <a:buSzPct val="100000"/>
              <a:buFont typeface="Arial" panose="020B0604020202020204" pitchFamily="34" charset="0"/>
              <a:buChar char="•"/>
            </a:pPr>
            <a:r>
              <a:rPr lang="en-US" dirty="0">
                <a:latin typeface="Arial" charset="0"/>
              </a:rPr>
              <a:t>Primitive animals – two layers</a:t>
            </a:r>
          </a:p>
          <a:p>
            <a:pPr marL="339725" lvl="1" indent="-339725" defTabSz="814388">
              <a:spcBef>
                <a:spcPct val="20000"/>
              </a:spcBef>
              <a:buSzPct val="100000"/>
              <a:buFont typeface="Arial" panose="020B0604020202020204" pitchFamily="34" charset="0"/>
              <a:buChar char="•"/>
            </a:pPr>
            <a:r>
              <a:rPr lang="en-US" dirty="0">
                <a:latin typeface="Arial" charset="0"/>
              </a:rPr>
              <a:t>“complex” animals – three layers</a:t>
            </a:r>
          </a:p>
          <a:p>
            <a:pPr marL="339725" lvl="1" indent="-339725" defTabSz="814388">
              <a:spcBef>
                <a:spcPct val="20000"/>
              </a:spcBef>
              <a:buSzPct val="100000"/>
              <a:buFont typeface="Arial" panose="020B0604020202020204" pitchFamily="34" charset="0"/>
              <a:buChar char="•"/>
            </a:pPr>
            <a:endParaRPr lang="en-US" dirty="0">
              <a:latin typeface="Arial" charset="0"/>
            </a:endParaRPr>
          </a:p>
          <a:p>
            <a:pPr marL="339725" lvl="1" indent="-339725" defTabSz="814388">
              <a:spcBef>
                <a:spcPct val="20000"/>
              </a:spcBef>
              <a:buSzPct val="100000"/>
              <a:buFont typeface="Arial" panose="020B0604020202020204" pitchFamily="34" charset="0"/>
              <a:buChar char="•"/>
            </a:pPr>
            <a:r>
              <a:rPr lang="en-US" dirty="0">
                <a:latin typeface="Arial" charset="0"/>
              </a:rPr>
              <a:t>Tissue types</a:t>
            </a:r>
          </a:p>
          <a:p>
            <a:pPr marL="800100" lvl="2" indent="-342900" defTabSz="814388">
              <a:spcBef>
                <a:spcPct val="20000"/>
              </a:spcBef>
              <a:buSzPct val="100000"/>
              <a:buFont typeface="Arial" panose="020B0604020202020204" pitchFamily="34" charset="0"/>
              <a:buChar char="–"/>
            </a:pPr>
            <a:r>
              <a:rPr lang="en-US" sz="2000" dirty="0">
                <a:latin typeface="Arial" charset="0"/>
              </a:rPr>
              <a:t>Ectoderm – skin and nervous</a:t>
            </a:r>
          </a:p>
          <a:p>
            <a:pPr marL="800100" lvl="2" indent="-342900" defTabSz="814388">
              <a:spcBef>
                <a:spcPct val="20000"/>
              </a:spcBef>
              <a:buSzPct val="100000"/>
              <a:buFont typeface="Arial" panose="020B0604020202020204" pitchFamily="34" charset="0"/>
              <a:buChar char="–"/>
            </a:pPr>
            <a:r>
              <a:rPr lang="en-US" sz="2000" dirty="0">
                <a:latin typeface="Arial" charset="0"/>
              </a:rPr>
              <a:t>Mesoderm – skeletal and muscle</a:t>
            </a:r>
          </a:p>
          <a:p>
            <a:pPr marL="800100" lvl="2" indent="-342900" defTabSz="814388">
              <a:spcBef>
                <a:spcPct val="20000"/>
              </a:spcBef>
              <a:buSzPct val="100000"/>
              <a:buFont typeface="Arial" panose="020B0604020202020204" pitchFamily="34" charset="0"/>
              <a:buChar char="–"/>
            </a:pPr>
            <a:r>
              <a:rPr lang="en-US" sz="2000" dirty="0">
                <a:latin typeface="Arial" charset="0"/>
              </a:rPr>
              <a:t>Endoderm – digestive</a:t>
            </a:r>
          </a:p>
        </p:txBody>
      </p:sp>
      <p:pic>
        <p:nvPicPr>
          <p:cNvPr id="7170" name="Picture 2" descr="http://www.medicine.virginia.edu/basic-science/departments/cell-biology/research/Figure4.jp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rot="5400000">
            <a:off x="4939065" y="3633305"/>
            <a:ext cx="3132701" cy="1663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95489" y="5818387"/>
            <a:ext cx="1576072" cy="307777"/>
          </a:xfrm>
          <a:prstGeom prst="rect">
            <a:avLst/>
          </a:prstGeom>
          <a:noFill/>
        </p:spPr>
        <p:txBody>
          <a:bodyPr wrap="none" rtlCol="0">
            <a:spAutoFit/>
          </a:bodyPr>
          <a:lstStyle/>
          <a:p>
            <a:r>
              <a:rPr lang="en-US" sz="1400" dirty="0" err="1">
                <a:latin typeface="Arial" pitchFamily="34" charset="0"/>
                <a:cs typeface="Arial" pitchFamily="34" charset="0"/>
              </a:rPr>
              <a:t>Zebrafish</a:t>
            </a:r>
            <a:r>
              <a:rPr lang="en-US" sz="1400" dirty="0">
                <a:latin typeface="Arial" pitchFamily="34" charset="0"/>
                <a:cs typeface="Arial" pitchFamily="34" charset="0"/>
              </a:rPr>
              <a:t> embryo</a:t>
            </a:r>
          </a:p>
        </p:txBody>
      </p:sp>
      <p:sp>
        <p:nvSpPr>
          <p:cNvPr id="3" name="Rectangle 2">
            <a:extLst>
              <a:ext uri="{FF2B5EF4-FFF2-40B4-BE49-F238E27FC236}">
                <a16:creationId xmlns:a16="http://schemas.microsoft.com/office/drawing/2014/main" id="{C2328E8B-8CDD-AD62-F3DF-9BB8814A2CF8}"/>
              </a:ext>
            </a:extLst>
          </p:cNvPr>
          <p:cNvSpPr>
            <a:spLocks noChangeArrowheads="1"/>
          </p:cNvSpPr>
          <p:nvPr/>
        </p:nvSpPr>
        <p:spPr bwMode="auto">
          <a:xfrm>
            <a:off x="720725" y="545001"/>
            <a:ext cx="8331836" cy="7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814388"/>
            <a:r>
              <a:rPr lang="en-US" sz="4000" b="1" dirty="0">
                <a:solidFill>
                  <a:srgbClr val="FF0000"/>
                </a:solidFill>
                <a:latin typeface="Arial" charset="0"/>
              </a:rPr>
              <a:t>Origin of tissues</a:t>
            </a:r>
          </a:p>
        </p:txBody>
      </p:sp>
    </p:spTree>
    <p:extLst>
      <p:ext uri="{BB962C8B-B14F-4D97-AF65-F5344CB8AC3E}">
        <p14:creationId xmlns:p14="http://schemas.microsoft.com/office/powerpoint/2010/main" val="11356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4" end="4"/>
                                            </p:txEl>
                                          </p:spTgt>
                                        </p:tgtEl>
                                        <p:attrNameLst>
                                          <p:attrName>style.visibility</p:attrName>
                                        </p:attrNameLst>
                                      </p:cBhvr>
                                      <p:to>
                                        <p:strVal val="visible"/>
                                      </p:to>
                                    </p:set>
                                    <p:animEffect transition="in" filter="fade">
                                      <p:cBhvr>
                                        <p:cTn id="7" dur="500"/>
                                        <p:tgtEl>
                                          <p:spTgt spid="2457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79">
                                            <p:txEl>
                                              <p:pRg st="5" end="5"/>
                                            </p:txEl>
                                          </p:spTgt>
                                        </p:tgtEl>
                                        <p:attrNameLst>
                                          <p:attrName>style.visibility</p:attrName>
                                        </p:attrNameLst>
                                      </p:cBhvr>
                                      <p:to>
                                        <p:strVal val="visible"/>
                                      </p:to>
                                    </p:set>
                                    <p:animEffect transition="in" filter="fade">
                                      <p:cBhvr>
                                        <p:cTn id="10" dur="500"/>
                                        <p:tgtEl>
                                          <p:spTgt spid="24579">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579">
                                            <p:txEl>
                                              <p:pRg st="6" end="6"/>
                                            </p:txEl>
                                          </p:spTgt>
                                        </p:tgtEl>
                                        <p:attrNameLst>
                                          <p:attrName>style.visibility</p:attrName>
                                        </p:attrNameLst>
                                      </p:cBhvr>
                                      <p:to>
                                        <p:strVal val="visible"/>
                                      </p:to>
                                    </p:set>
                                    <p:animEffect transition="in" filter="fade">
                                      <p:cBhvr>
                                        <p:cTn id="13" dur="500"/>
                                        <p:tgtEl>
                                          <p:spTgt spid="24579">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579">
                                            <p:txEl>
                                              <p:pRg st="7" end="7"/>
                                            </p:txEl>
                                          </p:spTgt>
                                        </p:tgtEl>
                                        <p:attrNameLst>
                                          <p:attrName>style.visibility</p:attrName>
                                        </p:attrNameLst>
                                      </p:cBhvr>
                                      <p:to>
                                        <p:strVal val="visible"/>
                                      </p:to>
                                    </p:set>
                                    <p:animEffect transition="in" filter="fade">
                                      <p:cBhvr>
                                        <p:cTn id="16" dur="5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20725" y="357125"/>
            <a:ext cx="10169525" cy="12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814388"/>
            <a:r>
              <a:rPr lang="en-US" sz="4000" b="1" dirty="0">
                <a:solidFill>
                  <a:srgbClr val="FF0000"/>
                </a:solidFill>
                <a:latin typeface="Arial" charset="0"/>
              </a:rPr>
              <a:t>Body Cavity</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725" y="1301262"/>
            <a:ext cx="4558435" cy="4719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3"/>
          <p:cNvSpPr>
            <a:spLocks noChangeArrowheads="1"/>
          </p:cNvSpPr>
          <p:nvPr/>
        </p:nvSpPr>
        <p:spPr bwMode="auto">
          <a:xfrm>
            <a:off x="415925" y="1996281"/>
            <a:ext cx="577907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04800" indent="-304800" defTabSz="814388">
              <a:spcBef>
                <a:spcPct val="20000"/>
              </a:spcBef>
              <a:buSzPct val="100000"/>
              <a:buFontTx/>
              <a:buChar char="•"/>
            </a:pPr>
            <a:r>
              <a:rPr lang="en-US" dirty="0">
                <a:latin typeface="Arial" charset="0"/>
              </a:rPr>
              <a:t>Organisms larger and more complex</a:t>
            </a:r>
          </a:p>
          <a:p>
            <a:pPr marL="304800" indent="-304800" defTabSz="814388">
              <a:spcBef>
                <a:spcPct val="20000"/>
              </a:spcBef>
              <a:buSzPct val="100000"/>
              <a:buFontTx/>
              <a:buChar char="•"/>
            </a:pPr>
            <a:r>
              <a:rPr lang="en-US" dirty="0">
                <a:latin typeface="Arial" charset="0"/>
              </a:rPr>
              <a:t>Need complex organs and systems</a:t>
            </a:r>
          </a:p>
          <a:p>
            <a:pPr marL="304800" indent="-304800" defTabSz="814388">
              <a:spcBef>
                <a:spcPct val="20000"/>
              </a:spcBef>
              <a:buSzPct val="100000"/>
              <a:buFontTx/>
              <a:buChar char="•"/>
            </a:pPr>
            <a:r>
              <a:rPr lang="en-US" dirty="0">
                <a:latin typeface="Arial" charset="0"/>
              </a:rPr>
              <a:t>Led to evolution of body cavity</a:t>
            </a:r>
          </a:p>
          <a:p>
            <a:pPr marL="304800" indent="-304800" defTabSz="814388">
              <a:spcBef>
                <a:spcPct val="20000"/>
              </a:spcBef>
              <a:buSzPct val="100000"/>
              <a:buFontTx/>
              <a:buChar char="•"/>
            </a:pPr>
            <a:endParaRPr lang="en-US" dirty="0">
              <a:latin typeface="Arial" charset="0"/>
            </a:endParaRPr>
          </a:p>
          <a:p>
            <a:pPr marL="304800" indent="-304800" defTabSz="814388">
              <a:spcBef>
                <a:spcPct val="20000"/>
              </a:spcBef>
              <a:buSzPct val="100000"/>
              <a:buFontTx/>
              <a:buChar char="•"/>
            </a:pPr>
            <a:r>
              <a:rPr lang="en-US" dirty="0">
                <a:latin typeface="Arial" charset="0"/>
              </a:rPr>
              <a:t>Three body cavity “types”</a:t>
            </a:r>
          </a:p>
        </p:txBody>
      </p:sp>
    </p:spTree>
    <p:extLst>
      <p:ext uri="{BB962C8B-B14F-4D97-AF65-F5344CB8AC3E}">
        <p14:creationId xmlns:p14="http://schemas.microsoft.com/office/powerpoint/2010/main" val="421241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4" end="4"/>
                                            </p:txEl>
                                          </p:spTgt>
                                        </p:tgtEl>
                                        <p:attrNameLst>
                                          <p:attrName>style.visibility</p:attrName>
                                        </p:attrNameLst>
                                      </p:cBhvr>
                                      <p:to>
                                        <p:strVal val="visible"/>
                                      </p:to>
                                    </p:set>
                                    <p:animEffect transition="in" filter="fade">
                                      <p:cBhvr>
                                        <p:cTn id="7"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8490"/>
          <a:stretch/>
        </p:blipFill>
        <p:spPr bwMode="auto">
          <a:xfrm>
            <a:off x="1411008" y="12392"/>
            <a:ext cx="5100917" cy="192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510" b="34245"/>
          <a:stretch/>
        </p:blipFill>
        <p:spPr bwMode="auto">
          <a:xfrm>
            <a:off x="1411008" y="1936376"/>
            <a:ext cx="5100917" cy="209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5755"/>
          <a:stretch/>
        </p:blipFill>
        <p:spPr bwMode="auto">
          <a:xfrm>
            <a:off x="1411008" y="4027396"/>
            <a:ext cx="5100917" cy="209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6" name="Rectangle 2">
            <a:extLst>
              <a:ext uri="{FF2B5EF4-FFF2-40B4-BE49-F238E27FC236}">
                <a16:creationId xmlns:a16="http://schemas.microsoft.com/office/drawing/2014/main" id="{6B5FE592-D29F-4807-B0DF-C9CBF3A15F7C}"/>
              </a:ext>
            </a:extLst>
          </p:cNvPr>
          <p:cNvSpPr>
            <a:spLocks noChangeArrowheads="1"/>
          </p:cNvSpPr>
          <p:nvPr/>
        </p:nvSpPr>
        <p:spPr bwMode="auto">
          <a:xfrm>
            <a:off x="7273925" y="396081"/>
            <a:ext cx="3124200" cy="7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a:r>
              <a:rPr lang="en-US" sz="3200" b="1" dirty="0">
                <a:solidFill>
                  <a:srgbClr val="FF0000"/>
                </a:solidFill>
                <a:latin typeface="Arial" charset="0"/>
              </a:rPr>
              <a:t>Body Cavity Types</a:t>
            </a:r>
          </a:p>
        </p:txBody>
      </p:sp>
      <p:sp>
        <p:nvSpPr>
          <p:cNvPr id="2" name="Rectangle 1">
            <a:extLst>
              <a:ext uri="{FF2B5EF4-FFF2-40B4-BE49-F238E27FC236}">
                <a16:creationId xmlns:a16="http://schemas.microsoft.com/office/drawing/2014/main" id="{40FD1902-E54C-4440-A494-AE6C778BB814}"/>
              </a:ext>
            </a:extLst>
          </p:cNvPr>
          <p:cNvSpPr/>
          <p:nvPr/>
        </p:nvSpPr>
        <p:spPr bwMode="auto">
          <a:xfrm>
            <a:off x="3311525" y="91281"/>
            <a:ext cx="3505200" cy="16002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Rectangle 2">
            <a:extLst>
              <a:ext uri="{FF2B5EF4-FFF2-40B4-BE49-F238E27FC236}">
                <a16:creationId xmlns:a16="http://schemas.microsoft.com/office/drawing/2014/main" id="{3924FBA3-5155-ADA2-C7DD-68195A010E57}"/>
              </a:ext>
            </a:extLst>
          </p:cNvPr>
          <p:cNvSpPr/>
          <p:nvPr/>
        </p:nvSpPr>
        <p:spPr bwMode="auto">
          <a:xfrm>
            <a:off x="3159125" y="2015265"/>
            <a:ext cx="3782496" cy="184791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3">
            <a:extLst>
              <a:ext uri="{FF2B5EF4-FFF2-40B4-BE49-F238E27FC236}">
                <a16:creationId xmlns:a16="http://schemas.microsoft.com/office/drawing/2014/main" id="{C7AE512F-C5D7-FBB3-CA67-E3DDF5E2F686}"/>
              </a:ext>
            </a:extLst>
          </p:cNvPr>
          <p:cNvSpPr/>
          <p:nvPr/>
        </p:nvSpPr>
        <p:spPr bwMode="auto">
          <a:xfrm>
            <a:off x="3692525" y="4027396"/>
            <a:ext cx="3505200" cy="2022041"/>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907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15925" y="364506"/>
            <a:ext cx="8153400" cy="1020762"/>
          </a:xfrm>
        </p:spPr>
        <p:txBody>
          <a:bodyPr/>
          <a:lstStyle/>
          <a:p>
            <a:pPr algn="l"/>
            <a:r>
              <a:rPr lang="en-US" sz="4000" b="1" dirty="0">
                <a:solidFill>
                  <a:srgbClr val="FF0000"/>
                </a:solidFill>
                <a:latin typeface="Arial" charset="0"/>
              </a:rPr>
              <a:t>Cephalization</a:t>
            </a:r>
          </a:p>
        </p:txBody>
      </p:sp>
      <p:sp>
        <p:nvSpPr>
          <p:cNvPr id="34819" name="Rectangle 3"/>
          <p:cNvSpPr>
            <a:spLocks noGrp="1" noChangeArrowheads="1"/>
          </p:cNvSpPr>
          <p:nvPr>
            <p:ph type="body" idx="1"/>
          </p:nvPr>
        </p:nvSpPr>
        <p:spPr>
          <a:xfrm>
            <a:off x="568325" y="1460696"/>
            <a:ext cx="7467600" cy="1547859"/>
          </a:xfrm>
        </p:spPr>
        <p:txBody>
          <a:bodyPr/>
          <a:lstStyle/>
          <a:p>
            <a:pPr>
              <a:lnSpc>
                <a:spcPct val="90000"/>
              </a:lnSpc>
            </a:pPr>
            <a:r>
              <a:rPr lang="en-US" sz="2400" dirty="0">
                <a:latin typeface="Arial" charset="0"/>
              </a:rPr>
              <a:t>Concentration of body functions at anterior</a:t>
            </a:r>
          </a:p>
          <a:p>
            <a:pPr>
              <a:lnSpc>
                <a:spcPct val="90000"/>
              </a:lnSpc>
            </a:pPr>
            <a:r>
              <a:rPr lang="en-US" sz="2400" dirty="0">
                <a:latin typeface="Arial" charset="0"/>
              </a:rPr>
              <a:t>Only in bilateral symmetry</a:t>
            </a:r>
          </a:p>
          <a:p>
            <a:pPr>
              <a:lnSpc>
                <a:spcPct val="90000"/>
              </a:lnSpc>
            </a:pPr>
            <a:r>
              <a:rPr lang="en-US" sz="2400" dirty="0">
                <a:solidFill>
                  <a:srgbClr val="FF6600"/>
                </a:solidFill>
                <a:latin typeface="Arial" charset="0"/>
              </a:rPr>
              <a:t>Why Important?</a:t>
            </a:r>
          </a:p>
        </p:txBody>
      </p:sp>
      <p:pic>
        <p:nvPicPr>
          <p:cNvPr id="34820" name="Picture 4" descr="flying%20frog"/>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16081" y="2998622"/>
            <a:ext cx="3805044" cy="299739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1" name="Picture 5" descr="1618ctenophor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6274" y="1428586"/>
            <a:ext cx="3333975" cy="469757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3" name="Picture 7" descr="http://ww2.valdosta.edu/%7Ejlgoble/Sea%20Anemone%20Diadumene%20Dia%2030cm%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2350" y="3000999"/>
            <a:ext cx="3333975" cy="2500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http://www.earthwormsoc.org.uk/content_files/image/lumbricus-castaneus-92_008_epige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240" y="3730676"/>
            <a:ext cx="4833430" cy="2336568"/>
          </a:xfrm>
          <a:prstGeom prst="rect">
            <a:avLst/>
          </a:prstGeom>
          <a:noFill/>
          <a:effectLst>
            <a:glow>
              <a:schemeClr val="accent1"/>
            </a:glow>
            <a:reflection endPos="0" dir="5400000" sy="-100000" algn="bl" rotWithShape="0"/>
          </a:effectLst>
          <a:extLst>
            <a:ext uri="{909E8E84-426E-40DD-AFC4-6F175D3DCCD1}">
              <a14:hiddenFill xmlns:a14="http://schemas.microsoft.com/office/drawing/2010/main">
                <a:solidFill>
                  <a:srgbClr val="FFFFFF"/>
                </a:solidFill>
              </a14:hiddenFill>
            </a:ext>
          </a:extLst>
        </p:spPr>
      </p:pic>
      <p:sp>
        <p:nvSpPr>
          <p:cNvPr id="39938" name="Rectangle 2"/>
          <p:cNvSpPr>
            <a:spLocks noChangeArrowheads="1"/>
          </p:cNvSpPr>
          <p:nvPr/>
        </p:nvSpPr>
        <p:spPr bwMode="auto">
          <a:xfrm>
            <a:off x="478351" y="243680"/>
            <a:ext cx="6490774"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814388"/>
            <a:r>
              <a:rPr lang="en-US" sz="4000" b="1" dirty="0">
                <a:solidFill>
                  <a:srgbClr val="FF0000"/>
                </a:solidFill>
                <a:latin typeface="Arial" charset="0"/>
              </a:rPr>
              <a:t>Segmentation</a:t>
            </a:r>
          </a:p>
        </p:txBody>
      </p:sp>
      <p:sp>
        <p:nvSpPr>
          <p:cNvPr id="39939" name="Rectangle 3"/>
          <p:cNvSpPr>
            <a:spLocks noChangeArrowheads="1"/>
          </p:cNvSpPr>
          <p:nvPr/>
        </p:nvSpPr>
        <p:spPr bwMode="auto">
          <a:xfrm>
            <a:off x="568326" y="1575697"/>
            <a:ext cx="4724399" cy="202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pitchFamily="34" charset="0"/>
              <a:buChar char="•"/>
            </a:pPr>
            <a:r>
              <a:rPr lang="en-US" dirty="0">
                <a:latin typeface="Arial" pitchFamily="34" charset="0"/>
                <a:cs typeface="Arial" pitchFamily="34" charset="0"/>
              </a:rPr>
              <a:t>3 major lineages</a:t>
            </a:r>
          </a:p>
          <a:p>
            <a:pPr marL="342900" indent="-342900">
              <a:buFont typeface="Arial" pitchFamily="34" charset="0"/>
              <a:buChar char="•"/>
            </a:pPr>
            <a:r>
              <a:rPr lang="en-US" dirty="0">
                <a:latin typeface="Arial" pitchFamily="34" charset="0"/>
                <a:cs typeface="Arial" pitchFamily="34" charset="0"/>
              </a:rPr>
              <a:t>3 benefits of segmentation</a:t>
            </a:r>
          </a:p>
          <a:p>
            <a:pPr marL="800100" lvl="1" indent="-342900">
              <a:buFont typeface="Arial" panose="020B0604020202020204" pitchFamily="34" charset="0"/>
              <a:buChar char="–"/>
            </a:pPr>
            <a:r>
              <a:rPr lang="en-US" sz="2000" dirty="0">
                <a:solidFill>
                  <a:srgbClr val="FF6600"/>
                </a:solidFill>
                <a:latin typeface="Arial" pitchFamily="34" charset="0"/>
                <a:cs typeface="Arial" pitchFamily="34" charset="0"/>
              </a:rPr>
              <a:t>Protection</a:t>
            </a:r>
          </a:p>
          <a:p>
            <a:pPr marL="800100" lvl="1" indent="-342900">
              <a:buFont typeface="Arial" panose="020B0604020202020204" pitchFamily="34" charset="0"/>
              <a:buChar char="–"/>
            </a:pPr>
            <a:r>
              <a:rPr lang="en-US" sz="2000" dirty="0">
                <a:solidFill>
                  <a:srgbClr val="FF6600"/>
                </a:solidFill>
                <a:latin typeface="Arial" pitchFamily="34" charset="0"/>
                <a:cs typeface="Arial" pitchFamily="34" charset="0"/>
              </a:rPr>
              <a:t>Mobility</a:t>
            </a:r>
          </a:p>
          <a:p>
            <a:pPr marL="800100" lvl="1" indent="-342900">
              <a:buFont typeface="Arial" panose="020B0604020202020204" pitchFamily="34" charset="0"/>
              <a:buChar char="–"/>
            </a:pPr>
            <a:r>
              <a:rPr lang="en-US" sz="2000" dirty="0">
                <a:solidFill>
                  <a:srgbClr val="FF6600"/>
                </a:solidFill>
                <a:latin typeface="Arial" pitchFamily="34" charset="0"/>
                <a:cs typeface="Arial" pitchFamily="34" charset="0"/>
              </a:rPr>
              <a:t>Complexity</a:t>
            </a:r>
          </a:p>
        </p:txBody>
      </p:sp>
      <p:pic>
        <p:nvPicPr>
          <p:cNvPr id="7170" name="Picture 2" descr="http://upload.wikimedia.org/wikipedia/commons/2/21/Tubal_Pregnancy_with_embr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045325" y="2185128"/>
            <a:ext cx="3657600" cy="39059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icture">
            <a:extLst>
              <a:ext uri="{FF2B5EF4-FFF2-40B4-BE49-F238E27FC236}">
                <a16:creationId xmlns:a16="http://schemas.microsoft.com/office/drawing/2014/main" id="{E178FDBF-9D34-45E8-891C-C4D6DF191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649" y="35120"/>
            <a:ext cx="3478601" cy="1945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hidden="1"/>
          <p:cNvSpPr>
            <a:spLocks noGrp="1" noChangeArrowheads="1"/>
          </p:cNvSpPr>
          <p:nvPr>
            <p:ph type="title"/>
          </p:nvPr>
        </p:nvSpPr>
        <p:spPr/>
        <p:txBody>
          <a:bodyPr/>
          <a:lstStyle/>
          <a:p>
            <a:pPr eaLnBrk="1" hangingPunct="1"/>
            <a:r>
              <a:rPr lang="en-US" sz="1200"/>
              <a:t>	</a:t>
            </a:r>
          </a:p>
        </p:txBody>
      </p:sp>
      <p:pic>
        <p:nvPicPr>
          <p:cNvPr id="19500"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b="6531"/>
          <a:stretch/>
        </p:blipFill>
        <p:spPr bwMode="auto">
          <a:xfrm>
            <a:off x="1939925" y="70922"/>
            <a:ext cx="7545381" cy="606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3" name="TextBox 2"/>
          <p:cNvSpPr txBox="1"/>
          <p:nvPr/>
        </p:nvSpPr>
        <p:spPr>
          <a:xfrm>
            <a:off x="7416161" y="4510881"/>
            <a:ext cx="1838965" cy="369332"/>
          </a:xfrm>
          <a:prstGeom prst="rect">
            <a:avLst/>
          </a:prstGeom>
          <a:noFill/>
        </p:spPr>
        <p:txBody>
          <a:bodyPr wrap="none" rtlCol="0">
            <a:spAutoFit/>
          </a:bodyPr>
          <a:lstStyle/>
          <a:p>
            <a:r>
              <a:rPr lang="en-US" sz="1800" dirty="0">
                <a:latin typeface="Arial" pitchFamily="34" charset="0"/>
                <a:cs typeface="Arial" pitchFamily="34" charset="0"/>
              </a:rPr>
              <a:t>Informal Groups</a:t>
            </a:r>
          </a:p>
        </p:txBody>
      </p:sp>
      <p:pic>
        <p:nvPicPr>
          <p:cNvPr id="6" name="Picture 44">
            <a:extLst>
              <a:ext uri="{FF2B5EF4-FFF2-40B4-BE49-F238E27FC236}">
                <a16:creationId xmlns:a16="http://schemas.microsoft.com/office/drawing/2014/main" id="{55439B69-FC9B-4F5E-B81B-5755713E7A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05" t="12064" r="55952" b="83236"/>
          <a:stretch/>
        </p:blipFill>
        <p:spPr bwMode="auto">
          <a:xfrm>
            <a:off x="3540125" y="853281"/>
            <a:ext cx="259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7" name="Picture 44">
            <a:extLst>
              <a:ext uri="{FF2B5EF4-FFF2-40B4-BE49-F238E27FC236}">
                <a16:creationId xmlns:a16="http://schemas.microsoft.com/office/drawing/2014/main" id="{AF421BE4-65E0-480F-97D2-B322E611F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39" t="12064" r="30412" b="83236"/>
          <a:stretch/>
        </p:blipFill>
        <p:spPr bwMode="auto">
          <a:xfrm>
            <a:off x="6054725" y="853281"/>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092325" y="91282"/>
            <a:ext cx="6705600" cy="12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a:r>
              <a:rPr lang="en-US" sz="3900" b="1" dirty="0">
                <a:solidFill>
                  <a:srgbClr val="FF0000"/>
                </a:solidFill>
                <a:latin typeface="Arial" charset="0"/>
              </a:rPr>
              <a:t>Other Key Features of the Animal Body Plan</a:t>
            </a:r>
          </a:p>
        </p:txBody>
      </p:sp>
      <p:sp>
        <p:nvSpPr>
          <p:cNvPr id="37891" name="Rectangle 3"/>
          <p:cNvSpPr>
            <a:spLocks noChangeArrowheads="1"/>
          </p:cNvSpPr>
          <p:nvPr/>
        </p:nvSpPr>
        <p:spPr bwMode="auto">
          <a:xfrm>
            <a:off x="160842" y="1500981"/>
            <a:ext cx="10210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60425" lvl="1" indent="-441325" defTabSz="814388">
              <a:spcBef>
                <a:spcPct val="20000"/>
              </a:spcBef>
              <a:buSzPct val="100000"/>
              <a:buFontTx/>
              <a:buChar char="•"/>
            </a:pPr>
            <a:r>
              <a:rPr lang="en-US" sz="2800" dirty="0">
                <a:solidFill>
                  <a:srgbClr val="FF6600"/>
                </a:solidFill>
                <a:latin typeface="Arial" charset="0"/>
              </a:rPr>
              <a:t>How do protists, bacteria, etc., get O2 to parts of body?</a:t>
            </a:r>
          </a:p>
          <a:p>
            <a:pPr marL="860425" lvl="1" indent="-441325" defTabSz="814388">
              <a:spcBef>
                <a:spcPct val="20000"/>
              </a:spcBef>
              <a:buSzPct val="100000"/>
              <a:buFontTx/>
              <a:buChar char="•"/>
            </a:pPr>
            <a:r>
              <a:rPr lang="en-US" sz="2800" dirty="0">
                <a:solidFill>
                  <a:srgbClr val="FF6600"/>
                </a:solidFill>
                <a:latin typeface="Arial" charset="0"/>
              </a:rPr>
              <a:t>What happens as animals get larger?</a:t>
            </a:r>
          </a:p>
          <a:p>
            <a:pPr marL="860425" lvl="1" indent="-441325" defTabSz="814388">
              <a:spcBef>
                <a:spcPct val="20000"/>
              </a:spcBef>
              <a:buSzPct val="100000"/>
              <a:buFontTx/>
              <a:buChar char="•"/>
            </a:pPr>
            <a:r>
              <a:rPr lang="en-US" sz="2800" dirty="0">
                <a:solidFill>
                  <a:srgbClr val="FF6600"/>
                </a:solidFill>
                <a:latin typeface="Arial" charset="0"/>
              </a:rPr>
              <a:t>How do animals “solve” this problem?</a:t>
            </a:r>
          </a:p>
          <a:p>
            <a:pPr marL="860425" lvl="1" indent="-441325" defTabSz="814388">
              <a:spcBef>
                <a:spcPct val="20000"/>
              </a:spcBef>
              <a:buSzPct val="100000"/>
              <a:buFontTx/>
              <a:buChar char="•"/>
            </a:pPr>
            <a:r>
              <a:rPr lang="en-US" sz="2800" dirty="0">
                <a:latin typeface="Arial" charset="0"/>
              </a:rPr>
              <a:t>2 types:</a:t>
            </a:r>
          </a:p>
        </p:txBody>
      </p:sp>
      <p:pic>
        <p:nvPicPr>
          <p:cNvPr id="2" name="Picture 2" descr="1160l">
            <a:extLst>
              <a:ext uri="{FF2B5EF4-FFF2-40B4-BE49-F238E27FC236}">
                <a16:creationId xmlns:a16="http://schemas.microsoft.com/office/drawing/2014/main" id="{08F5E767-CE61-3CC1-8CF9-1B8DCF64A9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216"/>
          <a:stretch/>
        </p:blipFill>
        <p:spPr bwMode="auto">
          <a:xfrm>
            <a:off x="6888661" y="3672681"/>
            <a:ext cx="384074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1160l">
            <a:extLst>
              <a:ext uri="{FF2B5EF4-FFF2-40B4-BE49-F238E27FC236}">
                <a16:creationId xmlns:a16="http://schemas.microsoft.com/office/drawing/2014/main" id="{BF6CC647-DEF7-7973-1625-C5DDB0A43F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63421" y="3977481"/>
            <a:ext cx="3585026" cy="19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Effect transition="in" filter="fade">
                                      <p:cBhvr>
                                        <p:cTn id="7" dur="500"/>
                                        <p:tgtEl>
                                          <p:spTgt spid="378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fade">
                                      <p:cBhvr>
                                        <p:cTn id="12" dur="500"/>
                                        <p:tgtEl>
                                          <p:spTgt spid="378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animEffect transition="in" filter="fade">
                                      <p:cBhvr>
                                        <p:cTn id="17" dur="500"/>
                                        <p:tgtEl>
                                          <p:spTgt spid="378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896144" y="315787"/>
            <a:ext cx="635476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a:r>
              <a:rPr lang="en-US" sz="3900" b="1" dirty="0" err="1">
                <a:solidFill>
                  <a:srgbClr val="0066FF"/>
                </a:solidFill>
                <a:latin typeface="Arial" charset="0"/>
              </a:rPr>
              <a:t>Eumetazoa</a:t>
            </a:r>
            <a:r>
              <a:rPr lang="en-US" sz="3900" b="1" dirty="0">
                <a:solidFill>
                  <a:srgbClr val="0066FF"/>
                </a:solidFill>
                <a:latin typeface="Arial" charset="0"/>
              </a:rPr>
              <a:t>: The </a:t>
            </a:r>
            <a:r>
              <a:rPr lang="en-US" sz="3900" b="1" dirty="0" err="1">
                <a:solidFill>
                  <a:srgbClr val="0066FF"/>
                </a:solidFill>
                <a:latin typeface="Arial" charset="0"/>
              </a:rPr>
              <a:t>Radiata</a:t>
            </a:r>
            <a:endParaRPr lang="en-US" sz="3900" b="1" dirty="0">
              <a:solidFill>
                <a:srgbClr val="0066FF"/>
              </a:solidFill>
              <a:latin typeface="Arial" charset="0"/>
            </a:endParaRPr>
          </a:p>
        </p:txBody>
      </p:sp>
      <p:sp>
        <p:nvSpPr>
          <p:cNvPr id="87043" name="Rectangle 3"/>
          <p:cNvSpPr>
            <a:spLocks noChangeArrowheads="1"/>
          </p:cNvSpPr>
          <p:nvPr/>
        </p:nvSpPr>
        <p:spPr bwMode="auto">
          <a:xfrm>
            <a:off x="408781" y="1005681"/>
            <a:ext cx="709374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SzPct val="100000"/>
              <a:buFontTx/>
              <a:buChar char="•"/>
            </a:pPr>
            <a:r>
              <a:rPr lang="en-US" sz="2800" dirty="0">
                <a:latin typeface="Arial" charset="0"/>
              </a:rPr>
              <a:t>Distinct tissues (</a:t>
            </a:r>
            <a:r>
              <a:rPr lang="en-US" sz="2800" dirty="0">
                <a:solidFill>
                  <a:srgbClr val="FF6600"/>
                </a:solidFill>
                <a:latin typeface="Arial" charset="0"/>
              </a:rPr>
              <a:t>which?</a:t>
            </a:r>
            <a:r>
              <a:rPr lang="en-US" sz="2800" dirty="0">
                <a:latin typeface="Arial" charset="0"/>
              </a:rPr>
              <a:t>) – diploblastic</a:t>
            </a:r>
          </a:p>
          <a:p>
            <a:pPr marL="342900" indent="-342900">
              <a:lnSpc>
                <a:spcPct val="90000"/>
              </a:lnSpc>
              <a:spcBef>
                <a:spcPct val="20000"/>
              </a:spcBef>
              <a:buSzPct val="100000"/>
              <a:buFontTx/>
              <a:buChar char="•"/>
            </a:pPr>
            <a:r>
              <a:rPr lang="en-US" sz="2800" dirty="0">
                <a:solidFill>
                  <a:srgbClr val="FF6600"/>
                </a:solidFill>
                <a:latin typeface="Arial" charset="0"/>
              </a:rPr>
              <a:t>True body symmetry - ?</a:t>
            </a:r>
          </a:p>
          <a:p>
            <a:pPr marL="342900" indent="-342900">
              <a:lnSpc>
                <a:spcPct val="90000"/>
              </a:lnSpc>
              <a:spcBef>
                <a:spcPct val="20000"/>
              </a:spcBef>
              <a:buSzPct val="100000"/>
              <a:buFontTx/>
              <a:buChar char="•"/>
            </a:pPr>
            <a:r>
              <a:rPr lang="en-US" sz="2800" dirty="0">
                <a:latin typeface="Arial" charset="0"/>
              </a:rPr>
              <a:t>No coelom</a:t>
            </a:r>
          </a:p>
          <a:p>
            <a:pPr marL="342900" indent="-342900">
              <a:lnSpc>
                <a:spcPct val="90000"/>
              </a:lnSpc>
              <a:spcBef>
                <a:spcPct val="20000"/>
              </a:spcBef>
              <a:buSzPct val="100000"/>
              <a:buFontTx/>
              <a:buChar char="•"/>
            </a:pPr>
            <a:r>
              <a:rPr lang="en-US" sz="2800" dirty="0">
                <a:latin typeface="Arial" charset="0"/>
              </a:rPr>
              <a:t>No real “organs”</a:t>
            </a:r>
          </a:p>
          <a:p>
            <a:pPr marL="342900" indent="-342900">
              <a:lnSpc>
                <a:spcPct val="90000"/>
              </a:lnSpc>
              <a:spcBef>
                <a:spcPct val="20000"/>
              </a:spcBef>
              <a:buSzPct val="100000"/>
              <a:buFontTx/>
              <a:buChar char="•"/>
            </a:pPr>
            <a:r>
              <a:rPr lang="en-US" sz="2800" dirty="0">
                <a:latin typeface="Arial" charset="0"/>
              </a:rPr>
              <a:t>Two phyla: </a:t>
            </a:r>
          </a:p>
        </p:txBody>
      </p:sp>
      <p:pic>
        <p:nvPicPr>
          <p:cNvPr id="6146" name="Picture 2" descr="File:Bathocyroe foste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525" y="2555223"/>
            <a:ext cx="3886200" cy="35753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fcps.edu/islandcreekes/ecology/Miscellaneous/Green%20Hydra/greenhydr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8815" y="45243"/>
            <a:ext cx="2611435" cy="3195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pnwscuba.smugmug.com/REEF/REEF-Pacific-NW-Invertebrate/i-JmC24s6/1/L/271-5-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277"/>
          <a:stretch/>
        </p:blipFill>
        <p:spPr bwMode="auto">
          <a:xfrm>
            <a:off x="2841" y="3486275"/>
            <a:ext cx="3710780" cy="26389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1">
            <a:extLst>
              <a:ext uri="{FF2B5EF4-FFF2-40B4-BE49-F238E27FC236}">
                <a16:creationId xmlns:a16="http://schemas.microsoft.com/office/drawing/2014/main" id="{56E56D51-EEB3-01BA-B0A8-957DFB381D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6515" y="3518987"/>
            <a:ext cx="2906896" cy="263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5"/>
          <p:cNvSpPr>
            <a:spLocks noChangeArrowheads="1"/>
          </p:cNvSpPr>
          <p:nvPr/>
        </p:nvSpPr>
        <p:spPr bwMode="auto">
          <a:xfrm>
            <a:off x="1094712" y="-213428"/>
            <a:ext cx="4602162" cy="10668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defRPr/>
            </a:pPr>
            <a:r>
              <a:rPr lang="en-GB" sz="4200" b="1" dirty="0">
                <a:solidFill>
                  <a:schemeClr val="hlink"/>
                </a:solidFill>
                <a:latin typeface="Arial" charset="0"/>
              </a:rPr>
              <a:t>Phylum </a:t>
            </a:r>
            <a:r>
              <a:rPr lang="en-GB" sz="4200" b="1" dirty="0" err="1">
                <a:solidFill>
                  <a:schemeClr val="hlink"/>
                </a:solidFill>
                <a:latin typeface="Arial" charset="0"/>
              </a:rPr>
              <a:t>Cnidaria</a:t>
            </a:r>
            <a:endParaRPr lang="en-GB" sz="4200" b="1" dirty="0">
              <a:solidFill>
                <a:schemeClr val="hlink"/>
              </a:solidFill>
              <a:latin typeface="Arial" charset="0"/>
            </a:endParaRPr>
          </a:p>
        </p:txBody>
      </p:sp>
      <p:pic>
        <p:nvPicPr>
          <p:cNvPr id="10244" name="Picture 4" descr="http://upload.wikimedia.org/wikipedia/commons/3/36/Sea_nettl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4712" y="840911"/>
            <a:ext cx="3255446" cy="23710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upload.wikimedia.org/wikipedia/commons/0/0a/Mikrofoto.de-Hydra_1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2713" y="-30684"/>
            <a:ext cx="3837537" cy="2560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1A02F5-BEEC-43E8-BEC2-0F9EADC127BC}"/>
              </a:ext>
            </a:extLst>
          </p:cNvPr>
          <p:cNvSpPr txBox="1"/>
          <p:nvPr/>
        </p:nvSpPr>
        <p:spPr>
          <a:xfrm>
            <a:off x="512635" y="3274377"/>
            <a:ext cx="4419600"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9,000 species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Almost all marine</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All carnivorous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Two body plans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General life cycle</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4 classes</a:t>
            </a:r>
          </a:p>
        </p:txBody>
      </p:sp>
      <p:sp>
        <p:nvSpPr>
          <p:cNvPr id="4" name="TextBox 3">
            <a:extLst>
              <a:ext uri="{FF2B5EF4-FFF2-40B4-BE49-F238E27FC236}">
                <a16:creationId xmlns:a16="http://schemas.microsoft.com/office/drawing/2014/main" id="{1AEA30C1-1477-DD0D-1EAC-987B4BAD750D}"/>
              </a:ext>
            </a:extLst>
          </p:cNvPr>
          <p:cNvSpPr txBox="1"/>
          <p:nvPr/>
        </p:nvSpPr>
        <p:spPr>
          <a:xfrm>
            <a:off x="4929775" y="4528838"/>
            <a:ext cx="5447840" cy="1569660"/>
          </a:xfrm>
          <a:prstGeom prst="rect">
            <a:avLst/>
          </a:prstGeom>
          <a:noFill/>
        </p:spPr>
        <p:txBody>
          <a:bodyPr wrap="square">
            <a:spAutoFit/>
          </a:bodyPr>
          <a:lstStyle/>
          <a:p>
            <a:r>
              <a:rPr lang="en-US" dirty="0">
                <a:solidFill>
                  <a:srgbClr val="FF0000"/>
                </a:solidFill>
                <a:latin typeface="Arial" panose="020B0604020202020204" pitchFamily="34" charset="0"/>
                <a:cs typeface="Arial" panose="020B0604020202020204" pitchFamily="34" charset="0"/>
              </a:rPr>
              <a:t>SLIDES - </a:t>
            </a:r>
            <a:r>
              <a:rPr lang="en-US" sz="2400" dirty="0">
                <a:solidFill>
                  <a:srgbClr val="FF0000"/>
                </a:solidFill>
                <a:latin typeface="Arial" panose="020B0604020202020204" pitchFamily="34" charset="0"/>
                <a:cs typeface="Arial" panose="020B0604020202020204" pitchFamily="34" charset="0"/>
              </a:rPr>
              <a:t>DRAW one, HW others: </a:t>
            </a:r>
          </a:p>
          <a:p>
            <a:pPr marL="628650" indent="-287338">
              <a:buFont typeface="Arial" panose="020B0604020202020204" pitchFamily="34" charset="0"/>
              <a:buChar char="•"/>
            </a:pPr>
            <a:r>
              <a:rPr lang="en-US" sz="2400" i="1" dirty="0">
                <a:solidFill>
                  <a:srgbClr val="FF0000"/>
                </a:solidFill>
                <a:latin typeface="Arial" panose="020B0604020202020204" pitchFamily="34" charset="0"/>
                <a:cs typeface="Arial" panose="020B0604020202020204" pitchFamily="34" charset="0"/>
              </a:rPr>
              <a:t>Aurelia</a:t>
            </a:r>
            <a:r>
              <a:rPr lang="en-US" sz="2400" dirty="0">
                <a:solidFill>
                  <a:srgbClr val="FF0000"/>
                </a:solidFill>
                <a:latin typeface="Arial" panose="020B0604020202020204" pitchFamily="34" charset="0"/>
                <a:cs typeface="Arial" panose="020B0604020202020204" pitchFamily="34" charset="0"/>
              </a:rPr>
              <a:t> medusa (</a:t>
            </a:r>
            <a:r>
              <a:rPr lang="en-US" sz="2400" dirty="0" err="1">
                <a:solidFill>
                  <a:srgbClr val="FF0000"/>
                </a:solidFill>
                <a:latin typeface="Arial" panose="020B0604020202020204" pitchFamily="34" charset="0"/>
                <a:cs typeface="Arial" panose="020B0604020202020204" pitchFamily="34" charset="0"/>
              </a:rPr>
              <a:t>pg</a:t>
            </a:r>
            <a:r>
              <a:rPr lang="en-US" sz="2400" dirty="0">
                <a:solidFill>
                  <a:srgbClr val="FF0000"/>
                </a:solidFill>
                <a:latin typeface="Arial" panose="020B0604020202020204" pitchFamily="34" charset="0"/>
                <a:cs typeface="Arial" panose="020B0604020202020204" pitchFamily="34" charset="0"/>
              </a:rPr>
              <a:t> 405)</a:t>
            </a:r>
          </a:p>
          <a:p>
            <a:pPr marL="628650" indent="-287338">
              <a:buFont typeface="Arial" panose="020B0604020202020204" pitchFamily="34" charset="0"/>
              <a:buChar char="•"/>
            </a:pPr>
            <a:r>
              <a:rPr lang="en-US" sz="2400" i="1" dirty="0">
                <a:solidFill>
                  <a:srgbClr val="FF0000"/>
                </a:solidFill>
                <a:latin typeface="Arial" panose="020B0604020202020204" pitchFamily="34" charset="0"/>
                <a:cs typeface="Arial" panose="020B0604020202020204" pitchFamily="34" charset="0"/>
              </a:rPr>
              <a:t>Aurelia</a:t>
            </a:r>
            <a:r>
              <a:rPr lang="en-US" sz="2400" dirty="0">
                <a:solidFill>
                  <a:srgbClr val="FF0000"/>
                </a:solidFill>
                <a:latin typeface="Arial" panose="020B0604020202020204" pitchFamily="34" charset="0"/>
                <a:cs typeface="Arial" panose="020B0604020202020204" pitchFamily="34" charset="0"/>
              </a:rPr>
              <a:t> planula</a:t>
            </a:r>
          </a:p>
          <a:p>
            <a:pPr marL="628650" indent="-287338">
              <a:buFont typeface="Arial" panose="020B0604020202020204" pitchFamily="34" charset="0"/>
              <a:buChar char="•"/>
            </a:pPr>
            <a:r>
              <a:rPr lang="en-US" sz="2400" i="1" dirty="0">
                <a:solidFill>
                  <a:srgbClr val="FF0000"/>
                </a:solidFill>
                <a:latin typeface="Arial" panose="020B0604020202020204" pitchFamily="34" charset="0"/>
                <a:cs typeface="Arial" panose="020B0604020202020204" pitchFamily="34" charset="0"/>
              </a:rPr>
              <a:t>Aurelia</a:t>
            </a:r>
            <a:r>
              <a:rPr lang="en-US" sz="2400"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polyp</a:t>
            </a:r>
            <a:endParaRPr lang="en-US" sz="2400" dirty="0">
              <a:solidFill>
                <a:srgbClr val="FF0000"/>
              </a:solidFill>
              <a:latin typeface="Arial" panose="020B0604020202020204" pitchFamily="34" charset="0"/>
              <a:cs typeface="Arial" panose="020B0604020202020204" pitchFamily="34" charset="0"/>
            </a:endParaRPr>
          </a:p>
        </p:txBody>
      </p:sp>
      <p:pic>
        <p:nvPicPr>
          <p:cNvPr id="10242" name="Picture 2" descr="http://pnwscuba.smugmug.com/REEF/REEF-Pacific-NW-Invertebrate/271-5/177527901_9d2RR-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9818" y="2169058"/>
            <a:ext cx="3352800" cy="2210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439218"/>
            <a:ext cx="3611562" cy="468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854" y="-7541"/>
            <a:ext cx="3802035" cy="34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30065" name="Rectangle 17"/>
          <p:cNvSpPr>
            <a:spLocks noChangeArrowheads="1"/>
          </p:cNvSpPr>
          <p:nvPr/>
        </p:nvSpPr>
        <p:spPr bwMode="auto">
          <a:xfrm>
            <a:off x="1376363" y="228600"/>
            <a:ext cx="4800600"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defTabSz="814388">
              <a:defRPr/>
            </a:pPr>
            <a:r>
              <a:rPr lang="en-US" sz="3900" dirty="0">
                <a:latin typeface="Arial" charset="0"/>
              </a:rPr>
              <a:t>Body wall:</a:t>
            </a:r>
          </a:p>
          <a:p>
            <a:pPr algn="ctr" defTabSz="814388">
              <a:defRPr/>
            </a:pPr>
            <a:r>
              <a:rPr lang="en-US" sz="3900" dirty="0" err="1">
                <a:latin typeface="Arial" charset="0"/>
              </a:rPr>
              <a:t>Diploblastic</a:t>
            </a:r>
            <a:endParaRPr lang="en-US" sz="3900" dirty="0">
              <a:latin typeface="Arial" charset="0"/>
            </a:endParaRPr>
          </a:p>
        </p:txBody>
      </p:sp>
      <p:pic>
        <p:nvPicPr>
          <p:cNvPr id="8194" name="Picture 2" descr="http://clem.mscd.edu/%7Echurchcy/BIO3200/images/jelly_cli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898"/>
          <a:stretch/>
        </p:blipFill>
        <p:spPr bwMode="auto">
          <a:xfrm>
            <a:off x="5216526" y="2541653"/>
            <a:ext cx="4164441" cy="3340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3379" y="700881"/>
            <a:ext cx="6899646" cy="4832092"/>
          </a:xfrm>
          <a:prstGeom prst="rect">
            <a:avLst/>
          </a:prstGeom>
          <a:noFill/>
        </p:spPr>
        <p:txBody>
          <a:bodyPr wrap="none" rtlCol="0">
            <a:spAutoFit/>
          </a:bodyPr>
          <a:lstStyle/>
          <a:p>
            <a:pPr algn="ctr"/>
            <a:r>
              <a:rPr lang="en-US" sz="4400" dirty="0">
                <a:solidFill>
                  <a:srgbClr val="FF6600"/>
                </a:solidFill>
                <a:latin typeface="Arial" panose="020B0604020202020204" pitchFamily="34" charset="0"/>
                <a:cs typeface="Arial" panose="020B0604020202020204" pitchFamily="34" charset="0"/>
              </a:rPr>
              <a:t>Are cnidarians “smart”?</a:t>
            </a:r>
          </a:p>
          <a:p>
            <a:pPr algn="ctr"/>
            <a:endParaRPr lang="en-US" sz="4400" dirty="0">
              <a:solidFill>
                <a:srgbClr val="FF6600"/>
              </a:solidFill>
              <a:latin typeface="Arial" panose="020B0604020202020204" pitchFamily="34" charset="0"/>
              <a:cs typeface="Arial" panose="020B0604020202020204" pitchFamily="34" charset="0"/>
            </a:endParaRPr>
          </a:p>
          <a:p>
            <a:pPr algn="ctr"/>
            <a:endParaRPr lang="en-US" sz="4400" dirty="0">
              <a:solidFill>
                <a:srgbClr val="FF6600"/>
              </a:solidFill>
              <a:latin typeface="Arial" panose="020B0604020202020204" pitchFamily="34" charset="0"/>
              <a:cs typeface="Arial" panose="020B0604020202020204" pitchFamily="34" charset="0"/>
            </a:endParaRPr>
          </a:p>
          <a:p>
            <a:pPr algn="ctr"/>
            <a:r>
              <a:rPr lang="en-US" sz="4400" dirty="0">
                <a:solidFill>
                  <a:srgbClr val="FF6600"/>
                </a:solidFill>
                <a:latin typeface="Arial" panose="020B0604020202020204" pitchFamily="34" charset="0"/>
                <a:cs typeface="Arial" panose="020B0604020202020204" pitchFamily="34" charset="0"/>
              </a:rPr>
              <a:t>Are cnidarians fast?</a:t>
            </a:r>
          </a:p>
          <a:p>
            <a:pPr algn="ctr"/>
            <a:endParaRPr lang="en-US" sz="4400" dirty="0">
              <a:solidFill>
                <a:srgbClr val="FF6600"/>
              </a:solidFill>
              <a:latin typeface="Arial" panose="020B0604020202020204" pitchFamily="34" charset="0"/>
              <a:cs typeface="Arial" panose="020B0604020202020204" pitchFamily="34" charset="0"/>
            </a:endParaRPr>
          </a:p>
          <a:p>
            <a:pPr algn="ctr"/>
            <a:endParaRPr lang="en-US" sz="4400" dirty="0">
              <a:solidFill>
                <a:srgbClr val="FF6600"/>
              </a:solidFill>
              <a:latin typeface="Arial" panose="020B0604020202020204" pitchFamily="34" charset="0"/>
              <a:cs typeface="Arial" panose="020B0604020202020204" pitchFamily="34" charset="0"/>
            </a:endParaRPr>
          </a:p>
          <a:p>
            <a:pPr algn="ctr"/>
            <a:r>
              <a:rPr lang="en-US" sz="4400" dirty="0">
                <a:solidFill>
                  <a:srgbClr val="FF6600"/>
                </a:solidFill>
                <a:latin typeface="Arial" panose="020B0604020202020204" pitchFamily="34" charset="0"/>
                <a:cs typeface="Arial" panose="020B0604020202020204" pitchFamily="34" charset="0"/>
              </a:rPr>
              <a:t>How are they carnivorous?</a:t>
            </a:r>
          </a:p>
        </p:txBody>
      </p:sp>
    </p:spTree>
    <p:extLst>
      <p:ext uri="{BB962C8B-B14F-4D97-AF65-F5344CB8AC3E}">
        <p14:creationId xmlns:p14="http://schemas.microsoft.com/office/powerpoint/2010/main" val="341833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descr="2911b"/>
          <p:cNvPicPr>
            <a:picLocks noChangeAspect="1" noChangeArrowheads="1"/>
          </p:cNvPicPr>
          <p:nvPr/>
        </p:nvPicPr>
        <p:blipFill rotWithShape="1">
          <a:blip r:embed="rId2">
            <a:extLst>
              <a:ext uri="{28A0092B-C50C-407E-A947-70E740481C1C}">
                <a14:useLocalDpi xmlns:a14="http://schemas.microsoft.com/office/drawing/2010/main" val="0"/>
              </a:ext>
            </a:extLst>
          </a:blip>
          <a:srcRect l="-1" t="-2454" r="-8306" b="1780"/>
          <a:stretch/>
        </p:blipFill>
        <p:spPr bwMode="auto">
          <a:xfrm flipV="1">
            <a:off x="4865296" y="1862667"/>
            <a:ext cx="5056757" cy="478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266" y="1"/>
            <a:ext cx="26162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4"/>
          <p:cNvSpPr>
            <a:spLocks noChangeArrowheads="1"/>
          </p:cNvSpPr>
          <p:nvPr/>
        </p:nvSpPr>
        <p:spPr bwMode="auto">
          <a:xfrm>
            <a:off x="568325" y="228600"/>
            <a:ext cx="5715000"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defTabSz="814388">
              <a:defRPr/>
            </a:pPr>
            <a:r>
              <a:rPr lang="en-GB" sz="3900" b="1" dirty="0" err="1">
                <a:solidFill>
                  <a:srgbClr val="0066FF"/>
                </a:solidFill>
                <a:latin typeface="Arial" charset="0"/>
              </a:rPr>
              <a:t>Cnidocytes</a:t>
            </a:r>
            <a:endParaRPr lang="en-GB" sz="3900" b="1" dirty="0">
              <a:solidFill>
                <a:srgbClr val="0066FF"/>
              </a:solidFill>
              <a:latin typeface="Arial" charset="0"/>
            </a:endParaRPr>
          </a:p>
        </p:txBody>
      </p:sp>
      <p:sp>
        <p:nvSpPr>
          <p:cNvPr id="131077" name="Rectangle 5"/>
          <p:cNvSpPr>
            <a:spLocks noChangeArrowheads="1"/>
          </p:cNvSpPr>
          <p:nvPr/>
        </p:nvSpPr>
        <p:spPr bwMode="auto">
          <a:xfrm>
            <a:off x="492125" y="1386681"/>
            <a:ext cx="5480628" cy="4129088"/>
          </a:xfrm>
          <a:prstGeom prst="rect">
            <a:avLst/>
          </a:prstGeom>
          <a:noFill/>
          <a:ln w="9525">
            <a:noFill/>
            <a:miter lim="800000"/>
            <a:headEnd/>
            <a:tailEnd/>
          </a:ln>
          <a:effectLst>
            <a:outerShdw dist="17961" dir="13500000" algn="ctr" rotWithShape="0">
              <a:srgbClr val="FFFFCC"/>
            </a:outerShdw>
          </a:effectLst>
        </p:spPr>
        <p:txBody>
          <a:bodyPr lIns="92075" tIns="46038" rIns="92075" bIns="46038"/>
          <a:lstStyle/>
          <a:p>
            <a:pPr marL="304800" indent="-304800" defTabSz="814388">
              <a:spcBef>
                <a:spcPct val="20000"/>
              </a:spcBef>
              <a:buSzPct val="100000"/>
              <a:buFontTx/>
              <a:buChar char="•"/>
              <a:defRPr/>
            </a:pPr>
            <a:r>
              <a:rPr lang="en-GB" sz="3200" dirty="0">
                <a:latin typeface="Arial" charset="0"/>
              </a:rPr>
              <a:t>Types of organelles</a:t>
            </a:r>
          </a:p>
          <a:p>
            <a:pPr marL="762000" lvl="1" indent="-342900" defTabSz="814388">
              <a:spcBef>
                <a:spcPct val="20000"/>
              </a:spcBef>
              <a:buSzPct val="100000"/>
              <a:buFont typeface="Arial" pitchFamily="34" charset="0"/>
              <a:buChar char="–"/>
              <a:defRPr/>
            </a:pPr>
            <a:r>
              <a:rPr lang="en-GB" dirty="0">
                <a:latin typeface="Arial" charset="0"/>
              </a:rPr>
              <a:t>Stinging (most) – nematocyst</a:t>
            </a:r>
          </a:p>
          <a:p>
            <a:pPr marL="762000" lvl="1" indent="-342900" defTabSz="814388">
              <a:spcBef>
                <a:spcPct val="20000"/>
              </a:spcBef>
              <a:buSzPct val="100000"/>
              <a:buFont typeface="Arial" pitchFamily="34" charset="0"/>
              <a:buChar char="–"/>
              <a:defRPr/>
            </a:pPr>
            <a:r>
              <a:rPr lang="en-GB" dirty="0">
                <a:latin typeface="Arial" charset="0"/>
              </a:rPr>
              <a:t>Adhesive</a:t>
            </a:r>
          </a:p>
          <a:p>
            <a:pPr marL="762000" lvl="1" indent="-342900" defTabSz="814388">
              <a:spcBef>
                <a:spcPct val="20000"/>
              </a:spcBef>
              <a:buSzPct val="100000"/>
              <a:buFont typeface="Arial" pitchFamily="34" charset="0"/>
              <a:buChar char="–"/>
              <a:defRPr/>
            </a:pPr>
            <a:r>
              <a:rPr lang="en-GB" dirty="0">
                <a:latin typeface="Arial" charset="0"/>
              </a:rPr>
              <a:t>Grasping</a:t>
            </a:r>
          </a:p>
          <a:p>
            <a:pPr marL="762000" lvl="1" indent="-342900" defTabSz="814388">
              <a:spcBef>
                <a:spcPct val="20000"/>
              </a:spcBef>
              <a:buSzPct val="100000"/>
              <a:buFont typeface="Arial" pitchFamily="34" charset="0"/>
              <a:buChar char="–"/>
              <a:defRPr/>
            </a:pPr>
            <a:r>
              <a:rPr lang="en-GB" dirty="0">
                <a:latin typeface="Arial" charset="0"/>
              </a:rPr>
              <a:t>Lassos</a:t>
            </a:r>
          </a:p>
          <a:p>
            <a:pPr marL="762000" lvl="1" indent="-342900" defTabSz="814388">
              <a:spcBef>
                <a:spcPct val="20000"/>
              </a:spcBef>
              <a:buSzPct val="100000"/>
              <a:buFont typeface="Arial" pitchFamily="34" charset="0"/>
              <a:buChar char="–"/>
              <a:defRPr/>
            </a:pPr>
            <a:r>
              <a:rPr lang="en-GB" dirty="0">
                <a:latin typeface="Arial" charset="0"/>
              </a:rPr>
              <a:t>Springs</a:t>
            </a:r>
          </a:p>
        </p:txBody>
      </p:sp>
      <p:sp>
        <p:nvSpPr>
          <p:cNvPr id="2" name="Rectangle 1"/>
          <p:cNvSpPr/>
          <p:nvPr/>
        </p:nvSpPr>
        <p:spPr>
          <a:xfrm>
            <a:off x="827498" y="4600713"/>
            <a:ext cx="4067175" cy="646331"/>
          </a:xfrm>
          <a:prstGeom prst="rect">
            <a:avLst/>
          </a:prstGeom>
        </p:spPr>
        <p:txBody>
          <a:bodyPr>
            <a:spAutoFit/>
          </a:bodyPr>
          <a:lstStyle/>
          <a:p>
            <a:r>
              <a:rPr lang="en-US" sz="1800" dirty="0">
                <a:hlinkClick r:id="rId4"/>
              </a:rPr>
              <a:t>http://www.youtube.com/watch?v=PPYiC1HDu-M</a:t>
            </a:r>
            <a:r>
              <a:rPr lang="en-US" sz="1800" dirty="0"/>
              <a:t> </a:t>
            </a:r>
          </a:p>
        </p:txBody>
      </p:sp>
      <p:sp>
        <p:nvSpPr>
          <p:cNvPr id="3" name="Rectangle 2"/>
          <p:cNvSpPr/>
          <p:nvPr/>
        </p:nvSpPr>
        <p:spPr>
          <a:xfrm>
            <a:off x="393626" y="5378299"/>
            <a:ext cx="4067175" cy="646331"/>
          </a:xfrm>
          <a:prstGeom prst="rect">
            <a:avLst/>
          </a:prstGeom>
        </p:spPr>
        <p:txBody>
          <a:bodyPr>
            <a:spAutoFit/>
          </a:bodyPr>
          <a:lstStyle/>
          <a:p>
            <a:r>
              <a:rPr lang="en-US" sz="1800" dirty="0">
                <a:hlinkClick r:id="rId5"/>
              </a:rPr>
              <a:t>http://www.youtube.com/watch?v=6zJiBc_N1Zk</a:t>
            </a:r>
            <a:r>
              <a:rPr lang="en-US" sz="1800"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3" y="2301081"/>
            <a:ext cx="2992780" cy="1020762"/>
          </a:xfrm>
        </p:spPr>
        <p:txBody>
          <a:bodyPr/>
          <a:lstStyle/>
          <a:p>
            <a:r>
              <a:rPr lang="en-US" dirty="0">
                <a:latin typeface="Arial" pitchFamily="34" charset="0"/>
                <a:cs typeface="Arial" pitchFamily="34" charset="0"/>
              </a:rPr>
              <a:t>Nerve Net</a:t>
            </a:r>
          </a:p>
        </p:txBody>
      </p:sp>
      <p:pic>
        <p:nvPicPr>
          <p:cNvPr id="8194" name="Picture 2" descr="http://bioap.wikispaces.com/file/view/hydra_2.gif/127815185/hydra_2.gif"/>
          <p:cNvPicPr>
            <a:picLocks noChangeAspect="1" noChangeArrowheads="1"/>
          </p:cNvPicPr>
          <p:nvPr/>
        </p:nvPicPr>
        <p:blipFill rotWithShape="1">
          <a:blip r:embed="rId2">
            <a:extLst>
              <a:ext uri="{28A0092B-C50C-407E-A947-70E740481C1C}">
                <a14:useLocalDpi xmlns:a14="http://schemas.microsoft.com/office/drawing/2010/main" val="0"/>
              </a:ext>
            </a:extLst>
          </a:blip>
          <a:srcRect l="2834" r="2462"/>
          <a:stretch/>
        </p:blipFill>
        <p:spPr bwMode="auto">
          <a:xfrm>
            <a:off x="2960686" y="83557"/>
            <a:ext cx="7820237" cy="595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87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788946" y="167481"/>
            <a:ext cx="6918325" cy="1020762"/>
          </a:xfrm>
        </p:spPr>
        <p:txBody>
          <a:bodyPr/>
          <a:lstStyle/>
          <a:p>
            <a:r>
              <a:rPr lang="en-US" b="1" dirty="0">
                <a:solidFill>
                  <a:srgbClr val="0000FF"/>
                </a:solidFill>
                <a:latin typeface="Arial" charset="0"/>
              </a:rPr>
              <a:t>Class Hydrozoa (hydras)</a:t>
            </a:r>
          </a:p>
        </p:txBody>
      </p:sp>
      <p:pic>
        <p:nvPicPr>
          <p:cNvPr id="106500" name="Picture 4" descr="hydra-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3084" y="1203463"/>
            <a:ext cx="2484187" cy="483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upload.wikimedia.org/wikipedia/commons/thumb/c/c3/Portuguese_Man-O-War_%28Physalia_physalis%29.jpg/220px-Portuguese_Man-O-War_%28Physalia_physalis%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3" y="-12994"/>
            <a:ext cx="3433012" cy="47125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BFAD1A-08BB-4F50-B839-E3C7949C6C52}"/>
              </a:ext>
            </a:extLst>
          </p:cNvPr>
          <p:cNvSpPr txBox="1"/>
          <p:nvPr/>
        </p:nvSpPr>
        <p:spPr>
          <a:xfrm>
            <a:off x="3662074" y="1493421"/>
            <a:ext cx="4561010"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2700 sp.</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Mostly marine</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Named after 9-headed hydra</a:t>
            </a:r>
          </a:p>
          <a:p>
            <a:pPr marL="342900" indent="-342900">
              <a:buFont typeface="Arial" panose="020B0604020202020204" pitchFamily="34" charset="0"/>
              <a:buChar char="•"/>
            </a:pPr>
            <a:r>
              <a:rPr lang="en-US" sz="2800" dirty="0">
                <a:solidFill>
                  <a:srgbClr val="FF6600"/>
                </a:solidFill>
                <a:latin typeface="Calibri" panose="020F0502020204030204" pitchFamily="34" charset="0"/>
                <a:cs typeface="Calibri" panose="020F0502020204030204" pitchFamily="34" charset="0"/>
              </a:rPr>
              <a:t>Which stage is dominant?</a:t>
            </a:r>
          </a:p>
        </p:txBody>
      </p:sp>
      <p:sp>
        <p:nvSpPr>
          <p:cNvPr id="4" name="TextBox 3">
            <a:extLst>
              <a:ext uri="{FF2B5EF4-FFF2-40B4-BE49-F238E27FC236}">
                <a16:creationId xmlns:a16="http://schemas.microsoft.com/office/drawing/2014/main" id="{CE7DDBC6-3568-D35A-7A27-9A4DFD441D0C}"/>
              </a:ext>
            </a:extLst>
          </p:cNvPr>
          <p:cNvSpPr txBox="1"/>
          <p:nvPr/>
        </p:nvSpPr>
        <p:spPr>
          <a:xfrm>
            <a:off x="0" y="5022420"/>
            <a:ext cx="7191969" cy="1077218"/>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DRAW: Live Hydra (36.2)</a:t>
            </a:r>
          </a:p>
          <a:p>
            <a:r>
              <a:rPr lang="en-US" sz="3200" dirty="0">
                <a:solidFill>
                  <a:srgbClr val="FF0000"/>
                </a:solidFill>
                <a:latin typeface="Arial" panose="020B0604020202020204" pitchFamily="34" charset="0"/>
                <a:cs typeface="Arial" panose="020B0604020202020204" pitchFamily="34" charset="0"/>
              </a:rPr>
              <a:t>HW: </a:t>
            </a:r>
            <a:r>
              <a:rPr lang="en-US" sz="3200" dirty="0" err="1">
                <a:solidFill>
                  <a:srgbClr val="FF0000"/>
                </a:solidFill>
                <a:latin typeface="Arial" panose="020B0604020202020204" pitchFamily="34" charset="0"/>
                <a:cs typeface="Arial" panose="020B0604020202020204" pitchFamily="34" charset="0"/>
              </a:rPr>
              <a:t>Physalia</a:t>
            </a:r>
            <a:r>
              <a:rPr lang="en-US" sz="3200" dirty="0">
                <a:solidFill>
                  <a:srgbClr val="FF0000"/>
                </a:solidFill>
                <a:latin typeface="Arial" panose="020B0604020202020204" pitchFamily="34" charset="0"/>
                <a:cs typeface="Arial" panose="020B0604020202020204" pitchFamily="34" charset="0"/>
              </a:rPr>
              <a:t> or </a:t>
            </a:r>
            <a:r>
              <a:rPr lang="en-US" sz="3200" dirty="0" err="1">
                <a:solidFill>
                  <a:srgbClr val="FF0000"/>
                </a:solidFill>
                <a:latin typeface="Arial" panose="020B0604020202020204" pitchFamily="34" charset="0"/>
                <a:cs typeface="Arial" panose="020B0604020202020204" pitchFamily="34" charset="0"/>
              </a:rPr>
              <a:t>Gonionemus</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pg</a:t>
            </a:r>
            <a:r>
              <a:rPr lang="en-US" sz="3200" dirty="0">
                <a:solidFill>
                  <a:srgbClr val="FF0000"/>
                </a:solidFill>
                <a:latin typeface="Arial" panose="020B0604020202020204" pitchFamily="34" charset="0"/>
                <a:cs typeface="Arial" panose="020B0604020202020204" pitchFamily="34" charset="0"/>
              </a:rPr>
              <a:t> 404)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60" y="8555"/>
            <a:ext cx="6081145" cy="3420644"/>
          </a:xfrm>
          <a:prstGeom prst="rect">
            <a:avLst/>
          </a:prstGeom>
        </p:spPr>
      </p:pic>
      <p:sp>
        <p:nvSpPr>
          <p:cNvPr id="122882" name="Rectangle 2"/>
          <p:cNvSpPr>
            <a:spLocks noGrp="1" noChangeArrowheads="1"/>
          </p:cNvSpPr>
          <p:nvPr>
            <p:ph type="title"/>
          </p:nvPr>
        </p:nvSpPr>
        <p:spPr>
          <a:xfrm>
            <a:off x="5749925" y="8555"/>
            <a:ext cx="5592762" cy="1020762"/>
          </a:xfrm>
        </p:spPr>
        <p:txBody>
          <a:bodyPr/>
          <a:lstStyle/>
          <a:p>
            <a:r>
              <a:rPr lang="en-US" b="1" dirty="0">
                <a:solidFill>
                  <a:srgbClr val="0066FF"/>
                </a:solidFill>
                <a:latin typeface="Arial" charset="0"/>
              </a:rPr>
              <a:t>Class </a:t>
            </a:r>
            <a:r>
              <a:rPr lang="en-US" b="1" dirty="0" err="1">
                <a:solidFill>
                  <a:srgbClr val="0066FF"/>
                </a:solidFill>
                <a:latin typeface="Arial" charset="0"/>
              </a:rPr>
              <a:t>Scyphozoa</a:t>
            </a:r>
            <a:endParaRPr lang="en-US" b="1" dirty="0">
              <a:solidFill>
                <a:srgbClr val="0066FF"/>
              </a:solidFill>
              <a:latin typeface="Arial" charset="0"/>
            </a:endParaRPr>
          </a:p>
        </p:txBody>
      </p:sp>
      <p:pic>
        <p:nvPicPr>
          <p:cNvPr id="10242" name="Picture 2" descr="http://2.bp.blogspot.com/-Bd1AulpfbSk/TiRjJnqD-xI/AAAAAAAAAUU/cymAM6iYoYc/s1600/Jellyfish+beautiful.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93" r="19142"/>
          <a:stretch/>
        </p:blipFill>
        <p:spPr bwMode="auto">
          <a:xfrm>
            <a:off x="0" y="2982870"/>
            <a:ext cx="2832328" cy="31347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94190" y="3855738"/>
            <a:ext cx="2673360" cy="646331"/>
          </a:xfrm>
          <a:prstGeom prst="rect">
            <a:avLst/>
          </a:prstGeom>
        </p:spPr>
        <p:txBody>
          <a:bodyPr wrap="square">
            <a:spAutoFit/>
          </a:bodyPr>
          <a:lstStyle/>
          <a:p>
            <a:r>
              <a:rPr lang="en-US" sz="1800" dirty="0">
                <a:hlinkClick r:id="rId4"/>
              </a:rPr>
              <a:t>http://www.youtube.com/watch?v=bcmLxsJ5SAg</a:t>
            </a:r>
            <a:r>
              <a:rPr lang="en-US" sz="1800" dirty="0"/>
              <a:t> </a:t>
            </a:r>
          </a:p>
        </p:txBody>
      </p:sp>
      <p:sp>
        <p:nvSpPr>
          <p:cNvPr id="2" name="TextBox 1">
            <a:extLst>
              <a:ext uri="{FF2B5EF4-FFF2-40B4-BE49-F238E27FC236}">
                <a16:creationId xmlns:a16="http://schemas.microsoft.com/office/drawing/2014/main" id="{B0766096-A3C4-406F-954E-F7A5E8205160}"/>
              </a:ext>
            </a:extLst>
          </p:cNvPr>
          <p:cNvSpPr txBox="1"/>
          <p:nvPr/>
        </p:nvSpPr>
        <p:spPr>
          <a:xfrm>
            <a:off x="6359525" y="1029317"/>
            <a:ext cx="4376388"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200 species</a:t>
            </a:r>
          </a:p>
          <a:p>
            <a:pPr marL="342900" indent="-342900">
              <a:buFont typeface="Arial" panose="020B0604020202020204" pitchFamily="34" charset="0"/>
              <a:buChar char="•"/>
            </a:pPr>
            <a:r>
              <a:rPr lang="en-US" sz="2800" dirty="0">
                <a:solidFill>
                  <a:srgbClr val="FF6600"/>
                </a:solidFill>
                <a:latin typeface="Calibri" panose="020F0502020204030204" pitchFamily="34" charset="0"/>
                <a:cs typeface="Calibri" panose="020F0502020204030204" pitchFamily="34" charset="0"/>
              </a:rPr>
              <a:t>Marine only?</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Coastal (most)</a:t>
            </a:r>
          </a:p>
          <a:p>
            <a:pPr marL="342900" indent="-342900">
              <a:buFont typeface="Arial" panose="020B0604020202020204" pitchFamily="34" charset="0"/>
              <a:buChar char="•"/>
            </a:pPr>
            <a:r>
              <a:rPr lang="en-US" sz="2800" dirty="0">
                <a:solidFill>
                  <a:srgbClr val="FF6600"/>
                </a:solidFill>
                <a:latin typeface="Calibri" panose="020F0502020204030204" pitchFamily="34" charset="0"/>
                <a:cs typeface="Calibri" panose="020F0502020204030204" pitchFamily="34" charset="0"/>
              </a:rPr>
              <a:t>Which stage dominant?</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Most small</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Most not deadly – </a:t>
            </a:r>
            <a:r>
              <a:rPr lang="en-US" sz="2800" dirty="0">
                <a:solidFill>
                  <a:srgbClr val="FF6600"/>
                </a:solidFill>
                <a:latin typeface="Calibri" panose="020F0502020204030204" pitchFamily="34" charset="0"/>
                <a:cs typeface="Calibri" panose="020F0502020204030204" pitchFamily="34" charset="0"/>
              </a:rPr>
              <a:t>what should you do if stung?</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All dioecious</a:t>
            </a:r>
          </a:p>
        </p:txBody>
      </p:sp>
      <p:sp>
        <p:nvSpPr>
          <p:cNvPr id="5" name="TextBox 4">
            <a:extLst>
              <a:ext uri="{FF2B5EF4-FFF2-40B4-BE49-F238E27FC236}">
                <a16:creationId xmlns:a16="http://schemas.microsoft.com/office/drawing/2014/main" id="{7442DCA3-CFFD-24A1-69C7-DF866316B0C3}"/>
              </a:ext>
            </a:extLst>
          </p:cNvPr>
          <p:cNvSpPr txBox="1"/>
          <p:nvPr/>
        </p:nvSpPr>
        <p:spPr>
          <a:xfrm>
            <a:off x="3394190" y="5297121"/>
            <a:ext cx="3413691"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HW: Live Jellyfish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1539082"/>
            <a:ext cx="4664571" cy="4508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41315" name="Rectangle 3"/>
          <p:cNvSpPr>
            <a:spLocks noChangeArrowheads="1"/>
          </p:cNvSpPr>
          <p:nvPr/>
        </p:nvSpPr>
        <p:spPr bwMode="auto">
          <a:xfrm>
            <a:off x="1330326" y="228600"/>
            <a:ext cx="8207375"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defTabSz="814388">
              <a:defRPr/>
            </a:pPr>
            <a:r>
              <a:rPr lang="en-GB" sz="3600" b="1" dirty="0" err="1">
                <a:solidFill>
                  <a:srgbClr val="0066FF"/>
                </a:solidFill>
                <a:latin typeface="Arial" charset="0"/>
              </a:rPr>
              <a:t>Scyphozoan</a:t>
            </a:r>
            <a:r>
              <a:rPr lang="en-GB" sz="3600" b="1" dirty="0">
                <a:solidFill>
                  <a:srgbClr val="0066FF"/>
                </a:solidFill>
                <a:latin typeface="Arial" charset="0"/>
              </a:rPr>
              <a:t> medusa</a:t>
            </a:r>
            <a:r>
              <a:rPr lang="en-GB" sz="3600" dirty="0">
                <a:solidFill>
                  <a:srgbClr val="0066FF"/>
                </a:solidFill>
                <a:latin typeface="Arial" charset="0"/>
              </a:rPr>
              <a:t> - </a:t>
            </a:r>
            <a:r>
              <a:rPr lang="en-GB" sz="3600" i="1" dirty="0">
                <a:solidFill>
                  <a:srgbClr val="0066FF"/>
                </a:solidFill>
                <a:latin typeface="Arial" charset="0"/>
              </a:rPr>
              <a:t>Aurelia</a:t>
            </a:r>
          </a:p>
        </p:txBody>
      </p:sp>
      <p:pic>
        <p:nvPicPr>
          <p:cNvPr id="125972"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4722" t="5817" r="717" b="4420"/>
          <a:stretch/>
        </p:blipFill>
        <p:spPr bwMode="auto">
          <a:xfrm rot="5400000">
            <a:off x="5603464" y="2176382"/>
            <a:ext cx="4508961" cy="3234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86" r="25626"/>
          <a:stretch/>
        </p:blipFill>
        <p:spPr bwMode="auto">
          <a:xfrm>
            <a:off x="1376364" y="1"/>
            <a:ext cx="8470313"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1635125" y="3901281"/>
            <a:ext cx="685800" cy="381000"/>
          </a:xfrm>
          <a:prstGeom prst="ellipse">
            <a:avLst/>
          </a:prstGeom>
          <a:solidFill>
            <a:schemeClr val="accent2">
              <a:lumMod val="60000"/>
              <a:lumOff val="40000"/>
              <a:alpha val="16000"/>
            </a:schemeClr>
          </a:solid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5585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718426" y="3291681"/>
            <a:ext cx="1795462" cy="147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29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763" y="768350"/>
            <a:ext cx="3911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29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648" y="1600181"/>
            <a:ext cx="1630363" cy="158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29034" name="Picture 10"/>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2092325" y="3981451"/>
            <a:ext cx="1284288" cy="214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29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0620" y="422275"/>
            <a:ext cx="1971675" cy="143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29036" name="Text Box 12"/>
          <p:cNvSpPr txBox="1">
            <a:spLocks noChangeArrowheads="1"/>
          </p:cNvSpPr>
          <p:nvPr/>
        </p:nvSpPr>
        <p:spPr bwMode="auto">
          <a:xfrm>
            <a:off x="1665289" y="-82550"/>
            <a:ext cx="4137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i="1">
                <a:solidFill>
                  <a:srgbClr val="0066FF"/>
                </a:solidFill>
                <a:latin typeface="Arial" charset="0"/>
              </a:rPr>
              <a:t>Aurelia</a:t>
            </a:r>
            <a:r>
              <a:rPr lang="en-US" sz="4000">
                <a:solidFill>
                  <a:srgbClr val="0066FF"/>
                </a:solidFill>
                <a:latin typeface="Arial" charset="0"/>
              </a:rPr>
              <a:t> Life Cycle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591081" y="137318"/>
            <a:ext cx="3840161" cy="1020763"/>
          </a:xfrm>
        </p:spPr>
        <p:txBody>
          <a:bodyPr/>
          <a:lstStyle/>
          <a:p>
            <a:r>
              <a:rPr lang="en-US" b="1" dirty="0">
                <a:solidFill>
                  <a:srgbClr val="0066FF"/>
                </a:solidFill>
                <a:latin typeface="Arial" charset="0"/>
              </a:rPr>
              <a:t>Class </a:t>
            </a:r>
            <a:r>
              <a:rPr lang="en-US" b="1" dirty="0" err="1">
                <a:solidFill>
                  <a:srgbClr val="0066FF"/>
                </a:solidFill>
                <a:latin typeface="Arial" charset="0"/>
              </a:rPr>
              <a:t>Cubozoa</a:t>
            </a:r>
            <a:endParaRPr lang="en-US" dirty="0"/>
          </a:p>
        </p:txBody>
      </p:sp>
      <p:pic>
        <p:nvPicPr>
          <p:cNvPr id="134148" name="Picture 4" descr="carybd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963" y="3097001"/>
            <a:ext cx="3918362" cy="293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24.media.tumblr.com/tumblr_m71jz3x5Ls1r6zkcfo1_12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85"/>
          <a:stretch/>
        </p:blipFill>
        <p:spPr bwMode="auto">
          <a:xfrm>
            <a:off x="187325" y="1158081"/>
            <a:ext cx="4250023" cy="2536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CD25A4-4FDE-474C-8530-2E23B339D81E}"/>
              </a:ext>
            </a:extLst>
          </p:cNvPr>
          <p:cNvSpPr txBox="1"/>
          <p:nvPr/>
        </p:nvSpPr>
        <p:spPr>
          <a:xfrm>
            <a:off x="507020" y="4078506"/>
            <a:ext cx="4938105" cy="584775"/>
          </a:xfrm>
          <a:prstGeom prst="rect">
            <a:avLst/>
          </a:prstGeom>
          <a:noFill/>
        </p:spPr>
        <p:txBody>
          <a:bodyPr wrap="square" rtlCol="0">
            <a:spAutoFit/>
          </a:bodyPr>
          <a:lstStyle/>
          <a:p>
            <a:pPr algn="ctr"/>
            <a:r>
              <a:rPr lang="en-US" sz="3200" dirty="0">
                <a:solidFill>
                  <a:srgbClr val="FF6600"/>
                </a:solidFill>
                <a:latin typeface="Calibri" panose="020F0502020204030204" pitchFamily="34" charset="0"/>
                <a:cs typeface="Calibri" panose="020F0502020204030204" pitchFamily="34" charset="0"/>
              </a:rPr>
              <a:t>How do they actively hunt?</a:t>
            </a:r>
          </a:p>
        </p:txBody>
      </p:sp>
      <p:sp>
        <p:nvSpPr>
          <p:cNvPr id="3" name="TextBox 2">
            <a:extLst>
              <a:ext uri="{FF2B5EF4-FFF2-40B4-BE49-F238E27FC236}">
                <a16:creationId xmlns:a16="http://schemas.microsoft.com/office/drawing/2014/main" id="{B66D326F-CBBE-4F54-AC17-223CD0AA8CEA}"/>
              </a:ext>
            </a:extLst>
          </p:cNvPr>
          <p:cNvSpPr txBox="1"/>
          <p:nvPr/>
        </p:nvSpPr>
        <p:spPr>
          <a:xfrm>
            <a:off x="5140325" y="330559"/>
            <a:ext cx="5181600" cy="267765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Box jellyfish – 50 species</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Recently split</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Umbrella is square-shaped</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Tropical and subtropical – global</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Cluster of tentacles at corners of umbrella</a:t>
            </a:r>
          </a:p>
          <a:p>
            <a:pPr marL="342900" indent="-342900">
              <a:buFont typeface="Arial" panose="020B0604020202020204" pitchFamily="34" charset="0"/>
              <a:buChar char="•"/>
            </a:pPr>
            <a:r>
              <a:rPr lang="en-US" b="1" i="1" dirty="0">
                <a:latin typeface="Calibri" panose="020F0502020204030204" pitchFamily="34" charset="0"/>
                <a:cs typeface="Calibri" panose="020F0502020204030204" pitchFamily="34" charset="0"/>
              </a:rPr>
              <a:t>Active</a:t>
            </a:r>
            <a:r>
              <a:rPr lang="en-US" dirty="0">
                <a:latin typeface="Calibri" panose="020F0502020204030204" pitchFamily="34" charset="0"/>
                <a:cs typeface="Calibri" panose="020F0502020204030204" pitchFamily="34" charset="0"/>
              </a:rPr>
              <a:t> predators</a:t>
            </a:r>
          </a:p>
        </p:txBody>
      </p:sp>
      <p:sp>
        <p:nvSpPr>
          <p:cNvPr id="8" name="TextBox 7">
            <a:extLst>
              <a:ext uri="{FF2B5EF4-FFF2-40B4-BE49-F238E27FC236}">
                <a16:creationId xmlns:a16="http://schemas.microsoft.com/office/drawing/2014/main" id="{E72BC9E7-B22C-42AE-A6A0-07BE308EA2BD}"/>
              </a:ext>
            </a:extLst>
          </p:cNvPr>
          <p:cNvSpPr txBox="1"/>
          <p:nvPr/>
        </p:nvSpPr>
        <p:spPr>
          <a:xfrm>
            <a:off x="777850" y="4968549"/>
            <a:ext cx="4250023" cy="830997"/>
          </a:xfrm>
          <a:prstGeom prst="rect">
            <a:avLst/>
          </a:prstGeom>
          <a:noFill/>
        </p:spPr>
        <p:txBody>
          <a:bodyPr wrap="square">
            <a:spAutoFit/>
          </a:bodyPr>
          <a:lstStyle/>
          <a:p>
            <a:r>
              <a:rPr lang="en-US" dirty="0">
                <a:hlinkClick r:id="rId4"/>
              </a:rPr>
              <a:t>https://www.youtube.com/watch?v=TSyvV6F1VzA</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5"/>
          <p:cNvSpPr>
            <a:spLocks noChangeArrowheads="1"/>
          </p:cNvSpPr>
          <p:nvPr/>
        </p:nvSpPr>
        <p:spPr bwMode="auto">
          <a:xfrm>
            <a:off x="6535212" y="319881"/>
            <a:ext cx="363219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r>
              <a:rPr lang="en-US" sz="3200" b="1" i="1" dirty="0" err="1">
                <a:solidFill>
                  <a:srgbClr val="0000FF"/>
                </a:solidFill>
                <a:latin typeface="Arial" pitchFamily="34" charset="0"/>
                <a:cs typeface="Arial" pitchFamily="34" charset="0"/>
              </a:rPr>
              <a:t>Chironex</a:t>
            </a:r>
            <a:r>
              <a:rPr lang="en-US" sz="3200" b="1" i="1" dirty="0">
                <a:solidFill>
                  <a:srgbClr val="0000FF"/>
                </a:solidFill>
                <a:latin typeface="Arial" pitchFamily="34" charset="0"/>
                <a:cs typeface="Arial" pitchFamily="34" charset="0"/>
              </a:rPr>
              <a:t> </a:t>
            </a:r>
            <a:r>
              <a:rPr lang="en-US" sz="3200" b="1" i="1" dirty="0" err="1">
                <a:solidFill>
                  <a:srgbClr val="0000FF"/>
                </a:solidFill>
                <a:latin typeface="Arial" pitchFamily="34" charset="0"/>
                <a:cs typeface="Arial" pitchFamily="34" charset="0"/>
              </a:rPr>
              <a:t>fleckeri</a:t>
            </a:r>
            <a:r>
              <a:rPr lang="en-US" sz="3200" dirty="0">
                <a:solidFill>
                  <a:srgbClr val="0000FF"/>
                </a:solidFill>
                <a:latin typeface="Arial" pitchFamily="34" charset="0"/>
                <a:cs typeface="Arial" pitchFamily="34" charset="0"/>
              </a:rPr>
              <a:t> </a:t>
            </a:r>
          </a:p>
          <a:p>
            <a:pPr marL="344488" indent="-344488">
              <a:buFontTx/>
              <a:buChar char="•"/>
            </a:pPr>
            <a:endParaRPr lang="en-US" sz="2800" dirty="0">
              <a:solidFill>
                <a:srgbClr val="0000FF"/>
              </a:solidFill>
              <a:latin typeface="Arial" charset="0"/>
            </a:endParaRPr>
          </a:p>
          <a:p>
            <a:pPr marL="344488" indent="-344488">
              <a:buFontTx/>
              <a:buChar char="•"/>
            </a:pPr>
            <a:r>
              <a:rPr lang="en-US" sz="2800" dirty="0">
                <a:latin typeface="Arial" charset="0"/>
              </a:rPr>
              <a:t>Sea Wasp</a:t>
            </a:r>
          </a:p>
          <a:p>
            <a:pPr marL="344488" indent="-344488">
              <a:buFontTx/>
              <a:buChar char="•"/>
            </a:pPr>
            <a:r>
              <a:rPr lang="en-US" sz="2800" dirty="0">
                <a:latin typeface="Arial" charset="0"/>
              </a:rPr>
              <a:t>Tropical Australia</a:t>
            </a:r>
          </a:p>
        </p:txBody>
      </p:sp>
      <p:pic>
        <p:nvPicPr>
          <p:cNvPr id="7170" name="Picture 2" descr="Rachel Shardlow survived after being stung by a box jellyfish near Gladstone in the Calliope River in  central Queensland. (ABC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403" y="0"/>
            <a:ext cx="439749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box jellyfish 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12" y="3063081"/>
            <a:ext cx="4992998" cy="306308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File:JellyfishNetAustralia.JPG"/>
          <p:cNvPicPr>
            <a:picLocks noChangeAspect="1" noChangeArrowheads="1"/>
          </p:cNvPicPr>
          <p:nvPr/>
        </p:nvPicPr>
        <p:blipFill rotWithShape="1">
          <a:blip r:embed="rId4">
            <a:extLst>
              <a:ext uri="{28A0092B-C50C-407E-A947-70E740481C1C}">
                <a14:useLocalDpi xmlns:a14="http://schemas.microsoft.com/office/drawing/2010/main" val="0"/>
              </a:ext>
            </a:extLst>
          </a:blip>
          <a:srcRect l="25900" t="25886" r="18891" b="27959"/>
          <a:stretch/>
        </p:blipFill>
        <p:spPr bwMode="auto">
          <a:xfrm>
            <a:off x="2311533" y="3968359"/>
            <a:ext cx="3441532" cy="2157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0" y="2157803"/>
            <a:ext cx="3389218" cy="226624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92125" y="243681"/>
            <a:ext cx="4644847" cy="1020762"/>
          </a:xfrm>
        </p:spPr>
        <p:txBody>
          <a:bodyPr/>
          <a:lstStyle/>
          <a:p>
            <a:r>
              <a:rPr lang="en-US" b="1" dirty="0">
                <a:solidFill>
                  <a:srgbClr val="0066FF"/>
                </a:solidFill>
                <a:latin typeface="Arial" charset="0"/>
              </a:rPr>
              <a:t>Class </a:t>
            </a:r>
            <a:r>
              <a:rPr lang="en-US" b="1" dirty="0" err="1">
                <a:solidFill>
                  <a:srgbClr val="0066FF"/>
                </a:solidFill>
                <a:latin typeface="Arial" charset="0"/>
              </a:rPr>
              <a:t>Anthozoa</a:t>
            </a:r>
            <a:r>
              <a:rPr lang="en-US" b="1" dirty="0">
                <a:solidFill>
                  <a:srgbClr val="0066FF"/>
                </a:solidFill>
                <a:latin typeface="Arial" charset="0"/>
              </a:rPr>
              <a:t> </a:t>
            </a:r>
            <a:br>
              <a:rPr lang="en-US" b="1" dirty="0">
                <a:solidFill>
                  <a:srgbClr val="0066FF"/>
                </a:solidFill>
                <a:latin typeface="Arial" charset="0"/>
              </a:rPr>
            </a:br>
            <a:r>
              <a:rPr lang="en-US" sz="2800" dirty="0">
                <a:solidFill>
                  <a:srgbClr val="0066FF"/>
                </a:solidFill>
                <a:latin typeface="Arial" charset="0"/>
              </a:rPr>
              <a:t>(corals, sea anemones)</a:t>
            </a:r>
          </a:p>
        </p:txBody>
      </p:sp>
      <p:pic>
        <p:nvPicPr>
          <p:cNvPr id="138245" name="Picture 5"/>
          <p:cNvPicPr>
            <a:picLocks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880092" y="-274639"/>
            <a:ext cx="40687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6E6CA9B-A975-4E46-B12B-A0B9CB275B26}"/>
              </a:ext>
            </a:extLst>
          </p:cNvPr>
          <p:cNvSpPr txBox="1"/>
          <p:nvPr/>
        </p:nvSpPr>
        <p:spPr>
          <a:xfrm>
            <a:off x="252432" y="1646929"/>
            <a:ext cx="3393942" cy="2246769"/>
          </a:xfrm>
          <a:prstGeom prst="rect">
            <a:avLst/>
          </a:prstGeom>
          <a:noFill/>
        </p:spPr>
        <p:txBody>
          <a:bodyPr wrap="non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6200 sp.</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All marine</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All regions of ocean</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Polyp stage only</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Basic anatomy</a:t>
            </a:r>
          </a:p>
        </p:txBody>
      </p:sp>
      <p:pic>
        <p:nvPicPr>
          <p:cNvPr id="6" name="Picture 2" descr="http://www.savalli.us/BIO385/Diversity/03.CnidariaImages/MetridiumDissectL.jpg">
            <a:extLst>
              <a:ext uri="{FF2B5EF4-FFF2-40B4-BE49-F238E27FC236}">
                <a16:creationId xmlns:a16="http://schemas.microsoft.com/office/drawing/2014/main" id="{4BB98A59-2476-40C4-AA79-244A36616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888" y="2722759"/>
            <a:ext cx="375975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eb.nhm.ku.edu/tol/glossary/Entire_body_cross/hyman185a.JPG">
            <a:extLst>
              <a:ext uri="{FF2B5EF4-FFF2-40B4-BE49-F238E27FC236}">
                <a16:creationId xmlns:a16="http://schemas.microsoft.com/office/drawing/2014/main" id="{D30197DE-8B30-4143-835A-2888977A67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722"/>
          <a:stretch/>
        </p:blipFill>
        <p:spPr bwMode="auto">
          <a:xfrm>
            <a:off x="3650746" y="1386476"/>
            <a:ext cx="3229346" cy="3176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DD24A6-ADC4-AFFB-8583-4628B07F393D}"/>
              </a:ext>
            </a:extLst>
          </p:cNvPr>
          <p:cNvSpPr txBox="1"/>
          <p:nvPr/>
        </p:nvSpPr>
        <p:spPr>
          <a:xfrm>
            <a:off x="146789" y="5297707"/>
            <a:ext cx="6950492"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DRAW: Anemone dissection (</a:t>
            </a:r>
            <a:r>
              <a:rPr lang="en-US" sz="3200" dirty="0" err="1">
                <a:solidFill>
                  <a:srgbClr val="FF0000"/>
                </a:solidFill>
                <a:latin typeface="Arial" panose="020B0604020202020204" pitchFamily="34" charset="0"/>
                <a:cs typeface="Arial" panose="020B0604020202020204" pitchFamily="34" charset="0"/>
              </a:rPr>
              <a:t>pg</a:t>
            </a:r>
            <a:r>
              <a:rPr lang="en-US" sz="3200" dirty="0">
                <a:solidFill>
                  <a:srgbClr val="FF0000"/>
                </a:solidFill>
                <a:latin typeface="Arial" panose="020B0604020202020204" pitchFamily="34" charset="0"/>
                <a:cs typeface="Arial" panose="020B0604020202020204" pitchFamily="34" charset="0"/>
              </a:rPr>
              <a:t> 405)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ChangeArrowheads="1"/>
          </p:cNvSpPr>
          <p:nvPr/>
        </p:nvSpPr>
        <p:spPr bwMode="auto">
          <a:xfrm>
            <a:off x="1376363" y="-61119"/>
            <a:ext cx="4850342"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defTabSz="814388">
              <a:defRPr/>
            </a:pPr>
            <a:r>
              <a:rPr lang="en-GB" sz="4400" b="1" dirty="0">
                <a:solidFill>
                  <a:srgbClr val="0066FF"/>
                </a:solidFill>
                <a:latin typeface="Arial" charset="0"/>
              </a:rPr>
              <a:t>Corals</a:t>
            </a:r>
          </a:p>
        </p:txBody>
      </p:sp>
      <p:sp>
        <p:nvSpPr>
          <p:cNvPr id="2" name="TextBox 1"/>
          <p:cNvSpPr txBox="1"/>
          <p:nvPr/>
        </p:nvSpPr>
        <p:spPr>
          <a:xfrm>
            <a:off x="271791" y="763448"/>
            <a:ext cx="7059485" cy="2985433"/>
          </a:xfrm>
          <a:prstGeom prst="rect">
            <a:avLst/>
          </a:prstGeom>
          <a:noFill/>
        </p:spPr>
        <p:txBody>
          <a:bodyPr wrap="square" rtlCol="0">
            <a:spAutoFit/>
          </a:bodyPr>
          <a:lstStyle/>
          <a:p>
            <a:pPr marL="342900" indent="-342900">
              <a:buFont typeface="Arial" pitchFamily="34" charset="0"/>
              <a:buChar char="•"/>
            </a:pPr>
            <a:r>
              <a:rPr lang="en-US" sz="2800" dirty="0">
                <a:latin typeface="Arial" pitchFamily="34" charset="0"/>
                <a:cs typeface="Arial" pitchFamily="34" charset="0"/>
              </a:rPr>
              <a:t>Miniature anemones</a:t>
            </a:r>
          </a:p>
          <a:p>
            <a:pPr marL="342900" indent="-342900">
              <a:buFont typeface="Arial" pitchFamily="34" charset="0"/>
              <a:buChar char="•"/>
            </a:pPr>
            <a:r>
              <a:rPr lang="en-US" sz="2800" dirty="0">
                <a:latin typeface="Arial" pitchFamily="34" charset="0"/>
                <a:cs typeface="Arial" pitchFamily="34" charset="0"/>
              </a:rPr>
              <a:t>Colonial</a:t>
            </a:r>
          </a:p>
          <a:p>
            <a:pPr marL="342900" indent="-342900">
              <a:buFont typeface="Arial" pitchFamily="34" charset="0"/>
              <a:buChar char="•"/>
            </a:pPr>
            <a:r>
              <a:rPr lang="en-US" sz="2800" dirty="0">
                <a:latin typeface="Arial" pitchFamily="34" charset="0"/>
                <a:cs typeface="Arial" pitchFamily="34" charset="0"/>
              </a:rPr>
              <a:t>Two types:</a:t>
            </a:r>
          </a:p>
          <a:p>
            <a:pPr marL="800100" lvl="1" indent="-342900">
              <a:buFont typeface="Arial" panose="020B0604020202020204" pitchFamily="34" charset="0"/>
              <a:buChar char="̶"/>
            </a:pPr>
            <a:r>
              <a:rPr lang="en-US" dirty="0">
                <a:latin typeface="Arial" pitchFamily="34" charset="0"/>
                <a:cs typeface="Arial" pitchFamily="34" charset="0"/>
              </a:rPr>
              <a:t>Hard – secrete calcium carbonate</a:t>
            </a:r>
          </a:p>
          <a:p>
            <a:pPr marL="800100" lvl="1" indent="-342900">
              <a:buFont typeface="Arial" panose="020B0604020202020204" pitchFamily="34" charset="0"/>
              <a:buChar char="̶"/>
            </a:pPr>
            <a:r>
              <a:rPr lang="en-US" dirty="0">
                <a:latin typeface="Arial" pitchFamily="34" charset="0"/>
                <a:cs typeface="Arial" pitchFamily="34" charset="0"/>
              </a:rPr>
              <a:t>Soft – no rigid skeleton</a:t>
            </a:r>
          </a:p>
          <a:p>
            <a:pPr marL="342900" indent="-342900">
              <a:buFont typeface="Arial" pitchFamily="34" charset="0"/>
              <a:buChar char="•"/>
            </a:pPr>
            <a:r>
              <a:rPr lang="en-US" sz="2800" dirty="0">
                <a:latin typeface="Arial" pitchFamily="34" charset="0"/>
                <a:cs typeface="Arial" pitchFamily="34" charset="0"/>
              </a:rPr>
              <a:t>Broadcast reproducers</a:t>
            </a:r>
          </a:p>
          <a:p>
            <a:pPr marL="342900" indent="-342900">
              <a:buFont typeface="Arial" pitchFamily="34" charset="0"/>
              <a:buChar char="•"/>
            </a:pPr>
            <a:r>
              <a:rPr lang="en-US" sz="2800" dirty="0">
                <a:solidFill>
                  <a:srgbClr val="FF6600"/>
                </a:solidFill>
                <a:latin typeface="Arial" pitchFamily="34" charset="0"/>
                <a:cs typeface="Arial" pitchFamily="34" charset="0"/>
              </a:rPr>
              <a:t>Symbiosis with?</a:t>
            </a:r>
          </a:p>
        </p:txBody>
      </p:sp>
      <p:pic>
        <p:nvPicPr>
          <p:cNvPr id="8194" name="Picture 2" descr="https://upload.wikimedia.org/wikipedia/commons/2/2e/Coral_Outcrop_Flynn_Ree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5357" y="2500429"/>
            <a:ext cx="4800600" cy="35985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cdn2.arkive.org/media/F5/F52673D4-7735-4495-A207-D5F56BEE5A6A/Presentation.Large/Great-star-coral-polyps-feeding-at-n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802" y="57234"/>
            <a:ext cx="3777478" cy="24732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C88566-417A-AFF2-3D0F-ED71560162EF}"/>
              </a:ext>
            </a:extLst>
          </p:cNvPr>
          <p:cNvSpPr txBox="1"/>
          <p:nvPr/>
        </p:nvSpPr>
        <p:spPr>
          <a:xfrm>
            <a:off x="271791" y="3930207"/>
            <a:ext cx="2265100" cy="2062103"/>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DRAW: Hard or Soft coral (</a:t>
            </a:r>
            <a:r>
              <a:rPr lang="en-US" sz="3200" dirty="0" err="1">
                <a:solidFill>
                  <a:srgbClr val="FF0000"/>
                </a:solidFill>
                <a:latin typeface="Arial" panose="020B0604020202020204" pitchFamily="34" charset="0"/>
                <a:cs typeface="Arial" panose="020B0604020202020204" pitchFamily="34" charset="0"/>
              </a:rPr>
              <a:t>pg</a:t>
            </a:r>
            <a:r>
              <a:rPr lang="en-US" sz="3200" dirty="0">
                <a:solidFill>
                  <a:srgbClr val="FF0000"/>
                </a:solidFill>
                <a:latin typeface="Arial" panose="020B0604020202020204" pitchFamily="34" charset="0"/>
                <a:cs typeface="Arial" panose="020B0604020202020204" pitchFamily="34" charset="0"/>
              </a:rPr>
              <a:t> 407)</a:t>
            </a:r>
          </a:p>
        </p:txBody>
      </p:sp>
      <p:pic>
        <p:nvPicPr>
          <p:cNvPr id="4" name="Picture 5" descr="Common_Sea_Fan_big">
            <a:extLst>
              <a:ext uri="{FF2B5EF4-FFF2-40B4-BE49-F238E27FC236}">
                <a16:creationId xmlns:a16="http://schemas.microsoft.com/office/drawing/2014/main" id="{F1A93BC7-9972-C49B-BB71-6629F9756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437" y="4044787"/>
            <a:ext cx="2988365" cy="202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ocean.si.edu/sites/default/files/styles/663x/public/photos/4.01_R01_G02-full_1.jpg?itok=E2BMRT6h">
            <a:extLst>
              <a:ext uri="{FF2B5EF4-FFF2-40B4-BE49-F238E27FC236}">
                <a16:creationId xmlns:a16="http://schemas.microsoft.com/office/drawing/2014/main" id="{6C6F267A-AD82-B546-B7A4-DEF9E6EE7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436688" y="693579"/>
            <a:ext cx="3119598" cy="178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3006725" y="0"/>
            <a:ext cx="4906962" cy="1299368"/>
          </a:xfrm>
        </p:spPr>
        <p:txBody>
          <a:bodyPr/>
          <a:lstStyle/>
          <a:p>
            <a:r>
              <a:rPr lang="en-US" b="1" dirty="0">
                <a:solidFill>
                  <a:srgbClr val="0066FF"/>
                </a:solidFill>
                <a:latin typeface="Arial" charset="0"/>
              </a:rPr>
              <a:t>Phylum </a:t>
            </a:r>
            <a:r>
              <a:rPr lang="en-US" b="1" dirty="0" err="1">
                <a:solidFill>
                  <a:srgbClr val="0066FF"/>
                </a:solidFill>
                <a:latin typeface="Arial" charset="0"/>
              </a:rPr>
              <a:t>Ctenophora</a:t>
            </a:r>
            <a:r>
              <a:rPr lang="en-US" b="1" dirty="0">
                <a:solidFill>
                  <a:srgbClr val="0066FF"/>
                </a:solidFill>
                <a:latin typeface="Arial" charset="0"/>
              </a:rPr>
              <a:t> </a:t>
            </a:r>
          </a:p>
        </p:txBody>
      </p:sp>
      <p:pic>
        <p:nvPicPr>
          <p:cNvPr id="160772" name="Picture 7" descr="c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6287" y="1432202"/>
            <a:ext cx="3763963" cy="465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96925" y="4739481"/>
            <a:ext cx="2438400" cy="1015663"/>
          </a:xfrm>
          <a:prstGeom prst="rect">
            <a:avLst/>
          </a:prstGeom>
        </p:spPr>
        <p:txBody>
          <a:bodyPr wrap="square">
            <a:spAutoFit/>
          </a:bodyPr>
          <a:lstStyle/>
          <a:p>
            <a:r>
              <a:rPr lang="en-US" sz="2000" dirty="0">
                <a:hlinkClick r:id="rId3"/>
              </a:rPr>
              <a:t>http://www.youtube.com/watch?v=icKB9EfURhQ</a:t>
            </a:r>
            <a:r>
              <a:rPr lang="en-US" sz="2000" dirty="0"/>
              <a:t> </a:t>
            </a:r>
          </a:p>
        </p:txBody>
      </p:sp>
      <p:pic>
        <p:nvPicPr>
          <p:cNvPr id="6" name="Picture 4" descr="co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510" y="1395146"/>
            <a:ext cx="3124200" cy="47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18CEB23-BAE4-4595-8162-AA75858A2F34}"/>
              </a:ext>
            </a:extLst>
          </p:cNvPr>
          <p:cNvSpPr txBox="1"/>
          <p:nvPr/>
        </p:nvSpPr>
        <p:spPr>
          <a:xfrm>
            <a:off x="235116" y="1539081"/>
            <a:ext cx="3352801"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100 sp.</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Marine tropics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Eight rows of comb-like cilia</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Two long tentacles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Formerly Cnidaria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267200" y="396081"/>
            <a:ext cx="6054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a:r>
              <a:rPr lang="en-US" sz="3900" b="1" dirty="0">
                <a:solidFill>
                  <a:srgbClr val="FF0000"/>
                </a:solidFill>
                <a:latin typeface="Arial" charset="0"/>
              </a:rPr>
              <a:t>Subkingdom Parazoa</a:t>
            </a:r>
          </a:p>
        </p:txBody>
      </p:sp>
      <p:sp>
        <p:nvSpPr>
          <p:cNvPr id="2" name="TextBox 1">
            <a:extLst>
              <a:ext uri="{FF2B5EF4-FFF2-40B4-BE49-F238E27FC236}">
                <a16:creationId xmlns:a16="http://schemas.microsoft.com/office/drawing/2014/main" id="{32B0A2D8-BA47-4A3C-9E49-7E9F1D0E8326}"/>
              </a:ext>
            </a:extLst>
          </p:cNvPr>
          <p:cNvSpPr txBox="1"/>
          <p:nvPr/>
        </p:nvSpPr>
        <p:spPr>
          <a:xfrm>
            <a:off x="592238" y="4358481"/>
            <a:ext cx="3866443" cy="1384995"/>
          </a:xfrm>
          <a:prstGeom prst="rect">
            <a:avLst/>
          </a:prstGeom>
          <a:noFill/>
        </p:spPr>
        <p:txBody>
          <a:bodyPr wrap="non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First lineage of animals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No symmetry</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No true tissues</a:t>
            </a:r>
          </a:p>
        </p:txBody>
      </p:sp>
      <p:pic>
        <p:nvPicPr>
          <p:cNvPr id="7" name="Picture 6" descr="A close-up of a coral reef&#10;&#10;AI-generated content may be incorrect.">
            <a:extLst>
              <a:ext uri="{FF2B5EF4-FFF2-40B4-BE49-F238E27FC236}">
                <a16:creationId xmlns:a16="http://schemas.microsoft.com/office/drawing/2014/main" id="{D342E87D-F53B-BE1F-0FE1-1523FC035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525" y="1983701"/>
            <a:ext cx="5867400" cy="3911600"/>
          </a:xfrm>
          <a:prstGeom prst="rect">
            <a:avLst/>
          </a:prstGeom>
        </p:spPr>
      </p:pic>
      <p:pic>
        <p:nvPicPr>
          <p:cNvPr id="9" name="Picture 8" descr="A coral reef with pink tube sponges&#10;&#10;AI-generated content may be incorrect.">
            <a:extLst>
              <a:ext uri="{FF2B5EF4-FFF2-40B4-BE49-F238E27FC236}">
                <a16:creationId xmlns:a16="http://schemas.microsoft.com/office/drawing/2014/main" id="{504BB1AA-C02E-4B14-7CC6-69B0F86A9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526" y="382688"/>
            <a:ext cx="2523856" cy="3366194"/>
          </a:xfrm>
          <a:prstGeom prst="rect">
            <a:avLst/>
          </a:prstGeom>
        </p:spPr>
      </p:pic>
    </p:spTree>
    <p:extLst>
      <p:ext uri="{BB962C8B-B14F-4D97-AF65-F5344CB8AC3E}">
        <p14:creationId xmlns:p14="http://schemas.microsoft.com/office/powerpoint/2010/main" val="301424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5A7D-3A99-7735-A138-F1E11C70922E}"/>
            </a:ext>
          </a:extLst>
        </p:cNvPr>
        <p:cNvGrpSpPr/>
        <p:nvPr/>
      </p:nvGrpSpPr>
      <p:grpSpPr>
        <a:xfrm>
          <a:off x="0" y="0"/>
          <a:ext cx="0" cy="0"/>
          <a:chOff x="0" y="0"/>
          <a:chExt cx="0" cy="0"/>
        </a:xfrm>
      </p:grpSpPr>
      <p:pic>
        <p:nvPicPr>
          <p:cNvPr id="6" name="Picture 2" descr="http://www.biologycorner.com/resources/sponge_coloring.gif">
            <a:extLst>
              <a:ext uri="{FF2B5EF4-FFF2-40B4-BE49-F238E27FC236}">
                <a16:creationId xmlns:a16="http://schemas.microsoft.com/office/drawing/2014/main" id="{D553549C-BCE7-EAC1-F08A-FB34DDB5CF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129"/>
          <a:stretch/>
        </p:blipFill>
        <p:spPr bwMode="auto">
          <a:xfrm>
            <a:off x="7155628" y="1081881"/>
            <a:ext cx="3538106" cy="5168701"/>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a:extLst>
              <a:ext uri="{FF2B5EF4-FFF2-40B4-BE49-F238E27FC236}">
                <a16:creationId xmlns:a16="http://schemas.microsoft.com/office/drawing/2014/main" id="{3B7C196E-B537-36E4-063B-F50FFA2C2E57}"/>
              </a:ext>
            </a:extLst>
          </p:cNvPr>
          <p:cNvSpPr>
            <a:spLocks noChangeArrowheads="1"/>
          </p:cNvSpPr>
          <p:nvPr/>
        </p:nvSpPr>
        <p:spPr bwMode="auto">
          <a:xfrm>
            <a:off x="4724400" y="91281"/>
            <a:ext cx="6054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14388"/>
            <a:r>
              <a:rPr lang="en-US" sz="3900" b="1" dirty="0">
                <a:solidFill>
                  <a:srgbClr val="FF0000"/>
                </a:solidFill>
                <a:latin typeface="Arial" charset="0"/>
              </a:rPr>
              <a:t>Phyla Porifera</a:t>
            </a:r>
          </a:p>
          <a:p>
            <a:pPr algn="ctr" defTabSz="814388"/>
            <a:r>
              <a:rPr lang="en-US" sz="3900" b="1" dirty="0">
                <a:solidFill>
                  <a:srgbClr val="FF0000"/>
                </a:solidFill>
                <a:latin typeface="Arial" charset="0"/>
              </a:rPr>
              <a:t>(sponges)</a:t>
            </a:r>
          </a:p>
        </p:txBody>
      </p:sp>
      <p:pic>
        <p:nvPicPr>
          <p:cNvPr id="8194" name="Picture 2" descr="http://flowergarden.noaa.gov/image_library/sponges/branchingtubesponge1elh.jpg">
            <a:extLst>
              <a:ext uri="{FF2B5EF4-FFF2-40B4-BE49-F238E27FC236}">
                <a16:creationId xmlns:a16="http://schemas.microsoft.com/office/drawing/2014/main" id="{B9ADF84C-D376-9DDB-1315-79AB94F850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64" b="5609"/>
          <a:stretch/>
        </p:blipFill>
        <p:spPr bwMode="auto">
          <a:xfrm>
            <a:off x="0" y="-961"/>
            <a:ext cx="4516347" cy="30168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tudent.societyforscience.org/sites/student.societyforscience.org/files/main/articles/a1823_5463.jpg">
            <a:extLst>
              <a:ext uri="{FF2B5EF4-FFF2-40B4-BE49-F238E27FC236}">
                <a16:creationId xmlns:a16="http://schemas.microsoft.com/office/drawing/2014/main" id="{26ED4922-7075-CF25-123C-55786D98D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364" y="1476529"/>
            <a:ext cx="2762426" cy="2073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3680CB-487F-446B-1072-70F428EFAECB}"/>
              </a:ext>
            </a:extLst>
          </p:cNvPr>
          <p:cNvSpPr txBox="1"/>
          <p:nvPr/>
        </p:nvSpPr>
        <p:spPr>
          <a:xfrm>
            <a:off x="205421" y="3191824"/>
            <a:ext cx="4142673" cy="2308324"/>
          </a:xfrm>
          <a:prstGeom prst="rect">
            <a:avLst/>
          </a:prstGeom>
          <a:noFill/>
        </p:spPr>
        <p:txBody>
          <a:bodyPr wrap="non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Most basal animal phyla</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7000 marine, 150 freshwater</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Adults – sessile</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Larvae – planktonic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Synapomorphies</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Basic structure</a:t>
            </a:r>
          </a:p>
        </p:txBody>
      </p:sp>
      <p:graphicFrame>
        <p:nvGraphicFramePr>
          <p:cNvPr id="3" name="Object 29">
            <a:extLst>
              <a:ext uri="{FF2B5EF4-FFF2-40B4-BE49-F238E27FC236}">
                <a16:creationId xmlns:a16="http://schemas.microsoft.com/office/drawing/2014/main" id="{56EAF44D-FCCE-0B10-9664-1EAC3902522A}"/>
              </a:ext>
            </a:extLst>
          </p:cNvPr>
          <p:cNvGraphicFramePr>
            <a:graphicFrameLocks/>
          </p:cNvGraphicFramePr>
          <p:nvPr/>
        </p:nvGraphicFramePr>
        <p:xfrm>
          <a:off x="3616325" y="3666231"/>
          <a:ext cx="4191000" cy="3016887"/>
        </p:xfrm>
        <a:graphic>
          <a:graphicData uri="http://schemas.openxmlformats.org/presentationml/2006/ole">
            <mc:AlternateContent xmlns:mc="http://schemas.openxmlformats.org/markup-compatibility/2006">
              <mc:Choice xmlns:v="urn:schemas-microsoft-com:vml" Requires="v">
                <p:oleObj name="Chart" r:id="rId5" imgW="6096361" imgH="4067416" progId="MSGraph.Chart.8">
                  <p:embed followColorScheme="full"/>
                </p:oleObj>
              </mc:Choice>
              <mc:Fallback>
                <p:oleObj name="Chart" r:id="rId5" imgW="6096361" imgH="4067416" progId="MSGraph.Chart.8">
                  <p:embed followColorScheme="full"/>
                  <p:pic>
                    <p:nvPicPr>
                      <p:cNvPr id="3" name="Object 29">
                        <a:extLst>
                          <a:ext uri="{FF2B5EF4-FFF2-40B4-BE49-F238E27FC236}">
                            <a16:creationId xmlns:a16="http://schemas.microsoft.com/office/drawing/2014/main" id="{FC188A1E-94CD-AF88-E2D9-DB925555877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325" y="3666231"/>
                        <a:ext cx="4191000" cy="3016887"/>
                      </a:xfrm>
                      <a:prstGeom prst="rect">
                        <a:avLst/>
                      </a:prstGeom>
                      <a:noFill/>
                      <a:ln>
                        <a:noFill/>
                      </a:ln>
                      <a:effectLst/>
                    </p:spPr>
                  </p:pic>
                </p:oleObj>
              </mc:Fallback>
            </mc:AlternateContent>
          </a:graphicData>
        </a:graphic>
      </p:graphicFrame>
      <p:sp>
        <p:nvSpPr>
          <p:cNvPr id="4" name="TextBox 3">
            <a:extLst>
              <a:ext uri="{FF2B5EF4-FFF2-40B4-BE49-F238E27FC236}">
                <a16:creationId xmlns:a16="http://schemas.microsoft.com/office/drawing/2014/main" id="{8B853270-2F59-21B1-539A-23D45B8A2BB9}"/>
              </a:ext>
            </a:extLst>
          </p:cNvPr>
          <p:cNvSpPr txBox="1"/>
          <p:nvPr/>
        </p:nvSpPr>
        <p:spPr>
          <a:xfrm>
            <a:off x="6264601" y="5640102"/>
            <a:ext cx="2304724" cy="338554"/>
          </a:xfrm>
          <a:prstGeom prst="rect">
            <a:avLst/>
          </a:prstGeom>
          <a:noFill/>
        </p:spPr>
        <p:txBody>
          <a:bodyPr wrap="square" rtlCol="0">
            <a:spAutoFit/>
          </a:bodyPr>
          <a:lstStyle/>
          <a:p>
            <a:r>
              <a:rPr lang="en-US" sz="1600" dirty="0"/>
              <a:t>Yellow sliver</a:t>
            </a:r>
          </a:p>
        </p:txBody>
      </p:sp>
    </p:spTree>
    <p:extLst>
      <p:ext uri="{BB962C8B-B14F-4D97-AF65-F5344CB8AC3E}">
        <p14:creationId xmlns:p14="http://schemas.microsoft.com/office/powerpoint/2010/main" val="87367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2.gstatic.com/images?q=tbn:ANd9GcTmhDffipSyl6AdOpuZpNuPtiWfDNdPWhlvam-_t7I6C_puCM62s8AtVWSEyw"/>
          <p:cNvPicPr>
            <a:picLocks noChangeAspect="1" noChangeArrowheads="1"/>
          </p:cNvPicPr>
          <p:nvPr/>
        </p:nvPicPr>
        <p:blipFill rotWithShape="1">
          <a:blip r:embed="rId2">
            <a:extLst>
              <a:ext uri="{28A0092B-C50C-407E-A947-70E740481C1C}">
                <a14:useLocalDpi xmlns:a14="http://schemas.microsoft.com/office/drawing/2010/main" val="0"/>
              </a:ext>
            </a:extLst>
          </a:blip>
          <a:srcRect r="42426"/>
          <a:stretch/>
        </p:blipFill>
        <p:spPr bwMode="auto">
          <a:xfrm>
            <a:off x="111125" y="231125"/>
            <a:ext cx="3467101" cy="399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BCBFB3-2470-1FAB-AB20-0BE54029D402}"/>
              </a:ext>
            </a:extLst>
          </p:cNvPr>
          <p:cNvSpPr txBox="1"/>
          <p:nvPr/>
        </p:nvSpPr>
        <p:spPr>
          <a:xfrm>
            <a:off x="0" y="4829060"/>
            <a:ext cx="8225072" cy="1077218"/>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HW: Spicules</a:t>
            </a:r>
          </a:p>
          <a:p>
            <a:r>
              <a:rPr lang="en-US" sz="3200" dirty="0">
                <a:solidFill>
                  <a:srgbClr val="FF0000"/>
                </a:solidFill>
                <a:latin typeface="Arial" panose="020B0604020202020204" pitchFamily="34" charset="0"/>
                <a:cs typeface="Arial" panose="020B0604020202020204" pitchFamily="34" charset="0"/>
              </a:rPr>
              <a:t>DRAW: </a:t>
            </a:r>
            <a:r>
              <a:rPr lang="en-US" sz="3200" dirty="0" err="1">
                <a:solidFill>
                  <a:srgbClr val="FF0000"/>
                </a:solidFill>
                <a:latin typeface="Arial" panose="020B0604020202020204" pitchFamily="34" charset="0"/>
                <a:cs typeface="Arial" panose="020B0604020202020204" pitchFamily="34" charset="0"/>
              </a:rPr>
              <a:t>Grantia</a:t>
            </a:r>
            <a:r>
              <a:rPr lang="en-US" sz="3200" dirty="0">
                <a:solidFill>
                  <a:srgbClr val="FF0000"/>
                </a:solidFill>
                <a:latin typeface="Arial" panose="020B0604020202020204" pitchFamily="34" charset="0"/>
                <a:cs typeface="Arial" panose="020B0604020202020204" pitchFamily="34" charset="0"/>
              </a:rPr>
              <a:t> longitudinal section (</a:t>
            </a:r>
            <a:r>
              <a:rPr lang="en-US" sz="3200" dirty="0" err="1">
                <a:solidFill>
                  <a:srgbClr val="FF0000"/>
                </a:solidFill>
                <a:latin typeface="Arial" panose="020B0604020202020204" pitchFamily="34" charset="0"/>
                <a:cs typeface="Arial" panose="020B0604020202020204" pitchFamily="34" charset="0"/>
              </a:rPr>
              <a:t>pg</a:t>
            </a:r>
            <a:r>
              <a:rPr lang="en-US" sz="3200" dirty="0">
                <a:solidFill>
                  <a:srgbClr val="FF0000"/>
                </a:solidFill>
                <a:latin typeface="Arial" panose="020B0604020202020204" pitchFamily="34" charset="0"/>
                <a:cs typeface="Arial" panose="020B0604020202020204" pitchFamily="34" charset="0"/>
              </a:rPr>
              <a:t> 397)</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241" y="807640"/>
            <a:ext cx="3096331" cy="263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 name="Picture 4">
            <a:extLst>
              <a:ext uri="{FF2B5EF4-FFF2-40B4-BE49-F238E27FC236}">
                <a16:creationId xmlns:a16="http://schemas.microsoft.com/office/drawing/2014/main" id="{5DF43E4F-011A-8661-F04C-55D46D2C7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214" y="0"/>
            <a:ext cx="3326036" cy="283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Picture 10" descr="hexactinellida spicule">
            <a:extLst>
              <a:ext uri="{FF2B5EF4-FFF2-40B4-BE49-F238E27FC236}">
                <a16:creationId xmlns:a16="http://schemas.microsoft.com/office/drawing/2014/main" id="{6E1F428E-E8EF-97DA-6A3C-7D84691EDA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342" y="3295356"/>
            <a:ext cx="2422296" cy="161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pongin">
            <a:extLst>
              <a:ext uri="{FF2B5EF4-FFF2-40B4-BE49-F238E27FC236}">
                <a16:creationId xmlns:a16="http://schemas.microsoft.com/office/drawing/2014/main" id="{A47DD6AF-09EF-4734-7B79-1F90A6684F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9620" y="3995981"/>
            <a:ext cx="2181685" cy="213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71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9327" y="243682"/>
            <a:ext cx="3031600" cy="646331"/>
          </a:xfrm>
          <a:prstGeom prst="rect">
            <a:avLst/>
          </a:prstGeom>
          <a:noFill/>
        </p:spPr>
        <p:txBody>
          <a:bodyPr wrap="none" rtlCol="0">
            <a:spAutoFit/>
          </a:bodyPr>
          <a:lstStyle/>
          <a:p>
            <a:pPr algn="ctr"/>
            <a:r>
              <a:rPr lang="en-US" sz="3600" dirty="0">
                <a:latin typeface="Arial" pitchFamily="34" charset="0"/>
                <a:cs typeface="Arial" pitchFamily="34" charset="0"/>
              </a:rPr>
              <a:t>Filter Feeders</a:t>
            </a:r>
          </a:p>
        </p:txBody>
      </p:sp>
      <p:sp>
        <p:nvSpPr>
          <p:cNvPr id="6" name="TextBox 5">
            <a:extLst>
              <a:ext uri="{FF2B5EF4-FFF2-40B4-BE49-F238E27FC236}">
                <a16:creationId xmlns:a16="http://schemas.microsoft.com/office/drawing/2014/main" id="{49099B32-7436-46F6-8626-B9DD272059F7}"/>
              </a:ext>
            </a:extLst>
          </p:cNvPr>
          <p:cNvSpPr txBox="1"/>
          <p:nvPr/>
        </p:nvSpPr>
        <p:spPr>
          <a:xfrm>
            <a:off x="3753730" y="2758281"/>
            <a:ext cx="3382790" cy="1569660"/>
          </a:xfrm>
          <a:prstGeom prst="rect">
            <a:avLst/>
          </a:prstGeom>
          <a:noFill/>
        </p:spPr>
        <p:txBody>
          <a:bodyPr wrap="square">
            <a:spAutoFit/>
          </a:bodyPr>
          <a:lstStyle/>
          <a:p>
            <a:r>
              <a:rPr lang="en-US" sz="3200" dirty="0">
                <a:hlinkClick r:id="rId2"/>
              </a:rPr>
              <a:t>https://www.youtube.com/watch?v=pTZ211cIjX8</a:t>
            </a:r>
            <a:r>
              <a:rPr lang="en-US" sz="3200" dirty="0"/>
              <a:t> </a:t>
            </a:r>
          </a:p>
        </p:txBody>
      </p:sp>
    </p:spTree>
    <p:extLst>
      <p:ext uri="{BB962C8B-B14F-4D97-AF65-F5344CB8AC3E}">
        <p14:creationId xmlns:p14="http://schemas.microsoft.com/office/powerpoint/2010/main" val="164884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34E197E-C56D-472C-6AED-E466D0472A3B}"/>
              </a:ext>
            </a:extLst>
          </p:cNvPr>
          <p:cNvPicPr>
            <a:picLocks noChangeAspect="1"/>
          </p:cNvPicPr>
          <p:nvPr/>
        </p:nvPicPr>
        <p:blipFill rotWithShape="1">
          <a:blip r:embed="rId2">
            <a:extLst>
              <a:ext uri="{28A0092B-C50C-407E-A947-70E740481C1C}">
                <a14:useLocalDpi xmlns:a14="http://schemas.microsoft.com/office/drawing/2010/main" val="0"/>
              </a:ext>
            </a:extLst>
          </a:blip>
          <a:srcRect r="5184" b="8547"/>
          <a:stretch/>
        </p:blipFill>
        <p:spPr>
          <a:xfrm>
            <a:off x="2690397" y="0"/>
            <a:ext cx="8176021" cy="5257324"/>
          </a:xfrm>
          <a:prstGeom prst="rect">
            <a:avLst/>
          </a:prstGeom>
        </p:spPr>
      </p:pic>
      <p:sp>
        <p:nvSpPr>
          <p:cNvPr id="3" name="TextBox 2"/>
          <p:cNvSpPr txBox="1"/>
          <p:nvPr/>
        </p:nvSpPr>
        <p:spPr>
          <a:xfrm>
            <a:off x="263525" y="2011961"/>
            <a:ext cx="2450704"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Size limited </a:t>
            </a:r>
            <a:r>
              <a:rPr lang="en-US" sz="3200" dirty="0">
                <a:solidFill>
                  <a:srgbClr val="FF6600"/>
                </a:solidFill>
                <a:latin typeface="Arial" panose="020B0604020202020204" pitchFamily="34" charset="0"/>
                <a:cs typeface="Arial" panose="020B0604020202020204" pitchFamily="34" charset="0"/>
              </a:rPr>
              <a:t>- why?</a:t>
            </a:r>
          </a:p>
        </p:txBody>
      </p:sp>
      <p:cxnSp>
        <p:nvCxnSpPr>
          <p:cNvPr id="7" name="Straight Arrow Connector 6">
            <a:extLst>
              <a:ext uri="{FF2B5EF4-FFF2-40B4-BE49-F238E27FC236}">
                <a16:creationId xmlns:a16="http://schemas.microsoft.com/office/drawing/2014/main" id="{DB55B027-D286-CF15-E262-3CC83866A510}"/>
              </a:ext>
            </a:extLst>
          </p:cNvPr>
          <p:cNvCxnSpPr>
            <a:cxnSpLocks/>
            <a:stCxn id="3" idx="2"/>
          </p:cNvCxnSpPr>
          <p:nvPr/>
        </p:nvCxnSpPr>
        <p:spPr bwMode="auto">
          <a:xfrm>
            <a:off x="1488877" y="3089179"/>
            <a:ext cx="1898848" cy="964502"/>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A87CB74A-89A5-456A-E010-880DEF0E9F83}"/>
              </a:ext>
            </a:extLst>
          </p:cNvPr>
          <p:cNvSpPr txBox="1"/>
          <p:nvPr/>
        </p:nvSpPr>
        <p:spPr>
          <a:xfrm>
            <a:off x="259891" y="5279750"/>
            <a:ext cx="9223834" cy="584775"/>
          </a:xfrm>
          <a:prstGeom prst="rect">
            <a:avLst/>
          </a:prstGeom>
          <a:noFill/>
          <a:ln w="57150">
            <a:solidFill>
              <a:srgbClr val="FF0000"/>
            </a:solidFill>
          </a:ln>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HW: Draw 2 different preserved sponges (</a:t>
            </a:r>
            <a:r>
              <a:rPr lang="en-US" sz="3200" dirty="0" err="1">
                <a:solidFill>
                  <a:srgbClr val="FF0000"/>
                </a:solidFill>
                <a:latin typeface="Arial" panose="020B0604020202020204" pitchFamily="34" charset="0"/>
                <a:cs typeface="Arial" panose="020B0604020202020204" pitchFamily="34" charset="0"/>
              </a:rPr>
              <a:t>pg</a:t>
            </a:r>
            <a:r>
              <a:rPr lang="en-US" sz="3200" dirty="0">
                <a:solidFill>
                  <a:srgbClr val="FF0000"/>
                </a:solidFill>
                <a:latin typeface="Arial" panose="020B0604020202020204" pitchFamily="34" charset="0"/>
                <a:cs typeface="Arial" panose="020B0604020202020204" pitchFamily="34" charset="0"/>
              </a:rPr>
              <a:t> 398)</a:t>
            </a:r>
          </a:p>
        </p:txBody>
      </p:sp>
      <p:sp>
        <p:nvSpPr>
          <p:cNvPr id="2" name="Rectangle 1">
            <a:extLst>
              <a:ext uri="{FF2B5EF4-FFF2-40B4-BE49-F238E27FC236}">
                <a16:creationId xmlns:a16="http://schemas.microsoft.com/office/drawing/2014/main" id="{86D8BC82-AD31-CDEE-FDD1-1E3121CE35FA}"/>
              </a:ext>
            </a:extLst>
          </p:cNvPr>
          <p:cNvSpPr/>
          <p:nvPr/>
        </p:nvSpPr>
        <p:spPr bwMode="auto">
          <a:xfrm>
            <a:off x="5445125" y="167481"/>
            <a:ext cx="2438400" cy="41910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3">
            <a:extLst>
              <a:ext uri="{FF2B5EF4-FFF2-40B4-BE49-F238E27FC236}">
                <a16:creationId xmlns:a16="http://schemas.microsoft.com/office/drawing/2014/main" id="{CD54C7BD-6DE4-CA12-3F04-B647CB499D30}"/>
              </a:ext>
            </a:extLst>
          </p:cNvPr>
          <p:cNvSpPr/>
          <p:nvPr/>
        </p:nvSpPr>
        <p:spPr bwMode="auto">
          <a:xfrm>
            <a:off x="7921203" y="167481"/>
            <a:ext cx="2857921" cy="41910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8309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Candy's Mac:APPLICATIONS:Microsoft Office:Microsoft PowerPoint 4:</Template>
  <TotalTime>46304082</TotalTime>
  <Pages>14</Pages>
  <Words>1132</Words>
  <Application>Microsoft Office PowerPoint</Application>
  <PresentationFormat>Custom</PresentationFormat>
  <Paragraphs>217</Paragraphs>
  <Slides>45</Slides>
  <Notes>8</Notes>
  <HiddenSlides>10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0" baseType="lpstr">
      <vt:lpstr>Arial</vt:lpstr>
      <vt:lpstr>Calibri</vt:lpstr>
      <vt:lpstr>Times New Roman</vt:lpstr>
      <vt:lpstr>Default Design</vt:lpstr>
      <vt:lpstr>Chart</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Cephalization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Nerve Net</vt:lpstr>
      <vt:lpstr>Class Hydrozoa (hydras)</vt:lpstr>
      <vt:lpstr>Class Scyphozoa</vt:lpstr>
      <vt:lpstr>PowerPoint Presentation</vt:lpstr>
      <vt:lpstr>PowerPoint Presentation</vt:lpstr>
      <vt:lpstr>Class Cubozoa</vt:lpstr>
      <vt:lpstr>PowerPoint Presentation</vt:lpstr>
      <vt:lpstr>Class Anthozoa  (corals, sea anemones)</vt:lpstr>
      <vt:lpstr>PowerPoint Presentation</vt:lpstr>
      <vt:lpstr>Phylum Ctenophora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XII and Chapter 44</dc:title>
  <dc:subject>Biology, 6e</dc:subject>
  <dc:creator>Raven/Johnson</dc:creator>
  <cp:lastModifiedBy>Brian Gall</cp:lastModifiedBy>
  <cp:revision>290</cp:revision>
  <cp:lastPrinted>2023-02-20T16:14:59Z</cp:lastPrinted>
  <dcterms:created xsi:type="dcterms:W3CDTF">1998-06-24T10:18:53Z</dcterms:created>
  <dcterms:modified xsi:type="dcterms:W3CDTF">2025-02-19T17:47:21Z</dcterms:modified>
</cp:coreProperties>
</file>